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handoutMasterIdLst>
    <p:handoutMasterId r:id="rId31"/>
  </p:handoutMasterIdLst>
  <p:sldIdLst>
    <p:sldId id="569" r:id="rId2"/>
    <p:sldId id="586" r:id="rId3"/>
    <p:sldId id="571" r:id="rId4"/>
    <p:sldId id="572" r:id="rId5"/>
    <p:sldId id="573" r:id="rId6"/>
    <p:sldId id="575" r:id="rId7"/>
    <p:sldId id="576" r:id="rId8"/>
    <p:sldId id="577" r:id="rId9"/>
    <p:sldId id="578" r:id="rId10"/>
    <p:sldId id="579" r:id="rId11"/>
    <p:sldId id="580" r:id="rId12"/>
    <p:sldId id="564" r:id="rId13"/>
    <p:sldId id="565" r:id="rId14"/>
    <p:sldId id="566" r:id="rId15"/>
    <p:sldId id="583" r:id="rId16"/>
    <p:sldId id="585" r:id="rId17"/>
    <p:sldId id="584" r:id="rId18"/>
    <p:sldId id="567" r:id="rId19"/>
    <p:sldId id="544" r:id="rId20"/>
    <p:sldId id="560" r:id="rId21"/>
    <p:sldId id="548" r:id="rId22"/>
    <p:sldId id="553" r:id="rId23"/>
    <p:sldId id="554" r:id="rId24"/>
    <p:sldId id="549" r:id="rId25"/>
    <p:sldId id="558" r:id="rId26"/>
    <p:sldId id="574" r:id="rId27"/>
    <p:sldId id="587" r:id="rId28"/>
    <p:sldId id="588" r:id="rId29"/>
  </p:sldIdLst>
  <p:sldSz cx="9144000" cy="6858000" type="screen4x3"/>
  <p:notesSz cx="6858000" cy="9144000"/>
  <p:defaultTextStyle>
    <a:defPPr>
      <a:defRPr lang="de-DE"/>
    </a:defPPr>
    <a:lvl1pPr algn="l"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mn-cs"/>
      </a:defRPr>
    </a:lvl1pPr>
    <a:lvl2pPr marL="457200" algn="l"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mn-cs"/>
      </a:defRPr>
    </a:lvl2pPr>
    <a:lvl3pPr marL="914400" algn="l"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mn-cs"/>
      </a:defRPr>
    </a:lvl3pPr>
    <a:lvl4pPr marL="1371600" algn="l"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mn-cs"/>
      </a:defRPr>
    </a:lvl4pPr>
    <a:lvl5pPr marL="1828800" algn="l" rtl="0" eaLnBrk="0" fontAlgn="base" hangingPunct="0">
      <a:spcBef>
        <a:spcPct val="0"/>
      </a:spcBef>
      <a:spcAft>
        <a:spcPct val="0"/>
      </a:spcAft>
      <a:buClr>
        <a:srgbClr val="6699FF"/>
      </a:buClr>
      <a:buSzPct val="80000"/>
      <a:buFont typeface="Wingdings" pitchFamily="2" charset="2"/>
      <a:defRPr sz="1300" kern="1200">
        <a:solidFill>
          <a:schemeClr val="tx1"/>
        </a:solidFill>
        <a:latin typeface="Ottawa" pitchFamily="34" charset="0"/>
        <a:ea typeface="+mn-ea"/>
        <a:cs typeface="+mn-cs"/>
      </a:defRPr>
    </a:lvl5pPr>
    <a:lvl6pPr marL="2286000" algn="l" defTabSz="914400" rtl="0" eaLnBrk="1" latinLnBrk="0" hangingPunct="1">
      <a:defRPr sz="1300" kern="1200">
        <a:solidFill>
          <a:schemeClr val="tx1"/>
        </a:solidFill>
        <a:latin typeface="Ottawa" pitchFamily="34" charset="0"/>
        <a:ea typeface="+mn-ea"/>
        <a:cs typeface="+mn-cs"/>
      </a:defRPr>
    </a:lvl6pPr>
    <a:lvl7pPr marL="2743200" algn="l" defTabSz="914400" rtl="0" eaLnBrk="1" latinLnBrk="0" hangingPunct="1">
      <a:defRPr sz="1300" kern="1200">
        <a:solidFill>
          <a:schemeClr val="tx1"/>
        </a:solidFill>
        <a:latin typeface="Ottawa" pitchFamily="34" charset="0"/>
        <a:ea typeface="+mn-ea"/>
        <a:cs typeface="+mn-cs"/>
      </a:defRPr>
    </a:lvl7pPr>
    <a:lvl8pPr marL="3200400" algn="l" defTabSz="914400" rtl="0" eaLnBrk="1" latinLnBrk="0" hangingPunct="1">
      <a:defRPr sz="1300" kern="1200">
        <a:solidFill>
          <a:schemeClr val="tx1"/>
        </a:solidFill>
        <a:latin typeface="Ottawa" pitchFamily="34" charset="0"/>
        <a:ea typeface="+mn-ea"/>
        <a:cs typeface="+mn-cs"/>
      </a:defRPr>
    </a:lvl8pPr>
    <a:lvl9pPr marL="3657600" algn="l" defTabSz="914400" rtl="0" eaLnBrk="1" latinLnBrk="0" hangingPunct="1">
      <a:defRPr sz="1300" kern="1200">
        <a:solidFill>
          <a:schemeClr val="tx1"/>
        </a:solidFill>
        <a:latin typeface="Ottaw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969696"/>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52261" autoAdjust="0"/>
    <p:restoredTop sz="67043" autoAdjust="0"/>
  </p:normalViewPr>
  <p:slideViewPr>
    <p:cSldViewPr showGuides="1">
      <p:cViewPr>
        <p:scale>
          <a:sx n="100" d="100"/>
          <a:sy n="100" d="100"/>
        </p:scale>
        <p:origin x="-1458" y="-630"/>
      </p:cViewPr>
      <p:guideLst>
        <p:guide orient="horz" pos="2160"/>
        <p:guide pos="3840"/>
      </p:guideLst>
    </p:cSldViewPr>
  </p:slideViewPr>
  <p:outlineViewPr>
    <p:cViewPr>
      <p:scale>
        <a:sx n="50" d="100"/>
        <a:sy n="50"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5" d="100"/>
          <a:sy n="95"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7.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8.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7.xml"/><Relationship Id="rId10" Type="http://schemas.openxmlformats.org/officeDocument/2006/relationships/slide" Target="slides/slide11.xml"/><Relationship Id="rId19" Type="http://schemas.openxmlformats.org/officeDocument/2006/relationships/slide" Target="slides/slide28.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en-US"/>
          </a:p>
        </p:txBody>
      </p:sp>
      <p:sp>
        <p:nvSpPr>
          <p:cNvPr id="2396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en-US"/>
          </a:p>
        </p:txBody>
      </p:sp>
      <p:sp>
        <p:nvSpPr>
          <p:cNvPr id="2396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en-US"/>
          </a:p>
        </p:txBody>
      </p:sp>
      <p:sp>
        <p:nvSpPr>
          <p:cNvPr id="2396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10F8D4F-DA30-4740-AF4A-8C26B551E968}" type="slidenum">
              <a:rPr lang="de-DE" altLang="en-US"/>
              <a:pPr/>
              <a:t>‹Nr.›</a:t>
            </a:fld>
            <a:endParaRPr lang="de-DE" altLang="en-US"/>
          </a:p>
        </p:txBody>
      </p:sp>
    </p:spTree>
    <p:extLst>
      <p:ext uri="{BB962C8B-B14F-4D97-AF65-F5344CB8AC3E}">
        <p14:creationId xmlns:p14="http://schemas.microsoft.com/office/powerpoint/2010/main" val="287376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200" b="1">
                <a:latin typeface="Arial" pitchFamily="34" charset="0"/>
              </a:defRPr>
            </a:lvl1pPr>
          </a:lstStyle>
          <a:p>
            <a:endParaRPr lang="de-DE" altLang="en-US"/>
          </a:p>
        </p:txBody>
      </p:sp>
      <p:sp>
        <p:nvSpPr>
          <p:cNvPr id="1095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200" b="1">
                <a:latin typeface="Arial" pitchFamily="34" charset="0"/>
              </a:defRPr>
            </a:lvl1pPr>
          </a:lstStyle>
          <a:p>
            <a:endParaRPr lang="de-DE" altLang="en-US"/>
          </a:p>
        </p:txBody>
      </p:sp>
      <p:sp>
        <p:nvSpPr>
          <p:cNvPr id="1095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1095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SzTx/>
              <a:buFontTx/>
              <a:buNone/>
              <a:defRPr sz="1200" b="1">
                <a:latin typeface="Arial" pitchFamily="34" charset="0"/>
              </a:defRPr>
            </a:lvl1pPr>
          </a:lstStyle>
          <a:p>
            <a:endParaRPr lang="de-DE" altLang="en-US"/>
          </a:p>
        </p:txBody>
      </p:sp>
      <p:sp>
        <p:nvSpPr>
          <p:cNvPr id="1095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SzTx/>
              <a:buFontTx/>
              <a:buNone/>
              <a:defRPr sz="1200" b="1">
                <a:latin typeface="Arial" pitchFamily="34" charset="0"/>
              </a:defRPr>
            </a:lvl1pPr>
          </a:lstStyle>
          <a:p>
            <a:fld id="{D015DAB2-E250-4730-B66D-D08FC69017DB}" type="slidenum">
              <a:rPr lang="de-DE" altLang="en-US"/>
              <a:pPr/>
              <a:t>‹Nr.›</a:t>
            </a:fld>
            <a:endParaRPr lang="de-DE" altLang="en-US"/>
          </a:p>
        </p:txBody>
      </p:sp>
    </p:spTree>
    <p:extLst>
      <p:ext uri="{BB962C8B-B14F-4D97-AF65-F5344CB8AC3E}">
        <p14:creationId xmlns:p14="http://schemas.microsoft.com/office/powerpoint/2010/main" val="4221816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49BFA-01C3-4582-B455-650E32BDB33F}" type="slidenum">
              <a:rPr lang="de-DE" altLang="en-US"/>
              <a:pPr/>
              <a:t>1</a:t>
            </a:fld>
            <a:endParaRPr lang="de-DE" altLang="en-US"/>
          </a:p>
        </p:txBody>
      </p:sp>
      <p:sp>
        <p:nvSpPr>
          <p:cNvPr id="446466" name="Rectangle 2"/>
          <p:cNvSpPr>
            <a:spLocks noChangeArrowheads="1" noTextEdit="1"/>
          </p:cNvSpPr>
          <p:nvPr>
            <p:ph type="sldImg"/>
          </p:nvPr>
        </p:nvSpPr>
        <p:spPr>
          <a:xfrm>
            <a:off x="1155700" y="700088"/>
            <a:ext cx="4548188" cy="3409950"/>
          </a:xfrm>
          <a:ln w="12700" cap="flat">
            <a:solidFill>
              <a:schemeClr val="tx1"/>
            </a:solidFill>
          </a:ln>
          <a:extLst>
            <a:ext uri="{909E8E84-426E-40DD-AFC4-6F175D3DCCD1}">
              <a14:hiddenFill xmlns:a14="http://schemas.microsoft.com/office/drawing/2010/main">
                <a:noFill/>
              </a14:hiddenFill>
            </a:ext>
          </a:extLst>
        </p:spPr>
      </p:sp>
      <p:sp>
        <p:nvSpPr>
          <p:cNvPr id="446467" name="Rectangle 3"/>
          <p:cNvSpPr>
            <a:spLocks noGrp="1" noChangeArrowheads="1"/>
          </p:cNvSpPr>
          <p:nvPr>
            <p:ph type="body" idx="1"/>
          </p:nvPr>
        </p:nvSpPr>
        <p:spPr>
          <a:xfrm>
            <a:off x="911225" y="4340225"/>
            <a:ext cx="5032375" cy="4116388"/>
          </a:xfrm>
          <a:ln/>
        </p:spPr>
        <p:txBody>
          <a:bodyPr lIns="88524" tIns="45039" rIns="88524" bIns="45039"/>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14A68-DA7E-4969-93FD-BC4864362A9F}" type="slidenum">
              <a:rPr lang="de-DE" altLang="en-US"/>
              <a:pPr/>
              <a:t>11</a:t>
            </a:fld>
            <a:endParaRPr lang="de-DE" altLang="en-US"/>
          </a:p>
        </p:txBody>
      </p:sp>
      <p:sp>
        <p:nvSpPr>
          <p:cNvPr id="466946" name="Rectangle 2"/>
          <p:cNvSpPr>
            <a:spLocks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de-DE" altLang="en-US" b="1">
                <a:solidFill>
                  <a:srgbClr val="000000"/>
                </a:solidFill>
                <a:latin typeface="Arial" pitchFamily="34" charset="0"/>
                <a:cs typeface="Times New Roman" pitchFamily="18" charset="0"/>
              </a:rPr>
              <a:t>Wachsender Kostendruck: </a:t>
            </a:r>
            <a:r>
              <a:rPr lang="de-DE" altLang="en-US">
                <a:solidFill>
                  <a:srgbClr val="000000"/>
                </a:solidFill>
                <a:latin typeface="Arial" pitchFamily="34" charset="0"/>
                <a:cs typeface="Times New Roman" pitchFamily="18" charset="0"/>
              </a:rPr>
              <a:t>21% gaben an, unter Sparzwängen zu leiden.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Um bei eingefrorenen oder gekürzten Investitionsetats die Forderung der Führungsebene nach mehr Produktivität und höhere Sicherheit erfüllen zu können, müssen Finanzdienstleister ihren Aufwand für Routinearbeiten senken und Ressourcen für höherwertige Aufgaben frei machen.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Eine spürbare Entlastung von Call Centern oder Support-Abteilungen ist unabdingbar und lässt sich auf Dauer nur durch den verstärkten Einsatz von webbasierten Self-Service-Anwendungen erreichen.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Alleine durch die Eigenverwaltung von Passwörtern lassen sich nach unserer Erfahrung Kostenerleichterungen im IT-Support von bis zu 80 Prozent erreichen.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Leistungsfähige eProvisioning-Systeme können die Mitarbeiterproduktivität bei geringeren Kosten deutlich verbessern und dabei Sicherheitsrisiken deutlich senken.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3089F-D3FE-470E-8B9D-26072D88D0C0}" type="slidenum">
              <a:rPr lang="de-DE" altLang="en-US"/>
              <a:pPr/>
              <a:t>12</a:t>
            </a:fld>
            <a:endParaRPr lang="de-DE" altLang="en-US"/>
          </a:p>
        </p:txBody>
      </p:sp>
      <p:sp>
        <p:nvSpPr>
          <p:cNvPr id="479234" name="Rectangle 2"/>
          <p:cNvSpPr>
            <a:spLocks noChangeArrowheads="1" noTextEdit="1"/>
          </p:cNvSpPr>
          <p:nvPr>
            <p:ph type="sldImg"/>
          </p:nvPr>
        </p:nvSpPr>
        <p:spPr>
          <a:ln/>
        </p:spPr>
      </p:sp>
      <p:sp>
        <p:nvSpPr>
          <p:cNvPr id="479235" name="Rectangle 3"/>
          <p:cNvSpPr>
            <a:spLocks noGrp="1" noChangeArrowheads="1"/>
          </p:cNvSpPr>
          <p:nvPr>
            <p:ph type="body" idx="1"/>
          </p:nvPr>
        </p:nvSpPr>
        <p:spPr>
          <a:xfrm>
            <a:off x="228600" y="4343400"/>
            <a:ext cx="6400800" cy="4114800"/>
          </a:xfrm>
        </p:spPr>
        <p:txBody>
          <a:bodyPr/>
          <a:lstStyle/>
          <a:p>
            <a:r>
              <a:rPr lang="de-DE" altLang="en-US">
                <a:latin typeface="Arial" pitchFamily="34" charset="0"/>
                <a:cs typeface="Arial" pitchFamily="34" charset="0"/>
              </a:rPr>
              <a:t>Gerade der Sicherheitsfaktor spielt zur Zeit im Finanzsektor eine wachsende Rolle.</a:t>
            </a:r>
            <a:endParaRPr lang="de-DE" altLang="en-US">
              <a:solidFill>
                <a:srgbClr val="000000"/>
              </a:solidFill>
              <a:cs typeface="Times New Roman" pitchFamily="18" charset="0"/>
            </a:endParaRPr>
          </a:p>
          <a:p>
            <a:r>
              <a:rPr lang="de-DE" altLang="en-US">
                <a:latin typeface="Arial" pitchFamily="34" charset="0"/>
                <a:cs typeface="Arial" pitchFamily="34" charset="0"/>
              </a:rPr>
              <a:t>Finanzorganisationen</a:t>
            </a:r>
            <a:r>
              <a:rPr lang="de-DE" altLang="en-US">
                <a:cs typeface="Times New Roman" pitchFamily="18" charset="0"/>
              </a:rPr>
              <a:t> </a:t>
            </a:r>
            <a:r>
              <a:rPr lang="de-DE" altLang="en-US">
                <a:latin typeface="Arial" pitchFamily="34" charset="0"/>
                <a:cs typeface="Arial" pitchFamily="34" charset="0"/>
              </a:rPr>
              <a:t>sind heute aus Kosten- und Effizienzgründen gezwungen, sensitive Informationen über</a:t>
            </a:r>
            <a:r>
              <a:rPr lang="de-DE" altLang="en-US">
                <a:cs typeface="Times New Roman" pitchFamily="18" charset="0"/>
              </a:rPr>
              <a:t> </a:t>
            </a:r>
            <a:r>
              <a:rPr lang="de-DE" altLang="en-US">
                <a:latin typeface="Arial" pitchFamily="34" charset="0"/>
                <a:cs typeface="Arial" pitchFamily="34" charset="0"/>
              </a:rPr>
              <a:t>vernetzte Systeme und insbesondere über das offene Internet zu schicken, beziehungsweise</a:t>
            </a:r>
            <a:r>
              <a:rPr lang="de-DE" altLang="en-US">
                <a:cs typeface="Times New Roman" pitchFamily="18" charset="0"/>
              </a:rPr>
              <a:t> </a:t>
            </a:r>
            <a:r>
              <a:rPr lang="de-DE" altLang="en-US">
                <a:latin typeface="Arial" pitchFamily="34" charset="0"/>
                <a:cs typeface="Arial" pitchFamily="34" charset="0"/>
              </a:rPr>
              <a:t>Kunden und Partnern den Zugriff darauf zu erlauben.</a:t>
            </a:r>
            <a:endParaRPr lang="de-DE" altLang="en-US">
              <a:solidFill>
                <a:srgbClr val="000000"/>
              </a:solidFill>
              <a:cs typeface="Times New Roman" pitchFamily="18" charset="0"/>
            </a:endParaRPr>
          </a:p>
          <a:p>
            <a:r>
              <a:rPr lang="de-DE" altLang="en-US">
                <a:latin typeface="Arial" pitchFamily="34" charset="0"/>
                <a:cs typeface="Arial" pitchFamily="34" charset="0"/>
              </a:rPr>
              <a:t>Das Risikopotenzial</a:t>
            </a:r>
            <a:r>
              <a:rPr lang="de-DE" altLang="en-US">
                <a:cs typeface="Times New Roman" pitchFamily="18" charset="0"/>
              </a:rPr>
              <a:t> </a:t>
            </a:r>
            <a:r>
              <a:rPr lang="de-DE" altLang="en-US">
                <a:latin typeface="Arial" pitchFamily="34" charset="0"/>
                <a:cs typeface="Arial" pitchFamily="34" charset="0"/>
              </a:rPr>
              <a:t>wächst und damit auch der mögliche Schaden für das Ansehen des Unternehmens in der</a:t>
            </a:r>
            <a:r>
              <a:rPr lang="de-DE" altLang="en-US">
                <a:cs typeface="Times New Roman" pitchFamily="18" charset="0"/>
              </a:rPr>
              <a:t> </a:t>
            </a:r>
            <a:r>
              <a:rPr lang="de-DE" altLang="en-US">
                <a:latin typeface="Arial" pitchFamily="34" charset="0"/>
                <a:cs typeface="Arial" pitchFamily="34" charset="0"/>
              </a:rPr>
              <a:t>Öffentlichkeit.</a:t>
            </a:r>
            <a:endParaRPr lang="de-DE" altLang="en-US">
              <a:solidFill>
                <a:srgbClr val="000000"/>
              </a:solidFill>
              <a:cs typeface="Times New Roman" pitchFamily="18" charset="0"/>
            </a:endParaRPr>
          </a:p>
          <a:p>
            <a:r>
              <a:rPr lang="de-DE" altLang="en-US">
                <a:latin typeface="Arial" pitchFamily="34" charset="0"/>
                <a:cs typeface="Arial" pitchFamily="34" charset="0"/>
              </a:rPr>
              <a:t>Investitionen in IT-Sicherheit, so die neue Erkenntnis, ist ein Teil</a:t>
            </a:r>
            <a:r>
              <a:rPr lang="de-DE" altLang="en-US">
                <a:cs typeface="Times New Roman" pitchFamily="18" charset="0"/>
              </a:rPr>
              <a:t> </a:t>
            </a:r>
            <a:r>
              <a:rPr lang="de-DE" altLang="en-US">
                <a:latin typeface="Arial" pitchFamily="34" charset="0"/>
                <a:cs typeface="Arial" pitchFamily="34" charset="0"/>
              </a:rPr>
              <a:t>der Markenstrategie.</a:t>
            </a:r>
            <a:endParaRPr lang="de-DE" altLang="en-US">
              <a:solidFill>
                <a:srgbClr val="000000"/>
              </a:solidFill>
              <a:cs typeface="Times New Roman" pitchFamily="18" charset="0"/>
            </a:endParaRPr>
          </a:p>
          <a:p>
            <a:r>
              <a:rPr lang="de-DE" altLang="en-US">
                <a:latin typeface="Arial" pitchFamily="34" charset="0"/>
                <a:cs typeface="Arial" pitchFamily="34" charset="0"/>
              </a:rPr>
              <a:t>Gerade Finanzdienstleister leben vom Vertrauen, das ihnen von ihren Kunden</a:t>
            </a:r>
            <a:r>
              <a:rPr lang="de-DE" altLang="en-US">
                <a:cs typeface="Times New Roman" pitchFamily="18" charset="0"/>
              </a:rPr>
              <a:t> </a:t>
            </a:r>
            <a:r>
              <a:rPr lang="de-DE" altLang="en-US">
                <a:latin typeface="Arial" pitchFamily="34" charset="0"/>
                <a:cs typeface="Arial" pitchFamily="34" charset="0"/>
              </a:rPr>
              <a:t>entgegengebracht wird.</a:t>
            </a:r>
            <a:endParaRPr lang="de-DE" altLang="en-US">
              <a:solidFill>
                <a:srgbClr val="000000"/>
              </a:solidFill>
              <a:cs typeface="Times New Roman" pitchFamily="18" charset="0"/>
            </a:endParaRPr>
          </a:p>
          <a:p>
            <a:r>
              <a:rPr lang="de-DE" altLang="en-US">
                <a:latin typeface="Arial" pitchFamily="34" charset="0"/>
                <a:cs typeface="Arial" pitchFamily="34" charset="0"/>
              </a:rPr>
              <a:t>Fatal wenn beim Kunden der Eindruck entstehet, dass er den Komfort der neuer Produkt-</a:t>
            </a:r>
            <a:r>
              <a:rPr lang="de-DE" altLang="en-US">
                <a:cs typeface="Times New Roman" pitchFamily="18" charset="0"/>
              </a:rPr>
              <a:t> </a:t>
            </a:r>
            <a:r>
              <a:rPr lang="de-DE" altLang="en-US">
                <a:latin typeface="Arial" pitchFamily="34" charset="0"/>
                <a:cs typeface="Arial" pitchFamily="34" charset="0"/>
              </a:rPr>
              <a:t>und Serviceangebote um den Preis eines höheren Sicherheitsrisikos erkaufen muss.</a:t>
            </a:r>
            <a:endParaRPr lang="de-DE" altLang="en-US">
              <a:solidFill>
                <a:srgbClr val="000000"/>
              </a:solidFill>
              <a:cs typeface="Times New Roman" pitchFamily="18" charset="0"/>
            </a:endParaRPr>
          </a:p>
          <a:p>
            <a:r>
              <a:rPr lang="de-DE" altLang="en-US">
                <a:latin typeface="Arial" pitchFamily="34" charset="0"/>
                <a:cs typeface="Arial" pitchFamily="34" charset="0"/>
              </a:rPr>
              <a:t>Der Kunde erwartet von einem Unternehmen der Finanzwirtschaft</a:t>
            </a:r>
            <a:r>
              <a:rPr lang="de-DE" altLang="en-US">
                <a:cs typeface="Times New Roman" pitchFamily="18" charset="0"/>
              </a:rPr>
              <a:t> </a:t>
            </a:r>
            <a:r>
              <a:rPr lang="de-DE" altLang="en-US">
                <a:latin typeface="Arial" pitchFamily="34" charset="0"/>
                <a:cs typeface="Arial" pitchFamily="34" charset="0"/>
              </a:rPr>
              <a:t>den höchstmöglichen Grad an Sicherheit und Vertraulichkeit – auch und vor allem bei</a:t>
            </a:r>
            <a:r>
              <a:rPr lang="de-DE" altLang="en-US">
                <a:cs typeface="Times New Roman" pitchFamily="18" charset="0"/>
              </a:rPr>
              <a:t> </a:t>
            </a:r>
            <a:r>
              <a:rPr lang="de-DE" altLang="en-US">
                <a:latin typeface="Arial" pitchFamily="34" charset="0"/>
                <a:cs typeface="Arial" pitchFamily="34" charset="0"/>
              </a:rPr>
              <a:t>webbasierten Systemen.</a:t>
            </a:r>
            <a:endParaRPr lang="de-DE" altLang="en-US">
              <a:solidFill>
                <a:srgbClr val="000000"/>
              </a:solidFill>
              <a:cs typeface="Times New Roman" pitchFamily="18" charset="0"/>
            </a:endParaRPr>
          </a:p>
          <a:p>
            <a:r>
              <a:rPr lang="de-DE" altLang="en-US">
                <a:latin typeface="Arial" pitchFamily="34" charset="0"/>
                <a:cs typeface="Arial" pitchFamily="34" charset="0"/>
              </a:rPr>
              <a:t>Die Sicherheitsproblematik wird noch durch den Trend im Finanzsektor zum Outsourcing und Offshoring verschärft.</a:t>
            </a:r>
            <a:endParaRPr lang="de-DE" altLang="en-US">
              <a:solidFill>
                <a:srgbClr val="000000"/>
              </a:solidFill>
              <a:cs typeface="Times New Roman" pitchFamily="18" charset="0"/>
            </a:endParaRPr>
          </a:p>
          <a:p>
            <a:r>
              <a:rPr lang="de-DE" altLang="en-US">
                <a:latin typeface="Arial" pitchFamily="34" charset="0"/>
                <a:cs typeface="Arial" pitchFamily="34" charset="0"/>
              </a:rPr>
              <a:t>Finanzdienstleister – Fondverwalter, Kreditkartengesellschaften,</a:t>
            </a:r>
            <a:r>
              <a:rPr lang="de-DE" altLang="en-US">
                <a:cs typeface="Times New Roman" pitchFamily="18" charset="0"/>
              </a:rPr>
              <a:t> </a:t>
            </a:r>
            <a:r>
              <a:rPr lang="de-DE" altLang="en-US">
                <a:latin typeface="Arial" pitchFamily="34" charset="0"/>
                <a:cs typeface="Arial" pitchFamily="34" charset="0"/>
              </a:rPr>
              <a:t>Versicherungen, Banken – nutzen zunehmend</a:t>
            </a:r>
            <a:r>
              <a:rPr lang="de-DE" altLang="en-US">
                <a:cs typeface="Times New Roman" pitchFamily="18" charset="0"/>
              </a:rPr>
              <a:t> </a:t>
            </a:r>
            <a:r>
              <a:rPr lang="de-DE" altLang="en-US">
                <a:latin typeface="Arial" pitchFamily="34" charset="0"/>
                <a:cs typeface="Arial" pitchFamily="34" charset="0"/>
              </a:rPr>
              <a:t>die Möglichkeit, Teilaufgaben an offshore-Fremdfirmen  zu delegieren.</a:t>
            </a:r>
            <a:endParaRPr lang="de-DE" altLang="en-US">
              <a:solidFill>
                <a:srgbClr val="000000"/>
              </a:solidFill>
              <a:cs typeface="Times New Roman" pitchFamily="18" charset="0"/>
            </a:endParaRPr>
          </a:p>
          <a:p>
            <a:r>
              <a:rPr lang="de-DE" altLang="en-US">
                <a:latin typeface="Arial" pitchFamily="34" charset="0"/>
                <a:cs typeface="Arial" pitchFamily="34" charset="0"/>
              </a:rPr>
              <a:t>13 der 25 größten Finanzinstitutionen in</a:t>
            </a:r>
            <a:r>
              <a:rPr lang="de-DE" altLang="en-US">
                <a:cs typeface="Times New Roman" pitchFamily="18" charset="0"/>
              </a:rPr>
              <a:t> </a:t>
            </a:r>
            <a:r>
              <a:rPr lang="de-DE" altLang="en-US">
                <a:latin typeface="Arial" pitchFamily="34" charset="0"/>
                <a:cs typeface="Arial" pitchFamily="34" charset="0"/>
              </a:rPr>
              <a:t>Nordamerika und Europa nutzen diese Möglichkeit.</a:t>
            </a:r>
            <a:endParaRPr lang="de-DE" altLang="en-US">
              <a:solidFill>
                <a:srgbClr val="000000"/>
              </a:solidFill>
              <a:cs typeface="Times New Roman" pitchFamily="18" charset="0"/>
            </a:endParaRPr>
          </a:p>
          <a:p>
            <a:r>
              <a:rPr lang="de-DE" altLang="en-US">
                <a:latin typeface="Arial" pitchFamily="34" charset="0"/>
                <a:cs typeface="Arial" pitchFamily="34" charset="0"/>
              </a:rPr>
              <a:t>Deloitte schätzt, dass die weltweite</a:t>
            </a:r>
            <a:r>
              <a:rPr lang="de-DE" altLang="en-US">
                <a:cs typeface="Times New Roman" pitchFamily="18" charset="0"/>
              </a:rPr>
              <a:t> </a:t>
            </a:r>
            <a:r>
              <a:rPr lang="de-DE" altLang="en-US">
                <a:latin typeface="Arial" pitchFamily="34" charset="0"/>
                <a:cs typeface="Arial" pitchFamily="34" charset="0"/>
              </a:rPr>
              <a:t>Finanzindustrie bis zum Jahr 2010 rund 20 Prozent ihrer Kostenbasis in Länder der so genannten Dritten</a:t>
            </a:r>
            <a:r>
              <a:rPr lang="de-DE" altLang="en-US">
                <a:cs typeface="Times New Roman" pitchFamily="18" charset="0"/>
              </a:rPr>
              <a:t> </a:t>
            </a:r>
            <a:r>
              <a:rPr lang="de-DE" altLang="en-US">
                <a:latin typeface="Arial" pitchFamily="34" charset="0"/>
                <a:cs typeface="Arial" pitchFamily="34" charset="0"/>
              </a:rPr>
              <a:t>Welt outsourcen wird.</a:t>
            </a:r>
            <a:endParaRPr lang="de-DE" altLang="en-US">
              <a:solidFill>
                <a:srgbClr val="000000"/>
              </a:solidFill>
              <a:cs typeface="Times New Roman" pitchFamily="18" charset="0"/>
            </a:endParaRPr>
          </a:p>
          <a:p>
            <a:r>
              <a:rPr lang="de-DE" altLang="en-US">
                <a:latin typeface="Arial" pitchFamily="34" charset="0"/>
                <a:cs typeface="Arial" pitchFamily="34" charset="0"/>
              </a:rPr>
              <a:t>Die Risiken dieses Trends sind potenziell gravierend.</a:t>
            </a:r>
            <a:r>
              <a:rPr lang="de-DE" alt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87FF7-F6E6-4710-AC4F-B3B45BC82F64}" type="slidenum">
              <a:rPr lang="de-DE" altLang="en-US"/>
              <a:pPr/>
              <a:t>13</a:t>
            </a:fld>
            <a:endParaRPr lang="de-DE" altLang="en-US"/>
          </a:p>
        </p:txBody>
      </p:sp>
      <p:sp>
        <p:nvSpPr>
          <p:cNvPr id="478210" name="Rectangle 2"/>
          <p:cNvSpPr>
            <a:spLocks noChangeArrowheads="1" noTextEdit="1"/>
          </p:cNvSpPr>
          <p:nvPr>
            <p:ph type="sldImg"/>
          </p:nvPr>
        </p:nvSpPr>
        <p:spPr>
          <a:ln/>
        </p:spPr>
      </p:sp>
      <p:sp>
        <p:nvSpPr>
          <p:cNvPr id="478211" name="Rectangle 3"/>
          <p:cNvSpPr>
            <a:spLocks noGrp="1" noChangeArrowheads="1"/>
          </p:cNvSpPr>
          <p:nvPr>
            <p:ph type="body" idx="1"/>
          </p:nvPr>
        </p:nvSpPr>
        <p:spPr>
          <a:xfrm>
            <a:off x="381000" y="4343400"/>
            <a:ext cx="6096000" cy="4114800"/>
          </a:xfrm>
        </p:spPr>
        <p:txBody>
          <a:bodyPr/>
          <a:lstStyle/>
          <a:p>
            <a:r>
              <a:rPr lang="de-DE" altLang="en-US">
                <a:latin typeface="Arial" pitchFamily="34" charset="0"/>
                <a:cs typeface="Arial" pitchFamily="34" charset="0"/>
              </a:rPr>
              <a:t>Durch ständig neue Bedrohungsszenarien (Terrorismus, Wirtschaftsspionage) sowie</a:t>
            </a:r>
            <a:r>
              <a:rPr lang="de-DE" altLang="en-US">
                <a:cs typeface="Times New Roman" pitchFamily="18" charset="0"/>
              </a:rPr>
              <a:t> </a:t>
            </a:r>
            <a:r>
              <a:rPr lang="de-DE" altLang="en-US">
                <a:latin typeface="Arial" pitchFamily="34" charset="0"/>
                <a:cs typeface="Arial" pitchFamily="34" charset="0"/>
              </a:rPr>
              <a:t>sich verschärfender öffentlicher Kritik an scheinbaren und tatsächlichen Missständen in Unternehmen</a:t>
            </a:r>
            <a:r>
              <a:rPr lang="de-DE" altLang="en-US">
                <a:cs typeface="Times New Roman" pitchFamily="18" charset="0"/>
              </a:rPr>
              <a:t> </a:t>
            </a:r>
            <a:r>
              <a:rPr lang="de-DE" altLang="en-US">
                <a:latin typeface="Arial" pitchFamily="34" charset="0"/>
                <a:cs typeface="Arial" pitchFamily="34" charset="0"/>
              </a:rPr>
              <a:t>sowie an persönlichem Fehlverhalten einzelner Personen ist es zu einer deutlichen Klimaverschärfung</a:t>
            </a:r>
            <a:r>
              <a:rPr lang="de-DE" altLang="en-US">
                <a:cs typeface="Times New Roman" pitchFamily="18" charset="0"/>
              </a:rPr>
              <a:t> </a:t>
            </a:r>
            <a:r>
              <a:rPr lang="de-DE" altLang="en-US">
                <a:latin typeface="Arial" pitchFamily="34" charset="0"/>
                <a:cs typeface="Arial" pitchFamily="34" charset="0"/>
              </a:rPr>
              <a:t>im Bereich des Corporate Compliance gekommen.</a:t>
            </a:r>
            <a:endParaRPr lang="de-DE" altLang="en-US">
              <a:solidFill>
                <a:srgbClr val="000000"/>
              </a:solidFill>
              <a:cs typeface="Times New Roman" pitchFamily="18" charset="0"/>
            </a:endParaRPr>
          </a:p>
          <a:p>
            <a:r>
              <a:rPr lang="de-DE" altLang="en-US">
                <a:latin typeface="Arial" pitchFamily="34" charset="0"/>
                <a:cs typeface="Arial" pitchFamily="34" charset="0"/>
              </a:rPr>
              <a:t>Gesetze und Verordnungen wie die Datenschutzrichtlinie</a:t>
            </a:r>
            <a:r>
              <a:rPr lang="de-DE" altLang="en-US">
                <a:cs typeface="Times New Roman" pitchFamily="18" charset="0"/>
              </a:rPr>
              <a:t> </a:t>
            </a:r>
            <a:r>
              <a:rPr lang="de-DE" altLang="en-US">
                <a:latin typeface="Arial" pitchFamily="34" charset="0"/>
                <a:cs typeface="Arial" pitchFamily="34" charset="0"/>
              </a:rPr>
              <a:t>der Europäischen Union ( 2002), die EU-Richtlinie über den elektronischen Geschäftsverkehr</a:t>
            </a:r>
            <a:r>
              <a:rPr lang="de-DE" altLang="en-US">
                <a:cs typeface="Times New Roman" pitchFamily="18" charset="0"/>
              </a:rPr>
              <a:t> </a:t>
            </a:r>
            <a:r>
              <a:rPr lang="de-DE" altLang="en-US">
                <a:latin typeface="Arial" pitchFamily="34" charset="0"/>
                <a:cs typeface="Arial" pitchFamily="34" charset="0"/>
              </a:rPr>
              <a:t>(„E-Commerce-Richtlinie“) von 2000, das Gesetz</a:t>
            </a:r>
            <a:r>
              <a:rPr lang="de-DE" altLang="en-US">
                <a:cs typeface="Times New Roman" pitchFamily="18" charset="0"/>
              </a:rPr>
              <a:t> </a:t>
            </a:r>
            <a:r>
              <a:rPr lang="de-DE" altLang="en-US">
                <a:latin typeface="Arial" pitchFamily="34" charset="0"/>
                <a:cs typeface="Arial" pitchFamily="34" charset="0"/>
              </a:rPr>
              <a:t>zur Kontrolle und Transparenz im Unternehmens-bereich (KonTraG 1998 ) oder die Singapore Declaration on</a:t>
            </a:r>
            <a:r>
              <a:rPr lang="de-DE" altLang="en-US">
                <a:cs typeface="Times New Roman" pitchFamily="18" charset="0"/>
              </a:rPr>
              <a:t> </a:t>
            </a:r>
            <a:r>
              <a:rPr lang="de-DE" altLang="en-US">
                <a:latin typeface="Arial" pitchFamily="34" charset="0"/>
                <a:cs typeface="Arial" pitchFamily="34" charset="0"/>
              </a:rPr>
              <a:t>Privacy and E-Commerce (1998) haben für Management und Unternehmen eine neue Situation geschaffen.</a:t>
            </a:r>
            <a:endParaRPr lang="de-DE" altLang="en-US">
              <a:solidFill>
                <a:srgbClr val="000000"/>
              </a:solidFill>
              <a:cs typeface="Times New Roman" pitchFamily="18" charset="0"/>
            </a:endParaRPr>
          </a:p>
          <a:p>
            <a:r>
              <a:rPr lang="de-DE" altLang="en-US">
                <a:latin typeface="Arial" pitchFamily="34" charset="0"/>
                <a:cs typeface="Arial" pitchFamily="34" charset="0"/>
              </a:rPr>
              <a:t>In den USA ist dieser Trend im Gefolge der großen Wirtschaftskandale der letzten Jahre (Enron,</a:t>
            </a:r>
            <a:r>
              <a:rPr lang="de-DE" altLang="en-US">
                <a:cs typeface="Times New Roman" pitchFamily="18" charset="0"/>
              </a:rPr>
              <a:t> </a:t>
            </a:r>
            <a:r>
              <a:rPr lang="de-DE" altLang="en-US">
                <a:latin typeface="Arial" pitchFamily="34" charset="0"/>
                <a:cs typeface="Arial" pitchFamily="34" charset="0"/>
              </a:rPr>
              <a:t>WorldCom, etc.) eher noch ausgeprägter, zum</a:t>
            </a:r>
            <a:r>
              <a:rPr lang="de-DE" altLang="en-US">
                <a:cs typeface="Times New Roman" pitchFamily="18" charset="0"/>
              </a:rPr>
              <a:t> </a:t>
            </a:r>
            <a:r>
              <a:rPr lang="de-DE" altLang="en-US">
                <a:latin typeface="Arial" pitchFamily="34" charset="0"/>
                <a:cs typeface="Arial" pitchFamily="34" charset="0"/>
              </a:rPr>
              <a:t>Beispiel:</a:t>
            </a:r>
            <a:r>
              <a:rPr lang="de-DE" altLang="en-US">
                <a:cs typeface="Times New Roman" pitchFamily="18" charset="0"/>
              </a:rPr>
              <a:t> </a:t>
            </a:r>
            <a:endParaRPr lang="de-DE" altLang="en-US">
              <a:solidFill>
                <a:srgbClr val="000000"/>
              </a:solidFill>
              <a:cs typeface="Times New Roman" pitchFamily="18" charset="0"/>
            </a:endParaRPr>
          </a:p>
          <a:p>
            <a:pPr marL="190500" lvl="1"/>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das Sarbanes-Oxley Act (SOA) von 2002 zur effizienteren Verwaltung interner Kontrollprozesse und Stärkung der Reporting-Prozesse im Finanzwesen;</a:t>
            </a:r>
            <a:endParaRPr lang="en-US" altLang="en-US">
              <a:solidFill>
                <a:srgbClr val="000000"/>
              </a:solidFill>
              <a:latin typeface="Arial" pitchFamily="34" charset="0"/>
              <a:cs typeface="Arial" pitchFamily="34" charset="0"/>
            </a:endParaRPr>
          </a:p>
          <a:p>
            <a:pPr marL="190500" lvl="1"/>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das USA Patriot Act von 2001, das Terrorfahndern unter bestimmten Umständen die Überwachung des E-Mail-Verkehrs eines Unternehmen gestattet;</a:t>
            </a:r>
            <a:endParaRPr lang="en-US" altLang="en-US">
              <a:solidFill>
                <a:srgbClr val="000000"/>
              </a:solidFill>
              <a:latin typeface="Arial" pitchFamily="34" charset="0"/>
              <a:cs typeface="Arial" pitchFamily="34" charset="0"/>
            </a:endParaRPr>
          </a:p>
          <a:p>
            <a:pPr marL="190500" lvl="1"/>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der Gramm-Leach-Bliley Act (GLBA) verpflichtet Finanzinstitute, umfassende Programme zur Informationssicherheit zu entwickeln, zu implementieren und zu pflegen.</a:t>
            </a:r>
            <a:endParaRPr lang="en-US" altLang="en-US">
              <a:solidFill>
                <a:srgbClr val="000000"/>
              </a:solidFill>
              <a:latin typeface="Arial" pitchFamily="34" charset="0"/>
              <a:cs typeface="Arial" pitchFamily="34" charset="0"/>
            </a:endParaRPr>
          </a:p>
          <a:p>
            <a:r>
              <a:rPr lang="de-DE" altLang="en-US">
                <a:latin typeface="Arial" pitchFamily="34" charset="0"/>
                <a:cs typeface="Arial" pitchFamily="34" charset="0"/>
              </a:rPr>
              <a:t>Die großen Finanzdienstleister</a:t>
            </a:r>
            <a:r>
              <a:rPr lang="de-DE" altLang="en-US">
                <a:cs typeface="Times New Roman" pitchFamily="18" charset="0"/>
              </a:rPr>
              <a:t> </a:t>
            </a:r>
            <a:r>
              <a:rPr lang="de-DE" altLang="en-US">
                <a:latin typeface="Arial" pitchFamily="34" charset="0"/>
                <a:cs typeface="Arial" pitchFamily="34" charset="0"/>
              </a:rPr>
              <a:t>sind in den USA firmiert oder börsennotiert.</a:t>
            </a:r>
            <a:endParaRPr lang="de-DE" altLang="en-US">
              <a:solidFill>
                <a:srgbClr val="000000"/>
              </a:solidFill>
              <a:cs typeface="Times New Roman" pitchFamily="18" charset="0"/>
            </a:endParaRPr>
          </a:p>
          <a:p>
            <a:r>
              <a:rPr lang="de-DE" altLang="en-US">
                <a:latin typeface="Arial" pitchFamily="34" charset="0"/>
                <a:cs typeface="Arial" pitchFamily="34" charset="0"/>
              </a:rPr>
              <a:t>Traditionelle Systeme werden keinen ausreichenden und vor allem</a:t>
            </a:r>
            <a:r>
              <a:rPr lang="de-DE" altLang="en-US">
                <a:cs typeface="Times New Roman" pitchFamily="18" charset="0"/>
              </a:rPr>
              <a:t> </a:t>
            </a:r>
            <a:r>
              <a:rPr lang="de-DE" altLang="en-US">
                <a:latin typeface="Arial" pitchFamily="34" charset="0"/>
                <a:cs typeface="Arial" pitchFamily="34" charset="0"/>
              </a:rPr>
              <a:t>nachweisbaren Grad an Schutz von Informationen, Finanzdaten und Anwendungen bieten.</a:t>
            </a:r>
          </a:p>
          <a:p>
            <a:r>
              <a:rPr lang="de-DE" altLang="en-US">
                <a:latin typeface="Arial" pitchFamily="34" charset="0"/>
                <a:cs typeface="Arial" pitchFamily="34" charset="0"/>
              </a:rPr>
              <a:t>Beobachter warnen schon vor</a:t>
            </a:r>
            <a:r>
              <a:rPr lang="de-DE" altLang="en-US">
                <a:cs typeface="Times New Roman" pitchFamily="18" charset="0"/>
              </a:rPr>
              <a:t> </a:t>
            </a:r>
            <a:r>
              <a:rPr lang="de-DE" altLang="en-US">
                <a:latin typeface="Arial" pitchFamily="34" charset="0"/>
                <a:cs typeface="Arial" pitchFamily="34" charset="0"/>
              </a:rPr>
              <a:t>einer „Identitätskrise“, durch das mehrfache Verwalten Nutzeridentitäten auf</a:t>
            </a:r>
            <a:r>
              <a:rPr lang="de-DE" altLang="en-US">
                <a:cs typeface="Times New Roman" pitchFamily="18" charset="0"/>
              </a:rPr>
              <a:t> </a:t>
            </a:r>
            <a:r>
              <a:rPr lang="de-DE" altLang="en-US">
                <a:latin typeface="Arial" pitchFamily="34" charset="0"/>
                <a:cs typeface="Arial" pitchFamily="34" charset="0"/>
              </a:rPr>
              <a:t>verteilten Systemen.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4932D-4DC7-4F4E-BE67-CAE97E7CF50C}" type="slidenum">
              <a:rPr lang="de-DE" altLang="en-US"/>
              <a:pPr/>
              <a:t>14</a:t>
            </a:fld>
            <a:endParaRPr lang="de-DE" altLang="en-US"/>
          </a:p>
        </p:txBody>
      </p:sp>
      <p:sp>
        <p:nvSpPr>
          <p:cNvPr id="481282" name="Rectangle 2"/>
          <p:cNvSpPr>
            <a:spLocks noChangeArrowheads="1" noTextEdit="1"/>
          </p:cNvSpPr>
          <p:nvPr>
            <p:ph type="sldImg"/>
          </p:nvPr>
        </p:nvSpPr>
        <p:spPr>
          <a:ln/>
        </p:spPr>
      </p:sp>
      <p:sp>
        <p:nvSpPr>
          <p:cNvPr id="481283" name="Rectangle 3"/>
          <p:cNvSpPr>
            <a:spLocks noGrp="1" noChangeArrowheads="1"/>
          </p:cNvSpPr>
          <p:nvPr>
            <p:ph type="body" idx="1"/>
          </p:nvPr>
        </p:nvSpPr>
        <p:spPr>
          <a:xfrm>
            <a:off x="381000" y="4343400"/>
            <a:ext cx="6172200" cy="4114800"/>
          </a:xfrm>
        </p:spPr>
        <p:txBody>
          <a:bodyPr/>
          <a:lstStyle/>
          <a:p>
            <a:r>
              <a:rPr lang="de-DE" altLang="en-US">
                <a:latin typeface="Arial" pitchFamily="34" charset="0"/>
                <a:cs typeface="Arial" pitchFamily="34" charset="0"/>
              </a:rPr>
              <a:t>Schon alleine deshalb wird die erfolgreiche Umsetzung von Strategien und Methoden des Identity und</a:t>
            </a:r>
            <a:r>
              <a:rPr lang="de-DE" altLang="en-US">
                <a:cs typeface="Times New Roman" pitchFamily="18" charset="0"/>
              </a:rPr>
              <a:t> </a:t>
            </a:r>
            <a:r>
              <a:rPr lang="de-DE" altLang="en-US">
                <a:latin typeface="Arial" pitchFamily="34" charset="0"/>
                <a:cs typeface="Arial" pitchFamily="34" charset="0"/>
              </a:rPr>
              <a:t>Access Management (IM) in den nächsten Jahren für die Finanzindustrie entscheidend sein.</a:t>
            </a:r>
            <a:endParaRPr lang="de-DE" altLang="en-US">
              <a:solidFill>
                <a:srgbClr val="000000"/>
              </a:solidFill>
              <a:cs typeface="Times New Roman" pitchFamily="18" charset="0"/>
            </a:endParaRPr>
          </a:p>
          <a:p>
            <a:r>
              <a:rPr lang="de-DE" altLang="en-US">
                <a:latin typeface="Arial" pitchFamily="34" charset="0"/>
                <a:cs typeface="Arial" pitchFamily="34" charset="0"/>
              </a:rPr>
              <a:t>Nach unserer</a:t>
            </a:r>
            <a:r>
              <a:rPr lang="de-DE" altLang="en-US">
                <a:cs typeface="Times New Roman" pitchFamily="18" charset="0"/>
              </a:rPr>
              <a:t> </a:t>
            </a:r>
            <a:r>
              <a:rPr lang="de-DE" altLang="en-US">
                <a:latin typeface="Arial" pitchFamily="34" charset="0"/>
                <a:cs typeface="Arial" pitchFamily="34" charset="0"/>
              </a:rPr>
              <a:t>Beobachtung ist das Bewusstsein dafür heute ansatzweise bereits vorhanden, befindet sich aber</a:t>
            </a:r>
            <a:r>
              <a:rPr lang="de-DE" altLang="en-US">
                <a:cs typeface="Times New Roman" pitchFamily="18" charset="0"/>
              </a:rPr>
              <a:t> </a:t>
            </a:r>
            <a:r>
              <a:rPr lang="de-DE" altLang="en-US">
                <a:latin typeface="Arial" pitchFamily="34" charset="0"/>
                <a:cs typeface="Arial" pitchFamily="34" charset="0"/>
              </a:rPr>
              <a:t>noch im Stadium der frühen Erkenntnis– frei nach dem Motto: „Wir sollten da mal was tun.</a:t>
            </a:r>
            <a:endParaRPr lang="de-DE" altLang="en-US">
              <a:solidFill>
                <a:srgbClr val="000000"/>
              </a:solidFill>
              <a:cs typeface="Times New Roman" pitchFamily="18" charset="0"/>
            </a:endParaRPr>
          </a:p>
          <a:p>
            <a:r>
              <a:rPr lang="de-DE" altLang="en-US">
                <a:latin typeface="Arial" pitchFamily="34" charset="0"/>
                <a:cs typeface="Arial" pitchFamily="34" charset="0"/>
              </a:rPr>
              <a:t>“ Von konkreter</a:t>
            </a:r>
            <a:r>
              <a:rPr lang="de-DE" altLang="en-US">
                <a:cs typeface="Times New Roman" pitchFamily="18" charset="0"/>
              </a:rPr>
              <a:t> </a:t>
            </a:r>
            <a:r>
              <a:rPr lang="de-DE" altLang="en-US">
                <a:latin typeface="Arial" pitchFamily="34" charset="0"/>
                <a:cs typeface="Arial" pitchFamily="34" charset="0"/>
              </a:rPr>
              <a:t>Projektplanung und Implementierung sind die meisten Unternehmen gerade auch der deutschen</a:t>
            </a:r>
            <a:r>
              <a:rPr lang="de-DE" altLang="en-US">
                <a:cs typeface="Times New Roman" pitchFamily="18" charset="0"/>
              </a:rPr>
              <a:t> </a:t>
            </a:r>
            <a:r>
              <a:rPr lang="de-DE" altLang="en-US">
                <a:latin typeface="Arial" pitchFamily="34" charset="0"/>
                <a:cs typeface="Arial" pitchFamily="34" charset="0"/>
              </a:rPr>
              <a:t>Finanzwirtschaft dagegen meist noch weit entfernt.</a:t>
            </a:r>
            <a:endParaRPr lang="de-DE" altLang="en-US">
              <a:solidFill>
                <a:srgbClr val="000000"/>
              </a:solidFill>
              <a:cs typeface="Times New Roman" pitchFamily="18" charset="0"/>
            </a:endParaRPr>
          </a:p>
          <a:p>
            <a:r>
              <a:rPr lang="de-DE" altLang="en-US">
                <a:latin typeface="Arial" pitchFamily="34" charset="0"/>
                <a:cs typeface="Arial" pitchFamily="34" charset="0"/>
              </a:rPr>
              <a:t>Dabei kann ein zentrales, auf Richtlinien basierendes Identity Management wesentlich zum Erreichen</a:t>
            </a:r>
            <a:r>
              <a:rPr lang="de-DE" altLang="en-US">
                <a:cs typeface="Times New Roman" pitchFamily="18" charset="0"/>
              </a:rPr>
              <a:t> </a:t>
            </a:r>
            <a:r>
              <a:rPr lang="de-DE" altLang="en-US">
                <a:latin typeface="Arial" pitchFamily="34" charset="0"/>
                <a:cs typeface="Arial" pitchFamily="34" charset="0"/>
              </a:rPr>
              <a:t>der aktuellen Unternehmensziele im Finanzsektor beitragen, nämlich:</a:t>
            </a:r>
            <a:endParaRPr lang="de-DE" altLang="en-US">
              <a:solidFill>
                <a:srgbClr val="000000"/>
              </a:solidFill>
              <a:cs typeface="Times New Roman" pitchFamily="18"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Mit existierenden Kunden mehr umsetzen</a:t>
            </a:r>
            <a:endParaRPr lang="en-US" altLang="en-US">
              <a:solidFill>
                <a:srgbClr val="000000"/>
              </a:solidFill>
              <a:latin typeface="Arial" pitchFamily="34" charset="0"/>
              <a:cs typeface="Arial" pitchFamily="34"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Kundenzufriedenheit und Kundenbindung erhöhen</a:t>
            </a:r>
            <a:endParaRPr lang="en-US" altLang="en-US">
              <a:solidFill>
                <a:srgbClr val="000000"/>
              </a:solidFill>
              <a:latin typeface="Arial" pitchFamily="34" charset="0"/>
              <a:cs typeface="Arial" pitchFamily="34"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Kreditrisiken frühzeitiger erkennen</a:t>
            </a:r>
            <a:endParaRPr lang="en-US" altLang="en-US">
              <a:solidFill>
                <a:srgbClr val="000000"/>
              </a:solidFill>
              <a:latin typeface="Arial" pitchFamily="34" charset="0"/>
              <a:cs typeface="Arial" pitchFamily="34"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Kosten für Administration und Call Center senken</a:t>
            </a:r>
            <a:endParaRPr lang="en-US" altLang="en-US">
              <a:solidFill>
                <a:srgbClr val="000000"/>
              </a:solidFill>
              <a:latin typeface="Arial" pitchFamily="34" charset="0"/>
              <a:cs typeface="Arial" pitchFamily="34"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mehr Sicherheit schaffen</a:t>
            </a:r>
            <a:endParaRPr lang="en-US" altLang="en-US">
              <a:solidFill>
                <a:srgbClr val="000000"/>
              </a:solidFill>
              <a:latin typeface="Arial" pitchFamily="34" charset="0"/>
              <a:cs typeface="Arial" pitchFamily="34" charset="0"/>
            </a:endParaRPr>
          </a:p>
          <a:p>
            <a:r>
              <a:rPr lang="de-DE" altLang="en-US">
                <a:solidFill>
                  <a:srgbClr val="000000"/>
                </a:solidFill>
                <a:latin typeface="Symbol" pitchFamily="18" charset="2"/>
                <a:cs typeface="Arial" pitchFamily="34" charset="0"/>
              </a:rPr>
              <a:t>·</a:t>
            </a:r>
            <a:r>
              <a:rPr lang="de-DE" altLang="en-US">
                <a:solidFill>
                  <a:srgbClr val="000000"/>
                </a:solidFill>
                <a:cs typeface="Times New Roman" pitchFamily="18" charset="0"/>
              </a:rPr>
              <a:t>        </a:t>
            </a:r>
            <a:r>
              <a:rPr lang="de-DE" altLang="en-US">
                <a:solidFill>
                  <a:srgbClr val="000000"/>
                </a:solidFill>
                <a:latin typeface="Arial" pitchFamily="34" charset="0"/>
                <a:cs typeface="Arial" pitchFamily="34" charset="0"/>
              </a:rPr>
              <a:t>das Einhalten regulatorischer Vorgaben gewährleisten </a:t>
            </a:r>
            <a:endParaRPr lang="en-US" altLang="en-US">
              <a:solidFill>
                <a:srgbClr val="000000"/>
              </a:solidFill>
              <a:latin typeface="Arial" pitchFamily="34" charset="0"/>
              <a:cs typeface="Arial" pitchFamily="34" charset="0"/>
            </a:endParaRPr>
          </a:p>
          <a:p>
            <a:r>
              <a:rPr lang="de-DE" altLang="en-US">
                <a:solidFill>
                  <a:srgbClr val="000000"/>
                </a:solidFill>
                <a:latin typeface="Arial" pitchFamily="34" charset="0"/>
                <a:cs typeface="Times New Roman" pitchFamily="18" charset="0"/>
              </a:rPr>
              <a:t>In dem Maße, wie sich webbasierte Anwendungen im Finanzsektor durchsetzen, wird das Verwalten von Berechtigungen, Rollen und Profilen zunehmend komplexer.</a:t>
            </a:r>
          </a:p>
          <a:p>
            <a:r>
              <a:rPr lang="de-DE" altLang="en-US">
                <a:latin typeface="Arial" pitchFamily="34" charset="0"/>
                <a:cs typeface="Arial" pitchFamily="34" charset="0"/>
              </a:rPr>
              <a:t>Das explosionsartige Anwachsen von</a:t>
            </a:r>
            <a:r>
              <a:rPr lang="de-DE" altLang="en-US">
                <a:cs typeface="Times New Roman" pitchFamily="18" charset="0"/>
              </a:rPr>
              <a:t> </a:t>
            </a:r>
            <a:r>
              <a:rPr lang="de-DE" altLang="en-US">
                <a:latin typeface="Arial" pitchFamily="34" charset="0"/>
                <a:cs typeface="Arial" pitchFamily="34" charset="0"/>
              </a:rPr>
              <a:t>Applikationen und Nutzern erzeugt immer mehr Daten über Kunden, Partner und Mitarbeiter, die alle</a:t>
            </a:r>
            <a:r>
              <a:rPr lang="de-DE" altLang="en-US">
                <a:cs typeface="Times New Roman" pitchFamily="18" charset="0"/>
              </a:rPr>
              <a:t> </a:t>
            </a:r>
            <a:r>
              <a:rPr lang="de-DE" altLang="en-US">
                <a:latin typeface="Arial" pitchFamily="34" charset="0"/>
                <a:cs typeface="Arial" pitchFamily="34" charset="0"/>
              </a:rPr>
              <a:t>erfasst, verwaltet und gespeichert werden müssen (siehe Grafik 1).</a:t>
            </a:r>
            <a:endParaRPr lang="de-DE" altLang="en-US">
              <a:solidFill>
                <a:srgbClr val="000000"/>
              </a:solidFill>
              <a:cs typeface="Times New Roman" pitchFamily="18" charset="0"/>
            </a:endParaRPr>
          </a:p>
          <a:p>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3865C-EEB9-47B2-B069-2A5395C0F029}" type="slidenum">
              <a:rPr lang="de-DE" altLang="en-US"/>
              <a:pPr/>
              <a:t>15</a:t>
            </a:fld>
            <a:endParaRPr lang="de-DE" altLang="en-US"/>
          </a:p>
        </p:txBody>
      </p:sp>
      <p:sp>
        <p:nvSpPr>
          <p:cNvPr id="483330" name="Rectangle 2"/>
          <p:cNvSpPr>
            <a:spLocks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0953-7892-4C14-9D36-335B223BFA42}" type="slidenum">
              <a:rPr lang="de-DE" altLang="en-US"/>
              <a:pPr/>
              <a:t>18</a:t>
            </a:fld>
            <a:endParaRPr lang="de-DE" altLang="en-US"/>
          </a:p>
        </p:txBody>
      </p:sp>
      <p:sp>
        <p:nvSpPr>
          <p:cNvPr id="482306" name="Rectangle 2"/>
          <p:cNvSpPr>
            <a:spLocks noChangeArrowheads="1" noTextEdit="1"/>
          </p:cNvSpPr>
          <p:nvPr>
            <p:ph type="sldImg"/>
          </p:nvPr>
        </p:nvSpPr>
        <p:spPr>
          <a:xfrm>
            <a:off x="1143000" y="381000"/>
            <a:ext cx="4572000" cy="3429000"/>
          </a:xfrm>
          <a:ln/>
        </p:spPr>
      </p:sp>
      <p:sp>
        <p:nvSpPr>
          <p:cNvPr id="482307" name="Rectangle 3"/>
          <p:cNvSpPr>
            <a:spLocks noGrp="1" noChangeArrowheads="1"/>
          </p:cNvSpPr>
          <p:nvPr>
            <p:ph type="body" idx="1"/>
          </p:nvPr>
        </p:nvSpPr>
        <p:spPr>
          <a:xfrm>
            <a:off x="152400" y="4114800"/>
            <a:ext cx="6553200" cy="4343400"/>
          </a:xfrm>
        </p:spPr>
        <p:txBody>
          <a:bodyPr/>
          <a:lstStyle/>
          <a:p>
            <a:r>
              <a:rPr lang="de-DE" altLang="en-US">
                <a:latin typeface="Arial" pitchFamily="34" charset="0"/>
                <a:cs typeface="Arial" pitchFamily="34" charset="0"/>
              </a:rPr>
              <a:t>Eine Studie von Gartner und Netegrity verfügen die untersuchten Finanzdienstleistern</a:t>
            </a:r>
            <a:r>
              <a:rPr lang="de-DE" altLang="en-US">
                <a:cs typeface="Times New Roman" pitchFamily="18" charset="0"/>
              </a:rPr>
              <a:t> </a:t>
            </a:r>
            <a:r>
              <a:rPr lang="de-DE" altLang="en-US">
                <a:latin typeface="Arial" pitchFamily="34" charset="0"/>
                <a:cs typeface="Arial" pitchFamily="34" charset="0"/>
              </a:rPr>
              <a:t>im Durchschnitt über 20 verschiedene Anwendungen von mindestens drei verschiedenen Anbietern, mit jeweils einem eigenen Directory zur Verwaltung von Identitätsinformationen.</a:t>
            </a:r>
            <a:endParaRPr lang="de-DE" altLang="en-US">
              <a:solidFill>
                <a:srgbClr val="000000"/>
              </a:solidFill>
              <a:cs typeface="Times New Roman" pitchFamily="18" charset="0"/>
            </a:endParaRPr>
          </a:p>
          <a:p>
            <a:r>
              <a:rPr lang="de-DE" altLang="en-US">
                <a:latin typeface="Arial" pitchFamily="34" charset="0"/>
                <a:cs typeface="Arial" pitchFamily="34" charset="0"/>
              </a:rPr>
              <a:t>Jedes dieser Verzeichnisse besitzt in der Regel eine eigene, proprietäre Administrationsoberfläche und erforderte deshalb einen eigenen Administrator.</a:t>
            </a:r>
            <a:endParaRPr lang="de-DE" altLang="en-US">
              <a:solidFill>
                <a:srgbClr val="000000"/>
              </a:solidFill>
              <a:cs typeface="Times New Roman" pitchFamily="18" charset="0"/>
            </a:endParaRPr>
          </a:p>
          <a:p>
            <a:r>
              <a:rPr lang="de-DE" altLang="en-US">
                <a:latin typeface="Arial" pitchFamily="34" charset="0"/>
                <a:cs typeface="Arial" pitchFamily="34" charset="0"/>
              </a:rPr>
              <a:t>Gleichzeitig zwingen sie Nutzer,</a:t>
            </a:r>
            <a:r>
              <a:rPr lang="de-DE" altLang="en-US">
                <a:cs typeface="Times New Roman" pitchFamily="18" charset="0"/>
              </a:rPr>
              <a:t> </a:t>
            </a:r>
            <a:r>
              <a:rPr lang="de-DE" altLang="en-US">
                <a:latin typeface="Arial" pitchFamily="34" charset="0"/>
                <a:cs typeface="Arial" pitchFamily="34" charset="0"/>
              </a:rPr>
              <a:t>sich mehrere Passwörter zu merken, was naturgemäß zu vermehrter Inanspruchnahme des IT-Supports</a:t>
            </a:r>
            <a:r>
              <a:rPr lang="de-DE" altLang="en-US">
                <a:cs typeface="Times New Roman" pitchFamily="18" charset="0"/>
              </a:rPr>
              <a:t> </a:t>
            </a:r>
            <a:r>
              <a:rPr lang="de-DE" altLang="en-US">
                <a:latin typeface="Arial" pitchFamily="34" charset="0"/>
                <a:cs typeface="Arial" pitchFamily="34" charset="0"/>
              </a:rPr>
              <a:t>führt, die vergessene oder verlorengegangene Zugangsberechtigungen wieder einrichten</a:t>
            </a:r>
            <a:r>
              <a:rPr lang="de-DE" altLang="en-US">
                <a:cs typeface="Times New Roman" pitchFamily="18" charset="0"/>
              </a:rPr>
              <a:t> </a:t>
            </a:r>
            <a:r>
              <a:rPr lang="de-DE" altLang="en-US">
                <a:latin typeface="Arial" pitchFamily="34" charset="0"/>
                <a:cs typeface="Arial" pitchFamily="34" charset="0"/>
              </a:rPr>
              <a:t>müssen.</a:t>
            </a:r>
            <a:endParaRPr lang="de-DE" altLang="en-US">
              <a:solidFill>
                <a:srgbClr val="000000"/>
              </a:solidFill>
              <a:cs typeface="Times New Roman" pitchFamily="18" charset="0"/>
            </a:endParaRPr>
          </a:p>
          <a:p>
            <a:r>
              <a:rPr lang="de-DE" altLang="en-US">
                <a:latin typeface="Arial" pitchFamily="34" charset="0"/>
                <a:cs typeface="Arial" pitchFamily="34" charset="0"/>
              </a:rPr>
              <a:t>Die Vielzahl der Anwendungen verursacht hohe Entwicklungskosten im Sicherheitsbereich,</a:t>
            </a:r>
            <a:r>
              <a:rPr lang="de-DE" altLang="en-US">
                <a:cs typeface="Times New Roman" pitchFamily="18" charset="0"/>
              </a:rPr>
              <a:t> </a:t>
            </a:r>
            <a:r>
              <a:rPr lang="de-DE" altLang="en-US">
                <a:latin typeface="Arial" pitchFamily="34" charset="0"/>
                <a:cs typeface="Arial" pitchFamily="34" charset="0"/>
              </a:rPr>
              <a:t>da im Grunde jedes Mal das Rad neu erfunden werden muss.</a:t>
            </a:r>
            <a:endParaRPr lang="de-DE" altLang="en-US">
              <a:solidFill>
                <a:srgbClr val="000000"/>
              </a:solidFill>
              <a:cs typeface="Times New Roman" pitchFamily="18" charset="0"/>
            </a:endParaRPr>
          </a:p>
          <a:p>
            <a:r>
              <a:rPr lang="de-DE" altLang="en-US">
                <a:latin typeface="Arial" pitchFamily="34" charset="0"/>
                <a:cs typeface="Arial" pitchFamily="34" charset="0"/>
              </a:rPr>
              <a:t>IM unterstützt</a:t>
            </a:r>
            <a:r>
              <a:rPr lang="de-DE" altLang="en-US">
                <a:cs typeface="Times New Roman" pitchFamily="18" charset="0"/>
              </a:rPr>
              <a:t> </a:t>
            </a:r>
            <a:r>
              <a:rPr lang="de-DE" altLang="en-US">
                <a:latin typeface="Arial" pitchFamily="34" charset="0"/>
                <a:cs typeface="Arial" pitchFamily="34" charset="0"/>
              </a:rPr>
              <a:t>die Prozessautomatisierung, fördert schlankere Workflows, überwacht das Einhalten von</a:t>
            </a:r>
            <a:r>
              <a:rPr lang="de-DE" altLang="en-US">
                <a:cs typeface="Times New Roman" pitchFamily="18" charset="0"/>
              </a:rPr>
              <a:t> </a:t>
            </a:r>
            <a:r>
              <a:rPr lang="de-DE" altLang="en-US">
                <a:latin typeface="Arial" pitchFamily="34" charset="0"/>
                <a:cs typeface="Arial" pitchFamily="34" charset="0"/>
              </a:rPr>
              <a:t>Richtlinien und ermöglicht die eigenverantwortliche Pflege von Daten und Profile durch die Benutzer</a:t>
            </a:r>
            <a:r>
              <a:rPr lang="de-DE" altLang="en-US">
                <a:cs typeface="Times New Roman" pitchFamily="18" charset="0"/>
              </a:rPr>
              <a:t> </a:t>
            </a:r>
            <a:r>
              <a:rPr lang="de-DE" altLang="en-US">
                <a:latin typeface="Arial" pitchFamily="34" charset="0"/>
                <a:cs typeface="Arial" pitchFamily="34" charset="0"/>
              </a:rPr>
              <a:t>selbst.</a:t>
            </a:r>
            <a:endParaRPr lang="de-DE" altLang="en-US">
              <a:solidFill>
                <a:srgbClr val="000000"/>
              </a:solidFill>
              <a:cs typeface="Times New Roman" pitchFamily="18" charset="0"/>
            </a:endParaRPr>
          </a:p>
          <a:p>
            <a:r>
              <a:rPr lang="de-DE" altLang="en-US">
                <a:latin typeface="Arial" pitchFamily="34" charset="0"/>
                <a:cs typeface="Arial" pitchFamily="34" charset="0"/>
              </a:rPr>
              <a:t>Unternehmen des Finanzsektors, die sich erstmalig an ein IM-Projekt heranwagen, sollten eine</a:t>
            </a:r>
            <a:r>
              <a:rPr lang="de-DE" altLang="en-US">
                <a:cs typeface="Times New Roman" pitchFamily="18" charset="0"/>
              </a:rPr>
              <a:t> </a:t>
            </a:r>
            <a:r>
              <a:rPr lang="de-DE" altLang="en-US">
                <a:latin typeface="Arial" pitchFamily="34" charset="0"/>
                <a:cs typeface="Arial" pitchFamily="34" charset="0"/>
              </a:rPr>
              <a:t>Reihe von Forderungen an den Anbieter der in Frage kommenden Systeme stellen.</a:t>
            </a:r>
            <a:endParaRPr lang="de-DE" altLang="en-US">
              <a:solidFill>
                <a:srgbClr val="000000"/>
              </a:solidFill>
              <a:cs typeface="Times New Roman" pitchFamily="18" charset="0"/>
            </a:endParaRPr>
          </a:p>
          <a:p>
            <a:r>
              <a:rPr lang="de-DE" altLang="en-US">
                <a:latin typeface="Arial" pitchFamily="34" charset="0"/>
                <a:cs typeface="Arial" pitchFamily="34" charset="0"/>
              </a:rPr>
              <a:t>Ein gutes Identity</a:t>
            </a:r>
            <a:r>
              <a:rPr lang="de-DE" altLang="en-US">
                <a:cs typeface="Times New Roman" pitchFamily="18" charset="0"/>
              </a:rPr>
              <a:t> </a:t>
            </a:r>
            <a:r>
              <a:rPr lang="de-DE" altLang="en-US">
                <a:latin typeface="Arial" pitchFamily="34" charset="0"/>
                <a:cs typeface="Arial" pitchFamily="34" charset="0"/>
              </a:rPr>
              <a:t>Management muss den sicheren und bequemen Zugang auch zu kritischen Finanz- und Unternehmensinformation</a:t>
            </a:r>
            <a:r>
              <a:rPr lang="de-DE" altLang="en-US">
                <a:cs typeface="Times New Roman" pitchFamily="18" charset="0"/>
              </a:rPr>
              <a:t> </a:t>
            </a:r>
            <a:r>
              <a:rPr lang="de-DE" altLang="en-US">
                <a:latin typeface="Arial" pitchFamily="34" charset="0"/>
                <a:cs typeface="Arial" pitchFamily="34" charset="0"/>
              </a:rPr>
              <a:t>ermöglichen, indem es die Identitäten derjenigen, die darauf zugreifen, eindeutig feststellt</a:t>
            </a:r>
            <a:r>
              <a:rPr lang="de-DE" altLang="en-US">
                <a:cs typeface="Times New Roman" pitchFamily="18" charset="0"/>
              </a:rPr>
              <a:t> </a:t>
            </a:r>
            <a:r>
              <a:rPr lang="de-DE" altLang="en-US">
                <a:latin typeface="Arial" pitchFamily="34" charset="0"/>
                <a:cs typeface="Arial" pitchFamily="34" charset="0"/>
              </a:rPr>
              <a:t>und den Zugriff nachweisbar dokumentiert.</a:t>
            </a:r>
            <a:endParaRPr lang="de-DE" altLang="en-US">
              <a:solidFill>
                <a:srgbClr val="000000"/>
              </a:solidFill>
              <a:cs typeface="Times New Roman" pitchFamily="18" charset="0"/>
            </a:endParaRPr>
          </a:p>
          <a:p>
            <a:r>
              <a:rPr lang="de-DE" altLang="en-US">
                <a:latin typeface="Arial" pitchFamily="34" charset="0"/>
                <a:cs typeface="Arial" pitchFamily="34" charset="0"/>
              </a:rPr>
              <a:t>Es muss die</a:t>
            </a:r>
            <a:r>
              <a:rPr lang="de-DE" altLang="en-US">
                <a:cs typeface="Times New Roman" pitchFamily="18" charset="0"/>
              </a:rPr>
              <a:t> </a:t>
            </a:r>
            <a:r>
              <a:rPr lang="de-DE" altLang="en-US">
                <a:latin typeface="Arial" pitchFamily="34" charset="0"/>
                <a:cs typeface="Arial" pitchFamily="34" charset="0"/>
              </a:rPr>
              <a:t>Beziehung zu jedem einzelnen Benutzer – ob Kunde, eigener Mitarbeiter oder Mitarbeiter von Partnerunternehmen</a:t>
            </a:r>
            <a:r>
              <a:rPr lang="de-DE" altLang="en-US">
                <a:cs typeface="Times New Roman" pitchFamily="18" charset="0"/>
              </a:rPr>
              <a:t> </a:t>
            </a:r>
            <a:r>
              <a:rPr lang="de-DE" altLang="en-US">
                <a:latin typeface="Arial" pitchFamily="34" charset="0"/>
                <a:cs typeface="Arial" pitchFamily="34" charset="0"/>
              </a:rPr>
              <a:t>– über den Lebenszyklus der Beziehung hinweg aktiv kontrollieren, und zwar durch</a:t>
            </a:r>
            <a:r>
              <a:rPr lang="de-DE" altLang="en-US">
                <a:cs typeface="Times New Roman" pitchFamily="18" charset="0"/>
              </a:rPr>
              <a:t> </a:t>
            </a:r>
            <a:r>
              <a:rPr lang="de-DE" altLang="en-US">
                <a:latin typeface="Arial" pitchFamily="34" charset="0"/>
                <a:cs typeface="Arial" pitchFamily="34" charset="0"/>
              </a:rPr>
              <a:t>Festlegen und Verwalten von Zugangs- und Sicherheits-Richtlinien aufgrund von definierten, individualisierten</a:t>
            </a:r>
            <a:r>
              <a:rPr lang="de-DE" altLang="en-US">
                <a:cs typeface="Times New Roman" pitchFamily="18" charset="0"/>
              </a:rPr>
              <a:t> </a:t>
            </a:r>
            <a:r>
              <a:rPr lang="de-DE" altLang="en-US">
                <a:latin typeface="Arial" pitchFamily="34" charset="0"/>
                <a:cs typeface="Arial" pitchFamily="34" charset="0"/>
              </a:rPr>
              <a:t>Rollen.</a:t>
            </a:r>
            <a:endParaRPr lang="de-DE" altLang="en-US">
              <a:solidFill>
                <a:srgbClr val="000000"/>
              </a:solidFill>
              <a:cs typeface="Times New Roman" pitchFamily="18" charset="0"/>
            </a:endParaRPr>
          </a:p>
          <a:p>
            <a:r>
              <a:rPr lang="de-DE" altLang="en-US">
                <a:latin typeface="Arial" pitchFamily="34" charset="0"/>
                <a:cs typeface="Arial" pitchFamily="34" charset="0"/>
              </a:rPr>
              <a:t>Dazu gehören Authenifizierung, Zugriffskontrolle, Nutzeradministration und Provisioning die es ermöglichen, Identitätsdaten unternehmens- und anwendungsübergreifend einzusetzen.</a:t>
            </a:r>
            <a:r>
              <a:rPr lang="de-DE" alt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3DE70-BD4A-421E-9E5B-EB4EE543C408}" type="slidenum">
              <a:rPr lang="de-DE" altLang="en-US"/>
              <a:pPr/>
              <a:t>19</a:t>
            </a:fld>
            <a:endParaRPr lang="de-DE" altLang="en-US"/>
          </a:p>
        </p:txBody>
      </p:sp>
      <p:sp>
        <p:nvSpPr>
          <p:cNvPr id="408578" name="Rectangle 2"/>
          <p:cNvSpPr>
            <a:spLocks noChangeArrowheads="1"/>
          </p:cNvSpPr>
          <p:nvPr>
            <p:ph type="body" idx="1"/>
          </p:nvPr>
        </p:nvSpPr>
        <p:spPr bwMode="auto">
          <a:xfrm>
            <a:off x="939800" y="4329113"/>
            <a:ext cx="5013325" cy="38465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553" tIns="43008" rIns="87553" bIns="43008"/>
          <a:lstStyle/>
          <a:p>
            <a:endParaRPr lang="en-US" altLang="en-US"/>
          </a:p>
        </p:txBody>
      </p:sp>
      <p:sp>
        <p:nvSpPr>
          <p:cNvPr id="408579" name="Rectangle 3"/>
          <p:cNvSpPr>
            <a:spLocks noChangeArrowheads="1"/>
          </p:cNvSpPr>
          <p:nvPr>
            <p:ph type="sldImg"/>
          </p:nvPr>
        </p:nvSpPr>
        <p:spPr bwMode="auto">
          <a:xfrm>
            <a:off x="1317625" y="815975"/>
            <a:ext cx="4254500" cy="31908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C100A-4E8C-4A8B-9D3F-150F9EFF6125}" type="slidenum">
              <a:rPr lang="de-DE" altLang="en-US"/>
              <a:pPr/>
              <a:t>21</a:t>
            </a:fld>
            <a:endParaRPr lang="de-DE" altLang="en-US"/>
          </a:p>
        </p:txBody>
      </p:sp>
      <p:sp>
        <p:nvSpPr>
          <p:cNvPr id="413698" name="Rectangle 2"/>
          <p:cNvSpPr>
            <a:spLocks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3699" name="Rectangle 3"/>
          <p:cNvSpPr txBox="1">
            <a:spLocks noChangeArrowheads="1"/>
          </p:cNvSpPr>
          <p:nvPr>
            <p:ph type="body" idx="1"/>
          </p:nvPr>
        </p:nvSpPr>
        <p:spPr bwMode="auto">
          <a:xfrm>
            <a:off x="530225" y="4343400"/>
            <a:ext cx="5795963"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1925" indent="-161925" defTabSz="457200">
              <a:spcBef>
                <a:spcPts val="413"/>
              </a:spcBef>
              <a:buSzPct val="8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D03F2-F031-4BAC-A4DD-841BE7DE9DD3}" type="slidenum">
              <a:rPr lang="de-DE" altLang="en-US"/>
              <a:pPr/>
              <a:t>22</a:t>
            </a:fld>
            <a:endParaRPr lang="de-DE" altLang="en-US"/>
          </a:p>
        </p:txBody>
      </p:sp>
      <p:sp>
        <p:nvSpPr>
          <p:cNvPr id="422914" name="Rectangle 2"/>
          <p:cNvSpPr>
            <a:spLocks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2915" name="Rectangle 3"/>
          <p:cNvSpPr txBox="1">
            <a:spLocks noChangeArrowheads="1"/>
          </p:cNvSpPr>
          <p:nvPr>
            <p:ph type="body" idx="1"/>
          </p:nvPr>
        </p:nvSpPr>
        <p:spPr bwMode="auto">
          <a:xfrm>
            <a:off x="530225" y="4343400"/>
            <a:ext cx="5795963"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1925" indent="-161925" defTabSz="457200">
              <a:spcBef>
                <a:spcPts val="413"/>
              </a:spcBef>
              <a:buSzPct val="8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3A883-A94A-4A8D-AF3C-E7143DFDDF08}" type="slidenum">
              <a:rPr lang="de-DE" altLang="en-US"/>
              <a:pPr/>
              <a:t>23</a:t>
            </a:fld>
            <a:endParaRPr lang="de-DE" altLang="en-US"/>
          </a:p>
        </p:txBody>
      </p:sp>
      <p:sp>
        <p:nvSpPr>
          <p:cNvPr id="424962" name="Rectangle 2"/>
          <p:cNvSpPr>
            <a:spLocks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24963" name="Rectangle 3"/>
          <p:cNvSpPr txBox="1">
            <a:spLocks noChangeArrowheads="1"/>
          </p:cNvSpPr>
          <p:nvPr>
            <p:ph type="body" idx="1"/>
          </p:nvPr>
        </p:nvSpPr>
        <p:spPr bwMode="auto">
          <a:xfrm>
            <a:off x="530225" y="4343400"/>
            <a:ext cx="5795963"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1925" indent="-161925" defTabSz="457200">
              <a:spcBef>
                <a:spcPts val="413"/>
              </a:spcBef>
              <a:buSzPct val="8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7D469-A900-41E2-92B8-E8A883134BA8}" type="slidenum">
              <a:rPr lang="de-DE" altLang="en-US"/>
              <a:pPr/>
              <a:t>3</a:t>
            </a:fld>
            <a:endParaRPr lang="de-DE" altLang="en-US"/>
          </a:p>
        </p:txBody>
      </p:sp>
      <p:sp>
        <p:nvSpPr>
          <p:cNvPr id="454658" name="Rectangle 2"/>
          <p:cNvSpPr>
            <a:spLocks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B918D-1627-44A6-B5BD-E68B26B0EB2A}" type="slidenum">
              <a:rPr lang="de-DE" altLang="en-US"/>
              <a:pPr/>
              <a:t>24</a:t>
            </a:fld>
            <a:endParaRPr lang="de-DE" altLang="en-US"/>
          </a:p>
        </p:txBody>
      </p:sp>
      <p:sp>
        <p:nvSpPr>
          <p:cNvPr id="415746" name="Rectangle 2"/>
          <p:cNvSpPr>
            <a:spLocks noChangeArrowheads="1" noTextEdit="1"/>
          </p:cNvSpPr>
          <p:nvPr>
            <p:ph type="sldImg"/>
          </p:nvPr>
        </p:nvSpPr>
        <p:spPr bwMode="auto">
          <a:xfrm>
            <a:off x="1146175" y="687388"/>
            <a:ext cx="4565650" cy="3424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5747" name="Rectangle 3"/>
          <p:cNvSpPr txBox="1">
            <a:spLocks noChangeArrowheads="1"/>
          </p:cNvSpPr>
          <p:nvPr>
            <p:ph type="body" idx="1"/>
          </p:nvPr>
        </p:nvSpPr>
        <p:spPr bwMode="auto">
          <a:xfrm>
            <a:off x="530225" y="4343400"/>
            <a:ext cx="5795963" cy="2127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61925" indent="-161925" defTabSz="457200">
              <a:spcBef>
                <a:spcPts val="413"/>
              </a:spcBef>
              <a:buSzPct val="8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38266-68BC-4947-A95F-972AEF4CD2F1}" type="slidenum">
              <a:rPr lang="de-DE" altLang="en-US"/>
              <a:pPr/>
              <a:t>27</a:t>
            </a:fld>
            <a:endParaRPr lang="de-DE" altLang="en-US"/>
          </a:p>
        </p:txBody>
      </p:sp>
      <p:sp>
        <p:nvSpPr>
          <p:cNvPr id="491522" name="Rectangle 2"/>
          <p:cNvSpPr>
            <a:spLocks noChangeArrowheads="1" noTextEdit="1"/>
          </p:cNvSpPr>
          <p:nvPr>
            <p:ph type="sldImg"/>
          </p:nvPr>
        </p:nvSpPr>
        <p:spPr>
          <a:ln/>
        </p:spPr>
      </p:sp>
      <p:sp>
        <p:nvSpPr>
          <p:cNvPr id="491523" name="Rectangle 3"/>
          <p:cNvSpPr>
            <a:spLocks noGrp="1" noChangeArrowheads="1"/>
          </p:cNvSpPr>
          <p:nvPr>
            <p:ph type="body" idx="1"/>
          </p:nvPr>
        </p:nvSpPr>
        <p:spPr/>
        <p:txBody>
          <a:bodyPr/>
          <a:lstStyle/>
          <a:p>
            <a:r>
              <a:rPr lang="de-DE" altLang="en-US" b="1">
                <a:solidFill>
                  <a:srgbClr val="000000"/>
                </a:solidFill>
                <a:latin typeface="Arial" pitchFamily="34" charset="0"/>
                <a:cs typeface="Times New Roman" pitchFamily="18" charset="0"/>
              </a:rPr>
              <a:t>Wachsender Kostendruck: </a:t>
            </a:r>
            <a:r>
              <a:rPr lang="de-DE" altLang="en-US">
                <a:solidFill>
                  <a:srgbClr val="000000"/>
                </a:solidFill>
                <a:latin typeface="Arial" pitchFamily="34" charset="0"/>
                <a:cs typeface="Times New Roman" pitchFamily="18" charset="0"/>
              </a:rPr>
              <a:t>21% gaben an, unter Sparzwängen zu leiden.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Um bei eingefrorenen oder gekürzten Investitionsetats die Forderung der Führungsebene nach mehr Produktivität und höhere Sicherheit erfüllen zu können, müssen Finanzdienstleister ihren Aufwand für Routinearbeiten senken und Ressourcen für höherwertige Aufgaben frei machen.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Eine spürbare Entlastung von Call Centern oder Support-Abteilungen ist unabdingbar und lässt sich auf Dauer nur durch den verstärkten Einsatz von webbasierten Self-Service-Anwendungen erreichen.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Alleine durch die Eigenverwaltung von Passwörtern lassen sich nach unserer Erfahrung Kostenerleichterungen im IT-Support von bis zu 80 Prozent erreichen.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Leistungsfähige eProvisioning-Systeme können die Mitarbeiterproduktivität bei geringeren Kosten deutlich verbessern und dabei Sicherheitsrisiken deutlich senken.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AC083-A067-47CF-9687-42EFAB5D9CB9}" type="slidenum">
              <a:rPr lang="de-DE" altLang="en-US"/>
              <a:pPr/>
              <a:t>28</a:t>
            </a:fld>
            <a:endParaRPr lang="de-DE" altLang="en-US"/>
          </a:p>
        </p:txBody>
      </p:sp>
      <p:sp>
        <p:nvSpPr>
          <p:cNvPr id="493570" name="Rectangle 2"/>
          <p:cNvSpPr>
            <a:spLocks noChangeArrowheads="1" noTextEdit="1"/>
          </p:cNvSpPr>
          <p:nvPr>
            <p:ph type="sldImg"/>
          </p:nvPr>
        </p:nvSpPr>
        <p:spPr>
          <a:ln/>
        </p:spPr>
      </p:sp>
      <p:sp>
        <p:nvSpPr>
          <p:cNvPr id="493571" name="Rectangle 3"/>
          <p:cNvSpPr>
            <a:spLocks noGrp="1" noChangeArrowheads="1"/>
          </p:cNvSpPr>
          <p:nvPr>
            <p:ph type="body" idx="1"/>
          </p:nvPr>
        </p:nvSpPr>
        <p:spPr>
          <a:xfrm>
            <a:off x="228600" y="4343400"/>
            <a:ext cx="6400800" cy="4114800"/>
          </a:xfrm>
        </p:spPr>
        <p:txBody>
          <a:bodyPr/>
          <a:lstStyle/>
          <a:p>
            <a:r>
              <a:rPr lang="de-DE" altLang="en-US">
                <a:latin typeface="Arial" pitchFamily="34" charset="0"/>
                <a:cs typeface="Arial" pitchFamily="34" charset="0"/>
              </a:rPr>
              <a:t>Gerade der Sicherheitsfaktor spielt zur Zeit im Finanzsektor eine wachsende Rolle.</a:t>
            </a:r>
            <a:endParaRPr lang="de-DE" altLang="en-US">
              <a:solidFill>
                <a:srgbClr val="000000"/>
              </a:solidFill>
              <a:cs typeface="Times New Roman" pitchFamily="18" charset="0"/>
            </a:endParaRPr>
          </a:p>
          <a:p>
            <a:r>
              <a:rPr lang="de-DE" altLang="en-US">
                <a:latin typeface="Arial" pitchFamily="34" charset="0"/>
                <a:cs typeface="Arial" pitchFamily="34" charset="0"/>
              </a:rPr>
              <a:t>Finanzorganisationen</a:t>
            </a:r>
            <a:r>
              <a:rPr lang="de-DE" altLang="en-US">
                <a:cs typeface="Times New Roman" pitchFamily="18" charset="0"/>
              </a:rPr>
              <a:t> </a:t>
            </a:r>
            <a:r>
              <a:rPr lang="de-DE" altLang="en-US">
                <a:latin typeface="Arial" pitchFamily="34" charset="0"/>
                <a:cs typeface="Arial" pitchFamily="34" charset="0"/>
              </a:rPr>
              <a:t>sind heute aus Kosten- und Effizienzgründen gezwungen, sensitive Informationen über</a:t>
            </a:r>
            <a:r>
              <a:rPr lang="de-DE" altLang="en-US">
                <a:cs typeface="Times New Roman" pitchFamily="18" charset="0"/>
              </a:rPr>
              <a:t> </a:t>
            </a:r>
            <a:r>
              <a:rPr lang="de-DE" altLang="en-US">
                <a:latin typeface="Arial" pitchFamily="34" charset="0"/>
                <a:cs typeface="Arial" pitchFamily="34" charset="0"/>
              </a:rPr>
              <a:t>vernetzte Systeme und insbesondere über das offene Internet zu schicken, beziehungsweise</a:t>
            </a:r>
            <a:r>
              <a:rPr lang="de-DE" altLang="en-US">
                <a:cs typeface="Times New Roman" pitchFamily="18" charset="0"/>
              </a:rPr>
              <a:t> </a:t>
            </a:r>
            <a:r>
              <a:rPr lang="de-DE" altLang="en-US">
                <a:latin typeface="Arial" pitchFamily="34" charset="0"/>
                <a:cs typeface="Arial" pitchFamily="34" charset="0"/>
              </a:rPr>
              <a:t>Kunden und Partnern den Zugriff darauf zu erlauben.</a:t>
            </a:r>
            <a:endParaRPr lang="de-DE" altLang="en-US">
              <a:solidFill>
                <a:srgbClr val="000000"/>
              </a:solidFill>
              <a:cs typeface="Times New Roman" pitchFamily="18" charset="0"/>
            </a:endParaRPr>
          </a:p>
          <a:p>
            <a:r>
              <a:rPr lang="de-DE" altLang="en-US">
                <a:latin typeface="Arial" pitchFamily="34" charset="0"/>
                <a:cs typeface="Arial" pitchFamily="34" charset="0"/>
              </a:rPr>
              <a:t>Das Risikopotenzial</a:t>
            </a:r>
            <a:r>
              <a:rPr lang="de-DE" altLang="en-US">
                <a:cs typeface="Times New Roman" pitchFamily="18" charset="0"/>
              </a:rPr>
              <a:t> </a:t>
            </a:r>
            <a:r>
              <a:rPr lang="de-DE" altLang="en-US">
                <a:latin typeface="Arial" pitchFamily="34" charset="0"/>
                <a:cs typeface="Arial" pitchFamily="34" charset="0"/>
              </a:rPr>
              <a:t>wächst und damit auch der mögliche Schaden für das Ansehen des Unternehmens in der</a:t>
            </a:r>
            <a:r>
              <a:rPr lang="de-DE" altLang="en-US">
                <a:cs typeface="Times New Roman" pitchFamily="18" charset="0"/>
              </a:rPr>
              <a:t> </a:t>
            </a:r>
            <a:r>
              <a:rPr lang="de-DE" altLang="en-US">
                <a:latin typeface="Arial" pitchFamily="34" charset="0"/>
                <a:cs typeface="Arial" pitchFamily="34" charset="0"/>
              </a:rPr>
              <a:t>Öffentlichkeit.</a:t>
            </a:r>
            <a:endParaRPr lang="de-DE" altLang="en-US">
              <a:solidFill>
                <a:srgbClr val="000000"/>
              </a:solidFill>
              <a:cs typeface="Times New Roman" pitchFamily="18" charset="0"/>
            </a:endParaRPr>
          </a:p>
          <a:p>
            <a:r>
              <a:rPr lang="de-DE" altLang="en-US">
                <a:latin typeface="Arial" pitchFamily="34" charset="0"/>
                <a:cs typeface="Arial" pitchFamily="34" charset="0"/>
              </a:rPr>
              <a:t>Investitionen in IT-Sicherheit, so die neue Erkenntnis, ist ein Teil</a:t>
            </a:r>
            <a:r>
              <a:rPr lang="de-DE" altLang="en-US">
                <a:cs typeface="Times New Roman" pitchFamily="18" charset="0"/>
              </a:rPr>
              <a:t> </a:t>
            </a:r>
            <a:r>
              <a:rPr lang="de-DE" altLang="en-US">
                <a:latin typeface="Arial" pitchFamily="34" charset="0"/>
                <a:cs typeface="Arial" pitchFamily="34" charset="0"/>
              </a:rPr>
              <a:t>der Markenstrategie.</a:t>
            </a:r>
            <a:endParaRPr lang="de-DE" altLang="en-US">
              <a:solidFill>
                <a:srgbClr val="000000"/>
              </a:solidFill>
              <a:cs typeface="Times New Roman" pitchFamily="18" charset="0"/>
            </a:endParaRPr>
          </a:p>
          <a:p>
            <a:r>
              <a:rPr lang="de-DE" altLang="en-US">
                <a:latin typeface="Arial" pitchFamily="34" charset="0"/>
                <a:cs typeface="Arial" pitchFamily="34" charset="0"/>
              </a:rPr>
              <a:t>Gerade Finanzdienstleister leben vom Vertrauen, das ihnen von ihren Kunden</a:t>
            </a:r>
            <a:r>
              <a:rPr lang="de-DE" altLang="en-US">
                <a:cs typeface="Times New Roman" pitchFamily="18" charset="0"/>
              </a:rPr>
              <a:t> </a:t>
            </a:r>
            <a:r>
              <a:rPr lang="de-DE" altLang="en-US">
                <a:latin typeface="Arial" pitchFamily="34" charset="0"/>
                <a:cs typeface="Arial" pitchFamily="34" charset="0"/>
              </a:rPr>
              <a:t>entgegengebracht wird.</a:t>
            </a:r>
            <a:endParaRPr lang="de-DE" altLang="en-US">
              <a:solidFill>
                <a:srgbClr val="000000"/>
              </a:solidFill>
              <a:cs typeface="Times New Roman" pitchFamily="18" charset="0"/>
            </a:endParaRPr>
          </a:p>
          <a:p>
            <a:r>
              <a:rPr lang="de-DE" altLang="en-US">
                <a:latin typeface="Arial" pitchFamily="34" charset="0"/>
                <a:cs typeface="Arial" pitchFamily="34" charset="0"/>
              </a:rPr>
              <a:t>Fatal wenn beim Kunden der Eindruck entstehet, dass er den Komfort der neuer Produkt-</a:t>
            </a:r>
            <a:r>
              <a:rPr lang="de-DE" altLang="en-US">
                <a:cs typeface="Times New Roman" pitchFamily="18" charset="0"/>
              </a:rPr>
              <a:t> </a:t>
            </a:r>
            <a:r>
              <a:rPr lang="de-DE" altLang="en-US">
                <a:latin typeface="Arial" pitchFamily="34" charset="0"/>
                <a:cs typeface="Arial" pitchFamily="34" charset="0"/>
              </a:rPr>
              <a:t>und Serviceangebote um den Preis eines höheren Sicherheitsrisikos erkaufen muss.</a:t>
            </a:r>
            <a:endParaRPr lang="de-DE" altLang="en-US">
              <a:solidFill>
                <a:srgbClr val="000000"/>
              </a:solidFill>
              <a:cs typeface="Times New Roman" pitchFamily="18" charset="0"/>
            </a:endParaRPr>
          </a:p>
          <a:p>
            <a:r>
              <a:rPr lang="de-DE" altLang="en-US">
                <a:latin typeface="Arial" pitchFamily="34" charset="0"/>
                <a:cs typeface="Arial" pitchFamily="34" charset="0"/>
              </a:rPr>
              <a:t>Der Kunde erwartet von einem Unternehmen der Finanzwirtschaft</a:t>
            </a:r>
            <a:r>
              <a:rPr lang="de-DE" altLang="en-US">
                <a:cs typeface="Times New Roman" pitchFamily="18" charset="0"/>
              </a:rPr>
              <a:t> </a:t>
            </a:r>
            <a:r>
              <a:rPr lang="de-DE" altLang="en-US">
                <a:latin typeface="Arial" pitchFamily="34" charset="0"/>
                <a:cs typeface="Arial" pitchFamily="34" charset="0"/>
              </a:rPr>
              <a:t>den höchstmöglichen Grad an Sicherheit und Vertraulichkeit – auch und vor allem bei</a:t>
            </a:r>
            <a:r>
              <a:rPr lang="de-DE" altLang="en-US">
                <a:cs typeface="Times New Roman" pitchFamily="18" charset="0"/>
              </a:rPr>
              <a:t> </a:t>
            </a:r>
            <a:r>
              <a:rPr lang="de-DE" altLang="en-US">
                <a:latin typeface="Arial" pitchFamily="34" charset="0"/>
                <a:cs typeface="Arial" pitchFamily="34" charset="0"/>
              </a:rPr>
              <a:t>webbasierten Systemen.</a:t>
            </a:r>
            <a:endParaRPr lang="de-DE" altLang="en-US">
              <a:solidFill>
                <a:srgbClr val="000000"/>
              </a:solidFill>
              <a:cs typeface="Times New Roman" pitchFamily="18" charset="0"/>
            </a:endParaRPr>
          </a:p>
          <a:p>
            <a:r>
              <a:rPr lang="de-DE" altLang="en-US">
                <a:latin typeface="Arial" pitchFamily="34" charset="0"/>
                <a:cs typeface="Arial" pitchFamily="34" charset="0"/>
              </a:rPr>
              <a:t>Die Sicherheitsproblematik wird noch durch den Trend im Finanzsektor zum Outsourcing und Offshoring verschärft.</a:t>
            </a:r>
            <a:endParaRPr lang="de-DE" altLang="en-US">
              <a:solidFill>
                <a:srgbClr val="000000"/>
              </a:solidFill>
              <a:cs typeface="Times New Roman" pitchFamily="18" charset="0"/>
            </a:endParaRPr>
          </a:p>
          <a:p>
            <a:r>
              <a:rPr lang="de-DE" altLang="en-US">
                <a:latin typeface="Arial" pitchFamily="34" charset="0"/>
                <a:cs typeface="Arial" pitchFamily="34" charset="0"/>
              </a:rPr>
              <a:t>Finanzdienstleister – Fondverwalter, Kreditkartengesellschaften,</a:t>
            </a:r>
            <a:r>
              <a:rPr lang="de-DE" altLang="en-US">
                <a:cs typeface="Times New Roman" pitchFamily="18" charset="0"/>
              </a:rPr>
              <a:t> </a:t>
            </a:r>
            <a:r>
              <a:rPr lang="de-DE" altLang="en-US">
                <a:latin typeface="Arial" pitchFamily="34" charset="0"/>
                <a:cs typeface="Arial" pitchFamily="34" charset="0"/>
              </a:rPr>
              <a:t>Versicherungen, Banken – nutzen zunehmend</a:t>
            </a:r>
            <a:r>
              <a:rPr lang="de-DE" altLang="en-US">
                <a:cs typeface="Times New Roman" pitchFamily="18" charset="0"/>
              </a:rPr>
              <a:t> </a:t>
            </a:r>
            <a:r>
              <a:rPr lang="de-DE" altLang="en-US">
                <a:latin typeface="Arial" pitchFamily="34" charset="0"/>
                <a:cs typeface="Arial" pitchFamily="34" charset="0"/>
              </a:rPr>
              <a:t>die Möglichkeit, Teilaufgaben an offshore-Fremdfirmen  zu delegieren.</a:t>
            </a:r>
            <a:endParaRPr lang="de-DE" altLang="en-US">
              <a:solidFill>
                <a:srgbClr val="000000"/>
              </a:solidFill>
              <a:cs typeface="Times New Roman" pitchFamily="18" charset="0"/>
            </a:endParaRPr>
          </a:p>
          <a:p>
            <a:r>
              <a:rPr lang="de-DE" altLang="en-US">
                <a:latin typeface="Arial" pitchFamily="34" charset="0"/>
                <a:cs typeface="Arial" pitchFamily="34" charset="0"/>
              </a:rPr>
              <a:t>13 der 25 größten Finanzinstitutionen in</a:t>
            </a:r>
            <a:r>
              <a:rPr lang="de-DE" altLang="en-US">
                <a:cs typeface="Times New Roman" pitchFamily="18" charset="0"/>
              </a:rPr>
              <a:t> </a:t>
            </a:r>
            <a:r>
              <a:rPr lang="de-DE" altLang="en-US">
                <a:latin typeface="Arial" pitchFamily="34" charset="0"/>
                <a:cs typeface="Arial" pitchFamily="34" charset="0"/>
              </a:rPr>
              <a:t>Nordamerika und Europa nutzen diese Möglichkeit.</a:t>
            </a:r>
            <a:endParaRPr lang="de-DE" altLang="en-US">
              <a:solidFill>
                <a:srgbClr val="000000"/>
              </a:solidFill>
              <a:cs typeface="Times New Roman" pitchFamily="18" charset="0"/>
            </a:endParaRPr>
          </a:p>
          <a:p>
            <a:r>
              <a:rPr lang="de-DE" altLang="en-US">
                <a:latin typeface="Arial" pitchFamily="34" charset="0"/>
                <a:cs typeface="Arial" pitchFamily="34" charset="0"/>
              </a:rPr>
              <a:t>Deloitte schätzt, dass die weltweite</a:t>
            </a:r>
            <a:r>
              <a:rPr lang="de-DE" altLang="en-US">
                <a:cs typeface="Times New Roman" pitchFamily="18" charset="0"/>
              </a:rPr>
              <a:t> </a:t>
            </a:r>
            <a:r>
              <a:rPr lang="de-DE" altLang="en-US">
                <a:latin typeface="Arial" pitchFamily="34" charset="0"/>
                <a:cs typeface="Arial" pitchFamily="34" charset="0"/>
              </a:rPr>
              <a:t>Finanzindustrie bis zum Jahr 2010 rund 20 Prozent ihrer Kostenbasis in Länder der so genannten Dritten</a:t>
            </a:r>
            <a:r>
              <a:rPr lang="de-DE" altLang="en-US">
                <a:cs typeface="Times New Roman" pitchFamily="18" charset="0"/>
              </a:rPr>
              <a:t> </a:t>
            </a:r>
            <a:r>
              <a:rPr lang="de-DE" altLang="en-US">
                <a:latin typeface="Arial" pitchFamily="34" charset="0"/>
                <a:cs typeface="Arial" pitchFamily="34" charset="0"/>
              </a:rPr>
              <a:t>Welt outsourcen wird.</a:t>
            </a:r>
            <a:endParaRPr lang="de-DE" altLang="en-US">
              <a:solidFill>
                <a:srgbClr val="000000"/>
              </a:solidFill>
              <a:cs typeface="Times New Roman" pitchFamily="18" charset="0"/>
            </a:endParaRPr>
          </a:p>
          <a:p>
            <a:r>
              <a:rPr lang="de-DE" altLang="en-US">
                <a:latin typeface="Arial" pitchFamily="34" charset="0"/>
                <a:cs typeface="Arial" pitchFamily="34" charset="0"/>
              </a:rPr>
              <a:t>Die Risiken dieses Trends sind potenziell gravierend.</a:t>
            </a:r>
            <a:r>
              <a:rPr lang="de-DE" altLang="en-US"/>
              <a:t> </a:t>
            </a:r>
          </a:p>
          <a:p>
            <a:endParaRPr lang="de-D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54F36-C2F1-411E-84C6-4D310C9ED8EC}" type="slidenum">
              <a:rPr lang="de-DE" altLang="en-US"/>
              <a:pPr/>
              <a:t>4</a:t>
            </a:fld>
            <a:endParaRPr lang="de-DE" altLang="en-US"/>
          </a:p>
        </p:txBody>
      </p:sp>
      <p:sp>
        <p:nvSpPr>
          <p:cNvPr id="452610" name="Rectangle 2"/>
          <p:cNvSpPr>
            <a:spLocks noChangeArrowheads="1" noTextEdit="1"/>
          </p:cNvSpPr>
          <p:nvPr>
            <p:ph type="sldImg"/>
          </p:nvPr>
        </p:nvSpPr>
        <p:spPr>
          <a:ln/>
        </p:spPr>
      </p:sp>
      <p:sp>
        <p:nvSpPr>
          <p:cNvPr id="452611" name="Rectangle 3"/>
          <p:cNvSpPr>
            <a:spLocks noGrp="1" noChangeArrowheads="1"/>
          </p:cNvSpPr>
          <p:nvPr>
            <p:ph type="body" idx="1"/>
          </p:nvPr>
        </p:nvSpPr>
        <p:spPr>
          <a:xfrm>
            <a:off x="533400" y="4343400"/>
            <a:ext cx="5943600" cy="4114800"/>
          </a:xfrm>
        </p:spPr>
        <p:txBody>
          <a:bodyPr/>
          <a:lstStyle/>
          <a:p>
            <a:r>
              <a:rPr lang="de-DE" altLang="en-US">
                <a:latin typeface="Arial" pitchFamily="34" charset="0"/>
                <a:cs typeface="Arial" pitchFamily="34" charset="0"/>
              </a:rPr>
              <a:t>Der deutsche Finanzsektor genießt seit vielen Jahren einen komfortablen technischen Vorsprung insbesondere</a:t>
            </a:r>
            <a:r>
              <a:rPr lang="de-DE" altLang="en-US">
                <a:cs typeface="Times New Roman" pitchFamily="18" charset="0"/>
              </a:rPr>
              <a:t> </a:t>
            </a:r>
            <a:r>
              <a:rPr lang="de-DE" altLang="en-US">
                <a:latin typeface="Arial" pitchFamily="34" charset="0"/>
                <a:cs typeface="Arial" pitchFamily="34" charset="0"/>
              </a:rPr>
              <a:t>vor der amerikanischen Konkurrenz in punkto Online-Banking.</a:t>
            </a:r>
            <a:endParaRPr lang="de-DE" altLang="en-US">
              <a:solidFill>
                <a:srgbClr val="000000"/>
              </a:solidFill>
              <a:cs typeface="Times New Roman" pitchFamily="18" charset="0"/>
            </a:endParaRPr>
          </a:p>
          <a:p>
            <a:r>
              <a:rPr lang="de-DE" altLang="en-US">
                <a:latin typeface="Arial" pitchFamily="34" charset="0"/>
                <a:cs typeface="Arial" pitchFamily="34" charset="0"/>
              </a:rPr>
              <a:t>Leider neigen die Unternehmen des Kreditgewerbes aber dazu, sich auf diesem Lorbeer auszuruhen anstatt diesen Wettbewerbsvorteil aggressiv auszubauen.</a:t>
            </a:r>
            <a:r>
              <a:rPr lang="de-DE" altLang="en-US"/>
              <a:t> </a:t>
            </a:r>
          </a:p>
          <a:p>
            <a:endParaRPr lang="de-DE"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918FD-0561-4C1C-8464-EC8D8D6C70AA}" type="slidenum">
              <a:rPr lang="de-DE" altLang="en-US"/>
              <a:pPr/>
              <a:t>5</a:t>
            </a:fld>
            <a:endParaRPr lang="de-DE" altLang="en-US"/>
          </a:p>
        </p:txBody>
      </p:sp>
      <p:sp>
        <p:nvSpPr>
          <p:cNvPr id="455682" name="Rectangle 2"/>
          <p:cNvSpPr>
            <a:spLocks noChangeArrowheads="1" noTextEdit="1"/>
          </p:cNvSpPr>
          <p:nvPr>
            <p:ph type="sldImg"/>
          </p:nvPr>
        </p:nvSpPr>
        <p:spPr>
          <a:ln/>
        </p:spPr>
      </p:sp>
      <p:sp>
        <p:nvSpPr>
          <p:cNvPr id="455683" name="Rectangle 3"/>
          <p:cNvSpPr>
            <a:spLocks noGrp="1" noChangeArrowheads="1"/>
          </p:cNvSpPr>
          <p:nvPr>
            <p:ph type="body" idx="1"/>
          </p:nvPr>
        </p:nvSpPr>
        <p:spPr>
          <a:xfrm>
            <a:off x="381000" y="4343400"/>
            <a:ext cx="6096000" cy="4114800"/>
          </a:xfrm>
        </p:spPr>
        <p:txBody>
          <a:bodyPr/>
          <a:lstStyle/>
          <a:p>
            <a:r>
              <a:rPr lang="de-DE" altLang="en-US">
                <a:latin typeface="Arial" pitchFamily="34" charset="0"/>
                <a:cs typeface="Arial" pitchFamily="34" charset="0"/>
              </a:rPr>
              <a:t>Eine weitere Besonderheit des deutschen Finanzwesens besteht in seiner</a:t>
            </a:r>
            <a:r>
              <a:rPr lang="de-DE" altLang="en-US">
                <a:cs typeface="Times New Roman" pitchFamily="18" charset="0"/>
              </a:rPr>
              <a:t> </a:t>
            </a:r>
            <a:r>
              <a:rPr lang="de-DE" altLang="en-US">
                <a:latin typeface="Arial" pitchFamily="34" charset="0"/>
                <a:cs typeface="Arial" pitchFamily="34" charset="0"/>
              </a:rPr>
              <a:t>relativ engen horizontalen Verflechtung.</a:t>
            </a:r>
            <a:endParaRPr lang="de-DE" altLang="en-US">
              <a:solidFill>
                <a:srgbClr val="000000"/>
              </a:solidFill>
              <a:cs typeface="Times New Roman" pitchFamily="18" charset="0"/>
            </a:endParaRPr>
          </a:p>
          <a:p>
            <a:r>
              <a:rPr lang="de-DE" altLang="en-US">
                <a:latin typeface="Arial" pitchFamily="34" charset="0"/>
                <a:cs typeface="Arial" pitchFamily="34" charset="0"/>
              </a:rPr>
              <a:t>Dieser unter dem Branchen-Modewort „Allfinanzverbund“</a:t>
            </a:r>
            <a:r>
              <a:rPr lang="de-DE" altLang="en-US">
                <a:cs typeface="Times New Roman" pitchFamily="18" charset="0"/>
              </a:rPr>
              <a:t> </a:t>
            </a:r>
            <a:r>
              <a:rPr lang="de-DE" altLang="en-US">
                <a:latin typeface="Arial" pitchFamily="34" charset="0"/>
                <a:cs typeface="Arial" pitchFamily="34" charset="0"/>
              </a:rPr>
              <a:t>bekannt gewordene Trend ist einerseits Erbe einer stark vom öffentlich-rechtlichen (Sparkassen) und</a:t>
            </a:r>
            <a:r>
              <a:rPr lang="de-DE" altLang="en-US">
                <a:cs typeface="Times New Roman" pitchFamily="18" charset="0"/>
              </a:rPr>
              <a:t> </a:t>
            </a:r>
            <a:r>
              <a:rPr lang="de-DE" altLang="en-US">
                <a:latin typeface="Arial" pitchFamily="34" charset="0"/>
                <a:cs typeface="Arial" pitchFamily="34" charset="0"/>
              </a:rPr>
              <a:t>genossenschaftlichen (Volks- und Raiffeisenbanken) Vorgaben geprägten Struktur, bei der Unternehmen</a:t>
            </a:r>
            <a:r>
              <a:rPr lang="de-DE" altLang="en-US">
                <a:cs typeface="Times New Roman" pitchFamily="18" charset="0"/>
              </a:rPr>
              <a:t> </a:t>
            </a:r>
            <a:r>
              <a:rPr lang="de-DE" altLang="en-US">
                <a:latin typeface="Arial" pitchFamily="34" charset="0"/>
                <a:cs typeface="Arial" pitchFamily="34" charset="0"/>
              </a:rPr>
              <a:t>des Kreditwesens, der Baufinanzierung, Versicherungen und Maklerwesen unter einem oft mehr</a:t>
            </a:r>
            <a:r>
              <a:rPr lang="de-DE" altLang="en-US">
                <a:cs typeface="Times New Roman" pitchFamily="18" charset="0"/>
              </a:rPr>
              <a:t> </a:t>
            </a:r>
            <a:r>
              <a:rPr lang="de-DE" altLang="en-US">
                <a:latin typeface="Arial" pitchFamily="34" charset="0"/>
                <a:cs typeface="Arial" pitchFamily="34" charset="0"/>
              </a:rPr>
              <a:t>ideellen als wirtschaftlichen Dach, aber in rechtlich und verwaltungstechnisch separaten Unternehmen</a:t>
            </a:r>
            <a:r>
              <a:rPr lang="de-DE" altLang="en-US">
                <a:cs typeface="Times New Roman" pitchFamily="18" charset="0"/>
              </a:rPr>
              <a:t> </a:t>
            </a:r>
            <a:r>
              <a:rPr lang="de-DE" altLang="en-US">
                <a:latin typeface="Arial" pitchFamily="34" charset="0"/>
                <a:cs typeface="Arial" pitchFamily="34" charset="0"/>
              </a:rPr>
              <a:t>zusammengefasst sind.</a:t>
            </a:r>
            <a:endParaRPr lang="de-DE" altLang="en-US">
              <a:solidFill>
                <a:srgbClr val="000000"/>
              </a:solidFill>
              <a:cs typeface="Times New Roman" pitchFamily="18" charset="0"/>
            </a:endParaRPr>
          </a:p>
          <a:p>
            <a:r>
              <a:rPr lang="de-DE" altLang="en-US">
                <a:latin typeface="Arial" pitchFamily="34" charset="0"/>
                <a:cs typeface="Arial" pitchFamily="34" charset="0"/>
              </a:rPr>
              <a:t>Der Traum von einem solchen „One Stop-Shop“ für Finanzprodukte aller Art</a:t>
            </a:r>
            <a:r>
              <a:rPr lang="de-DE" altLang="en-US">
                <a:cs typeface="Times New Roman" pitchFamily="18" charset="0"/>
              </a:rPr>
              <a:t> </a:t>
            </a:r>
            <a:r>
              <a:rPr lang="de-DE" altLang="en-US">
                <a:latin typeface="Arial" pitchFamily="34" charset="0"/>
                <a:cs typeface="Arial" pitchFamily="34" charset="0"/>
              </a:rPr>
              <a:t>war die wichtigste Triebfeder für die 2001 erfolgte Übernahme der Dresdner Bank durch den Versicherungskonzern</a:t>
            </a:r>
            <a:r>
              <a:rPr lang="de-DE" altLang="en-US">
                <a:cs typeface="Times New Roman" pitchFamily="18" charset="0"/>
              </a:rPr>
              <a:t> </a:t>
            </a:r>
            <a:r>
              <a:rPr lang="de-DE" altLang="en-US">
                <a:latin typeface="Arial" pitchFamily="34" charset="0"/>
                <a:cs typeface="Arial" pitchFamily="34" charset="0"/>
              </a:rPr>
              <a:t>Allianz AG.</a:t>
            </a:r>
            <a:endParaRPr lang="de-DE" altLang="en-US">
              <a:solidFill>
                <a:srgbClr val="000000"/>
              </a:solidFill>
              <a:cs typeface="Times New Roman" pitchFamily="18" charset="0"/>
            </a:endParaRPr>
          </a:p>
          <a:p>
            <a:r>
              <a:rPr lang="de-DE" altLang="en-US">
                <a:latin typeface="Arial" pitchFamily="34" charset="0"/>
                <a:cs typeface="Arial" pitchFamily="34" charset="0"/>
              </a:rPr>
              <a:t>Das Allfinanzkonzept hat sich aber in der Praxis nie richtig bewährt.</a:t>
            </a:r>
            <a:endParaRPr lang="de-DE" altLang="en-US">
              <a:solidFill>
                <a:srgbClr val="000000"/>
              </a:solidFill>
              <a:cs typeface="Times New Roman" pitchFamily="18" charset="0"/>
            </a:endParaRPr>
          </a:p>
          <a:p>
            <a:r>
              <a:rPr lang="de-DE" altLang="en-US">
                <a:latin typeface="Arial" pitchFamily="34" charset="0"/>
                <a:cs typeface="Arial" pitchFamily="34" charset="0"/>
              </a:rPr>
              <a:t>Grund ist vor allem der ungenügende Grad der internen IT-Integration über die Grenzen der beteiligten Verbundunternehmen hinweg.</a:t>
            </a:r>
            <a:r>
              <a:rPr lang="de-DE" altLang="en-US"/>
              <a:t> </a:t>
            </a:r>
            <a:r>
              <a:rPr lang="de-DE" altLang="en-US">
                <a:latin typeface="Arial" pitchFamily="34" charset="0"/>
                <a:cs typeface="Arial" pitchFamily="34" charset="0"/>
              </a:rPr>
              <a:t>Selbst innerhalb solcher scheinbar eng verzahnten Konstrukte wie der Deutschen Sparkassenorganisation</a:t>
            </a:r>
            <a:r>
              <a:rPr lang="de-DE" altLang="en-US">
                <a:cs typeface="Times New Roman" pitchFamily="18" charset="0"/>
              </a:rPr>
              <a:t> </a:t>
            </a:r>
            <a:r>
              <a:rPr lang="de-DE" altLang="en-US">
                <a:latin typeface="Arial" pitchFamily="34" charset="0"/>
                <a:cs typeface="Arial" pitchFamily="34" charset="0"/>
              </a:rPr>
              <a:t>oder dem Genossenschaftlichen Rechnungswesen trifft man auf völlig unterschiedliche Infrastrukturen,</a:t>
            </a:r>
            <a:r>
              <a:rPr lang="de-DE" altLang="en-US">
                <a:cs typeface="Times New Roman" pitchFamily="18" charset="0"/>
              </a:rPr>
              <a:t> </a:t>
            </a:r>
            <a:r>
              <a:rPr lang="de-DE" altLang="en-US">
                <a:latin typeface="Arial" pitchFamily="34" charset="0"/>
                <a:cs typeface="Arial" pitchFamily="34" charset="0"/>
              </a:rPr>
              <a:t>Dateiformate und Directory-Strategien.</a:t>
            </a:r>
            <a:endParaRPr lang="de-DE" altLang="en-US">
              <a:solidFill>
                <a:srgbClr val="000000"/>
              </a:solidFill>
              <a:cs typeface="Times New Roman" pitchFamily="18" charset="0"/>
            </a:endParaRPr>
          </a:p>
          <a:p>
            <a:r>
              <a:rPr lang="de-DE" altLang="en-US">
                <a:latin typeface="Arial" pitchFamily="34" charset="0"/>
                <a:cs typeface="Arial" pitchFamily="34" charset="0"/>
              </a:rPr>
              <a:t>Dazu kommen in vielen Fällen hartnäckige Rivalitäten zwischen</a:t>
            </a:r>
            <a:r>
              <a:rPr lang="de-DE" altLang="en-US">
                <a:cs typeface="Times New Roman" pitchFamily="18" charset="0"/>
              </a:rPr>
              <a:t> </a:t>
            </a:r>
            <a:r>
              <a:rPr lang="de-DE" altLang="en-US">
                <a:latin typeface="Arial" pitchFamily="34" charset="0"/>
                <a:cs typeface="Arial" pitchFamily="34" charset="0"/>
              </a:rPr>
              <a:t>einzelnen Verbundunternehmen, die eifersüchtig über „ihre“ Kundeninformationen wachen und</a:t>
            </a:r>
            <a:r>
              <a:rPr lang="de-DE" altLang="en-US">
                <a:cs typeface="Times New Roman" pitchFamily="18" charset="0"/>
              </a:rPr>
              <a:t> </a:t>
            </a:r>
            <a:r>
              <a:rPr lang="de-DE" altLang="en-US">
                <a:latin typeface="Arial" pitchFamily="34" charset="0"/>
                <a:cs typeface="Arial" pitchFamily="34" charset="0"/>
              </a:rPr>
              <a:t>sie nur äußerst widerwillig mit anderen Verbundpartnern teilen.</a:t>
            </a:r>
            <a:endParaRPr lang="de-DE" altLang="en-US">
              <a:solidFill>
                <a:srgbClr val="000000"/>
              </a:solidFill>
              <a:cs typeface="Times New Roman" pitchFamily="18" charset="0"/>
            </a:endParaRPr>
          </a:p>
          <a:p>
            <a:r>
              <a:rPr lang="de-DE" altLang="en-US">
                <a:latin typeface="Arial" pitchFamily="34" charset="0"/>
                <a:cs typeface="Arial" pitchFamily="34" charset="0"/>
              </a:rPr>
              <a:t>Schließlich ergeben sich gerade in Deutschland mit seinem oft überstrengen Datenschutz häufig Hürden im Austausch von Kundeninformationen, die mit herkömmlichen Mitteln der IT bislang nicht zu lösen waren.</a:t>
            </a:r>
            <a:r>
              <a:rPr lang="de-DE" alt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F97C2-3B7F-4038-946F-5E88B9BB89F6}" type="slidenum">
              <a:rPr lang="de-DE" altLang="en-US"/>
              <a:pPr/>
              <a:t>6</a:t>
            </a:fld>
            <a:endParaRPr lang="de-DE" altLang="en-US"/>
          </a:p>
        </p:txBody>
      </p:sp>
      <p:sp>
        <p:nvSpPr>
          <p:cNvPr id="456706" name="Rectangle 2"/>
          <p:cNvSpPr>
            <a:spLocks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de-DE" altLang="en-US">
                <a:latin typeface="Arial" pitchFamily="34" charset="0"/>
                <a:cs typeface="Arial" pitchFamily="34" charset="0"/>
              </a:rPr>
              <a:t>Hinzu kommt nach unserer Ansicht das Fehlen von Standards und Systemen zur</a:t>
            </a:r>
            <a:r>
              <a:rPr lang="de-DE" altLang="en-US">
                <a:cs typeface="Times New Roman" pitchFamily="18" charset="0"/>
              </a:rPr>
              <a:t> </a:t>
            </a:r>
            <a:r>
              <a:rPr lang="de-DE" altLang="en-US">
                <a:latin typeface="Arial" pitchFamily="34" charset="0"/>
                <a:cs typeface="Arial" pitchFamily="34" charset="0"/>
              </a:rPr>
              <a:t>Identifizierung echter Kundenbedarfe.</a:t>
            </a:r>
            <a:endParaRPr lang="de-DE" altLang="en-US">
              <a:solidFill>
                <a:srgbClr val="000000"/>
              </a:solidFill>
              <a:cs typeface="Times New Roman" pitchFamily="18" charset="0"/>
            </a:endParaRPr>
          </a:p>
          <a:p>
            <a:r>
              <a:rPr lang="de-DE" altLang="en-US">
                <a:latin typeface="Arial" pitchFamily="34" charset="0"/>
                <a:cs typeface="Arial" pitchFamily="34" charset="0"/>
              </a:rPr>
              <a:t>Hier bietet, um es vorweg zu sagen, modernes Identitäts- und</a:t>
            </a:r>
            <a:r>
              <a:rPr lang="de-DE" altLang="en-US">
                <a:cs typeface="Times New Roman" pitchFamily="18" charset="0"/>
              </a:rPr>
              <a:t> </a:t>
            </a:r>
            <a:r>
              <a:rPr lang="de-DE" altLang="en-US">
                <a:latin typeface="Arial" pitchFamily="34" charset="0"/>
                <a:cs typeface="Arial" pitchFamily="34" charset="0"/>
              </a:rPr>
              <a:t>darauf basierendes Zugangsmanagement, insbesondere das erst in jüngster Zeit bis zur Praxisreife</a:t>
            </a:r>
            <a:r>
              <a:rPr lang="de-DE" altLang="en-US">
                <a:cs typeface="Times New Roman" pitchFamily="18" charset="0"/>
              </a:rPr>
              <a:t> </a:t>
            </a:r>
            <a:r>
              <a:rPr lang="de-DE" altLang="en-US">
                <a:latin typeface="Arial" pitchFamily="34" charset="0"/>
                <a:cs typeface="Arial" pitchFamily="34" charset="0"/>
              </a:rPr>
              <a:t>gediehene Konzept der Federated Identity, also des kontrollierten, dezentralen und deshalb datenrechtlich</a:t>
            </a:r>
            <a:r>
              <a:rPr lang="de-DE" altLang="en-US">
                <a:cs typeface="Times New Roman" pitchFamily="18" charset="0"/>
              </a:rPr>
              <a:t> </a:t>
            </a:r>
            <a:r>
              <a:rPr lang="de-DE" altLang="en-US">
                <a:latin typeface="Arial" pitchFamily="34" charset="0"/>
                <a:cs typeface="Arial" pitchFamily="34" charset="0"/>
              </a:rPr>
              <a:t>weniger kritischen Rückgriffs auf Kundeninformationen über Unternehmensgrenzen hinweg, eine</a:t>
            </a:r>
            <a:r>
              <a:rPr lang="de-DE" altLang="en-US">
                <a:cs typeface="Times New Roman" pitchFamily="18" charset="0"/>
              </a:rPr>
              <a:t> </a:t>
            </a:r>
            <a:r>
              <a:rPr lang="de-DE" altLang="en-US">
                <a:latin typeface="Arial" pitchFamily="34" charset="0"/>
                <a:cs typeface="Arial" pitchFamily="34" charset="0"/>
              </a:rPr>
              <a:t>einmalige Chance, den bislang unverwirklichten Traum vom Rundum-Finanzservice aus einer Hand</a:t>
            </a:r>
            <a:r>
              <a:rPr lang="de-DE" altLang="en-US">
                <a:cs typeface="Times New Roman" pitchFamily="18" charset="0"/>
              </a:rPr>
              <a:t> </a:t>
            </a:r>
            <a:r>
              <a:rPr lang="de-DE" altLang="en-US">
                <a:latin typeface="Arial" pitchFamily="34" charset="0"/>
                <a:cs typeface="Arial" pitchFamily="34" charset="0"/>
              </a:rPr>
              <a:t>zum Durchbruch zu verhelfen.</a:t>
            </a:r>
            <a:endParaRPr lang="de-DE" altLang="en-US">
              <a:solidFill>
                <a:srgbClr val="000000"/>
              </a:solidFill>
              <a:cs typeface="Times New Roman" pitchFamily="18" charset="0"/>
            </a:endParaRPr>
          </a:p>
          <a:p>
            <a:r>
              <a:rPr lang="de-DE" altLang="en-US">
                <a:latin typeface="Arial" pitchFamily="34" charset="0"/>
                <a:cs typeface="Arial" pitchFamily="34" charset="0"/>
              </a:rPr>
              <a:t>Dank Identity Federation sind die bei der Einführung zu lösenden Aufgaben mehr organisatorischer Art; Technologie ist nicht mehr das zentrale Problem.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46A7F-6E80-45A9-8EE1-7AB98F3A2D9C}" type="slidenum">
              <a:rPr lang="de-DE" altLang="en-US"/>
              <a:pPr/>
              <a:t>7</a:t>
            </a:fld>
            <a:endParaRPr lang="de-DE" altLang="en-US"/>
          </a:p>
        </p:txBody>
      </p:sp>
      <p:sp>
        <p:nvSpPr>
          <p:cNvPr id="458754" name="Rectangle 2"/>
          <p:cNvSpPr>
            <a:spLocks noChangeArrowheads="1" noTextEdit="1"/>
          </p:cNvSpPr>
          <p:nvPr>
            <p:ph type="sldImg"/>
          </p:nvPr>
        </p:nvSpPr>
        <p:spPr>
          <a:ln/>
        </p:spPr>
      </p:sp>
      <p:sp>
        <p:nvSpPr>
          <p:cNvPr id="458755" name="Rectangle 3"/>
          <p:cNvSpPr>
            <a:spLocks noGrp="1" noChangeArrowheads="1"/>
          </p:cNvSpPr>
          <p:nvPr>
            <p:ph type="body" idx="1"/>
          </p:nvPr>
        </p:nvSpPr>
        <p:spPr/>
        <p:txBody>
          <a:bodyPr/>
          <a:lstStyle/>
          <a:p>
            <a:r>
              <a:rPr lang="de-DE" altLang="en-US">
                <a:latin typeface="Arial" pitchFamily="34" charset="0"/>
                <a:cs typeface="Arial" pitchFamily="34" charset="0"/>
              </a:rPr>
              <a:t>Der Finanzsektor steht heute unter enormem Kosten- und Innovationsdruck.</a:t>
            </a:r>
            <a:endParaRPr lang="de-DE" altLang="en-US">
              <a:solidFill>
                <a:srgbClr val="000000"/>
              </a:solidFill>
              <a:latin typeface="Arial" pitchFamily="34" charset="0"/>
              <a:cs typeface="Times New Roman" pitchFamily="18" charset="0"/>
            </a:endParaRPr>
          </a:p>
          <a:p>
            <a:r>
              <a:rPr lang="de-DE" altLang="en-US">
                <a:latin typeface="Arial" pitchFamily="34" charset="0"/>
                <a:cs typeface="Arial" pitchFamily="34" charset="0"/>
              </a:rPr>
              <a:t>Das ist den Beteiligten</a:t>
            </a:r>
            <a:r>
              <a:rPr lang="de-DE" altLang="en-US">
                <a:latin typeface="Arial" pitchFamily="34" charset="0"/>
                <a:cs typeface="Times New Roman" pitchFamily="18" charset="0"/>
              </a:rPr>
              <a:t> </a:t>
            </a:r>
            <a:r>
              <a:rPr lang="de-DE" altLang="en-US">
                <a:latin typeface="Arial" pitchFamily="34" charset="0"/>
                <a:cs typeface="Arial" pitchFamily="34" charset="0"/>
              </a:rPr>
              <a:t>schmerzhaft bewusst, wie eine Studie des „Economist“ unter 120 Finanzdienstleistern im Oktober 2003</a:t>
            </a:r>
            <a:r>
              <a:rPr lang="de-DE" altLang="en-US">
                <a:latin typeface="Arial" pitchFamily="34" charset="0"/>
                <a:cs typeface="Times New Roman" pitchFamily="18" charset="0"/>
              </a:rPr>
              <a:t> </a:t>
            </a:r>
            <a:r>
              <a:rPr lang="de-DE" altLang="en-US">
                <a:latin typeface="Arial" pitchFamily="34" charset="0"/>
                <a:cs typeface="Arial" pitchFamily="34" charset="0"/>
              </a:rPr>
              <a:t>eindrucksvoll belegte.</a:t>
            </a:r>
            <a:endParaRPr lang="de-DE" altLang="en-US">
              <a:solidFill>
                <a:srgbClr val="000000"/>
              </a:solidFill>
              <a:latin typeface="Arial" pitchFamily="34" charset="0"/>
              <a:cs typeface="Times New Roman" pitchFamily="18" charset="0"/>
            </a:endParaRPr>
          </a:p>
          <a:p>
            <a:r>
              <a:rPr lang="de-DE" altLang="en-US">
                <a:latin typeface="Arial" pitchFamily="34" charset="0"/>
                <a:cs typeface="Times New Roman" pitchFamily="18" charset="0"/>
              </a:rPr>
              <a:t>Auf die Frage, welche Faktoren die Investitionsentscheidungen im IT-Bereich in den kommenden Jahren prägen werden, gab es folgende Antworten: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5C6B5-5FB7-4258-8A89-36D35FE3E94C}" type="slidenum">
              <a:rPr lang="de-DE" altLang="en-US"/>
              <a:pPr/>
              <a:t>8</a:t>
            </a:fld>
            <a:endParaRPr lang="de-DE" altLang="en-US"/>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r>
              <a:rPr lang="de-DE" altLang="en-US">
                <a:latin typeface="Arial" pitchFamily="34" charset="0"/>
                <a:cs typeface="Arial" pitchFamily="34" charset="0"/>
              </a:rPr>
              <a:t>Der Finanzsektor steht heute unter enormem Kosten- und Innovationsdruck.</a:t>
            </a:r>
            <a:endParaRPr lang="de-DE" altLang="en-US">
              <a:solidFill>
                <a:srgbClr val="000000"/>
              </a:solidFill>
              <a:latin typeface="Arial" pitchFamily="34" charset="0"/>
              <a:cs typeface="Times New Roman" pitchFamily="18" charset="0"/>
            </a:endParaRPr>
          </a:p>
          <a:p>
            <a:r>
              <a:rPr lang="de-DE" altLang="en-US">
                <a:latin typeface="Arial" pitchFamily="34" charset="0"/>
                <a:cs typeface="Arial" pitchFamily="34" charset="0"/>
              </a:rPr>
              <a:t>Das ist den Beteiligten</a:t>
            </a:r>
            <a:r>
              <a:rPr lang="de-DE" altLang="en-US">
                <a:latin typeface="Arial" pitchFamily="34" charset="0"/>
                <a:cs typeface="Times New Roman" pitchFamily="18" charset="0"/>
              </a:rPr>
              <a:t> </a:t>
            </a:r>
            <a:r>
              <a:rPr lang="de-DE" altLang="en-US">
                <a:latin typeface="Arial" pitchFamily="34" charset="0"/>
                <a:cs typeface="Arial" pitchFamily="34" charset="0"/>
              </a:rPr>
              <a:t>schmerzhaft bewusst, wie eine Studie des „Economist“ unter 120 Finanzdienstleistern im Oktober 2003</a:t>
            </a:r>
            <a:r>
              <a:rPr lang="de-DE" altLang="en-US">
                <a:latin typeface="Arial" pitchFamily="34" charset="0"/>
                <a:cs typeface="Times New Roman" pitchFamily="18" charset="0"/>
              </a:rPr>
              <a:t> </a:t>
            </a:r>
            <a:r>
              <a:rPr lang="de-DE" altLang="en-US">
                <a:latin typeface="Arial" pitchFamily="34" charset="0"/>
                <a:cs typeface="Arial" pitchFamily="34" charset="0"/>
              </a:rPr>
              <a:t>eindrucksvoll belegte.</a:t>
            </a:r>
            <a:endParaRPr lang="de-DE" altLang="en-US">
              <a:solidFill>
                <a:srgbClr val="000000"/>
              </a:solidFill>
              <a:latin typeface="Arial" pitchFamily="34" charset="0"/>
              <a:cs typeface="Times New Roman" pitchFamily="18" charset="0"/>
            </a:endParaRPr>
          </a:p>
          <a:p>
            <a:r>
              <a:rPr lang="de-DE" altLang="en-US">
                <a:latin typeface="Arial" pitchFamily="34" charset="0"/>
                <a:cs typeface="Times New Roman" pitchFamily="18" charset="0"/>
              </a:rPr>
              <a:t>Auf die Frage, welche Faktoren die Investitionsentscheidungen im IT-Bereich in den kommenden Jahren prägen werden, gab es folgende Antworten: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B51077-FE76-47DD-8820-E77BD4C8AF34}" type="slidenum">
              <a:rPr lang="de-DE" altLang="en-US"/>
              <a:pPr/>
              <a:t>9</a:t>
            </a:fld>
            <a:endParaRPr lang="de-DE" altLang="en-US"/>
          </a:p>
        </p:txBody>
      </p:sp>
      <p:sp>
        <p:nvSpPr>
          <p:cNvPr id="462850" name="Rectangle 2"/>
          <p:cNvSpPr>
            <a:spLocks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de-DE" altLang="en-US" b="1">
                <a:solidFill>
                  <a:srgbClr val="000000"/>
                </a:solidFill>
                <a:latin typeface="Arial" pitchFamily="34" charset="0"/>
                <a:cs typeface="Times New Roman" pitchFamily="18" charset="0"/>
              </a:rPr>
              <a:t>Steigende Kundenansprüche: </a:t>
            </a:r>
            <a:r>
              <a:rPr lang="de-DE" altLang="en-US">
                <a:solidFill>
                  <a:srgbClr val="000000"/>
                </a:solidFill>
                <a:latin typeface="Arial" pitchFamily="34" charset="0"/>
                <a:cs typeface="Times New Roman" pitchFamily="18" charset="0"/>
              </a:rPr>
              <a:t>45% gaben an, vom Markt, beziehungsweise aus dem eigenen Kundenumfeld den starken Wunsch nach mehr Service und größerer Nutzerfreundlichkeit der Systeme erkannt zu haben.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„Keep customers happy“, lautet denn eines der am häufigsten zitierten Forderungen des Managements.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Dazu ist es nicht nur notwendig, eine breite Service- Palette anzubieten; der Kunde muss auch das Gefühl vermittelt bekommen, persönlich ernst genommen zu werden.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Systeme müssen nicht nur einfach zu bedienen sein; sie müssen auch dem Benutzer das Gefühl vermitteln, auf seine Bedürfnisse hin maßgeschneidert worden zu sein.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Kritische Anforderungen sind deshalb Dinge wie Single Sign-on, personalisierte Inhalte, Selbstverwaltung von Datenprofilen und Passwörtern sowie die Möglichkeit des Opt-in/out.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242B7-0E63-4E79-AF2A-C1ED860836E1}" type="slidenum">
              <a:rPr lang="de-DE" altLang="en-US"/>
              <a:pPr/>
              <a:t>10</a:t>
            </a:fld>
            <a:endParaRPr lang="de-DE" altLang="en-US"/>
          </a:p>
        </p:txBody>
      </p:sp>
      <p:sp>
        <p:nvSpPr>
          <p:cNvPr id="464898" name="Rectangle 2"/>
          <p:cNvSpPr>
            <a:spLocks noChangeArrowheads="1" noTextEdit="1"/>
          </p:cNvSpPr>
          <p:nvPr>
            <p:ph type="sldImg"/>
          </p:nvPr>
        </p:nvSpPr>
        <p:spPr>
          <a:ln/>
        </p:spPr>
      </p:sp>
      <p:sp>
        <p:nvSpPr>
          <p:cNvPr id="464899" name="Rectangle 3"/>
          <p:cNvSpPr>
            <a:spLocks noGrp="1" noChangeArrowheads="1"/>
          </p:cNvSpPr>
          <p:nvPr>
            <p:ph type="body" idx="1"/>
          </p:nvPr>
        </p:nvSpPr>
        <p:spPr>
          <a:xfrm>
            <a:off x="457200" y="4343400"/>
            <a:ext cx="5791200" cy="4114800"/>
          </a:xfrm>
        </p:spPr>
        <p:txBody>
          <a:bodyPr/>
          <a:lstStyle/>
          <a:p>
            <a:r>
              <a:rPr lang="de-DE" altLang="en-US" b="1">
                <a:solidFill>
                  <a:srgbClr val="000000"/>
                </a:solidFill>
                <a:latin typeface="Arial" pitchFamily="34" charset="0"/>
                <a:cs typeface="Times New Roman" pitchFamily="18" charset="0"/>
              </a:rPr>
              <a:t>Schärfere Auflagen: </a:t>
            </a:r>
            <a:r>
              <a:rPr lang="de-DE" altLang="en-US">
                <a:solidFill>
                  <a:srgbClr val="000000"/>
                </a:solidFill>
                <a:latin typeface="Arial" pitchFamily="34" charset="0"/>
                <a:cs typeface="Times New Roman" pitchFamily="18" charset="0"/>
              </a:rPr>
              <a:t>29% klagten über wachsende regulatorische Zwänge und nannten das Thema Compliance als eine der vordringlichen Aufgabenstellungen der nächsten Jahre.</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Eine aktuelle Umfrage von Juli 2004 nennt sogar 48% der Unternehmen in der US-Finanzindustrie, die derzeit in der Analysephase bezüglich der erforderlichen Schritte zur Erreichung von Compliance sind.</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Vor allem durch das ständig wachsende persönliche Haftungsrisiko von Vorstandsmitgliedern hat das Thema Revisionssicherheit heute in Finanzunternehmen einen noch höheren Stellenwert als früher bekommen.</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Tatsächlich stehen gerade Unternehmen der Finanzwirtschaft vor den vielleicht größten Anforderungen dieser Art, national durch verschärfte Gesetztesinitiativen wie KontrAG und wachgewordene Aufsichtsbehörden wie das BAKred sowie bei international börsennotierten Unternehmen auch durch neue und neuartige Vorschriften in Europa wie Basel II und die Europäische Datenschutzrichtlinie sowie in den USA durch Gesetze wie Gramm-Leach-Bliley oder Sarbanes-Oxley.</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Richtlinienbasierte Compliance über alle IT-Anwendungen hinweg verspricht hier doppelten Gewinn, da einmal der Aufwand für Entwicklung und Implementierung minimiert wird und andererseits lückenlose Rückverfolgbarkeit und Nachweisbarkeit gegeben sind.</a:t>
            </a:r>
            <a:br>
              <a:rPr lang="de-DE" altLang="en-US">
                <a:solidFill>
                  <a:srgbClr val="000000"/>
                </a:solidFill>
                <a:latin typeface="Arial" pitchFamily="34" charset="0"/>
                <a:cs typeface="Times New Roman" pitchFamily="18" charset="0"/>
              </a:rPr>
            </a:br>
            <a:r>
              <a:rPr lang="de-DE" altLang="en-US">
                <a:solidFill>
                  <a:srgbClr val="000000"/>
                </a:solidFill>
                <a:latin typeface="Arial" pitchFamily="34" charset="0"/>
                <a:cs typeface="Times New Roman" pitchFamily="18" charset="0"/>
              </a:rPr>
              <a:t>Identity Management ist nach unserer Ansicht zwingend erforderlich, um den Compliance-Anforderungen gerecht zu werden – denn Identity Management liefert die Antwort darauf, wer gerade was in einem System macht oder gemacht hat.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22210" name="Rectangle 1026"/>
          <p:cNvSpPr>
            <a:spLocks noGrp="1" noChangeArrowheads="1"/>
          </p:cNvSpPr>
          <p:nvPr>
            <p:ph type="ctrTitle"/>
          </p:nvPr>
        </p:nvSpPr>
        <p:spPr>
          <a:xfrm>
            <a:off x="838200" y="2667000"/>
            <a:ext cx="6781800" cy="609600"/>
          </a:xfrm>
        </p:spPr>
        <p:txBody>
          <a:bodyPr/>
          <a:lstStyle>
            <a:lvl1pPr>
              <a:defRPr/>
            </a:lvl1pPr>
          </a:lstStyle>
          <a:p>
            <a:pPr lvl="0"/>
            <a:r>
              <a:rPr lang="de-DE" altLang="en-US" noProof="0" smtClean="0"/>
              <a:t>Klicken Sie, um das Format des Titel-Masters zu bearbeiten.</a:t>
            </a:r>
          </a:p>
        </p:txBody>
      </p:sp>
      <p:sp>
        <p:nvSpPr>
          <p:cNvPr id="222211" name="Rectangle 1027"/>
          <p:cNvSpPr>
            <a:spLocks noGrp="1" noChangeArrowheads="1"/>
          </p:cNvSpPr>
          <p:nvPr>
            <p:ph type="ftr" sz="quarter" idx="3"/>
          </p:nvPr>
        </p:nvSpPr>
        <p:spPr/>
        <p:txBody>
          <a:bodyPr/>
          <a:lstStyle>
            <a:lvl1pPr>
              <a:defRPr/>
            </a:lvl1pPr>
          </a:lstStyle>
          <a:p>
            <a:endParaRPr lang="en-US" altLang="en-US"/>
          </a:p>
        </p:txBody>
      </p:sp>
      <p:sp>
        <p:nvSpPr>
          <p:cNvPr id="222212" name="Line 1028"/>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2213" name="Line 1029"/>
          <p:cNvSpPr>
            <a:spLocks noChangeShapeType="1"/>
          </p:cNvSpPr>
          <p:nvPr/>
        </p:nvSpPr>
        <p:spPr bwMode="auto">
          <a:xfrm>
            <a:off x="766763" y="2590800"/>
            <a:ext cx="0" cy="762000"/>
          </a:xfrm>
          <a:prstGeom prst="line">
            <a:avLst/>
          </a:prstGeom>
          <a:noFill/>
          <a:ln w="76200">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2214" name="Rectangle 1030"/>
          <p:cNvSpPr>
            <a:spLocks noGrp="1" noChangeArrowheads="1"/>
          </p:cNvSpPr>
          <p:nvPr>
            <p:ph type="subTitle" idx="1"/>
          </p:nvPr>
        </p:nvSpPr>
        <p:spPr>
          <a:xfrm>
            <a:off x="942975" y="3657600"/>
            <a:ext cx="3629025" cy="533400"/>
          </a:xfrm>
        </p:spPr>
        <p:txBody>
          <a:bodyPr lIns="0" tIns="0" rIns="0" bIns="0"/>
          <a:lstStyle>
            <a:lvl1pPr marL="0" indent="0" algn="ctr">
              <a:buFont typeface="Wingdings" pitchFamily="2" charset="2"/>
              <a:buNone/>
              <a:defRPr sz="1700"/>
            </a:lvl1pPr>
          </a:lstStyle>
          <a:p>
            <a:pPr lvl="0"/>
            <a:r>
              <a:rPr lang="de-DE" altLang="en-US" noProof="0" smtClean="0"/>
              <a:t>Klicken Sie, um das Logo einzufügen</a:t>
            </a:r>
          </a:p>
        </p:txBody>
      </p:sp>
      <p:grpSp>
        <p:nvGrpSpPr>
          <p:cNvPr id="222215" name="Group 1031"/>
          <p:cNvGrpSpPr>
            <a:grpSpLocks/>
          </p:cNvGrpSpPr>
          <p:nvPr/>
        </p:nvGrpSpPr>
        <p:grpSpPr bwMode="auto">
          <a:xfrm>
            <a:off x="8534400" y="6248400"/>
            <a:ext cx="422275" cy="400050"/>
            <a:chOff x="5376" y="3936"/>
            <a:chExt cx="266" cy="252"/>
          </a:xfrm>
        </p:grpSpPr>
        <p:pic>
          <p:nvPicPr>
            <p:cNvPr id="222216" name="Picture 1032" descr="C:\Dokumente und Einstellungen\Horst Walther\Eigene Dateien\1. SiG\Infrastruktur\Homepage\grafik\DownRight_off.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3936"/>
              <a:ext cx="220" cy="220"/>
            </a:xfrm>
            <a:prstGeom prst="rect">
              <a:avLst/>
            </a:prstGeom>
            <a:noFill/>
            <a:extLst>
              <a:ext uri="{909E8E84-426E-40DD-AFC4-6F175D3DCCD1}">
                <a14:hiddenFill xmlns:a14="http://schemas.microsoft.com/office/drawing/2010/main">
                  <a:solidFill>
                    <a:srgbClr val="FFFFFF"/>
                  </a:solidFill>
                </a14:hiddenFill>
              </a:ext>
            </a:extLst>
          </p:spPr>
        </p:pic>
        <p:sp>
          <p:nvSpPr>
            <p:cNvPr id="222217" name="Text Box 1033"/>
            <p:cNvSpPr txBox="1">
              <a:spLocks noChangeArrowheads="1"/>
            </p:cNvSpPr>
            <p:nvPr userDrawn="1"/>
          </p:nvSpPr>
          <p:spPr bwMode="auto">
            <a:xfrm>
              <a:off x="5393" y="4034"/>
              <a:ext cx="24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de-DE" altLang="en-US" sz="1000">
                  <a:solidFill>
                    <a:srgbClr val="F7F4EF"/>
                  </a:solidFill>
                  <a:latin typeface="Arial Unicode MS" pitchFamily="34" charset="-128"/>
                </a:rPr>
                <a:t>SiG</a:t>
              </a:r>
              <a:endParaRPr lang="de-DE" altLang="en-US" sz="700">
                <a:solidFill>
                  <a:srgbClr val="DDDDDD"/>
                </a:solidFill>
                <a:latin typeface="Arial Unicode MS" pitchFamily="34" charset="-128"/>
              </a:endParaRPr>
            </a:p>
          </p:txBody>
        </p:sp>
      </p:grpSp>
      <p:pic>
        <p:nvPicPr>
          <p:cNvPr id="222218" name="Picture 1034" descr="C:\Dokumente und Einstellungen\Horst Walther\Eigene Dateien\1. SiG\Infrastruktur\Homepage\grafik\UpLeft_o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69875"/>
            <a:ext cx="349250" cy="349250"/>
          </a:xfrm>
          <a:prstGeom prst="rect">
            <a:avLst/>
          </a:prstGeom>
          <a:noFill/>
          <a:extLst>
            <a:ext uri="{909E8E84-426E-40DD-AFC4-6F175D3DCCD1}">
              <a14:hiddenFill xmlns:a14="http://schemas.microsoft.com/office/drawing/2010/main">
                <a:solidFill>
                  <a:srgbClr val="FFFFFF"/>
                </a:solidFill>
              </a14:hiddenFill>
            </a:ext>
          </a:extLst>
        </p:spPr>
      </p:pic>
      <p:sp>
        <p:nvSpPr>
          <p:cNvPr id="222219" name="Rectangle 1035"/>
          <p:cNvSpPr>
            <a:spLocks noGrp="1" noChangeArrowheads="1"/>
          </p:cNvSpPr>
          <p:nvPr>
            <p:ph type="dt" sz="quarter" idx="2"/>
          </p:nvPr>
        </p:nvSpPr>
        <p:spPr/>
        <p:txBody>
          <a:bodyPr/>
          <a:lstStyle>
            <a:lvl1pPr>
              <a:defRPr/>
            </a:lvl1pPr>
          </a:lstStyle>
          <a:p>
            <a:endParaRPr lang="de-DE" altLang="en-US"/>
          </a:p>
        </p:txBody>
      </p:sp>
      <p:sp>
        <p:nvSpPr>
          <p:cNvPr id="222220" name="Rectangle 1036"/>
          <p:cNvSpPr>
            <a:spLocks noGrp="1" noChangeArrowheads="1"/>
          </p:cNvSpPr>
          <p:nvPr>
            <p:ph type="sldNum" sz="quarter" idx="4"/>
          </p:nvPr>
        </p:nvSpPr>
        <p:spPr/>
        <p:txBody>
          <a:bodyPr/>
          <a:lstStyle>
            <a:lvl1pPr>
              <a:defRPr/>
            </a:lvl1pPr>
          </a:lstStyle>
          <a:p>
            <a:fld id="{E7D2E766-B9B4-425F-8108-2D5579F2D3EB}" type="slidenum">
              <a:rPr lang="de-DE" altLang="en-US"/>
              <a:pPr/>
              <a:t>‹Nr.›</a:t>
            </a:fld>
            <a:endParaRPr lang="de-DE" alt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09C1F0C7-BDB2-4D9B-8892-7CAB9812CF58}" type="slidenum">
              <a:rPr lang="de-DE" altLang="en-US"/>
              <a:pPr/>
              <a:t>‹Nr.›</a:t>
            </a:fld>
            <a:endParaRPr lang="de-DE" altLang="en-US"/>
          </a:p>
        </p:txBody>
      </p:sp>
    </p:spTree>
    <p:extLst>
      <p:ext uri="{BB962C8B-B14F-4D97-AF65-F5344CB8AC3E}">
        <p14:creationId xmlns:p14="http://schemas.microsoft.com/office/powerpoint/2010/main" val="181346288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56363" y="277813"/>
            <a:ext cx="1925637" cy="5741987"/>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679450" y="277813"/>
            <a:ext cx="5624513" cy="57419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42A99F9B-780A-4F19-8A8D-8900F4E0D0E4}" type="slidenum">
              <a:rPr lang="de-DE" altLang="en-US"/>
              <a:pPr/>
              <a:t>‹Nr.›</a:t>
            </a:fld>
            <a:endParaRPr lang="de-DE" altLang="en-US"/>
          </a:p>
        </p:txBody>
      </p:sp>
    </p:spTree>
    <p:extLst>
      <p:ext uri="{BB962C8B-B14F-4D97-AF65-F5344CB8AC3E}">
        <p14:creationId xmlns:p14="http://schemas.microsoft.com/office/powerpoint/2010/main" val="3605377958"/>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79450" y="277813"/>
            <a:ext cx="7702550" cy="381000"/>
          </a:xfrm>
        </p:spPr>
        <p:txBody>
          <a:bodyPr/>
          <a:lstStyle/>
          <a:p>
            <a:r>
              <a:rPr lang="de-DE" smtClean="0"/>
              <a:t>Titelmasterformat durch Klicken bearbeiten</a:t>
            </a:r>
            <a:endParaRPr lang="en-GB"/>
          </a:p>
        </p:txBody>
      </p:sp>
      <p:sp>
        <p:nvSpPr>
          <p:cNvPr id="3" name="ClipArt-Platzhalter 2"/>
          <p:cNvSpPr>
            <a:spLocks noGrp="1"/>
          </p:cNvSpPr>
          <p:nvPr>
            <p:ph type="clipArt" sz="half" idx="1"/>
          </p:nvPr>
        </p:nvSpPr>
        <p:spPr>
          <a:xfrm>
            <a:off x="685800" y="1143000"/>
            <a:ext cx="3771900" cy="4876800"/>
          </a:xfrm>
        </p:spPr>
        <p:txBody>
          <a:bodyPr/>
          <a:lstStyle/>
          <a:p>
            <a:endParaRPr lang="en-GB"/>
          </a:p>
        </p:txBody>
      </p:sp>
      <p:sp>
        <p:nvSpPr>
          <p:cNvPr id="4" name="Textplatzhalter 3"/>
          <p:cNvSpPr>
            <a:spLocks noGrp="1"/>
          </p:cNvSpPr>
          <p:nvPr>
            <p:ph type="body" sz="half" idx="2"/>
          </p:nvPr>
        </p:nvSpPr>
        <p:spPr>
          <a:xfrm>
            <a:off x="4610100" y="1143000"/>
            <a:ext cx="3771900" cy="4876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ußzeilenplatzhalter 4"/>
          <p:cNvSpPr>
            <a:spLocks noGrp="1"/>
          </p:cNvSpPr>
          <p:nvPr>
            <p:ph type="ftr" sz="quarter" idx="10"/>
          </p:nvPr>
        </p:nvSpPr>
        <p:spPr>
          <a:xfrm>
            <a:off x="3124200" y="6329363"/>
            <a:ext cx="2895600" cy="371475"/>
          </a:xfrm>
        </p:spPr>
        <p:txBody>
          <a:bodyPr/>
          <a:lstStyle>
            <a:lvl1pPr>
              <a:defRPr/>
            </a:lvl1pPr>
          </a:lstStyle>
          <a:p>
            <a:endParaRPr lang="en-US" altLang="en-US"/>
          </a:p>
        </p:txBody>
      </p:sp>
      <p:sp>
        <p:nvSpPr>
          <p:cNvPr id="6" name="Datumsplatzhalter 5"/>
          <p:cNvSpPr>
            <a:spLocks noGrp="1"/>
          </p:cNvSpPr>
          <p:nvPr>
            <p:ph type="dt" sz="quarter" idx="11"/>
          </p:nvPr>
        </p:nvSpPr>
        <p:spPr>
          <a:xfrm>
            <a:off x="762000" y="6327775"/>
            <a:ext cx="2362200" cy="373063"/>
          </a:xfrm>
        </p:spPr>
        <p:txBody>
          <a:bodyPr/>
          <a:lstStyle>
            <a:lvl1pPr>
              <a:defRPr/>
            </a:lvl1pPr>
          </a:lstStyle>
          <a:p>
            <a:endParaRPr lang="de-DE" altLang="en-US"/>
          </a:p>
        </p:txBody>
      </p:sp>
      <p:sp>
        <p:nvSpPr>
          <p:cNvPr id="7" name="Foliennummernplatzhalter 6"/>
          <p:cNvSpPr>
            <a:spLocks noGrp="1"/>
          </p:cNvSpPr>
          <p:nvPr>
            <p:ph type="sldNum" sz="quarter" idx="12"/>
          </p:nvPr>
        </p:nvSpPr>
        <p:spPr>
          <a:xfrm>
            <a:off x="6019800" y="6324600"/>
            <a:ext cx="2438400" cy="381000"/>
          </a:xfrm>
        </p:spPr>
        <p:txBody>
          <a:bodyPr/>
          <a:lstStyle>
            <a:lvl1pPr>
              <a:defRPr/>
            </a:lvl1pPr>
          </a:lstStyle>
          <a:p>
            <a:fld id="{5C488044-8B3D-4C75-8397-87CA511C557F}" type="slidenum">
              <a:rPr lang="de-DE" altLang="en-US"/>
              <a:pPr/>
              <a:t>‹Nr.›</a:t>
            </a:fld>
            <a:endParaRPr lang="de-DE" altLang="en-US"/>
          </a:p>
        </p:txBody>
      </p:sp>
    </p:spTree>
    <p:extLst>
      <p:ext uri="{BB962C8B-B14F-4D97-AF65-F5344CB8AC3E}">
        <p14:creationId xmlns:p14="http://schemas.microsoft.com/office/powerpoint/2010/main" val="352419303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8C72AC2F-6EFC-4469-859E-5C2F82FDE14B}" type="slidenum">
              <a:rPr lang="de-DE" altLang="en-US"/>
              <a:pPr/>
              <a:t>‹Nr.›</a:t>
            </a:fld>
            <a:endParaRPr lang="de-DE" altLang="en-US"/>
          </a:p>
        </p:txBody>
      </p:sp>
    </p:spTree>
    <p:extLst>
      <p:ext uri="{BB962C8B-B14F-4D97-AF65-F5344CB8AC3E}">
        <p14:creationId xmlns:p14="http://schemas.microsoft.com/office/powerpoint/2010/main" val="386766420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endParaRPr lang="en-US" altLang="en-US"/>
          </a:p>
        </p:txBody>
      </p:sp>
      <p:sp>
        <p:nvSpPr>
          <p:cNvPr id="5" name="Datumsplatzhalter 4"/>
          <p:cNvSpPr>
            <a:spLocks noGrp="1"/>
          </p:cNvSpPr>
          <p:nvPr>
            <p:ph type="dt" sz="quarter" idx="11"/>
          </p:nvPr>
        </p:nvSpPr>
        <p:spPr/>
        <p:txBody>
          <a:bodyPr/>
          <a:lstStyle>
            <a:lvl1pPr>
              <a:defRPr/>
            </a:lvl1pPr>
          </a:lstStyle>
          <a:p>
            <a:endParaRPr lang="de-DE" altLang="en-US"/>
          </a:p>
        </p:txBody>
      </p:sp>
      <p:sp>
        <p:nvSpPr>
          <p:cNvPr id="6" name="Foliennummernplatzhalter 5"/>
          <p:cNvSpPr>
            <a:spLocks noGrp="1"/>
          </p:cNvSpPr>
          <p:nvPr>
            <p:ph type="sldNum" sz="quarter" idx="12"/>
          </p:nvPr>
        </p:nvSpPr>
        <p:spPr/>
        <p:txBody>
          <a:bodyPr/>
          <a:lstStyle>
            <a:lvl1pPr>
              <a:defRPr/>
            </a:lvl1pPr>
          </a:lstStyle>
          <a:p>
            <a:fld id="{10D3DB3F-91A4-40B0-885F-5C97BDBF9702}" type="slidenum">
              <a:rPr lang="de-DE" altLang="en-US"/>
              <a:pPr/>
              <a:t>‹Nr.›</a:t>
            </a:fld>
            <a:endParaRPr lang="de-DE" altLang="en-US"/>
          </a:p>
        </p:txBody>
      </p:sp>
    </p:spTree>
    <p:extLst>
      <p:ext uri="{BB962C8B-B14F-4D97-AF65-F5344CB8AC3E}">
        <p14:creationId xmlns:p14="http://schemas.microsoft.com/office/powerpoint/2010/main" val="330901899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685800" y="11430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10100" y="1143000"/>
            <a:ext cx="3771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6FF17178-8752-4BBE-9145-B3240D172624}" type="slidenum">
              <a:rPr lang="de-DE" altLang="en-US"/>
              <a:pPr/>
              <a:t>‹Nr.›</a:t>
            </a:fld>
            <a:endParaRPr lang="de-DE" altLang="en-US"/>
          </a:p>
        </p:txBody>
      </p:sp>
    </p:spTree>
    <p:extLst>
      <p:ext uri="{BB962C8B-B14F-4D97-AF65-F5344CB8AC3E}">
        <p14:creationId xmlns:p14="http://schemas.microsoft.com/office/powerpoint/2010/main" val="262531782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Fußzeilenplatzhalter 6"/>
          <p:cNvSpPr>
            <a:spLocks noGrp="1"/>
          </p:cNvSpPr>
          <p:nvPr>
            <p:ph type="ftr" sz="quarter" idx="10"/>
          </p:nvPr>
        </p:nvSpPr>
        <p:spPr/>
        <p:txBody>
          <a:bodyPr/>
          <a:lstStyle>
            <a:lvl1pPr>
              <a:defRPr/>
            </a:lvl1pPr>
          </a:lstStyle>
          <a:p>
            <a:endParaRPr lang="en-US" altLang="en-US"/>
          </a:p>
        </p:txBody>
      </p:sp>
      <p:sp>
        <p:nvSpPr>
          <p:cNvPr id="8" name="Datumsplatzhalter 7"/>
          <p:cNvSpPr>
            <a:spLocks noGrp="1"/>
          </p:cNvSpPr>
          <p:nvPr>
            <p:ph type="dt" sz="quarter" idx="11"/>
          </p:nvPr>
        </p:nvSpPr>
        <p:spPr/>
        <p:txBody>
          <a:bodyPr/>
          <a:lstStyle>
            <a:lvl1pPr>
              <a:defRPr/>
            </a:lvl1pPr>
          </a:lstStyle>
          <a:p>
            <a:endParaRPr lang="de-DE" altLang="en-US"/>
          </a:p>
        </p:txBody>
      </p:sp>
      <p:sp>
        <p:nvSpPr>
          <p:cNvPr id="9" name="Foliennummernplatzhalter 8"/>
          <p:cNvSpPr>
            <a:spLocks noGrp="1"/>
          </p:cNvSpPr>
          <p:nvPr>
            <p:ph type="sldNum" sz="quarter" idx="12"/>
          </p:nvPr>
        </p:nvSpPr>
        <p:spPr/>
        <p:txBody>
          <a:bodyPr/>
          <a:lstStyle>
            <a:lvl1pPr>
              <a:defRPr/>
            </a:lvl1pPr>
          </a:lstStyle>
          <a:p>
            <a:fld id="{1F044B06-E0CD-45D7-B5A6-5BF4CEBE5C46}" type="slidenum">
              <a:rPr lang="de-DE" altLang="en-US"/>
              <a:pPr/>
              <a:t>‹Nr.›</a:t>
            </a:fld>
            <a:endParaRPr lang="de-DE" altLang="en-US"/>
          </a:p>
        </p:txBody>
      </p:sp>
    </p:spTree>
    <p:extLst>
      <p:ext uri="{BB962C8B-B14F-4D97-AF65-F5344CB8AC3E}">
        <p14:creationId xmlns:p14="http://schemas.microsoft.com/office/powerpoint/2010/main" val="305247754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Fußzeilenplatzhalter 2"/>
          <p:cNvSpPr>
            <a:spLocks noGrp="1"/>
          </p:cNvSpPr>
          <p:nvPr>
            <p:ph type="ftr" sz="quarter" idx="10"/>
          </p:nvPr>
        </p:nvSpPr>
        <p:spPr/>
        <p:txBody>
          <a:bodyPr/>
          <a:lstStyle>
            <a:lvl1pPr>
              <a:defRPr/>
            </a:lvl1pPr>
          </a:lstStyle>
          <a:p>
            <a:endParaRPr lang="en-US" altLang="en-US"/>
          </a:p>
        </p:txBody>
      </p:sp>
      <p:sp>
        <p:nvSpPr>
          <p:cNvPr id="4" name="Datumsplatzhalter 3"/>
          <p:cNvSpPr>
            <a:spLocks noGrp="1"/>
          </p:cNvSpPr>
          <p:nvPr>
            <p:ph type="dt" sz="quarter" idx="11"/>
          </p:nvPr>
        </p:nvSpPr>
        <p:spPr/>
        <p:txBody>
          <a:bodyPr/>
          <a:lstStyle>
            <a:lvl1pPr>
              <a:defRPr/>
            </a:lvl1pPr>
          </a:lstStyle>
          <a:p>
            <a:endParaRPr lang="de-DE" altLang="en-US"/>
          </a:p>
        </p:txBody>
      </p:sp>
      <p:sp>
        <p:nvSpPr>
          <p:cNvPr id="5" name="Foliennummernplatzhalter 4"/>
          <p:cNvSpPr>
            <a:spLocks noGrp="1"/>
          </p:cNvSpPr>
          <p:nvPr>
            <p:ph type="sldNum" sz="quarter" idx="12"/>
          </p:nvPr>
        </p:nvSpPr>
        <p:spPr/>
        <p:txBody>
          <a:bodyPr/>
          <a:lstStyle>
            <a:lvl1pPr>
              <a:defRPr/>
            </a:lvl1pPr>
          </a:lstStyle>
          <a:p>
            <a:fld id="{3E8919F8-702B-4A56-A294-7D01345C8AB1}" type="slidenum">
              <a:rPr lang="de-DE" altLang="en-US"/>
              <a:pPr/>
              <a:t>‹Nr.›</a:t>
            </a:fld>
            <a:endParaRPr lang="de-DE" altLang="en-US"/>
          </a:p>
        </p:txBody>
      </p:sp>
    </p:spTree>
    <p:extLst>
      <p:ext uri="{BB962C8B-B14F-4D97-AF65-F5344CB8AC3E}">
        <p14:creationId xmlns:p14="http://schemas.microsoft.com/office/powerpoint/2010/main" val="4142115085"/>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endParaRPr lang="en-US" altLang="en-US"/>
          </a:p>
        </p:txBody>
      </p:sp>
      <p:sp>
        <p:nvSpPr>
          <p:cNvPr id="3" name="Datumsplatzhalter 2"/>
          <p:cNvSpPr>
            <a:spLocks noGrp="1"/>
          </p:cNvSpPr>
          <p:nvPr>
            <p:ph type="dt" sz="quarter" idx="11"/>
          </p:nvPr>
        </p:nvSpPr>
        <p:spPr/>
        <p:txBody>
          <a:bodyPr/>
          <a:lstStyle>
            <a:lvl1pPr>
              <a:defRPr/>
            </a:lvl1pPr>
          </a:lstStyle>
          <a:p>
            <a:endParaRPr lang="de-DE" altLang="en-US"/>
          </a:p>
        </p:txBody>
      </p:sp>
      <p:sp>
        <p:nvSpPr>
          <p:cNvPr id="4" name="Foliennummernplatzhalter 3"/>
          <p:cNvSpPr>
            <a:spLocks noGrp="1"/>
          </p:cNvSpPr>
          <p:nvPr>
            <p:ph type="sldNum" sz="quarter" idx="12"/>
          </p:nvPr>
        </p:nvSpPr>
        <p:spPr/>
        <p:txBody>
          <a:bodyPr/>
          <a:lstStyle>
            <a:lvl1pPr>
              <a:defRPr/>
            </a:lvl1pPr>
          </a:lstStyle>
          <a:p>
            <a:fld id="{8D767CB7-ECBE-4AF0-B55C-9E93614D8E87}" type="slidenum">
              <a:rPr lang="de-DE" altLang="en-US"/>
              <a:pPr/>
              <a:t>‹Nr.›</a:t>
            </a:fld>
            <a:endParaRPr lang="de-DE" altLang="en-US"/>
          </a:p>
        </p:txBody>
      </p:sp>
    </p:spTree>
    <p:extLst>
      <p:ext uri="{BB962C8B-B14F-4D97-AF65-F5344CB8AC3E}">
        <p14:creationId xmlns:p14="http://schemas.microsoft.com/office/powerpoint/2010/main" val="323704795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F0089B19-EE02-498F-ABDD-825073C4F1B6}" type="slidenum">
              <a:rPr lang="de-DE" altLang="en-US"/>
              <a:pPr/>
              <a:t>‹Nr.›</a:t>
            </a:fld>
            <a:endParaRPr lang="de-DE" altLang="en-US"/>
          </a:p>
        </p:txBody>
      </p:sp>
    </p:spTree>
    <p:extLst>
      <p:ext uri="{BB962C8B-B14F-4D97-AF65-F5344CB8AC3E}">
        <p14:creationId xmlns:p14="http://schemas.microsoft.com/office/powerpoint/2010/main" val="2606764244"/>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endParaRPr lang="en-US" altLang="en-US"/>
          </a:p>
        </p:txBody>
      </p:sp>
      <p:sp>
        <p:nvSpPr>
          <p:cNvPr id="6" name="Datumsplatzhalter 5"/>
          <p:cNvSpPr>
            <a:spLocks noGrp="1"/>
          </p:cNvSpPr>
          <p:nvPr>
            <p:ph type="dt" sz="quarter" idx="11"/>
          </p:nvPr>
        </p:nvSpPr>
        <p:spPr/>
        <p:txBody>
          <a:bodyPr/>
          <a:lstStyle>
            <a:lvl1pPr>
              <a:defRPr/>
            </a:lvl1pPr>
          </a:lstStyle>
          <a:p>
            <a:endParaRPr lang="de-DE" altLang="en-US"/>
          </a:p>
        </p:txBody>
      </p:sp>
      <p:sp>
        <p:nvSpPr>
          <p:cNvPr id="7" name="Foliennummernplatzhalter 6"/>
          <p:cNvSpPr>
            <a:spLocks noGrp="1"/>
          </p:cNvSpPr>
          <p:nvPr>
            <p:ph type="sldNum" sz="quarter" idx="12"/>
          </p:nvPr>
        </p:nvSpPr>
        <p:spPr/>
        <p:txBody>
          <a:bodyPr/>
          <a:lstStyle>
            <a:lvl1pPr>
              <a:defRPr/>
            </a:lvl1pPr>
          </a:lstStyle>
          <a:p>
            <a:fld id="{21C72CEA-997D-42E2-93EF-364325C61F49}" type="slidenum">
              <a:rPr lang="de-DE" altLang="en-US"/>
              <a:pPr/>
              <a:t>‹Nr.›</a:t>
            </a:fld>
            <a:endParaRPr lang="de-DE" altLang="en-US"/>
          </a:p>
        </p:txBody>
      </p:sp>
    </p:spTree>
    <p:extLst>
      <p:ext uri="{BB962C8B-B14F-4D97-AF65-F5344CB8AC3E}">
        <p14:creationId xmlns:p14="http://schemas.microsoft.com/office/powerpoint/2010/main" val="372527497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1186" name="Picture 2" descr="C:\Dokumente und Einstellungen\Horst Walther\Eigene Dateien\1. SiG\Infrastruktur\Homepage\grafik\UpLeft_off.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475" y="269875"/>
            <a:ext cx="349250" cy="349250"/>
          </a:xfrm>
          <a:prstGeom prst="rect">
            <a:avLst/>
          </a:prstGeom>
          <a:noFill/>
          <a:extLst>
            <a:ext uri="{909E8E84-426E-40DD-AFC4-6F175D3DCCD1}">
              <a14:hiddenFill xmlns:a14="http://schemas.microsoft.com/office/drawing/2010/main">
                <a:solidFill>
                  <a:srgbClr val="FFFFFF"/>
                </a:solidFill>
              </a14:hiddenFill>
            </a:ext>
          </a:extLst>
        </p:spPr>
      </p:pic>
      <p:sp>
        <p:nvSpPr>
          <p:cNvPr id="221187" name="Rectangle 3"/>
          <p:cNvSpPr>
            <a:spLocks noGrp="1" noChangeArrowheads="1"/>
          </p:cNvSpPr>
          <p:nvPr>
            <p:ph type="title"/>
          </p:nvPr>
        </p:nvSpPr>
        <p:spPr bwMode="auto">
          <a:xfrm>
            <a:off x="679450" y="277813"/>
            <a:ext cx="77025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Master-Titelformat</a:t>
            </a:r>
          </a:p>
        </p:txBody>
      </p:sp>
      <p:sp>
        <p:nvSpPr>
          <p:cNvPr id="221188" name="Rectangle 4"/>
          <p:cNvSpPr>
            <a:spLocks noGrp="1" noChangeArrowheads="1"/>
          </p:cNvSpPr>
          <p:nvPr>
            <p:ph type="body" idx="1"/>
          </p:nvPr>
        </p:nvSpPr>
        <p:spPr bwMode="auto">
          <a:xfrm>
            <a:off x="685800" y="1143000"/>
            <a:ext cx="7696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a:t>
            </a:r>
          </a:p>
        </p:txBody>
      </p:sp>
      <p:sp>
        <p:nvSpPr>
          <p:cNvPr id="221189" name="Line 5"/>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21190" name="Group 6"/>
          <p:cNvGrpSpPr>
            <a:grpSpLocks/>
          </p:cNvGrpSpPr>
          <p:nvPr/>
        </p:nvGrpSpPr>
        <p:grpSpPr bwMode="auto">
          <a:xfrm>
            <a:off x="8534400" y="6248400"/>
            <a:ext cx="422275" cy="400050"/>
            <a:chOff x="5376" y="3936"/>
            <a:chExt cx="266" cy="252"/>
          </a:xfrm>
        </p:grpSpPr>
        <p:pic>
          <p:nvPicPr>
            <p:cNvPr id="221191" name="Picture 7" descr="C:\Dokumente und Einstellungen\Horst Walther\Eigene Dateien\1. SiG\Infrastruktur\Homepage\grafik\DownRight_off.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76" y="3936"/>
              <a:ext cx="220" cy="220"/>
            </a:xfrm>
            <a:prstGeom prst="rect">
              <a:avLst/>
            </a:prstGeom>
            <a:noFill/>
            <a:extLst>
              <a:ext uri="{909E8E84-426E-40DD-AFC4-6F175D3DCCD1}">
                <a14:hiddenFill xmlns:a14="http://schemas.microsoft.com/office/drawing/2010/main">
                  <a:solidFill>
                    <a:srgbClr val="FFFFFF"/>
                  </a:solidFill>
                </a14:hiddenFill>
              </a:ext>
            </a:extLst>
          </p:spPr>
        </p:pic>
        <p:sp>
          <p:nvSpPr>
            <p:cNvPr id="221192" name="Text Box 8"/>
            <p:cNvSpPr txBox="1">
              <a:spLocks noChangeArrowheads="1"/>
            </p:cNvSpPr>
            <p:nvPr userDrawn="1"/>
          </p:nvSpPr>
          <p:spPr bwMode="auto">
            <a:xfrm>
              <a:off x="5393" y="4034"/>
              <a:ext cx="24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de-DE" altLang="en-US" sz="1000">
                  <a:solidFill>
                    <a:srgbClr val="F7F4EF"/>
                  </a:solidFill>
                  <a:latin typeface="Arial Unicode MS" pitchFamily="34" charset="-128"/>
                </a:rPr>
                <a:t>SiG</a:t>
              </a:r>
              <a:endParaRPr lang="de-DE" altLang="en-US" sz="700">
                <a:solidFill>
                  <a:srgbClr val="DDDDDD"/>
                </a:solidFill>
                <a:latin typeface="Arial Unicode MS" pitchFamily="34" charset="-128"/>
              </a:endParaRPr>
            </a:p>
          </p:txBody>
        </p:sp>
      </p:grpSp>
      <p:sp>
        <p:nvSpPr>
          <p:cNvPr id="221194" name="Rectangle 10"/>
          <p:cNvSpPr>
            <a:spLocks noGrp="1" noChangeArrowheads="1"/>
          </p:cNvSpPr>
          <p:nvPr>
            <p:ph type="ftr" sz="quarter" idx="3"/>
          </p:nvPr>
        </p:nvSpPr>
        <p:spPr bwMode="auto">
          <a:xfrm>
            <a:off x="3124200" y="6329363"/>
            <a:ext cx="2895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200">
                <a:solidFill>
                  <a:srgbClr val="C0C0C0"/>
                </a:solidFill>
                <a:latin typeface="+mn-lt"/>
              </a:defRPr>
            </a:lvl1pPr>
          </a:lstStyle>
          <a:p>
            <a:endParaRPr lang="en-US" altLang="en-US"/>
          </a:p>
        </p:txBody>
      </p:sp>
      <p:sp>
        <p:nvSpPr>
          <p:cNvPr id="221195" name="Line 11"/>
          <p:cNvSpPr>
            <a:spLocks noChangeShapeType="1"/>
          </p:cNvSpPr>
          <p:nvPr/>
        </p:nvSpPr>
        <p:spPr bwMode="auto">
          <a:xfrm>
            <a:off x="762000" y="6591300"/>
            <a:ext cx="7620000" cy="0"/>
          </a:xfrm>
          <a:prstGeom prst="line">
            <a:avLst/>
          </a:prstGeom>
          <a:noFill/>
          <a:ln w="190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1196" name="Rectangle 12"/>
          <p:cNvSpPr>
            <a:spLocks noGrp="1" noChangeArrowheads="1"/>
          </p:cNvSpPr>
          <p:nvPr>
            <p:ph type="dt" sz="quarter" idx="2"/>
          </p:nvPr>
        </p:nvSpPr>
        <p:spPr bwMode="auto">
          <a:xfrm>
            <a:off x="762000" y="6327775"/>
            <a:ext cx="23622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de-DE" altLang="en-US"/>
          </a:p>
        </p:txBody>
      </p:sp>
      <p:sp>
        <p:nvSpPr>
          <p:cNvPr id="221197" name="Rectangle 13"/>
          <p:cNvSpPr>
            <a:spLocks noGrp="1" noChangeArrowheads="1"/>
          </p:cNvSpPr>
          <p:nvPr>
            <p:ph type="sldNum" sz="quarter" idx="4"/>
          </p:nvPr>
        </p:nvSpPr>
        <p:spPr bwMode="auto">
          <a:xfrm>
            <a:off x="6019800" y="63246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1BA9A241-5DE0-4392-9070-C60A48EB3DED}" type="slidenum">
              <a:rPr lang="de-DE" altLang="en-US"/>
              <a:pPr/>
              <a:t>‹Nr.›</a:t>
            </a:fld>
            <a:endParaRPr lang="de-DE"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wipe dir="r"/>
  </p:transition>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Unicode MS" pitchFamily="34" charset="-128"/>
        </a:defRPr>
      </a:lvl2pPr>
      <a:lvl3pPr algn="l" rtl="0" eaLnBrk="0" fontAlgn="base" hangingPunct="0">
        <a:spcBef>
          <a:spcPct val="0"/>
        </a:spcBef>
        <a:spcAft>
          <a:spcPct val="0"/>
        </a:spcAft>
        <a:defRPr sz="2800" b="1">
          <a:solidFill>
            <a:schemeClr val="tx2"/>
          </a:solidFill>
          <a:latin typeface="Arial Unicode MS" pitchFamily="34" charset="-128"/>
        </a:defRPr>
      </a:lvl3pPr>
      <a:lvl4pPr algn="l" rtl="0" eaLnBrk="0" fontAlgn="base" hangingPunct="0">
        <a:spcBef>
          <a:spcPct val="0"/>
        </a:spcBef>
        <a:spcAft>
          <a:spcPct val="0"/>
        </a:spcAft>
        <a:defRPr sz="2800" b="1">
          <a:solidFill>
            <a:schemeClr val="tx2"/>
          </a:solidFill>
          <a:latin typeface="Arial Unicode MS" pitchFamily="34" charset="-128"/>
        </a:defRPr>
      </a:lvl4pPr>
      <a:lvl5pPr algn="l" rtl="0" eaLnBrk="0" fontAlgn="base" hangingPunct="0">
        <a:spcBef>
          <a:spcPct val="0"/>
        </a:spcBef>
        <a:spcAft>
          <a:spcPct val="0"/>
        </a:spcAft>
        <a:defRPr sz="2800" b="1">
          <a:solidFill>
            <a:schemeClr val="tx2"/>
          </a:solidFill>
          <a:latin typeface="Arial Unicode MS" pitchFamily="34" charset="-128"/>
        </a:defRPr>
      </a:lvl5pPr>
      <a:lvl6pPr marL="457200" algn="l" rtl="0" eaLnBrk="0" fontAlgn="base" hangingPunct="0">
        <a:spcBef>
          <a:spcPct val="0"/>
        </a:spcBef>
        <a:spcAft>
          <a:spcPct val="0"/>
        </a:spcAft>
        <a:defRPr sz="2800" b="1">
          <a:solidFill>
            <a:schemeClr val="tx2"/>
          </a:solidFill>
          <a:latin typeface="Arial Unicode MS" pitchFamily="34" charset="-128"/>
        </a:defRPr>
      </a:lvl6pPr>
      <a:lvl7pPr marL="914400" algn="l" rtl="0" eaLnBrk="0" fontAlgn="base" hangingPunct="0">
        <a:spcBef>
          <a:spcPct val="0"/>
        </a:spcBef>
        <a:spcAft>
          <a:spcPct val="0"/>
        </a:spcAft>
        <a:defRPr sz="2800" b="1">
          <a:solidFill>
            <a:schemeClr val="tx2"/>
          </a:solidFill>
          <a:latin typeface="Arial Unicode MS" pitchFamily="34" charset="-128"/>
        </a:defRPr>
      </a:lvl7pPr>
      <a:lvl8pPr marL="1371600" algn="l" rtl="0" eaLnBrk="0" fontAlgn="base" hangingPunct="0">
        <a:spcBef>
          <a:spcPct val="0"/>
        </a:spcBef>
        <a:spcAft>
          <a:spcPct val="0"/>
        </a:spcAft>
        <a:defRPr sz="2800" b="1">
          <a:solidFill>
            <a:schemeClr val="tx2"/>
          </a:solidFill>
          <a:latin typeface="Arial Unicode MS" pitchFamily="34" charset="-128"/>
        </a:defRPr>
      </a:lvl8pPr>
      <a:lvl9pPr marL="1828800" algn="l" rtl="0" eaLnBrk="0" fontAlgn="base" hangingPunct="0">
        <a:spcBef>
          <a:spcPct val="0"/>
        </a:spcBef>
        <a:spcAft>
          <a:spcPct val="0"/>
        </a:spcAft>
        <a:defRPr sz="2800" b="1">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lr>
          <a:srgbClr val="6699FF"/>
        </a:buClr>
        <a:buSzPct val="80000"/>
        <a:buFont typeface="Wingdings"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6699FF"/>
        </a:buClr>
        <a:buSzPct val="80000"/>
        <a:buFont typeface="Webdings" pitchFamily="18" charset="2"/>
        <a:buChar char="4"/>
        <a:defRPr>
          <a:solidFill>
            <a:schemeClr val="tx1"/>
          </a:solidFill>
          <a:latin typeface="+mn-lt"/>
        </a:defRPr>
      </a:lvl2pPr>
      <a:lvl3pPr marL="1143000" indent="-228600" algn="l" rtl="0" eaLnBrk="0" fontAlgn="base" hangingPunct="0">
        <a:spcBef>
          <a:spcPct val="20000"/>
        </a:spcBef>
        <a:spcAft>
          <a:spcPct val="0"/>
        </a:spcAft>
        <a:buClr>
          <a:srgbClr val="6699FF"/>
        </a:buClr>
        <a:buSzPct val="80000"/>
        <a:buFont typeface="Webdings" pitchFamily="18" charset="2"/>
        <a:buChar char="8"/>
        <a:defRPr sz="1600">
          <a:solidFill>
            <a:schemeClr val="tx1"/>
          </a:solidFill>
          <a:latin typeface="+mn-lt"/>
        </a:defRPr>
      </a:lvl3pPr>
      <a:lvl4pPr marL="1562100" indent="-228600" algn="l" rtl="0" eaLnBrk="0" fontAlgn="base" hangingPunct="0">
        <a:spcBef>
          <a:spcPct val="20000"/>
        </a:spcBef>
        <a:spcAft>
          <a:spcPct val="0"/>
        </a:spcAft>
        <a:buClr>
          <a:srgbClr val="6699FF"/>
        </a:buClr>
        <a:buSzPct val="80000"/>
        <a:buChar char="•"/>
        <a:defRPr sz="1400">
          <a:solidFill>
            <a:schemeClr val="tx1"/>
          </a:solidFill>
          <a:latin typeface="+mn-lt"/>
        </a:defRPr>
      </a:lvl4pPr>
      <a:lvl5pPr marL="1981200" indent="-228600" algn="l" rtl="0" eaLnBrk="0" fontAlgn="base" hangingPunct="0">
        <a:spcBef>
          <a:spcPct val="20000"/>
        </a:spcBef>
        <a:spcAft>
          <a:spcPct val="0"/>
        </a:spcAft>
        <a:buClr>
          <a:srgbClr val="6699FF"/>
        </a:buClr>
        <a:buSzPct val="80000"/>
        <a:buChar char="-"/>
        <a:defRPr sz="1200">
          <a:solidFill>
            <a:schemeClr val="tx1"/>
          </a:solidFill>
          <a:latin typeface="+mn-lt"/>
        </a:defRPr>
      </a:lvl5pPr>
      <a:lvl6pPr marL="2438400" indent="-228600" algn="l" rtl="0" eaLnBrk="0" fontAlgn="base" hangingPunct="0">
        <a:spcBef>
          <a:spcPct val="20000"/>
        </a:spcBef>
        <a:spcAft>
          <a:spcPct val="0"/>
        </a:spcAft>
        <a:buClr>
          <a:srgbClr val="6699FF"/>
        </a:buClr>
        <a:buSzPct val="80000"/>
        <a:buChar char="-"/>
        <a:defRPr sz="1200">
          <a:solidFill>
            <a:schemeClr val="tx1"/>
          </a:solidFill>
          <a:latin typeface="+mn-lt"/>
        </a:defRPr>
      </a:lvl6pPr>
      <a:lvl7pPr marL="2895600" indent="-228600" algn="l" rtl="0" eaLnBrk="0" fontAlgn="base" hangingPunct="0">
        <a:spcBef>
          <a:spcPct val="20000"/>
        </a:spcBef>
        <a:spcAft>
          <a:spcPct val="0"/>
        </a:spcAft>
        <a:buClr>
          <a:srgbClr val="6699FF"/>
        </a:buClr>
        <a:buSzPct val="80000"/>
        <a:buChar char="-"/>
        <a:defRPr sz="1200">
          <a:solidFill>
            <a:schemeClr val="tx1"/>
          </a:solidFill>
          <a:latin typeface="+mn-lt"/>
        </a:defRPr>
      </a:lvl7pPr>
      <a:lvl8pPr marL="3352800" indent="-228600" algn="l" rtl="0" eaLnBrk="0" fontAlgn="base" hangingPunct="0">
        <a:spcBef>
          <a:spcPct val="20000"/>
        </a:spcBef>
        <a:spcAft>
          <a:spcPct val="0"/>
        </a:spcAft>
        <a:buClr>
          <a:srgbClr val="6699FF"/>
        </a:buClr>
        <a:buSzPct val="80000"/>
        <a:buChar char="-"/>
        <a:defRPr sz="1200">
          <a:solidFill>
            <a:schemeClr val="tx1"/>
          </a:solidFill>
          <a:latin typeface="+mn-lt"/>
        </a:defRPr>
      </a:lvl8pPr>
      <a:lvl9pPr marL="3810000" indent="-228600" algn="l" rtl="0" eaLnBrk="0" fontAlgn="base" hangingPunct="0">
        <a:spcBef>
          <a:spcPct val="20000"/>
        </a:spcBef>
        <a:spcAft>
          <a:spcPct val="0"/>
        </a:spcAft>
        <a:buClr>
          <a:srgbClr val="6699FF"/>
        </a:buClr>
        <a:buSzPct val="8000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27.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838200" y="2667000"/>
            <a:ext cx="7391400" cy="609600"/>
          </a:xfrm>
        </p:spPr>
        <p:txBody>
          <a:bodyPr/>
          <a:lstStyle/>
          <a:p>
            <a:r>
              <a:rPr lang="de-DE" altLang="en-US" b="0"/>
              <a:t/>
            </a:r>
            <a:br>
              <a:rPr lang="de-DE" altLang="en-US" b="0"/>
            </a:br>
            <a:r>
              <a:rPr lang="de-DE" altLang="en-US" b="0"/>
              <a:t>„</a:t>
            </a:r>
            <a:r>
              <a:rPr lang="de-DE" altLang="en-US" sz="2400"/>
              <a:t>Identity und Access Management (IAM)</a:t>
            </a:r>
            <a:br>
              <a:rPr lang="de-DE" altLang="en-US" sz="2400"/>
            </a:br>
            <a:r>
              <a:rPr lang="de-DE" altLang="en-US" sz="2400"/>
              <a:t>im Finanzsektor</a:t>
            </a:r>
            <a:r>
              <a:rPr lang="de-DE" altLang="en-US" b="0"/>
              <a:t>”</a:t>
            </a:r>
            <a:br>
              <a:rPr lang="de-DE" altLang="en-US" b="0"/>
            </a:br>
            <a:endParaRPr lang="de-DE" altLang="en-US" b="0"/>
          </a:p>
        </p:txBody>
      </p:sp>
      <p:sp>
        <p:nvSpPr>
          <p:cNvPr id="445443" name="Rectangle 3"/>
          <p:cNvSpPr>
            <a:spLocks noGrp="1" noChangeArrowheads="1"/>
          </p:cNvSpPr>
          <p:nvPr>
            <p:ph type="subTitle" idx="1"/>
          </p:nvPr>
        </p:nvSpPr>
        <p:spPr/>
        <p:txBody>
          <a:bodyPr/>
          <a:lstStyle/>
          <a:p>
            <a:pPr algn="l"/>
            <a:r>
              <a:rPr lang="de-DE" altLang="en-US" sz="1200"/>
              <a:t>Version 1.0</a:t>
            </a:r>
          </a:p>
        </p:txBody>
      </p:sp>
      <p:sp>
        <p:nvSpPr>
          <p:cNvPr id="445444" name="Rectangle 4"/>
          <p:cNvSpPr>
            <a:spLocks noChangeArrowheads="1"/>
          </p:cNvSpPr>
          <p:nvPr/>
        </p:nvSpPr>
        <p:spPr bwMode="auto">
          <a:xfrm>
            <a:off x="784225" y="5335588"/>
            <a:ext cx="7613650" cy="749300"/>
          </a:xfrm>
          <a:prstGeom prst="rect">
            <a:avLst/>
          </a:prstGeom>
          <a:noFill/>
          <a:ln>
            <a:noFill/>
          </a:ln>
          <a:effectLst/>
          <a:extLst>
            <a:ext uri="{909E8E84-426E-40DD-AFC4-6F175D3DCCD1}">
              <a14:hiddenFill xmlns:a14="http://schemas.microsoft.com/office/drawing/2010/main">
                <a:solidFill>
                  <a:srgbClr val="0700EE"/>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107763" dir="2700000" algn="ctr" rotWithShape="0">
                    <a:srgbClr val="03006C"/>
                  </a:outerShdw>
                </a:effectLst>
              </a14:hiddenEffects>
            </a:ext>
          </a:extLst>
        </p:spPr>
        <p:txBody>
          <a:bodyPr lIns="92075" tIns="46038" rIns="92075" bIns="46038" anchor="ctr" anchorCtr="1">
            <a:spAutoFit/>
          </a:bodyPr>
          <a:lstStyle>
            <a:lvl1pPr defTabSz="690563">
              <a:defRPr sz="2400">
                <a:solidFill>
                  <a:schemeClr val="tx1"/>
                </a:solidFill>
                <a:latin typeface="Times New Roman" pitchFamily="18" charset="0"/>
              </a:defRPr>
            </a:lvl1pPr>
            <a:lvl2pPr defTabSz="690563">
              <a:defRPr sz="2400">
                <a:solidFill>
                  <a:schemeClr val="tx1"/>
                </a:solidFill>
                <a:latin typeface="Times New Roman" pitchFamily="18" charset="0"/>
              </a:defRPr>
            </a:lvl2pPr>
            <a:lvl3pPr defTabSz="690563">
              <a:defRPr sz="2400">
                <a:solidFill>
                  <a:schemeClr val="tx1"/>
                </a:solidFill>
                <a:latin typeface="Times New Roman" pitchFamily="18" charset="0"/>
              </a:defRPr>
            </a:lvl3pPr>
            <a:lvl4pPr defTabSz="690563">
              <a:defRPr sz="2400">
                <a:solidFill>
                  <a:schemeClr val="tx1"/>
                </a:solidFill>
                <a:latin typeface="Times New Roman" pitchFamily="18" charset="0"/>
              </a:defRPr>
            </a:lvl4pPr>
            <a:lvl5pPr defTabSz="690563">
              <a:defRPr sz="2400">
                <a:solidFill>
                  <a:schemeClr val="tx1"/>
                </a:solidFill>
                <a:latin typeface="Times New Roman" pitchFamily="18" charset="0"/>
              </a:defRPr>
            </a:lvl5pPr>
            <a:lvl6pPr marL="457200" defTabSz="690563" fontAlgn="base">
              <a:spcBef>
                <a:spcPct val="0"/>
              </a:spcBef>
              <a:spcAft>
                <a:spcPct val="0"/>
              </a:spcAft>
              <a:defRPr sz="2400">
                <a:solidFill>
                  <a:schemeClr val="tx1"/>
                </a:solidFill>
                <a:latin typeface="Times New Roman" pitchFamily="18" charset="0"/>
              </a:defRPr>
            </a:lvl6pPr>
            <a:lvl7pPr marL="914400" defTabSz="690563" fontAlgn="base">
              <a:spcBef>
                <a:spcPct val="0"/>
              </a:spcBef>
              <a:spcAft>
                <a:spcPct val="0"/>
              </a:spcAft>
              <a:defRPr sz="2400">
                <a:solidFill>
                  <a:schemeClr val="tx1"/>
                </a:solidFill>
                <a:latin typeface="Times New Roman" pitchFamily="18" charset="0"/>
              </a:defRPr>
            </a:lvl7pPr>
            <a:lvl8pPr marL="1371600" defTabSz="690563" fontAlgn="base">
              <a:spcBef>
                <a:spcPct val="0"/>
              </a:spcBef>
              <a:spcAft>
                <a:spcPct val="0"/>
              </a:spcAft>
              <a:defRPr sz="2400">
                <a:solidFill>
                  <a:schemeClr val="tx1"/>
                </a:solidFill>
                <a:latin typeface="Times New Roman" pitchFamily="18" charset="0"/>
              </a:defRPr>
            </a:lvl8pPr>
            <a:lvl9pPr marL="1828800" defTabSz="690563" fontAlgn="base">
              <a:spcBef>
                <a:spcPct val="0"/>
              </a:spcBef>
              <a:spcAft>
                <a:spcPct val="0"/>
              </a:spcAft>
              <a:defRPr sz="2400">
                <a:solidFill>
                  <a:schemeClr val="tx1"/>
                </a:solidFill>
                <a:latin typeface="Times New Roman" pitchFamily="18" charset="0"/>
              </a:defRPr>
            </a:lvl9pPr>
          </a:lstStyle>
          <a:p>
            <a:pPr>
              <a:lnSpc>
                <a:spcPct val="120000"/>
              </a:lnSpc>
              <a:buClrTx/>
              <a:buSzTx/>
              <a:buFontTx/>
              <a:buNone/>
            </a:pPr>
            <a:endParaRPr lang="de-DE" altLang="en-US" sz="1200" b="1">
              <a:solidFill>
                <a:schemeClr val="tx2"/>
              </a:solidFill>
              <a:latin typeface="Arial Unicode MS" pitchFamily="34" charset="-128"/>
            </a:endParaRPr>
          </a:p>
          <a:p>
            <a:pPr>
              <a:lnSpc>
                <a:spcPct val="120000"/>
              </a:lnSpc>
              <a:buClrTx/>
              <a:buSzTx/>
              <a:buFontTx/>
              <a:buNone/>
            </a:pPr>
            <a:r>
              <a:rPr lang="de-DE" altLang="en-US" sz="1200" b="1">
                <a:solidFill>
                  <a:schemeClr val="tx2"/>
                </a:solidFill>
                <a:latin typeface="Arial Unicode MS" pitchFamily="34" charset="-128"/>
              </a:rPr>
              <a:t>16.09.2004 Frankfurt/Main</a:t>
            </a:r>
            <a:br>
              <a:rPr lang="de-DE" altLang="en-US" sz="1200" b="1">
                <a:solidFill>
                  <a:schemeClr val="tx2"/>
                </a:solidFill>
                <a:latin typeface="Arial Unicode MS" pitchFamily="34" charset="-128"/>
              </a:rPr>
            </a:br>
            <a:endParaRPr lang="de-DE" altLang="en-US" sz="1200" b="1">
              <a:solidFill>
                <a:schemeClr val="tx2"/>
              </a:solidFill>
              <a:latin typeface="Arial Unicode MS" pitchFamily="34" charset="-128"/>
            </a:endParaRPr>
          </a:p>
        </p:txBody>
      </p:sp>
      <p:sp>
        <p:nvSpPr>
          <p:cNvPr id="445445" name="Text Box 5"/>
          <p:cNvSpPr txBox="1">
            <a:spLocks noChangeArrowheads="1"/>
          </p:cNvSpPr>
          <p:nvPr/>
        </p:nvSpPr>
        <p:spPr bwMode="auto">
          <a:xfrm>
            <a:off x="838200" y="1797050"/>
            <a:ext cx="4029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1800" b="1">
                <a:solidFill>
                  <a:schemeClr val="tx2"/>
                </a:solidFill>
                <a:latin typeface="Arial Unicode MS" pitchFamily="34" charset="-128"/>
              </a:rPr>
              <a:t>„</a:t>
            </a:r>
            <a:r>
              <a:rPr lang="de-DE" altLang="en-US" sz="1700">
                <a:latin typeface="Arial Unicode MS" pitchFamily="34" charset="-128"/>
              </a:rPr>
              <a:t>Übersicht und wichtige Erfolgsfaktoren</a:t>
            </a:r>
            <a:r>
              <a:rPr lang="de-DE" altLang="en-US" sz="1800" b="1">
                <a:solidFill>
                  <a:schemeClr val="tx2"/>
                </a:solidFill>
                <a:latin typeface="Arial Unicode MS" pitchFamily="34" charset="-128"/>
              </a:rPr>
              <a:t>“</a:t>
            </a:r>
          </a:p>
        </p:txBody>
      </p:sp>
      <p:sp>
        <p:nvSpPr>
          <p:cNvPr id="445446" name="Text Box 6"/>
          <p:cNvSpPr txBox="1">
            <a:spLocks noChangeArrowheads="1"/>
          </p:cNvSpPr>
          <p:nvPr/>
        </p:nvSpPr>
        <p:spPr bwMode="auto">
          <a:xfrm>
            <a:off x="3686175" y="4191000"/>
            <a:ext cx="3695700"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ts val="800"/>
              </a:spcAft>
            </a:pPr>
            <a:r>
              <a:rPr lang="de-DE" altLang="en-US" sz="1800" b="1">
                <a:latin typeface="Arial" pitchFamily="34" charset="0"/>
              </a:rPr>
              <a:t>Dr. Frank Kedziur, BT Syntegra:</a:t>
            </a:r>
            <a:r>
              <a:rPr lang="de-DE" altLang="en-US" sz="1800" b="1">
                <a:latin typeface="Univers-CondensedBold" charset="0"/>
              </a:rPr>
              <a:t> </a:t>
            </a:r>
            <a:endParaRPr lang="de-DE" altLang="en-US" sz="1800" b="1">
              <a:latin typeface="Arial Unicode MS" pitchFamily="34" charset="-128"/>
            </a:endParaRPr>
          </a:p>
          <a:p>
            <a:r>
              <a:rPr lang="de-DE" altLang="en-US" sz="1400" b="1">
                <a:latin typeface="Arial Unicode MS" pitchFamily="34" charset="-128"/>
              </a:rPr>
              <a:t>10:00 – 10:40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de-DE" altLang="en-US" b="0">
                <a:solidFill>
                  <a:srgbClr val="000000"/>
                </a:solidFill>
                <a:latin typeface="Arial" pitchFamily="34" charset="0"/>
                <a:cs typeface="Times New Roman" pitchFamily="18" charset="0"/>
              </a:rPr>
              <a:t>Schärfere Auflagen</a:t>
            </a:r>
          </a:p>
        </p:txBody>
      </p:sp>
      <p:sp>
        <p:nvSpPr>
          <p:cNvPr id="463875" name="Rectangle 3"/>
          <p:cNvSpPr>
            <a:spLocks noGrp="1" noChangeArrowheads="1"/>
          </p:cNvSpPr>
          <p:nvPr>
            <p:ph type="body" sz="half" idx="2"/>
          </p:nvPr>
        </p:nvSpPr>
        <p:spPr>
          <a:xfrm>
            <a:off x="4495800" y="1143000"/>
            <a:ext cx="4267200" cy="4876800"/>
          </a:xfrm>
        </p:spPr>
        <p:txBody>
          <a:bodyPr/>
          <a:lstStyle/>
          <a:p>
            <a:pPr>
              <a:lnSpc>
                <a:spcPct val="90000"/>
              </a:lnSpc>
            </a:pPr>
            <a:r>
              <a:rPr lang="de-DE" altLang="en-US" sz="1600">
                <a:solidFill>
                  <a:srgbClr val="000000"/>
                </a:solidFill>
                <a:latin typeface="Arial" pitchFamily="34" charset="0"/>
                <a:cs typeface="Times New Roman" pitchFamily="18" charset="0"/>
              </a:rPr>
              <a:t>29% nennen regulatorische Zwänge und Compliance als dringende Aufgaben.</a:t>
            </a:r>
          </a:p>
          <a:p>
            <a:pPr>
              <a:lnSpc>
                <a:spcPct val="90000"/>
              </a:lnSpc>
            </a:pPr>
            <a:r>
              <a:rPr lang="de-DE" altLang="en-US" sz="1600">
                <a:solidFill>
                  <a:srgbClr val="000000"/>
                </a:solidFill>
                <a:latin typeface="Arial" pitchFamily="34" charset="0"/>
                <a:cs typeface="Times New Roman" pitchFamily="18" charset="0"/>
              </a:rPr>
              <a:t>Das wachsende persönliche Haftungs-risiko von Vorstandsmitgliedern ver-schafft Revisionssicherheit mehr Gewicht.</a:t>
            </a:r>
          </a:p>
          <a:p>
            <a:pPr>
              <a:lnSpc>
                <a:spcPct val="90000"/>
              </a:lnSpc>
            </a:pPr>
            <a:r>
              <a:rPr lang="de-DE" altLang="en-US" sz="1600">
                <a:solidFill>
                  <a:srgbClr val="000000"/>
                </a:solidFill>
                <a:latin typeface="Arial" pitchFamily="34" charset="0"/>
                <a:cs typeface="Times New Roman" pitchFamily="18" charset="0"/>
              </a:rPr>
              <a:t>Unternehmen der Finanzwirtschaft stehen vor den vielleicht größten Anforderungen dieser Art durch ...</a:t>
            </a:r>
          </a:p>
          <a:p>
            <a:pPr lvl="1">
              <a:lnSpc>
                <a:spcPct val="90000"/>
              </a:lnSpc>
            </a:pPr>
            <a:r>
              <a:rPr lang="de-DE" altLang="en-US" sz="1400">
                <a:solidFill>
                  <a:srgbClr val="000000"/>
                </a:solidFill>
                <a:latin typeface="Arial" pitchFamily="34" charset="0"/>
                <a:cs typeface="Times New Roman" pitchFamily="18" charset="0"/>
              </a:rPr>
              <a:t>verschärfte nationale Gesetze wie KontrAG,</a:t>
            </a:r>
          </a:p>
          <a:p>
            <a:pPr lvl="1">
              <a:lnSpc>
                <a:spcPct val="90000"/>
              </a:lnSpc>
            </a:pPr>
            <a:r>
              <a:rPr lang="de-DE" altLang="en-US" sz="1400">
                <a:solidFill>
                  <a:srgbClr val="000000"/>
                </a:solidFill>
                <a:latin typeface="Arial" pitchFamily="34" charset="0"/>
                <a:cs typeface="Times New Roman" pitchFamily="18" charset="0"/>
              </a:rPr>
              <a:t>Aufsichtsbehörden wie das BAFin,</a:t>
            </a:r>
          </a:p>
          <a:p>
            <a:pPr lvl="1">
              <a:lnSpc>
                <a:spcPct val="90000"/>
              </a:lnSpc>
            </a:pPr>
            <a:r>
              <a:rPr lang="de-DE" altLang="en-US" sz="1400">
                <a:solidFill>
                  <a:srgbClr val="000000"/>
                </a:solidFill>
                <a:latin typeface="Arial" pitchFamily="34" charset="0"/>
                <a:cs typeface="Times New Roman" pitchFamily="18" charset="0"/>
              </a:rPr>
              <a:t>neue Vorschriften wie Basel II,</a:t>
            </a:r>
          </a:p>
          <a:p>
            <a:pPr lvl="1">
              <a:lnSpc>
                <a:spcPct val="90000"/>
              </a:lnSpc>
            </a:pPr>
            <a:r>
              <a:rPr lang="de-DE" altLang="en-US" sz="1400">
                <a:solidFill>
                  <a:srgbClr val="000000"/>
                </a:solidFill>
                <a:latin typeface="Arial" pitchFamily="34" charset="0"/>
                <a:cs typeface="Times New Roman" pitchFamily="18" charset="0"/>
              </a:rPr>
              <a:t>die Europäische Datenschutzrichtlinie,</a:t>
            </a:r>
          </a:p>
          <a:p>
            <a:pPr lvl="1">
              <a:lnSpc>
                <a:spcPct val="90000"/>
              </a:lnSpc>
            </a:pPr>
            <a:r>
              <a:rPr lang="de-DE" altLang="en-US" sz="1400">
                <a:solidFill>
                  <a:srgbClr val="000000"/>
                </a:solidFill>
                <a:latin typeface="Arial" pitchFamily="34" charset="0"/>
                <a:cs typeface="Times New Roman" pitchFamily="18" charset="0"/>
              </a:rPr>
              <a:t>in den USA durch Gesetze wie Gramm-Leach-Bliley oder Sarbanes-Oxley.</a:t>
            </a:r>
          </a:p>
          <a:p>
            <a:pPr>
              <a:lnSpc>
                <a:spcPct val="90000"/>
              </a:lnSpc>
            </a:pPr>
            <a:r>
              <a:rPr lang="de-DE" altLang="en-US" sz="1600">
                <a:solidFill>
                  <a:srgbClr val="000000"/>
                </a:solidFill>
                <a:latin typeface="Arial" pitchFamily="34" charset="0"/>
                <a:cs typeface="Times New Roman" pitchFamily="18" charset="0"/>
              </a:rPr>
              <a:t>„</a:t>
            </a:r>
            <a:r>
              <a:rPr lang="de-DE" altLang="en-US" sz="1600" i="1">
                <a:solidFill>
                  <a:srgbClr val="000000"/>
                </a:solidFill>
                <a:latin typeface="Arial" pitchFamily="34" charset="0"/>
                <a:cs typeface="Times New Roman" pitchFamily="18" charset="0"/>
              </a:rPr>
              <a:t>Wer macht etwas in Ihren Systemen – darf der das</a:t>
            </a:r>
            <a:r>
              <a:rPr lang="de-DE" altLang="en-US" sz="1600">
                <a:solidFill>
                  <a:srgbClr val="000000"/>
                </a:solidFill>
                <a:latin typeface="Arial" pitchFamily="34" charset="0"/>
                <a:cs typeface="Times New Roman" pitchFamily="18" charset="0"/>
              </a:rPr>
              <a:t>?</a:t>
            </a:r>
          </a:p>
          <a:p>
            <a:pPr>
              <a:lnSpc>
                <a:spcPct val="90000"/>
              </a:lnSpc>
            </a:pPr>
            <a:r>
              <a:rPr lang="de-DE" altLang="en-US" sz="1600">
                <a:solidFill>
                  <a:srgbClr val="000000"/>
                </a:solidFill>
                <a:latin typeface="Arial" pitchFamily="34" charset="0"/>
                <a:cs typeface="Times New Roman" pitchFamily="18" charset="0"/>
              </a:rPr>
              <a:t>Identity Management liefert die Antwort.</a:t>
            </a:r>
            <a:endParaRPr lang="de-DE" altLang="en-US" sz="1400">
              <a:latin typeface="Arial" pitchFamily="34" charset="0"/>
            </a:endParaRPr>
          </a:p>
          <a:p>
            <a:pPr>
              <a:lnSpc>
                <a:spcPct val="90000"/>
              </a:lnSpc>
              <a:buClr>
                <a:srgbClr val="FF0000"/>
              </a:buClr>
              <a:buFont typeface="Wingdings" pitchFamily="2" charset="2"/>
              <a:buChar char="Ø"/>
            </a:pPr>
            <a:r>
              <a:rPr lang="de-DE" altLang="en-US" sz="1600" b="1">
                <a:solidFill>
                  <a:srgbClr val="FF0000"/>
                </a:solidFill>
                <a:latin typeface="Arial" pitchFamily="34" charset="0"/>
                <a:cs typeface="Times New Roman" pitchFamily="18" charset="0"/>
              </a:rPr>
              <a:t>Identity Management ist erforderlich, um den Compliance-Anforderungen gerecht zu werden</a:t>
            </a:r>
          </a:p>
        </p:txBody>
      </p:sp>
      <p:grpSp>
        <p:nvGrpSpPr>
          <p:cNvPr id="463877" name="Group 5"/>
          <p:cNvGrpSpPr>
            <a:grpSpLocks noChangeAspect="1"/>
          </p:cNvGrpSpPr>
          <p:nvPr/>
        </p:nvGrpSpPr>
        <p:grpSpPr bwMode="auto">
          <a:xfrm>
            <a:off x="7848600" y="76200"/>
            <a:ext cx="1146175" cy="1141413"/>
            <a:chOff x="3578" y="1038"/>
            <a:chExt cx="1453" cy="1448"/>
          </a:xfrm>
        </p:grpSpPr>
        <p:sp>
          <p:nvSpPr>
            <p:cNvPr id="463878" name="Freeform 6"/>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79" name="Freeform 7"/>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0" name="Freeform 8"/>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1" name="Freeform 9"/>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2" name="Freeform 10"/>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3" name="Freeform 11"/>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4" name="Line 12"/>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3885" name="Line 13"/>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3886" name="Freeform 14"/>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7" name="Freeform 15"/>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3888" name="Freeform 16"/>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463891" name="Picture 19" descr="http://www.primuni.com/img/call-out-compliance.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666875"/>
            <a:ext cx="3771900" cy="3829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de-DE" altLang="en-US" b="0">
                <a:solidFill>
                  <a:srgbClr val="000000"/>
                </a:solidFill>
                <a:latin typeface="Arial" pitchFamily="34" charset="0"/>
                <a:cs typeface="Times New Roman" pitchFamily="18" charset="0"/>
              </a:rPr>
              <a:t>Wachsender Kostendruck</a:t>
            </a:r>
          </a:p>
        </p:txBody>
      </p:sp>
      <p:sp>
        <p:nvSpPr>
          <p:cNvPr id="465923" name="Rectangle 3"/>
          <p:cNvSpPr>
            <a:spLocks noGrp="1" noChangeArrowheads="1"/>
          </p:cNvSpPr>
          <p:nvPr>
            <p:ph type="body" sz="half" idx="2"/>
          </p:nvPr>
        </p:nvSpPr>
        <p:spPr>
          <a:xfrm>
            <a:off x="4610100" y="1143000"/>
            <a:ext cx="4152900" cy="4876800"/>
          </a:xfrm>
        </p:spPr>
        <p:txBody>
          <a:bodyPr/>
          <a:lstStyle/>
          <a:p>
            <a:pPr>
              <a:lnSpc>
                <a:spcPct val="90000"/>
              </a:lnSpc>
            </a:pPr>
            <a:r>
              <a:rPr lang="de-DE" altLang="en-US" sz="1400">
                <a:solidFill>
                  <a:srgbClr val="000000"/>
                </a:solidFill>
                <a:latin typeface="Arial" pitchFamily="34" charset="0"/>
                <a:cs typeface="Times New Roman" pitchFamily="18" charset="0"/>
              </a:rPr>
              <a:t>21% gaben an, unter Sparzwängen zu leiden.</a:t>
            </a:r>
          </a:p>
          <a:p>
            <a:pPr>
              <a:lnSpc>
                <a:spcPct val="90000"/>
              </a:lnSpc>
            </a:pPr>
            <a:r>
              <a:rPr lang="de-DE" altLang="en-US" sz="1400" b="1">
                <a:solidFill>
                  <a:srgbClr val="000000"/>
                </a:solidFill>
                <a:latin typeface="Arial" pitchFamily="34" charset="0"/>
                <a:cs typeface="Times New Roman" pitchFamily="18" charset="0"/>
              </a:rPr>
              <a:t>Investitionsetats</a:t>
            </a:r>
            <a:r>
              <a:rPr lang="de-DE" altLang="en-US" sz="1400">
                <a:solidFill>
                  <a:srgbClr val="000000"/>
                </a:solidFill>
                <a:latin typeface="Arial" pitchFamily="34" charset="0"/>
                <a:cs typeface="Times New Roman" pitchFamily="18" charset="0"/>
              </a:rPr>
              <a:t> sind </a:t>
            </a:r>
            <a:r>
              <a:rPr lang="de-DE" altLang="en-US" sz="1400" b="1">
                <a:solidFill>
                  <a:srgbClr val="000000"/>
                </a:solidFill>
                <a:latin typeface="Arial" pitchFamily="34" charset="0"/>
                <a:cs typeface="Times New Roman" pitchFamily="18" charset="0"/>
              </a:rPr>
              <a:t>eingefroren oder gekürzt.</a:t>
            </a:r>
          </a:p>
          <a:p>
            <a:pPr>
              <a:lnSpc>
                <a:spcPct val="90000"/>
              </a:lnSpc>
            </a:pPr>
            <a:r>
              <a:rPr lang="de-DE" altLang="en-US" sz="1400">
                <a:solidFill>
                  <a:srgbClr val="000000"/>
                </a:solidFill>
                <a:latin typeface="Arial" pitchFamily="34" charset="0"/>
                <a:cs typeface="Times New Roman" pitchFamily="18" charset="0"/>
              </a:rPr>
              <a:t>Die Forderung der Führungsebene nach mehr </a:t>
            </a:r>
            <a:r>
              <a:rPr lang="de-DE" altLang="en-US" sz="1400" b="1">
                <a:solidFill>
                  <a:srgbClr val="000000"/>
                </a:solidFill>
                <a:latin typeface="Arial" pitchFamily="34" charset="0"/>
                <a:cs typeface="Times New Roman" pitchFamily="18" charset="0"/>
              </a:rPr>
              <a:t>Produktivität</a:t>
            </a:r>
            <a:r>
              <a:rPr lang="de-DE" altLang="en-US" sz="1400">
                <a:solidFill>
                  <a:srgbClr val="000000"/>
                </a:solidFill>
                <a:latin typeface="Arial" pitchFamily="34" charset="0"/>
                <a:cs typeface="Times New Roman" pitchFamily="18" charset="0"/>
              </a:rPr>
              <a:t> und höherer </a:t>
            </a:r>
            <a:r>
              <a:rPr lang="de-DE" altLang="en-US" sz="1400" b="1">
                <a:solidFill>
                  <a:srgbClr val="000000"/>
                </a:solidFill>
                <a:latin typeface="Arial" pitchFamily="34" charset="0"/>
                <a:cs typeface="Times New Roman" pitchFamily="18" charset="0"/>
              </a:rPr>
              <a:t>Sicherheit</a:t>
            </a:r>
            <a:r>
              <a:rPr lang="de-DE" altLang="en-US" sz="1400">
                <a:solidFill>
                  <a:srgbClr val="000000"/>
                </a:solidFill>
                <a:latin typeface="Arial" pitchFamily="34" charset="0"/>
                <a:cs typeface="Times New Roman" pitchFamily="18" charset="0"/>
              </a:rPr>
              <a:t> bleibt.</a:t>
            </a:r>
          </a:p>
          <a:p>
            <a:pPr>
              <a:lnSpc>
                <a:spcPct val="90000"/>
              </a:lnSpc>
            </a:pPr>
            <a:r>
              <a:rPr lang="de-DE" altLang="en-US" sz="1400">
                <a:solidFill>
                  <a:srgbClr val="000000"/>
                </a:solidFill>
                <a:latin typeface="Arial" pitchFamily="34" charset="0"/>
                <a:cs typeface="Times New Roman" pitchFamily="18" charset="0"/>
              </a:rPr>
              <a:t>Finanzdienstleister müssen ihren Aufwand für </a:t>
            </a:r>
            <a:r>
              <a:rPr lang="de-DE" altLang="en-US" sz="1400" b="1">
                <a:solidFill>
                  <a:srgbClr val="000000"/>
                </a:solidFill>
                <a:latin typeface="Arial" pitchFamily="34" charset="0"/>
                <a:cs typeface="Times New Roman" pitchFamily="18" charset="0"/>
              </a:rPr>
              <a:t>Routinearbeiten</a:t>
            </a:r>
            <a:r>
              <a:rPr lang="de-DE" altLang="en-US" sz="1400">
                <a:solidFill>
                  <a:srgbClr val="000000"/>
                </a:solidFill>
                <a:latin typeface="Arial" pitchFamily="34" charset="0"/>
                <a:cs typeface="Times New Roman" pitchFamily="18" charset="0"/>
              </a:rPr>
              <a:t> senken und Ressourcen für höherwertige Aufgaben frei machen.</a:t>
            </a:r>
          </a:p>
          <a:p>
            <a:pPr>
              <a:lnSpc>
                <a:spcPct val="90000"/>
              </a:lnSpc>
            </a:pPr>
            <a:r>
              <a:rPr lang="de-DE" altLang="en-US" sz="1400">
                <a:solidFill>
                  <a:srgbClr val="000000"/>
                </a:solidFill>
                <a:latin typeface="Arial" pitchFamily="34" charset="0"/>
                <a:cs typeface="Times New Roman" pitchFamily="18" charset="0"/>
              </a:rPr>
              <a:t>Eine </a:t>
            </a:r>
            <a:r>
              <a:rPr lang="de-DE" altLang="en-US" sz="1400" b="1">
                <a:solidFill>
                  <a:srgbClr val="000000"/>
                </a:solidFill>
                <a:latin typeface="Arial" pitchFamily="34" charset="0"/>
                <a:cs typeface="Times New Roman" pitchFamily="18" charset="0"/>
              </a:rPr>
              <a:t>Entlastung</a:t>
            </a:r>
            <a:r>
              <a:rPr lang="de-DE" altLang="en-US" sz="1400">
                <a:solidFill>
                  <a:srgbClr val="000000"/>
                </a:solidFill>
                <a:latin typeface="Arial" pitchFamily="34" charset="0"/>
                <a:cs typeface="Times New Roman" pitchFamily="18" charset="0"/>
              </a:rPr>
              <a:t> von Call Centern oder Support-Abteilungen ist unabdingbar.</a:t>
            </a:r>
          </a:p>
          <a:p>
            <a:pPr>
              <a:lnSpc>
                <a:spcPct val="90000"/>
              </a:lnSpc>
            </a:pPr>
            <a:r>
              <a:rPr lang="de-DE" altLang="en-US" sz="1400">
                <a:solidFill>
                  <a:srgbClr val="000000"/>
                </a:solidFill>
                <a:latin typeface="Arial" pitchFamily="34" charset="0"/>
                <a:cs typeface="Times New Roman" pitchFamily="18" charset="0"/>
              </a:rPr>
              <a:t>Sie lässt sich nur durch den verstärkten Einsatz von webbasierten </a:t>
            </a:r>
            <a:r>
              <a:rPr lang="de-DE" altLang="en-US" sz="1400" b="1">
                <a:solidFill>
                  <a:srgbClr val="000000"/>
                </a:solidFill>
                <a:latin typeface="Arial" pitchFamily="34" charset="0"/>
                <a:cs typeface="Times New Roman" pitchFamily="18" charset="0"/>
              </a:rPr>
              <a:t>Self-Service</a:t>
            </a:r>
            <a:r>
              <a:rPr lang="de-DE" altLang="en-US" sz="1400">
                <a:solidFill>
                  <a:srgbClr val="000000"/>
                </a:solidFill>
                <a:latin typeface="Arial" pitchFamily="34" charset="0"/>
                <a:cs typeface="Times New Roman" pitchFamily="18" charset="0"/>
              </a:rPr>
              <a:t>-Anwendungen erreichen.</a:t>
            </a:r>
          </a:p>
          <a:p>
            <a:pPr>
              <a:lnSpc>
                <a:spcPct val="90000"/>
              </a:lnSpc>
            </a:pPr>
            <a:r>
              <a:rPr lang="de-DE" altLang="en-US" sz="1400">
                <a:solidFill>
                  <a:srgbClr val="000000"/>
                </a:solidFill>
                <a:latin typeface="Arial" pitchFamily="34" charset="0"/>
                <a:cs typeface="Times New Roman" pitchFamily="18" charset="0"/>
              </a:rPr>
              <a:t>Allein durch die </a:t>
            </a:r>
            <a:r>
              <a:rPr lang="de-DE" altLang="en-US" sz="1400" b="1">
                <a:solidFill>
                  <a:srgbClr val="000000"/>
                </a:solidFill>
                <a:latin typeface="Arial" pitchFamily="34" charset="0"/>
                <a:cs typeface="Times New Roman" pitchFamily="18" charset="0"/>
              </a:rPr>
              <a:t>Eigenverwaltung von Passwörtern</a:t>
            </a:r>
            <a:r>
              <a:rPr lang="de-DE" altLang="en-US" sz="1400">
                <a:solidFill>
                  <a:srgbClr val="000000"/>
                </a:solidFill>
                <a:latin typeface="Arial" pitchFamily="34" charset="0"/>
                <a:cs typeface="Times New Roman" pitchFamily="18" charset="0"/>
              </a:rPr>
              <a:t> lassen sich die Kosten im IT-Support um bis zu </a:t>
            </a:r>
            <a:r>
              <a:rPr lang="de-DE" altLang="en-US" sz="1400" b="1">
                <a:solidFill>
                  <a:srgbClr val="000000"/>
                </a:solidFill>
                <a:latin typeface="Arial" pitchFamily="34" charset="0"/>
                <a:cs typeface="Times New Roman" pitchFamily="18" charset="0"/>
              </a:rPr>
              <a:t>80 %</a:t>
            </a:r>
            <a:r>
              <a:rPr lang="de-DE" altLang="en-US" sz="1400">
                <a:solidFill>
                  <a:srgbClr val="000000"/>
                </a:solidFill>
                <a:latin typeface="Arial" pitchFamily="34" charset="0"/>
                <a:cs typeface="Times New Roman" pitchFamily="18" charset="0"/>
              </a:rPr>
              <a:t> senken.</a:t>
            </a:r>
          </a:p>
          <a:p>
            <a:pPr>
              <a:lnSpc>
                <a:spcPct val="90000"/>
              </a:lnSpc>
            </a:pPr>
            <a:r>
              <a:rPr lang="de-DE" altLang="en-US" sz="1400">
                <a:solidFill>
                  <a:srgbClr val="000000"/>
                </a:solidFill>
                <a:latin typeface="Arial" pitchFamily="34" charset="0"/>
                <a:cs typeface="Times New Roman" pitchFamily="18" charset="0"/>
              </a:rPr>
              <a:t>Leistungsfähige </a:t>
            </a:r>
            <a:r>
              <a:rPr lang="de-DE" altLang="en-US" sz="1400" b="1">
                <a:solidFill>
                  <a:srgbClr val="000000"/>
                </a:solidFill>
                <a:latin typeface="Arial" pitchFamily="34" charset="0"/>
                <a:cs typeface="Times New Roman" pitchFamily="18" charset="0"/>
              </a:rPr>
              <a:t>eProvisioning-Systeme</a:t>
            </a:r>
            <a:r>
              <a:rPr lang="de-DE" altLang="en-US" sz="1400">
                <a:solidFill>
                  <a:srgbClr val="000000"/>
                </a:solidFill>
                <a:latin typeface="Arial" pitchFamily="34" charset="0"/>
                <a:cs typeface="Times New Roman" pitchFamily="18" charset="0"/>
              </a:rPr>
              <a:t> können die Mitarbeiterproduktivität bei geringeren Kosten deutlich verbessern und dabei Sicherheitsrisiken deutlich senken. </a:t>
            </a:r>
            <a:r>
              <a:rPr lang="de-DE" altLang="en-US" sz="1400" b="1">
                <a:solidFill>
                  <a:srgbClr val="000000"/>
                </a:solidFill>
                <a:latin typeface="Arial" pitchFamily="34" charset="0"/>
                <a:cs typeface="Times New Roman" pitchFamily="18" charset="0"/>
              </a:rPr>
              <a:t/>
            </a:r>
            <a:br>
              <a:rPr lang="de-DE" altLang="en-US" sz="1400" b="1">
                <a:solidFill>
                  <a:srgbClr val="000000"/>
                </a:solidFill>
                <a:latin typeface="Arial" pitchFamily="34" charset="0"/>
                <a:cs typeface="Times New Roman" pitchFamily="18" charset="0"/>
              </a:rPr>
            </a:br>
            <a:endParaRPr lang="de-DE" altLang="en-US" sz="1400">
              <a:latin typeface="Arial" pitchFamily="34" charset="0"/>
            </a:endParaRPr>
          </a:p>
          <a:p>
            <a:pPr>
              <a:lnSpc>
                <a:spcPct val="90000"/>
              </a:lnSpc>
              <a:buClr>
                <a:srgbClr val="FF0000"/>
              </a:buClr>
              <a:buFont typeface="Wingdings" pitchFamily="2" charset="2"/>
              <a:buChar char="Ø"/>
            </a:pPr>
            <a:r>
              <a:rPr lang="de-DE" altLang="en-US" sz="1400" b="1">
                <a:solidFill>
                  <a:srgbClr val="FF0000"/>
                </a:solidFill>
                <a:latin typeface="Arial" pitchFamily="34" charset="0"/>
              </a:rPr>
              <a:t>Automatisierung &amp; </a:t>
            </a:r>
            <a:r>
              <a:rPr lang="de-DE" altLang="en-US" sz="1400" b="1" i="1">
                <a:solidFill>
                  <a:srgbClr val="FF0000"/>
                </a:solidFill>
                <a:latin typeface="Arial" pitchFamily="34" charset="0"/>
              </a:rPr>
              <a:t>Selfservice</a:t>
            </a:r>
          </a:p>
          <a:p>
            <a:pPr>
              <a:lnSpc>
                <a:spcPct val="90000"/>
              </a:lnSpc>
            </a:pPr>
            <a:endParaRPr lang="de-DE" altLang="en-US" sz="1400" b="1">
              <a:solidFill>
                <a:srgbClr val="FF0000"/>
              </a:solidFill>
              <a:latin typeface="Arial" pitchFamily="34" charset="0"/>
            </a:endParaRPr>
          </a:p>
        </p:txBody>
      </p:sp>
      <p:grpSp>
        <p:nvGrpSpPr>
          <p:cNvPr id="465925" name="Group 5"/>
          <p:cNvGrpSpPr>
            <a:grpSpLocks noChangeAspect="1"/>
          </p:cNvGrpSpPr>
          <p:nvPr/>
        </p:nvGrpSpPr>
        <p:grpSpPr bwMode="auto">
          <a:xfrm>
            <a:off x="7848600" y="76200"/>
            <a:ext cx="1146175" cy="1141413"/>
            <a:chOff x="3578" y="1038"/>
            <a:chExt cx="1453" cy="1448"/>
          </a:xfrm>
        </p:grpSpPr>
        <p:sp>
          <p:nvSpPr>
            <p:cNvPr id="465926" name="Freeform 6"/>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27" name="Freeform 7"/>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28" name="Freeform 8"/>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29" name="Freeform 9"/>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30" name="Freeform 10"/>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31" name="Freeform 11"/>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32" name="Line 12"/>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5933" name="Line 13"/>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5934" name="Freeform 14"/>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35" name="Freeform 15"/>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5936" name="Freeform 16"/>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465943" name="Picture 23" descr="http://www.beko.de/images/pix/all/kostendruck.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1279525"/>
            <a:ext cx="3771900" cy="4602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5" name="Rectangle 5"/>
          <p:cNvSpPr>
            <a:spLocks noGrp="1" noChangeArrowheads="1"/>
          </p:cNvSpPr>
          <p:nvPr>
            <p:ph type="title"/>
          </p:nvPr>
        </p:nvSpPr>
        <p:spPr/>
        <p:txBody>
          <a:bodyPr/>
          <a:lstStyle/>
          <a:p>
            <a:r>
              <a:rPr lang="de-DE" altLang="en-US"/>
              <a:t>Sicherheit als Teil der Markenstrategie </a:t>
            </a:r>
          </a:p>
        </p:txBody>
      </p:sp>
      <p:sp>
        <p:nvSpPr>
          <p:cNvPr id="440327" name="Rectangle 7"/>
          <p:cNvSpPr>
            <a:spLocks noGrp="1" noChangeArrowheads="1"/>
          </p:cNvSpPr>
          <p:nvPr>
            <p:ph type="body" sz="half" idx="2"/>
          </p:nvPr>
        </p:nvSpPr>
        <p:spPr>
          <a:xfrm>
            <a:off x="4495800" y="1143000"/>
            <a:ext cx="4343400" cy="4876800"/>
          </a:xfrm>
        </p:spPr>
        <p:txBody>
          <a:bodyPr/>
          <a:lstStyle/>
          <a:p>
            <a:pPr>
              <a:lnSpc>
                <a:spcPct val="90000"/>
              </a:lnSpc>
            </a:pPr>
            <a:r>
              <a:rPr lang="de-DE" altLang="en-US" sz="1600"/>
              <a:t>Sicherheit spielt im Finanzsektor eine wachsende Rolle.</a:t>
            </a:r>
          </a:p>
          <a:p>
            <a:pPr>
              <a:lnSpc>
                <a:spcPct val="90000"/>
              </a:lnSpc>
            </a:pPr>
            <a:r>
              <a:rPr lang="de-DE" altLang="en-US" sz="1600"/>
              <a:t>Finanzorganisationen müssen, sensitive Informationen über das offene Internet zu schicken oder Kunden und Partnern den Zugriff darüber erlauben.</a:t>
            </a:r>
          </a:p>
          <a:p>
            <a:pPr>
              <a:lnSpc>
                <a:spcPct val="90000"/>
              </a:lnSpc>
            </a:pPr>
            <a:r>
              <a:rPr lang="de-DE" altLang="en-US" sz="1600"/>
              <a:t>Das Risikopotenzial ist groß und wächst - damit auch der mögliche Schaden für das Ansehen des Unternehmens.</a:t>
            </a:r>
          </a:p>
          <a:p>
            <a:pPr>
              <a:lnSpc>
                <a:spcPct val="90000"/>
              </a:lnSpc>
            </a:pPr>
            <a:r>
              <a:rPr lang="de-DE" altLang="en-US" sz="1600"/>
              <a:t>Investitionen in IT-Sicherheit sind damit ein Teil der Markenstrategie.</a:t>
            </a:r>
          </a:p>
          <a:p>
            <a:pPr>
              <a:lnSpc>
                <a:spcPct val="90000"/>
              </a:lnSpc>
            </a:pPr>
            <a:r>
              <a:rPr lang="de-DE" altLang="en-US" sz="1600"/>
              <a:t>Finanzdienstleister leben vom Vertrauen, das ihnen ihre Kunden entgegen bringen.</a:t>
            </a:r>
          </a:p>
          <a:p>
            <a:pPr>
              <a:lnSpc>
                <a:spcPct val="90000"/>
              </a:lnSpc>
            </a:pPr>
            <a:r>
              <a:rPr lang="de-DE" altLang="en-US" sz="1600"/>
              <a:t>Der Kunde erwartet den höchstmöglichen Grad an Sicherheit und Vertraulichkeit – auch bei webbasierten Systemen.</a:t>
            </a:r>
          </a:p>
          <a:p>
            <a:pPr>
              <a:lnSpc>
                <a:spcPct val="90000"/>
              </a:lnSpc>
            </a:pPr>
            <a:r>
              <a:rPr lang="de-DE" altLang="en-US" sz="1600"/>
              <a:t>13 der 25 größten Finanzinstitutionen in Nordamerika und Europa nutzen Outsourcing und / oder Offshoring.</a:t>
            </a:r>
          </a:p>
          <a:p>
            <a:pPr>
              <a:lnSpc>
                <a:spcPct val="90000"/>
              </a:lnSpc>
            </a:pPr>
            <a:r>
              <a:rPr lang="de-DE" altLang="en-US" sz="1600"/>
              <a:t>Das verschärft die Sicherheitssituation.</a:t>
            </a:r>
          </a:p>
          <a:p>
            <a:pPr>
              <a:lnSpc>
                <a:spcPct val="90000"/>
              </a:lnSpc>
            </a:pPr>
            <a:r>
              <a:rPr lang="de-DE" altLang="en-US" sz="1600"/>
              <a:t>Die Sicherheits-Risiken dieses Trends im sind potenziell gravierend.</a:t>
            </a:r>
          </a:p>
        </p:txBody>
      </p:sp>
      <p:graphicFrame>
        <p:nvGraphicFramePr>
          <p:cNvPr id="440328" name="Object 8"/>
          <p:cNvGraphicFramePr>
            <a:graphicFrameLocks noChangeAspect="1"/>
          </p:cNvGraphicFramePr>
          <p:nvPr>
            <p:ph type="clipArt" sz="half" idx="1"/>
          </p:nvPr>
        </p:nvGraphicFramePr>
        <p:xfrm>
          <a:off x="457200" y="1995488"/>
          <a:ext cx="4000500" cy="3000375"/>
        </p:xfrm>
        <a:graphic>
          <a:graphicData uri="http://schemas.openxmlformats.org/presentationml/2006/ole">
            <mc:AlternateContent xmlns:mc="http://schemas.openxmlformats.org/markup-compatibility/2006">
              <mc:Choice xmlns:v="urn:schemas-microsoft-com:vml" Requires="v">
                <p:oleObj spid="_x0000_s440330" name="Photo Editor Photo" r:id="rId4" imgW="6095238" imgH="4571429" progId="MSPhotoEd.3">
                  <p:embed/>
                </p:oleObj>
              </mc:Choice>
              <mc:Fallback>
                <p:oleObj name="Photo Editor Photo" r:id="rId4" imgW="6095238" imgH="4571429" progId="MSPhotoEd.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95488"/>
                        <a:ext cx="4000500" cy="3000375"/>
                      </a:xfrm>
                      <a:prstGeom prst="rect">
                        <a:avLst/>
                      </a:prstGeom>
                    </p:spPr>
                  </p:pic>
                </p:oleObj>
              </mc:Fallback>
            </mc:AlternateContent>
          </a:graphicData>
        </a:graphic>
      </p:graphicFrame>
      <p:sp>
        <p:nvSpPr>
          <p:cNvPr id="440329" name="Text Box 9"/>
          <p:cNvSpPr txBox="1">
            <a:spLocks noChangeArrowheads="1"/>
          </p:cNvSpPr>
          <p:nvPr/>
        </p:nvSpPr>
        <p:spPr bwMode="auto">
          <a:xfrm>
            <a:off x="457200" y="5486400"/>
            <a:ext cx="396240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Im Online-Business ist Sicherheit nicht nur ein Kostenfaktor, sondern Teil der Marke und damit Kerngeschäft.</a:t>
            </a: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54" name="Picture 2058" descr="http://www.yourproject.com.au/pages/images/newtop_r2_c2.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371600"/>
            <a:ext cx="3771900"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1349" name="Rectangle 2053"/>
          <p:cNvSpPr>
            <a:spLocks noGrp="1" noChangeArrowheads="1"/>
          </p:cNvSpPr>
          <p:nvPr>
            <p:ph type="title"/>
          </p:nvPr>
        </p:nvSpPr>
        <p:spPr/>
        <p:txBody>
          <a:bodyPr/>
          <a:lstStyle/>
          <a:p>
            <a:r>
              <a:rPr lang="en-US" altLang="en-US"/>
              <a:t>Compliance treibt Investitionsentscheidungen</a:t>
            </a:r>
          </a:p>
        </p:txBody>
      </p:sp>
      <p:sp>
        <p:nvSpPr>
          <p:cNvPr id="441351" name="Rectangle 2055"/>
          <p:cNvSpPr>
            <a:spLocks noGrp="1" noChangeArrowheads="1"/>
          </p:cNvSpPr>
          <p:nvPr>
            <p:ph type="body" sz="half" idx="2"/>
          </p:nvPr>
        </p:nvSpPr>
        <p:spPr>
          <a:xfrm>
            <a:off x="3581400" y="914400"/>
            <a:ext cx="5181600" cy="5105400"/>
          </a:xfrm>
        </p:spPr>
        <p:txBody>
          <a:bodyPr/>
          <a:lstStyle/>
          <a:p>
            <a:pPr>
              <a:lnSpc>
                <a:spcPct val="90000"/>
              </a:lnSpc>
            </a:pPr>
            <a:r>
              <a:rPr lang="de-DE" altLang="en-US" sz="1600"/>
              <a:t>Treiber für Corporate Compliance sind ...</a:t>
            </a:r>
          </a:p>
          <a:p>
            <a:pPr lvl="1">
              <a:lnSpc>
                <a:spcPct val="90000"/>
              </a:lnSpc>
            </a:pPr>
            <a:r>
              <a:rPr lang="de-DE" altLang="en-US" sz="1400"/>
              <a:t>Neue Bedrohungsszenarien (Terrorismus, Wirtschaftsspionage) </a:t>
            </a:r>
          </a:p>
          <a:p>
            <a:pPr lvl="1">
              <a:lnSpc>
                <a:spcPct val="90000"/>
              </a:lnSpc>
            </a:pPr>
            <a:r>
              <a:rPr lang="de-DE" altLang="en-US" sz="1400"/>
              <a:t>Stärkere öffentliche Kritik an ‚gefühlten‘ Missständen in Unternehmen sowie an persönlichem Fehlverhalten einzelner Personen.</a:t>
            </a:r>
          </a:p>
          <a:p>
            <a:pPr>
              <a:lnSpc>
                <a:spcPct val="90000"/>
              </a:lnSpc>
            </a:pPr>
            <a:r>
              <a:rPr lang="de-DE" altLang="en-US" sz="1600"/>
              <a:t>Regularien sind...</a:t>
            </a:r>
          </a:p>
          <a:p>
            <a:pPr lvl="1">
              <a:lnSpc>
                <a:spcPct val="90000"/>
              </a:lnSpc>
            </a:pPr>
            <a:r>
              <a:rPr lang="de-DE" altLang="en-US" sz="1400"/>
              <a:t>die Datenschutzrichtlinie der EU (2002), </a:t>
            </a:r>
          </a:p>
          <a:p>
            <a:pPr lvl="1">
              <a:lnSpc>
                <a:spcPct val="90000"/>
              </a:lnSpc>
            </a:pPr>
            <a:r>
              <a:rPr lang="de-DE" altLang="en-US" sz="1400"/>
              <a:t>die EU-Richtlinie über den elektronischen Geschäftsverkehr („E-Commerce-Richtlinie“ 2000), </a:t>
            </a:r>
          </a:p>
          <a:p>
            <a:pPr lvl="1">
              <a:lnSpc>
                <a:spcPct val="90000"/>
              </a:lnSpc>
            </a:pPr>
            <a:r>
              <a:rPr lang="de-DE" altLang="en-US" sz="1400"/>
              <a:t>das deutsche Gesetz zur Kontrolle und Transparenz im Unternehmensbereich (KonTraG 1998) oder </a:t>
            </a:r>
          </a:p>
          <a:p>
            <a:pPr lvl="1">
              <a:lnSpc>
                <a:spcPct val="90000"/>
              </a:lnSpc>
            </a:pPr>
            <a:r>
              <a:rPr lang="de-DE" altLang="en-US" sz="1400"/>
              <a:t>die Singapore Declaration on Privacy and E-Commerce (1998) </a:t>
            </a:r>
          </a:p>
          <a:p>
            <a:pPr>
              <a:lnSpc>
                <a:spcPct val="90000"/>
              </a:lnSpc>
            </a:pPr>
            <a:r>
              <a:rPr lang="de-DE" altLang="en-US" sz="1600"/>
              <a:t>Die großen Wirtschaftskandale der USA (Enron, WorldCom, etc.) führten zu ... </a:t>
            </a:r>
          </a:p>
          <a:p>
            <a:pPr lvl="1">
              <a:lnSpc>
                <a:spcPct val="90000"/>
              </a:lnSpc>
            </a:pPr>
            <a:r>
              <a:rPr lang="de-DE" altLang="en-US" sz="1400"/>
              <a:t>dem Sarbanes-Oxley Act (SOA) (2002)</a:t>
            </a:r>
          </a:p>
          <a:p>
            <a:pPr lvl="1">
              <a:lnSpc>
                <a:spcPct val="90000"/>
              </a:lnSpc>
            </a:pPr>
            <a:r>
              <a:rPr lang="de-DE" altLang="en-US" sz="1400"/>
              <a:t>dem USA Patriot Act von 2001, </a:t>
            </a:r>
          </a:p>
          <a:p>
            <a:pPr lvl="1">
              <a:lnSpc>
                <a:spcPct val="90000"/>
              </a:lnSpc>
            </a:pPr>
            <a:r>
              <a:rPr lang="de-DE" altLang="en-US" sz="1400"/>
              <a:t>dem Gramm-Leach-Bliley Act (GLBA).</a:t>
            </a:r>
            <a:endParaRPr lang="en-US" altLang="en-US" sz="1400"/>
          </a:p>
          <a:p>
            <a:pPr>
              <a:lnSpc>
                <a:spcPct val="90000"/>
              </a:lnSpc>
            </a:pPr>
            <a:r>
              <a:rPr lang="de-DE" altLang="en-US" sz="1600"/>
              <a:t>Die großen europäischen Finanzdienstleister sind meist auch in den USA firmiert oder börsennotiert.</a:t>
            </a:r>
          </a:p>
          <a:p>
            <a:pPr>
              <a:lnSpc>
                <a:spcPct val="90000"/>
              </a:lnSpc>
            </a:pPr>
            <a:r>
              <a:rPr lang="de-DE" altLang="en-US" sz="1600"/>
              <a:t>Traditionelle Systeme können einen ausreichenden und nachweisbaren Grad an Schutz nicht bieten.</a:t>
            </a:r>
          </a:p>
        </p:txBody>
      </p:sp>
      <p:sp>
        <p:nvSpPr>
          <p:cNvPr id="441355" name="Text Box 2059"/>
          <p:cNvSpPr txBox="1">
            <a:spLocks noChangeArrowheads="1"/>
          </p:cNvSpPr>
          <p:nvPr/>
        </p:nvSpPr>
        <p:spPr bwMode="auto">
          <a:xfrm>
            <a:off x="152400" y="5334000"/>
            <a:ext cx="36734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Geraten wir in eine „Identitätskrise“, weil wir mehrfache Nutzeridentitäten auf verteilten Systemen verwalten und überwachen müssen?</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3" name="Rectangle 5"/>
          <p:cNvSpPr>
            <a:spLocks noGrp="1" noChangeArrowheads="1"/>
          </p:cNvSpPr>
          <p:nvPr>
            <p:ph type="title"/>
          </p:nvPr>
        </p:nvSpPr>
        <p:spPr>
          <a:xfrm>
            <a:off x="679450" y="277813"/>
            <a:ext cx="8159750" cy="381000"/>
          </a:xfrm>
        </p:spPr>
        <p:txBody>
          <a:bodyPr/>
          <a:lstStyle/>
          <a:p>
            <a:r>
              <a:rPr lang="en-US" altLang="en-US"/>
              <a:t>Identity Management – ein neuer Imperativ.</a:t>
            </a:r>
          </a:p>
        </p:txBody>
      </p:sp>
      <p:sp>
        <p:nvSpPr>
          <p:cNvPr id="442375" name="Rectangle 7"/>
          <p:cNvSpPr>
            <a:spLocks noGrp="1" noChangeArrowheads="1"/>
          </p:cNvSpPr>
          <p:nvPr>
            <p:ph type="body" sz="half" idx="2"/>
          </p:nvPr>
        </p:nvSpPr>
        <p:spPr>
          <a:xfrm>
            <a:off x="4610100" y="914400"/>
            <a:ext cx="4305300" cy="5105400"/>
          </a:xfrm>
        </p:spPr>
        <p:txBody>
          <a:bodyPr/>
          <a:lstStyle/>
          <a:p>
            <a:pPr>
              <a:lnSpc>
                <a:spcPct val="90000"/>
              </a:lnSpc>
            </a:pPr>
            <a:r>
              <a:rPr lang="de-DE" altLang="en-US" sz="1600"/>
              <a:t>Ein zentrales, auf Richtlinien basierendes Identity Management kann sehr zum </a:t>
            </a:r>
            <a:r>
              <a:rPr lang="de-DE" altLang="en-US" sz="1600" b="1"/>
              <a:t>Erreichen der Unternehmensziele</a:t>
            </a:r>
            <a:r>
              <a:rPr lang="de-DE" altLang="en-US" sz="1600"/>
              <a:t> im Finanzsektor beitragen, nämlich:</a:t>
            </a:r>
          </a:p>
          <a:p>
            <a:pPr lvl="1">
              <a:lnSpc>
                <a:spcPct val="90000"/>
              </a:lnSpc>
            </a:pPr>
            <a:r>
              <a:rPr lang="de-DE" altLang="en-US" sz="1400"/>
              <a:t>Mit existierenden Kunden mehr umsetzen</a:t>
            </a:r>
          </a:p>
          <a:p>
            <a:pPr lvl="1">
              <a:lnSpc>
                <a:spcPct val="90000"/>
              </a:lnSpc>
            </a:pPr>
            <a:r>
              <a:rPr lang="de-DE" altLang="en-US" sz="1400"/>
              <a:t>Kundenzufriedenheit und Kundenbindung erhöhen</a:t>
            </a:r>
          </a:p>
          <a:p>
            <a:pPr lvl="1">
              <a:lnSpc>
                <a:spcPct val="90000"/>
              </a:lnSpc>
            </a:pPr>
            <a:r>
              <a:rPr lang="de-DE" altLang="en-US" sz="1400"/>
              <a:t>Kreditrisiken frühzeitiger erkennen</a:t>
            </a:r>
          </a:p>
          <a:p>
            <a:pPr lvl="1">
              <a:lnSpc>
                <a:spcPct val="90000"/>
              </a:lnSpc>
            </a:pPr>
            <a:r>
              <a:rPr lang="de-DE" altLang="en-US" sz="1400"/>
              <a:t>Kosten für Administration und Call Center senken</a:t>
            </a:r>
          </a:p>
          <a:p>
            <a:pPr lvl="1">
              <a:lnSpc>
                <a:spcPct val="90000"/>
              </a:lnSpc>
            </a:pPr>
            <a:r>
              <a:rPr lang="de-DE" altLang="en-US" sz="1400"/>
              <a:t>mehr Sicherheit schaffen</a:t>
            </a:r>
          </a:p>
          <a:p>
            <a:pPr lvl="1">
              <a:lnSpc>
                <a:spcPct val="90000"/>
              </a:lnSpc>
            </a:pPr>
            <a:r>
              <a:rPr lang="de-DE" altLang="en-US" sz="1400"/>
              <a:t>das Einhalten regulatorischer Vorgaben gewährleisten</a:t>
            </a:r>
          </a:p>
          <a:p>
            <a:pPr>
              <a:lnSpc>
                <a:spcPct val="90000"/>
              </a:lnSpc>
            </a:pPr>
            <a:r>
              <a:rPr lang="de-DE" altLang="en-US" sz="1600"/>
              <a:t>In dem Maße, wie sich webbasierte Anwendungen im Finanzsektor durchsetzen, wird das Verwalten von Berechtigungen, Rollen und Profilen </a:t>
            </a:r>
            <a:r>
              <a:rPr lang="de-DE" altLang="en-US" sz="1600" b="1"/>
              <a:t>zunehmend komplexer</a:t>
            </a:r>
            <a:r>
              <a:rPr lang="de-DE" altLang="en-US" sz="1600"/>
              <a:t>.</a:t>
            </a:r>
          </a:p>
          <a:p>
            <a:pPr>
              <a:lnSpc>
                <a:spcPct val="90000"/>
              </a:lnSpc>
            </a:pPr>
            <a:r>
              <a:rPr lang="de-DE" altLang="en-US" sz="1600"/>
              <a:t>Das </a:t>
            </a:r>
            <a:r>
              <a:rPr lang="de-DE" altLang="en-US" sz="1600" b="1"/>
              <a:t>Anwachsen von Applikationen und Nutzern</a:t>
            </a:r>
            <a:r>
              <a:rPr lang="de-DE" altLang="en-US" sz="1600"/>
              <a:t> erzeugt immer mehr Daten über Kunden, Partner und Mitarbeiter, die erfasst, verwaltet und gespeichert werden müssen.</a:t>
            </a:r>
          </a:p>
        </p:txBody>
      </p:sp>
      <p:pic>
        <p:nvPicPr>
          <p:cNvPr id="442376" name="Picture 8"/>
          <p:cNvPicPr>
            <a:picLocks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941513"/>
            <a:ext cx="4114800" cy="3025775"/>
          </a:xfrm>
          <a:noFill/>
          <a:ln/>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Lst>
        </p:spPr>
      </p:pic>
      <p:sp>
        <p:nvSpPr>
          <p:cNvPr id="442377" name="Text Box 9"/>
          <p:cNvSpPr txBox="1">
            <a:spLocks noChangeArrowheads="1"/>
          </p:cNvSpPr>
          <p:nvPr/>
        </p:nvSpPr>
        <p:spPr bwMode="auto">
          <a:xfrm>
            <a:off x="822325" y="5334000"/>
            <a:ext cx="36734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Ohne unternehmensübergreifendes Identity Management lassen sich unternehmensübergreifende online-Prozesse nicht sicher gestalten.</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de-DE" altLang="en-US" sz="2400">
                <a:solidFill>
                  <a:srgbClr val="000000"/>
                </a:solidFill>
                <a:latin typeface="Arial" pitchFamily="34" charset="0"/>
                <a:cs typeface="Arial" pitchFamily="34" charset="0"/>
              </a:rPr>
              <a:t>Identity Management im heterogenen IT-Umfeld</a:t>
            </a:r>
          </a:p>
        </p:txBody>
      </p:sp>
      <p:sp>
        <p:nvSpPr>
          <p:cNvPr id="477188" name="Rectangle 4"/>
          <p:cNvSpPr>
            <a:spLocks noGrp="1" noChangeArrowheads="1"/>
          </p:cNvSpPr>
          <p:nvPr>
            <p:ph type="body" sz="half" idx="2"/>
          </p:nvPr>
        </p:nvSpPr>
        <p:spPr/>
        <p:txBody>
          <a:bodyPr/>
          <a:lstStyle/>
          <a:p>
            <a:endParaRPr lang="en-US" altLang="en-US" sz="1800"/>
          </a:p>
        </p:txBody>
      </p:sp>
      <p:sp>
        <p:nvSpPr>
          <p:cNvPr id="477190" name="Rectangle 6"/>
          <p:cNvSpPr>
            <a:spLocks noChangeArrowheads="1"/>
          </p:cNvSpPr>
          <p:nvPr/>
        </p:nvSpPr>
        <p:spPr bwMode="auto">
          <a:xfrm>
            <a:off x="1585913" y="1385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477191" name="Picture 7"/>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33400" y="649288"/>
            <a:ext cx="7848600" cy="537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7192" name="Text Box 8"/>
          <p:cNvSpPr txBox="1">
            <a:spLocks noChangeArrowheads="1"/>
          </p:cNvSpPr>
          <p:nvPr/>
        </p:nvSpPr>
        <p:spPr bwMode="auto">
          <a:xfrm>
            <a:off x="609600" y="6019800"/>
            <a:ext cx="82454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Unicode MS" pitchFamily="34" charset="-128"/>
              </a:rPr>
              <a:t>Einsatz von Identity Management im heterogenen IT-Umfeld eines typischen Unternehmens der Finanzwirtschaft (Quelle: Netegrity)</a:t>
            </a:r>
            <a:endParaRPr lang="de-DE" altLang="en-US" sz="1300">
              <a:solidFill>
                <a:srgbClr val="FF0000"/>
              </a:solidFill>
              <a:latin typeface="Ottawa" pitchFamily="34" charset="0"/>
            </a:endParaRPr>
          </a:p>
        </p:txBody>
      </p:sp>
      <p:grpSp>
        <p:nvGrpSpPr>
          <p:cNvPr id="477193" name="Group 9"/>
          <p:cNvGrpSpPr>
            <a:grpSpLocks noChangeAspect="1"/>
          </p:cNvGrpSpPr>
          <p:nvPr/>
        </p:nvGrpSpPr>
        <p:grpSpPr bwMode="auto">
          <a:xfrm>
            <a:off x="7848600" y="76200"/>
            <a:ext cx="1146175" cy="1141413"/>
            <a:chOff x="3578" y="1038"/>
            <a:chExt cx="1453" cy="1448"/>
          </a:xfrm>
        </p:grpSpPr>
        <p:sp>
          <p:nvSpPr>
            <p:cNvPr id="477194" name="Freeform 10"/>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195" name="Freeform 11"/>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196" name="Freeform 12"/>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197" name="Freeform 13"/>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198" name="Freeform 14"/>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199" name="Freeform 15"/>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200" name="Line 16"/>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7201" name="Line 17"/>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7202" name="Freeform 18"/>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203" name="Freeform 19"/>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7204" name="Freeform 20"/>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de-DE" altLang="en-US"/>
              <a:t>Situation und Forderungen daraus ...</a:t>
            </a:r>
          </a:p>
        </p:txBody>
      </p:sp>
      <p:sp>
        <p:nvSpPr>
          <p:cNvPr id="486404" name="Rectangle 4"/>
          <p:cNvSpPr>
            <a:spLocks noGrp="1" noChangeArrowheads="1"/>
          </p:cNvSpPr>
          <p:nvPr>
            <p:ph type="body" idx="1"/>
          </p:nvPr>
        </p:nvSpPr>
        <p:spPr>
          <a:xfrm>
            <a:off x="685800" y="914400"/>
            <a:ext cx="7696200" cy="4876800"/>
          </a:xfrm>
        </p:spPr>
        <p:txBody>
          <a:bodyPr/>
          <a:lstStyle/>
          <a:p>
            <a:pPr>
              <a:lnSpc>
                <a:spcPct val="90000"/>
              </a:lnSpc>
            </a:pPr>
            <a:r>
              <a:rPr lang="de-DE" altLang="en-US" sz="1800"/>
              <a:t>Nach einer Studie von Gartner in und Netegrity ...</a:t>
            </a:r>
          </a:p>
          <a:p>
            <a:pPr lvl="1">
              <a:lnSpc>
                <a:spcPct val="90000"/>
              </a:lnSpc>
            </a:pPr>
            <a:r>
              <a:rPr lang="de-DE" altLang="en-US" sz="1600"/>
              <a:t>setzt ein Unternehmen ~ 20 verschiedene Anwendungen von &gt;= 3 verschiedenen Anbietern, mit jeweils einem eigenen Directory zur Verwaltung von Identitätsinformationen, ein.</a:t>
            </a:r>
          </a:p>
          <a:p>
            <a:pPr lvl="1">
              <a:lnSpc>
                <a:spcPct val="90000"/>
              </a:lnSpc>
            </a:pPr>
            <a:r>
              <a:rPr lang="de-DE" altLang="en-US" sz="1600"/>
              <a:t>Jedes dieser Verzeichnisse besitzt eine eigene Administrationsoberfläche und erfordert einen eigenen Administrator.</a:t>
            </a:r>
          </a:p>
          <a:p>
            <a:pPr lvl="1">
              <a:lnSpc>
                <a:spcPct val="90000"/>
              </a:lnSpc>
            </a:pPr>
            <a:r>
              <a:rPr lang="de-DE" altLang="en-US" sz="1600"/>
              <a:t>Sie zwingen die Nutzer, sich mehrere Passwörter zu merken.</a:t>
            </a:r>
          </a:p>
          <a:p>
            <a:pPr lvl="1">
              <a:lnSpc>
                <a:spcPct val="90000"/>
              </a:lnSpc>
            </a:pPr>
            <a:r>
              <a:rPr lang="de-DE" altLang="en-US" sz="1600"/>
              <a:t>Das führt zu mehr Inanspruchnahme des IT-Supports.</a:t>
            </a:r>
          </a:p>
          <a:p>
            <a:pPr>
              <a:lnSpc>
                <a:spcPct val="90000"/>
              </a:lnSpc>
            </a:pPr>
            <a:r>
              <a:rPr lang="de-DE" altLang="en-US" sz="1800"/>
              <a:t>Identity Management ...</a:t>
            </a:r>
          </a:p>
          <a:p>
            <a:pPr lvl="1">
              <a:lnSpc>
                <a:spcPct val="90000"/>
              </a:lnSpc>
            </a:pPr>
            <a:r>
              <a:rPr lang="de-DE" altLang="en-US" sz="1600"/>
              <a:t>überwindet hier, die Grenzen innerhalb und außerhalb des Unternehmens</a:t>
            </a:r>
          </a:p>
          <a:p>
            <a:pPr lvl="1">
              <a:lnSpc>
                <a:spcPct val="90000"/>
              </a:lnSpc>
            </a:pPr>
            <a:r>
              <a:rPr lang="de-DE" altLang="en-US" sz="1600"/>
              <a:t>verwaltet die Verbindung zwischen Anwendern und Anwendungen.</a:t>
            </a:r>
          </a:p>
          <a:p>
            <a:pPr lvl="1">
              <a:lnSpc>
                <a:spcPct val="90000"/>
              </a:lnSpc>
            </a:pPr>
            <a:r>
              <a:rPr lang="de-DE" altLang="en-US" sz="1600"/>
              <a:t>unterstützt die Prozessautomatisierung, </a:t>
            </a:r>
          </a:p>
          <a:p>
            <a:pPr lvl="1">
              <a:lnSpc>
                <a:spcPct val="90000"/>
              </a:lnSpc>
            </a:pPr>
            <a:r>
              <a:rPr lang="de-DE" altLang="en-US" sz="1600"/>
              <a:t>fördert schlankere Workflows, </a:t>
            </a:r>
          </a:p>
          <a:p>
            <a:pPr lvl="1">
              <a:lnSpc>
                <a:spcPct val="90000"/>
              </a:lnSpc>
            </a:pPr>
            <a:r>
              <a:rPr lang="de-DE" altLang="en-US" sz="1600"/>
              <a:t>überwacht das Einhalten von Richtlinien und </a:t>
            </a:r>
          </a:p>
          <a:p>
            <a:pPr lvl="1">
              <a:lnSpc>
                <a:spcPct val="90000"/>
              </a:lnSpc>
            </a:pPr>
            <a:r>
              <a:rPr lang="de-DE" altLang="en-US" sz="1600"/>
              <a:t>ermöglicht die Pflege von Daten und Profilen durch die Benutzer.</a:t>
            </a:r>
          </a:p>
          <a:p>
            <a:pPr lvl="1">
              <a:lnSpc>
                <a:spcPct val="90000"/>
              </a:lnSpc>
            </a:pPr>
            <a:r>
              <a:rPr lang="de-DE" altLang="en-US" sz="1600"/>
              <a:t>muss die Beziehung zu jedem Benutzer – ob Kunde, Mitarbeiter oder Mitarbeiter von Partnerunternehmen – über den Lebenszyklus der Beziehung aktiv kontrollieren</a:t>
            </a:r>
          </a:p>
          <a:p>
            <a:pPr lvl="1">
              <a:lnSpc>
                <a:spcPct val="90000"/>
              </a:lnSpc>
            </a:pPr>
            <a:r>
              <a:rPr lang="de-DE" altLang="en-US" sz="1600"/>
              <a:t>Muss aufgrund von individualisierten Rollen Zugangs- und Sicherheits-Richtlinien festlegen und verwalten.</a:t>
            </a:r>
          </a:p>
          <a:p>
            <a:pPr lvl="1">
              <a:lnSpc>
                <a:spcPct val="90000"/>
              </a:lnSpc>
            </a:pPr>
            <a:r>
              <a:rPr lang="de-DE" altLang="en-US" sz="1600"/>
              <a:t>Muss Authenifizierung, Zugriffskontrolle, Nutzeradministration und Provisioning bieten.</a:t>
            </a:r>
          </a:p>
        </p:txBody>
      </p:sp>
      <p:grpSp>
        <p:nvGrpSpPr>
          <p:cNvPr id="486405" name="Group 5"/>
          <p:cNvGrpSpPr>
            <a:grpSpLocks noChangeAspect="1"/>
          </p:cNvGrpSpPr>
          <p:nvPr/>
        </p:nvGrpSpPr>
        <p:grpSpPr bwMode="auto">
          <a:xfrm>
            <a:off x="7848600" y="76200"/>
            <a:ext cx="1146175" cy="1141413"/>
            <a:chOff x="3578" y="1038"/>
            <a:chExt cx="1453" cy="1448"/>
          </a:xfrm>
        </p:grpSpPr>
        <p:sp>
          <p:nvSpPr>
            <p:cNvPr id="486406" name="Freeform 6"/>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07" name="Freeform 7"/>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08" name="Freeform 8"/>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09" name="Freeform 9"/>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10" name="Freeform 10"/>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11" name="Freeform 11"/>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12" name="Line 12"/>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6413" name="Line 13"/>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6414" name="Freeform 14"/>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15" name="Freeform 15"/>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6416" name="Freeform 16"/>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486417" name="Object 17"/>
          <p:cNvGraphicFramePr>
            <a:graphicFrameLocks noChangeAspect="1"/>
          </p:cNvGraphicFramePr>
          <p:nvPr/>
        </p:nvGraphicFramePr>
        <p:xfrm>
          <a:off x="304800" y="4267200"/>
          <a:ext cx="781050" cy="2190750"/>
        </p:xfrm>
        <a:graphic>
          <a:graphicData uri="http://schemas.openxmlformats.org/presentationml/2006/ole">
            <mc:AlternateContent xmlns:mc="http://schemas.openxmlformats.org/markup-compatibility/2006">
              <mc:Choice xmlns:v="urn:schemas-microsoft-com:vml" Requires="v">
                <p:oleObj spid="_x0000_s486419" name="Photo Editor Photo" r:id="rId3" imgW="781159" imgH="2190476" progId="MSPhotoEd.3">
                  <p:embed/>
                </p:oleObj>
              </mc:Choice>
              <mc:Fallback>
                <p:oleObj name="Photo Editor Photo" r:id="rId3" imgW="781159" imgH="2190476" progId="MSPhotoEd.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7810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de-DE" altLang="en-US"/>
              <a:t>Forderungen an ein gutes IM-System</a:t>
            </a:r>
          </a:p>
        </p:txBody>
      </p:sp>
      <p:sp>
        <p:nvSpPr>
          <p:cNvPr id="485380" name="Rectangle 4"/>
          <p:cNvSpPr>
            <a:spLocks noGrp="1" noChangeArrowheads="1"/>
          </p:cNvSpPr>
          <p:nvPr>
            <p:ph type="body" sz="half" idx="2"/>
          </p:nvPr>
        </p:nvSpPr>
        <p:spPr>
          <a:xfrm>
            <a:off x="4495800" y="990600"/>
            <a:ext cx="4343400" cy="5029200"/>
          </a:xfrm>
        </p:spPr>
        <p:txBody>
          <a:bodyPr/>
          <a:lstStyle/>
          <a:p>
            <a:pPr>
              <a:lnSpc>
                <a:spcPct val="90000"/>
              </a:lnSpc>
              <a:buFont typeface="Wingdings" pitchFamily="2" charset="2"/>
              <a:buNone/>
            </a:pPr>
            <a:r>
              <a:rPr lang="de-DE" altLang="en-US" sz="1600"/>
              <a:t>Forderungen an ein gutes IM sind:</a:t>
            </a:r>
          </a:p>
          <a:p>
            <a:pPr>
              <a:lnSpc>
                <a:spcPct val="90000"/>
              </a:lnSpc>
            </a:pPr>
            <a:r>
              <a:rPr lang="en-US" altLang="en-US" sz="1600"/>
              <a:t>eine offene Architektur, die sich an bestehende heterogene IT-Infrastrukturen anpasst und die Tür für künftige Anwendungen und Standards offen lässt;</a:t>
            </a:r>
          </a:p>
          <a:p>
            <a:pPr>
              <a:lnSpc>
                <a:spcPct val="90000"/>
              </a:lnSpc>
            </a:pPr>
            <a:r>
              <a:rPr lang="en-US" altLang="en-US" sz="1600"/>
              <a:t>die Leistung und Flexibilität die nötig ist, um mit einer schnell wachsenden Anzahl von Benutzern zurecht zu kommen;</a:t>
            </a:r>
          </a:p>
          <a:p>
            <a:pPr>
              <a:lnSpc>
                <a:spcPct val="90000"/>
              </a:lnSpc>
            </a:pPr>
            <a:r>
              <a:rPr lang="en-US" altLang="en-US" sz="1600"/>
              <a:t>Unterstützung von Single Sign-on sowie Federated Identity innerhalb des eigenen Unternehmens und darüber hinaus;</a:t>
            </a:r>
          </a:p>
          <a:p>
            <a:pPr>
              <a:lnSpc>
                <a:spcPct val="90000"/>
              </a:lnSpc>
            </a:pPr>
            <a:r>
              <a:rPr lang="en-US" altLang="en-US" sz="1600"/>
              <a:t>ständige, garantierte Verfügbarkeit und eine „selbstheilende“ Architektur, um höchste Performance zu gewährleisten und um finanzielle und Imageschäden zu vermeiden; </a:t>
            </a:r>
          </a:p>
          <a:p>
            <a:pPr>
              <a:lnSpc>
                <a:spcPct val="90000"/>
              </a:lnSpc>
            </a:pPr>
            <a:r>
              <a:rPr lang="de-DE" altLang="en-US" sz="1600"/>
              <a:t>starke, flexible Authentifizierungs-mechanismen, die auf unterschiedliche Vertraulichkeits- und Schutzstufen abgestimmt werden können;</a:t>
            </a:r>
          </a:p>
          <a:p>
            <a:pPr>
              <a:lnSpc>
                <a:spcPct val="90000"/>
              </a:lnSpc>
            </a:pPr>
            <a:r>
              <a:rPr lang="de-DE" altLang="en-US" sz="1600"/>
              <a:t>umfassende, gesetzeskonforme Auditing- und Reporting-Funktionen mit Monitoring und wirksamer Zugangskontrolle</a:t>
            </a:r>
          </a:p>
        </p:txBody>
      </p:sp>
      <p:pic>
        <p:nvPicPr>
          <p:cNvPr id="485383" name="Picture 7" descr="H:\Dokumente und Einstellungen\Horst Walther\Eigene Dateien\Eigene Bilder\Photos\Kieselsäure.jpg"/>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1085850"/>
            <a:ext cx="37719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5384" name="Text Box 8"/>
          <p:cNvSpPr txBox="1">
            <a:spLocks noChangeArrowheads="1"/>
          </p:cNvSpPr>
          <p:nvPr/>
        </p:nvSpPr>
        <p:spPr bwMode="auto">
          <a:xfrm>
            <a:off x="822325" y="5334000"/>
            <a:ext cx="367347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Die Ansprüche an ein gutes Identity Management System sind zu hoch, für eine Eigenentwicklung.</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7" name="Rectangle 5"/>
          <p:cNvSpPr>
            <a:spLocks noGrp="1" noChangeArrowheads="1"/>
          </p:cNvSpPr>
          <p:nvPr>
            <p:ph type="title"/>
          </p:nvPr>
        </p:nvSpPr>
        <p:spPr/>
        <p:txBody>
          <a:bodyPr/>
          <a:lstStyle/>
          <a:p>
            <a:r>
              <a:rPr lang="en-US" altLang="en-US"/>
              <a:t>Federated Identity Mangement</a:t>
            </a:r>
            <a:br>
              <a:rPr lang="en-US" altLang="en-US"/>
            </a:br>
            <a:r>
              <a:rPr lang="en-US" altLang="en-US" sz="2000"/>
              <a:t>Datenschutzgerechter Austausch von Kundeninformationen</a:t>
            </a:r>
          </a:p>
        </p:txBody>
      </p:sp>
      <p:pic>
        <p:nvPicPr>
          <p:cNvPr id="443402" name="Picture 10" descr="http://www.069tv.de/images/partner.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90500" y="2209800"/>
            <a:ext cx="4457700" cy="2446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3399" name="Rectangle 7"/>
          <p:cNvSpPr>
            <a:spLocks noGrp="1" noChangeArrowheads="1"/>
          </p:cNvSpPr>
          <p:nvPr>
            <p:ph type="body" sz="half" idx="2"/>
          </p:nvPr>
        </p:nvSpPr>
        <p:spPr>
          <a:xfrm>
            <a:off x="4343400" y="990600"/>
            <a:ext cx="4419600" cy="5029200"/>
          </a:xfrm>
        </p:spPr>
        <p:txBody>
          <a:bodyPr/>
          <a:lstStyle/>
          <a:p>
            <a:pPr>
              <a:lnSpc>
                <a:spcPct val="90000"/>
              </a:lnSpc>
            </a:pPr>
            <a:r>
              <a:rPr lang="de-DE" altLang="en-US" sz="1600"/>
              <a:t>Keine Branche besitzt so viele Informationen über ihre Kunden wie Finanzdienstleister.</a:t>
            </a:r>
          </a:p>
          <a:p>
            <a:pPr>
              <a:lnSpc>
                <a:spcPct val="90000"/>
              </a:lnSpc>
            </a:pPr>
            <a:r>
              <a:rPr lang="de-DE" altLang="en-US" sz="1600"/>
              <a:t>Diese Vielzahl an Informationen über Lebensumstände, Bedürfnisse und Vorlieben gilt es zu nutzen.</a:t>
            </a:r>
          </a:p>
          <a:p>
            <a:pPr>
              <a:lnSpc>
                <a:spcPct val="90000"/>
              </a:lnSpc>
            </a:pPr>
            <a:r>
              <a:rPr lang="de-DE" altLang="en-US" sz="1600"/>
              <a:t>In der Praxis versetzen technische, organisatorische und regulatorische Hemmnisse der Allfinanz-Euphorie regelmäßig einen Dämpfer</a:t>
            </a:r>
          </a:p>
          <a:p>
            <a:pPr>
              <a:lnSpc>
                <a:spcPct val="90000"/>
              </a:lnSpc>
            </a:pPr>
            <a:r>
              <a:rPr lang="de-DE" altLang="en-US" sz="1600"/>
              <a:t>Federated Identity eröffnet hier Chancen.</a:t>
            </a:r>
          </a:p>
          <a:p>
            <a:pPr>
              <a:lnSpc>
                <a:spcPct val="90000"/>
              </a:lnSpc>
            </a:pPr>
            <a:r>
              <a:rPr lang="de-DE" altLang="en-US" sz="1600"/>
              <a:t>Statt riesige zentrale Datenbanken aufzubauen, sorgt Federated Identity nur für einheitliche Datenstandards, aufgrund derer Informationen bei Bedarf geteilt werden können.</a:t>
            </a:r>
          </a:p>
          <a:p>
            <a:pPr>
              <a:lnSpc>
                <a:spcPct val="90000"/>
              </a:lnSpc>
            </a:pPr>
            <a:r>
              <a:rPr lang="de-DE" altLang="en-US" sz="1600"/>
              <a:t>Dazu schaffen die Teilnehmer so genannte „Circles of Trust“.</a:t>
            </a:r>
          </a:p>
          <a:p>
            <a:pPr>
              <a:lnSpc>
                <a:spcPct val="90000"/>
              </a:lnSpc>
            </a:pPr>
            <a:r>
              <a:rPr lang="de-DE" altLang="en-US" sz="1600"/>
              <a:t>Der Benutzer kann sich innerhalb dieses Vertrauenskreises frei bewegen.</a:t>
            </a:r>
          </a:p>
          <a:p>
            <a:pPr>
              <a:lnSpc>
                <a:spcPct val="90000"/>
              </a:lnSpc>
            </a:pPr>
            <a:r>
              <a:rPr lang="de-DE" altLang="en-US" sz="1600"/>
              <a:t>Das föderale System ist völlig transparent und überprüfbar.</a:t>
            </a:r>
          </a:p>
          <a:p>
            <a:pPr>
              <a:lnSpc>
                <a:spcPct val="90000"/>
              </a:lnSpc>
            </a:pPr>
            <a:r>
              <a:rPr lang="de-DE" altLang="en-US" sz="1600"/>
              <a:t>Federführend ist dieLiberty Alliance.</a:t>
            </a:r>
          </a:p>
        </p:txBody>
      </p:sp>
      <p:sp>
        <p:nvSpPr>
          <p:cNvPr id="443403" name="Text Box 11"/>
          <p:cNvSpPr txBox="1">
            <a:spLocks noChangeArrowheads="1"/>
          </p:cNvSpPr>
          <p:nvPr/>
        </p:nvSpPr>
        <p:spPr bwMode="auto">
          <a:xfrm>
            <a:off x="609600" y="5334000"/>
            <a:ext cx="388620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Die Mechanismen des Federated Identity Management ermöglichen die Verknüpfung der Prozesse vieler Finanzdienstleistungsspezialisten zu einem Allfinanzverbund.</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636713" y="2495550"/>
            <a:ext cx="5907087" cy="1498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pPr>
              <a:lnSpc>
                <a:spcPct val="70000"/>
              </a:lnSpc>
            </a:pPr>
            <a:r>
              <a:rPr lang="de-DE" altLang="en-US" sz="6600">
                <a:latin typeface="Comic Sans MS" pitchFamily="66" charset="0"/>
              </a:rPr>
              <a:t>A</a:t>
            </a:r>
            <a:r>
              <a:rPr lang="de-DE" altLang="en-US">
                <a:latin typeface="Comic Sans MS" pitchFamily="66" charset="0"/>
              </a:rPr>
              <a:t>chtung</a:t>
            </a:r>
            <a:br>
              <a:rPr lang="de-DE" altLang="en-US">
                <a:latin typeface="Comic Sans MS" pitchFamily="66" charset="0"/>
              </a:rPr>
            </a:br>
            <a:r>
              <a:rPr lang="de-DE" altLang="en-US" sz="6600">
                <a:latin typeface="Comic Sans MS" pitchFamily="66" charset="0"/>
              </a:rPr>
              <a:t> A</a:t>
            </a:r>
            <a:r>
              <a:rPr lang="de-DE" altLang="en-US">
                <a:latin typeface="Comic Sans MS" pitchFamily="66" charset="0"/>
              </a:rPr>
              <a:t>nhang</a:t>
            </a:r>
          </a:p>
        </p:txBody>
      </p:sp>
      <p:grpSp>
        <p:nvGrpSpPr>
          <p:cNvPr id="407555" name="Group 3"/>
          <p:cNvGrpSpPr>
            <a:grpSpLocks/>
          </p:cNvGrpSpPr>
          <p:nvPr/>
        </p:nvGrpSpPr>
        <p:grpSpPr bwMode="auto">
          <a:xfrm>
            <a:off x="3657600" y="1981200"/>
            <a:ext cx="2128838" cy="2298700"/>
            <a:chOff x="3303" y="1038"/>
            <a:chExt cx="1341" cy="1448"/>
          </a:xfrm>
        </p:grpSpPr>
        <p:pic>
          <p:nvPicPr>
            <p:cNvPr id="407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064"/>
              <a:ext cx="714"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7557" name="Group 5"/>
            <p:cNvGrpSpPr>
              <a:grpSpLocks/>
            </p:cNvGrpSpPr>
            <p:nvPr/>
          </p:nvGrpSpPr>
          <p:grpSpPr bwMode="auto">
            <a:xfrm>
              <a:off x="3303" y="1038"/>
              <a:ext cx="1341" cy="1448"/>
              <a:chOff x="3578" y="1038"/>
              <a:chExt cx="1453" cy="1448"/>
            </a:xfrm>
          </p:grpSpPr>
          <p:sp>
            <p:nvSpPr>
              <p:cNvPr id="407558" name="Freeform 6"/>
              <p:cNvSpPr>
                <a:spLocks/>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59" name="Freeform 7"/>
              <p:cNvSpPr>
                <a:spLocks/>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0" name="Freeform 8"/>
              <p:cNvSpPr>
                <a:spLocks/>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1" name="Freeform 9"/>
              <p:cNvSpPr>
                <a:spLocks/>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2" name="Freeform 10"/>
              <p:cNvSpPr>
                <a:spLocks/>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3" name="Freeform 11"/>
              <p:cNvSpPr>
                <a:spLocks/>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4" name="Line 12"/>
              <p:cNvSpPr>
                <a:spLocks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7565" name="Line 13"/>
              <p:cNvSpPr>
                <a:spLocks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7566" name="Freeform 14"/>
              <p:cNvSpPr>
                <a:spLocks/>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7" name="Freeform 15"/>
              <p:cNvSpPr>
                <a:spLocks/>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7568" name="Freeform 16"/>
              <p:cNvSpPr>
                <a:spLocks/>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407569" name="Rectangle 17"/>
          <p:cNvSpPr>
            <a:spLocks noChangeArrowheads="1"/>
          </p:cNvSpPr>
          <p:nvPr/>
        </p:nvSpPr>
        <p:spPr bwMode="auto">
          <a:xfrm>
            <a:off x="990600" y="4419600"/>
            <a:ext cx="7280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Tx/>
              <a:buSzTx/>
              <a:buFontTx/>
              <a:buNone/>
            </a:pPr>
            <a:r>
              <a:rPr lang="de-DE" altLang="en-US" i="1">
                <a:solidFill>
                  <a:srgbClr val="000000"/>
                </a:solidFill>
                <a:latin typeface="Univers 45 Light" pitchFamily="2" charset="0"/>
              </a:rPr>
              <a:t>Hier kommen die berüchtigten back-up-Folien ...</a:t>
            </a:r>
          </a:p>
        </p:txBody>
      </p:sp>
    </p:spTree>
  </p:cSld>
  <p:clrMapOvr>
    <a:masterClrMapping/>
  </p:clrMapOvr>
  <p:transition spd="med">
    <p:wipe dir="r"/>
    <p:sndAc>
      <p:stSnd>
        <p:snd r:embed="rId3" name="K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de-DE" altLang="en-US"/>
              <a:t>Agenda</a:t>
            </a:r>
          </a:p>
        </p:txBody>
      </p:sp>
      <p:sp>
        <p:nvSpPr>
          <p:cNvPr id="488451" name="Rectangle 3"/>
          <p:cNvSpPr>
            <a:spLocks noGrp="1" noChangeArrowheads="1"/>
          </p:cNvSpPr>
          <p:nvPr>
            <p:ph type="body" idx="1"/>
          </p:nvPr>
        </p:nvSpPr>
        <p:spPr/>
        <p:txBody>
          <a:bodyPr/>
          <a:lstStyle/>
          <a:p>
            <a:pPr>
              <a:lnSpc>
                <a:spcPct val="90000"/>
              </a:lnSpc>
            </a:pPr>
            <a:r>
              <a:rPr lang="de-DE" altLang="en-US" sz="1800"/>
              <a:t>Barings Bank – ein Beispiel</a:t>
            </a:r>
          </a:p>
          <a:p>
            <a:pPr>
              <a:lnSpc>
                <a:spcPct val="90000"/>
              </a:lnSpc>
            </a:pPr>
            <a:r>
              <a:rPr lang="de-DE" altLang="en-US" sz="1800"/>
              <a:t>Kreditgewerbe – schwindender Vorsprung</a:t>
            </a:r>
          </a:p>
          <a:p>
            <a:pPr>
              <a:lnSpc>
                <a:spcPct val="90000"/>
              </a:lnSpc>
            </a:pPr>
            <a:r>
              <a:rPr lang="de-DE" altLang="en-US" sz="1800"/>
              <a:t>Allfinanz – noch in der Probezeit</a:t>
            </a:r>
          </a:p>
          <a:p>
            <a:pPr>
              <a:lnSpc>
                <a:spcPct val="90000"/>
              </a:lnSpc>
            </a:pPr>
            <a:r>
              <a:rPr lang="de-DE" altLang="en-US" sz="1800"/>
              <a:t>Federation – Identity-Austausch unter Partnern</a:t>
            </a:r>
          </a:p>
          <a:p>
            <a:pPr>
              <a:lnSpc>
                <a:spcPct val="90000"/>
              </a:lnSpc>
            </a:pPr>
            <a:r>
              <a:rPr lang="de-DE" altLang="en-US" sz="1800"/>
              <a:t>Treiber – Lasten und Herausforderungen</a:t>
            </a:r>
          </a:p>
          <a:p>
            <a:pPr lvl="1">
              <a:lnSpc>
                <a:spcPct val="90000"/>
              </a:lnSpc>
            </a:pPr>
            <a:r>
              <a:rPr lang="de-DE" altLang="en-US" sz="1600"/>
              <a:t>Zunehmender Wettbewerb </a:t>
            </a:r>
          </a:p>
          <a:p>
            <a:pPr lvl="1">
              <a:lnSpc>
                <a:spcPct val="90000"/>
              </a:lnSpc>
            </a:pPr>
            <a:r>
              <a:rPr lang="de-DE" altLang="en-US" sz="1600"/>
              <a:t>Steigende Kundenansprüche </a:t>
            </a:r>
          </a:p>
          <a:p>
            <a:pPr lvl="1">
              <a:lnSpc>
                <a:spcPct val="90000"/>
              </a:lnSpc>
            </a:pPr>
            <a:r>
              <a:rPr lang="de-DE" altLang="en-US" sz="1600"/>
              <a:t>Schärfere Auflagen</a:t>
            </a:r>
          </a:p>
          <a:p>
            <a:pPr lvl="1">
              <a:lnSpc>
                <a:spcPct val="90000"/>
              </a:lnSpc>
            </a:pPr>
            <a:r>
              <a:rPr lang="de-DE" altLang="en-US" sz="1600"/>
              <a:t>Wachsender Kostendruck</a:t>
            </a:r>
          </a:p>
          <a:p>
            <a:pPr>
              <a:lnSpc>
                <a:spcPct val="90000"/>
              </a:lnSpc>
            </a:pPr>
            <a:r>
              <a:rPr lang="de-DE" altLang="en-US" sz="1800"/>
              <a:t>Sicherheit als Teil der Markenstrategie </a:t>
            </a:r>
          </a:p>
          <a:p>
            <a:pPr>
              <a:lnSpc>
                <a:spcPct val="90000"/>
              </a:lnSpc>
            </a:pPr>
            <a:r>
              <a:rPr lang="en-US" altLang="en-US" sz="1800"/>
              <a:t>Compliance treibt Investitionsentscheidungen</a:t>
            </a:r>
          </a:p>
          <a:p>
            <a:pPr>
              <a:lnSpc>
                <a:spcPct val="90000"/>
              </a:lnSpc>
            </a:pPr>
            <a:r>
              <a:rPr lang="en-US" altLang="en-US" sz="1800"/>
              <a:t>Identity Management – ein neuer Imperativ.</a:t>
            </a:r>
            <a:endParaRPr lang="de-DE" altLang="en-US" sz="1800"/>
          </a:p>
          <a:p>
            <a:pPr>
              <a:lnSpc>
                <a:spcPct val="90000"/>
              </a:lnSpc>
            </a:pPr>
            <a:r>
              <a:rPr lang="de-DE" altLang="en-US" sz="1800"/>
              <a:t>Identity Management im heterogenen IT-Umfeld</a:t>
            </a:r>
          </a:p>
          <a:p>
            <a:pPr>
              <a:lnSpc>
                <a:spcPct val="90000"/>
              </a:lnSpc>
            </a:pPr>
            <a:r>
              <a:rPr lang="de-DE" altLang="en-US" sz="1800"/>
              <a:t>Situation und Forderungen daraus ...</a:t>
            </a:r>
          </a:p>
          <a:p>
            <a:pPr>
              <a:lnSpc>
                <a:spcPct val="90000"/>
              </a:lnSpc>
            </a:pPr>
            <a:r>
              <a:rPr lang="de-DE" altLang="en-US" sz="1800"/>
              <a:t>Forderungen an ein gutes IM-System</a:t>
            </a:r>
          </a:p>
          <a:p>
            <a:pPr>
              <a:lnSpc>
                <a:spcPct val="90000"/>
              </a:lnSpc>
            </a:pPr>
            <a:r>
              <a:rPr lang="en-US" altLang="en-US" sz="1800"/>
              <a:t>Federated Identity Mangement</a:t>
            </a:r>
            <a:endParaRPr lang="de-DE" altLang="en-US" sz="180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de-DE" altLang="en-US"/>
              <a:t>Agenda</a:t>
            </a:r>
          </a:p>
        </p:txBody>
      </p:sp>
      <p:sp>
        <p:nvSpPr>
          <p:cNvPr id="434179" name="Rectangle 3"/>
          <p:cNvSpPr>
            <a:spLocks noGrp="1" noChangeArrowheads="1"/>
          </p:cNvSpPr>
          <p:nvPr>
            <p:ph type="body" idx="1"/>
          </p:nvPr>
        </p:nvSpPr>
        <p:spPr/>
        <p:txBody>
          <a:bodyPr/>
          <a:lstStyle/>
          <a:p>
            <a:r>
              <a:rPr lang="de-DE" altLang="en-US"/>
              <a:t>Treiber in Versicherungen I</a:t>
            </a:r>
          </a:p>
          <a:p>
            <a:r>
              <a:rPr lang="de-DE" altLang="en-US"/>
              <a:t>Treiber in Versicherungen II</a:t>
            </a:r>
          </a:p>
          <a:p>
            <a:r>
              <a:rPr lang="de-DE" altLang="en-US"/>
              <a:t>Marktrends bei Versicherungen</a:t>
            </a:r>
          </a:p>
          <a:p>
            <a:r>
              <a:rPr lang="de-DE" altLang="en-US"/>
              <a:t>Treiber - übergreifend</a:t>
            </a:r>
          </a:p>
          <a:p>
            <a:r>
              <a:rPr lang="de-DE" altLang="en-US"/>
              <a:t>Motivation -  § 25a KWG (Absatz 2)</a:t>
            </a:r>
          </a:p>
          <a:p>
            <a:r>
              <a:rPr lang="de-DE" altLang="en-US"/>
              <a:t>Allfinanz – schwindender Vorsprung (2)</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de-DE" altLang="en-US"/>
              <a:t>Treiber in Versicherungen</a:t>
            </a:r>
          </a:p>
        </p:txBody>
      </p:sp>
      <p:sp>
        <p:nvSpPr>
          <p:cNvPr id="412675" name="Rectangle 3"/>
          <p:cNvSpPr>
            <a:spLocks noGrp="1" noChangeArrowheads="1"/>
          </p:cNvSpPr>
          <p:nvPr>
            <p:ph type="body" idx="1"/>
          </p:nvPr>
        </p:nvSpPr>
        <p:spPr/>
        <p:txBody>
          <a:bodyPr/>
          <a:lstStyle/>
          <a:p>
            <a:pPr>
              <a:lnSpc>
                <a:spcPct val="90000"/>
              </a:lnSpc>
            </a:pPr>
            <a:r>
              <a:rPr lang="de-DE" altLang="en-US" sz="1800"/>
              <a:t>Neue steuerliche Regelungen, neue Bilanzierung</a:t>
            </a:r>
          </a:p>
          <a:p>
            <a:pPr>
              <a:lnSpc>
                <a:spcPct val="90000"/>
              </a:lnSpc>
            </a:pPr>
            <a:r>
              <a:rPr lang="de-DE" altLang="en-US" sz="1800"/>
              <a:t>Solvency II: Risiko gerechte Kapitalhinterlegung</a:t>
            </a:r>
          </a:p>
          <a:p>
            <a:pPr>
              <a:lnSpc>
                <a:spcPct val="90000"/>
              </a:lnSpc>
            </a:pPr>
            <a:r>
              <a:rPr lang="de-DE" altLang="en-US" sz="1800"/>
              <a:t>Demographische Veränderungen</a:t>
            </a:r>
          </a:p>
          <a:p>
            <a:pPr lvl="1">
              <a:lnSpc>
                <a:spcPct val="90000"/>
              </a:lnSpc>
            </a:pPr>
            <a:r>
              <a:rPr lang="de-DE" altLang="en-US" sz="1600"/>
              <a:t>Rente: sinkendes Versorgungsniveau: 70 % </a:t>
            </a:r>
            <a:r>
              <a:rPr lang="de-DE" altLang="en-US" sz="1600">
                <a:sym typeface="Wingdings" pitchFamily="2" charset="2"/>
              </a:rPr>
              <a:t> 30-35%</a:t>
            </a:r>
          </a:p>
          <a:p>
            <a:pPr lvl="1">
              <a:lnSpc>
                <a:spcPct val="90000"/>
              </a:lnSpc>
            </a:pPr>
            <a:r>
              <a:rPr lang="de-DE" altLang="en-US" sz="1600">
                <a:sym typeface="Wingdings" pitchFamily="2" charset="2"/>
              </a:rPr>
              <a:t>Privat-Vorsorge erforderlich (über LV, Rente, ... ?)</a:t>
            </a:r>
            <a:endParaRPr lang="de-DE" altLang="en-US" sz="1600"/>
          </a:p>
          <a:p>
            <a:pPr>
              <a:lnSpc>
                <a:spcPct val="90000"/>
              </a:lnSpc>
            </a:pPr>
            <a:r>
              <a:rPr lang="de-DE" altLang="en-US" sz="1800"/>
              <a:t>Neues Produkt: Leibrente</a:t>
            </a:r>
          </a:p>
          <a:p>
            <a:pPr lvl="1">
              <a:lnSpc>
                <a:spcPct val="90000"/>
              </a:lnSpc>
            </a:pPr>
            <a:r>
              <a:rPr lang="de-DE" altLang="en-US" sz="1600"/>
              <a:t>kapitalgedeckte ‚normale‘ Rente</a:t>
            </a:r>
          </a:p>
          <a:p>
            <a:pPr lvl="1">
              <a:lnSpc>
                <a:spcPct val="90000"/>
              </a:lnSpc>
            </a:pPr>
            <a:r>
              <a:rPr lang="de-DE" altLang="en-US" sz="1600"/>
              <a:t>Kompliziert geraten</a:t>
            </a:r>
          </a:p>
          <a:p>
            <a:pPr lvl="1">
              <a:lnSpc>
                <a:spcPct val="90000"/>
              </a:lnSpc>
            </a:pPr>
            <a:r>
              <a:rPr lang="de-DE" altLang="en-US" sz="1600"/>
              <a:t>Enthält ‚Fallen‘ (Beisp.: In Ansparphase nicht vererbbar)</a:t>
            </a:r>
          </a:p>
          <a:p>
            <a:pPr>
              <a:lnSpc>
                <a:spcPct val="90000"/>
              </a:lnSpc>
            </a:pPr>
            <a:r>
              <a:rPr lang="de-DE" altLang="en-US" sz="1800"/>
              <a:t>Das Riester-Drama</a:t>
            </a:r>
          </a:p>
          <a:p>
            <a:pPr lvl="1">
              <a:lnSpc>
                <a:spcPct val="90000"/>
              </a:lnSpc>
            </a:pPr>
            <a:r>
              <a:rPr lang="de-DE" altLang="en-US" sz="1600"/>
              <a:t>Inhaltlich der Entwicklung angemessen</a:t>
            </a:r>
          </a:p>
          <a:p>
            <a:pPr lvl="1">
              <a:lnSpc>
                <a:spcPct val="90000"/>
              </a:lnSpc>
            </a:pPr>
            <a:r>
              <a:rPr lang="de-DE" altLang="en-US" sz="1600"/>
              <a:t>Schlechtes Image</a:t>
            </a:r>
          </a:p>
          <a:p>
            <a:pPr lvl="1">
              <a:lnSpc>
                <a:spcPct val="90000"/>
              </a:lnSpc>
            </a:pPr>
            <a:r>
              <a:rPr lang="de-DE" altLang="en-US" sz="1600"/>
              <a:t>Kompliziert ausgestaltet</a:t>
            </a:r>
          </a:p>
          <a:p>
            <a:pPr lvl="1">
              <a:lnSpc>
                <a:spcPct val="90000"/>
              </a:lnSpc>
            </a:pPr>
            <a:r>
              <a:rPr lang="de-DE" altLang="en-US" sz="1600"/>
              <a:t>Wirtschaftlich ‚tot‘</a:t>
            </a:r>
          </a:p>
          <a:p>
            <a:pPr>
              <a:lnSpc>
                <a:spcPct val="90000"/>
              </a:lnSpc>
            </a:pPr>
            <a:r>
              <a:rPr lang="de-DE" altLang="en-US" sz="1800"/>
              <a:t>Das Steuer-Privileg für Kapital-LV droht zu kippen</a:t>
            </a:r>
          </a:p>
          <a:p>
            <a:pPr>
              <a:lnSpc>
                <a:spcPct val="90000"/>
              </a:lnSpc>
            </a:pPr>
            <a:r>
              <a:rPr lang="de-DE" altLang="en-US" sz="1800"/>
              <a:t>EU-Vermittler-Richtlinie</a:t>
            </a:r>
          </a:p>
          <a:p>
            <a:pPr lvl="1">
              <a:lnSpc>
                <a:spcPct val="90000"/>
              </a:lnSpc>
            </a:pPr>
            <a:r>
              <a:rPr lang="de-DE" altLang="en-US" sz="1600"/>
              <a:t>Eingang in VVG-Novelle 2006</a:t>
            </a:r>
          </a:p>
          <a:p>
            <a:pPr lvl="1">
              <a:lnSpc>
                <a:spcPct val="90000"/>
              </a:lnSpc>
            </a:pPr>
            <a:r>
              <a:rPr lang="de-DE" altLang="en-US" sz="1600"/>
              <a:t>Erhöhte Dokumentationspflichten (Nachweis korrekter Beratung)</a:t>
            </a:r>
          </a:p>
          <a:p>
            <a:pPr lvl="1">
              <a:lnSpc>
                <a:spcPct val="90000"/>
              </a:lnSpc>
            </a:pPr>
            <a:r>
              <a:rPr lang="de-DE" altLang="en-US" sz="1600"/>
              <a:t>Hohe Beratungsqualität gefordert: Beraterausbildung, Dokumentation</a:t>
            </a:r>
          </a:p>
        </p:txBody>
      </p:sp>
      <p:grpSp>
        <p:nvGrpSpPr>
          <p:cNvPr id="412676" name="Group 4"/>
          <p:cNvGrpSpPr>
            <a:grpSpLocks noChangeAspect="1"/>
          </p:cNvGrpSpPr>
          <p:nvPr/>
        </p:nvGrpSpPr>
        <p:grpSpPr bwMode="auto">
          <a:xfrm>
            <a:off x="7848600" y="76200"/>
            <a:ext cx="1146175" cy="1141413"/>
            <a:chOff x="3578" y="1038"/>
            <a:chExt cx="1453" cy="1448"/>
          </a:xfrm>
        </p:grpSpPr>
        <p:sp>
          <p:nvSpPr>
            <p:cNvPr id="412677"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78"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79"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0"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1"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2"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3"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684"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2685"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6"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2687"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de-DE" altLang="en-US"/>
              <a:t>Treiber in Versicherungen</a:t>
            </a:r>
          </a:p>
        </p:txBody>
      </p:sp>
      <p:sp>
        <p:nvSpPr>
          <p:cNvPr id="421891" name="Rectangle 3"/>
          <p:cNvSpPr>
            <a:spLocks noGrp="1" noChangeArrowheads="1"/>
          </p:cNvSpPr>
          <p:nvPr>
            <p:ph type="body" idx="1"/>
          </p:nvPr>
        </p:nvSpPr>
        <p:spPr/>
        <p:txBody>
          <a:bodyPr/>
          <a:lstStyle/>
          <a:p>
            <a:r>
              <a:rPr lang="de-DE" altLang="en-US"/>
              <a:t>Herausforderungen gemäß Umfrage im Topmanagement ...</a:t>
            </a:r>
          </a:p>
        </p:txBody>
      </p:sp>
      <p:grpSp>
        <p:nvGrpSpPr>
          <p:cNvPr id="421892" name="Group 4"/>
          <p:cNvGrpSpPr>
            <a:grpSpLocks noChangeAspect="1"/>
          </p:cNvGrpSpPr>
          <p:nvPr/>
        </p:nvGrpSpPr>
        <p:grpSpPr bwMode="auto">
          <a:xfrm>
            <a:off x="7848600" y="76200"/>
            <a:ext cx="1146175" cy="1141413"/>
            <a:chOff x="3578" y="1038"/>
            <a:chExt cx="1453" cy="1448"/>
          </a:xfrm>
        </p:grpSpPr>
        <p:sp>
          <p:nvSpPr>
            <p:cNvPr id="421893"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4"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5"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6"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7"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8"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899"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900"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1901"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02"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1903"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4219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81534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3957" name="Rectangle 21"/>
          <p:cNvSpPr>
            <a:spLocks noGrp="1" noChangeArrowheads="1"/>
          </p:cNvSpPr>
          <p:nvPr>
            <p:ph type="title"/>
          </p:nvPr>
        </p:nvSpPr>
        <p:spPr/>
        <p:txBody>
          <a:bodyPr/>
          <a:lstStyle/>
          <a:p>
            <a:r>
              <a:rPr lang="de-DE" altLang="en-US"/>
              <a:t>Marktrends bei Versicherungen</a:t>
            </a:r>
          </a:p>
        </p:txBody>
      </p:sp>
      <p:sp>
        <p:nvSpPr>
          <p:cNvPr id="423958" name="Rectangle 22"/>
          <p:cNvSpPr>
            <a:spLocks noGrp="1" noChangeArrowheads="1"/>
          </p:cNvSpPr>
          <p:nvPr>
            <p:ph type="body" idx="1"/>
          </p:nvPr>
        </p:nvSpPr>
        <p:spPr/>
        <p:txBody>
          <a:bodyPr/>
          <a:lstStyle/>
          <a:p>
            <a:r>
              <a:rPr lang="de-DE" altLang="en-US" sz="1800"/>
              <a:t>Risiko-und Kostenminimierung durch Einsatz von Standardsoftware </a:t>
            </a:r>
          </a:p>
          <a:p>
            <a:r>
              <a:rPr lang="de-DE" altLang="en-US" sz="1800"/>
              <a:t>Konzentration der eigenen Kräfte auf den „competitive edge“ </a:t>
            </a:r>
          </a:p>
          <a:p>
            <a:pPr lvl="1"/>
            <a:r>
              <a:rPr lang="de-DE" altLang="en-US" sz="1600"/>
              <a:t>Produkte, Service (CRM), DWH, Fraud &amp; Abuse Management, Leistungseinkauf, etc. </a:t>
            </a:r>
          </a:p>
          <a:p>
            <a:r>
              <a:rPr lang="de-DE" altLang="en-US" sz="1800"/>
              <a:t>Sensibilität gegenüber „time-to-market“ </a:t>
            </a:r>
          </a:p>
          <a:p>
            <a:r>
              <a:rPr lang="de-DE" altLang="en-US" sz="1800"/>
              <a:t>Shared Service Centers für Massengeschäft </a:t>
            </a:r>
          </a:p>
          <a:p>
            <a:r>
              <a:rPr lang="de-DE" altLang="en-US" sz="1800"/>
              <a:t>Fusionen / Übernahmen </a:t>
            </a:r>
          </a:p>
          <a:p>
            <a:r>
              <a:rPr lang="de-DE" altLang="en-US" sz="1800"/>
              <a:t>Neue gesetzliche Anforderungen</a:t>
            </a:r>
          </a:p>
          <a:p>
            <a:r>
              <a:rPr lang="de-DE" altLang="en-US" sz="1800"/>
              <a:t>Konzentration der Anbieter und Versicherungen wird stattfinden </a:t>
            </a:r>
          </a:p>
          <a:p>
            <a:r>
              <a:rPr lang="de-DE" altLang="en-US" sz="1800"/>
              <a:t>Druck auf die Administrationskosten </a:t>
            </a:r>
          </a:p>
          <a:p>
            <a:r>
              <a:rPr lang="de-DE" altLang="en-US" sz="1800"/>
              <a:t>Anforderung an Flexibilität wegen sich häufender Gesetzesänderungen, Marktveränderungen und neuer Produkte steigt </a:t>
            </a:r>
          </a:p>
          <a:p>
            <a:r>
              <a:rPr lang="de-DE" altLang="en-US" sz="1800"/>
              <a:t>Integrationsmöglichkeiten werden immer wichtiger </a:t>
            </a:r>
          </a:p>
          <a:p>
            <a:r>
              <a:rPr lang="de-DE" altLang="en-US" sz="1800"/>
              <a:t>Neue Geschäftsmodelle, basierend auf Stärken der Player</a:t>
            </a:r>
          </a:p>
        </p:txBody>
      </p:sp>
      <p:grpSp>
        <p:nvGrpSpPr>
          <p:cNvPr id="423940" name="Group 4"/>
          <p:cNvGrpSpPr>
            <a:grpSpLocks noChangeAspect="1"/>
          </p:cNvGrpSpPr>
          <p:nvPr/>
        </p:nvGrpSpPr>
        <p:grpSpPr bwMode="auto">
          <a:xfrm>
            <a:off x="7848600" y="76200"/>
            <a:ext cx="1146175" cy="1141413"/>
            <a:chOff x="3578" y="1038"/>
            <a:chExt cx="1453" cy="1448"/>
          </a:xfrm>
        </p:grpSpPr>
        <p:sp>
          <p:nvSpPr>
            <p:cNvPr id="423941"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2"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3"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4"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5"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6"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47"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948"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3949"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50"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3951"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de-DE" altLang="en-US"/>
              <a:t>Treiber - übergreifend</a:t>
            </a:r>
          </a:p>
        </p:txBody>
      </p:sp>
      <p:sp>
        <p:nvSpPr>
          <p:cNvPr id="414723" name="Rectangle 3"/>
          <p:cNvSpPr>
            <a:spLocks noGrp="1" noChangeArrowheads="1"/>
          </p:cNvSpPr>
          <p:nvPr>
            <p:ph type="body" idx="1"/>
          </p:nvPr>
        </p:nvSpPr>
        <p:spPr/>
        <p:txBody>
          <a:bodyPr/>
          <a:lstStyle/>
          <a:p>
            <a:r>
              <a:rPr lang="de-DE" altLang="en-US"/>
              <a:t>Kostendruck</a:t>
            </a:r>
          </a:p>
          <a:p>
            <a:r>
              <a:rPr lang="de-DE" altLang="en-US"/>
              <a:t>Zwang zur Nutzung von Synergien innerhalb der Konzerne</a:t>
            </a:r>
          </a:p>
          <a:p>
            <a:r>
              <a:rPr lang="de-DE" altLang="en-US"/>
              <a:t>Hohe Systemvielfalt (gewachsene Strukturen, Merger, ...)</a:t>
            </a:r>
          </a:p>
          <a:p>
            <a:r>
              <a:rPr lang="de-DE" altLang="en-US"/>
              <a:t>Fragmentierte Sicherheitsinfrastruktur</a:t>
            </a:r>
          </a:p>
          <a:p>
            <a:r>
              <a:rPr lang="de-DE" altLang="en-US"/>
              <a:t>Insellösungen im Identity Management</a:t>
            </a:r>
          </a:p>
          <a:p>
            <a:r>
              <a:rPr lang="de-DE" altLang="en-US"/>
              <a:t>Einheitlichkeit der Mainframe-Ära ist verloren gegangen.</a:t>
            </a:r>
          </a:p>
          <a:p>
            <a:r>
              <a:rPr lang="de-DE" altLang="en-US"/>
              <a:t>Großkonzernprobleme</a:t>
            </a:r>
          </a:p>
          <a:p>
            <a:pPr lvl="1"/>
            <a:r>
              <a:rPr lang="de-DE" altLang="en-US"/>
              <a:t>Ownership für globale Repositories unklar</a:t>
            </a:r>
          </a:p>
          <a:p>
            <a:pPr lvl="1"/>
            <a:r>
              <a:rPr lang="de-DE" altLang="en-US"/>
              <a:t>Keine klaren Governance-Regeln</a:t>
            </a:r>
          </a:p>
          <a:p>
            <a:pPr lvl="1"/>
            <a:r>
              <a:rPr lang="de-DE" altLang="en-US"/>
              <a:t>Kein Support für globale Themen, die ‚niemand‘ gehören</a:t>
            </a:r>
          </a:p>
          <a:p>
            <a:pPr lvl="1"/>
            <a:r>
              <a:rPr lang="de-DE" altLang="en-US"/>
              <a:t>ROI-Horizont = Budget-Periode</a:t>
            </a:r>
          </a:p>
        </p:txBody>
      </p:sp>
      <p:grpSp>
        <p:nvGrpSpPr>
          <p:cNvPr id="414724" name="Group 4"/>
          <p:cNvGrpSpPr>
            <a:grpSpLocks noChangeAspect="1"/>
          </p:cNvGrpSpPr>
          <p:nvPr/>
        </p:nvGrpSpPr>
        <p:grpSpPr bwMode="auto">
          <a:xfrm>
            <a:off x="7848600" y="76200"/>
            <a:ext cx="1146175" cy="1141413"/>
            <a:chOff x="3578" y="1038"/>
            <a:chExt cx="1453" cy="1448"/>
          </a:xfrm>
        </p:grpSpPr>
        <p:sp>
          <p:nvSpPr>
            <p:cNvPr id="414725"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26"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27"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28"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29"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30"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31"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732"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4733"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34"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4735"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de-DE" altLang="en-US"/>
              <a:t>Motivation -  § 25a KWG (Absatz 2)</a:t>
            </a:r>
          </a:p>
        </p:txBody>
      </p:sp>
      <p:sp>
        <p:nvSpPr>
          <p:cNvPr id="430083" name="Rectangle 3"/>
          <p:cNvSpPr>
            <a:spLocks noGrp="1" noChangeArrowheads="1"/>
          </p:cNvSpPr>
          <p:nvPr>
            <p:ph type="body" idx="1"/>
          </p:nvPr>
        </p:nvSpPr>
        <p:spPr/>
        <p:txBody>
          <a:bodyPr/>
          <a:lstStyle/>
          <a:p>
            <a:pPr>
              <a:lnSpc>
                <a:spcPct val="90000"/>
              </a:lnSpc>
            </a:pPr>
            <a:r>
              <a:rPr lang="de-DE" altLang="en-US" sz="1800"/>
              <a:t>Gesetzliche Rahmenbedingungen (§25a Abs. 2 KWG) fordert eine wesentlich stärkere Kontrolle als bisher von Leistungen eines Outsourcers.</a:t>
            </a:r>
          </a:p>
          <a:p>
            <a:pPr>
              <a:lnSpc>
                <a:spcPct val="90000"/>
              </a:lnSpc>
            </a:pPr>
            <a:r>
              <a:rPr lang="de-DE" altLang="en-US" sz="1800"/>
              <a:t>Mögliche Folgen bei Missachtung: Pflicht zur Erhöhung der Rücklagen wegen operational Risk (Basel II) bis hin zum Entzug der Banklizenz.</a:t>
            </a:r>
            <a:br>
              <a:rPr lang="de-DE" altLang="en-US" sz="1800"/>
            </a:br>
            <a:endParaRPr lang="de-DE" altLang="en-US" sz="1800"/>
          </a:p>
          <a:p>
            <a:pPr>
              <a:lnSpc>
                <a:spcPct val="90000"/>
              </a:lnSpc>
              <a:buFont typeface="Wingdings" pitchFamily="2" charset="2"/>
              <a:buNone/>
            </a:pPr>
            <a:r>
              <a:rPr lang="de-DE" altLang="en-US" sz="1800" b="1" u="sng"/>
              <a:t>§ 25a KWG - Besondere organisatorische Pflichten von Instituten</a:t>
            </a:r>
          </a:p>
          <a:p>
            <a:pPr>
              <a:lnSpc>
                <a:spcPct val="90000"/>
              </a:lnSpc>
            </a:pPr>
            <a:r>
              <a:rPr lang="de-DE" altLang="en-US" sz="1800"/>
              <a:t>Die </a:t>
            </a:r>
            <a:r>
              <a:rPr lang="de-DE" altLang="en-US" sz="1800" b="1"/>
              <a:t>Auslagerung</a:t>
            </a:r>
            <a:r>
              <a:rPr lang="de-DE" altLang="en-US" sz="1800"/>
              <a:t> von Bereichen auf ein </a:t>
            </a:r>
            <a:r>
              <a:rPr lang="de-DE" altLang="en-US" sz="1800" b="1"/>
              <a:t>anderes Unternehmen</a:t>
            </a:r>
            <a:r>
              <a:rPr lang="de-DE" altLang="en-US" sz="1800"/>
              <a:t>, die für die Durchführung der Bankgeschäfte oder Finanzdienstleistungen wesentlich sind, darf weder die Ordnungsmäßigkeit dieser Geschäfte oder Dienstleistungen noch die </a:t>
            </a:r>
            <a:r>
              <a:rPr lang="de-DE" altLang="en-US" sz="1800" b="1"/>
              <a:t>Steuerungs- oder Kontrollmöglichkeiten der Geschäftsleitung</a:t>
            </a:r>
            <a:r>
              <a:rPr lang="de-DE" altLang="en-US" sz="1800"/>
              <a:t>, noch die </a:t>
            </a:r>
            <a:r>
              <a:rPr lang="de-DE" altLang="en-US" sz="1800" b="1"/>
              <a:t>Prüfungsrechte </a:t>
            </a:r>
            <a:r>
              <a:rPr lang="de-DE" altLang="en-US" sz="1800"/>
              <a:t>und</a:t>
            </a:r>
            <a:r>
              <a:rPr lang="de-DE" altLang="en-US" sz="1800" b="1"/>
              <a:t> Kontrollmöglichkeiten</a:t>
            </a:r>
            <a:r>
              <a:rPr lang="de-DE" altLang="en-US" sz="1800"/>
              <a:t> der Bundesanstalt (BaFin) beeinträchtigen.</a:t>
            </a:r>
          </a:p>
          <a:p>
            <a:pPr>
              <a:lnSpc>
                <a:spcPct val="90000"/>
              </a:lnSpc>
            </a:pPr>
            <a:r>
              <a:rPr lang="de-DE" altLang="en-US" sz="1800"/>
              <a:t>Das Institut hat sich insbesondere die erforderlichen </a:t>
            </a:r>
            <a:r>
              <a:rPr lang="de-DE" altLang="en-US" sz="1800" b="1"/>
              <a:t>Weisungsbefugnisse</a:t>
            </a:r>
            <a:r>
              <a:rPr lang="de-DE" altLang="en-US" sz="1800"/>
              <a:t> vertraglich zu </a:t>
            </a:r>
            <a:r>
              <a:rPr lang="de-DE" altLang="en-US" sz="1800" b="1"/>
              <a:t>sichern</a:t>
            </a:r>
            <a:r>
              <a:rPr lang="de-DE" altLang="en-US" sz="1800"/>
              <a:t> und die ausgelagerten Bereiche in seine </a:t>
            </a:r>
            <a:r>
              <a:rPr lang="de-DE" altLang="en-US" sz="1800" b="1"/>
              <a:t>internen Kontrollverfahren</a:t>
            </a:r>
            <a:r>
              <a:rPr lang="de-DE" altLang="en-US" sz="1800"/>
              <a:t> einzubeziehen.</a:t>
            </a:r>
          </a:p>
          <a:p>
            <a:pPr>
              <a:lnSpc>
                <a:spcPct val="90000"/>
              </a:lnSpc>
            </a:pPr>
            <a:r>
              <a:rPr lang="de-DE" altLang="en-US" sz="1800"/>
              <a:t>Das Institut hat die Absicht der Auslagerung sowie ihren Vollzug der Bundesanstalt (BaFin) und der Deutschen Bundesbank unverzüglich anzuzeigen.</a:t>
            </a:r>
          </a:p>
        </p:txBody>
      </p:sp>
      <p:grpSp>
        <p:nvGrpSpPr>
          <p:cNvPr id="430084" name="Group 4"/>
          <p:cNvGrpSpPr>
            <a:grpSpLocks noChangeAspect="1"/>
          </p:cNvGrpSpPr>
          <p:nvPr/>
        </p:nvGrpSpPr>
        <p:grpSpPr bwMode="auto">
          <a:xfrm>
            <a:off x="7848600" y="76200"/>
            <a:ext cx="1146175" cy="1141413"/>
            <a:chOff x="3578" y="1038"/>
            <a:chExt cx="1453" cy="1448"/>
          </a:xfrm>
        </p:grpSpPr>
        <p:sp>
          <p:nvSpPr>
            <p:cNvPr id="430085"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86"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87"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88"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89"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90"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91"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092"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0093"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94"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0095"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de-DE" altLang="en-US"/>
              <a:t>Allfinanz – schwindender Vorsprung</a:t>
            </a:r>
          </a:p>
        </p:txBody>
      </p:sp>
      <p:sp>
        <p:nvSpPr>
          <p:cNvPr id="451587" name="Rectangle 3"/>
          <p:cNvSpPr>
            <a:spLocks noGrp="1" noChangeArrowheads="1"/>
          </p:cNvSpPr>
          <p:nvPr>
            <p:ph type="body" sz="half" idx="2"/>
          </p:nvPr>
        </p:nvSpPr>
        <p:spPr>
          <a:xfrm>
            <a:off x="4610100" y="1143000"/>
            <a:ext cx="4152900" cy="4876800"/>
          </a:xfrm>
        </p:spPr>
        <p:txBody>
          <a:bodyPr/>
          <a:lstStyle/>
          <a:p>
            <a:pPr>
              <a:lnSpc>
                <a:spcPct val="90000"/>
              </a:lnSpc>
            </a:pPr>
            <a:r>
              <a:rPr lang="de-DE" altLang="en-US" sz="1600"/>
              <a:t>Das deutsche Finanzwesen ist horizontal </a:t>
            </a:r>
            <a:r>
              <a:rPr lang="de-DE" altLang="en-US" sz="1600" b="1"/>
              <a:t>eng verflochten</a:t>
            </a:r>
            <a:r>
              <a:rPr lang="de-DE" altLang="en-US" sz="1600"/>
              <a:t>.</a:t>
            </a:r>
          </a:p>
          <a:p>
            <a:pPr>
              <a:lnSpc>
                <a:spcPct val="90000"/>
              </a:lnSpc>
            </a:pPr>
            <a:r>
              <a:rPr lang="de-DE" altLang="en-US" sz="1600"/>
              <a:t>„</a:t>
            </a:r>
            <a:r>
              <a:rPr lang="de-DE" altLang="en-US" sz="1600" b="1"/>
              <a:t>Allfinanzverbund</a:t>
            </a:r>
            <a:r>
              <a:rPr lang="de-DE" altLang="en-US" sz="1600"/>
              <a:t>“ bei öffentlich-rechtlichen (</a:t>
            </a:r>
            <a:r>
              <a:rPr lang="de-DE" altLang="en-US" sz="1600" b="1"/>
              <a:t>Sparkassen</a:t>
            </a:r>
            <a:r>
              <a:rPr lang="de-DE" altLang="en-US" sz="1600"/>
              <a:t>) und genossenschaftlichen Instituten (</a:t>
            </a:r>
            <a:r>
              <a:rPr lang="de-DE" altLang="en-US" sz="1600" b="1"/>
              <a:t>Volks- und Raiffeisenbanken</a:t>
            </a:r>
            <a:r>
              <a:rPr lang="de-DE" altLang="en-US" sz="1600"/>
              <a:t>).</a:t>
            </a:r>
          </a:p>
          <a:p>
            <a:pPr>
              <a:lnSpc>
                <a:spcPct val="90000"/>
              </a:lnSpc>
            </a:pPr>
            <a:r>
              <a:rPr lang="de-DE" altLang="en-US" sz="1600"/>
              <a:t>Kreditwesen, Baufinanzierung, Versicherungen und Maklerwesen </a:t>
            </a:r>
            <a:r>
              <a:rPr lang="de-DE" altLang="en-US" sz="1600" b="1"/>
              <a:t>unter einem ‚Dach‘.</a:t>
            </a:r>
          </a:p>
          <a:p>
            <a:pPr>
              <a:lnSpc>
                <a:spcPct val="90000"/>
              </a:lnSpc>
            </a:pPr>
            <a:r>
              <a:rPr lang="de-DE" altLang="en-US" sz="1600"/>
              <a:t>Aber in </a:t>
            </a:r>
            <a:r>
              <a:rPr lang="de-DE" altLang="en-US" sz="1600" b="1"/>
              <a:t>separaten</a:t>
            </a:r>
            <a:r>
              <a:rPr lang="de-DE" altLang="en-US" sz="1600"/>
              <a:t> Unternehmen.</a:t>
            </a:r>
          </a:p>
          <a:p>
            <a:pPr>
              <a:lnSpc>
                <a:spcPct val="90000"/>
              </a:lnSpc>
            </a:pPr>
            <a:r>
              <a:rPr lang="de-DE" altLang="en-US" sz="1600"/>
              <a:t>Der Traum von einem „</a:t>
            </a:r>
            <a:r>
              <a:rPr lang="de-DE" altLang="en-US" sz="1600" b="1"/>
              <a:t>One Stop-Shop</a:t>
            </a:r>
            <a:r>
              <a:rPr lang="de-DE" altLang="en-US" sz="1600"/>
              <a:t>“ für Finanzprodukte aller Art war die Triebfeder für Übernahmen (z.B. Dresdner Bank und Allianz AG).</a:t>
            </a:r>
          </a:p>
          <a:p>
            <a:pPr>
              <a:lnSpc>
                <a:spcPct val="90000"/>
              </a:lnSpc>
            </a:pPr>
            <a:r>
              <a:rPr lang="de-DE" altLang="en-US" sz="1600"/>
              <a:t>Das Allfinanzkonzept hat sich aber in der Praxis </a:t>
            </a:r>
            <a:r>
              <a:rPr lang="de-DE" altLang="en-US" sz="1600" b="1"/>
              <a:t>nie richtig bewährt</a:t>
            </a:r>
            <a:r>
              <a:rPr lang="de-DE" altLang="en-US" sz="1600"/>
              <a:t>.</a:t>
            </a:r>
          </a:p>
          <a:p>
            <a:pPr>
              <a:lnSpc>
                <a:spcPct val="90000"/>
              </a:lnSpc>
            </a:pPr>
            <a:r>
              <a:rPr lang="de-DE" altLang="en-US" sz="1600"/>
              <a:t>Die </a:t>
            </a:r>
            <a:r>
              <a:rPr lang="de-DE" altLang="en-US" sz="1600" b="1"/>
              <a:t>IT-Integration,</a:t>
            </a:r>
            <a:r>
              <a:rPr lang="de-DE" altLang="en-US" sz="1600"/>
              <a:t> intern und über die Grenzen der Verbundunternehmen hinweg, ist oft ungenügend.</a:t>
            </a:r>
          </a:p>
          <a:p>
            <a:pPr>
              <a:lnSpc>
                <a:spcPct val="90000"/>
              </a:lnSpc>
            </a:pPr>
            <a:r>
              <a:rPr lang="de-DE" altLang="en-US" sz="1600"/>
              <a:t>Der strenge deutsche Datenschutz ist Hürde und Vorwand zugleich.</a:t>
            </a:r>
          </a:p>
          <a:p>
            <a:pPr>
              <a:lnSpc>
                <a:spcPct val="90000"/>
              </a:lnSpc>
            </a:pPr>
            <a:endParaRPr lang="de-DE" altLang="en-US" sz="1600"/>
          </a:p>
        </p:txBody>
      </p:sp>
      <p:pic>
        <p:nvPicPr>
          <p:cNvPr id="451588" name="Picture 4" descr="http://www.ams.bonn.de/elemente21.gif"/>
          <p:cNvPicPr>
            <a:picLocks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09600" y="1143000"/>
            <a:ext cx="3771900" cy="3771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1589" name="Picture 5" descr="H:\Dokumente und Einstellungen\Horst Walther\Eigene Dateien\Eigene Bilder\Clipart\Money\fuenfhundert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029200"/>
            <a:ext cx="2860675" cy="1462088"/>
          </a:xfrm>
          <a:prstGeom prst="rect">
            <a:avLst/>
          </a:prstGeom>
          <a:noFill/>
          <a:extLst>
            <a:ext uri="{909E8E84-426E-40DD-AFC4-6F175D3DCCD1}">
              <a14:hiddenFill xmlns:a14="http://schemas.microsoft.com/office/drawing/2010/main">
                <a:solidFill>
                  <a:srgbClr val="FFFFFF"/>
                </a:solidFill>
              </a14:hiddenFill>
            </a:ext>
          </a:extLst>
        </p:spPr>
      </p:pic>
      <p:sp>
        <p:nvSpPr>
          <p:cNvPr id="451590" name="Text Box 6"/>
          <p:cNvSpPr txBox="1">
            <a:spLocks noChangeArrowheads="1"/>
          </p:cNvSpPr>
          <p:nvPr/>
        </p:nvSpPr>
        <p:spPr bwMode="auto">
          <a:xfrm>
            <a:off x="2133600" y="17526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3600" b="1"/>
              <a:t>+</a:t>
            </a:r>
          </a:p>
        </p:txBody>
      </p:sp>
      <p:sp>
        <p:nvSpPr>
          <p:cNvPr id="451591" name="Text Box 7"/>
          <p:cNvSpPr txBox="1">
            <a:spLocks noChangeArrowheads="1"/>
          </p:cNvSpPr>
          <p:nvPr/>
        </p:nvSpPr>
        <p:spPr bwMode="auto">
          <a:xfrm>
            <a:off x="2133600" y="26670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3600" b="1"/>
              <a:t>+</a:t>
            </a:r>
          </a:p>
        </p:txBody>
      </p:sp>
      <p:sp>
        <p:nvSpPr>
          <p:cNvPr id="451592" name="Text Box 8"/>
          <p:cNvSpPr txBox="1">
            <a:spLocks noChangeArrowheads="1"/>
          </p:cNvSpPr>
          <p:nvPr/>
        </p:nvSpPr>
        <p:spPr bwMode="auto">
          <a:xfrm>
            <a:off x="2133600" y="35814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3600" b="1"/>
              <a:t>+</a:t>
            </a:r>
          </a:p>
        </p:txBody>
      </p:sp>
      <p:sp>
        <p:nvSpPr>
          <p:cNvPr id="451593" name="Text Box 9"/>
          <p:cNvSpPr txBox="1">
            <a:spLocks noChangeArrowheads="1"/>
          </p:cNvSpPr>
          <p:nvPr/>
        </p:nvSpPr>
        <p:spPr bwMode="auto">
          <a:xfrm>
            <a:off x="2133600" y="4419600"/>
            <a:ext cx="460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3600" b="1"/>
              <a:t>=</a:t>
            </a:r>
          </a:p>
        </p:txBody>
      </p:sp>
      <p:sp>
        <p:nvSpPr>
          <p:cNvPr id="451594" name="Text Box 10"/>
          <p:cNvSpPr txBox="1">
            <a:spLocks noChangeArrowheads="1"/>
          </p:cNvSpPr>
          <p:nvPr/>
        </p:nvSpPr>
        <p:spPr bwMode="auto">
          <a:xfrm>
            <a:off x="2133600" y="5334000"/>
            <a:ext cx="38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en-US" sz="3600" b="1"/>
              <a:t>?</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de-DE" altLang="en-US" b="0">
                <a:solidFill>
                  <a:srgbClr val="000000"/>
                </a:solidFill>
                <a:latin typeface="Arial" pitchFamily="34" charset="0"/>
                <a:cs typeface="Times New Roman" pitchFamily="18" charset="0"/>
              </a:rPr>
              <a:t>Wachsender Kostendruck</a:t>
            </a:r>
          </a:p>
        </p:txBody>
      </p:sp>
      <p:sp>
        <p:nvSpPr>
          <p:cNvPr id="490499" name="Rectangle 3"/>
          <p:cNvSpPr>
            <a:spLocks noGrp="1" noChangeArrowheads="1"/>
          </p:cNvSpPr>
          <p:nvPr>
            <p:ph type="body" sz="half" idx="2"/>
          </p:nvPr>
        </p:nvSpPr>
        <p:spPr>
          <a:xfrm>
            <a:off x="4610100" y="1143000"/>
            <a:ext cx="4152900" cy="4876800"/>
          </a:xfrm>
        </p:spPr>
        <p:txBody>
          <a:bodyPr/>
          <a:lstStyle/>
          <a:p>
            <a:pPr>
              <a:lnSpc>
                <a:spcPct val="90000"/>
              </a:lnSpc>
            </a:pPr>
            <a:r>
              <a:rPr lang="de-DE" altLang="en-US" sz="1400">
                <a:solidFill>
                  <a:srgbClr val="000000"/>
                </a:solidFill>
                <a:latin typeface="Arial" pitchFamily="34" charset="0"/>
                <a:cs typeface="Times New Roman" pitchFamily="18" charset="0"/>
              </a:rPr>
              <a:t>21% gaben an, unter Sparzwängen zu leiden.</a:t>
            </a:r>
          </a:p>
          <a:p>
            <a:pPr>
              <a:lnSpc>
                <a:spcPct val="90000"/>
              </a:lnSpc>
            </a:pPr>
            <a:r>
              <a:rPr lang="de-DE" altLang="en-US" sz="1400" b="1">
                <a:solidFill>
                  <a:srgbClr val="000000"/>
                </a:solidFill>
                <a:latin typeface="Arial" pitchFamily="34" charset="0"/>
                <a:cs typeface="Times New Roman" pitchFamily="18" charset="0"/>
              </a:rPr>
              <a:t>Investitionsetats</a:t>
            </a:r>
            <a:r>
              <a:rPr lang="de-DE" altLang="en-US" sz="1400">
                <a:solidFill>
                  <a:srgbClr val="000000"/>
                </a:solidFill>
                <a:latin typeface="Arial" pitchFamily="34" charset="0"/>
                <a:cs typeface="Times New Roman" pitchFamily="18" charset="0"/>
              </a:rPr>
              <a:t> sind </a:t>
            </a:r>
            <a:r>
              <a:rPr lang="de-DE" altLang="en-US" sz="1400" b="1">
                <a:solidFill>
                  <a:srgbClr val="000000"/>
                </a:solidFill>
                <a:latin typeface="Arial" pitchFamily="34" charset="0"/>
                <a:cs typeface="Times New Roman" pitchFamily="18" charset="0"/>
              </a:rPr>
              <a:t>eingefroren oder gekürzt.</a:t>
            </a:r>
          </a:p>
          <a:p>
            <a:pPr>
              <a:lnSpc>
                <a:spcPct val="90000"/>
              </a:lnSpc>
            </a:pPr>
            <a:r>
              <a:rPr lang="de-DE" altLang="en-US" sz="1400">
                <a:solidFill>
                  <a:srgbClr val="000000"/>
                </a:solidFill>
                <a:latin typeface="Arial" pitchFamily="34" charset="0"/>
                <a:cs typeface="Times New Roman" pitchFamily="18" charset="0"/>
              </a:rPr>
              <a:t>Die Forderung der Führungsebene nach mehr </a:t>
            </a:r>
            <a:r>
              <a:rPr lang="de-DE" altLang="en-US" sz="1400" b="1">
                <a:solidFill>
                  <a:srgbClr val="000000"/>
                </a:solidFill>
                <a:latin typeface="Arial" pitchFamily="34" charset="0"/>
                <a:cs typeface="Times New Roman" pitchFamily="18" charset="0"/>
              </a:rPr>
              <a:t>Produktivität</a:t>
            </a:r>
            <a:r>
              <a:rPr lang="de-DE" altLang="en-US" sz="1400">
                <a:solidFill>
                  <a:srgbClr val="000000"/>
                </a:solidFill>
                <a:latin typeface="Arial" pitchFamily="34" charset="0"/>
                <a:cs typeface="Times New Roman" pitchFamily="18" charset="0"/>
              </a:rPr>
              <a:t> und höherer </a:t>
            </a:r>
            <a:r>
              <a:rPr lang="de-DE" altLang="en-US" sz="1400" b="1">
                <a:solidFill>
                  <a:srgbClr val="000000"/>
                </a:solidFill>
                <a:latin typeface="Arial" pitchFamily="34" charset="0"/>
                <a:cs typeface="Times New Roman" pitchFamily="18" charset="0"/>
              </a:rPr>
              <a:t>Sicherheit</a:t>
            </a:r>
            <a:r>
              <a:rPr lang="de-DE" altLang="en-US" sz="1400">
                <a:solidFill>
                  <a:srgbClr val="000000"/>
                </a:solidFill>
                <a:latin typeface="Arial" pitchFamily="34" charset="0"/>
                <a:cs typeface="Times New Roman" pitchFamily="18" charset="0"/>
              </a:rPr>
              <a:t> bleibt.</a:t>
            </a:r>
          </a:p>
          <a:p>
            <a:pPr>
              <a:lnSpc>
                <a:spcPct val="90000"/>
              </a:lnSpc>
            </a:pPr>
            <a:r>
              <a:rPr lang="de-DE" altLang="en-US" sz="1400">
                <a:solidFill>
                  <a:srgbClr val="000000"/>
                </a:solidFill>
                <a:latin typeface="Arial" pitchFamily="34" charset="0"/>
                <a:cs typeface="Times New Roman" pitchFamily="18" charset="0"/>
              </a:rPr>
              <a:t>Finanzdienstleister müssen ihren Aufwand für </a:t>
            </a:r>
            <a:r>
              <a:rPr lang="de-DE" altLang="en-US" sz="1400" b="1">
                <a:solidFill>
                  <a:srgbClr val="000000"/>
                </a:solidFill>
                <a:latin typeface="Arial" pitchFamily="34" charset="0"/>
                <a:cs typeface="Times New Roman" pitchFamily="18" charset="0"/>
              </a:rPr>
              <a:t>Routinearbeiten</a:t>
            </a:r>
            <a:r>
              <a:rPr lang="de-DE" altLang="en-US" sz="1400">
                <a:solidFill>
                  <a:srgbClr val="000000"/>
                </a:solidFill>
                <a:latin typeface="Arial" pitchFamily="34" charset="0"/>
                <a:cs typeface="Times New Roman" pitchFamily="18" charset="0"/>
              </a:rPr>
              <a:t> senken und Ressourcen für höherwertige Aufgaben frei machen.</a:t>
            </a:r>
          </a:p>
          <a:p>
            <a:pPr>
              <a:lnSpc>
                <a:spcPct val="90000"/>
              </a:lnSpc>
            </a:pPr>
            <a:r>
              <a:rPr lang="de-DE" altLang="en-US" sz="1400">
                <a:solidFill>
                  <a:srgbClr val="000000"/>
                </a:solidFill>
                <a:latin typeface="Arial" pitchFamily="34" charset="0"/>
                <a:cs typeface="Times New Roman" pitchFamily="18" charset="0"/>
              </a:rPr>
              <a:t>Eine </a:t>
            </a:r>
            <a:r>
              <a:rPr lang="de-DE" altLang="en-US" sz="1400" b="1">
                <a:solidFill>
                  <a:srgbClr val="000000"/>
                </a:solidFill>
                <a:latin typeface="Arial" pitchFamily="34" charset="0"/>
                <a:cs typeface="Times New Roman" pitchFamily="18" charset="0"/>
              </a:rPr>
              <a:t>Entlastung</a:t>
            </a:r>
            <a:r>
              <a:rPr lang="de-DE" altLang="en-US" sz="1400">
                <a:solidFill>
                  <a:srgbClr val="000000"/>
                </a:solidFill>
                <a:latin typeface="Arial" pitchFamily="34" charset="0"/>
                <a:cs typeface="Times New Roman" pitchFamily="18" charset="0"/>
              </a:rPr>
              <a:t> von Call Centern oder Support-Abteilungen ist unabdingbar.</a:t>
            </a:r>
          </a:p>
          <a:p>
            <a:pPr>
              <a:lnSpc>
                <a:spcPct val="90000"/>
              </a:lnSpc>
            </a:pPr>
            <a:r>
              <a:rPr lang="de-DE" altLang="en-US" sz="1400">
                <a:solidFill>
                  <a:srgbClr val="000000"/>
                </a:solidFill>
                <a:latin typeface="Arial" pitchFamily="34" charset="0"/>
                <a:cs typeface="Times New Roman" pitchFamily="18" charset="0"/>
              </a:rPr>
              <a:t>Sie lässt sich nur durch den verstärkten Einsatz von webbasierten </a:t>
            </a:r>
            <a:r>
              <a:rPr lang="de-DE" altLang="en-US" sz="1400" b="1">
                <a:solidFill>
                  <a:srgbClr val="000000"/>
                </a:solidFill>
                <a:latin typeface="Arial" pitchFamily="34" charset="0"/>
                <a:cs typeface="Times New Roman" pitchFamily="18" charset="0"/>
              </a:rPr>
              <a:t>Self-Service</a:t>
            </a:r>
            <a:r>
              <a:rPr lang="de-DE" altLang="en-US" sz="1400">
                <a:solidFill>
                  <a:srgbClr val="000000"/>
                </a:solidFill>
                <a:latin typeface="Arial" pitchFamily="34" charset="0"/>
                <a:cs typeface="Times New Roman" pitchFamily="18" charset="0"/>
              </a:rPr>
              <a:t>-Anwendungen erreichen.</a:t>
            </a:r>
          </a:p>
          <a:p>
            <a:pPr>
              <a:lnSpc>
                <a:spcPct val="90000"/>
              </a:lnSpc>
            </a:pPr>
            <a:r>
              <a:rPr lang="de-DE" altLang="en-US" sz="1400">
                <a:solidFill>
                  <a:srgbClr val="000000"/>
                </a:solidFill>
                <a:latin typeface="Arial" pitchFamily="34" charset="0"/>
                <a:cs typeface="Times New Roman" pitchFamily="18" charset="0"/>
              </a:rPr>
              <a:t>Allein durch die </a:t>
            </a:r>
            <a:r>
              <a:rPr lang="de-DE" altLang="en-US" sz="1400" b="1">
                <a:solidFill>
                  <a:srgbClr val="000000"/>
                </a:solidFill>
                <a:latin typeface="Arial" pitchFamily="34" charset="0"/>
                <a:cs typeface="Times New Roman" pitchFamily="18" charset="0"/>
              </a:rPr>
              <a:t>Eigenverwaltung von Passwörtern</a:t>
            </a:r>
            <a:r>
              <a:rPr lang="de-DE" altLang="en-US" sz="1400">
                <a:solidFill>
                  <a:srgbClr val="000000"/>
                </a:solidFill>
                <a:latin typeface="Arial" pitchFamily="34" charset="0"/>
                <a:cs typeface="Times New Roman" pitchFamily="18" charset="0"/>
              </a:rPr>
              <a:t> lassen sich die Kosten im IT-Support um bis zu </a:t>
            </a:r>
            <a:r>
              <a:rPr lang="de-DE" altLang="en-US" sz="1400" b="1">
                <a:solidFill>
                  <a:srgbClr val="000000"/>
                </a:solidFill>
                <a:latin typeface="Arial" pitchFamily="34" charset="0"/>
                <a:cs typeface="Times New Roman" pitchFamily="18" charset="0"/>
              </a:rPr>
              <a:t>80 %</a:t>
            </a:r>
            <a:r>
              <a:rPr lang="de-DE" altLang="en-US" sz="1400">
                <a:solidFill>
                  <a:srgbClr val="000000"/>
                </a:solidFill>
                <a:latin typeface="Arial" pitchFamily="34" charset="0"/>
                <a:cs typeface="Times New Roman" pitchFamily="18" charset="0"/>
              </a:rPr>
              <a:t> senken.</a:t>
            </a:r>
          </a:p>
          <a:p>
            <a:pPr>
              <a:lnSpc>
                <a:spcPct val="90000"/>
              </a:lnSpc>
            </a:pPr>
            <a:r>
              <a:rPr lang="de-DE" altLang="en-US" sz="1400">
                <a:solidFill>
                  <a:srgbClr val="000000"/>
                </a:solidFill>
                <a:latin typeface="Arial" pitchFamily="34" charset="0"/>
                <a:cs typeface="Times New Roman" pitchFamily="18" charset="0"/>
              </a:rPr>
              <a:t>Leistungsfähige </a:t>
            </a:r>
            <a:r>
              <a:rPr lang="de-DE" altLang="en-US" sz="1400" b="1">
                <a:solidFill>
                  <a:srgbClr val="000000"/>
                </a:solidFill>
                <a:latin typeface="Arial" pitchFamily="34" charset="0"/>
                <a:cs typeface="Times New Roman" pitchFamily="18" charset="0"/>
              </a:rPr>
              <a:t>eProvisioning-Systeme</a:t>
            </a:r>
            <a:r>
              <a:rPr lang="de-DE" altLang="en-US" sz="1400">
                <a:solidFill>
                  <a:srgbClr val="000000"/>
                </a:solidFill>
                <a:latin typeface="Arial" pitchFamily="34" charset="0"/>
                <a:cs typeface="Times New Roman" pitchFamily="18" charset="0"/>
              </a:rPr>
              <a:t> können die Mitarbeiterproduktivität bei geringeren Kosten deutlich verbessern und dabei Sicherheitsrisiken deutlich senken. </a:t>
            </a:r>
            <a:r>
              <a:rPr lang="de-DE" altLang="en-US" sz="1400" b="1">
                <a:solidFill>
                  <a:srgbClr val="000000"/>
                </a:solidFill>
                <a:latin typeface="Arial" pitchFamily="34" charset="0"/>
                <a:cs typeface="Times New Roman" pitchFamily="18" charset="0"/>
              </a:rPr>
              <a:t/>
            </a:r>
            <a:br>
              <a:rPr lang="de-DE" altLang="en-US" sz="1400" b="1">
                <a:solidFill>
                  <a:srgbClr val="000000"/>
                </a:solidFill>
                <a:latin typeface="Arial" pitchFamily="34" charset="0"/>
                <a:cs typeface="Times New Roman" pitchFamily="18" charset="0"/>
              </a:rPr>
            </a:br>
            <a:endParaRPr lang="de-DE" altLang="en-US" sz="1400">
              <a:latin typeface="Arial" pitchFamily="34" charset="0"/>
            </a:endParaRPr>
          </a:p>
          <a:p>
            <a:pPr>
              <a:lnSpc>
                <a:spcPct val="90000"/>
              </a:lnSpc>
              <a:buClr>
                <a:srgbClr val="FF0000"/>
              </a:buClr>
              <a:buFont typeface="Wingdings" pitchFamily="2" charset="2"/>
              <a:buChar char="Ø"/>
            </a:pPr>
            <a:r>
              <a:rPr lang="de-DE" altLang="en-US" sz="1400" b="1">
                <a:solidFill>
                  <a:srgbClr val="FF0000"/>
                </a:solidFill>
                <a:latin typeface="Arial" pitchFamily="34" charset="0"/>
              </a:rPr>
              <a:t>Automatisierung &amp; </a:t>
            </a:r>
            <a:r>
              <a:rPr lang="de-DE" altLang="en-US" sz="1400" b="1" i="1">
                <a:solidFill>
                  <a:srgbClr val="FF0000"/>
                </a:solidFill>
                <a:latin typeface="Arial" pitchFamily="34" charset="0"/>
              </a:rPr>
              <a:t>Selfservice</a:t>
            </a:r>
          </a:p>
          <a:p>
            <a:pPr>
              <a:lnSpc>
                <a:spcPct val="90000"/>
              </a:lnSpc>
            </a:pPr>
            <a:endParaRPr lang="de-DE" altLang="en-US" sz="1400" b="1">
              <a:solidFill>
                <a:srgbClr val="FF0000"/>
              </a:solidFill>
              <a:latin typeface="Arial" pitchFamily="34" charset="0"/>
            </a:endParaRPr>
          </a:p>
        </p:txBody>
      </p:sp>
      <p:grpSp>
        <p:nvGrpSpPr>
          <p:cNvPr id="490500" name="Group 4"/>
          <p:cNvGrpSpPr>
            <a:grpSpLocks noChangeAspect="1"/>
          </p:cNvGrpSpPr>
          <p:nvPr/>
        </p:nvGrpSpPr>
        <p:grpSpPr bwMode="auto">
          <a:xfrm>
            <a:off x="7848600" y="76200"/>
            <a:ext cx="1146175" cy="1141413"/>
            <a:chOff x="3578" y="1038"/>
            <a:chExt cx="1453" cy="1448"/>
          </a:xfrm>
        </p:grpSpPr>
        <p:sp>
          <p:nvSpPr>
            <p:cNvPr id="490501" name="Freeform 5"/>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2" name="Freeform 6"/>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3" name="Freeform 7"/>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4" name="Freeform 8"/>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5" name="Freeform 9"/>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6" name="Freeform 10"/>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07" name="Line 11"/>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0508" name="Line 12"/>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0509" name="Freeform 13"/>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10" name="Freeform 14"/>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0511" name="Freeform 15"/>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490512" name="Picture 16" descr="http://publicworks.co.marion.or.us/es/images/costcut.gif"/>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243013"/>
            <a:ext cx="3771900" cy="467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altLang="en-US"/>
              <a:t>Sicherheit als Teil der Markenstrategie </a:t>
            </a:r>
          </a:p>
        </p:txBody>
      </p:sp>
      <p:graphicFrame>
        <p:nvGraphicFramePr>
          <p:cNvPr id="492547" name="Object 3"/>
          <p:cNvGraphicFramePr>
            <a:graphicFrameLocks noChangeAspect="1"/>
          </p:cNvGraphicFramePr>
          <p:nvPr>
            <p:ph type="clipArt" sz="half" idx="1"/>
          </p:nvPr>
        </p:nvGraphicFramePr>
        <p:xfrm>
          <a:off x="685800" y="2168525"/>
          <a:ext cx="3771900" cy="2824163"/>
        </p:xfrm>
        <a:graphic>
          <a:graphicData uri="http://schemas.openxmlformats.org/presentationml/2006/ole">
            <mc:AlternateContent xmlns:mc="http://schemas.openxmlformats.org/markup-compatibility/2006">
              <mc:Choice xmlns:v="urn:schemas-microsoft-com:vml" Requires="v">
                <p:oleObj spid="_x0000_s492550" name="Photo Editor Photo" r:id="rId4" imgW="3333333" imgH="2495238" progId="MSPhotoEd.3">
                  <p:embed/>
                </p:oleObj>
              </mc:Choice>
              <mc:Fallback>
                <p:oleObj name="Photo Editor Photo" r:id="rId4" imgW="3333333" imgH="249523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68525"/>
                        <a:ext cx="3771900" cy="2824163"/>
                      </a:xfrm>
                      <a:prstGeom prst="rect">
                        <a:avLst/>
                      </a:prstGeom>
                    </p:spPr>
                  </p:pic>
                </p:oleObj>
              </mc:Fallback>
            </mc:AlternateContent>
          </a:graphicData>
        </a:graphic>
      </p:graphicFrame>
      <p:sp>
        <p:nvSpPr>
          <p:cNvPr id="492548" name="Rectangle 4"/>
          <p:cNvSpPr>
            <a:spLocks noGrp="1" noChangeArrowheads="1"/>
          </p:cNvSpPr>
          <p:nvPr>
            <p:ph type="body" sz="half" idx="2"/>
          </p:nvPr>
        </p:nvSpPr>
        <p:spPr>
          <a:xfrm>
            <a:off x="4495800" y="1143000"/>
            <a:ext cx="4343400" cy="4876800"/>
          </a:xfrm>
        </p:spPr>
        <p:txBody>
          <a:bodyPr/>
          <a:lstStyle/>
          <a:p>
            <a:pPr>
              <a:lnSpc>
                <a:spcPct val="90000"/>
              </a:lnSpc>
            </a:pPr>
            <a:r>
              <a:rPr lang="de-DE" altLang="en-US" sz="1600"/>
              <a:t>Sicherheit spielt im Finanzsektor eine wachsende Rolle.</a:t>
            </a:r>
          </a:p>
          <a:p>
            <a:pPr>
              <a:lnSpc>
                <a:spcPct val="90000"/>
              </a:lnSpc>
            </a:pPr>
            <a:r>
              <a:rPr lang="de-DE" altLang="en-US" sz="1600"/>
              <a:t>Finanzorganisationen müssen, sensitive Informationen über das offene Internet zu schicken oder Kunden und Partnern den Zugriff darüber erlauben.</a:t>
            </a:r>
          </a:p>
          <a:p>
            <a:pPr>
              <a:lnSpc>
                <a:spcPct val="90000"/>
              </a:lnSpc>
            </a:pPr>
            <a:r>
              <a:rPr lang="de-DE" altLang="en-US" sz="1600"/>
              <a:t>Das Risikopotenzial ist groß und wächst - damit auch der mögliche Schaden für das Ansehen des Unternehmens.</a:t>
            </a:r>
          </a:p>
          <a:p>
            <a:pPr>
              <a:lnSpc>
                <a:spcPct val="90000"/>
              </a:lnSpc>
            </a:pPr>
            <a:r>
              <a:rPr lang="de-DE" altLang="en-US" sz="1600"/>
              <a:t>Investitionen in IT-Sicherheit sind damit ein Teil der Markenstrategie.</a:t>
            </a:r>
          </a:p>
          <a:p>
            <a:pPr>
              <a:lnSpc>
                <a:spcPct val="90000"/>
              </a:lnSpc>
            </a:pPr>
            <a:r>
              <a:rPr lang="de-DE" altLang="en-US" sz="1600"/>
              <a:t>Finanzdienstleister leben vom Vertrauen, das ihnen ihre Kunden entgegen bringen.</a:t>
            </a:r>
          </a:p>
          <a:p>
            <a:pPr>
              <a:lnSpc>
                <a:spcPct val="90000"/>
              </a:lnSpc>
            </a:pPr>
            <a:r>
              <a:rPr lang="de-DE" altLang="en-US" sz="1600"/>
              <a:t>Der Kunde erwartet den höchstmöglichen Grad an Sicherheit und Vertraulichkeit – auch bei webbasierten Systemen.</a:t>
            </a:r>
          </a:p>
          <a:p>
            <a:pPr>
              <a:lnSpc>
                <a:spcPct val="90000"/>
              </a:lnSpc>
            </a:pPr>
            <a:r>
              <a:rPr lang="de-DE" altLang="en-US" sz="1600"/>
              <a:t>13 der 25 größten Finanzinstitutionen in Nordamerika und Europa nutzen Outsourcing und / oder Offshoring.</a:t>
            </a:r>
          </a:p>
          <a:p>
            <a:pPr>
              <a:lnSpc>
                <a:spcPct val="90000"/>
              </a:lnSpc>
            </a:pPr>
            <a:r>
              <a:rPr lang="de-DE" altLang="en-US" sz="1600"/>
              <a:t>Das verschärft die Sicherheitssituation.</a:t>
            </a:r>
          </a:p>
          <a:p>
            <a:pPr>
              <a:lnSpc>
                <a:spcPct val="90000"/>
              </a:lnSpc>
            </a:pPr>
            <a:r>
              <a:rPr lang="de-DE" altLang="en-US" sz="1600"/>
              <a:t>Die Sicherheits-Risiken dieses Trends im sind potenziell gravierend.</a:t>
            </a:r>
          </a:p>
          <a:p>
            <a:pPr>
              <a:lnSpc>
                <a:spcPct val="90000"/>
              </a:lnSpc>
            </a:pPr>
            <a:endParaRPr lang="de-DE" altLang="en-US" sz="1600"/>
          </a:p>
        </p:txBody>
      </p:sp>
      <p:sp>
        <p:nvSpPr>
          <p:cNvPr id="492549" name="Text Box 5"/>
          <p:cNvSpPr txBox="1">
            <a:spLocks noChangeArrowheads="1"/>
          </p:cNvSpPr>
          <p:nvPr/>
        </p:nvSpPr>
        <p:spPr bwMode="auto">
          <a:xfrm>
            <a:off x="457200" y="5486400"/>
            <a:ext cx="396240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Im Online-Business ist Sicherheit nicht nur ein Kostenfaktor, sondern Teil der Marke und damit Kerngeschäft.</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de-DE" altLang="en-US"/>
              <a:t>Barings Bank – ein Beispiel</a:t>
            </a:r>
          </a:p>
        </p:txBody>
      </p:sp>
      <p:sp>
        <p:nvSpPr>
          <p:cNvPr id="448516" name="Rectangle 4"/>
          <p:cNvSpPr>
            <a:spLocks noGrp="1" noChangeArrowheads="1"/>
          </p:cNvSpPr>
          <p:nvPr>
            <p:ph type="body" sz="half" idx="2"/>
          </p:nvPr>
        </p:nvSpPr>
        <p:spPr>
          <a:xfrm>
            <a:off x="4495800" y="990600"/>
            <a:ext cx="4038600" cy="5029200"/>
          </a:xfrm>
        </p:spPr>
        <p:txBody>
          <a:bodyPr/>
          <a:lstStyle/>
          <a:p>
            <a:pPr>
              <a:lnSpc>
                <a:spcPct val="90000"/>
              </a:lnSpc>
            </a:pPr>
            <a:r>
              <a:rPr lang="de-DE" altLang="en-US" sz="1600">
                <a:latin typeface="Arial" pitchFamily="34" charset="0"/>
              </a:rPr>
              <a:t>1995 ging die Barings-Bank zum Preis von </a:t>
            </a:r>
            <a:r>
              <a:rPr lang="de-DE" altLang="en-US" sz="1600" b="1">
                <a:latin typeface="Arial" pitchFamily="34" charset="0"/>
              </a:rPr>
              <a:t>einem Pfund</a:t>
            </a:r>
            <a:r>
              <a:rPr lang="de-DE" altLang="en-US" sz="1600">
                <a:latin typeface="Arial" pitchFamily="34" charset="0"/>
              </a:rPr>
              <a:t> an den holländischen ING-Konzern.</a:t>
            </a:r>
          </a:p>
          <a:p>
            <a:pPr>
              <a:lnSpc>
                <a:spcPct val="90000"/>
              </a:lnSpc>
            </a:pPr>
            <a:r>
              <a:rPr lang="de-DE" altLang="en-US" sz="1600">
                <a:latin typeface="Arial" pitchFamily="34" charset="0"/>
              </a:rPr>
              <a:t>Die Bank der britischen Könige war seit war seit 1762 eine der feinsten Londoner Adressen.</a:t>
            </a:r>
          </a:p>
          <a:p>
            <a:pPr>
              <a:lnSpc>
                <a:spcPct val="90000"/>
              </a:lnSpc>
            </a:pPr>
            <a:r>
              <a:rPr lang="de-DE" altLang="en-US" sz="1600">
                <a:latin typeface="Arial" pitchFamily="34" charset="0"/>
              </a:rPr>
              <a:t>Bis 1992 Nick Leeson in Singapur begann Preisdifferenzen zwischen japanischen Derivaten auszunutzen.</a:t>
            </a:r>
          </a:p>
          <a:p>
            <a:pPr>
              <a:lnSpc>
                <a:spcPct val="90000"/>
              </a:lnSpc>
            </a:pPr>
            <a:r>
              <a:rPr lang="de-DE" altLang="en-US" sz="1600">
                <a:latin typeface="Arial" pitchFamily="34" charset="0"/>
              </a:rPr>
              <a:t>Es entstand ein Verlust von </a:t>
            </a:r>
            <a:r>
              <a:rPr lang="de-DE" altLang="en-US" sz="1600" b="1">
                <a:latin typeface="Arial" pitchFamily="34" charset="0"/>
              </a:rPr>
              <a:t>1,4 Milliarden</a:t>
            </a:r>
            <a:r>
              <a:rPr lang="de-DE" altLang="en-US" sz="1600">
                <a:latin typeface="Arial" pitchFamily="34" charset="0"/>
              </a:rPr>
              <a:t> Dollar. </a:t>
            </a:r>
          </a:p>
          <a:p>
            <a:pPr>
              <a:lnSpc>
                <a:spcPct val="90000"/>
              </a:lnSpc>
            </a:pPr>
            <a:r>
              <a:rPr lang="de-DE" altLang="en-US" sz="1600">
                <a:latin typeface="Arial" pitchFamily="34" charset="0"/>
              </a:rPr>
              <a:t>Leeson wurde zu </a:t>
            </a:r>
            <a:r>
              <a:rPr lang="de-DE" altLang="en-US" sz="1600" b="1">
                <a:latin typeface="Arial" pitchFamily="34" charset="0"/>
              </a:rPr>
              <a:t>6 ½ Jahren Haft</a:t>
            </a:r>
            <a:r>
              <a:rPr lang="de-DE" altLang="en-US" sz="1600">
                <a:latin typeface="Arial" pitchFamily="34" charset="0"/>
              </a:rPr>
              <a:t> wegen Urkundenfälschung, Untreue und Betrugs verurteilt. </a:t>
            </a:r>
          </a:p>
          <a:p>
            <a:pPr>
              <a:lnSpc>
                <a:spcPct val="90000"/>
              </a:lnSpc>
            </a:pPr>
            <a:r>
              <a:rPr lang="de-DE" altLang="en-US" sz="1600">
                <a:latin typeface="Arial" pitchFamily="34" charset="0"/>
              </a:rPr>
              <a:t>Leeson leitete den Handel mit Finanzderivaten in Singapur </a:t>
            </a:r>
            <a:r>
              <a:rPr lang="de-DE" altLang="en-US" sz="1600" b="1">
                <a:latin typeface="Arial" pitchFamily="34" charset="0"/>
              </a:rPr>
              <a:t>und</a:t>
            </a:r>
            <a:r>
              <a:rPr lang="de-DE" altLang="en-US" sz="1600">
                <a:latin typeface="Arial" pitchFamily="34" charset="0"/>
              </a:rPr>
              <a:t> die Back-Office Funktionen wo die Trades kontrolliert wurden.</a:t>
            </a:r>
          </a:p>
          <a:p>
            <a:pPr>
              <a:lnSpc>
                <a:spcPct val="90000"/>
              </a:lnSpc>
              <a:buFont typeface="Wingdings" pitchFamily="2" charset="2"/>
              <a:buNone/>
            </a:pPr>
            <a:r>
              <a:rPr lang="de-DE" altLang="en-US" sz="1600" b="1">
                <a:solidFill>
                  <a:srgbClr val="FF0000"/>
                </a:solidFill>
                <a:latin typeface="Arial" pitchFamily="34" charset="0"/>
              </a:rPr>
              <a:t>	</a:t>
            </a:r>
            <a:r>
              <a:rPr lang="de-DE" altLang="en-US" sz="1600">
                <a:latin typeface="Arial" pitchFamily="34" charset="0"/>
              </a:rPr>
              <a:t>- ein</a:t>
            </a:r>
            <a:r>
              <a:rPr lang="de-DE" altLang="en-US" sz="1600" b="1">
                <a:latin typeface="Arial" pitchFamily="34" charset="0"/>
              </a:rPr>
              <a:t> katastrophaler Mix.</a:t>
            </a:r>
          </a:p>
          <a:p>
            <a:pPr>
              <a:lnSpc>
                <a:spcPct val="90000"/>
              </a:lnSpc>
              <a:buClr>
                <a:srgbClr val="FF0000"/>
              </a:buClr>
              <a:buFont typeface="Wingdings" pitchFamily="2" charset="2"/>
              <a:buChar char="Ø"/>
            </a:pPr>
            <a:r>
              <a:rPr lang="de-DE" altLang="en-US" sz="1600" b="1">
                <a:solidFill>
                  <a:srgbClr val="FF0000"/>
                </a:solidFill>
                <a:latin typeface="Arial" pitchFamily="34" charset="0"/>
              </a:rPr>
              <a:t>Eine rollenbasierte Aufgaben-trennung hätte weniger gekostet.</a:t>
            </a:r>
          </a:p>
        </p:txBody>
      </p:sp>
      <p:pic>
        <p:nvPicPr>
          <p:cNvPr id="448519" name="Picture 7" descr="http://www.high-speed-money-film.de/gfx/bild03er.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3581400"/>
            <a:ext cx="37719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8521" name="Picture 9" descr="http://www.high-speed-money-film.de/gfx/bilder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7338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43" name="Picture 7" descr="http://www.deutscher-hockey-bund.de/VVI-web/vvi-events/2002-FSP-HS/Bilder/Lorbeerkranz.gif"/>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943100"/>
            <a:ext cx="3771900" cy="327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9538" name="Rectangle 2"/>
          <p:cNvSpPr>
            <a:spLocks noGrp="1" noChangeArrowheads="1"/>
          </p:cNvSpPr>
          <p:nvPr>
            <p:ph type="title"/>
          </p:nvPr>
        </p:nvSpPr>
        <p:spPr/>
        <p:txBody>
          <a:bodyPr/>
          <a:lstStyle/>
          <a:p>
            <a:r>
              <a:rPr lang="de-DE" altLang="en-US"/>
              <a:t>Kreditgewerbe – schwindender Vorsprung</a:t>
            </a:r>
          </a:p>
        </p:txBody>
      </p:sp>
      <p:sp>
        <p:nvSpPr>
          <p:cNvPr id="449540" name="Rectangle 4"/>
          <p:cNvSpPr>
            <a:spLocks noGrp="1" noChangeArrowheads="1"/>
          </p:cNvSpPr>
          <p:nvPr>
            <p:ph type="body" sz="half" idx="2"/>
          </p:nvPr>
        </p:nvSpPr>
        <p:spPr>
          <a:xfrm>
            <a:off x="4610100" y="1143000"/>
            <a:ext cx="3771900" cy="5334000"/>
          </a:xfrm>
        </p:spPr>
        <p:txBody>
          <a:bodyPr/>
          <a:lstStyle/>
          <a:p>
            <a:pPr>
              <a:lnSpc>
                <a:spcPct val="90000"/>
              </a:lnSpc>
            </a:pPr>
            <a:r>
              <a:rPr lang="de-DE" altLang="en-US" sz="1800"/>
              <a:t>Technischer </a:t>
            </a:r>
            <a:r>
              <a:rPr lang="de-DE" altLang="en-US" sz="1800" b="1"/>
              <a:t>Vorsprung</a:t>
            </a:r>
            <a:r>
              <a:rPr lang="de-DE" altLang="en-US" sz="1800"/>
              <a:t> vor US-Banken beim online Banking.</a:t>
            </a:r>
          </a:p>
          <a:p>
            <a:pPr>
              <a:lnSpc>
                <a:spcPct val="90000"/>
              </a:lnSpc>
            </a:pPr>
            <a:r>
              <a:rPr lang="de-DE" altLang="en-US" sz="1800"/>
              <a:t>Aber: ruhen wir uns auf unseren </a:t>
            </a:r>
            <a:r>
              <a:rPr lang="de-DE" altLang="en-US" sz="1800" b="1"/>
              <a:t>Lorbeeren</a:t>
            </a:r>
            <a:r>
              <a:rPr lang="de-DE" altLang="en-US" sz="1800"/>
              <a:t> aus?</a:t>
            </a:r>
          </a:p>
          <a:p>
            <a:pPr>
              <a:lnSpc>
                <a:spcPct val="90000"/>
              </a:lnSpc>
            </a:pPr>
            <a:r>
              <a:rPr lang="de-DE" altLang="en-US" sz="1800"/>
              <a:t>Häufig nur </a:t>
            </a:r>
            <a:r>
              <a:rPr lang="de-DE" altLang="en-US" sz="1800" b="1"/>
              <a:t>Ausschnitte online</a:t>
            </a:r>
            <a:r>
              <a:rPr lang="de-DE" altLang="en-US" sz="1800"/>
              <a:t> verfügbar (z.B.: kein Auslands-zahlungsverkehr).</a:t>
            </a:r>
          </a:p>
          <a:p>
            <a:pPr>
              <a:lnSpc>
                <a:spcPct val="90000"/>
              </a:lnSpc>
            </a:pPr>
            <a:r>
              <a:rPr lang="de-DE" altLang="en-US" sz="1800"/>
              <a:t>Meistens kein </a:t>
            </a:r>
            <a:r>
              <a:rPr lang="de-DE" altLang="en-US" sz="1800" b="1"/>
              <a:t>real-time banking</a:t>
            </a:r>
            <a:r>
              <a:rPr lang="de-DE" altLang="en-US" sz="1800"/>
              <a:t> – das fällt online besonders auf.</a:t>
            </a:r>
          </a:p>
          <a:p>
            <a:pPr>
              <a:lnSpc>
                <a:spcPct val="90000"/>
              </a:lnSpc>
            </a:pPr>
            <a:r>
              <a:rPr lang="de-DE" altLang="en-US" sz="1800"/>
              <a:t>Oft fehlt die </a:t>
            </a:r>
            <a:r>
              <a:rPr lang="de-DE" altLang="en-US" sz="1800" b="1"/>
              <a:t>Integration</a:t>
            </a:r>
            <a:r>
              <a:rPr lang="de-DE" altLang="en-US" sz="1800"/>
              <a:t> mit anderen Diensten (z.B. online brokering).</a:t>
            </a:r>
          </a:p>
          <a:p>
            <a:pPr>
              <a:lnSpc>
                <a:spcPct val="90000"/>
              </a:lnSpc>
            </a:pPr>
            <a:r>
              <a:rPr lang="de-DE" altLang="en-US" sz="1800" b="1"/>
              <a:t>Mobiler</a:t>
            </a:r>
            <a:r>
              <a:rPr lang="de-DE" altLang="en-US" sz="1800"/>
              <a:t> Zugang ist die Ausnahme.</a:t>
            </a:r>
          </a:p>
          <a:p>
            <a:pPr>
              <a:lnSpc>
                <a:spcPct val="90000"/>
              </a:lnSpc>
            </a:pPr>
            <a:r>
              <a:rPr lang="de-DE" altLang="en-US" sz="1800"/>
              <a:t>Einsatz von </a:t>
            </a:r>
            <a:r>
              <a:rPr lang="de-DE" altLang="en-US" sz="1800" b="1"/>
              <a:t>Signaturkarten</a:t>
            </a:r>
            <a:r>
              <a:rPr lang="de-DE" altLang="en-US" sz="1800"/>
              <a:t> scheitert an überzogenen Ansprüchen.</a:t>
            </a:r>
            <a:br>
              <a:rPr lang="de-DE" altLang="en-US" sz="1800"/>
            </a:br>
            <a:endParaRPr lang="de-DE" altLang="en-US" sz="1800"/>
          </a:p>
          <a:p>
            <a:pPr>
              <a:lnSpc>
                <a:spcPct val="90000"/>
              </a:lnSpc>
              <a:buClr>
                <a:srgbClr val="FF0000"/>
              </a:buClr>
              <a:buFont typeface="Wingdings" pitchFamily="2" charset="2"/>
              <a:buChar char="Ø"/>
            </a:pPr>
            <a:r>
              <a:rPr lang="de-DE" altLang="en-US" sz="1800" b="1">
                <a:solidFill>
                  <a:srgbClr val="FF0000"/>
                </a:solidFill>
              </a:rPr>
              <a:t>Es bleibt noch viel zu tun.</a:t>
            </a:r>
          </a:p>
        </p:txBody>
      </p:sp>
      <p:pic>
        <p:nvPicPr>
          <p:cNvPr id="449545" name="Picture 9" descr="http://www.btb-oldenburg.de/Daten/Sauna/ausruh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776538"/>
            <a:ext cx="12160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449547" name="Picture 11" descr="http://www.dtc.de/images/logistik-ausruhe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667000"/>
            <a:ext cx="1428750" cy="176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title"/>
          </p:nvPr>
        </p:nvSpPr>
        <p:spPr/>
        <p:txBody>
          <a:bodyPr/>
          <a:lstStyle/>
          <a:p>
            <a:r>
              <a:rPr lang="de-DE" altLang="en-US"/>
              <a:t>Allfinanz – noch in der Probezeit</a:t>
            </a:r>
          </a:p>
        </p:txBody>
      </p:sp>
      <p:sp>
        <p:nvSpPr>
          <p:cNvPr id="450564" name="Rectangle 4"/>
          <p:cNvSpPr>
            <a:spLocks noGrp="1" noChangeArrowheads="1"/>
          </p:cNvSpPr>
          <p:nvPr>
            <p:ph type="body" sz="half" idx="2"/>
          </p:nvPr>
        </p:nvSpPr>
        <p:spPr>
          <a:xfrm>
            <a:off x="4610100" y="1143000"/>
            <a:ext cx="4000500" cy="4876800"/>
          </a:xfrm>
        </p:spPr>
        <p:txBody>
          <a:bodyPr/>
          <a:lstStyle/>
          <a:p>
            <a:pPr>
              <a:lnSpc>
                <a:spcPct val="90000"/>
              </a:lnSpc>
            </a:pPr>
            <a:r>
              <a:rPr lang="de-DE" altLang="en-US" sz="1600"/>
              <a:t>Das deutsche Finanzwesen ist horizontal </a:t>
            </a:r>
            <a:r>
              <a:rPr lang="de-DE" altLang="en-US" sz="1600" b="1"/>
              <a:t>eng verflochten</a:t>
            </a:r>
            <a:r>
              <a:rPr lang="de-DE" altLang="en-US" sz="1600"/>
              <a:t>.</a:t>
            </a:r>
          </a:p>
          <a:p>
            <a:pPr>
              <a:lnSpc>
                <a:spcPct val="90000"/>
              </a:lnSpc>
            </a:pPr>
            <a:r>
              <a:rPr lang="de-DE" altLang="en-US" sz="1600"/>
              <a:t>„</a:t>
            </a:r>
            <a:r>
              <a:rPr lang="de-DE" altLang="en-US" sz="1600" b="1"/>
              <a:t>Allfinanzverbund</a:t>
            </a:r>
            <a:r>
              <a:rPr lang="de-DE" altLang="en-US" sz="1600"/>
              <a:t>“ bei öffentlich-rechtlichen (</a:t>
            </a:r>
            <a:r>
              <a:rPr lang="de-DE" altLang="en-US" sz="1600" b="1"/>
              <a:t>Sparkassen</a:t>
            </a:r>
            <a:r>
              <a:rPr lang="de-DE" altLang="en-US" sz="1600"/>
              <a:t>) und genossenschaftlichen Instituten (</a:t>
            </a:r>
            <a:r>
              <a:rPr lang="de-DE" altLang="en-US" sz="1600" b="1"/>
              <a:t>Volks- und Raiffeisenbanken</a:t>
            </a:r>
            <a:r>
              <a:rPr lang="de-DE" altLang="en-US" sz="1600"/>
              <a:t>).</a:t>
            </a:r>
          </a:p>
          <a:p>
            <a:pPr>
              <a:lnSpc>
                <a:spcPct val="90000"/>
              </a:lnSpc>
            </a:pPr>
            <a:r>
              <a:rPr lang="de-DE" altLang="en-US" sz="1600"/>
              <a:t>Kreditwesen, Baufinanzierung, Versicherungen und Maklerwesen </a:t>
            </a:r>
            <a:r>
              <a:rPr lang="de-DE" altLang="en-US" sz="1600" b="1"/>
              <a:t>unter einem ‚Dach‘.</a:t>
            </a:r>
          </a:p>
          <a:p>
            <a:pPr>
              <a:lnSpc>
                <a:spcPct val="90000"/>
              </a:lnSpc>
            </a:pPr>
            <a:r>
              <a:rPr lang="de-DE" altLang="en-US" sz="1600"/>
              <a:t>Aber in </a:t>
            </a:r>
            <a:r>
              <a:rPr lang="de-DE" altLang="en-US" sz="1600" b="1"/>
              <a:t>separaten</a:t>
            </a:r>
            <a:r>
              <a:rPr lang="de-DE" altLang="en-US" sz="1600"/>
              <a:t> Unternehmen.</a:t>
            </a:r>
          </a:p>
          <a:p>
            <a:pPr>
              <a:lnSpc>
                <a:spcPct val="90000"/>
              </a:lnSpc>
            </a:pPr>
            <a:r>
              <a:rPr lang="de-DE" altLang="en-US" sz="1600"/>
              <a:t>Der Traum von einem „</a:t>
            </a:r>
            <a:r>
              <a:rPr lang="de-DE" altLang="en-US" sz="1600" b="1"/>
              <a:t>One Stop-Shop</a:t>
            </a:r>
            <a:r>
              <a:rPr lang="de-DE" altLang="en-US" sz="1600"/>
              <a:t>“ für Finanzprodukte aller Art war die Triebfeder für Übernahmen (z.B. Dresdner Bank und Allianz AG).</a:t>
            </a:r>
          </a:p>
          <a:p>
            <a:pPr>
              <a:lnSpc>
                <a:spcPct val="90000"/>
              </a:lnSpc>
            </a:pPr>
            <a:r>
              <a:rPr lang="de-DE" altLang="en-US" sz="1600"/>
              <a:t>Das Allfinanzkonzept hat sich aber in der Praxis </a:t>
            </a:r>
            <a:r>
              <a:rPr lang="de-DE" altLang="en-US" sz="1600" b="1"/>
              <a:t>nie richtig bewährt</a:t>
            </a:r>
            <a:r>
              <a:rPr lang="de-DE" altLang="en-US" sz="1600"/>
              <a:t>.</a:t>
            </a:r>
          </a:p>
          <a:p>
            <a:pPr>
              <a:lnSpc>
                <a:spcPct val="90000"/>
              </a:lnSpc>
            </a:pPr>
            <a:r>
              <a:rPr lang="de-DE" altLang="en-US" sz="1600"/>
              <a:t>Die </a:t>
            </a:r>
            <a:r>
              <a:rPr lang="de-DE" altLang="en-US" sz="1600" b="1"/>
              <a:t>IT-Integration,</a:t>
            </a:r>
            <a:r>
              <a:rPr lang="de-DE" altLang="en-US" sz="1600"/>
              <a:t> intern und über die Grenzen der Verbundunternehmen hinweg, ist oft ungenügend.</a:t>
            </a:r>
          </a:p>
          <a:p>
            <a:pPr>
              <a:lnSpc>
                <a:spcPct val="90000"/>
              </a:lnSpc>
            </a:pPr>
            <a:r>
              <a:rPr lang="de-DE" altLang="en-US" sz="1600"/>
              <a:t>Der strenge deutsche Datenschutz ist Hürde und Vorwand zugleich.</a:t>
            </a:r>
          </a:p>
        </p:txBody>
      </p:sp>
      <p:pic>
        <p:nvPicPr>
          <p:cNvPr id="450581" name="Picture 21" descr="http://www.american-buddha.com/fortuna.4.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108075" y="1143000"/>
            <a:ext cx="292576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82" name="Text Box 22"/>
          <p:cNvSpPr txBox="1">
            <a:spLocks noChangeArrowheads="1"/>
          </p:cNvSpPr>
          <p:nvPr/>
        </p:nvSpPr>
        <p:spPr bwMode="auto">
          <a:xfrm>
            <a:off x="593725" y="6175375"/>
            <a:ext cx="743585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90500" indent="-1905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rgbClr val="FF0000"/>
              </a:buClr>
              <a:buFont typeface="Wingdings" pitchFamily="2" charset="2"/>
              <a:buChar char="Ø"/>
            </a:pPr>
            <a:r>
              <a:rPr lang="de-DE" altLang="en-US" sz="1600">
                <a:solidFill>
                  <a:srgbClr val="FF0000"/>
                </a:solidFill>
                <a:latin typeface="Arial" pitchFamily="34" charset="0"/>
              </a:rPr>
              <a:t>Das Allfinanzkonzept hat sich aber in der Praxis </a:t>
            </a:r>
            <a:r>
              <a:rPr lang="de-DE" altLang="en-US" sz="1600" b="1">
                <a:solidFill>
                  <a:srgbClr val="FF0000"/>
                </a:solidFill>
                <a:latin typeface="Arial" pitchFamily="34" charset="0"/>
              </a:rPr>
              <a:t>nie richtig bewährt, warum?</a:t>
            </a:r>
            <a:endParaRPr lang="de-DE" altLang="en-US" sz="1600">
              <a:solidFill>
                <a:srgbClr val="FF0000"/>
              </a:solidFill>
              <a:latin typeface="Arial" pitchFamily="34" charset="0"/>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de-DE" altLang="en-US"/>
              <a:t>Federation – Identity-Austausch unter Partnern</a:t>
            </a:r>
          </a:p>
        </p:txBody>
      </p:sp>
      <p:sp>
        <p:nvSpPr>
          <p:cNvPr id="453635" name="Rectangle 3"/>
          <p:cNvSpPr>
            <a:spLocks noGrp="1" noChangeArrowheads="1"/>
          </p:cNvSpPr>
          <p:nvPr>
            <p:ph type="body" sz="half" idx="2"/>
          </p:nvPr>
        </p:nvSpPr>
        <p:spPr>
          <a:xfrm>
            <a:off x="4610100" y="1143000"/>
            <a:ext cx="4000500" cy="4876800"/>
          </a:xfrm>
        </p:spPr>
        <p:txBody>
          <a:bodyPr/>
          <a:lstStyle/>
          <a:p>
            <a:pPr>
              <a:lnSpc>
                <a:spcPct val="90000"/>
              </a:lnSpc>
            </a:pPr>
            <a:r>
              <a:rPr lang="de-DE" altLang="en-US" sz="1600">
                <a:latin typeface="Helvetica" pitchFamily="34" charset="0"/>
              </a:rPr>
              <a:t>Es fehlen Standard und Systeme zur Identifizierung des Kundenbedarfs.</a:t>
            </a:r>
          </a:p>
          <a:p>
            <a:pPr>
              <a:lnSpc>
                <a:spcPct val="90000"/>
              </a:lnSpc>
            </a:pPr>
            <a:r>
              <a:rPr lang="de-DE" altLang="en-US" sz="1600">
                <a:latin typeface="Helvetica" pitchFamily="34" charset="0"/>
              </a:rPr>
              <a:t>Identitäts- und darauf basierendes Zugangsmanagement bietet Zugriff auf Kundeninformationen über Unternehmensgrenzen hinweg ...</a:t>
            </a:r>
          </a:p>
          <a:p>
            <a:pPr lvl="1">
              <a:lnSpc>
                <a:spcPct val="90000"/>
              </a:lnSpc>
            </a:pPr>
            <a:r>
              <a:rPr lang="de-DE" altLang="en-US" sz="1400">
                <a:latin typeface="Helvetica" pitchFamily="34" charset="0"/>
              </a:rPr>
              <a:t>kontrolliert, </a:t>
            </a:r>
          </a:p>
          <a:p>
            <a:pPr lvl="1">
              <a:lnSpc>
                <a:spcPct val="90000"/>
              </a:lnSpc>
            </a:pPr>
            <a:r>
              <a:rPr lang="de-DE" altLang="en-US" sz="1400">
                <a:latin typeface="Helvetica" pitchFamily="34" charset="0"/>
              </a:rPr>
              <a:t>dezentralen und </a:t>
            </a:r>
          </a:p>
          <a:p>
            <a:pPr lvl="1">
              <a:lnSpc>
                <a:spcPct val="90000"/>
              </a:lnSpc>
            </a:pPr>
            <a:r>
              <a:rPr lang="de-DE" altLang="en-US" sz="1400">
                <a:latin typeface="Helvetica" pitchFamily="34" charset="0"/>
              </a:rPr>
              <a:t>datenrechtlich weniger kritisch</a:t>
            </a:r>
          </a:p>
          <a:p>
            <a:pPr>
              <a:lnSpc>
                <a:spcPct val="90000"/>
              </a:lnSpc>
            </a:pPr>
            <a:r>
              <a:rPr lang="de-DE" altLang="en-US" sz="1600">
                <a:latin typeface="Helvetica" pitchFamily="34" charset="0"/>
              </a:rPr>
              <a:t>Besonders das erst jüngst zur Praxisreife gediehene Konzept der </a:t>
            </a:r>
            <a:r>
              <a:rPr lang="de-DE" altLang="en-US" sz="1600" b="1">
                <a:latin typeface="Helvetica" pitchFamily="34" charset="0"/>
              </a:rPr>
              <a:t>Federated Identity</a:t>
            </a:r>
            <a:r>
              <a:rPr lang="de-DE" altLang="en-US" sz="1600">
                <a:latin typeface="Helvetica" pitchFamily="34" charset="0"/>
              </a:rPr>
              <a:t>.</a:t>
            </a:r>
          </a:p>
          <a:p>
            <a:pPr>
              <a:lnSpc>
                <a:spcPct val="90000"/>
              </a:lnSpc>
            </a:pPr>
            <a:r>
              <a:rPr lang="de-DE" altLang="en-US" sz="1600">
                <a:latin typeface="Helvetica" pitchFamily="34" charset="0"/>
              </a:rPr>
              <a:t>Eine Chance, den unverwirklichten Traum vom Rundum-Finanzservice aus einer Hand wahr werden zu lassen?</a:t>
            </a:r>
          </a:p>
          <a:p>
            <a:pPr>
              <a:lnSpc>
                <a:spcPct val="90000"/>
              </a:lnSpc>
            </a:pPr>
            <a:r>
              <a:rPr lang="de-DE" altLang="en-US" sz="1600">
                <a:latin typeface="Helvetica" pitchFamily="34" charset="0"/>
              </a:rPr>
              <a:t>Dank Identity Federation sind die Aufgaben mehr organisatorischer Art</a:t>
            </a:r>
          </a:p>
          <a:p>
            <a:pPr>
              <a:lnSpc>
                <a:spcPct val="90000"/>
              </a:lnSpc>
              <a:buClr>
                <a:srgbClr val="FF0000"/>
              </a:buClr>
              <a:buFont typeface="Wingdings" pitchFamily="2" charset="2"/>
              <a:buChar char="Ø"/>
            </a:pPr>
            <a:r>
              <a:rPr lang="de-DE" altLang="en-US" sz="1600" b="1">
                <a:solidFill>
                  <a:srgbClr val="FF0000"/>
                </a:solidFill>
                <a:latin typeface="Helvetica" pitchFamily="34" charset="0"/>
              </a:rPr>
              <a:t>Technologie ist nicht mehr das zentrale Problem.</a:t>
            </a:r>
          </a:p>
          <a:p>
            <a:pPr>
              <a:lnSpc>
                <a:spcPct val="90000"/>
              </a:lnSpc>
            </a:pPr>
            <a:endParaRPr lang="de-DE" altLang="en-US" sz="1600" b="1">
              <a:solidFill>
                <a:srgbClr val="FF0000"/>
              </a:solidFill>
            </a:endParaRPr>
          </a:p>
        </p:txBody>
      </p:sp>
      <p:pic>
        <p:nvPicPr>
          <p:cNvPr id="453640" name="Picture 8" descr="http://antoine.tapin.free.fr/images/federation/egypte.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2120900"/>
            <a:ext cx="3771900" cy="2919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de-DE" altLang="en-US"/>
              <a:t>Treiber – Lasten und Herausforderungen</a:t>
            </a:r>
          </a:p>
        </p:txBody>
      </p:sp>
      <p:sp>
        <p:nvSpPr>
          <p:cNvPr id="457731" name="Rectangle 3"/>
          <p:cNvSpPr>
            <a:spLocks noGrp="1" noChangeArrowheads="1"/>
          </p:cNvSpPr>
          <p:nvPr>
            <p:ph type="body" sz="half" idx="2"/>
          </p:nvPr>
        </p:nvSpPr>
        <p:spPr>
          <a:xfrm>
            <a:off x="4610100" y="1143000"/>
            <a:ext cx="4152900" cy="4876800"/>
          </a:xfrm>
        </p:spPr>
        <p:txBody>
          <a:bodyPr/>
          <a:lstStyle/>
          <a:p>
            <a:pPr>
              <a:buFont typeface="Wingdings" pitchFamily="2" charset="2"/>
              <a:buNone/>
            </a:pPr>
            <a:r>
              <a:rPr lang="de-DE" altLang="en-US" sz="1600" b="1">
                <a:latin typeface="Arial" pitchFamily="34" charset="0"/>
              </a:rPr>
              <a:t>Umsatzwachstum und Kostensenkung treiben die Investitionsplanung</a:t>
            </a:r>
          </a:p>
          <a:p>
            <a:r>
              <a:rPr lang="de-DE" altLang="en-US" sz="1600">
                <a:latin typeface="Arial" pitchFamily="34" charset="0"/>
              </a:rPr>
              <a:t>Der Finanzsektor steht unter großem Kosten- und Innovationsdruck. </a:t>
            </a:r>
          </a:p>
          <a:p>
            <a:r>
              <a:rPr lang="de-DE" altLang="en-US" sz="1600">
                <a:latin typeface="Arial" pitchFamily="34" charset="0"/>
              </a:rPr>
              <a:t>Studie des „Economist“ in 2003 unter 120 Finanzdienstleistern:</a:t>
            </a:r>
          </a:p>
          <a:p>
            <a:r>
              <a:rPr lang="de-DE" altLang="en-US" sz="1600">
                <a:latin typeface="Arial" pitchFamily="34" charset="0"/>
              </a:rPr>
              <a:t>Welche Faktoren die prägen IT-Investitionen der kommenden Jahre?</a:t>
            </a:r>
          </a:p>
          <a:p>
            <a:pPr>
              <a:buFont typeface="Wingdings" pitchFamily="2" charset="2"/>
              <a:buNone/>
            </a:pPr>
            <a:r>
              <a:rPr lang="de-DE" altLang="en-US" sz="1600">
                <a:latin typeface="Arial" pitchFamily="34" charset="0"/>
              </a:rPr>
              <a:t>Antworten:</a:t>
            </a:r>
          </a:p>
          <a:p>
            <a:r>
              <a:rPr lang="de-DE" altLang="en-US" sz="1600" b="1">
                <a:latin typeface="Arial" pitchFamily="34" charset="0"/>
              </a:rPr>
              <a:t>Zunehmender Wettbewerb: </a:t>
            </a:r>
            <a:r>
              <a:rPr lang="de-DE" altLang="en-US" sz="1600">
                <a:latin typeface="Arial" pitchFamily="34" charset="0"/>
              </a:rPr>
              <a:t>73%</a:t>
            </a:r>
          </a:p>
          <a:p>
            <a:r>
              <a:rPr lang="de-DE" altLang="en-US" sz="1600" b="1">
                <a:latin typeface="Arial" pitchFamily="34" charset="0"/>
              </a:rPr>
              <a:t>Steigende Kundenansprüche: </a:t>
            </a:r>
            <a:r>
              <a:rPr lang="de-DE" altLang="en-US" sz="1600">
                <a:latin typeface="Arial" pitchFamily="34" charset="0"/>
              </a:rPr>
              <a:t>45%</a:t>
            </a:r>
          </a:p>
          <a:p>
            <a:r>
              <a:rPr lang="de-DE" altLang="en-US" sz="1600" b="1">
                <a:latin typeface="Arial" pitchFamily="34" charset="0"/>
              </a:rPr>
              <a:t>Schärfere Auflagen: </a:t>
            </a:r>
            <a:r>
              <a:rPr lang="de-DE" altLang="en-US" sz="1600">
                <a:latin typeface="Arial" pitchFamily="34" charset="0"/>
              </a:rPr>
              <a:t>29%</a:t>
            </a:r>
          </a:p>
          <a:p>
            <a:r>
              <a:rPr lang="de-DE" altLang="en-US" sz="1600" b="1">
                <a:latin typeface="Arial" pitchFamily="34" charset="0"/>
              </a:rPr>
              <a:t>Wachsender Kostendruck: </a:t>
            </a:r>
            <a:r>
              <a:rPr lang="de-DE" altLang="en-US" sz="1600">
                <a:latin typeface="Arial" pitchFamily="34" charset="0"/>
              </a:rPr>
              <a:t>21%</a:t>
            </a:r>
          </a:p>
          <a:p>
            <a:endParaRPr lang="de-DE" altLang="en-US" sz="1600">
              <a:latin typeface="Arial" pitchFamily="34" charset="0"/>
            </a:endParaRPr>
          </a:p>
          <a:p>
            <a:pPr>
              <a:buClr>
                <a:srgbClr val="FF0000"/>
              </a:buClr>
              <a:buFont typeface="Wingdings" pitchFamily="2" charset="2"/>
              <a:buChar char="Ø"/>
            </a:pPr>
            <a:r>
              <a:rPr lang="de-DE" altLang="en-US" sz="1600" b="1">
                <a:solidFill>
                  <a:srgbClr val="FF0000"/>
                </a:solidFill>
                <a:latin typeface="Arial" pitchFamily="34" charset="0"/>
              </a:rPr>
              <a:t>Innovative Lösungen sind gefragt</a:t>
            </a:r>
          </a:p>
          <a:p>
            <a:endParaRPr lang="de-DE" altLang="en-US" sz="1600" b="1">
              <a:solidFill>
                <a:srgbClr val="FF0000"/>
              </a:solidFill>
              <a:latin typeface="Arial" pitchFamily="34" charset="0"/>
            </a:endParaRPr>
          </a:p>
        </p:txBody>
      </p:sp>
      <p:pic>
        <p:nvPicPr>
          <p:cNvPr id="457736" name="Picture 8" descr="H:\Dokumente und Einstellungen\Horst Walther\Eigene Dateien\Eigene Bilder\Photos\Arbeiten.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41363" y="1143000"/>
            <a:ext cx="3660775"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de-DE" altLang="en-US">
                <a:solidFill>
                  <a:srgbClr val="000000"/>
                </a:solidFill>
                <a:latin typeface="Arial" pitchFamily="34" charset="0"/>
                <a:cs typeface="Arial" pitchFamily="34" charset="0"/>
              </a:rPr>
              <a:t>Zunehmender Wettbewerb</a:t>
            </a:r>
            <a:r>
              <a:rPr lang="de-DE" altLang="en-US"/>
              <a:t> </a:t>
            </a:r>
          </a:p>
        </p:txBody>
      </p:sp>
      <p:sp>
        <p:nvSpPr>
          <p:cNvPr id="459779" name="Rectangle 3"/>
          <p:cNvSpPr>
            <a:spLocks noGrp="1" noChangeArrowheads="1"/>
          </p:cNvSpPr>
          <p:nvPr>
            <p:ph type="body" sz="half" idx="2"/>
          </p:nvPr>
        </p:nvSpPr>
        <p:spPr>
          <a:xfrm>
            <a:off x="4610100" y="1143000"/>
            <a:ext cx="4152900" cy="4876800"/>
          </a:xfrm>
        </p:spPr>
        <p:txBody>
          <a:bodyPr/>
          <a:lstStyle/>
          <a:p>
            <a:r>
              <a:rPr lang="de-DE" altLang="en-US" sz="1600">
                <a:solidFill>
                  <a:srgbClr val="000000"/>
                </a:solidFill>
                <a:latin typeface="Arial" pitchFamily="34" charset="0"/>
                <a:cs typeface="Times New Roman" pitchFamily="18" charset="0"/>
              </a:rPr>
              <a:t>73% der IT-Verantwortlichen müssen schnell neue Angebotsformen und Service-Modelle zu entwickeln.</a:t>
            </a:r>
          </a:p>
          <a:p>
            <a:r>
              <a:rPr lang="de-DE" altLang="en-US" sz="1600">
                <a:solidFill>
                  <a:srgbClr val="000000"/>
                </a:solidFill>
                <a:latin typeface="Arial" pitchFamily="34" charset="0"/>
                <a:cs typeface="Times New Roman" pitchFamily="18" charset="0"/>
              </a:rPr>
              <a:t>Damit soll in einem weitgehend gesättigten Markt ...</a:t>
            </a:r>
          </a:p>
          <a:p>
            <a:pPr lvl="1"/>
            <a:r>
              <a:rPr lang="de-DE" altLang="en-US" sz="1400">
                <a:solidFill>
                  <a:srgbClr val="000000"/>
                </a:solidFill>
                <a:latin typeface="Arial" pitchFamily="34" charset="0"/>
                <a:cs typeface="Times New Roman" pitchFamily="18" charset="0"/>
              </a:rPr>
              <a:t>der Umsatzanteil bei bestehenden Kunden ausgebaut und </a:t>
            </a:r>
          </a:p>
          <a:p>
            <a:pPr lvl="1"/>
            <a:r>
              <a:rPr lang="de-DE" altLang="en-US" sz="1400">
                <a:solidFill>
                  <a:srgbClr val="000000"/>
                </a:solidFill>
                <a:latin typeface="Arial" pitchFamily="34" charset="0"/>
                <a:cs typeface="Times New Roman" pitchFamily="18" charset="0"/>
              </a:rPr>
              <a:t>die eigene Attraktivität für Fremdkunden erhöht werden.</a:t>
            </a:r>
          </a:p>
          <a:p>
            <a:r>
              <a:rPr lang="de-DE" altLang="en-US" sz="1600">
                <a:solidFill>
                  <a:srgbClr val="000000"/>
                </a:solidFill>
                <a:latin typeface="Arial" pitchFamily="34" charset="0"/>
                <a:cs typeface="Times New Roman" pitchFamily="18" charset="0"/>
              </a:rPr>
              <a:t>Dazu ist es notwendig ...</a:t>
            </a:r>
          </a:p>
          <a:p>
            <a:pPr lvl="1"/>
            <a:r>
              <a:rPr lang="de-DE" altLang="en-US" sz="1400">
                <a:solidFill>
                  <a:srgbClr val="000000"/>
                </a:solidFill>
                <a:latin typeface="Arial" pitchFamily="34" charset="0"/>
                <a:cs typeface="Times New Roman" pitchFamily="18" charset="0"/>
              </a:rPr>
              <a:t>die Kundenqualität exakt einzuschätzen,</a:t>
            </a:r>
          </a:p>
          <a:p>
            <a:pPr lvl="1"/>
            <a:r>
              <a:rPr lang="de-DE" altLang="en-US" sz="1400">
                <a:solidFill>
                  <a:srgbClr val="000000"/>
                </a:solidFill>
                <a:latin typeface="Arial" pitchFamily="34" charset="0"/>
                <a:cs typeface="Times New Roman" pitchFamily="18" charset="0"/>
              </a:rPr>
              <a:t>die „besten“ Kunden zu identifizieren, </a:t>
            </a:r>
          </a:p>
          <a:p>
            <a:pPr lvl="1"/>
            <a:r>
              <a:rPr lang="de-DE" altLang="en-US" sz="1400">
                <a:solidFill>
                  <a:srgbClr val="000000"/>
                </a:solidFill>
                <a:latin typeface="Arial" pitchFamily="34" charset="0"/>
                <a:cs typeface="Times New Roman" pitchFamily="18" charset="0"/>
              </a:rPr>
              <a:t>um sie mit CrossSelling- Angeboten</a:t>
            </a:r>
          </a:p>
          <a:p>
            <a:pPr lvl="1"/>
            <a:r>
              <a:rPr lang="de-DE" altLang="en-US" sz="1400">
                <a:solidFill>
                  <a:srgbClr val="000000"/>
                </a:solidFill>
                <a:latin typeface="Arial" pitchFamily="34" charset="0"/>
                <a:cs typeface="Times New Roman" pitchFamily="18" charset="0"/>
              </a:rPr>
              <a:t>eng ans eigene Unternehmen zu binden. </a:t>
            </a:r>
            <a:br>
              <a:rPr lang="de-DE" altLang="en-US" sz="1400">
                <a:solidFill>
                  <a:srgbClr val="000000"/>
                </a:solidFill>
                <a:latin typeface="Arial" pitchFamily="34" charset="0"/>
                <a:cs typeface="Times New Roman" pitchFamily="18" charset="0"/>
              </a:rPr>
            </a:br>
            <a:endParaRPr lang="de-DE" altLang="en-US" sz="1400">
              <a:latin typeface="Arial" pitchFamily="34" charset="0"/>
            </a:endParaRPr>
          </a:p>
          <a:p>
            <a:pPr>
              <a:buClr>
                <a:srgbClr val="FF0000"/>
              </a:buClr>
              <a:buFont typeface="Wingdings" pitchFamily="2" charset="2"/>
              <a:buChar char="Ø"/>
            </a:pPr>
            <a:r>
              <a:rPr lang="de-DE" altLang="en-US" sz="1600" b="1">
                <a:solidFill>
                  <a:srgbClr val="FF0000"/>
                </a:solidFill>
                <a:latin typeface="Arial" pitchFamily="34" charset="0"/>
              </a:rPr>
              <a:t>Kundenbindung über passende Angebote</a:t>
            </a:r>
          </a:p>
          <a:p>
            <a:endParaRPr lang="de-DE" altLang="en-US" sz="1600" b="1">
              <a:solidFill>
                <a:srgbClr val="FF0000"/>
              </a:solidFill>
              <a:latin typeface="Arial" pitchFamily="34" charset="0"/>
            </a:endParaRPr>
          </a:p>
        </p:txBody>
      </p:sp>
      <p:grpSp>
        <p:nvGrpSpPr>
          <p:cNvPr id="459782" name="Group 6"/>
          <p:cNvGrpSpPr>
            <a:grpSpLocks noChangeAspect="1"/>
          </p:cNvGrpSpPr>
          <p:nvPr/>
        </p:nvGrpSpPr>
        <p:grpSpPr bwMode="auto">
          <a:xfrm>
            <a:off x="7848600" y="76200"/>
            <a:ext cx="1146175" cy="1141413"/>
            <a:chOff x="3578" y="1038"/>
            <a:chExt cx="1453" cy="1448"/>
          </a:xfrm>
        </p:grpSpPr>
        <p:sp>
          <p:nvSpPr>
            <p:cNvPr id="459783" name="Freeform 7"/>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4" name="Freeform 8"/>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5" name="Freeform 9"/>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6" name="Freeform 10"/>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7" name="Freeform 11"/>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8" name="Freeform 12"/>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89" name="Line 13"/>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9790" name="Line 14"/>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9791" name="Freeform 15"/>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92" name="Freeform 16"/>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9793" name="Freeform 17"/>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459796" name="Picture 20" descr="http://sprott.physics.wisc.edu/images/competition.jp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85800" y="1239838"/>
            <a:ext cx="3771900" cy="46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9" name="Rectangle 5"/>
          <p:cNvSpPr>
            <a:spLocks noGrp="1" noChangeArrowheads="1"/>
          </p:cNvSpPr>
          <p:nvPr>
            <p:ph type="title"/>
          </p:nvPr>
        </p:nvSpPr>
        <p:spPr/>
        <p:txBody>
          <a:bodyPr/>
          <a:lstStyle/>
          <a:p>
            <a:r>
              <a:rPr lang="de-DE" altLang="en-US"/>
              <a:t>Steigende Kundenansprüche </a:t>
            </a:r>
          </a:p>
        </p:txBody>
      </p:sp>
      <p:graphicFrame>
        <p:nvGraphicFramePr>
          <p:cNvPr id="461830" name="Object 6"/>
          <p:cNvGraphicFramePr>
            <a:graphicFrameLocks noChangeAspect="1"/>
          </p:cNvGraphicFramePr>
          <p:nvPr>
            <p:ph type="clipArt" sz="half" idx="1"/>
          </p:nvPr>
        </p:nvGraphicFramePr>
        <p:xfrm>
          <a:off x="685800" y="2124075"/>
          <a:ext cx="3771900" cy="2913063"/>
        </p:xfrm>
        <a:graphic>
          <a:graphicData uri="http://schemas.openxmlformats.org/presentationml/2006/ole">
            <mc:AlternateContent xmlns:mc="http://schemas.openxmlformats.org/markup-compatibility/2006">
              <mc:Choice xmlns:v="urn:schemas-microsoft-com:vml" Requires="v">
                <p:oleObj spid="_x0000_s461845" name="Photo Editor Photo" r:id="rId4" imgW="4982270" imgH="3847619" progId="MSPhotoEd.3">
                  <p:embed/>
                </p:oleObj>
              </mc:Choice>
              <mc:Fallback>
                <p:oleObj name="Photo Editor Photo" r:id="rId4" imgW="4982270" imgH="3847619" progId="MSPhotoEd.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124075"/>
                        <a:ext cx="3771900" cy="2913063"/>
                      </a:xfrm>
                      <a:prstGeom prst="rect">
                        <a:avLst/>
                      </a:prstGeom>
                    </p:spPr>
                  </p:pic>
                </p:oleObj>
              </mc:Fallback>
            </mc:AlternateContent>
          </a:graphicData>
        </a:graphic>
      </p:graphicFrame>
      <p:sp>
        <p:nvSpPr>
          <p:cNvPr id="461831" name="Rectangle 7"/>
          <p:cNvSpPr>
            <a:spLocks noGrp="1" noChangeArrowheads="1"/>
          </p:cNvSpPr>
          <p:nvPr>
            <p:ph type="body" sz="half" idx="2"/>
          </p:nvPr>
        </p:nvSpPr>
        <p:spPr>
          <a:xfrm>
            <a:off x="4610100" y="1143000"/>
            <a:ext cx="4152900" cy="4876800"/>
          </a:xfrm>
        </p:spPr>
        <p:txBody>
          <a:bodyPr/>
          <a:lstStyle/>
          <a:p>
            <a:pPr>
              <a:lnSpc>
                <a:spcPct val="90000"/>
              </a:lnSpc>
            </a:pPr>
            <a:r>
              <a:rPr lang="de-DE" altLang="en-US" sz="1600"/>
              <a:t>45% spüren den starken Wunsch nach mehr Service und größerer Nutzerfreundlichkeit der Systeme.</a:t>
            </a:r>
          </a:p>
          <a:p>
            <a:pPr>
              <a:lnSpc>
                <a:spcPct val="90000"/>
              </a:lnSpc>
            </a:pPr>
            <a:r>
              <a:rPr lang="de-DE" altLang="en-US" sz="1600"/>
              <a:t>„Keep customers happy“, lautet eine der häufigsten Forderungen des Managements.</a:t>
            </a:r>
          </a:p>
          <a:p>
            <a:pPr>
              <a:lnSpc>
                <a:spcPct val="90000"/>
              </a:lnSpc>
            </a:pPr>
            <a:r>
              <a:rPr lang="de-DE" altLang="en-US" sz="1600"/>
              <a:t>Dazu müssen sie ...</a:t>
            </a:r>
          </a:p>
          <a:p>
            <a:pPr lvl="1">
              <a:lnSpc>
                <a:spcPct val="90000"/>
              </a:lnSpc>
            </a:pPr>
            <a:r>
              <a:rPr lang="de-DE" altLang="en-US" sz="1400"/>
              <a:t>eine breite Service-Palette anbieten</a:t>
            </a:r>
          </a:p>
          <a:p>
            <a:pPr lvl="1">
              <a:lnSpc>
                <a:spcPct val="90000"/>
              </a:lnSpc>
            </a:pPr>
            <a:r>
              <a:rPr lang="de-DE" altLang="en-US" sz="1400"/>
              <a:t>Sie persönlich ernst nehmen.</a:t>
            </a:r>
          </a:p>
          <a:p>
            <a:pPr>
              <a:lnSpc>
                <a:spcPct val="90000"/>
              </a:lnSpc>
            </a:pPr>
            <a:r>
              <a:rPr lang="de-DE" altLang="en-US" sz="1600"/>
              <a:t>Die Systeme müssen einfach zu bedienen sein.</a:t>
            </a:r>
          </a:p>
          <a:p>
            <a:pPr>
              <a:lnSpc>
                <a:spcPct val="90000"/>
              </a:lnSpc>
            </a:pPr>
            <a:r>
              <a:rPr lang="de-DE" altLang="en-US" sz="1600"/>
              <a:t>Sie müssen auf den Benutzer wie maßgeschneidert wirken.</a:t>
            </a:r>
          </a:p>
          <a:p>
            <a:pPr>
              <a:lnSpc>
                <a:spcPct val="90000"/>
              </a:lnSpc>
            </a:pPr>
            <a:r>
              <a:rPr lang="de-DE" altLang="en-US" sz="1600"/>
              <a:t>Kritische Anforderungen sind ...</a:t>
            </a:r>
          </a:p>
          <a:p>
            <a:pPr lvl="1">
              <a:lnSpc>
                <a:spcPct val="90000"/>
              </a:lnSpc>
            </a:pPr>
            <a:r>
              <a:rPr lang="de-DE" altLang="en-US" sz="1400"/>
              <a:t>Single Sign-on, </a:t>
            </a:r>
          </a:p>
          <a:p>
            <a:pPr lvl="1">
              <a:lnSpc>
                <a:spcPct val="90000"/>
              </a:lnSpc>
            </a:pPr>
            <a:r>
              <a:rPr lang="de-DE" altLang="en-US" sz="1400"/>
              <a:t>personalisierte Inhalte,</a:t>
            </a:r>
          </a:p>
          <a:p>
            <a:pPr lvl="1">
              <a:lnSpc>
                <a:spcPct val="90000"/>
              </a:lnSpc>
            </a:pPr>
            <a:r>
              <a:rPr lang="de-DE" altLang="en-US" sz="1400"/>
              <a:t>Selbstverwaltung von Datenprofilen und Passwörtern sowie</a:t>
            </a:r>
          </a:p>
          <a:p>
            <a:pPr lvl="1">
              <a:lnSpc>
                <a:spcPct val="90000"/>
              </a:lnSpc>
            </a:pPr>
            <a:r>
              <a:rPr lang="de-DE" altLang="en-US" sz="1400"/>
              <a:t>die Möglichkeit des Opt-in/out.</a:t>
            </a:r>
          </a:p>
          <a:p>
            <a:pPr>
              <a:lnSpc>
                <a:spcPct val="90000"/>
              </a:lnSpc>
            </a:pPr>
            <a:endParaRPr lang="de-DE" altLang="en-US" sz="1400">
              <a:latin typeface="Arial" pitchFamily="34" charset="0"/>
            </a:endParaRPr>
          </a:p>
          <a:p>
            <a:pPr>
              <a:lnSpc>
                <a:spcPct val="90000"/>
              </a:lnSpc>
              <a:buClr>
                <a:srgbClr val="FF0000"/>
              </a:buClr>
              <a:buFont typeface="Wingdings" pitchFamily="2" charset="2"/>
              <a:buChar char="Ø"/>
            </a:pPr>
            <a:r>
              <a:rPr lang="de-DE" altLang="en-US" sz="1400" b="1">
                <a:solidFill>
                  <a:srgbClr val="FF0000"/>
                </a:solidFill>
                <a:latin typeface="Arial" pitchFamily="34" charset="0"/>
              </a:rPr>
              <a:t>Industrielle Fertigung – individuelle Betreuung</a:t>
            </a:r>
            <a:endParaRPr lang="de-DE" altLang="en-US" sz="1600"/>
          </a:p>
        </p:txBody>
      </p:sp>
      <p:grpSp>
        <p:nvGrpSpPr>
          <p:cNvPr id="461832" name="Group 8"/>
          <p:cNvGrpSpPr>
            <a:grpSpLocks noChangeAspect="1"/>
          </p:cNvGrpSpPr>
          <p:nvPr/>
        </p:nvGrpSpPr>
        <p:grpSpPr bwMode="auto">
          <a:xfrm>
            <a:off x="7848600" y="76200"/>
            <a:ext cx="1146175" cy="1141413"/>
            <a:chOff x="3578" y="1038"/>
            <a:chExt cx="1453" cy="1448"/>
          </a:xfrm>
        </p:grpSpPr>
        <p:sp>
          <p:nvSpPr>
            <p:cNvPr id="461833" name="Freeform 9"/>
            <p:cNvSpPr>
              <a:spLocks noChangeAspect="1"/>
            </p:cNvSpPr>
            <p:nvPr/>
          </p:nvSpPr>
          <p:spPr bwMode="auto">
            <a:xfrm>
              <a:off x="4262" y="1038"/>
              <a:ext cx="395" cy="549"/>
            </a:xfrm>
            <a:custGeom>
              <a:avLst/>
              <a:gdLst>
                <a:gd name="T0" fmla="*/ 38 w 395"/>
                <a:gd name="T1" fmla="*/ 548 h 549"/>
                <a:gd name="T2" fmla="*/ 7 w 395"/>
                <a:gd name="T3" fmla="*/ 435 h 549"/>
                <a:gd name="T4" fmla="*/ 1 w 395"/>
                <a:gd name="T5" fmla="*/ 381 h 549"/>
                <a:gd name="T6" fmla="*/ 0 w 395"/>
                <a:gd name="T7" fmla="*/ 355 h 549"/>
                <a:gd name="T8" fmla="*/ 2 w 395"/>
                <a:gd name="T9" fmla="*/ 328 h 549"/>
                <a:gd name="T10" fmla="*/ 21 w 395"/>
                <a:gd name="T11" fmla="*/ 230 h 549"/>
                <a:gd name="T12" fmla="*/ 62 w 395"/>
                <a:gd name="T13" fmla="*/ 144 h 549"/>
                <a:gd name="T14" fmla="*/ 123 w 395"/>
                <a:gd name="T15" fmla="*/ 76 h 549"/>
                <a:gd name="T16" fmla="*/ 200 w 395"/>
                <a:gd name="T17" fmla="*/ 27 h 549"/>
                <a:gd name="T18" fmla="*/ 291 w 395"/>
                <a:gd name="T19" fmla="*/ 2 h 549"/>
                <a:gd name="T20" fmla="*/ 315 w 395"/>
                <a:gd name="T21" fmla="*/ 1 h 549"/>
                <a:gd name="T22" fmla="*/ 341 w 395"/>
                <a:gd name="T23" fmla="*/ 0 h 549"/>
                <a:gd name="T24" fmla="*/ 394 w 395"/>
                <a:gd name="T25" fmla="*/ 6 h 549"/>
                <a:gd name="T26" fmla="*/ 370 w 395"/>
                <a:gd name="T27" fmla="*/ 6 h 549"/>
                <a:gd name="T28" fmla="*/ 346 w 395"/>
                <a:gd name="T29" fmla="*/ 8 h 549"/>
                <a:gd name="T30" fmla="*/ 299 w 395"/>
                <a:gd name="T31" fmla="*/ 15 h 549"/>
                <a:gd name="T32" fmla="*/ 213 w 395"/>
                <a:gd name="T33" fmla="*/ 49 h 549"/>
                <a:gd name="T34" fmla="*/ 140 w 395"/>
                <a:gd name="T35" fmla="*/ 101 h 549"/>
                <a:gd name="T36" fmla="*/ 79 w 395"/>
                <a:gd name="T37" fmla="*/ 172 h 549"/>
                <a:gd name="T38" fmla="*/ 37 w 395"/>
                <a:gd name="T39" fmla="*/ 254 h 549"/>
                <a:gd name="T40" fmla="*/ 14 w 395"/>
                <a:gd name="T41" fmla="*/ 347 h 549"/>
                <a:gd name="T42" fmla="*/ 11 w 395"/>
                <a:gd name="T43" fmla="*/ 396 h 549"/>
                <a:gd name="T44" fmla="*/ 11 w 395"/>
                <a:gd name="T45" fmla="*/ 420 h 549"/>
                <a:gd name="T46" fmla="*/ 14 w 395"/>
                <a:gd name="T47" fmla="*/ 446 h 549"/>
                <a:gd name="T48" fmla="*/ 38 w 395"/>
                <a:gd name="T49"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5" h="549">
                  <a:moveTo>
                    <a:pt x="38" y="548"/>
                  </a:moveTo>
                  <a:lnTo>
                    <a:pt x="7" y="435"/>
                  </a:lnTo>
                  <a:lnTo>
                    <a:pt x="1" y="381"/>
                  </a:lnTo>
                  <a:lnTo>
                    <a:pt x="0" y="355"/>
                  </a:lnTo>
                  <a:lnTo>
                    <a:pt x="2" y="328"/>
                  </a:lnTo>
                  <a:lnTo>
                    <a:pt x="21" y="230"/>
                  </a:lnTo>
                  <a:lnTo>
                    <a:pt x="62" y="144"/>
                  </a:lnTo>
                  <a:lnTo>
                    <a:pt x="123" y="76"/>
                  </a:lnTo>
                  <a:lnTo>
                    <a:pt x="200" y="27"/>
                  </a:lnTo>
                  <a:lnTo>
                    <a:pt x="291" y="2"/>
                  </a:lnTo>
                  <a:lnTo>
                    <a:pt x="315" y="1"/>
                  </a:lnTo>
                  <a:lnTo>
                    <a:pt x="341" y="0"/>
                  </a:lnTo>
                  <a:lnTo>
                    <a:pt x="394" y="6"/>
                  </a:lnTo>
                  <a:lnTo>
                    <a:pt x="370" y="6"/>
                  </a:lnTo>
                  <a:lnTo>
                    <a:pt x="346" y="8"/>
                  </a:lnTo>
                  <a:lnTo>
                    <a:pt x="299" y="15"/>
                  </a:lnTo>
                  <a:lnTo>
                    <a:pt x="213" y="49"/>
                  </a:lnTo>
                  <a:lnTo>
                    <a:pt x="140" y="101"/>
                  </a:lnTo>
                  <a:lnTo>
                    <a:pt x="79" y="172"/>
                  </a:lnTo>
                  <a:lnTo>
                    <a:pt x="37" y="254"/>
                  </a:lnTo>
                  <a:lnTo>
                    <a:pt x="14" y="347"/>
                  </a:lnTo>
                  <a:lnTo>
                    <a:pt x="11" y="396"/>
                  </a:lnTo>
                  <a:lnTo>
                    <a:pt x="11" y="420"/>
                  </a:lnTo>
                  <a:lnTo>
                    <a:pt x="14" y="446"/>
                  </a:lnTo>
                  <a:lnTo>
                    <a:pt x="38" y="548"/>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4" name="Freeform 10"/>
            <p:cNvSpPr>
              <a:spLocks noChangeAspect="1"/>
            </p:cNvSpPr>
            <p:nvPr/>
          </p:nvSpPr>
          <p:spPr bwMode="auto">
            <a:xfrm>
              <a:off x="4319" y="1063"/>
              <a:ext cx="712" cy="801"/>
            </a:xfrm>
            <a:custGeom>
              <a:avLst/>
              <a:gdLst>
                <a:gd name="T0" fmla="*/ 0 w 712"/>
                <a:gd name="T1" fmla="*/ 567 h 801"/>
                <a:gd name="T2" fmla="*/ 54 w 712"/>
                <a:gd name="T3" fmla="*/ 658 h 801"/>
                <a:gd name="T4" fmla="*/ 126 w 712"/>
                <a:gd name="T5" fmla="*/ 727 h 801"/>
                <a:gd name="T6" fmla="*/ 212 w 712"/>
                <a:gd name="T7" fmla="*/ 773 h 801"/>
                <a:gd name="T8" fmla="*/ 305 w 712"/>
                <a:gd name="T9" fmla="*/ 798 h 801"/>
                <a:gd name="T10" fmla="*/ 352 w 712"/>
                <a:gd name="T11" fmla="*/ 800 h 801"/>
                <a:gd name="T12" fmla="*/ 375 w 712"/>
                <a:gd name="T13" fmla="*/ 800 h 801"/>
                <a:gd name="T14" fmla="*/ 399 w 712"/>
                <a:gd name="T15" fmla="*/ 798 h 801"/>
                <a:gd name="T16" fmla="*/ 490 w 712"/>
                <a:gd name="T17" fmla="*/ 774 h 801"/>
                <a:gd name="T18" fmla="*/ 570 w 712"/>
                <a:gd name="T19" fmla="*/ 727 h 801"/>
                <a:gd name="T20" fmla="*/ 636 w 712"/>
                <a:gd name="T21" fmla="*/ 652 h 801"/>
                <a:gd name="T22" fmla="*/ 683 w 712"/>
                <a:gd name="T23" fmla="*/ 559 h 801"/>
                <a:gd name="T24" fmla="*/ 707 w 712"/>
                <a:gd name="T25" fmla="*/ 461 h 801"/>
                <a:gd name="T26" fmla="*/ 711 w 712"/>
                <a:gd name="T27" fmla="*/ 412 h 801"/>
                <a:gd name="T28" fmla="*/ 711 w 712"/>
                <a:gd name="T29" fmla="*/ 388 h 801"/>
                <a:gd name="T30" fmla="*/ 710 w 712"/>
                <a:gd name="T31" fmla="*/ 362 h 801"/>
                <a:gd name="T32" fmla="*/ 690 w 712"/>
                <a:gd name="T33" fmla="*/ 266 h 801"/>
                <a:gd name="T34" fmla="*/ 652 w 712"/>
                <a:gd name="T35" fmla="*/ 179 h 801"/>
                <a:gd name="T36" fmla="*/ 595 w 712"/>
                <a:gd name="T37" fmla="*/ 103 h 801"/>
                <a:gd name="T38" fmla="*/ 521 w 712"/>
                <a:gd name="T39" fmla="*/ 42 h 801"/>
                <a:gd name="T40" fmla="*/ 430 w 712"/>
                <a:gd name="T41" fmla="*/ 0 h 801"/>
                <a:gd name="T42" fmla="*/ 509 w 712"/>
                <a:gd name="T43" fmla="*/ 45 h 801"/>
                <a:gd name="T44" fmla="*/ 574 w 712"/>
                <a:gd name="T45" fmla="*/ 106 h 801"/>
                <a:gd name="T46" fmla="*/ 622 w 712"/>
                <a:gd name="T47" fmla="*/ 180 h 801"/>
                <a:gd name="T48" fmla="*/ 652 w 712"/>
                <a:gd name="T49" fmla="*/ 263 h 801"/>
                <a:gd name="T50" fmla="*/ 663 w 712"/>
                <a:gd name="T51" fmla="*/ 352 h 801"/>
                <a:gd name="T52" fmla="*/ 663 w 712"/>
                <a:gd name="T53" fmla="*/ 374 h 801"/>
                <a:gd name="T54" fmla="*/ 662 w 712"/>
                <a:gd name="T55" fmla="*/ 397 h 801"/>
                <a:gd name="T56" fmla="*/ 656 w 712"/>
                <a:gd name="T57" fmla="*/ 442 h 801"/>
                <a:gd name="T58" fmla="*/ 628 w 712"/>
                <a:gd name="T59" fmla="*/ 530 h 801"/>
                <a:gd name="T60" fmla="*/ 578 w 712"/>
                <a:gd name="T61" fmla="*/ 613 h 801"/>
                <a:gd name="T62" fmla="*/ 512 w 712"/>
                <a:gd name="T63" fmla="*/ 682 h 801"/>
                <a:gd name="T64" fmla="*/ 437 w 712"/>
                <a:gd name="T65" fmla="*/ 729 h 801"/>
                <a:gd name="T66" fmla="*/ 358 w 712"/>
                <a:gd name="T67" fmla="*/ 754 h 801"/>
                <a:gd name="T68" fmla="*/ 317 w 712"/>
                <a:gd name="T69" fmla="*/ 759 h 801"/>
                <a:gd name="T70" fmla="*/ 297 w 712"/>
                <a:gd name="T71" fmla="*/ 760 h 801"/>
                <a:gd name="T72" fmla="*/ 275 w 712"/>
                <a:gd name="T73" fmla="*/ 759 h 801"/>
                <a:gd name="T74" fmla="*/ 196 w 712"/>
                <a:gd name="T75" fmla="*/ 742 h 801"/>
                <a:gd name="T76" fmla="*/ 120 w 712"/>
                <a:gd name="T77" fmla="*/ 704 h 801"/>
                <a:gd name="T78" fmla="*/ 54 w 712"/>
                <a:gd name="T79" fmla="*/ 646 h 801"/>
                <a:gd name="T80" fmla="*/ 0 w 712"/>
                <a:gd name="T81" fmla="*/ 5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2" h="801">
                  <a:moveTo>
                    <a:pt x="0" y="567"/>
                  </a:moveTo>
                  <a:lnTo>
                    <a:pt x="54" y="658"/>
                  </a:lnTo>
                  <a:lnTo>
                    <a:pt x="126" y="727"/>
                  </a:lnTo>
                  <a:lnTo>
                    <a:pt x="212" y="773"/>
                  </a:lnTo>
                  <a:lnTo>
                    <a:pt x="305" y="798"/>
                  </a:lnTo>
                  <a:lnTo>
                    <a:pt x="352" y="800"/>
                  </a:lnTo>
                  <a:lnTo>
                    <a:pt x="375" y="800"/>
                  </a:lnTo>
                  <a:lnTo>
                    <a:pt x="399" y="798"/>
                  </a:lnTo>
                  <a:lnTo>
                    <a:pt x="490" y="774"/>
                  </a:lnTo>
                  <a:lnTo>
                    <a:pt x="570" y="727"/>
                  </a:lnTo>
                  <a:lnTo>
                    <a:pt x="636" y="652"/>
                  </a:lnTo>
                  <a:lnTo>
                    <a:pt x="683" y="559"/>
                  </a:lnTo>
                  <a:lnTo>
                    <a:pt x="707" y="461"/>
                  </a:lnTo>
                  <a:lnTo>
                    <a:pt x="711" y="412"/>
                  </a:lnTo>
                  <a:lnTo>
                    <a:pt x="711" y="388"/>
                  </a:lnTo>
                  <a:lnTo>
                    <a:pt x="710" y="362"/>
                  </a:lnTo>
                  <a:lnTo>
                    <a:pt x="690" y="266"/>
                  </a:lnTo>
                  <a:lnTo>
                    <a:pt x="652" y="179"/>
                  </a:lnTo>
                  <a:lnTo>
                    <a:pt x="595" y="103"/>
                  </a:lnTo>
                  <a:lnTo>
                    <a:pt x="521" y="42"/>
                  </a:lnTo>
                  <a:lnTo>
                    <a:pt x="430" y="0"/>
                  </a:lnTo>
                  <a:lnTo>
                    <a:pt x="509" y="45"/>
                  </a:lnTo>
                  <a:lnTo>
                    <a:pt x="574" y="106"/>
                  </a:lnTo>
                  <a:lnTo>
                    <a:pt x="622" y="180"/>
                  </a:lnTo>
                  <a:lnTo>
                    <a:pt x="652" y="263"/>
                  </a:lnTo>
                  <a:lnTo>
                    <a:pt x="663" y="352"/>
                  </a:lnTo>
                  <a:lnTo>
                    <a:pt x="663" y="374"/>
                  </a:lnTo>
                  <a:lnTo>
                    <a:pt x="662" y="397"/>
                  </a:lnTo>
                  <a:lnTo>
                    <a:pt x="656" y="442"/>
                  </a:lnTo>
                  <a:lnTo>
                    <a:pt x="628" y="530"/>
                  </a:lnTo>
                  <a:lnTo>
                    <a:pt x="578" y="613"/>
                  </a:lnTo>
                  <a:lnTo>
                    <a:pt x="512" y="682"/>
                  </a:lnTo>
                  <a:lnTo>
                    <a:pt x="437" y="729"/>
                  </a:lnTo>
                  <a:lnTo>
                    <a:pt x="358" y="754"/>
                  </a:lnTo>
                  <a:lnTo>
                    <a:pt x="317" y="759"/>
                  </a:lnTo>
                  <a:lnTo>
                    <a:pt x="297" y="760"/>
                  </a:lnTo>
                  <a:lnTo>
                    <a:pt x="275" y="759"/>
                  </a:lnTo>
                  <a:lnTo>
                    <a:pt x="196" y="742"/>
                  </a:lnTo>
                  <a:lnTo>
                    <a:pt x="120" y="704"/>
                  </a:lnTo>
                  <a:lnTo>
                    <a:pt x="54" y="646"/>
                  </a:lnTo>
                  <a:lnTo>
                    <a:pt x="0" y="567"/>
                  </a:lnTo>
                </a:path>
              </a:pathLst>
            </a:custGeom>
            <a:solidFill>
              <a:srgbClr val="5F5F5F"/>
            </a:solidFill>
            <a:ln w="12700" cap="rnd" cmpd="sng">
              <a:solidFill>
                <a:srgbClr val="A2A2A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5" name="Freeform 11"/>
            <p:cNvSpPr>
              <a:spLocks noChangeAspect="1"/>
            </p:cNvSpPr>
            <p:nvPr/>
          </p:nvSpPr>
          <p:spPr bwMode="auto">
            <a:xfrm>
              <a:off x="4270" y="1046"/>
              <a:ext cx="712" cy="775"/>
            </a:xfrm>
            <a:custGeom>
              <a:avLst/>
              <a:gdLst>
                <a:gd name="T0" fmla="*/ 0 w 712"/>
                <a:gd name="T1" fmla="*/ 390 h 775"/>
                <a:gd name="T2" fmla="*/ 14 w 712"/>
                <a:gd name="T3" fmla="*/ 299 h 775"/>
                <a:gd name="T4" fmla="*/ 41 w 712"/>
                <a:gd name="T5" fmla="*/ 220 h 775"/>
                <a:gd name="T6" fmla="*/ 78 w 712"/>
                <a:gd name="T7" fmla="*/ 153 h 775"/>
                <a:gd name="T8" fmla="*/ 125 w 712"/>
                <a:gd name="T9" fmla="*/ 97 h 775"/>
                <a:gd name="T10" fmla="*/ 179 w 712"/>
                <a:gd name="T11" fmla="*/ 55 h 775"/>
                <a:gd name="T12" fmla="*/ 238 w 712"/>
                <a:gd name="T13" fmla="*/ 25 h 775"/>
                <a:gd name="T14" fmla="*/ 300 w 712"/>
                <a:gd name="T15" fmla="*/ 6 h 775"/>
                <a:gd name="T16" fmla="*/ 365 w 712"/>
                <a:gd name="T17" fmla="*/ 0 h 775"/>
                <a:gd name="T18" fmla="*/ 397 w 712"/>
                <a:gd name="T19" fmla="*/ 1 h 775"/>
                <a:gd name="T20" fmla="*/ 429 w 712"/>
                <a:gd name="T21" fmla="*/ 5 h 775"/>
                <a:gd name="T22" fmla="*/ 490 w 712"/>
                <a:gd name="T23" fmla="*/ 24 h 775"/>
                <a:gd name="T24" fmla="*/ 547 w 712"/>
                <a:gd name="T25" fmla="*/ 54 h 775"/>
                <a:gd name="T26" fmla="*/ 600 w 712"/>
                <a:gd name="T27" fmla="*/ 97 h 775"/>
                <a:gd name="T28" fmla="*/ 644 w 712"/>
                <a:gd name="T29" fmla="*/ 152 h 775"/>
                <a:gd name="T30" fmla="*/ 678 w 712"/>
                <a:gd name="T31" fmla="*/ 220 h 775"/>
                <a:gd name="T32" fmla="*/ 701 w 712"/>
                <a:gd name="T33" fmla="*/ 298 h 775"/>
                <a:gd name="T34" fmla="*/ 711 w 712"/>
                <a:gd name="T35" fmla="*/ 390 h 775"/>
                <a:gd name="T36" fmla="*/ 698 w 712"/>
                <a:gd name="T37" fmla="*/ 480 h 775"/>
                <a:gd name="T38" fmla="*/ 672 w 712"/>
                <a:gd name="T39" fmla="*/ 557 h 775"/>
                <a:gd name="T40" fmla="*/ 635 w 712"/>
                <a:gd name="T41" fmla="*/ 623 h 775"/>
                <a:gd name="T42" fmla="*/ 589 w 712"/>
                <a:gd name="T43" fmla="*/ 677 h 775"/>
                <a:gd name="T44" fmla="*/ 536 w 712"/>
                <a:gd name="T45" fmla="*/ 719 h 775"/>
                <a:gd name="T46" fmla="*/ 478 w 712"/>
                <a:gd name="T47" fmla="*/ 749 h 775"/>
                <a:gd name="T48" fmla="*/ 415 w 712"/>
                <a:gd name="T49" fmla="*/ 767 h 775"/>
                <a:gd name="T50" fmla="*/ 351 w 712"/>
                <a:gd name="T51" fmla="*/ 774 h 775"/>
                <a:gd name="T52" fmla="*/ 226 w 712"/>
                <a:gd name="T53" fmla="*/ 752 h 775"/>
                <a:gd name="T54" fmla="*/ 169 w 712"/>
                <a:gd name="T55" fmla="*/ 722 h 775"/>
                <a:gd name="T56" fmla="*/ 116 w 712"/>
                <a:gd name="T57" fmla="*/ 680 h 775"/>
                <a:gd name="T58" fmla="*/ 72 w 712"/>
                <a:gd name="T59" fmla="*/ 626 h 775"/>
                <a:gd name="T60" fmla="*/ 36 w 712"/>
                <a:gd name="T61" fmla="*/ 560 h 775"/>
                <a:gd name="T62" fmla="*/ 12 w 712"/>
                <a:gd name="T63" fmla="*/ 482 h 775"/>
                <a:gd name="T64" fmla="*/ 0 w 712"/>
                <a:gd name="T65" fmla="*/ 3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775">
                  <a:moveTo>
                    <a:pt x="0" y="390"/>
                  </a:moveTo>
                  <a:lnTo>
                    <a:pt x="14" y="299"/>
                  </a:lnTo>
                  <a:lnTo>
                    <a:pt x="41" y="220"/>
                  </a:lnTo>
                  <a:lnTo>
                    <a:pt x="78" y="153"/>
                  </a:lnTo>
                  <a:lnTo>
                    <a:pt x="125" y="97"/>
                  </a:lnTo>
                  <a:lnTo>
                    <a:pt x="179" y="55"/>
                  </a:lnTo>
                  <a:lnTo>
                    <a:pt x="238" y="25"/>
                  </a:lnTo>
                  <a:lnTo>
                    <a:pt x="300" y="6"/>
                  </a:lnTo>
                  <a:lnTo>
                    <a:pt x="365" y="0"/>
                  </a:lnTo>
                  <a:lnTo>
                    <a:pt x="397" y="1"/>
                  </a:lnTo>
                  <a:lnTo>
                    <a:pt x="429" y="5"/>
                  </a:lnTo>
                  <a:lnTo>
                    <a:pt x="490" y="24"/>
                  </a:lnTo>
                  <a:lnTo>
                    <a:pt x="547" y="54"/>
                  </a:lnTo>
                  <a:lnTo>
                    <a:pt x="600" y="97"/>
                  </a:lnTo>
                  <a:lnTo>
                    <a:pt x="644" y="152"/>
                  </a:lnTo>
                  <a:lnTo>
                    <a:pt x="678" y="220"/>
                  </a:lnTo>
                  <a:lnTo>
                    <a:pt x="701" y="298"/>
                  </a:lnTo>
                  <a:lnTo>
                    <a:pt x="711" y="390"/>
                  </a:lnTo>
                  <a:lnTo>
                    <a:pt x="698" y="480"/>
                  </a:lnTo>
                  <a:lnTo>
                    <a:pt x="672" y="557"/>
                  </a:lnTo>
                  <a:lnTo>
                    <a:pt x="635" y="623"/>
                  </a:lnTo>
                  <a:lnTo>
                    <a:pt x="589" y="677"/>
                  </a:lnTo>
                  <a:lnTo>
                    <a:pt x="536" y="719"/>
                  </a:lnTo>
                  <a:lnTo>
                    <a:pt x="478" y="749"/>
                  </a:lnTo>
                  <a:lnTo>
                    <a:pt x="415" y="767"/>
                  </a:lnTo>
                  <a:lnTo>
                    <a:pt x="351" y="774"/>
                  </a:lnTo>
                  <a:lnTo>
                    <a:pt x="226" y="752"/>
                  </a:lnTo>
                  <a:lnTo>
                    <a:pt x="169" y="722"/>
                  </a:lnTo>
                  <a:lnTo>
                    <a:pt x="116" y="680"/>
                  </a:lnTo>
                  <a:lnTo>
                    <a:pt x="72" y="626"/>
                  </a:lnTo>
                  <a:lnTo>
                    <a:pt x="36" y="560"/>
                  </a:lnTo>
                  <a:lnTo>
                    <a:pt x="12" y="482"/>
                  </a:lnTo>
                  <a:lnTo>
                    <a:pt x="0" y="390"/>
                  </a:lnTo>
                </a:path>
              </a:pathLst>
            </a:custGeom>
            <a:noFill/>
            <a:ln w="12700" cap="rnd" cmpd="sng">
              <a:solidFill>
                <a:srgbClr val="72727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6" name="Freeform 12"/>
            <p:cNvSpPr>
              <a:spLocks noChangeAspect="1"/>
            </p:cNvSpPr>
            <p:nvPr/>
          </p:nvSpPr>
          <p:spPr bwMode="auto">
            <a:xfrm>
              <a:off x="3623" y="1758"/>
              <a:ext cx="693" cy="728"/>
            </a:xfrm>
            <a:custGeom>
              <a:avLst/>
              <a:gdLst>
                <a:gd name="T0" fmla="*/ 578 w 693"/>
                <a:gd name="T1" fmla="*/ 91 h 728"/>
                <a:gd name="T2" fmla="*/ 605 w 693"/>
                <a:gd name="T3" fmla="*/ 63 h 728"/>
                <a:gd name="T4" fmla="*/ 622 w 693"/>
                <a:gd name="T5" fmla="*/ 30 h 728"/>
                <a:gd name="T6" fmla="*/ 621 w 693"/>
                <a:gd name="T7" fmla="*/ 13 h 728"/>
                <a:gd name="T8" fmla="*/ 612 w 693"/>
                <a:gd name="T9" fmla="*/ 0 h 728"/>
                <a:gd name="T10" fmla="*/ 657 w 693"/>
                <a:gd name="T11" fmla="*/ 44 h 728"/>
                <a:gd name="T12" fmla="*/ 692 w 693"/>
                <a:gd name="T13" fmla="*/ 100 h 728"/>
                <a:gd name="T14" fmla="*/ 671 w 693"/>
                <a:gd name="T15" fmla="*/ 125 h 728"/>
                <a:gd name="T16" fmla="*/ 42 w 693"/>
                <a:gd name="T17" fmla="*/ 727 h 728"/>
                <a:gd name="T18" fmla="*/ 44 w 693"/>
                <a:gd name="T19" fmla="*/ 710 h 728"/>
                <a:gd name="T20" fmla="*/ 35 w 693"/>
                <a:gd name="T21" fmla="*/ 687 h 728"/>
                <a:gd name="T22" fmla="*/ 0 w 693"/>
                <a:gd name="T23" fmla="*/ 636 h 728"/>
                <a:gd name="T24" fmla="*/ 578 w 693"/>
                <a:gd name="T25" fmla="*/ 9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3" h="728">
                  <a:moveTo>
                    <a:pt x="578" y="91"/>
                  </a:moveTo>
                  <a:lnTo>
                    <a:pt x="605" y="63"/>
                  </a:lnTo>
                  <a:lnTo>
                    <a:pt x="622" y="30"/>
                  </a:lnTo>
                  <a:lnTo>
                    <a:pt x="621" y="13"/>
                  </a:lnTo>
                  <a:lnTo>
                    <a:pt x="612" y="0"/>
                  </a:lnTo>
                  <a:lnTo>
                    <a:pt x="657" y="44"/>
                  </a:lnTo>
                  <a:lnTo>
                    <a:pt x="692" y="100"/>
                  </a:lnTo>
                  <a:lnTo>
                    <a:pt x="671" y="125"/>
                  </a:lnTo>
                  <a:lnTo>
                    <a:pt x="42" y="727"/>
                  </a:lnTo>
                  <a:lnTo>
                    <a:pt x="44" y="710"/>
                  </a:lnTo>
                  <a:lnTo>
                    <a:pt x="35" y="687"/>
                  </a:lnTo>
                  <a:lnTo>
                    <a:pt x="0" y="636"/>
                  </a:lnTo>
                  <a:lnTo>
                    <a:pt x="578" y="91"/>
                  </a:lnTo>
                </a:path>
              </a:pathLst>
            </a:custGeom>
            <a:solidFill>
              <a:srgbClr val="000000"/>
            </a:solidFill>
            <a:ln w="12700" cap="rnd" cmpd="sng">
              <a:solidFill>
                <a:srgbClr val="8F8F8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7" name="Freeform 13"/>
            <p:cNvSpPr>
              <a:spLocks noChangeAspect="1"/>
            </p:cNvSpPr>
            <p:nvPr/>
          </p:nvSpPr>
          <p:spPr bwMode="auto">
            <a:xfrm>
              <a:off x="3579" y="1758"/>
              <a:ext cx="667" cy="635"/>
            </a:xfrm>
            <a:custGeom>
              <a:avLst/>
              <a:gdLst>
                <a:gd name="T0" fmla="*/ 622 w 667"/>
                <a:gd name="T1" fmla="*/ 91 h 635"/>
                <a:gd name="T2" fmla="*/ 649 w 667"/>
                <a:gd name="T3" fmla="*/ 63 h 635"/>
                <a:gd name="T4" fmla="*/ 666 w 667"/>
                <a:gd name="T5" fmla="*/ 30 h 635"/>
                <a:gd name="T6" fmla="*/ 665 w 667"/>
                <a:gd name="T7" fmla="*/ 13 h 635"/>
                <a:gd name="T8" fmla="*/ 656 w 667"/>
                <a:gd name="T9" fmla="*/ 0 h 635"/>
                <a:gd name="T10" fmla="*/ 645 w 667"/>
                <a:gd name="T11" fmla="*/ 1 h 635"/>
                <a:gd name="T12" fmla="*/ 637 w 667"/>
                <a:gd name="T13" fmla="*/ 7 h 635"/>
                <a:gd name="T14" fmla="*/ 0 w 667"/>
                <a:gd name="T15" fmla="*/ 601 h 635"/>
                <a:gd name="T16" fmla="*/ 15 w 667"/>
                <a:gd name="T17" fmla="*/ 608 h 635"/>
                <a:gd name="T18" fmla="*/ 44 w 667"/>
                <a:gd name="T19" fmla="*/ 634 h 635"/>
                <a:gd name="T20" fmla="*/ 622 w 667"/>
                <a:gd name="T21" fmla="*/ 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635">
                  <a:moveTo>
                    <a:pt x="622" y="91"/>
                  </a:moveTo>
                  <a:lnTo>
                    <a:pt x="649" y="63"/>
                  </a:lnTo>
                  <a:lnTo>
                    <a:pt x="666" y="30"/>
                  </a:lnTo>
                  <a:lnTo>
                    <a:pt x="665" y="13"/>
                  </a:lnTo>
                  <a:lnTo>
                    <a:pt x="656" y="0"/>
                  </a:lnTo>
                  <a:lnTo>
                    <a:pt x="645" y="1"/>
                  </a:lnTo>
                  <a:lnTo>
                    <a:pt x="637" y="7"/>
                  </a:lnTo>
                  <a:lnTo>
                    <a:pt x="0" y="601"/>
                  </a:lnTo>
                  <a:lnTo>
                    <a:pt x="15" y="608"/>
                  </a:lnTo>
                  <a:lnTo>
                    <a:pt x="44" y="634"/>
                  </a:lnTo>
                  <a:lnTo>
                    <a:pt x="622" y="91"/>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8" name="Freeform 14"/>
            <p:cNvSpPr>
              <a:spLocks noChangeAspect="1"/>
            </p:cNvSpPr>
            <p:nvPr/>
          </p:nvSpPr>
          <p:spPr bwMode="auto">
            <a:xfrm>
              <a:off x="3578" y="2359"/>
              <a:ext cx="93" cy="125"/>
            </a:xfrm>
            <a:custGeom>
              <a:avLst/>
              <a:gdLst>
                <a:gd name="T0" fmla="*/ 58 w 93"/>
                <a:gd name="T1" fmla="*/ 46 h 125"/>
                <a:gd name="T2" fmla="*/ 23 w 93"/>
                <a:gd name="T3" fmla="*/ 8 h 125"/>
                <a:gd name="T4" fmla="*/ 10 w 93"/>
                <a:gd name="T5" fmla="*/ 0 h 125"/>
                <a:gd name="T6" fmla="*/ 1 w 93"/>
                <a:gd name="T7" fmla="*/ 0 h 125"/>
                <a:gd name="T8" fmla="*/ 0 w 93"/>
                <a:gd name="T9" fmla="*/ 11 h 125"/>
                <a:gd name="T10" fmla="*/ 6 w 93"/>
                <a:gd name="T11" fmla="*/ 31 h 125"/>
                <a:gd name="T12" fmla="*/ 33 w 93"/>
                <a:gd name="T13" fmla="*/ 78 h 125"/>
                <a:gd name="T14" fmla="*/ 68 w 93"/>
                <a:gd name="T15" fmla="*/ 115 h 125"/>
                <a:gd name="T16" fmla="*/ 82 w 93"/>
                <a:gd name="T17" fmla="*/ 124 h 125"/>
                <a:gd name="T18" fmla="*/ 91 w 93"/>
                <a:gd name="T19" fmla="*/ 123 h 125"/>
                <a:gd name="T20" fmla="*/ 92 w 93"/>
                <a:gd name="T21" fmla="*/ 113 h 125"/>
                <a:gd name="T22" fmla="*/ 86 w 93"/>
                <a:gd name="T23" fmla="*/ 93 h 125"/>
                <a:gd name="T24" fmla="*/ 58 w 93"/>
                <a:gd name="T25" fmla="*/ 4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5">
                  <a:moveTo>
                    <a:pt x="58" y="46"/>
                  </a:moveTo>
                  <a:lnTo>
                    <a:pt x="23" y="8"/>
                  </a:lnTo>
                  <a:lnTo>
                    <a:pt x="10" y="0"/>
                  </a:lnTo>
                  <a:lnTo>
                    <a:pt x="1" y="0"/>
                  </a:lnTo>
                  <a:lnTo>
                    <a:pt x="0" y="11"/>
                  </a:lnTo>
                  <a:lnTo>
                    <a:pt x="6" y="31"/>
                  </a:lnTo>
                  <a:lnTo>
                    <a:pt x="33" y="78"/>
                  </a:lnTo>
                  <a:lnTo>
                    <a:pt x="68" y="115"/>
                  </a:lnTo>
                  <a:lnTo>
                    <a:pt x="82" y="124"/>
                  </a:lnTo>
                  <a:lnTo>
                    <a:pt x="91" y="123"/>
                  </a:lnTo>
                  <a:lnTo>
                    <a:pt x="92" y="113"/>
                  </a:lnTo>
                  <a:lnTo>
                    <a:pt x="86" y="93"/>
                  </a:lnTo>
                  <a:lnTo>
                    <a:pt x="58" y="46"/>
                  </a:lnTo>
                </a:path>
              </a:pathLst>
            </a:custGeom>
            <a:solidFill>
              <a:srgbClr val="5F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39" name="Line 15"/>
            <p:cNvSpPr>
              <a:spLocks noChangeAspect="1" noChangeShapeType="1"/>
            </p:cNvSpPr>
            <p:nvPr/>
          </p:nvSpPr>
          <p:spPr bwMode="auto">
            <a:xfrm flipH="1">
              <a:off x="3621" y="1883"/>
              <a:ext cx="548" cy="50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840" name="Line 16"/>
            <p:cNvSpPr>
              <a:spLocks noChangeAspect="1" noChangeShapeType="1"/>
            </p:cNvSpPr>
            <p:nvPr/>
          </p:nvSpPr>
          <p:spPr bwMode="auto">
            <a:xfrm flipH="1">
              <a:off x="3661" y="1848"/>
              <a:ext cx="649" cy="610"/>
            </a:xfrm>
            <a:prstGeom prst="line">
              <a:avLst/>
            </a:prstGeom>
            <a:noFill/>
            <a:ln w="12700">
              <a:solidFill>
                <a:srgbClr val="D2D2D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841" name="Freeform 17"/>
            <p:cNvSpPr>
              <a:spLocks noChangeAspect="1"/>
            </p:cNvSpPr>
            <p:nvPr/>
          </p:nvSpPr>
          <p:spPr bwMode="auto">
            <a:xfrm>
              <a:off x="4234" y="1704"/>
              <a:ext cx="151" cy="155"/>
            </a:xfrm>
            <a:custGeom>
              <a:avLst/>
              <a:gdLst>
                <a:gd name="T0" fmla="*/ 150 w 151"/>
                <a:gd name="T1" fmla="*/ 30 h 155"/>
                <a:gd name="T2" fmla="*/ 124 w 151"/>
                <a:gd name="T3" fmla="*/ 56 h 155"/>
                <a:gd name="T4" fmla="*/ 108 w 151"/>
                <a:gd name="T5" fmla="*/ 77 h 155"/>
                <a:gd name="T6" fmla="*/ 95 w 151"/>
                <a:gd name="T7" fmla="*/ 91 h 155"/>
                <a:gd name="T8" fmla="*/ 87 w 151"/>
                <a:gd name="T9" fmla="*/ 110 h 155"/>
                <a:gd name="T10" fmla="*/ 83 w 151"/>
                <a:gd name="T11" fmla="*/ 140 h 155"/>
                <a:gd name="T12" fmla="*/ 83 w 151"/>
                <a:gd name="T13" fmla="*/ 147 h 155"/>
                <a:gd name="T14" fmla="*/ 81 w 151"/>
                <a:gd name="T15" fmla="*/ 154 h 155"/>
                <a:gd name="T16" fmla="*/ 34 w 151"/>
                <a:gd name="T17" fmla="*/ 84 h 155"/>
                <a:gd name="T18" fmla="*/ 0 w 151"/>
                <a:gd name="T19" fmla="*/ 54 h 155"/>
                <a:gd name="T20" fmla="*/ 7 w 151"/>
                <a:gd name="T21" fmla="*/ 51 h 155"/>
                <a:gd name="T22" fmla="*/ 21 w 151"/>
                <a:gd name="T23" fmla="*/ 54 h 155"/>
                <a:gd name="T24" fmla="*/ 41 w 151"/>
                <a:gd name="T25" fmla="*/ 51 h 155"/>
                <a:gd name="T26" fmla="*/ 60 w 151"/>
                <a:gd name="T27" fmla="*/ 44 h 155"/>
                <a:gd name="T28" fmla="*/ 78 w 151"/>
                <a:gd name="T29" fmla="*/ 35 h 155"/>
                <a:gd name="T30" fmla="*/ 102 w 151"/>
                <a:gd name="T31" fmla="*/ 19 h 155"/>
                <a:gd name="T32" fmla="*/ 124 w 151"/>
                <a:gd name="T33" fmla="*/ 0 h 155"/>
                <a:gd name="T34" fmla="*/ 150 w 151"/>
                <a:gd name="T3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55">
                  <a:moveTo>
                    <a:pt x="150" y="30"/>
                  </a:moveTo>
                  <a:lnTo>
                    <a:pt x="124" y="56"/>
                  </a:lnTo>
                  <a:lnTo>
                    <a:pt x="108" y="77"/>
                  </a:lnTo>
                  <a:lnTo>
                    <a:pt x="95" y="91"/>
                  </a:lnTo>
                  <a:lnTo>
                    <a:pt x="87" y="110"/>
                  </a:lnTo>
                  <a:lnTo>
                    <a:pt x="83" y="140"/>
                  </a:lnTo>
                  <a:lnTo>
                    <a:pt x="83" y="147"/>
                  </a:lnTo>
                  <a:lnTo>
                    <a:pt x="81" y="154"/>
                  </a:lnTo>
                  <a:lnTo>
                    <a:pt x="34" y="84"/>
                  </a:lnTo>
                  <a:lnTo>
                    <a:pt x="0" y="54"/>
                  </a:lnTo>
                  <a:lnTo>
                    <a:pt x="7" y="51"/>
                  </a:lnTo>
                  <a:lnTo>
                    <a:pt x="21" y="54"/>
                  </a:lnTo>
                  <a:lnTo>
                    <a:pt x="41" y="51"/>
                  </a:lnTo>
                  <a:lnTo>
                    <a:pt x="60" y="44"/>
                  </a:lnTo>
                  <a:lnTo>
                    <a:pt x="78" y="35"/>
                  </a:lnTo>
                  <a:lnTo>
                    <a:pt x="102" y="19"/>
                  </a:lnTo>
                  <a:lnTo>
                    <a:pt x="124" y="0"/>
                  </a:lnTo>
                  <a:lnTo>
                    <a:pt x="150" y="30"/>
                  </a:lnTo>
                </a:path>
              </a:pathLst>
            </a:custGeom>
            <a:solidFill>
              <a:srgbClr val="E1E1E1"/>
            </a:solidFill>
            <a:ln w="12700" cap="rnd" cmpd="sng">
              <a:solidFill>
                <a:srgbClr val="72727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42" name="Freeform 18"/>
            <p:cNvSpPr>
              <a:spLocks noChangeAspect="1"/>
            </p:cNvSpPr>
            <p:nvPr/>
          </p:nvSpPr>
          <p:spPr bwMode="auto">
            <a:xfrm>
              <a:off x="4167" y="1778"/>
              <a:ext cx="99" cy="102"/>
            </a:xfrm>
            <a:custGeom>
              <a:avLst/>
              <a:gdLst>
                <a:gd name="T0" fmla="*/ 78 w 99"/>
                <a:gd name="T1" fmla="*/ 0 h 102"/>
                <a:gd name="T2" fmla="*/ 74 w 99"/>
                <a:gd name="T3" fmla="*/ 21 h 102"/>
                <a:gd name="T4" fmla="*/ 55 w 99"/>
                <a:gd name="T5" fmla="*/ 50 h 102"/>
                <a:gd name="T6" fmla="*/ 0 w 99"/>
                <a:gd name="T7" fmla="*/ 101 h 102"/>
                <a:gd name="T8" fmla="*/ 67 w 99"/>
                <a:gd name="T9" fmla="*/ 66 h 102"/>
                <a:gd name="T10" fmla="*/ 91 w 99"/>
                <a:gd name="T11" fmla="*/ 50 h 102"/>
                <a:gd name="T12" fmla="*/ 98 w 99"/>
                <a:gd name="T13" fmla="*/ 37 h 102"/>
                <a:gd name="T14" fmla="*/ 98 w 99"/>
                <a:gd name="T15" fmla="*/ 28 h 102"/>
                <a:gd name="T16" fmla="*/ 95 w 99"/>
                <a:gd name="T17" fmla="*/ 17 h 102"/>
                <a:gd name="T18" fmla="*/ 85 w 99"/>
                <a:gd name="T19" fmla="*/ 4 h 102"/>
                <a:gd name="T20" fmla="*/ 78 w 99"/>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2">
                  <a:moveTo>
                    <a:pt x="78" y="0"/>
                  </a:moveTo>
                  <a:lnTo>
                    <a:pt x="74" y="21"/>
                  </a:lnTo>
                  <a:lnTo>
                    <a:pt x="55" y="50"/>
                  </a:lnTo>
                  <a:lnTo>
                    <a:pt x="0" y="101"/>
                  </a:lnTo>
                  <a:lnTo>
                    <a:pt x="67" y="66"/>
                  </a:lnTo>
                  <a:lnTo>
                    <a:pt x="91" y="50"/>
                  </a:lnTo>
                  <a:lnTo>
                    <a:pt x="98" y="37"/>
                  </a:lnTo>
                  <a:lnTo>
                    <a:pt x="98" y="28"/>
                  </a:lnTo>
                  <a:lnTo>
                    <a:pt x="95" y="17"/>
                  </a:lnTo>
                  <a:lnTo>
                    <a:pt x="85" y="4"/>
                  </a:lnTo>
                  <a:lnTo>
                    <a:pt x="78" y="0"/>
                  </a:lnTo>
                </a:path>
              </a:pathLst>
            </a:custGeom>
            <a:solidFill>
              <a:srgbClr val="FFFFFF"/>
            </a:solidFill>
            <a:ln w="12700" cap="rnd"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843" name="Freeform 19"/>
            <p:cNvSpPr>
              <a:spLocks noChangeAspect="1"/>
            </p:cNvSpPr>
            <p:nvPr/>
          </p:nvSpPr>
          <p:spPr bwMode="auto">
            <a:xfrm>
              <a:off x="4289" y="1727"/>
              <a:ext cx="85" cy="97"/>
            </a:xfrm>
            <a:custGeom>
              <a:avLst/>
              <a:gdLst>
                <a:gd name="T0" fmla="*/ 84 w 85"/>
                <a:gd name="T1" fmla="*/ 5 h 97"/>
                <a:gd name="T2" fmla="*/ 42 w 85"/>
                <a:gd name="T3" fmla="*/ 50 h 97"/>
                <a:gd name="T4" fmla="*/ 21 w 85"/>
                <a:gd name="T5" fmla="*/ 96 h 97"/>
                <a:gd name="T6" fmla="*/ 17 w 85"/>
                <a:gd name="T7" fmla="*/ 92 h 97"/>
                <a:gd name="T8" fmla="*/ 8 w 85"/>
                <a:gd name="T9" fmla="*/ 75 h 97"/>
                <a:gd name="T10" fmla="*/ 0 w 85"/>
                <a:gd name="T11" fmla="*/ 63 h 97"/>
                <a:gd name="T12" fmla="*/ 38 w 85"/>
                <a:gd name="T13" fmla="*/ 42 h 97"/>
                <a:gd name="T14" fmla="*/ 78 w 85"/>
                <a:gd name="T15" fmla="*/ 0 h 97"/>
                <a:gd name="T16" fmla="*/ 84 w 85"/>
                <a:gd name="T17"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97">
                  <a:moveTo>
                    <a:pt x="84" y="5"/>
                  </a:moveTo>
                  <a:lnTo>
                    <a:pt x="42" y="50"/>
                  </a:lnTo>
                  <a:lnTo>
                    <a:pt x="21" y="96"/>
                  </a:lnTo>
                  <a:lnTo>
                    <a:pt x="17" y="92"/>
                  </a:lnTo>
                  <a:lnTo>
                    <a:pt x="8" y="75"/>
                  </a:lnTo>
                  <a:lnTo>
                    <a:pt x="0" y="63"/>
                  </a:lnTo>
                  <a:lnTo>
                    <a:pt x="38" y="42"/>
                  </a:lnTo>
                  <a:lnTo>
                    <a:pt x="78" y="0"/>
                  </a:lnTo>
                  <a:lnTo>
                    <a:pt x="84" y="5"/>
                  </a:lnTo>
                </a:path>
              </a:pathLst>
            </a:custGeom>
            <a:solidFill>
              <a:srgbClr val="FFFFFF"/>
            </a:solidFill>
            <a:ln w="12700" cap="rnd" cmpd="sng">
              <a:solidFill>
                <a:srgbClr val="E1E1E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spd="med">
    <p:wipe dir="r"/>
  </p:transition>
</p:sld>
</file>

<file path=ppt/theme/theme1.xml><?xml version="1.0" encoding="utf-8"?>
<a:theme xmlns:a="http://schemas.openxmlformats.org/drawingml/2006/main" name="SIG">
  <a:themeElements>
    <a:clrScheme name="">
      <a:dk1>
        <a:srgbClr val="000000"/>
      </a:dk1>
      <a:lt1>
        <a:srgbClr val="FFFFFF"/>
      </a:lt1>
      <a:dk2>
        <a:srgbClr val="000000"/>
      </a:dk2>
      <a:lt2>
        <a:srgbClr val="C0C0C0"/>
      </a:lt2>
      <a:accent1>
        <a:srgbClr val="FFCC99"/>
      </a:accent1>
      <a:accent2>
        <a:srgbClr val="3366FF"/>
      </a:accent2>
      <a:accent3>
        <a:srgbClr val="FFFFFF"/>
      </a:accent3>
      <a:accent4>
        <a:srgbClr val="000000"/>
      </a:accent4>
      <a:accent5>
        <a:srgbClr val="FFE2CA"/>
      </a:accent5>
      <a:accent6>
        <a:srgbClr val="2D5CE7"/>
      </a:accent6>
      <a:hlink>
        <a:srgbClr val="000099"/>
      </a:hlink>
      <a:folHlink>
        <a:srgbClr val="CC3300"/>
      </a:folHlink>
    </a:clrScheme>
    <a:fontScheme name="SIG">
      <a:majorFont>
        <a:latin typeface="Arial Unicode MS"/>
        <a:ea typeface=""/>
        <a:cs typeface=""/>
      </a:majorFont>
      <a:minorFont>
        <a:latin typeface="Arial Unicode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6699FF"/>
          </a:buClr>
          <a:buSzPct val="80000"/>
          <a:buFont typeface="Wingdings" pitchFamily="2" charset="2"/>
          <a:buNone/>
          <a:tabLst/>
          <a:defRPr kumimoji="0" lang="de-DE" altLang="en-US" sz="1300" b="0" i="0" u="none" strike="noStrike" cap="none" normalizeH="0" baseline="0" smtClean="0">
            <a:ln>
              <a:noFill/>
            </a:ln>
            <a:solidFill>
              <a:schemeClr val="tx1"/>
            </a:solidFill>
            <a:effectLst/>
            <a:latin typeface="Ottaw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rgbClr val="6699FF"/>
          </a:buClr>
          <a:buSzPct val="80000"/>
          <a:buFont typeface="Wingdings" pitchFamily="2" charset="2"/>
          <a:buNone/>
          <a:tabLst/>
          <a:defRPr kumimoji="0" lang="de-DE" altLang="en-US" sz="1300" b="0" i="0" u="none" strike="noStrike" cap="none" normalizeH="0" baseline="0" smtClean="0">
            <a:ln>
              <a:noFill/>
            </a:ln>
            <a:solidFill>
              <a:schemeClr val="tx1"/>
            </a:solidFill>
            <a:effectLst/>
            <a:latin typeface="Ottawa" pitchFamily="34" charset="0"/>
          </a:defRPr>
        </a:defPPr>
      </a:lstStyle>
    </a:lnDef>
  </a:objectDefaults>
  <a:extraClrSchemeLst>
    <a:extraClrScheme>
      <a:clrScheme name="SI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Office\Templates\Presentation Designs\SIG.pot</Template>
  <TotalTime>0</TotalTime>
  <Words>3952</Words>
  <Application>Microsoft Office PowerPoint</Application>
  <PresentationFormat>Bildschirmpräsentation (4:3)</PresentationFormat>
  <Paragraphs>394</Paragraphs>
  <Slides>28</Slides>
  <Notes>22</Notes>
  <HiddenSlides>6</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41" baseType="lpstr">
      <vt:lpstr>Times New Roman</vt:lpstr>
      <vt:lpstr>Arial Unicode MS</vt:lpstr>
      <vt:lpstr>Wingdings</vt:lpstr>
      <vt:lpstr>Webdings</vt:lpstr>
      <vt:lpstr>Arial</vt:lpstr>
      <vt:lpstr>Ottawa</vt:lpstr>
      <vt:lpstr>Univers 45 Light</vt:lpstr>
      <vt:lpstr>Univers-CondensedBold</vt:lpstr>
      <vt:lpstr>Helvetica</vt:lpstr>
      <vt:lpstr>Comic Sans MS</vt:lpstr>
      <vt:lpstr>Symbol</vt:lpstr>
      <vt:lpstr>SIG</vt:lpstr>
      <vt:lpstr>Microsoft Photo Editor 3.0-Photo</vt:lpstr>
      <vt:lpstr> „Identity und Access Management (IAM) im Finanzsektor” </vt:lpstr>
      <vt:lpstr>Agenda</vt:lpstr>
      <vt:lpstr>Barings Bank – ein Beispiel</vt:lpstr>
      <vt:lpstr>Kreditgewerbe – schwindender Vorsprung</vt:lpstr>
      <vt:lpstr>Allfinanz – noch in der Probezeit</vt:lpstr>
      <vt:lpstr>Federation – Identity-Austausch unter Partnern</vt:lpstr>
      <vt:lpstr>Treiber – Lasten und Herausforderungen</vt:lpstr>
      <vt:lpstr>Zunehmender Wettbewerb </vt:lpstr>
      <vt:lpstr>Steigende Kundenansprüche </vt:lpstr>
      <vt:lpstr>Schärfere Auflagen</vt:lpstr>
      <vt:lpstr>Wachsender Kostendruck</vt:lpstr>
      <vt:lpstr>Sicherheit als Teil der Markenstrategie </vt:lpstr>
      <vt:lpstr>Compliance treibt Investitionsentscheidungen</vt:lpstr>
      <vt:lpstr>Identity Management – ein neuer Imperativ.</vt:lpstr>
      <vt:lpstr>Identity Management im heterogenen IT-Umfeld</vt:lpstr>
      <vt:lpstr>Situation und Forderungen daraus ...</vt:lpstr>
      <vt:lpstr>Forderungen an ein gutes IM-System</vt:lpstr>
      <vt:lpstr>Federated Identity Mangement Datenschutzgerechter Austausch von Kundeninformationen</vt:lpstr>
      <vt:lpstr>Achtung  Anhang</vt:lpstr>
      <vt:lpstr>Agenda</vt:lpstr>
      <vt:lpstr>Treiber in Versicherungen</vt:lpstr>
      <vt:lpstr>Treiber in Versicherungen</vt:lpstr>
      <vt:lpstr>Marktrends bei Versicherungen</vt:lpstr>
      <vt:lpstr>Treiber - übergreifend</vt:lpstr>
      <vt:lpstr>Motivation -  § 25a KWG (Absatz 2)</vt:lpstr>
      <vt:lpstr>Allfinanz – schwindender Vorsprung</vt:lpstr>
      <vt:lpstr>Wachsender Kostendruck</vt:lpstr>
      <vt:lpstr>Sicherheit als Teil der Markenstrategie </vt:lpstr>
    </vt:vector>
  </TitlesOfParts>
  <Company>SiG Software Integration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Horst.Walther@Si-G.com</dc:creator>
  <cp:lastModifiedBy>Horst Walther</cp:lastModifiedBy>
  <cp:revision>296</cp:revision>
  <dcterms:created xsi:type="dcterms:W3CDTF">2002-04-14T22:54:06Z</dcterms:created>
  <dcterms:modified xsi:type="dcterms:W3CDTF">2016-01-25T17:45:11Z</dcterms:modified>
</cp:coreProperties>
</file>