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542" r:id="rId2"/>
    <p:sldId id="606" r:id="rId3"/>
    <p:sldId id="534" r:id="rId4"/>
    <p:sldId id="613" r:id="rId5"/>
    <p:sldId id="561" r:id="rId6"/>
    <p:sldId id="445" r:id="rId7"/>
    <p:sldId id="446" r:id="rId8"/>
    <p:sldId id="447" r:id="rId9"/>
    <p:sldId id="570" r:id="rId10"/>
    <p:sldId id="615" r:id="rId11"/>
    <p:sldId id="616" r:id="rId12"/>
    <p:sldId id="617" r:id="rId13"/>
    <p:sldId id="618" r:id="rId14"/>
    <p:sldId id="496" r:id="rId15"/>
    <p:sldId id="484" r:id="rId16"/>
    <p:sldId id="497" r:id="rId17"/>
    <p:sldId id="581" r:id="rId18"/>
    <p:sldId id="560" r:id="rId19"/>
    <p:sldId id="557" r:id="rId20"/>
    <p:sldId id="558" r:id="rId21"/>
    <p:sldId id="559" r:id="rId22"/>
    <p:sldId id="608" r:id="rId23"/>
    <p:sldId id="609" r:id="rId24"/>
    <p:sldId id="612" r:id="rId25"/>
    <p:sldId id="550" r:id="rId26"/>
    <p:sldId id="571" r:id="rId27"/>
    <p:sldId id="578" r:id="rId28"/>
    <p:sldId id="545" r:id="rId29"/>
    <p:sldId id="579" r:id="rId30"/>
    <p:sldId id="580" r:id="rId31"/>
    <p:sldId id="339" r:id="rId32"/>
  </p:sldIdLst>
  <p:sldSz cx="9144000" cy="6858000" type="screen4x3"/>
  <p:notesSz cx="6645275" cy="97742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AEAEA"/>
    <a:srgbClr val="66FFFF"/>
    <a:srgbClr val="0099CC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-1860" y="-408"/>
      </p:cViewPr>
      <p:guideLst>
        <p:guide orient="horz" pos="67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8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4.xml"/><Relationship Id="rId3" Type="http://schemas.openxmlformats.org/officeDocument/2006/relationships/slide" Target="slides/slide3.xml"/><Relationship Id="rId7" Type="http://schemas.openxmlformats.org/officeDocument/2006/relationships/slide" Target="slides/slide11.xml"/><Relationship Id="rId12" Type="http://schemas.openxmlformats.org/officeDocument/2006/relationships/slide" Target="slides/slide1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5" Type="http://schemas.openxmlformats.org/officeDocument/2006/relationships/slide" Target="slides/slide8.xml"/><Relationship Id="rId10" Type="http://schemas.openxmlformats.org/officeDocument/2006/relationships/slide" Target="slides/slide14.xml"/><Relationship Id="rId4" Type="http://schemas.openxmlformats.org/officeDocument/2006/relationships/slide" Target="slides/slide6.xml"/><Relationship Id="rId9" Type="http://schemas.openxmlformats.org/officeDocument/2006/relationships/slide" Target="slides/slide13.xml"/><Relationship Id="rId14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5288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AE5162-53AB-41A4-A73C-BEE3190AA6B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9228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1">
                <a:latin typeface="Arial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1">
                <a:latin typeface="Arial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3438"/>
            <a:ext cx="4873625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1">
                <a:latin typeface="Arial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5288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1">
                <a:latin typeface="Arial" pitchFamily="34" charset="0"/>
              </a:defRPr>
            </a:lvl1pPr>
          </a:lstStyle>
          <a:p>
            <a:fld id="{44A1EE70-3354-4195-894B-62C3827B4C7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126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F4CDD-AE77-4EDC-8A26-E7B4A8A5A207}" type="slidenum">
              <a:rPr lang="de-DE" altLang="en-US"/>
              <a:pPr/>
              <a:t>1</a:t>
            </a:fld>
            <a:endParaRPr lang="de-DE" altLang="en-US"/>
          </a:p>
        </p:txBody>
      </p:sp>
      <p:sp>
        <p:nvSpPr>
          <p:cNvPr id="470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3763" y="747713"/>
            <a:ext cx="4859337" cy="36449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00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638675"/>
            <a:ext cx="4875212" cy="4402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837" tIns="46216" rIns="90837" bIns="4621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500DB-AB55-48B1-BBFF-F05BDBEE915A}" type="slidenum">
              <a:rPr lang="de-DE" altLang="en-US"/>
              <a:pPr/>
              <a:t>10</a:t>
            </a:fld>
            <a:endParaRPr lang="de-DE" altLang="en-US"/>
          </a:p>
        </p:txBody>
      </p:sp>
      <p:sp>
        <p:nvSpPr>
          <p:cNvPr id="6389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89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43438"/>
            <a:ext cx="4873625" cy="4397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9EC24-5493-47EE-814F-57E6EAED365F}" type="slidenum">
              <a:rPr lang="de-DE" altLang="en-US"/>
              <a:pPr/>
              <a:t>11</a:t>
            </a:fld>
            <a:endParaRPr lang="de-DE" alt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43438"/>
            <a:ext cx="4873625" cy="4397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F780F-9B95-4E3A-8F5F-6949E31CBF2E}" type="slidenum">
              <a:rPr lang="de-DE" altLang="en-US"/>
              <a:pPr/>
              <a:t>12</a:t>
            </a:fld>
            <a:endParaRPr lang="de-DE" altLang="en-US"/>
          </a:p>
        </p:txBody>
      </p:sp>
      <p:sp>
        <p:nvSpPr>
          <p:cNvPr id="6430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43438"/>
            <a:ext cx="5316538" cy="4397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Companies need to promote collaboration among employees and partners, automate supply chains and respond more quickly to customers.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Inside the company, digital communities make possible new forms of interaction and collaboration that can result in innovative ideas.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They also speed implementation of those ideas to create new business opportunities.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Outside the company, Internet-connected digital communities allow employees, partners, and customers to quickly find the right person, and interact and share resources in real-time from anywhere, at any time. This creates a new level of interaction, personal service and efficiency for all parties involved. 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Just as a business computing system must map internal business practices to digital infrastructure, it must also digitally represent, manage and foster relationships between and among employees, partners and customers.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Digital community management is an extension of identity administration that includes collaboration and relationships between internal and external identities. 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 goal of community management is to promote synergy between and among employees, partners and customers with confidence that company resources are protected from misuse.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There are three primary functions that make up community management: authentication, rendezvous, and authorization. Authentication focuses on providing proof of identity</a:t>
            </a:r>
            <a:r>
              <a:rPr lang="en-US" altLang="en-US">
                <a:latin typeface="Arial"/>
                <a:ea typeface="Arial Unicode MS" pitchFamily="34" charset="-128"/>
                <a:cs typeface="Arial Unicode MS" pitchFamily="34" charset="-128"/>
              </a:rPr>
              <a:t>—</a:t>
            </a: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particularly with external identities. Rendezvous includes connecting resources and people with each other. Authorization consists of granting of rights and privileges to appropriate resources.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24657-45AF-42DC-AD7E-045DA4B46F43}" type="slidenum">
              <a:rPr lang="de-DE" altLang="en-US"/>
              <a:pPr/>
              <a:t>13</a:t>
            </a:fld>
            <a:endParaRPr lang="de-DE" alt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43438"/>
            <a:ext cx="5759450" cy="4397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cs typeface="Arial" pitchFamily="34" charset="0"/>
              </a:rPr>
              <a:t>Identity integration focuses on creating a holistic view of the identity information scattered throughout an enterprise. </a:t>
            </a:r>
            <a:endParaRPr lang="en-GB" altLang="en-US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altLang="en-US">
                <a:cs typeface="Arial" pitchFamily="34" charset="0"/>
              </a:rPr>
              <a:t>This requires recognizing the identity ownership roles of individual systems and establishing business rules for how identity data is maintained across the enterprise.</a:t>
            </a:r>
          </a:p>
          <a:p>
            <a:pPr>
              <a:buFontTx/>
              <a:buChar char="•"/>
            </a:pPr>
            <a:r>
              <a:rPr lang="en-US" altLang="en-US">
                <a:cs typeface="Arial" pitchFamily="34" charset="0"/>
              </a:rPr>
              <a:t>Many companies have implemented applications for specific departmental or divisional functions. </a:t>
            </a:r>
            <a:endParaRPr lang="en-GB" altLang="en-US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altLang="en-US">
                <a:cs typeface="Arial" pitchFamily="34" charset="0"/>
              </a:rPr>
              <a:t>While these systems are often well suited for their specific function, they are frequently incapable of communicating with other systems. </a:t>
            </a:r>
            <a:endParaRPr lang="en-GB" altLang="en-US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altLang="en-US">
                <a:cs typeface="Arial" pitchFamily="34" charset="0"/>
              </a:rPr>
              <a:t>As a result, each system manages its own digital identity as an island within the overall computing infrastructure. </a:t>
            </a:r>
            <a:endParaRPr lang="en-GB" altLang="en-US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altLang="en-US">
                <a:cs typeface="Arial" pitchFamily="34" charset="0"/>
              </a:rPr>
              <a:t>Enterprise identity represents the intersection of identity information scattered throughout an organizations computer systems. 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 goal of identity integration is to provide a consistent, accurate representation of identities and relationships across heterogeneous systems.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There are three components of identity integration: connection, brokerage, and ownership.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Connection focuses on promoting communication between systems. Brokerage involves translating and interchanging identity information between systems.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Ownership includes identifying the authoritative roles of individual systems across the organization with regard to managing identity information.</a:t>
            </a: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05956-30BC-42CA-B483-E908295AAE1D}" type="slidenum">
              <a:rPr lang="de-DE" altLang="en-US"/>
              <a:pPr/>
              <a:t>14</a:t>
            </a:fld>
            <a:endParaRPr lang="de-DE" alt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E817A-3DF7-4593-8F0E-D43C485F013D}" type="slidenum">
              <a:rPr lang="de-DE" altLang="en-US"/>
              <a:pPr/>
              <a:t>15</a:t>
            </a:fld>
            <a:endParaRPr lang="de-DE" alt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E3843-930F-41ED-A02F-27623E1C57BD}" type="slidenum">
              <a:rPr lang="de-DE" altLang="en-US"/>
              <a:pPr/>
              <a:t>16</a:t>
            </a:fld>
            <a:endParaRPr lang="de-DE" alt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F75E2-7974-4A3E-AFEA-EDC2A91AE1F3}" type="slidenum">
              <a:rPr lang="de-DE" altLang="en-US"/>
              <a:pPr/>
              <a:t>17</a:t>
            </a:fld>
            <a:endParaRPr lang="de-DE" alt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BA928-7FDB-4C4D-89ED-1A499DB7E0B7}" type="slidenum">
              <a:rPr lang="de-DE" altLang="en-US"/>
              <a:pPr/>
              <a:t>18</a:t>
            </a:fld>
            <a:endParaRPr lang="de-DE" alt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A8DD5-7962-4D96-9A89-701FC01C05AE}" type="slidenum">
              <a:rPr lang="de-DE" altLang="en-US"/>
              <a:pPr/>
              <a:t>19</a:t>
            </a:fld>
            <a:endParaRPr lang="de-DE" alt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7AE88-42A7-4403-8D3C-9E6162782FCD}" type="slidenum">
              <a:rPr lang="de-DE" altLang="en-US"/>
              <a:pPr/>
              <a:t>2</a:t>
            </a:fld>
            <a:endParaRPr lang="de-DE" altLang="en-US"/>
          </a:p>
        </p:txBody>
      </p:sp>
      <p:sp>
        <p:nvSpPr>
          <p:cNvPr id="6041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6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43438"/>
            <a:ext cx="4873625" cy="4397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3F41-0D39-4692-BD1D-B917B1CEE451}" type="slidenum">
              <a:rPr lang="de-DE" altLang="en-US"/>
              <a:pPr/>
              <a:t>20</a:t>
            </a:fld>
            <a:endParaRPr lang="de-DE" alt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9DB7D-5066-4436-A846-B518025DE5A3}" type="slidenum">
              <a:rPr lang="de-DE" altLang="en-US"/>
              <a:pPr/>
              <a:t>21</a:t>
            </a:fld>
            <a:endParaRPr lang="de-DE" alt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DA879-F188-46DE-A206-FDF737B88525}" type="slidenum">
              <a:rPr lang="de-DE" altLang="en-US"/>
              <a:pPr/>
              <a:t>22</a:t>
            </a:fld>
            <a:endParaRPr lang="de-DE" altLang="en-US"/>
          </a:p>
        </p:txBody>
      </p:sp>
      <p:sp>
        <p:nvSpPr>
          <p:cNvPr id="615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4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43438"/>
            <a:ext cx="4873625" cy="4397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80C0C-5B35-438E-B39F-B7DBA241C518}" type="slidenum">
              <a:rPr lang="de-DE" altLang="en-US"/>
              <a:pPr/>
              <a:t>23</a:t>
            </a:fld>
            <a:endParaRPr lang="de-DE" altLang="en-US"/>
          </a:p>
        </p:txBody>
      </p:sp>
      <p:sp>
        <p:nvSpPr>
          <p:cNvPr id="61747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43438"/>
            <a:ext cx="4873625" cy="4397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BF1A6-F9F4-46AE-A17E-C0FF7E417BC1}" type="slidenum">
              <a:rPr lang="de-DE" altLang="en-US"/>
              <a:pPr/>
              <a:t>24</a:t>
            </a:fld>
            <a:endParaRPr lang="de-DE" altLang="en-US"/>
          </a:p>
        </p:txBody>
      </p:sp>
      <p:sp>
        <p:nvSpPr>
          <p:cNvPr id="6287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B522A-1225-4310-B262-40A77763F832}" type="slidenum">
              <a:rPr lang="de-DE" altLang="en-US"/>
              <a:pPr/>
              <a:t>25</a:t>
            </a:fld>
            <a:endParaRPr lang="de-DE" alt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50A7-B52D-4722-A976-B65EFEDAC82F}" type="slidenum">
              <a:rPr lang="de-DE" altLang="en-US"/>
              <a:pPr/>
              <a:t>26</a:t>
            </a:fld>
            <a:endParaRPr lang="de-DE" altLang="en-US"/>
          </a:p>
        </p:txBody>
      </p:sp>
      <p:sp>
        <p:nvSpPr>
          <p:cNvPr id="52941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2650" y="736600"/>
            <a:ext cx="4881563" cy="3660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43438"/>
            <a:ext cx="4873625" cy="4394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50067-EFD6-490D-844E-150EE07AC9CE}" type="slidenum">
              <a:rPr lang="de-DE" altLang="en-US"/>
              <a:pPr/>
              <a:t>27</a:t>
            </a:fld>
            <a:endParaRPr lang="de-DE" alt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4CE70-BF78-4EAA-BC9F-95559DB416B4}" type="slidenum">
              <a:rPr lang="de-DE" altLang="en-US"/>
              <a:pPr/>
              <a:t>28</a:t>
            </a:fld>
            <a:endParaRPr lang="de-DE" alt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6DA3-4B8C-46A5-824E-EF363E0E1C55}" type="slidenum">
              <a:rPr lang="de-DE" altLang="en-US"/>
              <a:pPr/>
              <a:t>29</a:t>
            </a:fld>
            <a:endParaRPr lang="de-DE" alt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F6311-3D98-49DF-B4CA-9997802C5467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76275-3FA8-4CA4-A2FA-565F11A61066}" type="slidenum">
              <a:rPr lang="de-DE" altLang="en-US"/>
              <a:pPr/>
              <a:t>30</a:t>
            </a:fld>
            <a:endParaRPr lang="de-DE" alt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2BE7D-DCF6-4803-AFAD-EE5C8F7C790D}" type="slidenum">
              <a:rPr lang="de-DE" altLang="en-US"/>
              <a:pPr/>
              <a:t>31</a:t>
            </a:fld>
            <a:endParaRPr lang="de-DE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225" y="4629150"/>
            <a:ext cx="4857750" cy="4110038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807" tIns="44606" rIns="90807" bIns="44606"/>
          <a:lstStyle/>
          <a:p>
            <a:endParaRPr lang="en-US" altLang="en-US"/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71538"/>
            <a:ext cx="4548187" cy="341153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48AD4-E676-4A14-BDA9-11649603E519}" type="slidenum">
              <a:rPr lang="de-DE" altLang="en-US"/>
              <a:pPr/>
              <a:t>4</a:t>
            </a:fld>
            <a:endParaRPr lang="de-DE" altLang="en-US"/>
          </a:p>
        </p:txBody>
      </p:sp>
      <p:sp>
        <p:nvSpPr>
          <p:cNvPr id="63488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7FB4F-7302-4DE4-8437-D46ECAC54C2B}" type="slidenum">
              <a:rPr lang="de-DE" altLang="en-US"/>
              <a:pPr/>
              <a:t>5</a:t>
            </a:fld>
            <a:endParaRPr lang="de-DE" alt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B14DB-2586-412D-99F6-3BAD1ED5D156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63229-442E-4783-BD84-BF298F05AEF0}" type="slidenum">
              <a:rPr lang="de-DE" altLang="en-US"/>
              <a:pPr/>
              <a:t>7</a:t>
            </a:fld>
            <a:endParaRPr lang="de-DE" alt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50287-62D2-4032-A23E-B693ABC610C6}" type="slidenum">
              <a:rPr lang="de-DE" altLang="en-US"/>
              <a:pPr/>
              <a:t>8</a:t>
            </a:fld>
            <a:endParaRPr lang="de-DE" alt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97607-24CC-44AB-890D-F476BEE20368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67818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en-US" noProof="0" smtClean="0"/>
              <a:t>Klicken Sie, um das Format des Titel-Masters zu bearbeiten.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8293" name="Line 5"/>
          <p:cNvSpPr>
            <a:spLocks noChangeShapeType="1"/>
          </p:cNvSpPr>
          <p:nvPr/>
        </p:nvSpPr>
        <p:spPr bwMode="auto">
          <a:xfrm>
            <a:off x="766763" y="2590800"/>
            <a:ext cx="0" cy="762000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42975" y="3657600"/>
            <a:ext cx="3629025" cy="533400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1700"/>
            </a:lvl1pPr>
          </a:lstStyle>
          <a:p>
            <a:pPr lvl="0"/>
            <a:r>
              <a:rPr lang="de-DE" altLang="en-US" noProof="0" smtClean="0"/>
              <a:t>Klicken Sie, um das Logo einzufügen</a:t>
            </a:r>
          </a:p>
        </p:txBody>
      </p:sp>
      <p:grpSp>
        <p:nvGrpSpPr>
          <p:cNvPr id="268295" name="Group 7"/>
          <p:cNvGrpSpPr>
            <a:grpSpLocks/>
          </p:cNvGrpSpPr>
          <p:nvPr/>
        </p:nvGrpSpPr>
        <p:grpSpPr bwMode="auto">
          <a:xfrm>
            <a:off x="8534400" y="6248400"/>
            <a:ext cx="422275" cy="400050"/>
            <a:chOff x="5376" y="3936"/>
            <a:chExt cx="266" cy="252"/>
          </a:xfrm>
        </p:grpSpPr>
        <p:pic>
          <p:nvPicPr>
            <p:cNvPr id="268296" name="Picture 8" descr="C:\Dokumente und Einstellungen\Horst Walther\Eigene Dateien\1. SiG\Infrastruktur\Homepage\grafik\DownRight_off.gif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936"/>
              <a:ext cx="220" cy="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8297" name="Text Box 9"/>
            <p:cNvSpPr txBox="1">
              <a:spLocks noChangeArrowheads="1"/>
            </p:cNvSpPr>
            <p:nvPr userDrawn="1"/>
          </p:nvSpPr>
          <p:spPr bwMode="auto">
            <a:xfrm>
              <a:off x="5393" y="4034"/>
              <a:ext cx="2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 altLang="en-US" sz="1000">
                  <a:solidFill>
                    <a:srgbClr val="F7F4EF"/>
                  </a:solidFill>
                </a:rPr>
                <a:t>SiG</a:t>
              </a:r>
              <a:endParaRPr lang="de-DE" altLang="en-US" sz="700">
                <a:solidFill>
                  <a:srgbClr val="DDDDDD"/>
                </a:solidFill>
              </a:endParaRPr>
            </a:p>
          </p:txBody>
        </p:sp>
      </p:grpSp>
      <p:pic>
        <p:nvPicPr>
          <p:cNvPr id="268298" name="Picture 10" descr="C:\Dokumente und Einstellungen\Horst Walther\Eigene Dateien\1. SiG\Infrastruktur\Homepage\grafik\UpLeft_o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69875"/>
            <a:ext cx="34925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9" name="Rectangle 1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26830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E09CA5-E992-48A9-999F-1C63CB0632AB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A91B9-02C4-472E-8F40-146FF038F1E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769504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6363" y="277813"/>
            <a:ext cx="1925637" cy="5741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79450" y="277813"/>
            <a:ext cx="5624513" cy="5741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CAC9D-926D-457A-93B2-80C51A9239D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7214468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770255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</p:spPr>
        <p:txBody>
          <a:bodyPr/>
          <a:lstStyle>
            <a:lvl1pPr>
              <a:defRPr/>
            </a:lvl1pPr>
          </a:lstStyle>
          <a:p>
            <a:fld id="{04B37A87-FEA3-423A-86ED-46A2D50F3E8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6029357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770255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</p:spPr>
        <p:txBody>
          <a:bodyPr/>
          <a:lstStyle>
            <a:lvl1pPr>
              <a:defRPr/>
            </a:lvl1pPr>
          </a:lstStyle>
          <a:p>
            <a:fld id="{130D17D6-8782-4CC9-9439-18C16C87CE3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5620536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00706-B7D2-49FC-8B23-BE3233AE949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7655107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5C8A5-E771-465A-AAF6-000B92C33C0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8858171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E6B34-1B02-4FB5-AF1A-63089484918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7591236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DF619-25B2-4AA6-97C3-B326A8F6E8E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0887395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5AA68-89DD-4D3B-AC44-1D9007387DB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677536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D4A36-7FA3-46B5-929F-5273AD16691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5448650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7EDEC-06A0-427E-8968-410B87134CA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8467845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0580E-290E-46C1-A4DE-3992C8BBCCE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2627166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C:\Dokumente und Einstellungen\Horst Walther\Eigene Dateien\1. SiG\Infrastruktur\Homepage\grafik\UpLeft_off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69875"/>
            <a:ext cx="34925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277813"/>
            <a:ext cx="7702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Master-Titelformat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696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7270" name="Group 6"/>
          <p:cNvGrpSpPr>
            <a:grpSpLocks/>
          </p:cNvGrpSpPr>
          <p:nvPr/>
        </p:nvGrpSpPr>
        <p:grpSpPr bwMode="auto">
          <a:xfrm>
            <a:off x="8534400" y="6248400"/>
            <a:ext cx="422275" cy="400050"/>
            <a:chOff x="5376" y="3936"/>
            <a:chExt cx="266" cy="252"/>
          </a:xfrm>
        </p:grpSpPr>
        <p:pic>
          <p:nvPicPr>
            <p:cNvPr id="267271" name="Picture 7" descr="C:\Dokumente und Einstellungen\Horst Walther\Eigene Dateien\1. SiG\Infrastruktur\Homepage\grafik\DownRight_off.gif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936"/>
              <a:ext cx="220" cy="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7272" name="Text Box 8"/>
            <p:cNvSpPr txBox="1">
              <a:spLocks noChangeArrowheads="1"/>
            </p:cNvSpPr>
            <p:nvPr userDrawn="1"/>
          </p:nvSpPr>
          <p:spPr bwMode="auto">
            <a:xfrm>
              <a:off x="5393" y="4034"/>
              <a:ext cx="2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 altLang="en-US" sz="1000">
                  <a:solidFill>
                    <a:srgbClr val="F7F4EF"/>
                  </a:solidFill>
                </a:rPr>
                <a:t>SiG</a:t>
              </a:r>
              <a:endParaRPr lang="de-DE" altLang="en-US" sz="700">
                <a:solidFill>
                  <a:srgbClr val="DDDDDD"/>
                </a:solidFill>
              </a:endParaRPr>
            </a:p>
          </p:txBody>
        </p:sp>
      </p:grpSp>
      <p:sp>
        <p:nvSpPr>
          <p:cNvPr id="2672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9363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>
                <a:solidFill>
                  <a:srgbClr val="C0C0C0"/>
                </a:solidFill>
              </a:defRPr>
            </a:lvl1pPr>
          </a:lstStyle>
          <a:p>
            <a:r>
              <a:rPr lang="en-US" altLang="en-US"/>
              <a:t>www.si-g.com</a:t>
            </a:r>
          </a:p>
        </p:txBody>
      </p:sp>
      <p:sp>
        <p:nvSpPr>
          <p:cNvPr id="267274" name="Line 10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727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62000" y="6327775"/>
            <a:ext cx="23622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26727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C7F95F-2AD3-46EE-A7F7-4EF23054DAFF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rgbClr val="6699FF"/>
        </a:buClr>
        <a:buSzPct val="80000"/>
        <a:buFont typeface="Webdings" pitchFamily="18" charset="2"/>
        <a:buChar char="4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ebdings" pitchFamily="18" charset="2"/>
        <a:buChar char="8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•"/>
        <a:defRPr sz="14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rst.Walther@Si-G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horst.walther@si-g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-g.com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7696200" cy="609600"/>
          </a:xfrm>
        </p:spPr>
        <p:txBody>
          <a:bodyPr/>
          <a:lstStyle/>
          <a:p>
            <a:r>
              <a:rPr lang="de-DE" altLang="en-US"/>
              <a:t>„</a:t>
            </a:r>
            <a:r>
              <a:rPr lang="de-DE" altLang="en-US">
                <a:latin typeface="Helvetica-Bold" pitchFamily="2" charset="0"/>
              </a:rPr>
              <a:t>Generische IdM-Prozesse als Baukastensystem“</a:t>
            </a:r>
            <a:endParaRPr lang="de-DE" altLang="en-US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de-DE" altLang="en-US" sz="1200"/>
              <a:t>Version 1.0</a:t>
            </a: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784225" y="5554663"/>
            <a:ext cx="7613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700E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3006C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 defTabSz="690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690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90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90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90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690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690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690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690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de-DE" altLang="en-US" sz="1200" b="1">
                <a:solidFill>
                  <a:schemeClr val="tx2"/>
                </a:solidFill>
                <a:latin typeface="Arial Unicode MS" pitchFamily="34" charset="-128"/>
              </a:rPr>
              <a:t>Donnerstag, 06.10.2005, ArabellaSheraton Am Büsing Palais in Offenbach 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38200" y="1797050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>
                <a:solidFill>
                  <a:schemeClr val="tx2"/>
                </a:solidFill>
              </a:rPr>
              <a:t>Opening Session</a:t>
            </a:r>
            <a:endParaRPr lang="de-DE" altLang="en-US" sz="1800" b="1">
              <a:solidFill>
                <a:schemeClr val="tx2"/>
              </a:solidFill>
            </a:endParaRPr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3597275" y="4191000"/>
            <a:ext cx="2270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en-US" sz="1800" b="1">
                <a:solidFill>
                  <a:schemeClr val="tx2"/>
                </a:solidFill>
              </a:rPr>
              <a:t>Dr. Horst Walther</a:t>
            </a:r>
          </a:p>
          <a:p>
            <a:pPr algn="ctr"/>
            <a:r>
              <a:rPr lang="de-DE" altLang="en-US" sz="1400" b="1">
                <a:solidFill>
                  <a:schemeClr val="tx2"/>
                </a:solidFill>
              </a:rPr>
              <a:t>3. Tag, 09.00 - 09.45</a:t>
            </a:r>
          </a:p>
        </p:txBody>
      </p:sp>
      <p:pic>
        <p:nvPicPr>
          <p:cNvPr id="4689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048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Gruppen von Identity Management Prozessen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295400"/>
            <a:ext cx="4953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/>
              <a:t>Identity Administration – </a:t>
            </a:r>
            <a:r>
              <a:rPr lang="de-DE" altLang="en-US" sz="1800" b="1" i="1"/>
              <a:t>die dispositive Ebene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Verwalten von digitalen Personenidentitäten, ihren Beziehungen zur Organisationseinheit und die Zuweisung von Ressourcen. </a:t>
            </a:r>
            <a:br>
              <a:rPr lang="de-DE" altLang="en-US" sz="1600"/>
            </a:br>
            <a:endParaRPr lang="de-DE" altLang="en-US" sz="1600"/>
          </a:p>
          <a:p>
            <a:pPr>
              <a:lnSpc>
                <a:spcPct val="90000"/>
              </a:lnSpc>
            </a:pPr>
            <a:r>
              <a:rPr lang="de-DE" altLang="en-US" sz="1800" b="1"/>
              <a:t>Community Management – </a:t>
            </a:r>
            <a:r>
              <a:rPr lang="de-DE" altLang="en-US" sz="1800" b="1" i="1"/>
              <a:t>die operative Ebene</a:t>
            </a:r>
            <a:endParaRPr lang="de-DE" altLang="en-US" sz="1800" b="1"/>
          </a:p>
          <a:p>
            <a:pPr lvl="1">
              <a:lnSpc>
                <a:spcPct val="90000"/>
              </a:lnSpc>
            </a:pPr>
            <a:r>
              <a:rPr lang="de-DE" altLang="en-US" sz="1600"/>
              <a:t>Authentisierung, Bereitstellen / Publizieren und Autorisierung von Personen gemäß ihren digitalen Personenidentitäten.</a:t>
            </a:r>
            <a:br>
              <a:rPr lang="de-DE" altLang="en-US" sz="1600"/>
            </a:br>
            <a:endParaRPr lang="de-DE" altLang="en-US" sz="1600"/>
          </a:p>
          <a:p>
            <a:pPr>
              <a:lnSpc>
                <a:spcPct val="90000"/>
              </a:lnSpc>
            </a:pPr>
            <a:r>
              <a:rPr lang="de-DE" altLang="en-US" sz="1800" b="1"/>
              <a:t>Identity Integration – </a:t>
            </a:r>
            <a:r>
              <a:rPr lang="de-DE" altLang="en-US" sz="1800" b="1" i="1"/>
              <a:t>die übergreifende Aufgabe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Mechanismen für die Aktualisierung und Synchronisation von digitalen Personenidentitäten, die verteilt und teilweise redundant gehalten werden. </a:t>
            </a: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6324600" y="57912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200"/>
              <a:t>Quelle: Microsoft</a:t>
            </a:r>
          </a:p>
        </p:txBody>
      </p:sp>
      <p:sp>
        <p:nvSpPr>
          <p:cNvPr id="637957" name="Text Box 5"/>
          <p:cNvSpPr txBox="1">
            <a:spLocks noChangeArrowheads="1"/>
          </p:cNvSpPr>
          <p:nvPr/>
        </p:nvSpPr>
        <p:spPr bwMode="auto">
          <a:xfrm>
            <a:off x="746125" y="862013"/>
            <a:ext cx="288131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auf der obersten Ebene</a:t>
            </a:r>
          </a:p>
        </p:txBody>
      </p:sp>
      <p:pic>
        <p:nvPicPr>
          <p:cNvPr id="637958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7613" y="1143000"/>
            <a:ext cx="2706687" cy="487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37959" name="Text Box 7"/>
          <p:cNvSpPr txBox="1">
            <a:spLocks noChangeArrowheads="1"/>
          </p:cNvSpPr>
          <p:nvPr/>
        </p:nvSpPr>
        <p:spPr bwMode="auto">
          <a:xfrm>
            <a:off x="685800" y="6110288"/>
            <a:ext cx="769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de-DE" altLang="en-US" sz="2000">
                <a:solidFill>
                  <a:srgbClr val="FF0000"/>
                </a:solidFill>
                <a:latin typeface="Arial" pitchFamily="34" charset="0"/>
              </a:rPr>
              <a:t>Die bisher umfassendste Definition stammt von Microsoft.</a:t>
            </a:r>
            <a:endParaRPr lang="de-DE" altLang="en-US" sz="200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6400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Identity Administration</a:t>
            </a:r>
          </a:p>
        </p:txBody>
      </p:sp>
      <p:sp>
        <p:nvSpPr>
          <p:cNvPr id="640003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143000"/>
            <a:ext cx="48006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en-US" sz="1800" i="1"/>
              <a:t>	</a:t>
            </a:r>
            <a:r>
              <a:rPr lang="de-DE" altLang="en-US" sz="1800" b="1" i="1"/>
              <a:t>Verwalten</a:t>
            </a:r>
            <a:r>
              <a:rPr lang="de-DE" altLang="en-US" sz="1800" i="1"/>
              <a:t> von digitalen Personenidentitäten, ihren Beziehungen zur Organisationseinheit und die Zuweisung von Ressourcen. </a:t>
            </a:r>
          </a:p>
          <a:p>
            <a:r>
              <a:rPr lang="de-DE" altLang="en-US" sz="1800" b="1"/>
              <a:t>Existence</a:t>
            </a:r>
          </a:p>
          <a:p>
            <a:pPr lvl="1"/>
            <a:r>
              <a:rPr lang="de-DE" altLang="en-US" sz="1600"/>
              <a:t>Erzeugen, Verwalten, Synchronisieren von digitalen Personen-Identitäten.</a:t>
            </a:r>
          </a:p>
          <a:p>
            <a:r>
              <a:rPr lang="de-DE" altLang="en-US" sz="1800" b="1"/>
              <a:t>Context</a:t>
            </a:r>
          </a:p>
          <a:p>
            <a:pPr lvl="1"/>
            <a:r>
              <a:rPr lang="de-DE" altLang="en-US" sz="1600"/>
              <a:t>Verwalten der Beziehungen von Personen zur Organisation (Rollen) und ihren Ressourcen (Rechte).</a:t>
            </a:r>
          </a:p>
          <a:p>
            <a:r>
              <a:rPr lang="de-DE" altLang="en-US" sz="1800" b="1">
                <a:hlinkClick r:id="rId3" action="ppaction://hlinksldjump"/>
              </a:rPr>
              <a:t>Provisioning</a:t>
            </a:r>
            <a:endParaRPr lang="de-DE" altLang="en-US" sz="1800" b="1"/>
          </a:p>
          <a:p>
            <a:pPr lvl="1"/>
            <a:r>
              <a:rPr lang="de-DE" altLang="en-US" sz="1600"/>
              <a:t>Versorgen von Personen mit den ihrer Rolle entsprechenden Ressourcen und einbringen der Zugriffsrechte in die Zielsysteme, die die Ressourcenzugriffe steuern. </a:t>
            </a:r>
          </a:p>
        </p:txBody>
      </p:sp>
      <p:grpSp>
        <p:nvGrpSpPr>
          <p:cNvPr id="640004" name="Group 1028"/>
          <p:cNvGrpSpPr>
            <a:grpSpLocks/>
          </p:cNvGrpSpPr>
          <p:nvPr/>
        </p:nvGrpSpPr>
        <p:grpSpPr bwMode="auto">
          <a:xfrm>
            <a:off x="1263650" y="1143000"/>
            <a:ext cx="2597150" cy="1181100"/>
            <a:chOff x="796" y="720"/>
            <a:chExt cx="1636" cy="744"/>
          </a:xfrm>
        </p:grpSpPr>
        <p:grpSp>
          <p:nvGrpSpPr>
            <p:cNvPr id="640005" name="Group 1029"/>
            <p:cNvGrpSpPr>
              <a:grpSpLocks/>
            </p:cNvGrpSpPr>
            <p:nvPr/>
          </p:nvGrpSpPr>
          <p:grpSpPr bwMode="auto">
            <a:xfrm>
              <a:off x="796" y="949"/>
              <a:ext cx="1636" cy="515"/>
              <a:chOff x="796" y="949"/>
              <a:chExt cx="1636" cy="515"/>
            </a:xfrm>
          </p:grpSpPr>
          <p:grpSp>
            <p:nvGrpSpPr>
              <p:cNvPr id="640006" name="Group 1030"/>
              <p:cNvGrpSpPr>
                <a:grpSpLocks/>
              </p:cNvGrpSpPr>
              <p:nvPr/>
            </p:nvGrpSpPr>
            <p:grpSpPr bwMode="auto">
              <a:xfrm>
                <a:off x="796" y="949"/>
                <a:ext cx="1636" cy="515"/>
                <a:chOff x="796" y="949"/>
                <a:chExt cx="1636" cy="515"/>
              </a:xfrm>
            </p:grpSpPr>
            <p:sp>
              <p:nvSpPr>
                <p:cNvPr id="640007" name="Freeform 1031"/>
                <p:cNvSpPr>
                  <a:spLocks/>
                </p:cNvSpPr>
                <p:nvPr/>
              </p:nvSpPr>
              <p:spPr bwMode="auto">
                <a:xfrm>
                  <a:off x="813" y="966"/>
                  <a:ext cx="1619" cy="498"/>
                </a:xfrm>
                <a:custGeom>
                  <a:avLst/>
                  <a:gdLst>
                    <a:gd name="T0" fmla="*/ 1218 w 1619"/>
                    <a:gd name="T1" fmla="*/ 0 h 498"/>
                    <a:gd name="T2" fmla="*/ 0 w 1619"/>
                    <a:gd name="T3" fmla="*/ 0 h 498"/>
                    <a:gd name="T4" fmla="*/ 0 w 1619"/>
                    <a:gd name="T5" fmla="*/ 498 h 498"/>
                    <a:gd name="T6" fmla="*/ 1218 w 1619"/>
                    <a:gd name="T7" fmla="*/ 498 h 498"/>
                    <a:gd name="T8" fmla="*/ 1619 w 1619"/>
                    <a:gd name="T9" fmla="*/ 246 h 498"/>
                    <a:gd name="T10" fmla="*/ 1218 w 1619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19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19" y="246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0008" name="Freeform 1032"/>
                <p:cNvSpPr>
                  <a:spLocks/>
                </p:cNvSpPr>
                <p:nvPr/>
              </p:nvSpPr>
              <p:spPr bwMode="auto">
                <a:xfrm>
                  <a:off x="796" y="949"/>
                  <a:ext cx="1625" cy="498"/>
                </a:xfrm>
                <a:custGeom>
                  <a:avLst/>
                  <a:gdLst>
                    <a:gd name="T0" fmla="*/ 1218 w 1625"/>
                    <a:gd name="T1" fmla="*/ 0 h 498"/>
                    <a:gd name="T2" fmla="*/ 0 w 1625"/>
                    <a:gd name="T3" fmla="*/ 0 h 498"/>
                    <a:gd name="T4" fmla="*/ 0 w 1625"/>
                    <a:gd name="T5" fmla="*/ 498 h 498"/>
                    <a:gd name="T6" fmla="*/ 1218 w 1625"/>
                    <a:gd name="T7" fmla="*/ 498 h 498"/>
                    <a:gd name="T8" fmla="*/ 1625 w 1625"/>
                    <a:gd name="T9" fmla="*/ 252 h 498"/>
                    <a:gd name="T10" fmla="*/ 1218 w 1625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25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25" y="252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rgbClr val="3366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0009" name="Rectangle 1033"/>
              <p:cNvSpPr>
                <a:spLocks noChangeArrowheads="1"/>
              </p:cNvSpPr>
              <p:nvPr/>
            </p:nvSpPr>
            <p:spPr bwMode="auto">
              <a:xfrm>
                <a:off x="1276" y="1006"/>
                <a:ext cx="41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C0C0C0"/>
                    </a:solidFill>
                  </a:rPr>
                  <a:t>Existence</a:t>
                </a:r>
                <a:endParaRPr lang="en-GB" altLang="en-US" sz="1800"/>
              </a:p>
            </p:txBody>
          </p:sp>
          <p:grpSp>
            <p:nvGrpSpPr>
              <p:cNvPr id="640010" name="Group 1034"/>
              <p:cNvGrpSpPr>
                <a:grpSpLocks/>
              </p:cNvGrpSpPr>
              <p:nvPr/>
            </p:nvGrpSpPr>
            <p:grpSpPr bwMode="auto">
              <a:xfrm>
                <a:off x="881" y="1006"/>
                <a:ext cx="1219" cy="109"/>
                <a:chOff x="881" y="1006"/>
                <a:chExt cx="1219" cy="109"/>
              </a:xfrm>
            </p:grpSpPr>
            <p:sp>
              <p:nvSpPr>
                <p:cNvPr id="640011" name="Freeform 1035"/>
                <p:cNvSpPr>
                  <a:spLocks/>
                </p:cNvSpPr>
                <p:nvPr/>
              </p:nvSpPr>
              <p:spPr bwMode="auto">
                <a:xfrm>
                  <a:off x="899" y="1023"/>
                  <a:ext cx="1201" cy="92"/>
                </a:xfrm>
                <a:custGeom>
                  <a:avLst/>
                  <a:gdLst>
                    <a:gd name="T0" fmla="*/ 1104 w 1201"/>
                    <a:gd name="T1" fmla="*/ 0 h 92"/>
                    <a:gd name="T2" fmla="*/ 0 w 1201"/>
                    <a:gd name="T3" fmla="*/ 0 h 92"/>
                    <a:gd name="T4" fmla="*/ 0 w 1201"/>
                    <a:gd name="T5" fmla="*/ 92 h 92"/>
                    <a:gd name="T6" fmla="*/ 1104 w 1201"/>
                    <a:gd name="T7" fmla="*/ 92 h 92"/>
                    <a:gd name="T8" fmla="*/ 1201 w 1201"/>
                    <a:gd name="T9" fmla="*/ 46 h 92"/>
                    <a:gd name="T10" fmla="*/ 1104 w 1201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2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4" y="92"/>
                      </a:lnTo>
                      <a:lnTo>
                        <a:pt x="1201" y="46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0012" name="Freeform 1036"/>
                <p:cNvSpPr>
                  <a:spLocks/>
                </p:cNvSpPr>
                <p:nvPr/>
              </p:nvSpPr>
              <p:spPr bwMode="auto">
                <a:xfrm>
                  <a:off x="881" y="1006"/>
                  <a:ext cx="1202" cy="97"/>
                </a:xfrm>
                <a:custGeom>
                  <a:avLst/>
                  <a:gdLst>
                    <a:gd name="T0" fmla="*/ 1105 w 1202"/>
                    <a:gd name="T1" fmla="*/ 0 h 97"/>
                    <a:gd name="T2" fmla="*/ 0 w 1202"/>
                    <a:gd name="T3" fmla="*/ 0 h 97"/>
                    <a:gd name="T4" fmla="*/ 0 w 1202"/>
                    <a:gd name="T5" fmla="*/ 97 h 97"/>
                    <a:gd name="T6" fmla="*/ 1105 w 1202"/>
                    <a:gd name="T7" fmla="*/ 97 h 97"/>
                    <a:gd name="T8" fmla="*/ 1202 w 1202"/>
                    <a:gd name="T9" fmla="*/ 46 h 97"/>
                    <a:gd name="T10" fmla="*/ 1105 w 1202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7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5" y="97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0013" name="Rectangle 1037"/>
              <p:cNvSpPr>
                <a:spLocks noChangeArrowheads="1"/>
              </p:cNvSpPr>
              <p:nvPr/>
            </p:nvSpPr>
            <p:spPr bwMode="auto">
              <a:xfrm>
                <a:off x="1259" y="989"/>
                <a:ext cx="41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FFFFFF"/>
                    </a:solidFill>
                  </a:rPr>
                  <a:t>Existence</a:t>
                </a:r>
                <a:endParaRPr lang="en-GB" altLang="en-US" sz="1800"/>
              </a:p>
            </p:txBody>
          </p:sp>
          <p:sp>
            <p:nvSpPr>
              <p:cNvPr id="640014" name="Rectangle 1038"/>
              <p:cNvSpPr>
                <a:spLocks noChangeArrowheads="1"/>
              </p:cNvSpPr>
              <p:nvPr/>
            </p:nvSpPr>
            <p:spPr bwMode="auto">
              <a:xfrm>
                <a:off x="1328" y="1149"/>
                <a:ext cx="33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C0C0C0"/>
                    </a:solidFill>
                  </a:rPr>
                  <a:t>Context</a:t>
                </a:r>
                <a:endParaRPr lang="en-GB" altLang="en-US" sz="1800"/>
              </a:p>
            </p:txBody>
          </p:sp>
          <p:grpSp>
            <p:nvGrpSpPr>
              <p:cNvPr id="640015" name="Group 1039"/>
              <p:cNvGrpSpPr>
                <a:grpSpLocks/>
              </p:cNvGrpSpPr>
              <p:nvPr/>
            </p:nvGrpSpPr>
            <p:grpSpPr bwMode="auto">
              <a:xfrm>
                <a:off x="881" y="1143"/>
                <a:ext cx="1219" cy="115"/>
                <a:chOff x="881" y="1143"/>
                <a:chExt cx="1219" cy="115"/>
              </a:xfrm>
            </p:grpSpPr>
            <p:sp>
              <p:nvSpPr>
                <p:cNvPr id="640016" name="Freeform 1040"/>
                <p:cNvSpPr>
                  <a:spLocks/>
                </p:cNvSpPr>
                <p:nvPr/>
              </p:nvSpPr>
              <p:spPr bwMode="auto">
                <a:xfrm>
                  <a:off x="899" y="1161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45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45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0017" name="Freeform 1041"/>
                <p:cNvSpPr>
                  <a:spLocks/>
                </p:cNvSpPr>
                <p:nvPr/>
              </p:nvSpPr>
              <p:spPr bwMode="auto">
                <a:xfrm>
                  <a:off x="881" y="1143"/>
                  <a:ext cx="1202" cy="98"/>
                </a:xfrm>
                <a:custGeom>
                  <a:avLst/>
                  <a:gdLst>
                    <a:gd name="T0" fmla="*/ 1105 w 1202"/>
                    <a:gd name="T1" fmla="*/ 0 h 98"/>
                    <a:gd name="T2" fmla="*/ 0 w 1202"/>
                    <a:gd name="T3" fmla="*/ 0 h 98"/>
                    <a:gd name="T4" fmla="*/ 0 w 1202"/>
                    <a:gd name="T5" fmla="*/ 98 h 98"/>
                    <a:gd name="T6" fmla="*/ 1105 w 1202"/>
                    <a:gd name="T7" fmla="*/ 98 h 98"/>
                    <a:gd name="T8" fmla="*/ 1202 w 1202"/>
                    <a:gd name="T9" fmla="*/ 52 h 98"/>
                    <a:gd name="T10" fmla="*/ 1105 w 1202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8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8"/>
                      </a:lnTo>
                      <a:lnTo>
                        <a:pt x="1105" y="98"/>
                      </a:lnTo>
                      <a:lnTo>
                        <a:pt x="1202" y="52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0018" name="Rectangle 1042"/>
              <p:cNvSpPr>
                <a:spLocks noChangeArrowheads="1"/>
              </p:cNvSpPr>
              <p:nvPr/>
            </p:nvSpPr>
            <p:spPr bwMode="auto">
              <a:xfrm>
                <a:off x="1311" y="1132"/>
                <a:ext cx="33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FFFFFF"/>
                    </a:solidFill>
                  </a:rPr>
                  <a:t>Context</a:t>
                </a:r>
                <a:endParaRPr lang="en-GB" altLang="en-US" sz="1800"/>
              </a:p>
            </p:txBody>
          </p:sp>
          <p:sp>
            <p:nvSpPr>
              <p:cNvPr id="640019" name="Rectangle 1043"/>
              <p:cNvSpPr>
                <a:spLocks noChangeArrowheads="1"/>
              </p:cNvSpPr>
              <p:nvPr/>
            </p:nvSpPr>
            <p:spPr bwMode="auto">
              <a:xfrm>
                <a:off x="1236" y="1287"/>
                <a:ext cx="5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C0C0C0"/>
                    </a:solidFill>
                  </a:rPr>
                  <a:t>Provisioning</a:t>
                </a:r>
                <a:endParaRPr lang="en-GB" altLang="en-US" sz="1800"/>
              </a:p>
            </p:txBody>
          </p:sp>
          <p:grpSp>
            <p:nvGrpSpPr>
              <p:cNvPr id="640020" name="Group 1044"/>
              <p:cNvGrpSpPr>
                <a:grpSpLocks/>
              </p:cNvGrpSpPr>
              <p:nvPr/>
            </p:nvGrpSpPr>
            <p:grpSpPr bwMode="auto">
              <a:xfrm>
                <a:off x="881" y="1286"/>
                <a:ext cx="1219" cy="109"/>
                <a:chOff x="881" y="1286"/>
                <a:chExt cx="1219" cy="109"/>
              </a:xfrm>
            </p:grpSpPr>
            <p:sp>
              <p:nvSpPr>
                <p:cNvPr id="640021" name="Freeform 1045"/>
                <p:cNvSpPr>
                  <a:spLocks/>
                </p:cNvSpPr>
                <p:nvPr/>
              </p:nvSpPr>
              <p:spPr bwMode="auto">
                <a:xfrm>
                  <a:off x="899" y="1298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51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51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0022" name="Freeform 1046"/>
                <p:cNvSpPr>
                  <a:spLocks/>
                </p:cNvSpPr>
                <p:nvPr/>
              </p:nvSpPr>
              <p:spPr bwMode="auto">
                <a:xfrm>
                  <a:off x="881" y="1286"/>
                  <a:ext cx="1202" cy="92"/>
                </a:xfrm>
                <a:custGeom>
                  <a:avLst/>
                  <a:gdLst>
                    <a:gd name="T0" fmla="*/ 1105 w 1202"/>
                    <a:gd name="T1" fmla="*/ 0 h 92"/>
                    <a:gd name="T2" fmla="*/ 0 w 1202"/>
                    <a:gd name="T3" fmla="*/ 0 h 92"/>
                    <a:gd name="T4" fmla="*/ 0 w 1202"/>
                    <a:gd name="T5" fmla="*/ 92 h 92"/>
                    <a:gd name="T6" fmla="*/ 1105 w 1202"/>
                    <a:gd name="T7" fmla="*/ 92 h 92"/>
                    <a:gd name="T8" fmla="*/ 1202 w 1202"/>
                    <a:gd name="T9" fmla="*/ 46 h 92"/>
                    <a:gd name="T10" fmla="*/ 1105 w 1202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2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5" y="92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0023" name="Rectangle 1047"/>
              <p:cNvSpPr>
                <a:spLocks noChangeArrowheads="1"/>
              </p:cNvSpPr>
              <p:nvPr/>
            </p:nvSpPr>
            <p:spPr bwMode="auto">
              <a:xfrm>
                <a:off x="1219" y="1269"/>
                <a:ext cx="5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FFFFFF"/>
                    </a:solidFill>
                  </a:rPr>
                  <a:t>Provisioning</a:t>
                </a:r>
                <a:endParaRPr lang="en-GB" altLang="en-US" sz="1800"/>
              </a:p>
            </p:txBody>
          </p:sp>
        </p:grpSp>
        <p:sp>
          <p:nvSpPr>
            <p:cNvPr id="640024" name="Rectangle 1048"/>
            <p:cNvSpPr>
              <a:spLocks noChangeArrowheads="1"/>
            </p:cNvSpPr>
            <p:nvPr/>
          </p:nvSpPr>
          <p:spPr bwMode="auto">
            <a:xfrm>
              <a:off x="818" y="720"/>
              <a:ext cx="115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0025" name="Rectangle 1049"/>
            <p:cNvSpPr>
              <a:spLocks noChangeArrowheads="1"/>
            </p:cNvSpPr>
            <p:nvPr/>
          </p:nvSpPr>
          <p:spPr bwMode="auto">
            <a:xfrm>
              <a:off x="870" y="732"/>
              <a:ext cx="10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400" b="1">
                  <a:solidFill>
                    <a:srgbClr val="000000"/>
                  </a:solidFill>
                </a:rPr>
                <a:t>Identity Administration</a:t>
              </a:r>
              <a:endParaRPr lang="en-GB" altLang="en-US" sz="1800"/>
            </a:p>
          </p:txBody>
        </p:sp>
        <p:grpSp>
          <p:nvGrpSpPr>
            <p:cNvPr id="640026" name="Group 1050"/>
            <p:cNvGrpSpPr>
              <a:grpSpLocks/>
            </p:cNvGrpSpPr>
            <p:nvPr/>
          </p:nvGrpSpPr>
          <p:grpSpPr bwMode="auto">
            <a:xfrm>
              <a:off x="796" y="949"/>
              <a:ext cx="1636" cy="515"/>
              <a:chOff x="796" y="949"/>
              <a:chExt cx="1636" cy="515"/>
            </a:xfrm>
          </p:grpSpPr>
          <p:sp>
            <p:nvSpPr>
              <p:cNvPr id="640027" name="Freeform 1051"/>
              <p:cNvSpPr>
                <a:spLocks/>
              </p:cNvSpPr>
              <p:nvPr/>
            </p:nvSpPr>
            <p:spPr bwMode="auto">
              <a:xfrm>
                <a:off x="813" y="966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028" name="Freeform 1052"/>
              <p:cNvSpPr>
                <a:spLocks/>
              </p:cNvSpPr>
              <p:nvPr/>
            </p:nvSpPr>
            <p:spPr bwMode="auto">
              <a:xfrm>
                <a:off x="796" y="949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0029" name="Rectangle 1053"/>
            <p:cNvSpPr>
              <a:spLocks noChangeArrowheads="1"/>
            </p:cNvSpPr>
            <p:nvPr/>
          </p:nvSpPr>
          <p:spPr bwMode="auto">
            <a:xfrm>
              <a:off x="1276" y="1006"/>
              <a:ext cx="4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Existence</a:t>
              </a:r>
              <a:endParaRPr lang="en-GB" altLang="en-US" sz="1800"/>
            </a:p>
          </p:txBody>
        </p:sp>
        <p:grpSp>
          <p:nvGrpSpPr>
            <p:cNvPr id="640030" name="Group 1054"/>
            <p:cNvGrpSpPr>
              <a:grpSpLocks/>
            </p:cNvGrpSpPr>
            <p:nvPr/>
          </p:nvGrpSpPr>
          <p:grpSpPr bwMode="auto">
            <a:xfrm>
              <a:off x="881" y="1006"/>
              <a:ext cx="1219" cy="109"/>
              <a:chOff x="881" y="1006"/>
              <a:chExt cx="1219" cy="109"/>
            </a:xfrm>
          </p:grpSpPr>
          <p:sp>
            <p:nvSpPr>
              <p:cNvPr id="640031" name="Freeform 1055"/>
              <p:cNvSpPr>
                <a:spLocks/>
              </p:cNvSpPr>
              <p:nvPr/>
            </p:nvSpPr>
            <p:spPr bwMode="auto">
              <a:xfrm>
                <a:off x="899" y="1023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032" name="Freeform 1056"/>
              <p:cNvSpPr>
                <a:spLocks/>
              </p:cNvSpPr>
              <p:nvPr/>
            </p:nvSpPr>
            <p:spPr bwMode="auto">
              <a:xfrm>
                <a:off x="881" y="1006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6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0033" name="Rectangle 1057"/>
            <p:cNvSpPr>
              <a:spLocks noChangeArrowheads="1"/>
            </p:cNvSpPr>
            <p:nvPr/>
          </p:nvSpPr>
          <p:spPr bwMode="auto">
            <a:xfrm>
              <a:off x="1259" y="989"/>
              <a:ext cx="4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Existence</a:t>
              </a:r>
              <a:endParaRPr lang="en-GB" altLang="en-US" sz="1800"/>
            </a:p>
          </p:txBody>
        </p:sp>
        <p:sp>
          <p:nvSpPr>
            <p:cNvPr id="640034" name="Rectangle 1058"/>
            <p:cNvSpPr>
              <a:spLocks noChangeArrowheads="1"/>
            </p:cNvSpPr>
            <p:nvPr/>
          </p:nvSpPr>
          <p:spPr bwMode="auto">
            <a:xfrm>
              <a:off x="1328" y="1149"/>
              <a:ext cx="33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Context</a:t>
              </a:r>
              <a:endParaRPr lang="en-GB" altLang="en-US" sz="1800"/>
            </a:p>
          </p:txBody>
        </p:sp>
        <p:grpSp>
          <p:nvGrpSpPr>
            <p:cNvPr id="640035" name="Group 1059"/>
            <p:cNvGrpSpPr>
              <a:grpSpLocks/>
            </p:cNvGrpSpPr>
            <p:nvPr/>
          </p:nvGrpSpPr>
          <p:grpSpPr bwMode="auto">
            <a:xfrm>
              <a:off x="881" y="1143"/>
              <a:ext cx="1219" cy="115"/>
              <a:chOff x="881" y="1143"/>
              <a:chExt cx="1219" cy="115"/>
            </a:xfrm>
          </p:grpSpPr>
          <p:sp>
            <p:nvSpPr>
              <p:cNvPr id="640036" name="Freeform 1060"/>
              <p:cNvSpPr>
                <a:spLocks/>
              </p:cNvSpPr>
              <p:nvPr/>
            </p:nvSpPr>
            <p:spPr bwMode="auto">
              <a:xfrm>
                <a:off x="899" y="1161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45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45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037" name="Freeform 1061"/>
              <p:cNvSpPr>
                <a:spLocks/>
              </p:cNvSpPr>
              <p:nvPr/>
            </p:nvSpPr>
            <p:spPr bwMode="auto">
              <a:xfrm>
                <a:off x="881" y="1143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52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52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0038" name="Rectangle 1062"/>
            <p:cNvSpPr>
              <a:spLocks noChangeArrowheads="1"/>
            </p:cNvSpPr>
            <p:nvPr/>
          </p:nvSpPr>
          <p:spPr bwMode="auto">
            <a:xfrm>
              <a:off x="1311" y="1132"/>
              <a:ext cx="33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Context</a:t>
              </a:r>
              <a:endParaRPr lang="en-GB" altLang="en-US" sz="1800"/>
            </a:p>
          </p:txBody>
        </p:sp>
        <p:sp>
          <p:nvSpPr>
            <p:cNvPr id="640039" name="Rectangle 1063"/>
            <p:cNvSpPr>
              <a:spLocks noChangeArrowheads="1"/>
            </p:cNvSpPr>
            <p:nvPr/>
          </p:nvSpPr>
          <p:spPr bwMode="auto">
            <a:xfrm>
              <a:off x="1236" y="1287"/>
              <a:ext cx="5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Provisioning</a:t>
              </a:r>
              <a:endParaRPr lang="en-GB" altLang="en-US" sz="1800"/>
            </a:p>
          </p:txBody>
        </p:sp>
        <p:grpSp>
          <p:nvGrpSpPr>
            <p:cNvPr id="640040" name="Group 1064"/>
            <p:cNvGrpSpPr>
              <a:grpSpLocks/>
            </p:cNvGrpSpPr>
            <p:nvPr/>
          </p:nvGrpSpPr>
          <p:grpSpPr bwMode="auto">
            <a:xfrm>
              <a:off x="881" y="1286"/>
              <a:ext cx="1219" cy="109"/>
              <a:chOff x="881" y="1286"/>
              <a:chExt cx="1219" cy="109"/>
            </a:xfrm>
          </p:grpSpPr>
          <p:sp>
            <p:nvSpPr>
              <p:cNvPr id="640041" name="Freeform 1065"/>
              <p:cNvSpPr>
                <a:spLocks/>
              </p:cNvSpPr>
              <p:nvPr/>
            </p:nvSpPr>
            <p:spPr bwMode="auto">
              <a:xfrm>
                <a:off x="899" y="1298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042" name="Freeform 1066"/>
              <p:cNvSpPr>
                <a:spLocks/>
              </p:cNvSpPr>
              <p:nvPr/>
            </p:nvSpPr>
            <p:spPr bwMode="auto">
              <a:xfrm>
                <a:off x="881" y="1286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0043" name="Rectangle 1067"/>
            <p:cNvSpPr>
              <a:spLocks noChangeArrowheads="1"/>
            </p:cNvSpPr>
            <p:nvPr/>
          </p:nvSpPr>
          <p:spPr bwMode="auto">
            <a:xfrm>
              <a:off x="1219" y="1269"/>
              <a:ext cx="5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Provisioning</a:t>
              </a:r>
              <a:endParaRPr lang="en-GB" altLang="en-US" sz="1800"/>
            </a:p>
          </p:txBody>
        </p:sp>
        <p:grpSp>
          <p:nvGrpSpPr>
            <p:cNvPr id="640044" name="Group 1068"/>
            <p:cNvGrpSpPr>
              <a:grpSpLocks/>
            </p:cNvGrpSpPr>
            <p:nvPr/>
          </p:nvGrpSpPr>
          <p:grpSpPr bwMode="auto">
            <a:xfrm>
              <a:off x="796" y="949"/>
              <a:ext cx="1636" cy="515"/>
              <a:chOff x="796" y="949"/>
              <a:chExt cx="1636" cy="515"/>
            </a:xfrm>
          </p:grpSpPr>
          <p:sp>
            <p:nvSpPr>
              <p:cNvPr id="640045" name="Freeform 1069"/>
              <p:cNvSpPr>
                <a:spLocks/>
              </p:cNvSpPr>
              <p:nvPr/>
            </p:nvSpPr>
            <p:spPr bwMode="auto">
              <a:xfrm>
                <a:off x="813" y="966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046" name="Freeform 1070"/>
              <p:cNvSpPr>
                <a:spLocks/>
              </p:cNvSpPr>
              <p:nvPr/>
            </p:nvSpPr>
            <p:spPr bwMode="auto">
              <a:xfrm>
                <a:off x="796" y="949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0047" name="Rectangle 1071"/>
            <p:cNvSpPr>
              <a:spLocks noChangeArrowheads="1"/>
            </p:cNvSpPr>
            <p:nvPr/>
          </p:nvSpPr>
          <p:spPr bwMode="auto">
            <a:xfrm>
              <a:off x="1276" y="1006"/>
              <a:ext cx="4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Existence</a:t>
              </a:r>
              <a:endParaRPr lang="en-GB" altLang="en-US" sz="1800"/>
            </a:p>
          </p:txBody>
        </p:sp>
        <p:grpSp>
          <p:nvGrpSpPr>
            <p:cNvPr id="640048" name="Group 1072"/>
            <p:cNvGrpSpPr>
              <a:grpSpLocks/>
            </p:cNvGrpSpPr>
            <p:nvPr/>
          </p:nvGrpSpPr>
          <p:grpSpPr bwMode="auto">
            <a:xfrm>
              <a:off x="881" y="1006"/>
              <a:ext cx="1219" cy="109"/>
              <a:chOff x="881" y="1006"/>
              <a:chExt cx="1219" cy="109"/>
            </a:xfrm>
          </p:grpSpPr>
          <p:sp>
            <p:nvSpPr>
              <p:cNvPr id="640049" name="Freeform 1073"/>
              <p:cNvSpPr>
                <a:spLocks/>
              </p:cNvSpPr>
              <p:nvPr/>
            </p:nvSpPr>
            <p:spPr bwMode="auto">
              <a:xfrm>
                <a:off x="899" y="1023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050" name="Freeform 1074"/>
              <p:cNvSpPr>
                <a:spLocks/>
              </p:cNvSpPr>
              <p:nvPr/>
            </p:nvSpPr>
            <p:spPr bwMode="auto">
              <a:xfrm>
                <a:off x="881" y="1006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6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0051" name="Rectangle 1075"/>
            <p:cNvSpPr>
              <a:spLocks noChangeArrowheads="1"/>
            </p:cNvSpPr>
            <p:nvPr/>
          </p:nvSpPr>
          <p:spPr bwMode="auto">
            <a:xfrm>
              <a:off x="1259" y="989"/>
              <a:ext cx="4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Existence</a:t>
              </a:r>
              <a:endParaRPr lang="en-GB" altLang="en-US" sz="1800"/>
            </a:p>
          </p:txBody>
        </p:sp>
        <p:sp>
          <p:nvSpPr>
            <p:cNvPr id="640052" name="Rectangle 1076"/>
            <p:cNvSpPr>
              <a:spLocks noChangeArrowheads="1"/>
            </p:cNvSpPr>
            <p:nvPr/>
          </p:nvSpPr>
          <p:spPr bwMode="auto">
            <a:xfrm>
              <a:off x="1328" y="1149"/>
              <a:ext cx="33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Context</a:t>
              </a:r>
              <a:endParaRPr lang="en-GB" altLang="en-US" sz="1800"/>
            </a:p>
          </p:txBody>
        </p:sp>
        <p:grpSp>
          <p:nvGrpSpPr>
            <p:cNvPr id="640053" name="Group 1077"/>
            <p:cNvGrpSpPr>
              <a:grpSpLocks/>
            </p:cNvGrpSpPr>
            <p:nvPr/>
          </p:nvGrpSpPr>
          <p:grpSpPr bwMode="auto">
            <a:xfrm>
              <a:off x="881" y="1143"/>
              <a:ext cx="1219" cy="115"/>
              <a:chOff x="881" y="1143"/>
              <a:chExt cx="1219" cy="115"/>
            </a:xfrm>
          </p:grpSpPr>
          <p:sp>
            <p:nvSpPr>
              <p:cNvPr id="640054" name="Freeform 1078"/>
              <p:cNvSpPr>
                <a:spLocks/>
              </p:cNvSpPr>
              <p:nvPr/>
            </p:nvSpPr>
            <p:spPr bwMode="auto">
              <a:xfrm>
                <a:off x="899" y="1161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45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45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055" name="Freeform 1079"/>
              <p:cNvSpPr>
                <a:spLocks/>
              </p:cNvSpPr>
              <p:nvPr/>
            </p:nvSpPr>
            <p:spPr bwMode="auto">
              <a:xfrm>
                <a:off x="881" y="1143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52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52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0056" name="Rectangle 1080"/>
            <p:cNvSpPr>
              <a:spLocks noChangeArrowheads="1"/>
            </p:cNvSpPr>
            <p:nvPr/>
          </p:nvSpPr>
          <p:spPr bwMode="auto">
            <a:xfrm>
              <a:off x="1311" y="1132"/>
              <a:ext cx="33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Context</a:t>
              </a:r>
              <a:endParaRPr lang="en-GB" altLang="en-US" sz="1800"/>
            </a:p>
          </p:txBody>
        </p:sp>
        <p:sp>
          <p:nvSpPr>
            <p:cNvPr id="640057" name="Rectangle 1081"/>
            <p:cNvSpPr>
              <a:spLocks noChangeArrowheads="1"/>
            </p:cNvSpPr>
            <p:nvPr/>
          </p:nvSpPr>
          <p:spPr bwMode="auto">
            <a:xfrm>
              <a:off x="1236" y="1287"/>
              <a:ext cx="5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Provisioning</a:t>
              </a:r>
              <a:endParaRPr lang="en-GB" altLang="en-US" sz="1800"/>
            </a:p>
          </p:txBody>
        </p:sp>
        <p:grpSp>
          <p:nvGrpSpPr>
            <p:cNvPr id="640058" name="Group 1082"/>
            <p:cNvGrpSpPr>
              <a:grpSpLocks/>
            </p:cNvGrpSpPr>
            <p:nvPr/>
          </p:nvGrpSpPr>
          <p:grpSpPr bwMode="auto">
            <a:xfrm>
              <a:off x="881" y="1286"/>
              <a:ext cx="1219" cy="109"/>
              <a:chOff x="881" y="1286"/>
              <a:chExt cx="1219" cy="109"/>
            </a:xfrm>
          </p:grpSpPr>
          <p:sp>
            <p:nvSpPr>
              <p:cNvPr id="640059" name="Freeform 1083"/>
              <p:cNvSpPr>
                <a:spLocks/>
              </p:cNvSpPr>
              <p:nvPr/>
            </p:nvSpPr>
            <p:spPr bwMode="auto">
              <a:xfrm>
                <a:off x="899" y="1298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060" name="Freeform 1084"/>
              <p:cNvSpPr>
                <a:spLocks/>
              </p:cNvSpPr>
              <p:nvPr/>
            </p:nvSpPr>
            <p:spPr bwMode="auto">
              <a:xfrm>
                <a:off x="881" y="1286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0061" name="Rectangle 1085"/>
            <p:cNvSpPr>
              <a:spLocks noChangeArrowheads="1"/>
            </p:cNvSpPr>
            <p:nvPr/>
          </p:nvSpPr>
          <p:spPr bwMode="auto">
            <a:xfrm>
              <a:off x="1219" y="1269"/>
              <a:ext cx="5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Provisioning</a:t>
              </a:r>
              <a:endParaRPr lang="en-GB" altLang="en-US" sz="1800"/>
            </a:p>
          </p:txBody>
        </p:sp>
        <p:sp>
          <p:nvSpPr>
            <p:cNvPr id="640062" name="Rectangle 1086"/>
            <p:cNvSpPr>
              <a:spLocks noChangeArrowheads="1"/>
            </p:cNvSpPr>
            <p:nvPr/>
          </p:nvSpPr>
          <p:spPr bwMode="auto">
            <a:xfrm>
              <a:off x="818" y="720"/>
              <a:ext cx="115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0063" name="Rectangle 1087"/>
            <p:cNvSpPr>
              <a:spLocks noChangeArrowheads="1"/>
            </p:cNvSpPr>
            <p:nvPr/>
          </p:nvSpPr>
          <p:spPr bwMode="auto">
            <a:xfrm>
              <a:off x="870" y="732"/>
              <a:ext cx="10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400" b="1">
                  <a:solidFill>
                    <a:srgbClr val="000000"/>
                  </a:solidFill>
                </a:rPr>
                <a:t>Identity Administration</a:t>
              </a:r>
              <a:endParaRPr lang="en-GB" altLang="en-US" sz="1800"/>
            </a:p>
          </p:txBody>
        </p:sp>
      </p:grpSp>
      <p:grpSp>
        <p:nvGrpSpPr>
          <p:cNvPr id="640064" name="Group 1088"/>
          <p:cNvGrpSpPr>
            <a:grpSpLocks/>
          </p:cNvGrpSpPr>
          <p:nvPr/>
        </p:nvGrpSpPr>
        <p:grpSpPr bwMode="auto">
          <a:xfrm>
            <a:off x="1295400" y="3186113"/>
            <a:ext cx="2505075" cy="2833687"/>
            <a:chOff x="2714" y="941"/>
            <a:chExt cx="760" cy="792"/>
          </a:xfrm>
        </p:grpSpPr>
        <p:sp>
          <p:nvSpPr>
            <p:cNvPr id="640065" name="Oval 1089"/>
            <p:cNvSpPr>
              <a:spLocks noChangeAspect="1" noChangeArrowheads="1"/>
            </p:cNvSpPr>
            <p:nvPr/>
          </p:nvSpPr>
          <p:spPr bwMode="auto">
            <a:xfrm>
              <a:off x="2766" y="1077"/>
              <a:ext cx="708" cy="656"/>
            </a:xfrm>
            <a:prstGeom prst="ellipse">
              <a:avLst/>
            </a:prstGeom>
            <a:solidFill>
              <a:srgbClr val="CCCCF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 b="1">
                  <a:solidFill>
                    <a:schemeClr val="accent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Provisioning</a:t>
              </a:r>
            </a:p>
          </p:txBody>
        </p:sp>
        <p:sp>
          <p:nvSpPr>
            <p:cNvPr id="640066" name="Oval 1090"/>
            <p:cNvSpPr>
              <a:spLocks noChangeAspect="1" noChangeArrowheads="1"/>
            </p:cNvSpPr>
            <p:nvPr/>
          </p:nvSpPr>
          <p:spPr bwMode="auto">
            <a:xfrm>
              <a:off x="2858" y="1158"/>
              <a:ext cx="516" cy="486"/>
            </a:xfrm>
            <a:prstGeom prst="ellipse">
              <a:avLst/>
            </a:prstGeom>
            <a:solidFill>
              <a:srgbClr val="8F8FE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 b="1">
                  <a:solidFill>
                    <a:schemeClr val="accent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 Context</a:t>
              </a:r>
            </a:p>
          </p:txBody>
        </p:sp>
        <p:sp>
          <p:nvSpPr>
            <p:cNvPr id="640067" name="Oval 1091"/>
            <p:cNvSpPr>
              <a:spLocks noChangeAspect="1" noChangeArrowheads="1"/>
            </p:cNvSpPr>
            <p:nvPr/>
          </p:nvSpPr>
          <p:spPr bwMode="auto">
            <a:xfrm>
              <a:off x="2981" y="1272"/>
              <a:ext cx="277" cy="26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en-GB" altLang="en-US" sz="1600" b="1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40068" name="Rectangle 1092"/>
            <p:cNvSpPr>
              <a:spLocks noChangeArrowheads="1"/>
            </p:cNvSpPr>
            <p:nvPr/>
          </p:nvSpPr>
          <p:spPr bwMode="auto">
            <a:xfrm>
              <a:off x="2714" y="941"/>
              <a:ext cx="727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Identity Administration</a:t>
              </a:r>
            </a:p>
          </p:txBody>
        </p:sp>
        <p:sp>
          <p:nvSpPr>
            <p:cNvPr id="640069" name="Rectangle 1093"/>
            <p:cNvSpPr>
              <a:spLocks noChangeArrowheads="1"/>
            </p:cNvSpPr>
            <p:nvPr/>
          </p:nvSpPr>
          <p:spPr bwMode="auto">
            <a:xfrm>
              <a:off x="2984" y="1322"/>
              <a:ext cx="315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folHlink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C8C8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46800" tIns="25200" rIns="46800" bIns="25200">
              <a:spAutoFit/>
            </a:bodyPr>
            <a:lstStyle/>
            <a:p>
              <a:pPr algn="r">
                <a:buClrTx/>
                <a:buSzTx/>
                <a:buFontTx/>
                <a:buNone/>
              </a:pPr>
              <a:r>
                <a:rPr lang="en-GB" altLang="en-US" sz="1600" b="1">
                  <a:solidFill>
                    <a:schemeClr val="accent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Existence</a:t>
              </a:r>
            </a:p>
          </p:txBody>
        </p:sp>
        <p:sp>
          <p:nvSpPr>
            <p:cNvPr id="640070" name="Rectangle 1094"/>
            <p:cNvSpPr>
              <a:spLocks noChangeArrowheads="1"/>
            </p:cNvSpPr>
            <p:nvPr/>
          </p:nvSpPr>
          <p:spPr bwMode="auto">
            <a:xfrm>
              <a:off x="3011" y="1506"/>
              <a:ext cx="25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folHlink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C8C8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46800" tIns="25200" rIns="46800" bIns="25200">
              <a:spAutoFit/>
            </a:bodyPr>
            <a:lstStyle/>
            <a:p>
              <a:pPr algn="r">
                <a:buClrTx/>
                <a:buSzTx/>
                <a:buFontTx/>
                <a:buNone/>
              </a:pPr>
              <a:r>
                <a:rPr lang="en-GB" altLang="en-US" sz="1600" b="1"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Context</a:t>
              </a:r>
            </a:p>
          </p:txBody>
        </p:sp>
        <p:sp>
          <p:nvSpPr>
            <p:cNvPr id="640071" name="Rectangle 1095"/>
            <p:cNvSpPr>
              <a:spLocks noChangeArrowheads="1"/>
            </p:cNvSpPr>
            <p:nvPr/>
          </p:nvSpPr>
          <p:spPr bwMode="auto">
            <a:xfrm>
              <a:off x="2942" y="1598"/>
              <a:ext cx="401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folHlink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C8C8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46800" tIns="25200" rIns="46800" bIns="25200">
              <a:spAutoFit/>
            </a:bodyPr>
            <a:lstStyle/>
            <a:p>
              <a:pPr algn="r">
                <a:buClrTx/>
                <a:buSzTx/>
                <a:buFontTx/>
                <a:buNone/>
              </a:pPr>
              <a:r>
                <a:rPr lang="en-GB" altLang="en-US" sz="1600" b="1"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Provisioning</a:t>
              </a:r>
            </a:p>
          </p:txBody>
        </p:sp>
      </p:grpSp>
      <p:sp>
        <p:nvSpPr>
          <p:cNvPr id="640072" name="Text Box 1096"/>
          <p:cNvSpPr txBox="1">
            <a:spLocks noChangeArrowheads="1"/>
          </p:cNvSpPr>
          <p:nvPr/>
        </p:nvSpPr>
        <p:spPr bwMode="auto">
          <a:xfrm>
            <a:off x="746125" y="862013"/>
            <a:ext cx="23288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auf der Ebene 2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6420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Community Management</a:t>
            </a:r>
          </a:p>
        </p:txBody>
      </p:sp>
      <p:sp>
        <p:nvSpPr>
          <p:cNvPr id="642051" name="Rectangle 2051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838200"/>
            <a:ext cx="5181600" cy="556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en-US" sz="1800" i="1"/>
              <a:t>	Authentisierung, von Personen gemäß ihren digitalen Personenidentitäten und Bereitstellen / Publizieren Autorisierung.</a:t>
            </a:r>
          </a:p>
          <a:p>
            <a:r>
              <a:rPr lang="de-DE" altLang="en-US" sz="1800" b="1"/>
              <a:t>Authentication</a:t>
            </a:r>
            <a:endParaRPr lang="de-DE" altLang="en-US" sz="1800"/>
          </a:p>
          <a:p>
            <a:pPr lvl="1"/>
            <a:r>
              <a:rPr lang="de-DE" altLang="en-US" sz="1600"/>
              <a:t>Authentisierung, ist der Prozess der Verifikation der Identität anhand von Zertifikaten im allgemeinen Sinne.</a:t>
            </a:r>
          </a:p>
          <a:p>
            <a:r>
              <a:rPr lang="de-DE" altLang="en-US" sz="1800" b="1"/>
              <a:t>Authorisation</a:t>
            </a:r>
            <a:endParaRPr lang="de-DE" altLang="en-US" sz="1800"/>
          </a:p>
          <a:p>
            <a:pPr lvl="1"/>
            <a:r>
              <a:rPr lang="de-DE" altLang="en-US" sz="1600"/>
              <a:t>Autorisierung ist der Prozess, Personen gemäß ihrer digitalen Personenidentität (</a:t>
            </a:r>
            <a:r>
              <a:rPr lang="de-DE" altLang="en-US" sz="1600" i="1"/>
              <a:t>Existence</a:t>
            </a:r>
            <a:r>
              <a:rPr lang="de-DE" altLang="en-US" sz="1600"/>
              <a:t>) und der über ihre Rolle im Unternehmen definierten Zugriffsrechte (</a:t>
            </a:r>
            <a:r>
              <a:rPr lang="de-DE" altLang="en-US" sz="1600" i="1"/>
              <a:t>Context</a:t>
            </a:r>
            <a:r>
              <a:rPr lang="de-DE" altLang="en-US" sz="1600"/>
              <a:t>) den Zugriff auf Ressourcen zu gestatten oder zu verweigern.</a:t>
            </a:r>
          </a:p>
          <a:p>
            <a:r>
              <a:rPr lang="de-DE" altLang="en-US" sz="1800" b="1"/>
              <a:t>Rendezvous</a:t>
            </a:r>
            <a:endParaRPr lang="de-DE" altLang="en-US" sz="1800"/>
          </a:p>
          <a:p>
            <a:pPr lvl="1"/>
            <a:r>
              <a:rPr lang="de-DE" altLang="en-US" sz="1600"/>
              <a:t>Zusammenstellen und </a:t>
            </a:r>
            <a:r>
              <a:rPr lang="de-DE" altLang="en-US" sz="1600" b="1"/>
              <a:t>Publizieren</a:t>
            </a:r>
            <a:r>
              <a:rPr lang="de-DE" altLang="en-US" sz="1600"/>
              <a:t> von Adressbüchern, Verzeichnissen, Kalenderfunktionen für Terminvereinbarungen, Online-Meetings und gemeinsamer Ressourcennutzung.</a:t>
            </a:r>
          </a:p>
        </p:txBody>
      </p:sp>
      <p:grpSp>
        <p:nvGrpSpPr>
          <p:cNvPr id="642052" name="Group 2052"/>
          <p:cNvGrpSpPr>
            <a:grpSpLocks/>
          </p:cNvGrpSpPr>
          <p:nvPr/>
        </p:nvGrpSpPr>
        <p:grpSpPr bwMode="auto">
          <a:xfrm>
            <a:off x="1263650" y="2959100"/>
            <a:ext cx="2597150" cy="1181100"/>
            <a:chOff x="796" y="1864"/>
            <a:chExt cx="1636" cy="744"/>
          </a:xfrm>
        </p:grpSpPr>
        <p:grpSp>
          <p:nvGrpSpPr>
            <p:cNvPr id="642053" name="Group 2053"/>
            <p:cNvGrpSpPr>
              <a:grpSpLocks/>
            </p:cNvGrpSpPr>
            <p:nvPr/>
          </p:nvGrpSpPr>
          <p:grpSpPr bwMode="auto">
            <a:xfrm>
              <a:off x="796" y="2093"/>
              <a:ext cx="1636" cy="515"/>
              <a:chOff x="796" y="2093"/>
              <a:chExt cx="1636" cy="515"/>
            </a:xfrm>
          </p:grpSpPr>
          <p:grpSp>
            <p:nvGrpSpPr>
              <p:cNvPr id="642054" name="Group 2054"/>
              <p:cNvGrpSpPr>
                <a:grpSpLocks/>
              </p:cNvGrpSpPr>
              <p:nvPr/>
            </p:nvGrpSpPr>
            <p:grpSpPr bwMode="auto">
              <a:xfrm>
                <a:off x="796" y="2093"/>
                <a:ext cx="1636" cy="515"/>
                <a:chOff x="796" y="2093"/>
                <a:chExt cx="1636" cy="515"/>
              </a:xfrm>
            </p:grpSpPr>
            <p:sp>
              <p:nvSpPr>
                <p:cNvPr id="642055" name="Freeform 2055"/>
                <p:cNvSpPr>
                  <a:spLocks/>
                </p:cNvSpPr>
                <p:nvPr/>
              </p:nvSpPr>
              <p:spPr bwMode="auto">
                <a:xfrm>
                  <a:off x="813" y="2110"/>
                  <a:ext cx="1619" cy="498"/>
                </a:xfrm>
                <a:custGeom>
                  <a:avLst/>
                  <a:gdLst>
                    <a:gd name="T0" fmla="*/ 1218 w 1619"/>
                    <a:gd name="T1" fmla="*/ 0 h 498"/>
                    <a:gd name="T2" fmla="*/ 0 w 1619"/>
                    <a:gd name="T3" fmla="*/ 0 h 498"/>
                    <a:gd name="T4" fmla="*/ 0 w 1619"/>
                    <a:gd name="T5" fmla="*/ 498 h 498"/>
                    <a:gd name="T6" fmla="*/ 1218 w 1619"/>
                    <a:gd name="T7" fmla="*/ 498 h 498"/>
                    <a:gd name="T8" fmla="*/ 1619 w 1619"/>
                    <a:gd name="T9" fmla="*/ 246 h 498"/>
                    <a:gd name="T10" fmla="*/ 1218 w 1619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19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19" y="246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2056" name="Freeform 2056"/>
                <p:cNvSpPr>
                  <a:spLocks/>
                </p:cNvSpPr>
                <p:nvPr/>
              </p:nvSpPr>
              <p:spPr bwMode="auto">
                <a:xfrm>
                  <a:off x="796" y="2093"/>
                  <a:ext cx="1625" cy="498"/>
                </a:xfrm>
                <a:custGeom>
                  <a:avLst/>
                  <a:gdLst>
                    <a:gd name="T0" fmla="*/ 1218 w 1625"/>
                    <a:gd name="T1" fmla="*/ 0 h 498"/>
                    <a:gd name="T2" fmla="*/ 0 w 1625"/>
                    <a:gd name="T3" fmla="*/ 0 h 498"/>
                    <a:gd name="T4" fmla="*/ 0 w 1625"/>
                    <a:gd name="T5" fmla="*/ 498 h 498"/>
                    <a:gd name="T6" fmla="*/ 1218 w 1625"/>
                    <a:gd name="T7" fmla="*/ 498 h 498"/>
                    <a:gd name="T8" fmla="*/ 1625 w 1625"/>
                    <a:gd name="T9" fmla="*/ 252 h 498"/>
                    <a:gd name="T10" fmla="*/ 1218 w 1625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25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25" y="252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rgbClr val="3366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2057" name="Rectangle 2057"/>
              <p:cNvSpPr>
                <a:spLocks noChangeArrowheads="1"/>
              </p:cNvSpPr>
              <p:nvPr/>
            </p:nvSpPr>
            <p:spPr bwMode="auto">
              <a:xfrm>
                <a:off x="1185" y="2150"/>
                <a:ext cx="6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Authentication</a:t>
                </a:r>
                <a:endParaRPr lang="de-DE" altLang="en-US" sz="1800"/>
              </a:p>
            </p:txBody>
          </p:sp>
          <p:grpSp>
            <p:nvGrpSpPr>
              <p:cNvPr id="642058" name="Group 2058"/>
              <p:cNvGrpSpPr>
                <a:grpSpLocks/>
              </p:cNvGrpSpPr>
              <p:nvPr/>
            </p:nvGrpSpPr>
            <p:grpSpPr bwMode="auto">
              <a:xfrm>
                <a:off x="881" y="2150"/>
                <a:ext cx="1219" cy="109"/>
                <a:chOff x="881" y="2150"/>
                <a:chExt cx="1219" cy="109"/>
              </a:xfrm>
            </p:grpSpPr>
            <p:sp>
              <p:nvSpPr>
                <p:cNvPr id="642059" name="Freeform 2059"/>
                <p:cNvSpPr>
                  <a:spLocks/>
                </p:cNvSpPr>
                <p:nvPr/>
              </p:nvSpPr>
              <p:spPr bwMode="auto">
                <a:xfrm>
                  <a:off x="899" y="2167"/>
                  <a:ext cx="1201" cy="92"/>
                </a:xfrm>
                <a:custGeom>
                  <a:avLst/>
                  <a:gdLst>
                    <a:gd name="T0" fmla="*/ 1104 w 1201"/>
                    <a:gd name="T1" fmla="*/ 0 h 92"/>
                    <a:gd name="T2" fmla="*/ 0 w 1201"/>
                    <a:gd name="T3" fmla="*/ 0 h 92"/>
                    <a:gd name="T4" fmla="*/ 0 w 1201"/>
                    <a:gd name="T5" fmla="*/ 92 h 92"/>
                    <a:gd name="T6" fmla="*/ 1104 w 1201"/>
                    <a:gd name="T7" fmla="*/ 92 h 92"/>
                    <a:gd name="T8" fmla="*/ 1201 w 1201"/>
                    <a:gd name="T9" fmla="*/ 46 h 92"/>
                    <a:gd name="T10" fmla="*/ 1104 w 1201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2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4" y="92"/>
                      </a:lnTo>
                      <a:lnTo>
                        <a:pt x="1201" y="46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2060" name="Freeform 2060"/>
                <p:cNvSpPr>
                  <a:spLocks/>
                </p:cNvSpPr>
                <p:nvPr/>
              </p:nvSpPr>
              <p:spPr bwMode="auto">
                <a:xfrm>
                  <a:off x="881" y="2150"/>
                  <a:ext cx="1202" cy="97"/>
                </a:xfrm>
                <a:custGeom>
                  <a:avLst/>
                  <a:gdLst>
                    <a:gd name="T0" fmla="*/ 1105 w 1202"/>
                    <a:gd name="T1" fmla="*/ 0 h 97"/>
                    <a:gd name="T2" fmla="*/ 0 w 1202"/>
                    <a:gd name="T3" fmla="*/ 0 h 97"/>
                    <a:gd name="T4" fmla="*/ 0 w 1202"/>
                    <a:gd name="T5" fmla="*/ 97 h 97"/>
                    <a:gd name="T6" fmla="*/ 1105 w 1202"/>
                    <a:gd name="T7" fmla="*/ 97 h 97"/>
                    <a:gd name="T8" fmla="*/ 1202 w 1202"/>
                    <a:gd name="T9" fmla="*/ 46 h 97"/>
                    <a:gd name="T10" fmla="*/ 1105 w 1202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7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5" y="97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2061" name="Rectangle 2061"/>
              <p:cNvSpPr>
                <a:spLocks noChangeArrowheads="1"/>
              </p:cNvSpPr>
              <p:nvPr/>
            </p:nvSpPr>
            <p:spPr bwMode="auto">
              <a:xfrm>
                <a:off x="1167" y="2133"/>
                <a:ext cx="6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Authentication</a:t>
                </a:r>
                <a:endParaRPr lang="de-DE" altLang="en-US" sz="1800"/>
              </a:p>
            </p:txBody>
          </p:sp>
          <p:sp>
            <p:nvSpPr>
              <p:cNvPr id="642062" name="Rectangle 2062"/>
              <p:cNvSpPr>
                <a:spLocks noChangeArrowheads="1"/>
              </p:cNvSpPr>
              <p:nvPr/>
            </p:nvSpPr>
            <p:spPr bwMode="auto">
              <a:xfrm>
                <a:off x="1219" y="2288"/>
                <a:ext cx="53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Rendezvous</a:t>
                </a:r>
                <a:endParaRPr lang="de-DE" altLang="en-US" sz="1800"/>
              </a:p>
            </p:txBody>
          </p:sp>
          <p:grpSp>
            <p:nvGrpSpPr>
              <p:cNvPr id="642063" name="Group 2063"/>
              <p:cNvGrpSpPr>
                <a:grpSpLocks/>
              </p:cNvGrpSpPr>
              <p:nvPr/>
            </p:nvGrpSpPr>
            <p:grpSpPr bwMode="auto">
              <a:xfrm>
                <a:off x="881" y="2287"/>
                <a:ext cx="1219" cy="115"/>
                <a:chOff x="881" y="2287"/>
                <a:chExt cx="1219" cy="115"/>
              </a:xfrm>
            </p:grpSpPr>
            <p:sp>
              <p:nvSpPr>
                <p:cNvPr id="642064" name="Freeform 2064"/>
                <p:cNvSpPr>
                  <a:spLocks/>
                </p:cNvSpPr>
                <p:nvPr/>
              </p:nvSpPr>
              <p:spPr bwMode="auto">
                <a:xfrm>
                  <a:off x="899" y="2305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45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45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2065" name="Freeform 2065"/>
                <p:cNvSpPr>
                  <a:spLocks/>
                </p:cNvSpPr>
                <p:nvPr/>
              </p:nvSpPr>
              <p:spPr bwMode="auto">
                <a:xfrm>
                  <a:off x="881" y="2287"/>
                  <a:ext cx="1202" cy="98"/>
                </a:xfrm>
                <a:custGeom>
                  <a:avLst/>
                  <a:gdLst>
                    <a:gd name="T0" fmla="*/ 1105 w 1202"/>
                    <a:gd name="T1" fmla="*/ 0 h 98"/>
                    <a:gd name="T2" fmla="*/ 0 w 1202"/>
                    <a:gd name="T3" fmla="*/ 0 h 98"/>
                    <a:gd name="T4" fmla="*/ 0 w 1202"/>
                    <a:gd name="T5" fmla="*/ 98 h 98"/>
                    <a:gd name="T6" fmla="*/ 1105 w 1202"/>
                    <a:gd name="T7" fmla="*/ 98 h 98"/>
                    <a:gd name="T8" fmla="*/ 1202 w 1202"/>
                    <a:gd name="T9" fmla="*/ 52 h 98"/>
                    <a:gd name="T10" fmla="*/ 1105 w 1202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8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8"/>
                      </a:lnTo>
                      <a:lnTo>
                        <a:pt x="1105" y="98"/>
                      </a:lnTo>
                      <a:lnTo>
                        <a:pt x="1202" y="52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2066" name="Rectangle 2066"/>
              <p:cNvSpPr>
                <a:spLocks noChangeArrowheads="1"/>
              </p:cNvSpPr>
              <p:nvPr/>
            </p:nvSpPr>
            <p:spPr bwMode="auto">
              <a:xfrm>
                <a:off x="1202" y="2271"/>
                <a:ext cx="53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Rendezvous</a:t>
                </a:r>
                <a:endParaRPr lang="de-DE" altLang="en-US" sz="1800"/>
              </a:p>
            </p:txBody>
          </p:sp>
          <p:sp>
            <p:nvSpPr>
              <p:cNvPr id="642067" name="Rectangle 2067"/>
              <p:cNvSpPr>
                <a:spLocks noChangeArrowheads="1"/>
              </p:cNvSpPr>
              <p:nvPr/>
            </p:nvSpPr>
            <p:spPr bwMode="auto">
              <a:xfrm>
                <a:off x="1208" y="2431"/>
                <a:ext cx="5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Authorization</a:t>
                </a:r>
                <a:endParaRPr lang="de-DE" altLang="en-US" sz="1800"/>
              </a:p>
            </p:txBody>
          </p:sp>
          <p:grpSp>
            <p:nvGrpSpPr>
              <p:cNvPr id="642068" name="Group 2068"/>
              <p:cNvGrpSpPr>
                <a:grpSpLocks/>
              </p:cNvGrpSpPr>
              <p:nvPr/>
            </p:nvGrpSpPr>
            <p:grpSpPr bwMode="auto">
              <a:xfrm>
                <a:off x="881" y="2430"/>
                <a:ext cx="1219" cy="109"/>
                <a:chOff x="881" y="2430"/>
                <a:chExt cx="1219" cy="109"/>
              </a:xfrm>
            </p:grpSpPr>
            <p:sp>
              <p:nvSpPr>
                <p:cNvPr id="642069" name="Freeform 2069"/>
                <p:cNvSpPr>
                  <a:spLocks/>
                </p:cNvSpPr>
                <p:nvPr/>
              </p:nvSpPr>
              <p:spPr bwMode="auto">
                <a:xfrm>
                  <a:off x="899" y="2442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51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51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2070" name="Freeform 2070"/>
                <p:cNvSpPr>
                  <a:spLocks/>
                </p:cNvSpPr>
                <p:nvPr/>
              </p:nvSpPr>
              <p:spPr bwMode="auto">
                <a:xfrm>
                  <a:off x="881" y="2430"/>
                  <a:ext cx="1202" cy="92"/>
                </a:xfrm>
                <a:custGeom>
                  <a:avLst/>
                  <a:gdLst>
                    <a:gd name="T0" fmla="*/ 1105 w 1202"/>
                    <a:gd name="T1" fmla="*/ 0 h 92"/>
                    <a:gd name="T2" fmla="*/ 0 w 1202"/>
                    <a:gd name="T3" fmla="*/ 0 h 92"/>
                    <a:gd name="T4" fmla="*/ 0 w 1202"/>
                    <a:gd name="T5" fmla="*/ 92 h 92"/>
                    <a:gd name="T6" fmla="*/ 1105 w 1202"/>
                    <a:gd name="T7" fmla="*/ 92 h 92"/>
                    <a:gd name="T8" fmla="*/ 1202 w 1202"/>
                    <a:gd name="T9" fmla="*/ 46 h 92"/>
                    <a:gd name="T10" fmla="*/ 1105 w 1202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2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5" y="92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2071" name="Rectangle 2071"/>
              <p:cNvSpPr>
                <a:spLocks noChangeArrowheads="1"/>
              </p:cNvSpPr>
              <p:nvPr/>
            </p:nvSpPr>
            <p:spPr bwMode="auto">
              <a:xfrm>
                <a:off x="1190" y="2414"/>
                <a:ext cx="5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Authorization</a:t>
                </a:r>
                <a:endParaRPr lang="de-DE" altLang="en-US" sz="1800"/>
              </a:p>
            </p:txBody>
          </p:sp>
        </p:grpSp>
        <p:sp>
          <p:nvSpPr>
            <p:cNvPr id="642072" name="Rectangle 2072"/>
            <p:cNvSpPr>
              <a:spLocks noChangeArrowheads="1"/>
            </p:cNvSpPr>
            <p:nvPr/>
          </p:nvSpPr>
          <p:spPr bwMode="auto">
            <a:xfrm>
              <a:off x="801" y="1864"/>
              <a:ext cx="12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2073" name="Rectangle 2073"/>
            <p:cNvSpPr>
              <a:spLocks noChangeArrowheads="1"/>
            </p:cNvSpPr>
            <p:nvPr/>
          </p:nvSpPr>
          <p:spPr bwMode="auto">
            <a:xfrm>
              <a:off x="859" y="1876"/>
              <a:ext cx="56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Community</a:t>
              </a:r>
              <a:endParaRPr lang="de-DE" altLang="en-US" sz="1800"/>
            </a:p>
          </p:txBody>
        </p:sp>
        <p:sp>
          <p:nvSpPr>
            <p:cNvPr id="642074" name="Rectangle 2074"/>
            <p:cNvSpPr>
              <a:spLocks noChangeArrowheads="1"/>
            </p:cNvSpPr>
            <p:nvPr/>
          </p:nvSpPr>
          <p:spPr bwMode="auto">
            <a:xfrm>
              <a:off x="1431" y="1876"/>
              <a:ext cx="65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Management</a:t>
              </a:r>
              <a:endParaRPr lang="de-DE" altLang="en-US" sz="1800"/>
            </a:p>
          </p:txBody>
        </p:sp>
        <p:grpSp>
          <p:nvGrpSpPr>
            <p:cNvPr id="642075" name="Group 2075"/>
            <p:cNvGrpSpPr>
              <a:grpSpLocks/>
            </p:cNvGrpSpPr>
            <p:nvPr/>
          </p:nvGrpSpPr>
          <p:grpSpPr bwMode="auto">
            <a:xfrm>
              <a:off x="796" y="2093"/>
              <a:ext cx="1636" cy="515"/>
              <a:chOff x="796" y="2093"/>
              <a:chExt cx="1636" cy="515"/>
            </a:xfrm>
          </p:grpSpPr>
          <p:sp>
            <p:nvSpPr>
              <p:cNvPr id="642076" name="Freeform 2076"/>
              <p:cNvSpPr>
                <a:spLocks/>
              </p:cNvSpPr>
              <p:nvPr/>
            </p:nvSpPr>
            <p:spPr bwMode="auto">
              <a:xfrm>
                <a:off x="813" y="2110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077" name="Freeform 2077"/>
              <p:cNvSpPr>
                <a:spLocks/>
              </p:cNvSpPr>
              <p:nvPr/>
            </p:nvSpPr>
            <p:spPr bwMode="auto">
              <a:xfrm>
                <a:off x="796" y="2093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2078" name="Rectangle 2078"/>
            <p:cNvSpPr>
              <a:spLocks noChangeArrowheads="1"/>
            </p:cNvSpPr>
            <p:nvPr/>
          </p:nvSpPr>
          <p:spPr bwMode="auto">
            <a:xfrm>
              <a:off x="1185" y="2150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Authentication</a:t>
              </a:r>
              <a:endParaRPr lang="de-DE" altLang="en-US" sz="1800"/>
            </a:p>
          </p:txBody>
        </p:sp>
        <p:grpSp>
          <p:nvGrpSpPr>
            <p:cNvPr id="642079" name="Group 2079"/>
            <p:cNvGrpSpPr>
              <a:grpSpLocks/>
            </p:cNvGrpSpPr>
            <p:nvPr/>
          </p:nvGrpSpPr>
          <p:grpSpPr bwMode="auto">
            <a:xfrm>
              <a:off x="881" y="2150"/>
              <a:ext cx="1219" cy="109"/>
              <a:chOff x="881" y="2150"/>
              <a:chExt cx="1219" cy="109"/>
            </a:xfrm>
          </p:grpSpPr>
          <p:sp>
            <p:nvSpPr>
              <p:cNvPr id="642080" name="Freeform 2080"/>
              <p:cNvSpPr>
                <a:spLocks/>
              </p:cNvSpPr>
              <p:nvPr/>
            </p:nvSpPr>
            <p:spPr bwMode="auto">
              <a:xfrm>
                <a:off x="899" y="2167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081" name="Freeform 2081"/>
              <p:cNvSpPr>
                <a:spLocks/>
              </p:cNvSpPr>
              <p:nvPr/>
            </p:nvSpPr>
            <p:spPr bwMode="auto">
              <a:xfrm>
                <a:off x="881" y="2150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6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2082" name="Rectangle 2082"/>
            <p:cNvSpPr>
              <a:spLocks noChangeArrowheads="1"/>
            </p:cNvSpPr>
            <p:nvPr/>
          </p:nvSpPr>
          <p:spPr bwMode="auto">
            <a:xfrm>
              <a:off x="1167" y="2133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Authentication</a:t>
              </a:r>
              <a:endParaRPr lang="de-DE" altLang="en-US" sz="1800"/>
            </a:p>
          </p:txBody>
        </p:sp>
        <p:sp>
          <p:nvSpPr>
            <p:cNvPr id="642083" name="Rectangle 2083"/>
            <p:cNvSpPr>
              <a:spLocks noChangeArrowheads="1"/>
            </p:cNvSpPr>
            <p:nvPr/>
          </p:nvSpPr>
          <p:spPr bwMode="auto">
            <a:xfrm>
              <a:off x="1219" y="2288"/>
              <a:ext cx="5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Rendezvous</a:t>
              </a:r>
              <a:endParaRPr lang="de-DE" altLang="en-US" sz="1800"/>
            </a:p>
          </p:txBody>
        </p:sp>
        <p:grpSp>
          <p:nvGrpSpPr>
            <p:cNvPr id="642084" name="Group 2084"/>
            <p:cNvGrpSpPr>
              <a:grpSpLocks/>
            </p:cNvGrpSpPr>
            <p:nvPr/>
          </p:nvGrpSpPr>
          <p:grpSpPr bwMode="auto">
            <a:xfrm>
              <a:off x="881" y="2287"/>
              <a:ext cx="1219" cy="115"/>
              <a:chOff x="881" y="2287"/>
              <a:chExt cx="1219" cy="115"/>
            </a:xfrm>
          </p:grpSpPr>
          <p:sp>
            <p:nvSpPr>
              <p:cNvPr id="642085" name="Freeform 2085"/>
              <p:cNvSpPr>
                <a:spLocks/>
              </p:cNvSpPr>
              <p:nvPr/>
            </p:nvSpPr>
            <p:spPr bwMode="auto">
              <a:xfrm>
                <a:off x="899" y="2305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45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45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086" name="Freeform 2086"/>
              <p:cNvSpPr>
                <a:spLocks/>
              </p:cNvSpPr>
              <p:nvPr/>
            </p:nvSpPr>
            <p:spPr bwMode="auto">
              <a:xfrm>
                <a:off x="881" y="2287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52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52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2087" name="Rectangle 2087"/>
            <p:cNvSpPr>
              <a:spLocks noChangeArrowheads="1"/>
            </p:cNvSpPr>
            <p:nvPr/>
          </p:nvSpPr>
          <p:spPr bwMode="auto">
            <a:xfrm>
              <a:off x="1202" y="2271"/>
              <a:ext cx="5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Rendezvous</a:t>
              </a:r>
              <a:endParaRPr lang="de-DE" altLang="en-US" sz="1800"/>
            </a:p>
          </p:txBody>
        </p:sp>
        <p:sp>
          <p:nvSpPr>
            <p:cNvPr id="642088" name="Rectangle 2088"/>
            <p:cNvSpPr>
              <a:spLocks noChangeArrowheads="1"/>
            </p:cNvSpPr>
            <p:nvPr/>
          </p:nvSpPr>
          <p:spPr bwMode="auto">
            <a:xfrm>
              <a:off x="1208" y="2431"/>
              <a:ext cx="5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Authorization</a:t>
              </a:r>
              <a:endParaRPr lang="de-DE" altLang="en-US" sz="1800"/>
            </a:p>
          </p:txBody>
        </p:sp>
        <p:grpSp>
          <p:nvGrpSpPr>
            <p:cNvPr id="642089" name="Group 2089"/>
            <p:cNvGrpSpPr>
              <a:grpSpLocks/>
            </p:cNvGrpSpPr>
            <p:nvPr/>
          </p:nvGrpSpPr>
          <p:grpSpPr bwMode="auto">
            <a:xfrm>
              <a:off x="881" y="2430"/>
              <a:ext cx="1219" cy="109"/>
              <a:chOff x="881" y="2430"/>
              <a:chExt cx="1219" cy="109"/>
            </a:xfrm>
          </p:grpSpPr>
          <p:sp>
            <p:nvSpPr>
              <p:cNvPr id="642090" name="Freeform 2090"/>
              <p:cNvSpPr>
                <a:spLocks/>
              </p:cNvSpPr>
              <p:nvPr/>
            </p:nvSpPr>
            <p:spPr bwMode="auto">
              <a:xfrm>
                <a:off x="899" y="2442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091" name="Freeform 2091"/>
              <p:cNvSpPr>
                <a:spLocks/>
              </p:cNvSpPr>
              <p:nvPr/>
            </p:nvSpPr>
            <p:spPr bwMode="auto">
              <a:xfrm>
                <a:off x="881" y="2430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2092" name="Rectangle 2092"/>
            <p:cNvSpPr>
              <a:spLocks noChangeArrowheads="1"/>
            </p:cNvSpPr>
            <p:nvPr/>
          </p:nvSpPr>
          <p:spPr bwMode="auto">
            <a:xfrm>
              <a:off x="1190" y="2414"/>
              <a:ext cx="5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Authorization</a:t>
              </a:r>
              <a:endParaRPr lang="de-DE" altLang="en-US" sz="1800"/>
            </a:p>
          </p:txBody>
        </p:sp>
        <p:grpSp>
          <p:nvGrpSpPr>
            <p:cNvPr id="642093" name="Group 2093"/>
            <p:cNvGrpSpPr>
              <a:grpSpLocks/>
            </p:cNvGrpSpPr>
            <p:nvPr/>
          </p:nvGrpSpPr>
          <p:grpSpPr bwMode="auto">
            <a:xfrm>
              <a:off x="796" y="2093"/>
              <a:ext cx="1636" cy="515"/>
              <a:chOff x="796" y="2093"/>
              <a:chExt cx="1636" cy="515"/>
            </a:xfrm>
          </p:grpSpPr>
          <p:sp>
            <p:nvSpPr>
              <p:cNvPr id="642094" name="Freeform 2094"/>
              <p:cNvSpPr>
                <a:spLocks/>
              </p:cNvSpPr>
              <p:nvPr/>
            </p:nvSpPr>
            <p:spPr bwMode="auto">
              <a:xfrm>
                <a:off x="813" y="2110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095" name="Freeform 2095"/>
              <p:cNvSpPr>
                <a:spLocks/>
              </p:cNvSpPr>
              <p:nvPr/>
            </p:nvSpPr>
            <p:spPr bwMode="auto">
              <a:xfrm>
                <a:off x="796" y="2093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2096" name="Rectangle 2096"/>
            <p:cNvSpPr>
              <a:spLocks noChangeArrowheads="1"/>
            </p:cNvSpPr>
            <p:nvPr/>
          </p:nvSpPr>
          <p:spPr bwMode="auto">
            <a:xfrm>
              <a:off x="1185" y="2150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Authentication</a:t>
              </a:r>
              <a:endParaRPr lang="de-DE" altLang="en-US" sz="1800"/>
            </a:p>
          </p:txBody>
        </p:sp>
        <p:grpSp>
          <p:nvGrpSpPr>
            <p:cNvPr id="642097" name="Group 2097"/>
            <p:cNvGrpSpPr>
              <a:grpSpLocks/>
            </p:cNvGrpSpPr>
            <p:nvPr/>
          </p:nvGrpSpPr>
          <p:grpSpPr bwMode="auto">
            <a:xfrm>
              <a:off x="881" y="2150"/>
              <a:ext cx="1219" cy="109"/>
              <a:chOff x="881" y="2150"/>
              <a:chExt cx="1219" cy="109"/>
            </a:xfrm>
          </p:grpSpPr>
          <p:sp>
            <p:nvSpPr>
              <p:cNvPr id="642098" name="Freeform 2098"/>
              <p:cNvSpPr>
                <a:spLocks/>
              </p:cNvSpPr>
              <p:nvPr/>
            </p:nvSpPr>
            <p:spPr bwMode="auto">
              <a:xfrm>
                <a:off x="899" y="2167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099" name="Freeform 2099"/>
              <p:cNvSpPr>
                <a:spLocks/>
              </p:cNvSpPr>
              <p:nvPr/>
            </p:nvSpPr>
            <p:spPr bwMode="auto">
              <a:xfrm>
                <a:off x="881" y="2150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6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2100" name="Rectangle 2100"/>
            <p:cNvSpPr>
              <a:spLocks noChangeArrowheads="1"/>
            </p:cNvSpPr>
            <p:nvPr/>
          </p:nvSpPr>
          <p:spPr bwMode="auto">
            <a:xfrm>
              <a:off x="1167" y="2133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Authentication</a:t>
              </a:r>
              <a:endParaRPr lang="de-DE" altLang="en-US" sz="1800"/>
            </a:p>
          </p:txBody>
        </p:sp>
        <p:sp>
          <p:nvSpPr>
            <p:cNvPr id="642101" name="Rectangle 2101"/>
            <p:cNvSpPr>
              <a:spLocks noChangeArrowheads="1"/>
            </p:cNvSpPr>
            <p:nvPr/>
          </p:nvSpPr>
          <p:spPr bwMode="auto">
            <a:xfrm>
              <a:off x="1219" y="2288"/>
              <a:ext cx="5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Rendezvous</a:t>
              </a:r>
              <a:endParaRPr lang="de-DE" altLang="en-US" sz="1800"/>
            </a:p>
          </p:txBody>
        </p:sp>
        <p:grpSp>
          <p:nvGrpSpPr>
            <p:cNvPr id="642102" name="Group 2102"/>
            <p:cNvGrpSpPr>
              <a:grpSpLocks/>
            </p:cNvGrpSpPr>
            <p:nvPr/>
          </p:nvGrpSpPr>
          <p:grpSpPr bwMode="auto">
            <a:xfrm>
              <a:off x="881" y="2287"/>
              <a:ext cx="1219" cy="115"/>
              <a:chOff x="881" y="2287"/>
              <a:chExt cx="1219" cy="115"/>
            </a:xfrm>
          </p:grpSpPr>
          <p:sp>
            <p:nvSpPr>
              <p:cNvPr id="642103" name="Freeform 2103"/>
              <p:cNvSpPr>
                <a:spLocks/>
              </p:cNvSpPr>
              <p:nvPr/>
            </p:nvSpPr>
            <p:spPr bwMode="auto">
              <a:xfrm>
                <a:off x="899" y="2305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45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45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104" name="Freeform 2104"/>
              <p:cNvSpPr>
                <a:spLocks/>
              </p:cNvSpPr>
              <p:nvPr/>
            </p:nvSpPr>
            <p:spPr bwMode="auto">
              <a:xfrm>
                <a:off x="881" y="2287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52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52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2105" name="Rectangle 2105"/>
            <p:cNvSpPr>
              <a:spLocks noChangeArrowheads="1"/>
            </p:cNvSpPr>
            <p:nvPr/>
          </p:nvSpPr>
          <p:spPr bwMode="auto">
            <a:xfrm>
              <a:off x="1202" y="2271"/>
              <a:ext cx="5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Rendezvous</a:t>
              </a:r>
              <a:endParaRPr lang="de-DE" altLang="en-US" sz="1800"/>
            </a:p>
          </p:txBody>
        </p:sp>
        <p:sp>
          <p:nvSpPr>
            <p:cNvPr id="642106" name="Rectangle 2106"/>
            <p:cNvSpPr>
              <a:spLocks noChangeArrowheads="1"/>
            </p:cNvSpPr>
            <p:nvPr/>
          </p:nvSpPr>
          <p:spPr bwMode="auto">
            <a:xfrm>
              <a:off x="1208" y="2431"/>
              <a:ext cx="5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Authorization</a:t>
              </a:r>
              <a:endParaRPr lang="de-DE" altLang="en-US" sz="1800"/>
            </a:p>
          </p:txBody>
        </p:sp>
        <p:grpSp>
          <p:nvGrpSpPr>
            <p:cNvPr id="642107" name="Group 2107"/>
            <p:cNvGrpSpPr>
              <a:grpSpLocks/>
            </p:cNvGrpSpPr>
            <p:nvPr/>
          </p:nvGrpSpPr>
          <p:grpSpPr bwMode="auto">
            <a:xfrm>
              <a:off x="881" y="2430"/>
              <a:ext cx="1219" cy="109"/>
              <a:chOff x="881" y="2430"/>
              <a:chExt cx="1219" cy="109"/>
            </a:xfrm>
          </p:grpSpPr>
          <p:sp>
            <p:nvSpPr>
              <p:cNvPr id="642108" name="Freeform 2108"/>
              <p:cNvSpPr>
                <a:spLocks/>
              </p:cNvSpPr>
              <p:nvPr/>
            </p:nvSpPr>
            <p:spPr bwMode="auto">
              <a:xfrm>
                <a:off x="899" y="2442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109" name="Freeform 2109"/>
              <p:cNvSpPr>
                <a:spLocks/>
              </p:cNvSpPr>
              <p:nvPr/>
            </p:nvSpPr>
            <p:spPr bwMode="auto">
              <a:xfrm>
                <a:off x="881" y="2430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2110" name="Rectangle 2110"/>
            <p:cNvSpPr>
              <a:spLocks noChangeArrowheads="1"/>
            </p:cNvSpPr>
            <p:nvPr/>
          </p:nvSpPr>
          <p:spPr bwMode="auto">
            <a:xfrm>
              <a:off x="1190" y="2414"/>
              <a:ext cx="5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Authorization</a:t>
              </a:r>
              <a:endParaRPr lang="de-DE" altLang="en-US" sz="1800"/>
            </a:p>
          </p:txBody>
        </p:sp>
        <p:sp>
          <p:nvSpPr>
            <p:cNvPr id="642111" name="Rectangle 2111"/>
            <p:cNvSpPr>
              <a:spLocks noChangeArrowheads="1"/>
            </p:cNvSpPr>
            <p:nvPr/>
          </p:nvSpPr>
          <p:spPr bwMode="auto">
            <a:xfrm>
              <a:off x="801" y="1864"/>
              <a:ext cx="12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2112" name="Rectangle 2112"/>
            <p:cNvSpPr>
              <a:spLocks noChangeArrowheads="1"/>
            </p:cNvSpPr>
            <p:nvPr/>
          </p:nvSpPr>
          <p:spPr bwMode="auto">
            <a:xfrm>
              <a:off x="859" y="1876"/>
              <a:ext cx="56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Community</a:t>
              </a:r>
              <a:endParaRPr lang="de-DE" altLang="en-US" sz="1800"/>
            </a:p>
          </p:txBody>
        </p:sp>
        <p:sp>
          <p:nvSpPr>
            <p:cNvPr id="642113" name="Rectangle 2113"/>
            <p:cNvSpPr>
              <a:spLocks noChangeArrowheads="1"/>
            </p:cNvSpPr>
            <p:nvPr/>
          </p:nvSpPr>
          <p:spPr bwMode="auto">
            <a:xfrm>
              <a:off x="1431" y="1876"/>
              <a:ext cx="65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Management</a:t>
              </a:r>
              <a:endParaRPr lang="de-DE" altLang="en-US" sz="1800"/>
            </a:p>
          </p:txBody>
        </p:sp>
      </p:grpSp>
      <p:sp>
        <p:nvSpPr>
          <p:cNvPr id="642114" name="Rectangle 2114"/>
          <p:cNvSpPr>
            <a:spLocks noChangeArrowheads="1"/>
          </p:cNvSpPr>
          <p:nvPr/>
        </p:nvSpPr>
        <p:spPr bwMode="auto">
          <a:xfrm>
            <a:off x="3205163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42115" name="Text Box 2115"/>
          <p:cNvSpPr txBox="1">
            <a:spLocks noChangeArrowheads="1"/>
          </p:cNvSpPr>
          <p:nvPr/>
        </p:nvSpPr>
        <p:spPr bwMode="auto">
          <a:xfrm>
            <a:off x="746125" y="862013"/>
            <a:ext cx="23288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auf der Ebene 2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644098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Identity Integration </a:t>
            </a:r>
            <a:r>
              <a:rPr lang="de-DE" altLang="en-US"/>
              <a:t>(Evidenz)</a:t>
            </a:r>
            <a:endParaRPr lang="en-GB" altLang="en-US"/>
          </a:p>
        </p:txBody>
      </p:sp>
      <p:sp>
        <p:nvSpPr>
          <p:cNvPr id="644099" name="Rectangle 3075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685800"/>
            <a:ext cx="51816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en-US" sz="1600" i="1"/>
              <a:t>	Zusammenführung, Aktualisierung und Synchronisation von digitalen Personenidentitäten und Berechtigungen, die verteilt und teilweise redundant gehalten werden. </a:t>
            </a:r>
          </a:p>
          <a:p>
            <a:r>
              <a:rPr lang="de-DE" altLang="en-US" sz="1600" b="1"/>
              <a:t>Connection</a:t>
            </a:r>
          </a:p>
          <a:p>
            <a:pPr lvl="1"/>
            <a:r>
              <a:rPr lang="de-DE" altLang="en-US" sz="1400"/>
              <a:t>Mechanismen, die Eigenschaften von Verteilung und Heterogenität überwinden helfen. Technisch sind das </a:t>
            </a:r>
            <a:r>
              <a:rPr lang="de-DE" altLang="en-US" sz="1400" b="1"/>
              <a:t>Konnektoren</a:t>
            </a:r>
            <a:r>
              <a:rPr lang="de-DE" altLang="en-US" sz="1400"/>
              <a:t> zum Zugriff auf Standard Verzeichnisse (z.B. LADP, DAP, ANS-SQL) oder Nicht-Standard-Verzeichnisse.</a:t>
            </a:r>
          </a:p>
          <a:p>
            <a:r>
              <a:rPr lang="de-DE" altLang="en-US" sz="1600" b="1"/>
              <a:t>Brokerage</a:t>
            </a:r>
          </a:p>
          <a:p>
            <a:pPr lvl="1"/>
            <a:r>
              <a:rPr lang="de-DE" altLang="en-US" sz="1400"/>
              <a:t>Mechanismen, die es gestatten Attribute unterschiedlicher Informationsobjekte </a:t>
            </a:r>
            <a:r>
              <a:rPr lang="de-DE" altLang="en-US" sz="1400" b="1"/>
              <a:t>aufeinander abzubilden</a:t>
            </a:r>
            <a:r>
              <a:rPr lang="de-DE" altLang="en-US" sz="1400"/>
              <a:t>. Technisch realisiert z.B. über Regelmaschinen, die auf einem Satz definierter Abbildungsregeln operieren.</a:t>
            </a:r>
          </a:p>
          <a:p>
            <a:r>
              <a:rPr lang="de-DE" altLang="en-US" sz="1600" b="1"/>
              <a:t>Ownership</a:t>
            </a:r>
          </a:p>
          <a:p>
            <a:pPr lvl="1"/>
            <a:r>
              <a:rPr lang="de-DE" altLang="en-US" sz="1400"/>
              <a:t>Mechanismen, die bei redundant gespeicherten Informationsobjekten festlegen (und überwachen), in welcher (autoritativen) Quelle bestimmte Attribute führen geändert werden dürfen. </a:t>
            </a:r>
          </a:p>
        </p:txBody>
      </p:sp>
      <p:grpSp>
        <p:nvGrpSpPr>
          <p:cNvPr id="644100" name="Group 3076"/>
          <p:cNvGrpSpPr>
            <a:grpSpLocks/>
          </p:cNvGrpSpPr>
          <p:nvPr/>
        </p:nvGrpSpPr>
        <p:grpSpPr bwMode="auto">
          <a:xfrm>
            <a:off x="1263650" y="4775200"/>
            <a:ext cx="2597150" cy="1181100"/>
            <a:chOff x="796" y="3008"/>
            <a:chExt cx="1636" cy="744"/>
          </a:xfrm>
        </p:grpSpPr>
        <p:grpSp>
          <p:nvGrpSpPr>
            <p:cNvPr id="644101" name="Group 3077"/>
            <p:cNvGrpSpPr>
              <a:grpSpLocks/>
            </p:cNvGrpSpPr>
            <p:nvPr/>
          </p:nvGrpSpPr>
          <p:grpSpPr bwMode="auto">
            <a:xfrm>
              <a:off x="796" y="3237"/>
              <a:ext cx="1636" cy="515"/>
              <a:chOff x="796" y="3237"/>
              <a:chExt cx="1636" cy="515"/>
            </a:xfrm>
          </p:grpSpPr>
          <p:grpSp>
            <p:nvGrpSpPr>
              <p:cNvPr id="644102" name="Group 3078"/>
              <p:cNvGrpSpPr>
                <a:grpSpLocks/>
              </p:cNvGrpSpPr>
              <p:nvPr/>
            </p:nvGrpSpPr>
            <p:grpSpPr bwMode="auto">
              <a:xfrm>
                <a:off x="796" y="3237"/>
                <a:ext cx="1636" cy="515"/>
                <a:chOff x="796" y="3237"/>
                <a:chExt cx="1636" cy="515"/>
              </a:xfrm>
            </p:grpSpPr>
            <p:sp>
              <p:nvSpPr>
                <p:cNvPr id="644103" name="Freeform 3079"/>
                <p:cNvSpPr>
                  <a:spLocks/>
                </p:cNvSpPr>
                <p:nvPr/>
              </p:nvSpPr>
              <p:spPr bwMode="auto">
                <a:xfrm>
                  <a:off x="813" y="3254"/>
                  <a:ext cx="1619" cy="498"/>
                </a:xfrm>
                <a:custGeom>
                  <a:avLst/>
                  <a:gdLst>
                    <a:gd name="T0" fmla="*/ 1218 w 1619"/>
                    <a:gd name="T1" fmla="*/ 0 h 498"/>
                    <a:gd name="T2" fmla="*/ 0 w 1619"/>
                    <a:gd name="T3" fmla="*/ 0 h 498"/>
                    <a:gd name="T4" fmla="*/ 0 w 1619"/>
                    <a:gd name="T5" fmla="*/ 498 h 498"/>
                    <a:gd name="T6" fmla="*/ 1218 w 1619"/>
                    <a:gd name="T7" fmla="*/ 498 h 498"/>
                    <a:gd name="T8" fmla="*/ 1619 w 1619"/>
                    <a:gd name="T9" fmla="*/ 246 h 498"/>
                    <a:gd name="T10" fmla="*/ 1218 w 1619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19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19" y="246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4104" name="Freeform 3080"/>
                <p:cNvSpPr>
                  <a:spLocks/>
                </p:cNvSpPr>
                <p:nvPr/>
              </p:nvSpPr>
              <p:spPr bwMode="auto">
                <a:xfrm>
                  <a:off x="796" y="3237"/>
                  <a:ext cx="1625" cy="498"/>
                </a:xfrm>
                <a:custGeom>
                  <a:avLst/>
                  <a:gdLst>
                    <a:gd name="T0" fmla="*/ 1218 w 1625"/>
                    <a:gd name="T1" fmla="*/ 0 h 498"/>
                    <a:gd name="T2" fmla="*/ 0 w 1625"/>
                    <a:gd name="T3" fmla="*/ 0 h 498"/>
                    <a:gd name="T4" fmla="*/ 0 w 1625"/>
                    <a:gd name="T5" fmla="*/ 498 h 498"/>
                    <a:gd name="T6" fmla="*/ 1218 w 1625"/>
                    <a:gd name="T7" fmla="*/ 498 h 498"/>
                    <a:gd name="T8" fmla="*/ 1625 w 1625"/>
                    <a:gd name="T9" fmla="*/ 252 h 498"/>
                    <a:gd name="T10" fmla="*/ 1218 w 1625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25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25" y="252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rgbClr val="3366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4105" name="Rectangle 3081"/>
              <p:cNvSpPr>
                <a:spLocks noChangeArrowheads="1"/>
              </p:cNvSpPr>
              <p:nvPr/>
            </p:nvSpPr>
            <p:spPr bwMode="auto">
              <a:xfrm>
                <a:off x="1253" y="3295"/>
                <a:ext cx="48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Connection</a:t>
                </a:r>
                <a:endParaRPr lang="de-DE" altLang="en-US" sz="1800"/>
              </a:p>
            </p:txBody>
          </p:sp>
          <p:grpSp>
            <p:nvGrpSpPr>
              <p:cNvPr id="644106" name="Group 3082"/>
              <p:cNvGrpSpPr>
                <a:grpSpLocks/>
              </p:cNvGrpSpPr>
              <p:nvPr/>
            </p:nvGrpSpPr>
            <p:grpSpPr bwMode="auto">
              <a:xfrm>
                <a:off x="881" y="3294"/>
                <a:ext cx="1219" cy="109"/>
                <a:chOff x="881" y="3294"/>
                <a:chExt cx="1219" cy="109"/>
              </a:xfrm>
            </p:grpSpPr>
            <p:sp>
              <p:nvSpPr>
                <p:cNvPr id="644107" name="Freeform 3083"/>
                <p:cNvSpPr>
                  <a:spLocks/>
                </p:cNvSpPr>
                <p:nvPr/>
              </p:nvSpPr>
              <p:spPr bwMode="auto">
                <a:xfrm>
                  <a:off x="899" y="3311"/>
                  <a:ext cx="1201" cy="92"/>
                </a:xfrm>
                <a:custGeom>
                  <a:avLst/>
                  <a:gdLst>
                    <a:gd name="T0" fmla="*/ 1104 w 1201"/>
                    <a:gd name="T1" fmla="*/ 0 h 92"/>
                    <a:gd name="T2" fmla="*/ 0 w 1201"/>
                    <a:gd name="T3" fmla="*/ 0 h 92"/>
                    <a:gd name="T4" fmla="*/ 0 w 1201"/>
                    <a:gd name="T5" fmla="*/ 92 h 92"/>
                    <a:gd name="T6" fmla="*/ 1104 w 1201"/>
                    <a:gd name="T7" fmla="*/ 92 h 92"/>
                    <a:gd name="T8" fmla="*/ 1201 w 1201"/>
                    <a:gd name="T9" fmla="*/ 46 h 92"/>
                    <a:gd name="T10" fmla="*/ 1104 w 1201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2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4" y="92"/>
                      </a:lnTo>
                      <a:lnTo>
                        <a:pt x="1201" y="46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4108" name="Freeform 3084"/>
                <p:cNvSpPr>
                  <a:spLocks/>
                </p:cNvSpPr>
                <p:nvPr/>
              </p:nvSpPr>
              <p:spPr bwMode="auto">
                <a:xfrm>
                  <a:off x="881" y="3294"/>
                  <a:ext cx="1202" cy="98"/>
                </a:xfrm>
                <a:custGeom>
                  <a:avLst/>
                  <a:gdLst>
                    <a:gd name="T0" fmla="*/ 1105 w 1202"/>
                    <a:gd name="T1" fmla="*/ 0 h 98"/>
                    <a:gd name="T2" fmla="*/ 0 w 1202"/>
                    <a:gd name="T3" fmla="*/ 0 h 98"/>
                    <a:gd name="T4" fmla="*/ 0 w 1202"/>
                    <a:gd name="T5" fmla="*/ 98 h 98"/>
                    <a:gd name="T6" fmla="*/ 1105 w 1202"/>
                    <a:gd name="T7" fmla="*/ 98 h 98"/>
                    <a:gd name="T8" fmla="*/ 1202 w 1202"/>
                    <a:gd name="T9" fmla="*/ 46 h 98"/>
                    <a:gd name="T10" fmla="*/ 1105 w 1202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8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8"/>
                      </a:lnTo>
                      <a:lnTo>
                        <a:pt x="1105" y="98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4109" name="Rectangle 3085"/>
              <p:cNvSpPr>
                <a:spLocks noChangeArrowheads="1"/>
              </p:cNvSpPr>
              <p:nvPr/>
            </p:nvSpPr>
            <p:spPr bwMode="auto">
              <a:xfrm>
                <a:off x="1236" y="3277"/>
                <a:ext cx="48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Connection</a:t>
                </a:r>
                <a:endParaRPr lang="de-DE" altLang="en-US" sz="1800"/>
              </a:p>
            </p:txBody>
          </p:sp>
          <p:sp>
            <p:nvSpPr>
              <p:cNvPr id="644110" name="Rectangle 3086"/>
              <p:cNvSpPr>
                <a:spLocks noChangeArrowheads="1"/>
              </p:cNvSpPr>
              <p:nvPr/>
            </p:nvSpPr>
            <p:spPr bwMode="auto">
              <a:xfrm>
                <a:off x="1265" y="3438"/>
                <a:ext cx="4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Brokerage</a:t>
                </a:r>
                <a:endParaRPr lang="de-DE" altLang="en-US" sz="1800"/>
              </a:p>
            </p:txBody>
          </p:sp>
          <p:grpSp>
            <p:nvGrpSpPr>
              <p:cNvPr id="644111" name="Group 3087"/>
              <p:cNvGrpSpPr>
                <a:grpSpLocks/>
              </p:cNvGrpSpPr>
              <p:nvPr/>
            </p:nvGrpSpPr>
            <p:grpSpPr bwMode="auto">
              <a:xfrm>
                <a:off x="881" y="3437"/>
                <a:ext cx="1219" cy="109"/>
                <a:chOff x="881" y="3437"/>
                <a:chExt cx="1219" cy="109"/>
              </a:xfrm>
            </p:grpSpPr>
            <p:sp>
              <p:nvSpPr>
                <p:cNvPr id="644112" name="Freeform 3088"/>
                <p:cNvSpPr>
                  <a:spLocks/>
                </p:cNvSpPr>
                <p:nvPr/>
              </p:nvSpPr>
              <p:spPr bwMode="auto">
                <a:xfrm>
                  <a:off x="899" y="3449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51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51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4113" name="Freeform 3089"/>
                <p:cNvSpPr>
                  <a:spLocks/>
                </p:cNvSpPr>
                <p:nvPr/>
              </p:nvSpPr>
              <p:spPr bwMode="auto">
                <a:xfrm>
                  <a:off x="881" y="3437"/>
                  <a:ext cx="1202" cy="92"/>
                </a:xfrm>
                <a:custGeom>
                  <a:avLst/>
                  <a:gdLst>
                    <a:gd name="T0" fmla="*/ 1105 w 1202"/>
                    <a:gd name="T1" fmla="*/ 0 h 92"/>
                    <a:gd name="T2" fmla="*/ 0 w 1202"/>
                    <a:gd name="T3" fmla="*/ 0 h 92"/>
                    <a:gd name="T4" fmla="*/ 0 w 1202"/>
                    <a:gd name="T5" fmla="*/ 92 h 92"/>
                    <a:gd name="T6" fmla="*/ 1105 w 1202"/>
                    <a:gd name="T7" fmla="*/ 92 h 92"/>
                    <a:gd name="T8" fmla="*/ 1202 w 1202"/>
                    <a:gd name="T9" fmla="*/ 46 h 92"/>
                    <a:gd name="T10" fmla="*/ 1105 w 1202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2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5" y="92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4114" name="Rectangle 3090"/>
              <p:cNvSpPr>
                <a:spLocks noChangeArrowheads="1"/>
              </p:cNvSpPr>
              <p:nvPr/>
            </p:nvSpPr>
            <p:spPr bwMode="auto">
              <a:xfrm>
                <a:off x="1248" y="3420"/>
                <a:ext cx="4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Brokerage</a:t>
                </a:r>
                <a:endParaRPr lang="de-DE" altLang="en-US" sz="1800"/>
              </a:p>
            </p:txBody>
          </p:sp>
          <p:sp>
            <p:nvSpPr>
              <p:cNvPr id="644115" name="Rectangle 3091"/>
              <p:cNvSpPr>
                <a:spLocks noChangeArrowheads="1"/>
              </p:cNvSpPr>
              <p:nvPr/>
            </p:nvSpPr>
            <p:spPr bwMode="auto">
              <a:xfrm>
                <a:off x="1253" y="3575"/>
                <a:ext cx="45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Ownership</a:t>
                </a:r>
                <a:endParaRPr lang="de-DE" altLang="en-US" sz="1800"/>
              </a:p>
            </p:txBody>
          </p:sp>
          <p:grpSp>
            <p:nvGrpSpPr>
              <p:cNvPr id="644116" name="Group 3092"/>
              <p:cNvGrpSpPr>
                <a:grpSpLocks/>
              </p:cNvGrpSpPr>
              <p:nvPr/>
            </p:nvGrpSpPr>
            <p:grpSpPr bwMode="auto">
              <a:xfrm>
                <a:off x="881" y="3575"/>
                <a:ext cx="1219" cy="108"/>
                <a:chOff x="881" y="3575"/>
                <a:chExt cx="1219" cy="108"/>
              </a:xfrm>
            </p:grpSpPr>
            <p:sp>
              <p:nvSpPr>
                <p:cNvPr id="644117" name="Freeform 3093"/>
                <p:cNvSpPr>
                  <a:spLocks/>
                </p:cNvSpPr>
                <p:nvPr/>
              </p:nvSpPr>
              <p:spPr bwMode="auto">
                <a:xfrm>
                  <a:off x="899" y="3592"/>
                  <a:ext cx="1201" cy="91"/>
                </a:xfrm>
                <a:custGeom>
                  <a:avLst/>
                  <a:gdLst>
                    <a:gd name="T0" fmla="*/ 1104 w 1201"/>
                    <a:gd name="T1" fmla="*/ 0 h 91"/>
                    <a:gd name="T2" fmla="*/ 0 w 1201"/>
                    <a:gd name="T3" fmla="*/ 0 h 91"/>
                    <a:gd name="T4" fmla="*/ 0 w 1201"/>
                    <a:gd name="T5" fmla="*/ 91 h 91"/>
                    <a:gd name="T6" fmla="*/ 1104 w 1201"/>
                    <a:gd name="T7" fmla="*/ 91 h 91"/>
                    <a:gd name="T8" fmla="*/ 1201 w 1201"/>
                    <a:gd name="T9" fmla="*/ 46 h 91"/>
                    <a:gd name="T10" fmla="*/ 1104 w 1201"/>
                    <a:gd name="T1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1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1104" y="91"/>
                      </a:lnTo>
                      <a:lnTo>
                        <a:pt x="1201" y="46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4118" name="Freeform 3094"/>
                <p:cNvSpPr>
                  <a:spLocks/>
                </p:cNvSpPr>
                <p:nvPr/>
              </p:nvSpPr>
              <p:spPr bwMode="auto">
                <a:xfrm>
                  <a:off x="881" y="3575"/>
                  <a:ext cx="1202" cy="97"/>
                </a:xfrm>
                <a:custGeom>
                  <a:avLst/>
                  <a:gdLst>
                    <a:gd name="T0" fmla="*/ 1105 w 1202"/>
                    <a:gd name="T1" fmla="*/ 0 h 97"/>
                    <a:gd name="T2" fmla="*/ 0 w 1202"/>
                    <a:gd name="T3" fmla="*/ 0 h 97"/>
                    <a:gd name="T4" fmla="*/ 0 w 1202"/>
                    <a:gd name="T5" fmla="*/ 97 h 97"/>
                    <a:gd name="T6" fmla="*/ 1105 w 1202"/>
                    <a:gd name="T7" fmla="*/ 97 h 97"/>
                    <a:gd name="T8" fmla="*/ 1202 w 1202"/>
                    <a:gd name="T9" fmla="*/ 45 h 97"/>
                    <a:gd name="T10" fmla="*/ 1105 w 1202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7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5" y="97"/>
                      </a:lnTo>
                      <a:lnTo>
                        <a:pt x="1202" y="45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44119" name="Rectangle 3095"/>
              <p:cNvSpPr>
                <a:spLocks noChangeArrowheads="1"/>
              </p:cNvSpPr>
              <p:nvPr/>
            </p:nvSpPr>
            <p:spPr bwMode="auto">
              <a:xfrm>
                <a:off x="1236" y="3558"/>
                <a:ext cx="45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Ownership</a:t>
                </a:r>
                <a:endParaRPr lang="de-DE" altLang="en-US" sz="1800"/>
              </a:p>
            </p:txBody>
          </p:sp>
        </p:grpSp>
        <p:sp>
          <p:nvSpPr>
            <p:cNvPr id="644120" name="Rectangle 3096"/>
            <p:cNvSpPr>
              <a:spLocks noChangeArrowheads="1"/>
            </p:cNvSpPr>
            <p:nvPr/>
          </p:nvSpPr>
          <p:spPr bwMode="auto">
            <a:xfrm>
              <a:off x="813" y="3008"/>
              <a:ext cx="98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4121" name="Rectangle 3097"/>
            <p:cNvSpPr>
              <a:spLocks noChangeArrowheads="1"/>
            </p:cNvSpPr>
            <p:nvPr/>
          </p:nvSpPr>
          <p:spPr bwMode="auto">
            <a:xfrm>
              <a:off x="870" y="3020"/>
              <a:ext cx="9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Identity Integration</a:t>
              </a:r>
              <a:endParaRPr lang="de-DE" altLang="en-US" sz="1800"/>
            </a:p>
          </p:txBody>
        </p:sp>
        <p:grpSp>
          <p:nvGrpSpPr>
            <p:cNvPr id="644122" name="Group 3098"/>
            <p:cNvGrpSpPr>
              <a:grpSpLocks/>
            </p:cNvGrpSpPr>
            <p:nvPr/>
          </p:nvGrpSpPr>
          <p:grpSpPr bwMode="auto">
            <a:xfrm>
              <a:off x="796" y="3237"/>
              <a:ext cx="1636" cy="515"/>
              <a:chOff x="796" y="3237"/>
              <a:chExt cx="1636" cy="515"/>
            </a:xfrm>
          </p:grpSpPr>
          <p:sp>
            <p:nvSpPr>
              <p:cNvPr id="644123" name="Freeform 3099"/>
              <p:cNvSpPr>
                <a:spLocks/>
              </p:cNvSpPr>
              <p:nvPr/>
            </p:nvSpPr>
            <p:spPr bwMode="auto">
              <a:xfrm>
                <a:off x="813" y="3254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124" name="Freeform 3100"/>
              <p:cNvSpPr>
                <a:spLocks/>
              </p:cNvSpPr>
              <p:nvPr/>
            </p:nvSpPr>
            <p:spPr bwMode="auto">
              <a:xfrm>
                <a:off x="796" y="3237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4125" name="Rectangle 3101"/>
            <p:cNvSpPr>
              <a:spLocks noChangeArrowheads="1"/>
            </p:cNvSpPr>
            <p:nvPr/>
          </p:nvSpPr>
          <p:spPr bwMode="auto">
            <a:xfrm>
              <a:off x="1253" y="3295"/>
              <a:ext cx="4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Connection</a:t>
              </a:r>
              <a:endParaRPr lang="de-DE" altLang="en-US" sz="1800"/>
            </a:p>
          </p:txBody>
        </p:sp>
        <p:grpSp>
          <p:nvGrpSpPr>
            <p:cNvPr id="644126" name="Group 3102"/>
            <p:cNvGrpSpPr>
              <a:grpSpLocks/>
            </p:cNvGrpSpPr>
            <p:nvPr/>
          </p:nvGrpSpPr>
          <p:grpSpPr bwMode="auto">
            <a:xfrm>
              <a:off x="881" y="3294"/>
              <a:ext cx="1219" cy="109"/>
              <a:chOff x="881" y="3294"/>
              <a:chExt cx="1219" cy="109"/>
            </a:xfrm>
          </p:grpSpPr>
          <p:sp>
            <p:nvSpPr>
              <p:cNvPr id="644127" name="Freeform 3103"/>
              <p:cNvSpPr>
                <a:spLocks/>
              </p:cNvSpPr>
              <p:nvPr/>
            </p:nvSpPr>
            <p:spPr bwMode="auto">
              <a:xfrm>
                <a:off x="899" y="3311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128" name="Freeform 3104"/>
              <p:cNvSpPr>
                <a:spLocks/>
              </p:cNvSpPr>
              <p:nvPr/>
            </p:nvSpPr>
            <p:spPr bwMode="auto">
              <a:xfrm>
                <a:off x="881" y="3294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46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4129" name="Rectangle 3105"/>
            <p:cNvSpPr>
              <a:spLocks noChangeArrowheads="1"/>
            </p:cNvSpPr>
            <p:nvPr/>
          </p:nvSpPr>
          <p:spPr bwMode="auto">
            <a:xfrm>
              <a:off x="1236" y="3277"/>
              <a:ext cx="4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Connection</a:t>
              </a:r>
              <a:endParaRPr lang="de-DE" altLang="en-US" sz="1800"/>
            </a:p>
          </p:txBody>
        </p:sp>
        <p:sp>
          <p:nvSpPr>
            <p:cNvPr id="644130" name="Rectangle 3106"/>
            <p:cNvSpPr>
              <a:spLocks noChangeArrowheads="1"/>
            </p:cNvSpPr>
            <p:nvPr/>
          </p:nvSpPr>
          <p:spPr bwMode="auto">
            <a:xfrm>
              <a:off x="1265" y="3438"/>
              <a:ext cx="44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Brokerage</a:t>
              </a:r>
              <a:endParaRPr lang="de-DE" altLang="en-US" sz="1800"/>
            </a:p>
          </p:txBody>
        </p:sp>
        <p:grpSp>
          <p:nvGrpSpPr>
            <p:cNvPr id="644131" name="Group 3107"/>
            <p:cNvGrpSpPr>
              <a:grpSpLocks/>
            </p:cNvGrpSpPr>
            <p:nvPr/>
          </p:nvGrpSpPr>
          <p:grpSpPr bwMode="auto">
            <a:xfrm>
              <a:off x="881" y="3437"/>
              <a:ext cx="1219" cy="109"/>
              <a:chOff x="881" y="3437"/>
              <a:chExt cx="1219" cy="109"/>
            </a:xfrm>
          </p:grpSpPr>
          <p:sp>
            <p:nvSpPr>
              <p:cNvPr id="644132" name="Freeform 3108"/>
              <p:cNvSpPr>
                <a:spLocks/>
              </p:cNvSpPr>
              <p:nvPr/>
            </p:nvSpPr>
            <p:spPr bwMode="auto">
              <a:xfrm>
                <a:off x="899" y="3449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133" name="Freeform 3109"/>
              <p:cNvSpPr>
                <a:spLocks/>
              </p:cNvSpPr>
              <p:nvPr/>
            </p:nvSpPr>
            <p:spPr bwMode="auto">
              <a:xfrm>
                <a:off x="881" y="3437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4134" name="Rectangle 3110"/>
            <p:cNvSpPr>
              <a:spLocks noChangeArrowheads="1"/>
            </p:cNvSpPr>
            <p:nvPr/>
          </p:nvSpPr>
          <p:spPr bwMode="auto">
            <a:xfrm>
              <a:off x="1248" y="3420"/>
              <a:ext cx="44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Brokerage</a:t>
              </a:r>
              <a:endParaRPr lang="de-DE" altLang="en-US" sz="1800"/>
            </a:p>
          </p:txBody>
        </p:sp>
        <p:sp>
          <p:nvSpPr>
            <p:cNvPr id="644135" name="Rectangle 3111"/>
            <p:cNvSpPr>
              <a:spLocks noChangeArrowheads="1"/>
            </p:cNvSpPr>
            <p:nvPr/>
          </p:nvSpPr>
          <p:spPr bwMode="auto">
            <a:xfrm>
              <a:off x="1253" y="3575"/>
              <a:ext cx="4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Ownership</a:t>
              </a:r>
              <a:endParaRPr lang="de-DE" altLang="en-US" sz="1800"/>
            </a:p>
          </p:txBody>
        </p:sp>
        <p:grpSp>
          <p:nvGrpSpPr>
            <p:cNvPr id="644136" name="Group 3112"/>
            <p:cNvGrpSpPr>
              <a:grpSpLocks/>
            </p:cNvGrpSpPr>
            <p:nvPr/>
          </p:nvGrpSpPr>
          <p:grpSpPr bwMode="auto">
            <a:xfrm>
              <a:off x="881" y="3575"/>
              <a:ext cx="1219" cy="108"/>
              <a:chOff x="881" y="3575"/>
              <a:chExt cx="1219" cy="108"/>
            </a:xfrm>
          </p:grpSpPr>
          <p:sp>
            <p:nvSpPr>
              <p:cNvPr id="644137" name="Freeform 3113"/>
              <p:cNvSpPr>
                <a:spLocks/>
              </p:cNvSpPr>
              <p:nvPr/>
            </p:nvSpPr>
            <p:spPr bwMode="auto">
              <a:xfrm>
                <a:off x="899" y="3592"/>
                <a:ext cx="1201" cy="91"/>
              </a:xfrm>
              <a:custGeom>
                <a:avLst/>
                <a:gdLst>
                  <a:gd name="T0" fmla="*/ 1104 w 1201"/>
                  <a:gd name="T1" fmla="*/ 0 h 91"/>
                  <a:gd name="T2" fmla="*/ 0 w 1201"/>
                  <a:gd name="T3" fmla="*/ 0 h 91"/>
                  <a:gd name="T4" fmla="*/ 0 w 1201"/>
                  <a:gd name="T5" fmla="*/ 91 h 91"/>
                  <a:gd name="T6" fmla="*/ 1104 w 1201"/>
                  <a:gd name="T7" fmla="*/ 91 h 91"/>
                  <a:gd name="T8" fmla="*/ 1201 w 1201"/>
                  <a:gd name="T9" fmla="*/ 46 h 91"/>
                  <a:gd name="T10" fmla="*/ 1104 w 1201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1">
                    <a:moveTo>
                      <a:pt x="1104" y="0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1104" y="91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138" name="Freeform 3114"/>
              <p:cNvSpPr>
                <a:spLocks/>
              </p:cNvSpPr>
              <p:nvPr/>
            </p:nvSpPr>
            <p:spPr bwMode="auto">
              <a:xfrm>
                <a:off x="881" y="3575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5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5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4139" name="Rectangle 3115"/>
            <p:cNvSpPr>
              <a:spLocks noChangeArrowheads="1"/>
            </p:cNvSpPr>
            <p:nvPr/>
          </p:nvSpPr>
          <p:spPr bwMode="auto">
            <a:xfrm>
              <a:off x="1236" y="3558"/>
              <a:ext cx="4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Ownership</a:t>
              </a:r>
              <a:endParaRPr lang="de-DE" altLang="en-US" sz="1800"/>
            </a:p>
          </p:txBody>
        </p:sp>
        <p:grpSp>
          <p:nvGrpSpPr>
            <p:cNvPr id="644140" name="Group 3116"/>
            <p:cNvGrpSpPr>
              <a:grpSpLocks/>
            </p:cNvGrpSpPr>
            <p:nvPr/>
          </p:nvGrpSpPr>
          <p:grpSpPr bwMode="auto">
            <a:xfrm>
              <a:off x="796" y="3237"/>
              <a:ext cx="1636" cy="515"/>
              <a:chOff x="796" y="3237"/>
              <a:chExt cx="1636" cy="515"/>
            </a:xfrm>
          </p:grpSpPr>
          <p:sp>
            <p:nvSpPr>
              <p:cNvPr id="644141" name="Freeform 3117"/>
              <p:cNvSpPr>
                <a:spLocks/>
              </p:cNvSpPr>
              <p:nvPr/>
            </p:nvSpPr>
            <p:spPr bwMode="auto">
              <a:xfrm>
                <a:off x="813" y="3254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142" name="Freeform 3118"/>
              <p:cNvSpPr>
                <a:spLocks/>
              </p:cNvSpPr>
              <p:nvPr/>
            </p:nvSpPr>
            <p:spPr bwMode="auto">
              <a:xfrm>
                <a:off x="796" y="3237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4143" name="Rectangle 3119"/>
            <p:cNvSpPr>
              <a:spLocks noChangeArrowheads="1"/>
            </p:cNvSpPr>
            <p:nvPr/>
          </p:nvSpPr>
          <p:spPr bwMode="auto">
            <a:xfrm>
              <a:off x="1253" y="3295"/>
              <a:ext cx="4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Connection</a:t>
              </a:r>
              <a:endParaRPr lang="de-DE" altLang="en-US" sz="1800"/>
            </a:p>
          </p:txBody>
        </p:sp>
        <p:grpSp>
          <p:nvGrpSpPr>
            <p:cNvPr id="644144" name="Group 3120"/>
            <p:cNvGrpSpPr>
              <a:grpSpLocks/>
            </p:cNvGrpSpPr>
            <p:nvPr/>
          </p:nvGrpSpPr>
          <p:grpSpPr bwMode="auto">
            <a:xfrm>
              <a:off x="881" y="3294"/>
              <a:ext cx="1219" cy="109"/>
              <a:chOff x="881" y="3294"/>
              <a:chExt cx="1219" cy="109"/>
            </a:xfrm>
          </p:grpSpPr>
          <p:sp>
            <p:nvSpPr>
              <p:cNvPr id="644145" name="Freeform 3121"/>
              <p:cNvSpPr>
                <a:spLocks/>
              </p:cNvSpPr>
              <p:nvPr/>
            </p:nvSpPr>
            <p:spPr bwMode="auto">
              <a:xfrm>
                <a:off x="899" y="3311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146" name="Freeform 3122"/>
              <p:cNvSpPr>
                <a:spLocks/>
              </p:cNvSpPr>
              <p:nvPr/>
            </p:nvSpPr>
            <p:spPr bwMode="auto">
              <a:xfrm>
                <a:off x="881" y="3294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46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4147" name="Rectangle 3123"/>
            <p:cNvSpPr>
              <a:spLocks noChangeArrowheads="1"/>
            </p:cNvSpPr>
            <p:nvPr/>
          </p:nvSpPr>
          <p:spPr bwMode="auto">
            <a:xfrm>
              <a:off x="1236" y="3277"/>
              <a:ext cx="4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Connection</a:t>
              </a:r>
              <a:endParaRPr lang="de-DE" altLang="en-US" sz="1800"/>
            </a:p>
          </p:txBody>
        </p:sp>
        <p:sp>
          <p:nvSpPr>
            <p:cNvPr id="644148" name="Rectangle 3124"/>
            <p:cNvSpPr>
              <a:spLocks noChangeArrowheads="1"/>
            </p:cNvSpPr>
            <p:nvPr/>
          </p:nvSpPr>
          <p:spPr bwMode="auto">
            <a:xfrm>
              <a:off x="1265" y="3438"/>
              <a:ext cx="44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Brokerage</a:t>
              </a:r>
              <a:endParaRPr lang="de-DE" altLang="en-US" sz="1800"/>
            </a:p>
          </p:txBody>
        </p:sp>
        <p:grpSp>
          <p:nvGrpSpPr>
            <p:cNvPr id="644149" name="Group 3125"/>
            <p:cNvGrpSpPr>
              <a:grpSpLocks/>
            </p:cNvGrpSpPr>
            <p:nvPr/>
          </p:nvGrpSpPr>
          <p:grpSpPr bwMode="auto">
            <a:xfrm>
              <a:off x="881" y="3437"/>
              <a:ext cx="1219" cy="109"/>
              <a:chOff x="881" y="3437"/>
              <a:chExt cx="1219" cy="109"/>
            </a:xfrm>
          </p:grpSpPr>
          <p:sp>
            <p:nvSpPr>
              <p:cNvPr id="644150" name="Freeform 3126"/>
              <p:cNvSpPr>
                <a:spLocks/>
              </p:cNvSpPr>
              <p:nvPr/>
            </p:nvSpPr>
            <p:spPr bwMode="auto">
              <a:xfrm>
                <a:off x="899" y="3449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151" name="Freeform 3127"/>
              <p:cNvSpPr>
                <a:spLocks/>
              </p:cNvSpPr>
              <p:nvPr/>
            </p:nvSpPr>
            <p:spPr bwMode="auto">
              <a:xfrm>
                <a:off x="881" y="3437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4152" name="Rectangle 3128"/>
            <p:cNvSpPr>
              <a:spLocks noChangeArrowheads="1"/>
            </p:cNvSpPr>
            <p:nvPr/>
          </p:nvSpPr>
          <p:spPr bwMode="auto">
            <a:xfrm>
              <a:off x="1248" y="3420"/>
              <a:ext cx="44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Brokerage</a:t>
              </a:r>
              <a:endParaRPr lang="de-DE" altLang="en-US" sz="1800"/>
            </a:p>
          </p:txBody>
        </p:sp>
        <p:sp>
          <p:nvSpPr>
            <p:cNvPr id="644153" name="Rectangle 3129"/>
            <p:cNvSpPr>
              <a:spLocks noChangeArrowheads="1"/>
            </p:cNvSpPr>
            <p:nvPr/>
          </p:nvSpPr>
          <p:spPr bwMode="auto">
            <a:xfrm>
              <a:off x="1253" y="3575"/>
              <a:ext cx="4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Ownership</a:t>
              </a:r>
              <a:endParaRPr lang="de-DE" altLang="en-US" sz="1800"/>
            </a:p>
          </p:txBody>
        </p:sp>
        <p:grpSp>
          <p:nvGrpSpPr>
            <p:cNvPr id="644154" name="Group 3130"/>
            <p:cNvGrpSpPr>
              <a:grpSpLocks/>
            </p:cNvGrpSpPr>
            <p:nvPr/>
          </p:nvGrpSpPr>
          <p:grpSpPr bwMode="auto">
            <a:xfrm>
              <a:off x="881" y="3575"/>
              <a:ext cx="1219" cy="108"/>
              <a:chOff x="881" y="3575"/>
              <a:chExt cx="1219" cy="108"/>
            </a:xfrm>
          </p:grpSpPr>
          <p:sp>
            <p:nvSpPr>
              <p:cNvPr id="644155" name="Freeform 3131"/>
              <p:cNvSpPr>
                <a:spLocks/>
              </p:cNvSpPr>
              <p:nvPr/>
            </p:nvSpPr>
            <p:spPr bwMode="auto">
              <a:xfrm>
                <a:off x="899" y="3592"/>
                <a:ext cx="1201" cy="91"/>
              </a:xfrm>
              <a:custGeom>
                <a:avLst/>
                <a:gdLst>
                  <a:gd name="T0" fmla="*/ 1104 w 1201"/>
                  <a:gd name="T1" fmla="*/ 0 h 91"/>
                  <a:gd name="T2" fmla="*/ 0 w 1201"/>
                  <a:gd name="T3" fmla="*/ 0 h 91"/>
                  <a:gd name="T4" fmla="*/ 0 w 1201"/>
                  <a:gd name="T5" fmla="*/ 91 h 91"/>
                  <a:gd name="T6" fmla="*/ 1104 w 1201"/>
                  <a:gd name="T7" fmla="*/ 91 h 91"/>
                  <a:gd name="T8" fmla="*/ 1201 w 1201"/>
                  <a:gd name="T9" fmla="*/ 46 h 91"/>
                  <a:gd name="T10" fmla="*/ 1104 w 1201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1">
                    <a:moveTo>
                      <a:pt x="1104" y="0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1104" y="91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156" name="Freeform 3132"/>
              <p:cNvSpPr>
                <a:spLocks/>
              </p:cNvSpPr>
              <p:nvPr/>
            </p:nvSpPr>
            <p:spPr bwMode="auto">
              <a:xfrm>
                <a:off x="881" y="3575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5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5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4157" name="Rectangle 3133"/>
            <p:cNvSpPr>
              <a:spLocks noChangeArrowheads="1"/>
            </p:cNvSpPr>
            <p:nvPr/>
          </p:nvSpPr>
          <p:spPr bwMode="auto">
            <a:xfrm>
              <a:off x="1236" y="3558"/>
              <a:ext cx="4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Ownership</a:t>
              </a:r>
              <a:endParaRPr lang="de-DE" altLang="en-US" sz="1800"/>
            </a:p>
          </p:txBody>
        </p:sp>
        <p:sp>
          <p:nvSpPr>
            <p:cNvPr id="644158" name="Rectangle 3134"/>
            <p:cNvSpPr>
              <a:spLocks noChangeArrowheads="1"/>
            </p:cNvSpPr>
            <p:nvPr/>
          </p:nvSpPr>
          <p:spPr bwMode="auto">
            <a:xfrm>
              <a:off x="813" y="3008"/>
              <a:ext cx="98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4159" name="Rectangle 3135"/>
            <p:cNvSpPr>
              <a:spLocks noChangeArrowheads="1"/>
            </p:cNvSpPr>
            <p:nvPr/>
          </p:nvSpPr>
          <p:spPr bwMode="auto">
            <a:xfrm>
              <a:off x="870" y="3020"/>
              <a:ext cx="9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Identity Integration</a:t>
              </a:r>
              <a:endParaRPr lang="de-DE" altLang="en-US" sz="1800"/>
            </a:p>
          </p:txBody>
        </p:sp>
      </p:grpSp>
      <p:sp>
        <p:nvSpPr>
          <p:cNvPr id="644160" name="Rectangle 3136"/>
          <p:cNvSpPr>
            <a:spLocks noChangeArrowheads="1"/>
          </p:cNvSpPr>
          <p:nvPr/>
        </p:nvSpPr>
        <p:spPr bwMode="auto">
          <a:xfrm>
            <a:off x="3200400" y="217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644161" name="Picture 3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7432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4162" name="Text Box 3138"/>
          <p:cNvSpPr txBox="1">
            <a:spLocks noChangeArrowheads="1"/>
          </p:cNvSpPr>
          <p:nvPr/>
        </p:nvSpPr>
        <p:spPr bwMode="auto">
          <a:xfrm>
            <a:off x="746125" y="862013"/>
            <a:ext cx="23288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auf der Ebene 2</a:t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Ressource Provisioning Prozesse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>
                <a:hlinkClick r:id="rId3" action="ppaction://hlinksldjump"/>
              </a:rPr>
              <a:t>Provisioning </a:t>
            </a:r>
            <a:r>
              <a:rPr lang="de-DE" altLang="en-US" sz="1800" b="1"/>
              <a:t>…</a:t>
            </a:r>
          </a:p>
          <a:p>
            <a:pPr lvl="1">
              <a:lnSpc>
                <a:spcPct val="90000"/>
              </a:lnSpc>
            </a:pPr>
            <a:r>
              <a:rPr lang="de-DE" altLang="en-US" sz="1600" b="1"/>
              <a:t>Versorgung</a:t>
            </a:r>
            <a:r>
              <a:rPr lang="de-DE" altLang="en-US" sz="1600"/>
              <a:t> mit Ressourcen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die automatisierte </a:t>
            </a:r>
            <a:r>
              <a:rPr lang="de-DE" altLang="en-US" sz="1600" b="1"/>
              <a:t>Zuweisung</a:t>
            </a:r>
            <a:r>
              <a:rPr lang="de-DE" altLang="en-US" sz="1600"/>
              <a:t> von Berechtigungen zur Systemnutzung. </a:t>
            </a:r>
          </a:p>
          <a:p>
            <a:pPr lvl="1">
              <a:lnSpc>
                <a:spcPct val="90000"/>
              </a:lnSpc>
            </a:pPr>
            <a:r>
              <a:rPr lang="de-DE" altLang="en-US" sz="1600" b="1"/>
              <a:t>Änderung</a:t>
            </a:r>
            <a:r>
              <a:rPr lang="de-DE" altLang="en-US" sz="1600"/>
              <a:t> der Geschäftsrolle (Beförderungen, Abteilungswechsel) und Ausscheiden eines Mitarbeiters.</a:t>
            </a:r>
          </a:p>
          <a:p>
            <a:pPr>
              <a:lnSpc>
                <a:spcPct val="90000"/>
              </a:lnSpc>
            </a:pPr>
            <a:r>
              <a:rPr lang="de-DE" altLang="en-US" sz="1800" b="1"/>
              <a:t>De-Provisioning</a:t>
            </a:r>
            <a:r>
              <a:rPr lang="de-DE" altLang="en-US" sz="1800"/>
              <a:t> ...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Unterstützung der Änderung und des Entziehens von Ressourcen.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Aus Sicherheitsgründen wichtiger als das Provisioning. 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Begleitende </a:t>
            </a:r>
            <a:r>
              <a:rPr lang="de-DE" altLang="en-US" sz="1800" b="1"/>
              <a:t>Prüfprozesse</a:t>
            </a:r>
            <a:r>
              <a:rPr lang="de-DE" altLang="en-US" sz="1800"/>
              <a:t>: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Abgleich der tatsächlichen Zugriffsrechte in den Systemen (Ist) mit den vergebenen Rechten (Soll) überein?</a:t>
            </a:r>
          </a:p>
          <a:p>
            <a:pPr>
              <a:lnSpc>
                <a:spcPct val="90000"/>
              </a:lnSpc>
            </a:pPr>
            <a:r>
              <a:rPr lang="de-DE" altLang="en-US" sz="1800" b="1"/>
              <a:t>Manuelle</a:t>
            </a:r>
            <a:r>
              <a:rPr lang="de-DE" altLang="en-US" sz="1800"/>
              <a:t> Beantragung und Vergabe von Einzelrechten ...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Die Rechtestruktur eines Unternehmens lässt sich mit vertretbarem Aufwand nicht vollständig über ein Rollenmodell abbilden.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Die </a:t>
            </a:r>
            <a:r>
              <a:rPr lang="de-DE" altLang="en-US" sz="1800" b="1"/>
              <a:t>semiautomatische Versorgung</a:t>
            </a:r>
            <a:r>
              <a:rPr lang="de-DE" altLang="en-US" sz="1800"/>
              <a:t> von Systemen,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für es nicht möglich ist oder sich nicht lohnt, Konnektoren zu erwerben oder zu erstellen. </a:t>
            </a:r>
          </a:p>
        </p:txBody>
      </p:sp>
      <p:sp>
        <p:nvSpPr>
          <p:cNvPr id="343044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91200" y="6400800"/>
            <a:ext cx="2438400" cy="3048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400" b="1">
                <a:latin typeface="Arial" pitchFamily="34" charset="0"/>
                <a:hlinkClick r:id="rId4" action="ppaction://hlinksldjump"/>
              </a:rPr>
              <a:t>Liste</a:t>
            </a:r>
            <a:r>
              <a:rPr lang="de-DE" altLang="en-US" sz="1400" b="1">
                <a:latin typeface="Arial" pitchFamily="34" charset="0"/>
              </a:rPr>
              <a:t> der Prozesse</a:t>
            </a:r>
          </a:p>
        </p:txBody>
      </p:sp>
      <p:sp>
        <p:nvSpPr>
          <p:cNvPr id="3430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533400" cy="4572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43046" name="Text Box 6"/>
          <p:cNvSpPr txBox="1">
            <a:spLocks noChangeArrowheads="1"/>
          </p:cNvSpPr>
          <p:nvPr/>
        </p:nvSpPr>
        <p:spPr bwMode="auto">
          <a:xfrm>
            <a:off x="746125" y="862013"/>
            <a:ext cx="23288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auf der Ebene 3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468313"/>
            <a:ext cx="7702550" cy="190500"/>
          </a:xfrm>
        </p:spPr>
        <p:txBody>
          <a:bodyPr/>
          <a:lstStyle/>
          <a:p>
            <a:r>
              <a:rPr lang="de-DE" altLang="en-US"/>
              <a:t>Provisioning - Produktivität und Sicherheit</a:t>
            </a:r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1276350" y="1595438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6800" tIns="25200" rIns="46800" bIns="25200">
            <a:spAutoFit/>
          </a:bodyPr>
          <a:lstStyle/>
          <a:p>
            <a:endParaRPr lang="en-GB"/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1400"/>
            <a:ext cx="6823075" cy="54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511300" y="1524000"/>
            <a:ext cx="1212850" cy="6286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Einstellung 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oder neue 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Funktion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111500" y="1762125"/>
            <a:ext cx="1212850" cy="6286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Zugriffsrecht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beantragen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4676775" y="1924050"/>
            <a:ext cx="1212850" cy="6286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Zugriffsrecht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genehmigen</a:t>
            </a: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6242050" y="2152650"/>
            <a:ext cx="1212850" cy="628650"/>
          </a:xfrm>
          <a:prstGeom prst="rect">
            <a:avLst/>
          </a:prstGeom>
          <a:solidFill>
            <a:srgbClr val="CC99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Konto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einrichten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249988" y="3228975"/>
            <a:ext cx="1214437" cy="628650"/>
          </a:xfrm>
          <a:prstGeom prst="rect">
            <a:avLst/>
          </a:prstGeom>
          <a:solidFill>
            <a:srgbClr val="CC99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Vorgesetzten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benachrichtigen</a:t>
            </a:r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3111500" y="3400425"/>
            <a:ext cx="1212850" cy="6286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Mitarbeiter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benachrichtigen</a:t>
            </a: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1538288" y="3543300"/>
            <a:ext cx="1212850" cy="6286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Beginn der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Tätigkeit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1431925" y="1144588"/>
            <a:ext cx="1133475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pitchFamily="34" charset="0"/>
              </a:rPr>
              <a:t>Mitarbeiter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2838450" y="1144588"/>
            <a:ext cx="1322388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pitchFamily="34" charset="0"/>
              </a:rPr>
              <a:t>Vorgesetzter</a:t>
            </a:r>
          </a:p>
        </p:txBody>
      </p:sp>
      <p:sp>
        <p:nvSpPr>
          <p:cNvPr id="330766" name="Text Box 14"/>
          <p:cNvSpPr txBox="1">
            <a:spLocks noChangeArrowheads="1"/>
          </p:cNvSpPr>
          <p:nvPr/>
        </p:nvSpPr>
        <p:spPr bwMode="auto">
          <a:xfrm>
            <a:off x="4387850" y="1144588"/>
            <a:ext cx="1504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pitchFamily="34" charset="0"/>
              </a:rPr>
              <a:t>System Owner</a:t>
            </a:r>
          </a:p>
        </p:txBody>
      </p:sp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6259513" y="1144588"/>
            <a:ext cx="1425575" cy="539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de-DE" altLang="en-US" sz="1600" b="1">
                <a:latin typeface="Arial" pitchFamily="34" charset="0"/>
              </a:rPr>
              <a:t>System</a:t>
            </a:r>
            <a:br>
              <a:rPr lang="de-DE" altLang="en-US" sz="1600" b="1">
                <a:latin typeface="Arial" pitchFamily="34" charset="0"/>
              </a:rPr>
            </a:br>
            <a:r>
              <a:rPr lang="de-DE" altLang="en-US" sz="1600" b="1">
                <a:latin typeface="Arial" pitchFamily="34" charset="0"/>
              </a:rPr>
              <a:t>Administrator</a:t>
            </a:r>
          </a:p>
        </p:txBody>
      </p: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3111500" y="5076825"/>
            <a:ext cx="1212850" cy="6286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Über Änderung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informieren</a:t>
            </a:r>
          </a:p>
        </p:txBody>
      </p:sp>
      <p:sp>
        <p:nvSpPr>
          <p:cNvPr id="330769" name="Rectangle 17"/>
          <p:cNvSpPr>
            <a:spLocks noChangeArrowheads="1"/>
          </p:cNvSpPr>
          <p:nvPr/>
        </p:nvSpPr>
        <p:spPr bwMode="auto">
          <a:xfrm>
            <a:off x="1528763" y="4772025"/>
            <a:ext cx="1212850" cy="6286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Kündigung 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oder neue 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Funktion</a:t>
            </a:r>
          </a:p>
        </p:txBody>
      </p:sp>
      <p:sp>
        <p:nvSpPr>
          <p:cNvPr id="330770" name="Rectangle 18"/>
          <p:cNvSpPr>
            <a:spLocks noChangeArrowheads="1"/>
          </p:cNvSpPr>
          <p:nvPr/>
        </p:nvSpPr>
        <p:spPr bwMode="auto">
          <a:xfrm>
            <a:off x="4667250" y="5343525"/>
            <a:ext cx="1214438" cy="6286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Über Änderung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informieren</a:t>
            </a:r>
          </a:p>
        </p:txBody>
      </p: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6259513" y="5572125"/>
            <a:ext cx="1212850" cy="628650"/>
          </a:xfrm>
          <a:prstGeom prst="rect">
            <a:avLst/>
          </a:prstGeom>
          <a:solidFill>
            <a:srgbClr val="CC99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pitchFamily="34" charset="0"/>
              </a:rPr>
              <a:t>Konto</a:t>
            </a:r>
            <a:br>
              <a:rPr lang="de-DE" altLang="en-US" sz="1200" b="1">
                <a:latin typeface="Arial" pitchFamily="34" charset="0"/>
              </a:rPr>
            </a:br>
            <a:r>
              <a:rPr lang="de-DE" altLang="en-US" sz="1200" b="1">
                <a:latin typeface="Arial" pitchFamily="34" charset="0"/>
              </a:rPr>
              <a:t>löschen/ändern</a:t>
            </a:r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 rot="5400000">
            <a:off x="61913" y="2819400"/>
            <a:ext cx="211455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pitchFamily="34" charset="0"/>
              </a:rPr>
              <a:t>Produktivitätsverlust</a:t>
            </a:r>
          </a:p>
        </p:txBody>
      </p:sp>
      <p:sp>
        <p:nvSpPr>
          <p:cNvPr id="330773" name="Text Box 21"/>
          <p:cNvSpPr txBox="1">
            <a:spLocks noChangeArrowheads="1"/>
          </p:cNvSpPr>
          <p:nvPr/>
        </p:nvSpPr>
        <p:spPr bwMode="auto">
          <a:xfrm rot="5400000">
            <a:off x="249238" y="5276850"/>
            <a:ext cx="1730375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pitchFamily="34" charset="0"/>
              </a:rPr>
              <a:t>Sicherheitsrisiko</a:t>
            </a:r>
          </a:p>
        </p:txBody>
      </p:sp>
      <p:sp>
        <p:nvSpPr>
          <p:cNvPr id="330774" name="Line 22"/>
          <p:cNvSpPr>
            <a:spLocks noChangeShapeType="1"/>
          </p:cNvSpPr>
          <p:nvPr/>
        </p:nvSpPr>
        <p:spPr bwMode="auto">
          <a:xfrm>
            <a:off x="1309688" y="1590675"/>
            <a:ext cx="0" cy="2609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46800" tIns="25200" rIns="46800" bIns="25200" anchor="ctr"/>
          <a:lstStyle/>
          <a:p>
            <a:endParaRPr lang="en-GB"/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1309688" y="4779963"/>
            <a:ext cx="0" cy="13541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46800" tIns="25200" rIns="46800" bIns="25200" anchor="ctr"/>
          <a:lstStyle/>
          <a:p>
            <a:endParaRPr lang="en-GB"/>
          </a:p>
        </p:txBody>
      </p:sp>
      <p:sp>
        <p:nvSpPr>
          <p:cNvPr id="330788" name="AutoShape 3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533400" cy="4572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30789" name="Group 37"/>
          <p:cNvGrpSpPr>
            <a:grpSpLocks noChangeAspect="1"/>
          </p:cNvGrpSpPr>
          <p:nvPr/>
        </p:nvGrpSpPr>
        <p:grpSpPr bwMode="auto">
          <a:xfrm>
            <a:off x="7696200" y="152400"/>
            <a:ext cx="1146175" cy="1141413"/>
            <a:chOff x="3578" y="1038"/>
            <a:chExt cx="1453" cy="1448"/>
          </a:xfrm>
        </p:grpSpPr>
        <p:sp>
          <p:nvSpPr>
            <p:cNvPr id="330790" name="Freeform 38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791" name="Freeform 39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792" name="Freeform 40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793" name="Freeform 41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794" name="Freeform 42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795" name="Freeform 43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796" name="Line 44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0797" name="Line 45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0798" name="Freeform 46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799" name="Freeform 47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800" name="Freeform 48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344082" name="Rectangle 10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Liste Provisioning-Prozesse</a:t>
            </a:r>
          </a:p>
        </p:txBody>
      </p:sp>
      <p:sp>
        <p:nvSpPr>
          <p:cNvPr id="344083" name="Rectangle 104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441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600" b="1"/>
              <a:t>Anwender</a:t>
            </a:r>
            <a:r>
              <a:rPr lang="de-DE" altLang="en-US" sz="1600"/>
              <a:t> (Existence)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Hinzufügen eines Anwenders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Entfernen eines Anwenders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Ändern eines Anwenders (Name, Abteilung, Vertragsende)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Rolle</a:t>
            </a:r>
            <a:r>
              <a:rPr lang="de-DE" altLang="en-US" sz="1600"/>
              <a:t> (Context)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Hinzufügen einer Rolle (und Zuweisen der damit verbundenen Rechte, auch über „Klonen“ oder über Vorlagen / Templates)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Entfernen einer Rolle (auf die keine Referenz mehr existiert)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Ändern einer Rolle.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Prüfen auf Konfliktfreiheit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Konto</a:t>
            </a:r>
            <a:r>
              <a:rPr lang="de-DE" altLang="en-US" sz="1600"/>
              <a:t> (Context)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Vergeben individueller Rechte,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Entziehen individueller Rechte,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Zuordnen zu einer Rolle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Lösen von einer Rolle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Konten unwirksam werden lassen (Ausscheidedatum erreicht)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Wiederinkraftsetzen abgelaufener Konten (Ausscheidedatum erreicht) Passwort setzen (Initial-Passwort und Neuvergabe)</a:t>
            </a:r>
          </a:p>
        </p:txBody>
      </p:sp>
      <p:sp>
        <p:nvSpPr>
          <p:cNvPr id="344084" name="Rectangle 104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762000"/>
            <a:ext cx="464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600" b="1"/>
              <a:t>Regel</a:t>
            </a:r>
            <a:r>
              <a:rPr lang="de-DE" altLang="en-US" sz="1600"/>
              <a:t> (Context)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Hinzufügen einer Regel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Entfernen einer Regel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Ändern einer Regel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Genehmigungsstellen</a:t>
            </a:r>
            <a:r>
              <a:rPr lang="de-DE" altLang="en-US" sz="1600"/>
              <a:t> (Provisioning)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Hinzufügen einer Freigabeautorität (mit Vertretungsregelung),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Entfernen einer Freigabeautorität, 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Ändern einer Freigabeautorität,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Information</a:t>
            </a:r>
            <a:r>
              <a:rPr lang="de-DE" altLang="en-US" sz="1600"/>
              <a:t> (Provisioning)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Information des Anwenders über eigene Zugriffsberechtigungen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Information des Verantwortlichen über die Zugriffsberechtigungen Dritter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Information des Anwenders über den Status eines Antrages auf Rechtevergabe,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Abgleich</a:t>
            </a:r>
            <a:r>
              <a:rPr lang="de-DE" altLang="en-US" sz="1600"/>
              <a:t> (Provisioning)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Feststellen von Abweichungen der Rechte in den Zielsystemen vom Sollzustand (Hacker, Prozessmängel, Managementfehler, …)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Bericht</a:t>
            </a:r>
            <a:r>
              <a:rPr lang="de-DE" altLang="en-US" sz="1600"/>
              <a:t> (Provisioning)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Berichten der Rechtestruktur pro System oder Organisationseinheit,</a:t>
            </a:r>
          </a:p>
        </p:txBody>
      </p:sp>
      <p:grpSp>
        <p:nvGrpSpPr>
          <p:cNvPr id="344069" name="Group 1029"/>
          <p:cNvGrpSpPr>
            <a:grpSpLocks noChangeAspect="1"/>
          </p:cNvGrpSpPr>
          <p:nvPr/>
        </p:nvGrpSpPr>
        <p:grpSpPr bwMode="auto">
          <a:xfrm>
            <a:off x="7543800" y="304800"/>
            <a:ext cx="1146175" cy="1141413"/>
            <a:chOff x="3578" y="1038"/>
            <a:chExt cx="1453" cy="1448"/>
          </a:xfrm>
        </p:grpSpPr>
        <p:sp>
          <p:nvSpPr>
            <p:cNvPr id="344070" name="Freeform 1030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071" name="Freeform 1031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072" name="Freeform 1032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073" name="Freeform 1033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074" name="Freeform 1034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075" name="Freeform 1035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076" name="Line 1036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4077" name="Line 1037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4078" name="Freeform 1038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079" name="Freeform 1039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080" name="Freeform 1040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4081" name="AutoShape 10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5791200"/>
            <a:ext cx="533400" cy="4572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5488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Prozesse sind aufwändig ...</a:t>
            </a:r>
          </a:p>
        </p:txBody>
      </p:sp>
      <p:pic>
        <p:nvPicPr>
          <p:cNvPr id="548867" name="Picture 3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4001" r="10945" b="17000"/>
          <a:stretch>
            <a:fillRect/>
          </a:stretch>
        </p:blipFill>
        <p:spPr bwMode="auto">
          <a:xfrm>
            <a:off x="598488" y="1828800"/>
            <a:ext cx="792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8868" name="Text Box 3076"/>
          <p:cNvSpPr txBox="1">
            <a:spLocks noChangeArrowheads="1"/>
          </p:cNvSpPr>
          <p:nvPr/>
        </p:nvSpPr>
        <p:spPr bwMode="auto">
          <a:xfrm>
            <a:off x="746125" y="850900"/>
            <a:ext cx="76358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2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de-DE" altLang="en-US" sz="1800">
                <a:latin typeface="Arial Unicode MS" pitchFamily="34" charset="-128"/>
              </a:rPr>
              <a:t>80% des Aufwandes gehen in die Definition von Prozessen, Policies, Rollen, Regeln und deren QA.</a:t>
            </a: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de-DE" altLang="en-US" sz="1800">
                <a:latin typeface="Arial Unicode MS" pitchFamily="34" charset="-128"/>
              </a:rPr>
              <a:t>20 % des Projektaufwandes verursacht die Technik.</a:t>
            </a:r>
          </a:p>
        </p:txBody>
      </p:sp>
      <p:sp>
        <p:nvSpPr>
          <p:cNvPr id="548869" name="Text Box 3077"/>
          <p:cNvSpPr txBox="1">
            <a:spLocks noChangeArrowheads="1"/>
          </p:cNvSpPr>
          <p:nvPr/>
        </p:nvSpPr>
        <p:spPr bwMode="auto">
          <a:xfrm>
            <a:off x="5410200" y="6248400"/>
            <a:ext cx="24431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Quelle: Booz, Allen &amp; Hamilton</a:t>
            </a:r>
          </a:p>
        </p:txBody>
      </p:sp>
      <p:sp>
        <p:nvSpPr>
          <p:cNvPr id="548870" name="Rectangle 3078"/>
          <p:cNvSpPr>
            <a:spLocks noChangeArrowheads="1"/>
          </p:cNvSpPr>
          <p:nvPr/>
        </p:nvSpPr>
        <p:spPr bwMode="auto">
          <a:xfrm>
            <a:off x="3124200" y="4506913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500"/>
              <a:t>Management-Unterstützung erforderlich</a:t>
            </a:r>
          </a:p>
        </p:txBody>
      </p:sp>
      <p:sp>
        <p:nvSpPr>
          <p:cNvPr id="548872" name="Rectangle 3080"/>
          <p:cNvSpPr>
            <a:spLocks noChangeArrowheads="1"/>
          </p:cNvSpPr>
          <p:nvPr/>
        </p:nvSpPr>
        <p:spPr bwMode="auto">
          <a:xfrm>
            <a:off x="2895600" y="3124200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Definition von Rollen, </a:t>
            </a:r>
            <a:br>
              <a:rPr lang="de-DE" altLang="en-US"/>
            </a:br>
            <a:r>
              <a:rPr lang="de-DE" altLang="en-US"/>
              <a:t>Regeln und Prozessen</a:t>
            </a:r>
          </a:p>
        </p:txBody>
      </p:sp>
      <p:sp>
        <p:nvSpPr>
          <p:cNvPr id="548873" name="Rectangle 3081"/>
          <p:cNvSpPr>
            <a:spLocks noChangeArrowheads="1"/>
          </p:cNvSpPr>
          <p:nvPr/>
        </p:nvSpPr>
        <p:spPr bwMode="auto">
          <a:xfrm>
            <a:off x="1447800" y="31242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Definition der</a:t>
            </a:r>
            <a:br>
              <a:rPr lang="de-DE" altLang="en-US"/>
            </a:br>
            <a:r>
              <a:rPr lang="de-DE" altLang="en-US"/>
              <a:t>Anforderungen</a:t>
            </a:r>
          </a:p>
        </p:txBody>
      </p:sp>
      <p:sp>
        <p:nvSpPr>
          <p:cNvPr id="548875" name="Rectangle 3083"/>
          <p:cNvSpPr>
            <a:spLocks noChangeArrowheads="1"/>
          </p:cNvSpPr>
          <p:nvPr/>
        </p:nvSpPr>
        <p:spPr bwMode="auto">
          <a:xfrm>
            <a:off x="1403350" y="44196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Ermitteln der</a:t>
            </a:r>
            <a:br>
              <a:rPr lang="de-DE" altLang="en-US"/>
            </a:br>
            <a:r>
              <a:rPr lang="de-DE" altLang="en-US"/>
              <a:t>externen Auflagen</a:t>
            </a:r>
          </a:p>
        </p:txBody>
      </p:sp>
      <p:sp>
        <p:nvSpPr>
          <p:cNvPr id="548877" name="Rectangle 3085"/>
          <p:cNvSpPr>
            <a:spLocks noChangeArrowheads="1"/>
          </p:cNvSpPr>
          <p:nvPr/>
        </p:nvSpPr>
        <p:spPr bwMode="auto">
          <a:xfrm>
            <a:off x="4724400" y="3124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Bestimmung </a:t>
            </a:r>
            <a:br>
              <a:rPr lang="de-DE" altLang="en-US"/>
            </a:br>
            <a:r>
              <a:rPr lang="de-DE" altLang="en-US"/>
              <a:t>des Budgets</a:t>
            </a:r>
          </a:p>
        </p:txBody>
      </p:sp>
      <p:sp>
        <p:nvSpPr>
          <p:cNvPr id="548879" name="Rectangle 3087"/>
          <p:cNvSpPr>
            <a:spLocks noChangeArrowheads="1"/>
          </p:cNvSpPr>
          <p:nvPr/>
        </p:nvSpPr>
        <p:spPr bwMode="auto">
          <a:xfrm>
            <a:off x="6553200" y="31242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Review und</a:t>
            </a:r>
            <a:br>
              <a:rPr lang="de-DE" altLang="en-US"/>
            </a:br>
            <a:r>
              <a:rPr lang="de-DE" altLang="en-US"/>
              <a:t>Freigabe</a:t>
            </a:r>
          </a:p>
        </p:txBody>
      </p:sp>
      <p:sp>
        <p:nvSpPr>
          <p:cNvPr id="548881" name="Rectangle 3089"/>
          <p:cNvSpPr>
            <a:spLocks noChangeArrowheads="1"/>
          </p:cNvSpPr>
          <p:nvPr/>
        </p:nvSpPr>
        <p:spPr bwMode="auto">
          <a:xfrm>
            <a:off x="6477000" y="44196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ggf. neue </a:t>
            </a:r>
            <a:br>
              <a:rPr lang="de-DE" altLang="en-US"/>
            </a:br>
            <a:r>
              <a:rPr lang="de-DE" altLang="en-US"/>
              <a:t>Policies fetlegen</a:t>
            </a:r>
          </a:p>
        </p:txBody>
      </p:sp>
      <p:sp>
        <p:nvSpPr>
          <p:cNvPr id="548883" name="Oval 3091"/>
          <p:cNvSpPr>
            <a:spLocks noChangeArrowheads="1"/>
          </p:cNvSpPr>
          <p:nvPr/>
        </p:nvSpPr>
        <p:spPr bwMode="auto">
          <a:xfrm>
            <a:off x="2743200" y="1981200"/>
            <a:ext cx="2057400" cy="190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Problematik – wo beginnen?</a:t>
            </a:r>
          </a:p>
        </p:txBody>
      </p:sp>
      <p:pic>
        <p:nvPicPr>
          <p:cNvPr id="50586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3771900" cy="4876800"/>
          </a:xfrm>
        </p:spPr>
      </p:pic>
      <p:sp>
        <p:nvSpPr>
          <p:cNvPr id="505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914400"/>
            <a:ext cx="37719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600" b="1"/>
              <a:t>Operative</a:t>
            </a:r>
            <a:r>
              <a:rPr lang="de-DE" altLang="en-US" sz="1600"/>
              <a:t> Bereiche fordern Komfortverbesserung ...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Single-sign-on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Self-Service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(schnelles) Provisioning</a:t>
            </a:r>
          </a:p>
          <a:p>
            <a:pPr>
              <a:lnSpc>
                <a:spcPct val="90000"/>
              </a:lnSpc>
            </a:pPr>
            <a:r>
              <a:rPr lang="de-DE" altLang="en-US" sz="1600"/>
              <a:t>Revision, Security, Compliance fordern ...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Transparenz (</a:t>
            </a:r>
            <a:r>
              <a:rPr lang="de-DE" altLang="en-US" sz="1400" b="1"/>
              <a:t>Evidenz</a:t>
            </a:r>
            <a:r>
              <a:rPr lang="de-DE" altLang="en-US" sz="1400"/>
              <a:t>)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Report &amp; Analysen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Incident alerts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Sauberes &amp; schnelles De-Provisioning</a:t>
            </a:r>
          </a:p>
          <a:p>
            <a:pPr>
              <a:lnSpc>
                <a:spcPct val="90000"/>
              </a:lnSpc>
            </a:pPr>
            <a:r>
              <a:rPr lang="de-DE" altLang="en-US" sz="1600"/>
              <a:t>Berechtigungssituation oft nicht bekannt ...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Befragungen helfen oft nicht weiter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Analysen sind erforderlich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Sie „enthüllt ihr Gesicht“ oft erst im Umsetzungs-Projekt.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Risiken für die Umsetzung</a:t>
            </a:r>
          </a:p>
          <a:p>
            <a:pPr>
              <a:lnSpc>
                <a:spcPct val="90000"/>
              </a:lnSpc>
            </a:pPr>
            <a:endParaRPr lang="de-DE" altLang="en-US" sz="1600"/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723900" y="5943600"/>
            <a:ext cx="8115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Identity Management Projekte können sehr komplex werden. Risiko begrenzende Maßnahmen sind von Beginn an erforderlich.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Vorgehen – Tiefe vs. Breite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914400"/>
            <a:ext cx="464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/>
              <a:t>Einführung in der Breite vs. Tiefe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Durchstich in der Tiefe wenn ...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Einige wenige Systeme gut angebunden werden sollen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Rechtesituation gut bekannt ist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bidirektionale Anbindung technisch vorhanden sind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Wichtige Massensysteme: </a:t>
            </a:r>
          </a:p>
          <a:p>
            <a:pPr lvl="2">
              <a:lnSpc>
                <a:spcPct val="90000"/>
              </a:lnSpc>
            </a:pPr>
            <a:r>
              <a:rPr lang="de-DE" altLang="en-US" sz="1400"/>
              <a:t>Windows</a:t>
            </a:r>
          </a:p>
          <a:p>
            <a:pPr lvl="2">
              <a:lnSpc>
                <a:spcPct val="90000"/>
              </a:lnSpc>
            </a:pPr>
            <a:r>
              <a:rPr lang="de-DE" altLang="en-US" sz="1400"/>
              <a:t>Exchange</a:t>
            </a:r>
          </a:p>
          <a:p>
            <a:pPr lvl="2">
              <a:lnSpc>
                <a:spcPct val="90000"/>
              </a:lnSpc>
            </a:pPr>
            <a:r>
              <a:rPr lang="de-DE" altLang="en-US" sz="1400"/>
              <a:t>Lotus NOTES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Systemneueinführung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Evidenzbildung in der Breite wenn ...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Eine zentrale Benutzerverwaltung aufgebaut werden soll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Sicherheits- und </a:t>
            </a:r>
            <a:r>
              <a:rPr lang="en-GB" altLang="en-US" sz="1600"/>
              <a:t>Compliance</a:t>
            </a:r>
            <a:r>
              <a:rPr lang="de-DE" altLang="en-US" sz="1600"/>
              <a:t>-Erwägungen im Vordergrund stehen.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Viele wichtige und wenig bekannte Altsysteme angebunden werden sollen.</a:t>
            </a:r>
          </a:p>
        </p:txBody>
      </p:sp>
      <p:sp>
        <p:nvSpPr>
          <p:cNvPr id="498768" name="Text Box 80"/>
          <p:cNvSpPr txBox="1">
            <a:spLocks noChangeArrowheads="1"/>
          </p:cNvSpPr>
          <p:nvPr/>
        </p:nvSpPr>
        <p:spPr bwMode="auto">
          <a:xfrm>
            <a:off x="723900" y="5943600"/>
            <a:ext cx="8115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Großunternehmen mit gewachsenen Systemlandschaften lassen sich nicht alle Systeme in einem Schritt einbinden.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498769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066800"/>
            <a:ext cx="2314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Dr. Horst Walther</a:t>
            </a:r>
            <a:endParaRPr lang="de-DE" altLang="en-US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/>
              <a:t>Geschäftsführer der </a:t>
            </a:r>
            <a:br>
              <a:rPr lang="de-DE" altLang="en-US" sz="1800"/>
            </a:br>
            <a:r>
              <a:rPr lang="de-DE" altLang="en-US" sz="1800"/>
              <a:t>SiG Software Integration GmbH in Hamburg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Unternehmensberater seit 22 Jahren. 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Branchenschwerpunkte ...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Versicherungsunternehmen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Kreditinstitute und Sparkassen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Beratungsinhalte ...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Audits und Potentialanalysen von Informatik-</a:t>
            </a:r>
            <a:br>
              <a:rPr lang="de-DE" altLang="en-US" sz="1600"/>
            </a:br>
            <a:r>
              <a:rPr lang="de-DE" altLang="en-US" sz="1600"/>
              <a:t>abteilungen und -unternehmen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Entwicklung von Informatik-Strategien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Einsatz von Identity Managementsystemen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Vertiefungsgebiete ...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Leitung von internationalen Groß-Projekten.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Einsatz von Directory Services und Metadirectory Services</a:t>
            </a:r>
            <a:r>
              <a:rPr lang="de-DE" altLang="en-US" sz="1600"/>
              <a:t>.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Beurteilung und Auswahl von Verwaltungssystemen für Lebensversicherungsverträge.</a:t>
            </a: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6640513" y="3657600"/>
            <a:ext cx="169545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790015"/>
              </a:buClr>
              <a:buSzTx/>
            </a:pPr>
            <a:r>
              <a:rPr lang="de-DE" altLang="en-US" sz="1400" b="1">
                <a:latin typeface="Arial" pitchFamily="34" charset="0"/>
              </a:rPr>
              <a:t>Dr. Horst Walther</a:t>
            </a:r>
            <a:br>
              <a:rPr lang="de-DE" altLang="en-US" sz="1400" b="1">
                <a:latin typeface="Arial" pitchFamily="34" charset="0"/>
              </a:rPr>
            </a:br>
            <a:r>
              <a:rPr lang="en-US" altLang="en-US" sz="1000" b="1">
                <a:latin typeface="Arial" pitchFamily="34" charset="0"/>
                <a:cs typeface="Arial" pitchFamily="34" charset="0"/>
                <a:hlinkClick r:id="rId3"/>
              </a:rPr>
              <a:t>Horst.Walther@Si-G.com</a:t>
            </a:r>
            <a:endParaRPr lang="en-US" altLang="en-US" sz="1000" b="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790015"/>
              </a:buClr>
              <a:buSzTx/>
            </a:pPr>
            <a:endParaRPr lang="de-DE" altLang="en-US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pic>
        <p:nvPicPr>
          <p:cNvPr id="603142" name="Picture 6" descr="Dr. Horst Wal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207645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pic>
        <p:nvPicPr>
          <p:cNvPr id="500741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1143000"/>
            <a:ext cx="2990850" cy="487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Evidenzbildung – Einführung in der Breite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43000"/>
            <a:ext cx="5105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/>
              <a:t>Vorteile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Aufbau eines Benutzermanagement möglich.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Schneller Überblick über viele Systeme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Auskunftsfähigkeit</a:t>
            </a:r>
          </a:p>
          <a:p>
            <a:pPr lvl="1">
              <a:lnSpc>
                <a:spcPct val="90000"/>
              </a:lnSpc>
            </a:pPr>
            <a:r>
              <a:rPr lang="en-GB" altLang="en-US" i="1"/>
              <a:t>Compliance</a:t>
            </a:r>
            <a:r>
              <a:rPr lang="de-DE" altLang="en-US"/>
              <a:t> schnell erreichbar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Gut schrittweise einbindbar (viele kleine Erfolge </a:t>
            </a:r>
            <a:r>
              <a:rPr lang="de-DE" altLang="en-US">
                <a:sym typeface="Wingdings" pitchFamily="2" charset="2"/>
              </a:rPr>
              <a:t> geringes Projektrisiko)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sym typeface="Wingdings" pitchFamily="2" charset="2"/>
              </a:rPr>
              <a:t>Enthüllt Berechtigungs- und User-Mapping-Komplexität in dispositiven Prozessen.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sym typeface="Wingdings" pitchFamily="2" charset="2"/>
              </a:rPr>
              <a:t>Macht den Erfolg nachfolgend eingeführter operativer Prozessunterstützung messbar transparent.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sym typeface="Wingdings" pitchFamily="2" charset="2"/>
              </a:rPr>
              <a:t>Macht die Revision zum Verbündeten</a:t>
            </a:r>
          </a:p>
        </p:txBody>
      </p:sp>
      <p:grpSp>
        <p:nvGrpSpPr>
          <p:cNvPr id="500742" name="Group 6"/>
          <p:cNvGrpSpPr>
            <a:grpSpLocks noChangeAspect="1"/>
          </p:cNvGrpSpPr>
          <p:nvPr/>
        </p:nvGrpSpPr>
        <p:grpSpPr bwMode="auto">
          <a:xfrm>
            <a:off x="7696200" y="152400"/>
            <a:ext cx="1146175" cy="1141413"/>
            <a:chOff x="3578" y="1038"/>
            <a:chExt cx="1453" cy="1448"/>
          </a:xfrm>
        </p:grpSpPr>
        <p:sp>
          <p:nvSpPr>
            <p:cNvPr id="500743" name="Freeform 7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0744" name="Freeform 8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0745" name="Freeform 9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0746" name="Freeform 10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0747" name="Freeform 11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0748" name="Freeform 12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0749" name="Line 13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0750" name="Line 14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0751" name="Freeform 15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0752" name="Freeform 16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0753" name="Freeform 17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0754" name="Text Box 18"/>
          <p:cNvSpPr txBox="1">
            <a:spLocks noChangeArrowheads="1"/>
          </p:cNvSpPr>
          <p:nvPr/>
        </p:nvSpPr>
        <p:spPr bwMode="auto">
          <a:xfrm>
            <a:off x="723900" y="5943600"/>
            <a:ext cx="811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sym typeface="Wingdings" pitchFamily="2" charset="2"/>
              </a:rPr>
              <a:t>... schaltet „das Licht ein“</a:t>
            </a: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Evidenzbildung – Einführung in der Breite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143000"/>
            <a:ext cx="487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/>
              <a:t>Nachteile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Es sind noch keine operativen Prozesse automatisiert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Kein single sign-on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Kein Provisioning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Keine einheitliche ID</a:t>
            </a:r>
          </a:p>
          <a:p>
            <a:pPr lvl="1">
              <a:lnSpc>
                <a:spcPct val="90000"/>
              </a:lnSpc>
            </a:pPr>
            <a:r>
              <a:rPr lang="de-DE" altLang="en-US" sz="1600">
                <a:sym typeface="Wingdings" pitchFamily="2" charset="2"/>
              </a:rPr>
              <a:t>Abbildungsregeln sind oft sehr aufwändig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Unterschiedliche ID-Konventionen HMeyer, MeyerH, Hans.Meyer, ...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Unterschiedliche Schreibweisen Möller, Moeller, Møller, ...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Unterschiedliche Verlässlichkeit der Quellen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Behandelte Ausnahmen ausblenden</a:t>
            </a:r>
          </a:p>
          <a:p>
            <a:pPr lvl="1">
              <a:lnSpc>
                <a:spcPct val="90000"/>
              </a:lnSpc>
            </a:pPr>
            <a:r>
              <a:rPr lang="de-DE" altLang="en-US" sz="1600">
                <a:sym typeface="Wingdings" pitchFamily="2" charset="2"/>
              </a:rPr>
              <a:t>Abgleich mit Soll-Beständen erforderlich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 HR-Daten, Soll-Berechtigungen, Lizenzen, 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Zur Erkennung von Ausnahmen (Schattenkonten, Unter-, Überberechtigungen)</a:t>
            </a:r>
          </a:p>
          <a:p>
            <a:pPr lvl="2">
              <a:lnSpc>
                <a:spcPct val="90000"/>
              </a:lnSpc>
            </a:pPr>
            <a:r>
              <a:rPr lang="de-DE" altLang="en-US" sz="1400">
                <a:sym typeface="Wingdings" pitchFamily="2" charset="2"/>
              </a:rPr>
              <a:t>Erst dann der volle Nutzen</a:t>
            </a:r>
          </a:p>
          <a:p>
            <a:pPr lvl="1">
              <a:lnSpc>
                <a:spcPct val="90000"/>
              </a:lnSpc>
            </a:pPr>
            <a:r>
              <a:rPr lang="de-DE" altLang="en-US" sz="1600">
                <a:sym typeface="Wingdings" pitchFamily="2" charset="2"/>
              </a:rPr>
              <a:t>Die Mapping-Regeln sind sehr unternehmensspezifisch</a:t>
            </a:r>
            <a:endParaRPr lang="de-DE" altLang="en-US" sz="1600"/>
          </a:p>
        </p:txBody>
      </p:sp>
      <p:pic>
        <p:nvPicPr>
          <p:cNvPr id="50176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52563"/>
            <a:ext cx="3771900" cy="425767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501766" name="Group 6"/>
          <p:cNvGrpSpPr>
            <a:grpSpLocks noChangeAspect="1"/>
          </p:cNvGrpSpPr>
          <p:nvPr/>
        </p:nvGrpSpPr>
        <p:grpSpPr bwMode="auto">
          <a:xfrm>
            <a:off x="7696200" y="152400"/>
            <a:ext cx="1146175" cy="1141413"/>
            <a:chOff x="3578" y="1038"/>
            <a:chExt cx="1453" cy="1448"/>
          </a:xfrm>
        </p:grpSpPr>
        <p:sp>
          <p:nvSpPr>
            <p:cNvPr id="501767" name="Freeform 7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768" name="Freeform 8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769" name="Freeform 9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770" name="Freeform 10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771" name="Freeform 11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772" name="Freeform 12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773" name="Line 13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774" name="Line 14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775" name="Freeform 15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776" name="Freeform 16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777" name="Freeform 17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1778" name="Text Box 18"/>
          <p:cNvSpPr txBox="1">
            <a:spLocks noChangeArrowheads="1"/>
          </p:cNvSpPr>
          <p:nvPr/>
        </p:nvSpPr>
        <p:spPr bwMode="auto">
          <a:xfrm>
            <a:off x="723900" y="6110288"/>
            <a:ext cx="8115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sym typeface="Wingdings" pitchFamily="2" charset="2"/>
              </a:rPr>
              <a:t>... schafft einen ordnungsmäßigen Zustand – aber nicht mehr.</a:t>
            </a:r>
            <a:endParaRPr lang="de-DE" altLang="en-US" sz="18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Komplexitätsfaktoren ...</a:t>
            </a:r>
          </a:p>
        </p:txBody>
      </p:sp>
      <p:sp>
        <p:nvSpPr>
          <p:cNvPr id="6144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00500" cy="4876800"/>
          </a:xfrm>
        </p:spPr>
        <p:txBody>
          <a:bodyPr/>
          <a:lstStyle/>
          <a:p>
            <a:r>
              <a:rPr lang="de-DE" altLang="en-US" sz="1600"/>
              <a:t>Bestehende Lösungen</a:t>
            </a:r>
          </a:p>
          <a:p>
            <a:pPr lvl="1"/>
            <a:r>
              <a:rPr lang="de-DE" altLang="en-US" sz="1400"/>
              <a:t>Je </a:t>
            </a:r>
            <a:r>
              <a:rPr lang="de-DE" altLang="en-US" sz="1400" b="1"/>
              <a:t>mehr bestehende </a:t>
            </a:r>
            <a:r>
              <a:rPr lang="de-DE" altLang="en-US" sz="1400"/>
              <a:t>Lösungen für das Identity Management existieren, umso  höher wird der Aufwand, sie zu harmonisieren und zu ersetzen.</a:t>
            </a:r>
          </a:p>
          <a:p>
            <a:pPr lvl="1"/>
            <a:r>
              <a:rPr lang="de-DE" altLang="en-US" sz="1400" b="1"/>
              <a:t>Je reifer</a:t>
            </a:r>
            <a:r>
              <a:rPr lang="de-DE" altLang="en-US" sz="1400"/>
              <a:t> die existierenden Lösungen sind, umso schwerer finden neue Ansätze Akzeptanz.</a:t>
            </a:r>
          </a:p>
          <a:p>
            <a:r>
              <a:rPr lang="de-DE" altLang="en-US" sz="1600"/>
              <a:t>Querschnittscharakter</a:t>
            </a:r>
          </a:p>
          <a:p>
            <a:pPr lvl="1"/>
            <a:r>
              <a:rPr lang="de-DE" altLang="en-US" sz="1400"/>
              <a:t>Identity-Management Prozesse sind typischerweise </a:t>
            </a:r>
            <a:r>
              <a:rPr lang="de-DE" altLang="en-US" sz="1400" b="1"/>
              <a:t>bereichsübergreifend</a:t>
            </a:r>
            <a:r>
              <a:rPr lang="de-DE" altLang="en-US" sz="1400"/>
              <a:t>.</a:t>
            </a:r>
          </a:p>
          <a:p>
            <a:pPr lvl="1"/>
            <a:r>
              <a:rPr lang="de-DE" altLang="en-US" sz="1400"/>
              <a:t>Es sind </a:t>
            </a:r>
            <a:r>
              <a:rPr lang="de-DE" altLang="en-US" sz="1400" b="1"/>
              <a:t>viele</a:t>
            </a:r>
            <a:r>
              <a:rPr lang="de-DE" altLang="en-US" sz="1400"/>
              <a:t> gleichberechtigte </a:t>
            </a:r>
            <a:r>
              <a:rPr lang="de-DE" altLang="en-US" sz="1400" b="1"/>
              <a:t>Stakeholder</a:t>
            </a:r>
            <a:r>
              <a:rPr lang="de-DE" altLang="en-US" sz="1400"/>
              <a:t> in ein Projekt involviert.</a:t>
            </a:r>
          </a:p>
          <a:p>
            <a:pPr lvl="1"/>
            <a:r>
              <a:rPr lang="de-DE" altLang="en-US" sz="1400"/>
              <a:t>3 bis 5 mal höhere </a:t>
            </a:r>
            <a:r>
              <a:rPr lang="de-DE" altLang="en-US" sz="1400" b="1"/>
              <a:t>Kommunikationskomplexität</a:t>
            </a:r>
            <a:r>
              <a:rPr lang="de-DE" altLang="en-US" sz="1400"/>
              <a:t> zu „normaler“ SW-Entwicklung.</a:t>
            </a:r>
          </a:p>
          <a:p>
            <a:pPr lvl="1"/>
            <a:r>
              <a:rPr lang="de-DE" altLang="en-US" sz="1400"/>
              <a:t>Typischer </a:t>
            </a:r>
            <a:r>
              <a:rPr lang="de-DE" altLang="en-US" sz="1400" b="1"/>
              <a:t>Change</a:t>
            </a:r>
            <a:r>
              <a:rPr lang="de-DE" altLang="en-US" sz="1400"/>
              <a:t> Management Prozess: Macht-Sponsor erforderlich!</a:t>
            </a:r>
          </a:p>
        </p:txBody>
      </p:sp>
      <p:sp>
        <p:nvSpPr>
          <p:cNvPr id="61440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143000"/>
            <a:ext cx="41529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600"/>
              <a:t>Prozessreife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Je höher die </a:t>
            </a:r>
            <a:r>
              <a:rPr lang="de-DE" altLang="en-US" sz="1400" b="1"/>
              <a:t>Reife</a:t>
            </a:r>
            <a:r>
              <a:rPr lang="de-DE" altLang="en-US" sz="1400"/>
              <a:t> der Management-Prozesse (z.B. nach CMMI) umso leichter fällt die Einführung von IAM- Prozessen, -Regeln, -Rollen, -Policies.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Reife IAM-Prozesse in einem </a:t>
            </a:r>
            <a:r>
              <a:rPr lang="de-DE" altLang="en-US" sz="1400" b="1"/>
              <a:t>unreifen Prozess-Umfeld</a:t>
            </a:r>
            <a:r>
              <a:rPr lang="de-DE" altLang="en-US" sz="1400"/>
              <a:t> finden wenig Akzeptanz (Aufwandstreiber).</a:t>
            </a:r>
          </a:p>
          <a:p>
            <a:pPr>
              <a:lnSpc>
                <a:spcPct val="90000"/>
              </a:lnSpc>
            </a:pPr>
            <a:r>
              <a:rPr lang="de-DE" altLang="en-US" sz="1600"/>
              <a:t>Projektzuschnitt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SW-Implementierungsprojekte sind </a:t>
            </a:r>
            <a:r>
              <a:rPr lang="de-DE" altLang="en-US" sz="1400" b="1"/>
              <a:t>überfordert</a:t>
            </a:r>
            <a:r>
              <a:rPr lang="de-DE" altLang="en-US" sz="1400"/>
              <a:t>, wenn sie die organisatorischen Voraussetzungen erst schaffen müssen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Prozess- und Rollen-Definitionen erfordern eigene </a:t>
            </a:r>
            <a:r>
              <a:rPr lang="de-DE" altLang="en-US" sz="1400" b="1"/>
              <a:t>Definitionsprojekte</a:t>
            </a:r>
            <a:r>
              <a:rPr lang="de-DE" altLang="en-US" sz="1400"/>
              <a:t> vor der oder parallel zur Implementierung.</a:t>
            </a:r>
          </a:p>
          <a:p>
            <a:pPr>
              <a:lnSpc>
                <a:spcPct val="90000"/>
              </a:lnSpc>
            </a:pPr>
            <a:r>
              <a:rPr lang="de-DE" altLang="en-US" sz="1600"/>
              <a:t>Marktkonsolidierung</a:t>
            </a:r>
          </a:p>
          <a:p>
            <a:pPr lvl="1">
              <a:lnSpc>
                <a:spcPct val="90000"/>
              </a:lnSpc>
            </a:pPr>
            <a:r>
              <a:rPr lang="en-GB" altLang="en-US" sz="1400"/>
              <a:t>Mergers &amp; Acquisitions</a:t>
            </a:r>
            <a:r>
              <a:rPr lang="de-DE" altLang="en-US" sz="1400"/>
              <a:t> führen zu wenig kompatiblen </a:t>
            </a:r>
            <a:r>
              <a:rPr lang="de-DE" altLang="en-US" sz="1400" b="1"/>
              <a:t>Produktsammlungen</a:t>
            </a:r>
            <a:r>
              <a:rPr lang="de-DE" altLang="en-US" sz="1400"/>
              <a:t>.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Die Software übernommener Unternehmen wird häufig nicht mehr optimal </a:t>
            </a:r>
            <a:r>
              <a:rPr lang="de-DE" altLang="en-US" sz="1400" b="1"/>
              <a:t>unterstützt</a:t>
            </a:r>
            <a:r>
              <a:rPr lang="de-DE" altLang="en-US" sz="140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... Komplexitätsfaktoren</a:t>
            </a:r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00500" cy="4876800"/>
          </a:xfrm>
        </p:spPr>
        <p:txBody>
          <a:bodyPr/>
          <a:lstStyle/>
          <a:p>
            <a:r>
              <a:rPr lang="de-DE" altLang="en-US" sz="1800"/>
              <a:t>Technische Risiken</a:t>
            </a:r>
          </a:p>
          <a:p>
            <a:pPr lvl="1"/>
            <a:r>
              <a:rPr lang="de-DE" altLang="en-US" sz="1600"/>
              <a:t>IAM-SW-Suiten sind </a:t>
            </a:r>
            <a:r>
              <a:rPr lang="de-DE" altLang="en-US" sz="1600" b="1"/>
              <a:t>komplex</a:t>
            </a:r>
            <a:r>
              <a:rPr lang="de-DE" altLang="en-US" sz="1600"/>
              <a:t> und schwer zu handhaben.</a:t>
            </a:r>
          </a:p>
          <a:p>
            <a:pPr lvl="1"/>
            <a:r>
              <a:rPr lang="de-DE" altLang="en-US" sz="1600"/>
              <a:t>Ohne </a:t>
            </a:r>
            <a:r>
              <a:rPr lang="de-DE" altLang="en-US" sz="1600" b="1"/>
              <a:t>Implementierungserfahrung</a:t>
            </a:r>
            <a:r>
              <a:rPr lang="de-DE" altLang="en-US" sz="1600"/>
              <a:t> in exakt der geforderten Umgebung sind die Projektrisiken nicht kalkulierbar.</a:t>
            </a:r>
          </a:p>
          <a:p>
            <a:pPr lvl="1"/>
            <a:r>
              <a:rPr lang="de-DE" altLang="en-US" sz="1600"/>
              <a:t>Hinter „harmlosen“ Versionssprüngen (z.B.: 5.6 auf 6.0) stecken oft komplette </a:t>
            </a:r>
            <a:r>
              <a:rPr lang="de-DE" altLang="en-US" sz="1600" b="1"/>
              <a:t>Neuentwicklungen</a:t>
            </a:r>
            <a:r>
              <a:rPr lang="de-DE" altLang="en-US" sz="1600"/>
              <a:t>.</a:t>
            </a:r>
          </a:p>
          <a:p>
            <a:pPr lvl="1"/>
            <a:r>
              <a:rPr lang="de-DE" altLang="en-US" sz="1600"/>
              <a:t>Die Matrix der vom Hersteller unterstützten </a:t>
            </a:r>
            <a:r>
              <a:rPr lang="de-DE" altLang="en-US" sz="1600" b="1"/>
              <a:t>Komponenten</a:t>
            </a:r>
            <a:r>
              <a:rPr lang="de-DE" altLang="en-US" sz="1600"/>
              <a:t> vs. Version ist of sehr dünn besetzt.</a:t>
            </a:r>
          </a:p>
          <a:p>
            <a:pPr lvl="1"/>
            <a:r>
              <a:rPr lang="de-DE" altLang="en-US" sz="1600"/>
              <a:t>Ersatz von Infrastruktur-Komponenten führt oft zu hohem </a:t>
            </a:r>
            <a:r>
              <a:rPr lang="de-DE" altLang="en-US" sz="1600" b="1"/>
              <a:t>Aufwand</a:t>
            </a:r>
            <a:r>
              <a:rPr lang="de-DE" altLang="en-US" sz="1600"/>
              <a:t>.</a:t>
            </a:r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143000"/>
            <a:ext cx="4152900" cy="4876800"/>
          </a:xfrm>
        </p:spPr>
        <p:txBody>
          <a:bodyPr/>
          <a:lstStyle/>
          <a:p>
            <a:r>
              <a:rPr lang="de-DE" altLang="en-US" sz="1800"/>
              <a:t>Verfügbarkeit von Fachspezialisten</a:t>
            </a:r>
          </a:p>
          <a:p>
            <a:pPr lvl="1"/>
            <a:r>
              <a:rPr lang="de-DE" altLang="en-US" sz="1600"/>
              <a:t>Verfügbarkeit von Fachpersonen mit </a:t>
            </a:r>
            <a:r>
              <a:rPr lang="de-DE" altLang="en-US" sz="1600" b="1"/>
              <a:t>Domänen-Wissen</a:t>
            </a:r>
            <a:r>
              <a:rPr lang="de-DE" altLang="en-US" sz="1600"/>
              <a:t> ist oft der Engpass-Faktur bei Rollen- und Prozess-Definitionen.</a:t>
            </a:r>
          </a:p>
          <a:p>
            <a:pPr lvl="1"/>
            <a:r>
              <a:rPr lang="de-DE" altLang="en-US" sz="1600"/>
              <a:t>Sie werden in der </a:t>
            </a:r>
            <a:r>
              <a:rPr lang="de-DE" altLang="en-US" sz="1600" b="1"/>
              <a:t>Anforderungs-definition</a:t>
            </a:r>
            <a:r>
              <a:rPr lang="de-DE" altLang="en-US" sz="1600"/>
              <a:t> und der </a:t>
            </a:r>
            <a:r>
              <a:rPr lang="de-DE" altLang="en-US" sz="1600" b="1"/>
              <a:t>QS</a:t>
            </a:r>
            <a:r>
              <a:rPr lang="de-DE" altLang="en-US" sz="1600"/>
              <a:t> benötigt.</a:t>
            </a:r>
          </a:p>
          <a:p>
            <a:pPr lvl="1"/>
            <a:r>
              <a:rPr lang="de-DE" altLang="en-US" sz="1600"/>
              <a:t>Wartezeiten (auf Spezialisten) sind Aufwandstreiber.</a:t>
            </a:r>
          </a:p>
          <a:p>
            <a:r>
              <a:rPr lang="en-GB" altLang="en-US" sz="1800"/>
              <a:t>From scratch vs. Templates</a:t>
            </a:r>
          </a:p>
          <a:p>
            <a:pPr lvl="1"/>
            <a:r>
              <a:rPr lang="de-DE" altLang="en-US" sz="1600"/>
              <a:t>Nur ein Teil der IAM-Prozesse ist wirklich </a:t>
            </a:r>
            <a:r>
              <a:rPr lang="de-DE" altLang="en-US" sz="1600" b="1"/>
              <a:t>unternehmensspezifisch</a:t>
            </a:r>
            <a:r>
              <a:rPr lang="de-DE" altLang="en-US" sz="1600"/>
              <a:t>.</a:t>
            </a:r>
          </a:p>
          <a:p>
            <a:pPr lvl="1"/>
            <a:r>
              <a:rPr lang="de-DE" altLang="en-US" sz="1600"/>
              <a:t>Die </a:t>
            </a:r>
            <a:r>
              <a:rPr lang="de-DE" altLang="en-US" sz="1600" b="1"/>
              <a:t>Übernahme</a:t>
            </a:r>
            <a:r>
              <a:rPr lang="de-DE" altLang="en-US" sz="1600"/>
              <a:t> von Prozessen und / oder Rollen aus anderen Projekten oder generischen Modellen kann Projekte beschleunigen.</a:t>
            </a:r>
          </a:p>
          <a:p>
            <a:endParaRPr lang="de-DE" altLang="en-US" sz="1800"/>
          </a:p>
        </p:txBody>
      </p:sp>
      <p:sp>
        <p:nvSpPr>
          <p:cNvPr id="616455" name="Oval 7"/>
          <p:cNvSpPr>
            <a:spLocks noChangeArrowheads="1"/>
          </p:cNvSpPr>
          <p:nvPr/>
        </p:nvSpPr>
        <p:spPr bwMode="auto">
          <a:xfrm>
            <a:off x="4343400" y="3124200"/>
            <a:ext cx="4419600" cy="3048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Gefordert – der Prozessbaukasten</a:t>
            </a:r>
          </a:p>
        </p:txBody>
      </p:sp>
      <p:sp>
        <p:nvSpPr>
          <p:cNvPr id="6256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altLang="en-US" sz="1800"/>
              <a:t>Sammeln </a:t>
            </a:r>
            <a:r>
              <a:rPr lang="de-DE" altLang="en-US" sz="1800" b="1"/>
              <a:t>implementierter</a:t>
            </a:r>
            <a:r>
              <a:rPr lang="de-DE" altLang="en-US" sz="1800"/>
              <a:t> IAM-Prozesse</a:t>
            </a:r>
          </a:p>
          <a:p>
            <a:r>
              <a:rPr lang="de-DE" altLang="en-US" sz="1800"/>
              <a:t>Herausfaktorisieren von </a:t>
            </a:r>
            <a:r>
              <a:rPr lang="de-DE" altLang="en-US" sz="1800" b="1"/>
              <a:t>Gemeinsamkeiten</a:t>
            </a:r>
            <a:r>
              <a:rPr lang="de-DE" altLang="en-US" sz="1800"/>
              <a:t>.</a:t>
            </a:r>
          </a:p>
          <a:p>
            <a:pPr lvl="1"/>
            <a:r>
              <a:rPr lang="de-DE" altLang="en-US" sz="1600"/>
              <a:t>unternehmensübergreifend</a:t>
            </a:r>
          </a:p>
          <a:p>
            <a:pPr lvl="1"/>
            <a:r>
              <a:rPr lang="de-DE" altLang="en-US" sz="1600"/>
              <a:t>redundanzfrei</a:t>
            </a:r>
          </a:p>
          <a:p>
            <a:pPr lvl="1"/>
            <a:r>
              <a:rPr lang="de-DE" altLang="en-US" sz="1600"/>
              <a:t>ggf. branchenspezifisch</a:t>
            </a:r>
          </a:p>
          <a:p>
            <a:r>
              <a:rPr lang="de-DE" altLang="en-US" sz="1800" b="1"/>
              <a:t>Bereitstellen</a:t>
            </a:r>
            <a:r>
              <a:rPr lang="de-DE" altLang="en-US" sz="1800"/>
              <a:t> für Interessenten</a:t>
            </a:r>
          </a:p>
          <a:p>
            <a:r>
              <a:rPr lang="de-DE" altLang="en-US" sz="1800"/>
              <a:t>Pflege und </a:t>
            </a:r>
            <a:r>
              <a:rPr lang="de-DE" altLang="en-US" sz="1800" b="1"/>
              <a:t>Aktualisierung</a:t>
            </a:r>
          </a:p>
          <a:p>
            <a:r>
              <a:rPr lang="de-DE" altLang="en-US" sz="1800"/>
              <a:t>Regelmäßige </a:t>
            </a:r>
            <a:r>
              <a:rPr lang="de-DE" altLang="en-US" sz="1800" b="1"/>
              <a:t>Releases</a:t>
            </a:r>
            <a:r>
              <a:rPr lang="de-DE" altLang="en-US" sz="1800"/>
              <a:t> (jährlich)</a:t>
            </a:r>
          </a:p>
          <a:p>
            <a:r>
              <a:rPr lang="de-DE" altLang="en-US" sz="1800" b="1"/>
              <a:t>Kompatibel</a:t>
            </a:r>
            <a:r>
              <a:rPr lang="de-DE" altLang="en-US" sz="1800"/>
              <a:t> zu gebräuchlichen Prozess-Definitionen (ITIL).</a:t>
            </a:r>
          </a:p>
          <a:p>
            <a:r>
              <a:rPr lang="de-DE" altLang="en-US" sz="1800"/>
              <a:t>„Moderat“ </a:t>
            </a:r>
            <a:r>
              <a:rPr lang="de-DE" altLang="en-US" sz="1800" b="1"/>
              <a:t>Tool</a:t>
            </a:r>
            <a:r>
              <a:rPr lang="de-DE" altLang="en-US" sz="1800"/>
              <a:t>-unterstützt.</a:t>
            </a:r>
          </a:p>
          <a:p>
            <a:endParaRPr lang="de-DE" altLang="en-US" sz="1800"/>
          </a:p>
        </p:txBody>
      </p:sp>
      <p:graphicFrame>
        <p:nvGraphicFramePr>
          <p:cNvPr id="625673" name="Object 9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915988" y="1143000"/>
          <a:ext cx="33115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78" name="PaperPort Document" r:id="rId4" imgW="2457143" imgH="3619048" progId="Paper.Document">
                  <p:embed/>
                </p:oleObj>
              </mc:Choice>
              <mc:Fallback>
                <p:oleObj name="PaperPort Document" r:id="rId4" imgW="2457143" imgH="3619048" progId="Paper.Documen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143000"/>
                        <a:ext cx="331152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675" name="Text Box 11"/>
          <p:cNvSpPr txBox="1">
            <a:spLocks noChangeArrowheads="1"/>
          </p:cNvSpPr>
          <p:nvPr/>
        </p:nvSpPr>
        <p:spPr bwMode="auto">
          <a:xfrm>
            <a:off x="723900" y="5943600"/>
            <a:ext cx="811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 Zeit ist reif für einen rationalen Ansatz in der Prozessmodellierung.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25676" name="Text Box 12"/>
          <p:cNvSpPr txBox="1">
            <a:spLocks noChangeArrowheads="1"/>
          </p:cNvSpPr>
          <p:nvPr/>
        </p:nvSpPr>
        <p:spPr bwMode="auto">
          <a:xfrm>
            <a:off x="762000" y="1081088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</a:pPr>
            <a:r>
              <a:rPr lang="de-DE" altLang="en-US" sz="18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ist dafür zu tun?</a:t>
            </a:r>
            <a:endParaRPr lang="de-DE" altLang="en-US" sz="1800" i="1"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478213" name="AutoShape 5" descr="D:\_\Eigene Bilder\Clipart\backgrounds\backpaper1.gif"/>
          <p:cNvSpPr>
            <a:spLocks noChangeArrowheads="1"/>
          </p:cNvSpPr>
          <p:nvPr/>
        </p:nvSpPr>
        <p:spPr bwMode="auto">
          <a:xfrm>
            <a:off x="457200" y="838200"/>
            <a:ext cx="4114800" cy="5562600"/>
          </a:xfrm>
          <a:prstGeom prst="flowChartDocumen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pitchFamily="34" charset="0"/>
                <a:cs typeface="Arial" pitchFamily="34" charset="0"/>
              </a:rPr>
              <a:t>Aktueller Status</a:t>
            </a:r>
            <a:r>
              <a:rPr lang="de-DE" altLang="en-US"/>
              <a:t> 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7719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Approve customer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Bulk Portal Provisioning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Chain Identities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Change Password and pass phrase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Complete and check user data of partner users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Create organization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Create user manually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Customer Self Registration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Delegated Privileges assignment/removal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Deliver initial credentials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Deliver Password HQ Employee Users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Deliver Password of Partner Master Users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Delivery Password in bulk initially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Escalate issue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Forgotten Password Service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Initial Login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Load from Partner Master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Load User from HR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Lock Organization manually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Lock User automatically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Lock User manually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Logout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Mainframe Password Synchr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Modify Organization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pitchFamily="34" charset="0"/>
                <a:cs typeface="Arial" pitchFamily="34" charset="0"/>
              </a:rPr>
              <a:t>o	Modify User ..</a:t>
            </a:r>
            <a:endParaRPr lang="de-DE" altLang="en-US" sz="1200"/>
          </a:p>
        </p:txBody>
      </p:sp>
      <p:sp>
        <p:nvSpPr>
          <p:cNvPr id="478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914400"/>
            <a:ext cx="40767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/>
              <a:t>Eigene Erfahrungen ...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~ 180 Prozesse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Von 4 Großunternehmen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Aus Banking, Transport und Automotive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Erfahrungsschatz von Kuppinger Cole &amp; Partner.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Mitwirkungsbereitschaft bei aktuellen und ehemaligen Kunden.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Organisatorisches Framework ...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IAM Process Manifest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Mitwirkungsvereinbarung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Kommunikationsforum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Quartalsweise Peer-Meetings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Jährliche Modell-Releases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Freier Bezug für mitwirkende Unternehmen</a:t>
            </a:r>
          </a:p>
        </p:txBody>
      </p:sp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723900" y="6096000"/>
            <a:ext cx="811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Wir müssen nicht bei „Null“ beginnen.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469900" y="2876550"/>
            <a:ext cx="2571750" cy="2468563"/>
          </a:xfrm>
          <a:prstGeom prst="rect">
            <a:avLst/>
          </a:prstGeom>
          <a:solidFill>
            <a:srgbClr val="D4DCE6"/>
          </a:solidFill>
          <a:ln>
            <a:noFill/>
          </a:ln>
          <a:effectLst>
            <a:prstShdw prst="shdw17" dist="17961" dir="2700000">
              <a:srgbClr val="D4DCE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 Notation nach ITIL</a:t>
            </a:r>
          </a:p>
        </p:txBody>
      </p:sp>
      <p:graphicFrame>
        <p:nvGraphicFramePr>
          <p:cNvPr id="528388" name="Object 4"/>
          <p:cNvGraphicFramePr>
            <a:graphicFrameLocks noChangeAspect="1"/>
          </p:cNvGraphicFramePr>
          <p:nvPr/>
        </p:nvGraphicFramePr>
        <p:xfrm>
          <a:off x="3765550" y="1139825"/>
          <a:ext cx="4787900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47" name="VISIO" r:id="rId4" imgW="10699920" imgH="7667640" progId="Visio.Drawing.6">
                  <p:embed/>
                </p:oleObj>
              </mc:Choice>
              <mc:Fallback>
                <p:oleObj name="VISIO" r:id="rId4" imgW="10699920" imgH="766764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1139825"/>
                        <a:ext cx="4787900" cy="330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2700000" algn="ctr" rotWithShape="0">
                                <a:srgbClr val="8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3814763" y="4533900"/>
            <a:ext cx="1890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Garamond" pitchFamily="18" charset="0"/>
              </a:rPr>
              <a:t>Level D – Activities</a:t>
            </a:r>
          </a:p>
        </p:txBody>
      </p:sp>
      <p:grpSp>
        <p:nvGrpSpPr>
          <p:cNvPr id="528390" name="Group 6"/>
          <p:cNvGrpSpPr>
            <a:grpSpLocks/>
          </p:cNvGrpSpPr>
          <p:nvPr/>
        </p:nvGrpSpPr>
        <p:grpSpPr bwMode="auto">
          <a:xfrm>
            <a:off x="469900" y="1281113"/>
            <a:ext cx="2601913" cy="855662"/>
            <a:chOff x="543" y="903"/>
            <a:chExt cx="1392" cy="539"/>
          </a:xfrm>
        </p:grpSpPr>
        <p:sp>
          <p:nvSpPr>
            <p:cNvPr id="528391" name="Text Box 7"/>
            <p:cNvSpPr txBox="1">
              <a:spLocks noChangeArrowheads="1"/>
            </p:cNvSpPr>
            <p:nvPr/>
          </p:nvSpPr>
          <p:spPr bwMode="auto">
            <a:xfrm>
              <a:off x="543" y="903"/>
              <a:ext cx="1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Garamond" pitchFamily="18" charset="0"/>
                </a:rPr>
                <a:t>Level A –  Process Vision</a:t>
              </a:r>
            </a:p>
          </p:txBody>
        </p:sp>
        <p:sp>
          <p:nvSpPr>
            <p:cNvPr id="528392" name="Rectangle 8"/>
            <p:cNvSpPr>
              <a:spLocks noChangeArrowheads="1"/>
            </p:cNvSpPr>
            <p:nvPr/>
          </p:nvSpPr>
          <p:spPr bwMode="auto">
            <a:xfrm>
              <a:off x="696" y="1075"/>
              <a:ext cx="1086" cy="3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6800" rIns="4572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GB" altLang="en-US" sz="1600">
                  <a:solidFill>
                    <a:schemeClr val="bg1"/>
                  </a:solidFill>
                  <a:latin typeface="Garamond" pitchFamily="18" charset="0"/>
                </a:rPr>
                <a:t>Incident Management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GB" altLang="en-US" sz="1400" b="1">
                  <a:solidFill>
                    <a:schemeClr val="bg1"/>
                  </a:solidFill>
                  <a:latin typeface="Garamond" pitchFamily="18" charset="0"/>
                </a:rPr>
                <a:t>IM</a:t>
              </a:r>
            </a:p>
          </p:txBody>
        </p:sp>
      </p:grpSp>
      <p:sp>
        <p:nvSpPr>
          <p:cNvPr id="528393" name="Text Box 9"/>
          <p:cNvSpPr txBox="1">
            <a:spLocks noChangeArrowheads="1"/>
          </p:cNvSpPr>
          <p:nvPr/>
        </p:nvSpPr>
        <p:spPr bwMode="auto">
          <a:xfrm>
            <a:off x="5165725" y="10668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Garamond" pitchFamily="18" charset="0"/>
              </a:rPr>
              <a:t>Level B - Process Steps</a:t>
            </a:r>
          </a:p>
        </p:txBody>
      </p:sp>
      <p:sp>
        <p:nvSpPr>
          <p:cNvPr id="528394" name="Text Box 10"/>
          <p:cNvSpPr txBox="1">
            <a:spLocks noChangeArrowheads="1"/>
          </p:cNvSpPr>
          <p:nvPr/>
        </p:nvSpPr>
        <p:spPr bwMode="auto">
          <a:xfrm>
            <a:off x="517525" y="2898775"/>
            <a:ext cx="243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Garamond" pitchFamily="18" charset="0"/>
              </a:rPr>
              <a:t>Level C - Subprocess Steps</a:t>
            </a:r>
          </a:p>
        </p:txBody>
      </p:sp>
      <p:grpSp>
        <p:nvGrpSpPr>
          <p:cNvPr id="528395" name="Group 11"/>
          <p:cNvGrpSpPr>
            <a:grpSpLocks/>
          </p:cNvGrpSpPr>
          <p:nvPr/>
        </p:nvGrpSpPr>
        <p:grpSpPr bwMode="auto">
          <a:xfrm>
            <a:off x="1268413" y="3468688"/>
            <a:ext cx="93662" cy="239712"/>
            <a:chOff x="611" y="1938"/>
            <a:chExt cx="59" cy="151"/>
          </a:xfrm>
        </p:grpSpPr>
        <p:sp>
          <p:nvSpPr>
            <p:cNvPr id="528396" name="Freeform 12"/>
            <p:cNvSpPr>
              <a:spLocks/>
            </p:cNvSpPr>
            <p:nvPr/>
          </p:nvSpPr>
          <p:spPr bwMode="auto">
            <a:xfrm>
              <a:off x="611" y="1938"/>
              <a:ext cx="35" cy="136"/>
            </a:xfrm>
            <a:custGeom>
              <a:avLst/>
              <a:gdLst>
                <a:gd name="T0" fmla="*/ 0 w 13"/>
                <a:gd name="T1" fmla="*/ 0 h 47"/>
                <a:gd name="T2" fmla="*/ 11 w 13"/>
                <a:gd name="T3" fmla="*/ 0 h 47"/>
                <a:gd name="T4" fmla="*/ 13 w 13"/>
                <a:gd name="T5" fmla="*/ 47 h 47"/>
                <a:gd name="T6" fmla="*/ 13 w 13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7">
                  <a:moveTo>
                    <a:pt x="0" y="0"/>
                  </a:moveTo>
                  <a:lnTo>
                    <a:pt x="11" y="0"/>
                  </a:lnTo>
                  <a:lnTo>
                    <a:pt x="13" y="47"/>
                  </a:lnTo>
                  <a:lnTo>
                    <a:pt x="13" y="4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397" name="Freeform 13"/>
            <p:cNvSpPr>
              <a:spLocks/>
            </p:cNvSpPr>
            <p:nvPr/>
          </p:nvSpPr>
          <p:spPr bwMode="auto">
            <a:xfrm>
              <a:off x="636" y="2060"/>
              <a:ext cx="34" cy="29"/>
            </a:xfrm>
            <a:custGeom>
              <a:avLst/>
              <a:gdLst>
                <a:gd name="T0" fmla="*/ 0 w 34"/>
                <a:gd name="T1" fmla="*/ 29 h 29"/>
                <a:gd name="T2" fmla="*/ 34 w 34"/>
                <a:gd name="T3" fmla="*/ 29 h 29"/>
                <a:gd name="T4" fmla="*/ 13 w 34"/>
                <a:gd name="T5" fmla="*/ 0 h 29"/>
                <a:gd name="T6" fmla="*/ 0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0" y="29"/>
                  </a:moveTo>
                  <a:lnTo>
                    <a:pt x="34" y="29"/>
                  </a:lnTo>
                  <a:lnTo>
                    <a:pt x="1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398" name="Group 14"/>
          <p:cNvGrpSpPr>
            <a:grpSpLocks/>
          </p:cNvGrpSpPr>
          <p:nvPr/>
        </p:nvGrpSpPr>
        <p:grpSpPr bwMode="auto">
          <a:xfrm>
            <a:off x="1349375" y="3524250"/>
            <a:ext cx="401638" cy="365125"/>
            <a:chOff x="662" y="1973"/>
            <a:chExt cx="253" cy="230"/>
          </a:xfrm>
        </p:grpSpPr>
        <p:sp>
          <p:nvSpPr>
            <p:cNvPr id="528399" name="Rectangle 15"/>
            <p:cNvSpPr>
              <a:spLocks noChangeArrowheads="1"/>
            </p:cNvSpPr>
            <p:nvPr/>
          </p:nvSpPr>
          <p:spPr bwMode="auto">
            <a:xfrm>
              <a:off x="662" y="1973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00" name="Rectangle 16"/>
            <p:cNvSpPr>
              <a:spLocks noChangeArrowheads="1"/>
            </p:cNvSpPr>
            <p:nvPr/>
          </p:nvSpPr>
          <p:spPr bwMode="auto">
            <a:xfrm>
              <a:off x="670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01" name="Rectangle 17"/>
            <p:cNvSpPr>
              <a:spLocks noChangeArrowheads="1"/>
            </p:cNvSpPr>
            <p:nvPr/>
          </p:nvSpPr>
          <p:spPr bwMode="auto">
            <a:xfrm>
              <a:off x="668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402" name="Rectangle 18"/>
          <p:cNvSpPr>
            <a:spLocks noChangeArrowheads="1"/>
          </p:cNvSpPr>
          <p:nvPr/>
        </p:nvSpPr>
        <p:spPr bwMode="auto">
          <a:xfrm>
            <a:off x="1417638" y="3556000"/>
            <a:ext cx="2032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Create event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03" name="Rectangle 19"/>
          <p:cNvSpPr>
            <a:spLocks noChangeArrowheads="1"/>
          </p:cNvSpPr>
          <p:nvPr/>
        </p:nvSpPr>
        <p:spPr bwMode="auto">
          <a:xfrm>
            <a:off x="1422400" y="37957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04" name="Rectangle 20"/>
          <p:cNvSpPr>
            <a:spLocks noChangeArrowheads="1"/>
          </p:cNvSpPr>
          <p:nvPr/>
        </p:nvSpPr>
        <p:spPr bwMode="auto">
          <a:xfrm>
            <a:off x="1490663" y="37957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05" name="Rectangle 21"/>
          <p:cNvSpPr>
            <a:spLocks noChangeArrowheads="1"/>
          </p:cNvSpPr>
          <p:nvPr/>
        </p:nvSpPr>
        <p:spPr bwMode="auto">
          <a:xfrm>
            <a:off x="1508125" y="37957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06" name="Rectangle 22"/>
          <p:cNvSpPr>
            <a:spLocks noChangeArrowheads="1"/>
          </p:cNvSpPr>
          <p:nvPr/>
        </p:nvSpPr>
        <p:spPr bwMode="auto">
          <a:xfrm>
            <a:off x="1584325" y="37957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07" name="Rectangle 23"/>
          <p:cNvSpPr>
            <a:spLocks noChangeArrowheads="1"/>
          </p:cNvSpPr>
          <p:nvPr/>
        </p:nvSpPr>
        <p:spPr bwMode="auto">
          <a:xfrm>
            <a:off x="1601788" y="37957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408" name="Group 24"/>
          <p:cNvGrpSpPr>
            <a:grpSpLocks/>
          </p:cNvGrpSpPr>
          <p:nvPr/>
        </p:nvGrpSpPr>
        <p:grpSpPr bwMode="auto">
          <a:xfrm>
            <a:off x="1824038" y="3524250"/>
            <a:ext cx="400050" cy="365125"/>
            <a:chOff x="961" y="1973"/>
            <a:chExt cx="252" cy="230"/>
          </a:xfrm>
        </p:grpSpPr>
        <p:sp>
          <p:nvSpPr>
            <p:cNvPr id="528409" name="Rectangle 25"/>
            <p:cNvSpPr>
              <a:spLocks noChangeArrowheads="1"/>
            </p:cNvSpPr>
            <p:nvPr/>
          </p:nvSpPr>
          <p:spPr bwMode="auto">
            <a:xfrm>
              <a:off x="961" y="1973"/>
              <a:ext cx="244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10" name="Rectangle 26"/>
            <p:cNvSpPr>
              <a:spLocks noChangeArrowheads="1"/>
            </p:cNvSpPr>
            <p:nvPr/>
          </p:nvSpPr>
          <p:spPr bwMode="auto">
            <a:xfrm>
              <a:off x="969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11" name="Rectangle 27"/>
            <p:cNvSpPr>
              <a:spLocks noChangeArrowheads="1"/>
            </p:cNvSpPr>
            <p:nvPr/>
          </p:nvSpPr>
          <p:spPr bwMode="auto">
            <a:xfrm>
              <a:off x="966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412" name="Rectangle 28"/>
          <p:cNvSpPr>
            <a:spLocks noChangeArrowheads="1"/>
          </p:cNvSpPr>
          <p:nvPr/>
        </p:nvSpPr>
        <p:spPr bwMode="auto">
          <a:xfrm>
            <a:off x="1887538" y="3556000"/>
            <a:ext cx="2333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Format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13" name="Rectangle 29"/>
          <p:cNvSpPr>
            <a:spLocks noChangeArrowheads="1"/>
          </p:cNvSpPr>
          <p:nvPr/>
        </p:nvSpPr>
        <p:spPr bwMode="auto">
          <a:xfrm>
            <a:off x="1955800" y="3616325"/>
            <a:ext cx="1031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14" name="Rectangle 30"/>
          <p:cNvSpPr>
            <a:spLocks noChangeArrowheads="1"/>
          </p:cNvSpPr>
          <p:nvPr/>
        </p:nvSpPr>
        <p:spPr bwMode="auto">
          <a:xfrm>
            <a:off x="1892300" y="37957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15" name="Rectangle 31"/>
          <p:cNvSpPr>
            <a:spLocks noChangeArrowheads="1"/>
          </p:cNvSpPr>
          <p:nvPr/>
        </p:nvSpPr>
        <p:spPr bwMode="auto">
          <a:xfrm>
            <a:off x="1960563" y="37957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16" name="Rectangle 32"/>
          <p:cNvSpPr>
            <a:spLocks noChangeArrowheads="1"/>
          </p:cNvSpPr>
          <p:nvPr/>
        </p:nvSpPr>
        <p:spPr bwMode="auto">
          <a:xfrm>
            <a:off x="1978025" y="37957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17" name="Rectangle 33"/>
          <p:cNvSpPr>
            <a:spLocks noChangeArrowheads="1"/>
          </p:cNvSpPr>
          <p:nvPr/>
        </p:nvSpPr>
        <p:spPr bwMode="auto">
          <a:xfrm>
            <a:off x="2054225" y="37957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18" name="Rectangle 34"/>
          <p:cNvSpPr>
            <a:spLocks noChangeArrowheads="1"/>
          </p:cNvSpPr>
          <p:nvPr/>
        </p:nvSpPr>
        <p:spPr bwMode="auto">
          <a:xfrm>
            <a:off x="2071688" y="37957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030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419" name="Group 35"/>
          <p:cNvGrpSpPr>
            <a:grpSpLocks/>
          </p:cNvGrpSpPr>
          <p:nvPr/>
        </p:nvGrpSpPr>
        <p:grpSpPr bwMode="auto">
          <a:xfrm>
            <a:off x="1743075" y="3684588"/>
            <a:ext cx="88900" cy="50800"/>
            <a:chOff x="910" y="2074"/>
            <a:chExt cx="56" cy="32"/>
          </a:xfrm>
        </p:grpSpPr>
        <p:sp>
          <p:nvSpPr>
            <p:cNvPr id="528420" name="Line 36"/>
            <p:cNvSpPr>
              <a:spLocks noChangeShapeType="1"/>
            </p:cNvSpPr>
            <p:nvPr/>
          </p:nvSpPr>
          <p:spPr bwMode="auto">
            <a:xfrm>
              <a:off x="910" y="2089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21" name="Freeform 37"/>
            <p:cNvSpPr>
              <a:spLocks/>
            </p:cNvSpPr>
            <p:nvPr/>
          </p:nvSpPr>
          <p:spPr bwMode="auto">
            <a:xfrm>
              <a:off x="937" y="2074"/>
              <a:ext cx="29" cy="32"/>
            </a:xfrm>
            <a:custGeom>
              <a:avLst/>
              <a:gdLst>
                <a:gd name="T0" fmla="*/ 0 w 29"/>
                <a:gd name="T1" fmla="*/ 32 h 32"/>
                <a:gd name="T2" fmla="*/ 29 w 29"/>
                <a:gd name="T3" fmla="*/ 15 h 32"/>
                <a:gd name="T4" fmla="*/ 0 w 29"/>
                <a:gd name="T5" fmla="*/ 0 h 32"/>
                <a:gd name="T6" fmla="*/ 0 w 29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0" y="32"/>
                  </a:moveTo>
                  <a:lnTo>
                    <a:pt x="29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422" name="Group 38"/>
          <p:cNvGrpSpPr>
            <a:grpSpLocks/>
          </p:cNvGrpSpPr>
          <p:nvPr/>
        </p:nvGrpSpPr>
        <p:grpSpPr bwMode="auto">
          <a:xfrm>
            <a:off x="2297113" y="3524250"/>
            <a:ext cx="396875" cy="365125"/>
            <a:chOff x="1259" y="1973"/>
            <a:chExt cx="250" cy="230"/>
          </a:xfrm>
        </p:grpSpPr>
        <p:sp>
          <p:nvSpPr>
            <p:cNvPr id="528423" name="Rectangle 39"/>
            <p:cNvSpPr>
              <a:spLocks noChangeArrowheads="1"/>
            </p:cNvSpPr>
            <p:nvPr/>
          </p:nvSpPr>
          <p:spPr bwMode="auto">
            <a:xfrm>
              <a:off x="1259" y="1973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24" name="Rectangle 40"/>
            <p:cNvSpPr>
              <a:spLocks noChangeArrowheads="1"/>
            </p:cNvSpPr>
            <p:nvPr/>
          </p:nvSpPr>
          <p:spPr bwMode="auto">
            <a:xfrm>
              <a:off x="1267" y="1981"/>
              <a:ext cx="242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25" name="Rectangle 41"/>
            <p:cNvSpPr>
              <a:spLocks noChangeArrowheads="1"/>
            </p:cNvSpPr>
            <p:nvPr/>
          </p:nvSpPr>
          <p:spPr bwMode="auto">
            <a:xfrm>
              <a:off x="1262" y="1978"/>
              <a:ext cx="244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426" name="Rectangle 42"/>
          <p:cNvSpPr>
            <a:spLocks noChangeArrowheads="1"/>
          </p:cNvSpPr>
          <p:nvPr/>
        </p:nvSpPr>
        <p:spPr bwMode="auto">
          <a:xfrm>
            <a:off x="2382838" y="3556000"/>
            <a:ext cx="2000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Filter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27" name="Rectangle 43"/>
          <p:cNvSpPr>
            <a:spLocks noChangeArrowheads="1"/>
          </p:cNvSpPr>
          <p:nvPr/>
        </p:nvSpPr>
        <p:spPr bwMode="auto">
          <a:xfrm>
            <a:off x="2428875" y="3616325"/>
            <a:ext cx="1031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28" name="Rectangle 44"/>
          <p:cNvSpPr>
            <a:spLocks noChangeArrowheads="1"/>
          </p:cNvSpPr>
          <p:nvPr/>
        </p:nvSpPr>
        <p:spPr bwMode="auto">
          <a:xfrm>
            <a:off x="2365375" y="37957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29" name="Rectangle 45"/>
          <p:cNvSpPr>
            <a:spLocks noChangeArrowheads="1"/>
          </p:cNvSpPr>
          <p:nvPr/>
        </p:nvSpPr>
        <p:spPr bwMode="auto">
          <a:xfrm>
            <a:off x="2433638" y="37957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30" name="Rectangle 46"/>
          <p:cNvSpPr>
            <a:spLocks noChangeArrowheads="1"/>
          </p:cNvSpPr>
          <p:nvPr/>
        </p:nvSpPr>
        <p:spPr bwMode="auto">
          <a:xfrm>
            <a:off x="2451100" y="37957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31" name="Rectangle 47"/>
          <p:cNvSpPr>
            <a:spLocks noChangeArrowheads="1"/>
          </p:cNvSpPr>
          <p:nvPr/>
        </p:nvSpPr>
        <p:spPr bwMode="auto">
          <a:xfrm>
            <a:off x="2527300" y="37957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32" name="Rectangle 48"/>
          <p:cNvSpPr>
            <a:spLocks noChangeArrowheads="1"/>
          </p:cNvSpPr>
          <p:nvPr/>
        </p:nvSpPr>
        <p:spPr bwMode="auto">
          <a:xfrm>
            <a:off x="2544763" y="37957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040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433" name="Group 49"/>
          <p:cNvGrpSpPr>
            <a:grpSpLocks/>
          </p:cNvGrpSpPr>
          <p:nvPr/>
        </p:nvGrpSpPr>
        <p:grpSpPr bwMode="auto">
          <a:xfrm>
            <a:off x="844550" y="4768850"/>
            <a:ext cx="395288" cy="365125"/>
            <a:chOff x="1558" y="1973"/>
            <a:chExt cx="249" cy="230"/>
          </a:xfrm>
        </p:grpSpPr>
        <p:sp>
          <p:nvSpPr>
            <p:cNvPr id="528434" name="Rectangle 50"/>
            <p:cNvSpPr>
              <a:spLocks noChangeArrowheads="1"/>
            </p:cNvSpPr>
            <p:nvPr/>
          </p:nvSpPr>
          <p:spPr bwMode="auto">
            <a:xfrm>
              <a:off x="1558" y="1973"/>
              <a:ext cx="241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35" name="Rectangle 51"/>
            <p:cNvSpPr>
              <a:spLocks noChangeArrowheads="1"/>
            </p:cNvSpPr>
            <p:nvPr/>
          </p:nvSpPr>
          <p:spPr bwMode="auto">
            <a:xfrm>
              <a:off x="1563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36" name="Rectangle 52"/>
            <p:cNvSpPr>
              <a:spLocks noChangeArrowheads="1"/>
            </p:cNvSpPr>
            <p:nvPr/>
          </p:nvSpPr>
          <p:spPr bwMode="auto">
            <a:xfrm>
              <a:off x="1560" y="1978"/>
              <a:ext cx="245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437" name="Rectangle 53"/>
          <p:cNvSpPr>
            <a:spLocks noChangeArrowheads="1"/>
          </p:cNvSpPr>
          <p:nvPr/>
        </p:nvSpPr>
        <p:spPr bwMode="auto">
          <a:xfrm>
            <a:off x="946150" y="4800600"/>
            <a:ext cx="1666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Correlate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38" name="Rectangle 54"/>
          <p:cNvSpPr>
            <a:spLocks noChangeArrowheads="1"/>
          </p:cNvSpPr>
          <p:nvPr/>
        </p:nvSpPr>
        <p:spPr bwMode="auto">
          <a:xfrm>
            <a:off x="912813" y="4860925"/>
            <a:ext cx="1968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event 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39" name="Rectangle 55"/>
          <p:cNvSpPr>
            <a:spLocks noChangeArrowheads="1"/>
          </p:cNvSpPr>
          <p:nvPr/>
        </p:nvSpPr>
        <p:spPr bwMode="auto">
          <a:xfrm>
            <a:off x="912813" y="50403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40" name="Rectangle 56"/>
          <p:cNvSpPr>
            <a:spLocks noChangeArrowheads="1"/>
          </p:cNvSpPr>
          <p:nvPr/>
        </p:nvSpPr>
        <p:spPr bwMode="auto">
          <a:xfrm>
            <a:off x="981075" y="50403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41" name="Rectangle 57"/>
          <p:cNvSpPr>
            <a:spLocks noChangeArrowheads="1"/>
          </p:cNvSpPr>
          <p:nvPr/>
        </p:nvSpPr>
        <p:spPr bwMode="auto">
          <a:xfrm>
            <a:off x="996950" y="50403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42" name="Rectangle 58"/>
          <p:cNvSpPr>
            <a:spLocks noChangeArrowheads="1"/>
          </p:cNvSpPr>
          <p:nvPr/>
        </p:nvSpPr>
        <p:spPr bwMode="auto">
          <a:xfrm>
            <a:off x="1074738" y="50403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43" name="Rectangle 59"/>
          <p:cNvSpPr>
            <a:spLocks noChangeArrowheads="1"/>
          </p:cNvSpPr>
          <p:nvPr/>
        </p:nvSpPr>
        <p:spPr bwMode="auto">
          <a:xfrm>
            <a:off x="1090613" y="50403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050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444" name="Group 60"/>
          <p:cNvGrpSpPr>
            <a:grpSpLocks/>
          </p:cNvGrpSpPr>
          <p:nvPr/>
        </p:nvGrpSpPr>
        <p:grpSpPr bwMode="auto">
          <a:xfrm>
            <a:off x="2216150" y="3684588"/>
            <a:ext cx="85725" cy="50800"/>
            <a:chOff x="1208" y="2074"/>
            <a:chExt cx="54" cy="32"/>
          </a:xfrm>
        </p:grpSpPr>
        <p:sp>
          <p:nvSpPr>
            <p:cNvPr id="528445" name="Line 61"/>
            <p:cNvSpPr>
              <a:spLocks noChangeShapeType="1"/>
            </p:cNvSpPr>
            <p:nvPr/>
          </p:nvSpPr>
          <p:spPr bwMode="auto">
            <a:xfrm>
              <a:off x="1208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46" name="Freeform 62"/>
            <p:cNvSpPr>
              <a:spLocks/>
            </p:cNvSpPr>
            <p:nvPr/>
          </p:nvSpPr>
          <p:spPr bwMode="auto">
            <a:xfrm>
              <a:off x="1232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15 h 32"/>
                <a:gd name="T4" fmla="*/ 0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447" name="Group 63"/>
          <p:cNvGrpSpPr>
            <a:grpSpLocks/>
          </p:cNvGrpSpPr>
          <p:nvPr/>
        </p:nvGrpSpPr>
        <p:grpSpPr bwMode="auto">
          <a:xfrm>
            <a:off x="762000" y="4929188"/>
            <a:ext cx="90488" cy="50800"/>
            <a:chOff x="1506" y="2074"/>
            <a:chExt cx="57" cy="32"/>
          </a:xfrm>
        </p:grpSpPr>
        <p:sp>
          <p:nvSpPr>
            <p:cNvPr id="528448" name="Line 64"/>
            <p:cNvSpPr>
              <a:spLocks noChangeShapeType="1"/>
            </p:cNvSpPr>
            <p:nvPr/>
          </p:nvSpPr>
          <p:spPr bwMode="auto">
            <a:xfrm>
              <a:off x="1506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49" name="Freeform 65"/>
            <p:cNvSpPr>
              <a:spLocks/>
            </p:cNvSpPr>
            <p:nvPr/>
          </p:nvSpPr>
          <p:spPr bwMode="auto">
            <a:xfrm>
              <a:off x="1531" y="2074"/>
              <a:ext cx="32" cy="32"/>
            </a:xfrm>
            <a:custGeom>
              <a:avLst/>
              <a:gdLst>
                <a:gd name="T0" fmla="*/ 0 w 32"/>
                <a:gd name="T1" fmla="*/ 32 h 32"/>
                <a:gd name="T2" fmla="*/ 32 w 32"/>
                <a:gd name="T3" fmla="*/ 15 h 32"/>
                <a:gd name="T4" fmla="*/ 0 w 32"/>
                <a:gd name="T5" fmla="*/ 0 h 32"/>
                <a:gd name="T6" fmla="*/ 0 w 32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450" name="Group 66"/>
          <p:cNvGrpSpPr>
            <a:grpSpLocks/>
          </p:cNvGrpSpPr>
          <p:nvPr/>
        </p:nvGrpSpPr>
        <p:grpSpPr bwMode="auto">
          <a:xfrm>
            <a:off x="2260600" y="4768850"/>
            <a:ext cx="401638" cy="365125"/>
            <a:chOff x="2450" y="1973"/>
            <a:chExt cx="253" cy="230"/>
          </a:xfrm>
        </p:grpSpPr>
        <p:sp>
          <p:nvSpPr>
            <p:cNvPr id="528451" name="Rectangle 67"/>
            <p:cNvSpPr>
              <a:spLocks noChangeArrowheads="1"/>
            </p:cNvSpPr>
            <p:nvPr/>
          </p:nvSpPr>
          <p:spPr bwMode="auto">
            <a:xfrm>
              <a:off x="2450" y="1973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52" name="Rectangle 68"/>
            <p:cNvSpPr>
              <a:spLocks noChangeArrowheads="1"/>
            </p:cNvSpPr>
            <p:nvPr/>
          </p:nvSpPr>
          <p:spPr bwMode="auto">
            <a:xfrm>
              <a:off x="2458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53" name="Rectangle 69"/>
            <p:cNvSpPr>
              <a:spLocks noChangeArrowheads="1"/>
            </p:cNvSpPr>
            <p:nvPr/>
          </p:nvSpPr>
          <p:spPr bwMode="auto">
            <a:xfrm>
              <a:off x="2455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454" name="Rectangle 70"/>
          <p:cNvSpPr>
            <a:spLocks noChangeArrowheads="1"/>
          </p:cNvSpPr>
          <p:nvPr/>
        </p:nvSpPr>
        <p:spPr bwMode="auto">
          <a:xfrm>
            <a:off x="2311400" y="4800600"/>
            <a:ext cx="25241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Forward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55" name="Rectangle 71"/>
          <p:cNvSpPr>
            <a:spLocks noChangeArrowheads="1"/>
          </p:cNvSpPr>
          <p:nvPr/>
        </p:nvSpPr>
        <p:spPr bwMode="auto">
          <a:xfrm>
            <a:off x="2306638" y="4860925"/>
            <a:ext cx="2286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to event server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56" name="Rectangle 72"/>
          <p:cNvSpPr>
            <a:spLocks noChangeArrowheads="1"/>
          </p:cNvSpPr>
          <p:nvPr/>
        </p:nvSpPr>
        <p:spPr bwMode="auto">
          <a:xfrm>
            <a:off x="2328863" y="50403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57" name="Rectangle 73"/>
          <p:cNvSpPr>
            <a:spLocks noChangeArrowheads="1"/>
          </p:cNvSpPr>
          <p:nvPr/>
        </p:nvSpPr>
        <p:spPr bwMode="auto">
          <a:xfrm>
            <a:off x="2397125" y="50403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58" name="Rectangle 74"/>
          <p:cNvSpPr>
            <a:spLocks noChangeArrowheads="1"/>
          </p:cNvSpPr>
          <p:nvPr/>
        </p:nvSpPr>
        <p:spPr bwMode="auto">
          <a:xfrm>
            <a:off x="2414588" y="50403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59" name="Rectangle 75"/>
          <p:cNvSpPr>
            <a:spLocks noChangeArrowheads="1"/>
          </p:cNvSpPr>
          <p:nvPr/>
        </p:nvSpPr>
        <p:spPr bwMode="auto">
          <a:xfrm>
            <a:off x="2490788" y="50403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60" name="Rectangle 76"/>
          <p:cNvSpPr>
            <a:spLocks noChangeArrowheads="1"/>
          </p:cNvSpPr>
          <p:nvPr/>
        </p:nvSpPr>
        <p:spPr bwMode="auto">
          <a:xfrm>
            <a:off x="2508250" y="50403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080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461" name="Group 77"/>
          <p:cNvGrpSpPr>
            <a:grpSpLocks/>
          </p:cNvGrpSpPr>
          <p:nvPr/>
        </p:nvGrpSpPr>
        <p:grpSpPr bwMode="auto">
          <a:xfrm>
            <a:off x="876300" y="3287713"/>
            <a:ext cx="401638" cy="360362"/>
            <a:chOff x="364" y="1824"/>
            <a:chExt cx="253" cy="227"/>
          </a:xfrm>
        </p:grpSpPr>
        <p:sp>
          <p:nvSpPr>
            <p:cNvPr id="528462" name="Rectangle 78"/>
            <p:cNvSpPr>
              <a:spLocks noChangeArrowheads="1"/>
            </p:cNvSpPr>
            <p:nvPr/>
          </p:nvSpPr>
          <p:spPr bwMode="auto">
            <a:xfrm>
              <a:off x="364" y="1824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63" name="Rectangle 79"/>
            <p:cNvSpPr>
              <a:spLocks noChangeArrowheads="1"/>
            </p:cNvSpPr>
            <p:nvPr/>
          </p:nvSpPr>
          <p:spPr bwMode="auto">
            <a:xfrm>
              <a:off x="372" y="1833"/>
              <a:ext cx="245" cy="218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64" name="Rectangle 80"/>
            <p:cNvSpPr>
              <a:spLocks noChangeArrowheads="1"/>
            </p:cNvSpPr>
            <p:nvPr/>
          </p:nvSpPr>
          <p:spPr bwMode="auto">
            <a:xfrm>
              <a:off x="369" y="1827"/>
              <a:ext cx="242" cy="221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465" name="Rectangle 81"/>
          <p:cNvSpPr>
            <a:spLocks noChangeArrowheads="1"/>
          </p:cNvSpPr>
          <p:nvPr/>
        </p:nvSpPr>
        <p:spPr bwMode="auto">
          <a:xfrm>
            <a:off x="1012825" y="3348038"/>
            <a:ext cx="1206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Active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66" name="Rectangle 82"/>
          <p:cNvSpPr>
            <a:spLocks noChangeArrowheads="1"/>
          </p:cNvSpPr>
          <p:nvPr/>
        </p:nvSpPr>
        <p:spPr bwMode="auto">
          <a:xfrm>
            <a:off x="974725" y="3408363"/>
            <a:ext cx="1778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monitoring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67" name="Rectangle 83"/>
          <p:cNvSpPr>
            <a:spLocks noChangeArrowheads="1"/>
          </p:cNvSpPr>
          <p:nvPr/>
        </p:nvSpPr>
        <p:spPr bwMode="auto">
          <a:xfrm>
            <a:off x="949325" y="35290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68" name="Rectangle 84"/>
          <p:cNvSpPr>
            <a:spLocks noChangeArrowheads="1"/>
          </p:cNvSpPr>
          <p:nvPr/>
        </p:nvSpPr>
        <p:spPr bwMode="auto">
          <a:xfrm>
            <a:off x="1017588" y="35290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69" name="Rectangle 85"/>
          <p:cNvSpPr>
            <a:spLocks noChangeArrowheads="1"/>
          </p:cNvSpPr>
          <p:nvPr/>
        </p:nvSpPr>
        <p:spPr bwMode="auto">
          <a:xfrm>
            <a:off x="1033463" y="35290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70" name="Rectangle 86"/>
          <p:cNvSpPr>
            <a:spLocks noChangeArrowheads="1"/>
          </p:cNvSpPr>
          <p:nvPr/>
        </p:nvSpPr>
        <p:spPr bwMode="auto">
          <a:xfrm>
            <a:off x="1111250" y="35290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71" name="Rectangle 87"/>
          <p:cNvSpPr>
            <a:spLocks noChangeArrowheads="1"/>
          </p:cNvSpPr>
          <p:nvPr/>
        </p:nvSpPr>
        <p:spPr bwMode="auto">
          <a:xfrm>
            <a:off x="1128713" y="3529013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472" name="Group 88"/>
          <p:cNvGrpSpPr>
            <a:grpSpLocks/>
          </p:cNvGrpSpPr>
          <p:nvPr/>
        </p:nvGrpSpPr>
        <p:grpSpPr bwMode="auto">
          <a:xfrm>
            <a:off x="881063" y="3763963"/>
            <a:ext cx="396875" cy="360362"/>
            <a:chOff x="367" y="2124"/>
            <a:chExt cx="250" cy="227"/>
          </a:xfrm>
        </p:grpSpPr>
        <p:sp>
          <p:nvSpPr>
            <p:cNvPr id="528473" name="Rectangle 89"/>
            <p:cNvSpPr>
              <a:spLocks noChangeArrowheads="1"/>
            </p:cNvSpPr>
            <p:nvPr/>
          </p:nvSpPr>
          <p:spPr bwMode="auto">
            <a:xfrm>
              <a:off x="367" y="2124"/>
              <a:ext cx="242" cy="218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74" name="Rectangle 90"/>
            <p:cNvSpPr>
              <a:spLocks noChangeArrowheads="1"/>
            </p:cNvSpPr>
            <p:nvPr/>
          </p:nvSpPr>
          <p:spPr bwMode="auto">
            <a:xfrm>
              <a:off x="372" y="2130"/>
              <a:ext cx="245" cy="221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75" name="Rectangle 91"/>
            <p:cNvSpPr>
              <a:spLocks noChangeArrowheads="1"/>
            </p:cNvSpPr>
            <p:nvPr/>
          </p:nvSpPr>
          <p:spPr bwMode="auto">
            <a:xfrm>
              <a:off x="369" y="2127"/>
              <a:ext cx="245" cy="218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476" name="Rectangle 92"/>
          <p:cNvSpPr>
            <a:spLocks noChangeArrowheads="1"/>
          </p:cNvSpPr>
          <p:nvPr/>
        </p:nvSpPr>
        <p:spPr bwMode="auto">
          <a:xfrm>
            <a:off x="1004888" y="3795713"/>
            <a:ext cx="1317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Passive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77" name="Rectangle 93"/>
          <p:cNvSpPr>
            <a:spLocks noChangeArrowheads="1"/>
          </p:cNvSpPr>
          <p:nvPr/>
        </p:nvSpPr>
        <p:spPr bwMode="auto">
          <a:xfrm>
            <a:off x="974725" y="3851275"/>
            <a:ext cx="1778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monitoring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78" name="Rectangle 94"/>
          <p:cNvSpPr>
            <a:spLocks noChangeArrowheads="1"/>
          </p:cNvSpPr>
          <p:nvPr/>
        </p:nvSpPr>
        <p:spPr bwMode="auto">
          <a:xfrm>
            <a:off x="949325" y="4032250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79" name="Rectangle 95"/>
          <p:cNvSpPr>
            <a:spLocks noChangeArrowheads="1"/>
          </p:cNvSpPr>
          <p:nvPr/>
        </p:nvSpPr>
        <p:spPr bwMode="auto">
          <a:xfrm>
            <a:off x="1017588" y="4032250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80" name="Rectangle 96"/>
          <p:cNvSpPr>
            <a:spLocks noChangeArrowheads="1"/>
          </p:cNvSpPr>
          <p:nvPr/>
        </p:nvSpPr>
        <p:spPr bwMode="auto">
          <a:xfrm>
            <a:off x="1033463" y="4032250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81" name="Rectangle 97"/>
          <p:cNvSpPr>
            <a:spLocks noChangeArrowheads="1"/>
          </p:cNvSpPr>
          <p:nvPr/>
        </p:nvSpPr>
        <p:spPr bwMode="auto">
          <a:xfrm>
            <a:off x="1111250" y="4032250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82" name="Rectangle 98"/>
          <p:cNvSpPr>
            <a:spLocks noChangeArrowheads="1"/>
          </p:cNvSpPr>
          <p:nvPr/>
        </p:nvSpPr>
        <p:spPr bwMode="auto">
          <a:xfrm>
            <a:off x="1128713" y="4032250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015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483" name="Group 99"/>
          <p:cNvGrpSpPr>
            <a:grpSpLocks/>
          </p:cNvGrpSpPr>
          <p:nvPr/>
        </p:nvGrpSpPr>
        <p:grpSpPr bwMode="auto">
          <a:xfrm>
            <a:off x="876300" y="3287713"/>
            <a:ext cx="401638" cy="360362"/>
            <a:chOff x="364" y="1824"/>
            <a:chExt cx="253" cy="227"/>
          </a:xfrm>
        </p:grpSpPr>
        <p:sp>
          <p:nvSpPr>
            <p:cNvPr id="528484" name="Rectangle 100"/>
            <p:cNvSpPr>
              <a:spLocks noChangeArrowheads="1"/>
            </p:cNvSpPr>
            <p:nvPr/>
          </p:nvSpPr>
          <p:spPr bwMode="auto">
            <a:xfrm>
              <a:off x="364" y="1824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85" name="Rectangle 101"/>
            <p:cNvSpPr>
              <a:spLocks noChangeArrowheads="1"/>
            </p:cNvSpPr>
            <p:nvPr/>
          </p:nvSpPr>
          <p:spPr bwMode="auto">
            <a:xfrm>
              <a:off x="372" y="1833"/>
              <a:ext cx="245" cy="218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86" name="Rectangle 102"/>
            <p:cNvSpPr>
              <a:spLocks noChangeArrowheads="1"/>
            </p:cNvSpPr>
            <p:nvPr/>
          </p:nvSpPr>
          <p:spPr bwMode="auto">
            <a:xfrm>
              <a:off x="369" y="1827"/>
              <a:ext cx="242" cy="221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487" name="Rectangle 103"/>
          <p:cNvSpPr>
            <a:spLocks noChangeArrowheads="1"/>
          </p:cNvSpPr>
          <p:nvPr/>
        </p:nvSpPr>
        <p:spPr bwMode="auto">
          <a:xfrm>
            <a:off x="1012825" y="3348038"/>
            <a:ext cx="1206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Active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88" name="Rectangle 104"/>
          <p:cNvSpPr>
            <a:spLocks noChangeArrowheads="1"/>
          </p:cNvSpPr>
          <p:nvPr/>
        </p:nvSpPr>
        <p:spPr bwMode="auto">
          <a:xfrm>
            <a:off x="974725" y="3408363"/>
            <a:ext cx="1778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monitoring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89" name="Rectangle 105"/>
          <p:cNvSpPr>
            <a:spLocks noChangeArrowheads="1"/>
          </p:cNvSpPr>
          <p:nvPr/>
        </p:nvSpPr>
        <p:spPr bwMode="auto">
          <a:xfrm>
            <a:off x="949325" y="35290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90" name="Rectangle 106"/>
          <p:cNvSpPr>
            <a:spLocks noChangeArrowheads="1"/>
          </p:cNvSpPr>
          <p:nvPr/>
        </p:nvSpPr>
        <p:spPr bwMode="auto">
          <a:xfrm>
            <a:off x="1017588" y="35290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91" name="Rectangle 107"/>
          <p:cNvSpPr>
            <a:spLocks noChangeArrowheads="1"/>
          </p:cNvSpPr>
          <p:nvPr/>
        </p:nvSpPr>
        <p:spPr bwMode="auto">
          <a:xfrm>
            <a:off x="1033463" y="35290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92" name="Rectangle 108"/>
          <p:cNvSpPr>
            <a:spLocks noChangeArrowheads="1"/>
          </p:cNvSpPr>
          <p:nvPr/>
        </p:nvSpPr>
        <p:spPr bwMode="auto">
          <a:xfrm>
            <a:off x="1111250" y="35290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93" name="Rectangle 109"/>
          <p:cNvSpPr>
            <a:spLocks noChangeArrowheads="1"/>
          </p:cNvSpPr>
          <p:nvPr/>
        </p:nvSpPr>
        <p:spPr bwMode="auto">
          <a:xfrm>
            <a:off x="1128713" y="3529013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494" name="Group 110"/>
          <p:cNvGrpSpPr>
            <a:grpSpLocks/>
          </p:cNvGrpSpPr>
          <p:nvPr/>
        </p:nvGrpSpPr>
        <p:grpSpPr bwMode="auto">
          <a:xfrm>
            <a:off x="881063" y="3763963"/>
            <a:ext cx="396875" cy="360362"/>
            <a:chOff x="367" y="2124"/>
            <a:chExt cx="250" cy="227"/>
          </a:xfrm>
        </p:grpSpPr>
        <p:sp>
          <p:nvSpPr>
            <p:cNvPr id="528495" name="Rectangle 111"/>
            <p:cNvSpPr>
              <a:spLocks noChangeArrowheads="1"/>
            </p:cNvSpPr>
            <p:nvPr/>
          </p:nvSpPr>
          <p:spPr bwMode="auto">
            <a:xfrm>
              <a:off x="367" y="2124"/>
              <a:ext cx="242" cy="218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96" name="Rectangle 112"/>
            <p:cNvSpPr>
              <a:spLocks noChangeArrowheads="1"/>
            </p:cNvSpPr>
            <p:nvPr/>
          </p:nvSpPr>
          <p:spPr bwMode="auto">
            <a:xfrm>
              <a:off x="372" y="2130"/>
              <a:ext cx="245" cy="221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97" name="Rectangle 113"/>
            <p:cNvSpPr>
              <a:spLocks noChangeArrowheads="1"/>
            </p:cNvSpPr>
            <p:nvPr/>
          </p:nvSpPr>
          <p:spPr bwMode="auto">
            <a:xfrm>
              <a:off x="369" y="2127"/>
              <a:ext cx="245" cy="218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498" name="Rectangle 114"/>
          <p:cNvSpPr>
            <a:spLocks noChangeArrowheads="1"/>
          </p:cNvSpPr>
          <p:nvPr/>
        </p:nvSpPr>
        <p:spPr bwMode="auto">
          <a:xfrm>
            <a:off x="1004888" y="3795713"/>
            <a:ext cx="1317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Passive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499" name="Rectangle 115"/>
          <p:cNvSpPr>
            <a:spLocks noChangeArrowheads="1"/>
          </p:cNvSpPr>
          <p:nvPr/>
        </p:nvSpPr>
        <p:spPr bwMode="auto">
          <a:xfrm>
            <a:off x="974725" y="3851275"/>
            <a:ext cx="1778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monitoring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00" name="Rectangle 116"/>
          <p:cNvSpPr>
            <a:spLocks noChangeArrowheads="1"/>
          </p:cNvSpPr>
          <p:nvPr/>
        </p:nvSpPr>
        <p:spPr bwMode="auto">
          <a:xfrm>
            <a:off x="949325" y="4032250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01" name="Rectangle 117"/>
          <p:cNvSpPr>
            <a:spLocks noChangeArrowheads="1"/>
          </p:cNvSpPr>
          <p:nvPr/>
        </p:nvSpPr>
        <p:spPr bwMode="auto">
          <a:xfrm>
            <a:off x="1017588" y="4032250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02" name="Rectangle 118"/>
          <p:cNvSpPr>
            <a:spLocks noChangeArrowheads="1"/>
          </p:cNvSpPr>
          <p:nvPr/>
        </p:nvSpPr>
        <p:spPr bwMode="auto">
          <a:xfrm>
            <a:off x="1033463" y="4032250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03" name="Rectangle 119"/>
          <p:cNvSpPr>
            <a:spLocks noChangeArrowheads="1"/>
          </p:cNvSpPr>
          <p:nvPr/>
        </p:nvSpPr>
        <p:spPr bwMode="auto">
          <a:xfrm>
            <a:off x="1111250" y="4032250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04" name="Rectangle 120"/>
          <p:cNvSpPr>
            <a:spLocks noChangeArrowheads="1"/>
          </p:cNvSpPr>
          <p:nvPr/>
        </p:nvSpPr>
        <p:spPr bwMode="auto">
          <a:xfrm>
            <a:off x="1128713" y="4032250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015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505" name="Group 121"/>
          <p:cNvGrpSpPr>
            <a:grpSpLocks/>
          </p:cNvGrpSpPr>
          <p:nvPr/>
        </p:nvGrpSpPr>
        <p:grpSpPr bwMode="auto">
          <a:xfrm>
            <a:off x="1273175" y="3708400"/>
            <a:ext cx="88900" cy="236538"/>
            <a:chOff x="614" y="2089"/>
            <a:chExt cx="56" cy="149"/>
          </a:xfrm>
        </p:grpSpPr>
        <p:sp>
          <p:nvSpPr>
            <p:cNvPr id="528506" name="Freeform 122"/>
            <p:cNvSpPr>
              <a:spLocks/>
            </p:cNvSpPr>
            <p:nvPr/>
          </p:nvSpPr>
          <p:spPr bwMode="auto">
            <a:xfrm>
              <a:off x="614" y="2104"/>
              <a:ext cx="32" cy="134"/>
            </a:xfrm>
            <a:custGeom>
              <a:avLst/>
              <a:gdLst>
                <a:gd name="T0" fmla="*/ 0 w 12"/>
                <a:gd name="T1" fmla="*/ 46 h 46"/>
                <a:gd name="T2" fmla="*/ 10 w 12"/>
                <a:gd name="T3" fmla="*/ 46 h 46"/>
                <a:gd name="T4" fmla="*/ 12 w 12"/>
                <a:gd name="T5" fmla="*/ 0 h 46"/>
                <a:gd name="T6" fmla="*/ 12 w 12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6">
                  <a:moveTo>
                    <a:pt x="0" y="46"/>
                  </a:moveTo>
                  <a:lnTo>
                    <a:pt x="10" y="46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07" name="Freeform 123"/>
            <p:cNvSpPr>
              <a:spLocks/>
            </p:cNvSpPr>
            <p:nvPr/>
          </p:nvSpPr>
          <p:spPr bwMode="auto">
            <a:xfrm>
              <a:off x="636" y="2089"/>
              <a:ext cx="34" cy="32"/>
            </a:xfrm>
            <a:custGeom>
              <a:avLst/>
              <a:gdLst>
                <a:gd name="T0" fmla="*/ 13 w 34"/>
                <a:gd name="T1" fmla="*/ 32 h 32"/>
                <a:gd name="T2" fmla="*/ 34 w 34"/>
                <a:gd name="T3" fmla="*/ 0 h 32"/>
                <a:gd name="T4" fmla="*/ 0 w 34"/>
                <a:gd name="T5" fmla="*/ 0 h 32"/>
                <a:gd name="T6" fmla="*/ 13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13" y="32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508" name="Group 124"/>
          <p:cNvGrpSpPr>
            <a:grpSpLocks/>
          </p:cNvGrpSpPr>
          <p:nvPr/>
        </p:nvGrpSpPr>
        <p:grpSpPr bwMode="auto">
          <a:xfrm>
            <a:off x="1317625" y="4768850"/>
            <a:ext cx="396875" cy="365125"/>
            <a:chOff x="1856" y="1973"/>
            <a:chExt cx="250" cy="230"/>
          </a:xfrm>
        </p:grpSpPr>
        <p:sp>
          <p:nvSpPr>
            <p:cNvPr id="528509" name="Rectangle 125"/>
            <p:cNvSpPr>
              <a:spLocks noChangeArrowheads="1"/>
            </p:cNvSpPr>
            <p:nvPr/>
          </p:nvSpPr>
          <p:spPr bwMode="auto">
            <a:xfrm>
              <a:off x="1856" y="1973"/>
              <a:ext cx="242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10" name="Rectangle 126"/>
            <p:cNvSpPr>
              <a:spLocks noChangeArrowheads="1"/>
            </p:cNvSpPr>
            <p:nvPr/>
          </p:nvSpPr>
          <p:spPr bwMode="auto">
            <a:xfrm>
              <a:off x="1861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11" name="Rectangle 127"/>
            <p:cNvSpPr>
              <a:spLocks noChangeArrowheads="1"/>
            </p:cNvSpPr>
            <p:nvPr/>
          </p:nvSpPr>
          <p:spPr bwMode="auto">
            <a:xfrm>
              <a:off x="1859" y="1978"/>
              <a:ext cx="244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512" name="Rectangle 128"/>
          <p:cNvSpPr>
            <a:spLocks noChangeArrowheads="1"/>
          </p:cNvSpPr>
          <p:nvPr/>
        </p:nvSpPr>
        <p:spPr bwMode="auto">
          <a:xfrm>
            <a:off x="1411288" y="4800600"/>
            <a:ext cx="1714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Log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13" name="Rectangle 129"/>
          <p:cNvSpPr>
            <a:spLocks noChangeArrowheads="1"/>
          </p:cNvSpPr>
          <p:nvPr/>
        </p:nvSpPr>
        <p:spPr bwMode="auto">
          <a:xfrm>
            <a:off x="1449388" y="4860925"/>
            <a:ext cx="10318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14" name="Rectangle 130"/>
          <p:cNvSpPr>
            <a:spLocks noChangeArrowheads="1"/>
          </p:cNvSpPr>
          <p:nvPr/>
        </p:nvSpPr>
        <p:spPr bwMode="auto">
          <a:xfrm>
            <a:off x="1385888" y="50403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15" name="Rectangle 131"/>
          <p:cNvSpPr>
            <a:spLocks noChangeArrowheads="1"/>
          </p:cNvSpPr>
          <p:nvPr/>
        </p:nvSpPr>
        <p:spPr bwMode="auto">
          <a:xfrm>
            <a:off x="1454150" y="50403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16" name="Rectangle 132"/>
          <p:cNvSpPr>
            <a:spLocks noChangeArrowheads="1"/>
          </p:cNvSpPr>
          <p:nvPr/>
        </p:nvSpPr>
        <p:spPr bwMode="auto">
          <a:xfrm>
            <a:off x="1471613" y="50403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17" name="Rectangle 133"/>
          <p:cNvSpPr>
            <a:spLocks noChangeArrowheads="1"/>
          </p:cNvSpPr>
          <p:nvPr/>
        </p:nvSpPr>
        <p:spPr bwMode="auto">
          <a:xfrm>
            <a:off x="1547813" y="50403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18" name="Rectangle 134"/>
          <p:cNvSpPr>
            <a:spLocks noChangeArrowheads="1"/>
          </p:cNvSpPr>
          <p:nvPr/>
        </p:nvSpPr>
        <p:spPr bwMode="auto">
          <a:xfrm>
            <a:off x="1565275" y="50403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060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19" name="Freeform 135"/>
          <p:cNvSpPr>
            <a:spLocks/>
          </p:cNvSpPr>
          <p:nvPr/>
        </p:nvSpPr>
        <p:spPr bwMode="auto">
          <a:xfrm>
            <a:off x="611188" y="3500438"/>
            <a:ext cx="188912" cy="360362"/>
          </a:xfrm>
          <a:custGeom>
            <a:avLst/>
            <a:gdLst>
              <a:gd name="T0" fmla="*/ 89 w 119"/>
              <a:gd name="T1" fmla="*/ 0 h 227"/>
              <a:gd name="T2" fmla="*/ 0 w 119"/>
              <a:gd name="T3" fmla="*/ 0 h 227"/>
              <a:gd name="T4" fmla="*/ 0 w 119"/>
              <a:gd name="T5" fmla="*/ 227 h 227"/>
              <a:gd name="T6" fmla="*/ 89 w 119"/>
              <a:gd name="T7" fmla="*/ 227 h 227"/>
              <a:gd name="T8" fmla="*/ 119 w 119"/>
              <a:gd name="T9" fmla="*/ 114 h 227"/>
              <a:gd name="T10" fmla="*/ 89 w 119"/>
              <a:gd name="T11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" h="227">
                <a:moveTo>
                  <a:pt x="89" y="0"/>
                </a:moveTo>
                <a:lnTo>
                  <a:pt x="0" y="0"/>
                </a:lnTo>
                <a:lnTo>
                  <a:pt x="0" y="227"/>
                </a:lnTo>
                <a:lnTo>
                  <a:pt x="89" y="227"/>
                </a:lnTo>
                <a:lnTo>
                  <a:pt x="119" y="114"/>
                </a:lnTo>
                <a:lnTo>
                  <a:pt x="89" y="0"/>
                </a:lnTo>
                <a:close/>
              </a:path>
            </a:pathLst>
          </a:custGeom>
          <a:solidFill>
            <a:srgbClr val="FDE5A1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8520" name="Rectangle 136"/>
          <p:cNvSpPr>
            <a:spLocks noChangeArrowheads="1"/>
          </p:cNvSpPr>
          <p:nvPr/>
        </p:nvSpPr>
        <p:spPr bwMode="auto">
          <a:xfrm rot="5400000">
            <a:off x="681038" y="3522662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21" name="Rectangle 137"/>
          <p:cNvSpPr>
            <a:spLocks noChangeArrowheads="1"/>
          </p:cNvSpPr>
          <p:nvPr/>
        </p:nvSpPr>
        <p:spPr bwMode="auto">
          <a:xfrm rot="5400000">
            <a:off x="713581" y="3563144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22" name="Rectangle 138"/>
          <p:cNvSpPr>
            <a:spLocks noChangeArrowheads="1"/>
          </p:cNvSpPr>
          <p:nvPr/>
        </p:nvSpPr>
        <p:spPr bwMode="auto">
          <a:xfrm rot="5400000">
            <a:off x="688182" y="3609181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23" name="Rectangle 139"/>
          <p:cNvSpPr>
            <a:spLocks noChangeArrowheads="1"/>
          </p:cNvSpPr>
          <p:nvPr/>
        </p:nvSpPr>
        <p:spPr bwMode="auto">
          <a:xfrm rot="5400000">
            <a:off x="713581" y="3664744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24" name="Rectangle 140"/>
          <p:cNvSpPr>
            <a:spLocks noChangeArrowheads="1"/>
          </p:cNvSpPr>
          <p:nvPr/>
        </p:nvSpPr>
        <p:spPr bwMode="auto">
          <a:xfrm rot="5400000">
            <a:off x="686594" y="3712369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090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25" name="Rectangle 141"/>
          <p:cNvSpPr>
            <a:spLocks noChangeArrowheads="1"/>
          </p:cNvSpPr>
          <p:nvPr/>
        </p:nvSpPr>
        <p:spPr bwMode="auto">
          <a:xfrm rot="5400000">
            <a:off x="702469" y="3790156"/>
            <a:ext cx="333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or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26" name="Rectangle 142"/>
          <p:cNvSpPr>
            <a:spLocks noChangeArrowheads="1"/>
          </p:cNvSpPr>
          <p:nvPr/>
        </p:nvSpPr>
        <p:spPr bwMode="auto">
          <a:xfrm rot="5400000">
            <a:off x="625476" y="3554412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27" name="Rectangle 143"/>
          <p:cNvSpPr>
            <a:spLocks noChangeArrowheads="1"/>
          </p:cNvSpPr>
          <p:nvPr/>
        </p:nvSpPr>
        <p:spPr bwMode="auto">
          <a:xfrm rot="5400000">
            <a:off x="658020" y="3596481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28" name="Rectangle 144"/>
          <p:cNvSpPr>
            <a:spLocks noChangeArrowheads="1"/>
          </p:cNvSpPr>
          <p:nvPr/>
        </p:nvSpPr>
        <p:spPr bwMode="auto">
          <a:xfrm rot="5400000">
            <a:off x="631032" y="3642519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050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29" name="Rectangle 145"/>
          <p:cNvSpPr>
            <a:spLocks noChangeArrowheads="1"/>
          </p:cNvSpPr>
          <p:nvPr/>
        </p:nvSpPr>
        <p:spPr bwMode="auto">
          <a:xfrm rot="5400000">
            <a:off x="658020" y="3698081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30" name="Rectangle 146"/>
          <p:cNvSpPr>
            <a:spLocks noChangeArrowheads="1"/>
          </p:cNvSpPr>
          <p:nvPr/>
        </p:nvSpPr>
        <p:spPr bwMode="auto">
          <a:xfrm rot="5400000">
            <a:off x="631032" y="3744119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040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531" name="Group 147"/>
          <p:cNvGrpSpPr>
            <a:grpSpLocks/>
          </p:cNvGrpSpPr>
          <p:nvPr/>
        </p:nvGrpSpPr>
        <p:grpSpPr bwMode="auto">
          <a:xfrm>
            <a:off x="1236663" y="4929188"/>
            <a:ext cx="85725" cy="50800"/>
            <a:chOff x="1805" y="2074"/>
            <a:chExt cx="54" cy="32"/>
          </a:xfrm>
        </p:grpSpPr>
        <p:sp>
          <p:nvSpPr>
            <p:cNvPr id="528532" name="Line 148"/>
            <p:cNvSpPr>
              <a:spLocks noChangeShapeType="1"/>
            </p:cNvSpPr>
            <p:nvPr/>
          </p:nvSpPr>
          <p:spPr bwMode="auto">
            <a:xfrm>
              <a:off x="1805" y="2089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33" name="Freeform 149"/>
            <p:cNvSpPr>
              <a:spLocks/>
            </p:cNvSpPr>
            <p:nvPr/>
          </p:nvSpPr>
          <p:spPr bwMode="auto">
            <a:xfrm>
              <a:off x="1829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15 h 32"/>
                <a:gd name="T4" fmla="*/ 0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534" name="Group 150"/>
          <p:cNvGrpSpPr>
            <a:grpSpLocks/>
          </p:cNvGrpSpPr>
          <p:nvPr/>
        </p:nvGrpSpPr>
        <p:grpSpPr bwMode="auto">
          <a:xfrm>
            <a:off x="1709738" y="4929188"/>
            <a:ext cx="90487" cy="50800"/>
            <a:chOff x="2103" y="2074"/>
            <a:chExt cx="57" cy="32"/>
          </a:xfrm>
        </p:grpSpPr>
        <p:sp>
          <p:nvSpPr>
            <p:cNvPr id="528535" name="Line 151"/>
            <p:cNvSpPr>
              <a:spLocks noChangeShapeType="1"/>
            </p:cNvSpPr>
            <p:nvPr/>
          </p:nvSpPr>
          <p:spPr bwMode="auto">
            <a:xfrm>
              <a:off x="2103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36" name="Freeform 152"/>
            <p:cNvSpPr>
              <a:spLocks/>
            </p:cNvSpPr>
            <p:nvPr/>
          </p:nvSpPr>
          <p:spPr bwMode="auto">
            <a:xfrm>
              <a:off x="2127" y="2074"/>
              <a:ext cx="33" cy="32"/>
            </a:xfrm>
            <a:custGeom>
              <a:avLst/>
              <a:gdLst>
                <a:gd name="T0" fmla="*/ 0 w 33"/>
                <a:gd name="T1" fmla="*/ 32 h 32"/>
                <a:gd name="T2" fmla="*/ 33 w 33"/>
                <a:gd name="T3" fmla="*/ 15 h 32"/>
                <a:gd name="T4" fmla="*/ 0 w 33"/>
                <a:gd name="T5" fmla="*/ 0 h 32"/>
                <a:gd name="T6" fmla="*/ 0 w 33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2">
                  <a:moveTo>
                    <a:pt x="0" y="32"/>
                  </a:moveTo>
                  <a:lnTo>
                    <a:pt x="33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537" name="Freeform 153"/>
          <p:cNvSpPr>
            <a:spLocks/>
          </p:cNvSpPr>
          <p:nvPr/>
        </p:nvSpPr>
        <p:spPr bwMode="auto">
          <a:xfrm>
            <a:off x="2738438" y="4795838"/>
            <a:ext cx="174625" cy="319087"/>
          </a:xfrm>
          <a:custGeom>
            <a:avLst/>
            <a:gdLst>
              <a:gd name="T0" fmla="*/ 83 w 110"/>
              <a:gd name="T1" fmla="*/ 0 h 201"/>
              <a:gd name="T2" fmla="*/ 0 w 110"/>
              <a:gd name="T3" fmla="*/ 0 h 201"/>
              <a:gd name="T4" fmla="*/ 0 w 110"/>
              <a:gd name="T5" fmla="*/ 201 h 201"/>
              <a:gd name="T6" fmla="*/ 83 w 110"/>
              <a:gd name="T7" fmla="*/ 201 h 201"/>
              <a:gd name="T8" fmla="*/ 110 w 110"/>
              <a:gd name="T9" fmla="*/ 102 h 201"/>
              <a:gd name="T10" fmla="*/ 83 w 110"/>
              <a:gd name="T11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" h="201">
                <a:moveTo>
                  <a:pt x="83" y="0"/>
                </a:moveTo>
                <a:lnTo>
                  <a:pt x="0" y="0"/>
                </a:lnTo>
                <a:lnTo>
                  <a:pt x="0" y="201"/>
                </a:lnTo>
                <a:lnTo>
                  <a:pt x="83" y="201"/>
                </a:lnTo>
                <a:lnTo>
                  <a:pt x="110" y="102"/>
                </a:lnTo>
                <a:lnTo>
                  <a:pt x="83" y="0"/>
                </a:lnTo>
                <a:close/>
              </a:path>
            </a:pathLst>
          </a:custGeom>
          <a:solidFill>
            <a:srgbClr val="FDE5A1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8538" name="Rectangle 154"/>
          <p:cNvSpPr>
            <a:spLocks noChangeArrowheads="1"/>
          </p:cNvSpPr>
          <p:nvPr/>
        </p:nvSpPr>
        <p:spPr bwMode="auto">
          <a:xfrm rot="5400000">
            <a:off x="2778126" y="4827587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39" name="Rectangle 155"/>
          <p:cNvSpPr>
            <a:spLocks noChangeArrowheads="1"/>
          </p:cNvSpPr>
          <p:nvPr/>
        </p:nvSpPr>
        <p:spPr bwMode="auto">
          <a:xfrm rot="5400000">
            <a:off x="2810669" y="4868069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40" name="Rectangle 156"/>
          <p:cNvSpPr>
            <a:spLocks noChangeArrowheads="1"/>
          </p:cNvSpPr>
          <p:nvPr/>
        </p:nvSpPr>
        <p:spPr bwMode="auto">
          <a:xfrm rot="5400000">
            <a:off x="2783682" y="4915694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030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41" name="Rectangle 157"/>
          <p:cNvSpPr>
            <a:spLocks noChangeArrowheads="1"/>
          </p:cNvSpPr>
          <p:nvPr/>
        </p:nvSpPr>
        <p:spPr bwMode="auto">
          <a:xfrm rot="5400000">
            <a:off x="2810669" y="4969669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42" name="Rectangle 158"/>
          <p:cNvSpPr>
            <a:spLocks noChangeArrowheads="1"/>
          </p:cNvSpPr>
          <p:nvPr/>
        </p:nvSpPr>
        <p:spPr bwMode="auto">
          <a:xfrm rot="5400000">
            <a:off x="2785270" y="5015706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543" name="Group 159"/>
          <p:cNvGrpSpPr>
            <a:grpSpLocks/>
          </p:cNvGrpSpPr>
          <p:nvPr/>
        </p:nvGrpSpPr>
        <p:grpSpPr bwMode="auto">
          <a:xfrm>
            <a:off x="800100" y="3444875"/>
            <a:ext cx="84138" cy="236538"/>
            <a:chOff x="316" y="1923"/>
            <a:chExt cx="53" cy="149"/>
          </a:xfrm>
        </p:grpSpPr>
        <p:sp>
          <p:nvSpPr>
            <p:cNvPr id="528544" name="Freeform 160"/>
            <p:cNvSpPr>
              <a:spLocks/>
            </p:cNvSpPr>
            <p:nvPr/>
          </p:nvSpPr>
          <p:spPr bwMode="auto">
            <a:xfrm>
              <a:off x="316" y="1938"/>
              <a:ext cx="32" cy="134"/>
            </a:xfrm>
            <a:custGeom>
              <a:avLst/>
              <a:gdLst>
                <a:gd name="T0" fmla="*/ 0 w 32"/>
                <a:gd name="T1" fmla="*/ 134 h 134"/>
                <a:gd name="T2" fmla="*/ 27 w 32"/>
                <a:gd name="T3" fmla="*/ 134 h 134"/>
                <a:gd name="T4" fmla="*/ 27 w 32"/>
                <a:gd name="T5" fmla="*/ 0 h 134"/>
                <a:gd name="T6" fmla="*/ 32 w 32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34">
                  <a:moveTo>
                    <a:pt x="0" y="134"/>
                  </a:moveTo>
                  <a:lnTo>
                    <a:pt x="27" y="134"/>
                  </a:lnTo>
                  <a:lnTo>
                    <a:pt x="27" y="0"/>
                  </a:lnTo>
                  <a:lnTo>
                    <a:pt x="3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45" name="Freeform 161"/>
            <p:cNvSpPr>
              <a:spLocks/>
            </p:cNvSpPr>
            <p:nvPr/>
          </p:nvSpPr>
          <p:spPr bwMode="auto">
            <a:xfrm>
              <a:off x="343" y="1923"/>
              <a:ext cx="26" cy="32"/>
            </a:xfrm>
            <a:custGeom>
              <a:avLst/>
              <a:gdLst>
                <a:gd name="T0" fmla="*/ 0 w 26"/>
                <a:gd name="T1" fmla="*/ 32 h 32"/>
                <a:gd name="T2" fmla="*/ 26 w 26"/>
                <a:gd name="T3" fmla="*/ 15 h 32"/>
                <a:gd name="T4" fmla="*/ 0 w 26"/>
                <a:gd name="T5" fmla="*/ 0 h 32"/>
                <a:gd name="T6" fmla="*/ 0 w 26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2">
                  <a:moveTo>
                    <a:pt x="0" y="32"/>
                  </a:moveTo>
                  <a:lnTo>
                    <a:pt x="26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546" name="Group 162"/>
          <p:cNvGrpSpPr>
            <a:grpSpLocks/>
          </p:cNvGrpSpPr>
          <p:nvPr/>
        </p:nvGrpSpPr>
        <p:grpSpPr bwMode="auto">
          <a:xfrm>
            <a:off x="800100" y="3681413"/>
            <a:ext cx="84138" cy="290512"/>
            <a:chOff x="316" y="2072"/>
            <a:chExt cx="53" cy="183"/>
          </a:xfrm>
        </p:grpSpPr>
        <p:sp>
          <p:nvSpPr>
            <p:cNvPr id="528547" name="Freeform 163"/>
            <p:cNvSpPr>
              <a:spLocks/>
            </p:cNvSpPr>
            <p:nvPr/>
          </p:nvSpPr>
          <p:spPr bwMode="auto">
            <a:xfrm>
              <a:off x="316" y="2072"/>
              <a:ext cx="32" cy="166"/>
            </a:xfrm>
            <a:custGeom>
              <a:avLst/>
              <a:gdLst>
                <a:gd name="T0" fmla="*/ 0 w 32"/>
                <a:gd name="T1" fmla="*/ 0 h 166"/>
                <a:gd name="T2" fmla="*/ 27 w 32"/>
                <a:gd name="T3" fmla="*/ 0 h 166"/>
                <a:gd name="T4" fmla="*/ 27 w 32"/>
                <a:gd name="T5" fmla="*/ 166 h 166"/>
                <a:gd name="T6" fmla="*/ 32 w 32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6">
                  <a:moveTo>
                    <a:pt x="0" y="0"/>
                  </a:moveTo>
                  <a:lnTo>
                    <a:pt x="27" y="0"/>
                  </a:lnTo>
                  <a:lnTo>
                    <a:pt x="27" y="166"/>
                  </a:lnTo>
                  <a:lnTo>
                    <a:pt x="32" y="16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48" name="Freeform 164"/>
            <p:cNvSpPr>
              <a:spLocks/>
            </p:cNvSpPr>
            <p:nvPr/>
          </p:nvSpPr>
          <p:spPr bwMode="auto">
            <a:xfrm>
              <a:off x="343" y="2223"/>
              <a:ext cx="26" cy="32"/>
            </a:xfrm>
            <a:custGeom>
              <a:avLst/>
              <a:gdLst>
                <a:gd name="T0" fmla="*/ 0 w 26"/>
                <a:gd name="T1" fmla="*/ 32 h 32"/>
                <a:gd name="T2" fmla="*/ 26 w 26"/>
                <a:gd name="T3" fmla="*/ 17 h 32"/>
                <a:gd name="T4" fmla="*/ 0 w 26"/>
                <a:gd name="T5" fmla="*/ 0 h 32"/>
                <a:gd name="T6" fmla="*/ 0 w 26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2">
                  <a:moveTo>
                    <a:pt x="0" y="32"/>
                  </a:moveTo>
                  <a:lnTo>
                    <a:pt x="26" y="17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549" name="Group 165"/>
          <p:cNvGrpSpPr>
            <a:grpSpLocks/>
          </p:cNvGrpSpPr>
          <p:nvPr/>
        </p:nvGrpSpPr>
        <p:grpSpPr bwMode="auto">
          <a:xfrm>
            <a:off x="2652713" y="4929188"/>
            <a:ext cx="85725" cy="50800"/>
            <a:chOff x="2697" y="2074"/>
            <a:chExt cx="54" cy="32"/>
          </a:xfrm>
        </p:grpSpPr>
        <p:sp>
          <p:nvSpPr>
            <p:cNvPr id="528550" name="Freeform 166"/>
            <p:cNvSpPr>
              <a:spLocks/>
            </p:cNvSpPr>
            <p:nvPr/>
          </p:nvSpPr>
          <p:spPr bwMode="auto">
            <a:xfrm>
              <a:off x="2697" y="2089"/>
              <a:ext cx="30" cy="1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51" name="Freeform 167"/>
            <p:cNvSpPr>
              <a:spLocks/>
            </p:cNvSpPr>
            <p:nvPr/>
          </p:nvSpPr>
          <p:spPr bwMode="auto">
            <a:xfrm>
              <a:off x="2721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21 h 32"/>
                <a:gd name="T4" fmla="*/ 3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21"/>
                  </a:lnTo>
                  <a:lnTo>
                    <a:pt x="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552" name="Group 168"/>
          <p:cNvGrpSpPr>
            <a:grpSpLocks/>
          </p:cNvGrpSpPr>
          <p:nvPr/>
        </p:nvGrpSpPr>
        <p:grpSpPr bwMode="auto">
          <a:xfrm>
            <a:off x="1787525" y="4768850"/>
            <a:ext cx="400050" cy="365125"/>
            <a:chOff x="2152" y="1973"/>
            <a:chExt cx="252" cy="230"/>
          </a:xfrm>
        </p:grpSpPr>
        <p:sp>
          <p:nvSpPr>
            <p:cNvPr id="528553" name="Rectangle 169"/>
            <p:cNvSpPr>
              <a:spLocks noChangeArrowheads="1"/>
            </p:cNvSpPr>
            <p:nvPr/>
          </p:nvSpPr>
          <p:spPr bwMode="auto">
            <a:xfrm>
              <a:off x="2152" y="1973"/>
              <a:ext cx="244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54" name="Rectangle 170"/>
            <p:cNvSpPr>
              <a:spLocks noChangeArrowheads="1"/>
            </p:cNvSpPr>
            <p:nvPr/>
          </p:nvSpPr>
          <p:spPr bwMode="auto">
            <a:xfrm>
              <a:off x="2160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55" name="Rectangle 171"/>
            <p:cNvSpPr>
              <a:spLocks noChangeArrowheads="1"/>
            </p:cNvSpPr>
            <p:nvPr/>
          </p:nvSpPr>
          <p:spPr bwMode="auto">
            <a:xfrm>
              <a:off x="2157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556" name="Rectangle 172"/>
          <p:cNvSpPr>
            <a:spLocks noChangeArrowheads="1"/>
          </p:cNvSpPr>
          <p:nvPr/>
        </p:nvSpPr>
        <p:spPr bwMode="auto">
          <a:xfrm>
            <a:off x="1858963" y="4800600"/>
            <a:ext cx="2222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Action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57" name="Rectangle 173"/>
          <p:cNvSpPr>
            <a:spLocks noChangeArrowheads="1"/>
          </p:cNvSpPr>
          <p:nvPr/>
        </p:nvSpPr>
        <p:spPr bwMode="auto">
          <a:xfrm>
            <a:off x="1924050" y="4860925"/>
            <a:ext cx="1031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58" name="Rectangle 174"/>
          <p:cNvSpPr>
            <a:spLocks noChangeArrowheads="1"/>
          </p:cNvSpPr>
          <p:nvPr/>
        </p:nvSpPr>
        <p:spPr bwMode="auto">
          <a:xfrm>
            <a:off x="1858963" y="50403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59" name="Rectangle 175"/>
          <p:cNvSpPr>
            <a:spLocks noChangeArrowheads="1"/>
          </p:cNvSpPr>
          <p:nvPr/>
        </p:nvSpPr>
        <p:spPr bwMode="auto">
          <a:xfrm>
            <a:off x="1927225" y="50403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60" name="Rectangle 176"/>
          <p:cNvSpPr>
            <a:spLocks noChangeArrowheads="1"/>
          </p:cNvSpPr>
          <p:nvPr/>
        </p:nvSpPr>
        <p:spPr bwMode="auto">
          <a:xfrm>
            <a:off x="1944688" y="50403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61" name="Rectangle 177"/>
          <p:cNvSpPr>
            <a:spLocks noChangeArrowheads="1"/>
          </p:cNvSpPr>
          <p:nvPr/>
        </p:nvSpPr>
        <p:spPr bwMode="auto">
          <a:xfrm>
            <a:off x="2020888" y="50403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62" name="Rectangle 178"/>
          <p:cNvSpPr>
            <a:spLocks noChangeArrowheads="1"/>
          </p:cNvSpPr>
          <p:nvPr/>
        </p:nvSpPr>
        <p:spPr bwMode="auto">
          <a:xfrm>
            <a:off x="2038350" y="50403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070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563" name="Group 179"/>
          <p:cNvGrpSpPr>
            <a:grpSpLocks/>
          </p:cNvGrpSpPr>
          <p:nvPr/>
        </p:nvGrpSpPr>
        <p:grpSpPr bwMode="auto">
          <a:xfrm>
            <a:off x="2179638" y="4929188"/>
            <a:ext cx="88900" cy="50800"/>
            <a:chOff x="2399" y="2074"/>
            <a:chExt cx="56" cy="32"/>
          </a:xfrm>
        </p:grpSpPr>
        <p:sp>
          <p:nvSpPr>
            <p:cNvPr id="528564" name="Line 180"/>
            <p:cNvSpPr>
              <a:spLocks noChangeShapeType="1"/>
            </p:cNvSpPr>
            <p:nvPr/>
          </p:nvSpPr>
          <p:spPr bwMode="auto">
            <a:xfrm>
              <a:off x="2399" y="2089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65" name="Freeform 181"/>
            <p:cNvSpPr>
              <a:spLocks/>
            </p:cNvSpPr>
            <p:nvPr/>
          </p:nvSpPr>
          <p:spPr bwMode="auto">
            <a:xfrm>
              <a:off x="2426" y="2074"/>
              <a:ext cx="29" cy="32"/>
            </a:xfrm>
            <a:custGeom>
              <a:avLst/>
              <a:gdLst>
                <a:gd name="T0" fmla="*/ 0 w 29"/>
                <a:gd name="T1" fmla="*/ 32 h 32"/>
                <a:gd name="T2" fmla="*/ 29 w 29"/>
                <a:gd name="T3" fmla="*/ 15 h 32"/>
                <a:gd name="T4" fmla="*/ 0 w 29"/>
                <a:gd name="T5" fmla="*/ 0 h 32"/>
                <a:gd name="T6" fmla="*/ 0 w 29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0" y="32"/>
                  </a:moveTo>
                  <a:lnTo>
                    <a:pt x="29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566" name="Text Box 182"/>
          <p:cNvSpPr txBox="1">
            <a:spLocks noChangeArrowheads="1"/>
          </p:cNvSpPr>
          <p:nvPr/>
        </p:nvSpPr>
        <p:spPr bwMode="auto">
          <a:xfrm>
            <a:off x="6284913" y="4533900"/>
            <a:ext cx="18557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Garamond" pitchFamily="18" charset="0"/>
              </a:rPr>
              <a:t>Policies &amp; Procedures</a:t>
            </a:r>
          </a:p>
        </p:txBody>
      </p:sp>
      <p:sp>
        <p:nvSpPr>
          <p:cNvPr id="528567" name="AutoShape 183"/>
          <p:cNvSpPr>
            <a:spLocks noChangeArrowheads="1"/>
          </p:cNvSpPr>
          <p:nvPr/>
        </p:nvSpPr>
        <p:spPr bwMode="auto">
          <a:xfrm>
            <a:off x="3057525" y="4787900"/>
            <a:ext cx="1144588" cy="646113"/>
          </a:xfrm>
          <a:prstGeom prst="rightArrow">
            <a:avLst>
              <a:gd name="adj1" fmla="val 53806"/>
              <a:gd name="adj2" fmla="val 49143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46800" rIns="45720" bIns="46800" anchor="ctr"/>
          <a:lstStyle/>
          <a:p>
            <a:pPr algn="ctr"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Garamond" pitchFamily="18" charset="0"/>
              </a:rPr>
              <a:t>3</a:t>
            </a:r>
          </a:p>
        </p:txBody>
      </p:sp>
      <p:grpSp>
        <p:nvGrpSpPr>
          <p:cNvPr id="528568" name="Group 184"/>
          <p:cNvGrpSpPr>
            <a:grpSpLocks/>
          </p:cNvGrpSpPr>
          <p:nvPr/>
        </p:nvGrpSpPr>
        <p:grpSpPr bwMode="auto">
          <a:xfrm>
            <a:off x="844550" y="4235450"/>
            <a:ext cx="395288" cy="365125"/>
            <a:chOff x="1558" y="1973"/>
            <a:chExt cx="249" cy="230"/>
          </a:xfrm>
        </p:grpSpPr>
        <p:sp>
          <p:nvSpPr>
            <p:cNvPr id="528569" name="Rectangle 185"/>
            <p:cNvSpPr>
              <a:spLocks noChangeArrowheads="1"/>
            </p:cNvSpPr>
            <p:nvPr/>
          </p:nvSpPr>
          <p:spPr bwMode="auto">
            <a:xfrm>
              <a:off x="1558" y="1973"/>
              <a:ext cx="241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70" name="Rectangle 186"/>
            <p:cNvSpPr>
              <a:spLocks noChangeArrowheads="1"/>
            </p:cNvSpPr>
            <p:nvPr/>
          </p:nvSpPr>
          <p:spPr bwMode="auto">
            <a:xfrm>
              <a:off x="1563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71" name="Rectangle 187"/>
            <p:cNvSpPr>
              <a:spLocks noChangeArrowheads="1"/>
            </p:cNvSpPr>
            <p:nvPr/>
          </p:nvSpPr>
          <p:spPr bwMode="auto">
            <a:xfrm>
              <a:off x="1560" y="1978"/>
              <a:ext cx="245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572" name="Rectangle 188"/>
          <p:cNvSpPr>
            <a:spLocks noChangeArrowheads="1"/>
          </p:cNvSpPr>
          <p:nvPr/>
        </p:nvSpPr>
        <p:spPr bwMode="auto">
          <a:xfrm>
            <a:off x="946150" y="4267200"/>
            <a:ext cx="1666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Correlate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73" name="Rectangle 189"/>
          <p:cNvSpPr>
            <a:spLocks noChangeArrowheads="1"/>
          </p:cNvSpPr>
          <p:nvPr/>
        </p:nvSpPr>
        <p:spPr bwMode="auto">
          <a:xfrm>
            <a:off x="912813" y="4327525"/>
            <a:ext cx="1968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event 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74" name="Rectangle 190"/>
          <p:cNvSpPr>
            <a:spLocks noChangeArrowheads="1"/>
          </p:cNvSpPr>
          <p:nvPr/>
        </p:nvSpPr>
        <p:spPr bwMode="auto">
          <a:xfrm>
            <a:off x="912813" y="45069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75" name="Rectangle 191"/>
          <p:cNvSpPr>
            <a:spLocks noChangeArrowheads="1"/>
          </p:cNvSpPr>
          <p:nvPr/>
        </p:nvSpPr>
        <p:spPr bwMode="auto">
          <a:xfrm>
            <a:off x="981075" y="45069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76" name="Rectangle 192"/>
          <p:cNvSpPr>
            <a:spLocks noChangeArrowheads="1"/>
          </p:cNvSpPr>
          <p:nvPr/>
        </p:nvSpPr>
        <p:spPr bwMode="auto">
          <a:xfrm>
            <a:off x="996950" y="45069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77" name="Rectangle 193"/>
          <p:cNvSpPr>
            <a:spLocks noChangeArrowheads="1"/>
          </p:cNvSpPr>
          <p:nvPr/>
        </p:nvSpPr>
        <p:spPr bwMode="auto">
          <a:xfrm>
            <a:off x="1074738" y="45069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78" name="Rectangle 194"/>
          <p:cNvSpPr>
            <a:spLocks noChangeArrowheads="1"/>
          </p:cNvSpPr>
          <p:nvPr/>
        </p:nvSpPr>
        <p:spPr bwMode="auto">
          <a:xfrm>
            <a:off x="1090613" y="45069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050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579" name="Group 195"/>
          <p:cNvGrpSpPr>
            <a:grpSpLocks/>
          </p:cNvGrpSpPr>
          <p:nvPr/>
        </p:nvGrpSpPr>
        <p:grpSpPr bwMode="auto">
          <a:xfrm>
            <a:off x="762000" y="4395788"/>
            <a:ext cx="90488" cy="50800"/>
            <a:chOff x="1506" y="2074"/>
            <a:chExt cx="57" cy="32"/>
          </a:xfrm>
        </p:grpSpPr>
        <p:sp>
          <p:nvSpPr>
            <p:cNvPr id="528580" name="Line 196"/>
            <p:cNvSpPr>
              <a:spLocks noChangeShapeType="1"/>
            </p:cNvSpPr>
            <p:nvPr/>
          </p:nvSpPr>
          <p:spPr bwMode="auto">
            <a:xfrm>
              <a:off x="1506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81" name="Freeform 197"/>
            <p:cNvSpPr>
              <a:spLocks/>
            </p:cNvSpPr>
            <p:nvPr/>
          </p:nvSpPr>
          <p:spPr bwMode="auto">
            <a:xfrm>
              <a:off x="1531" y="2074"/>
              <a:ext cx="32" cy="32"/>
            </a:xfrm>
            <a:custGeom>
              <a:avLst/>
              <a:gdLst>
                <a:gd name="T0" fmla="*/ 0 w 32"/>
                <a:gd name="T1" fmla="*/ 32 h 32"/>
                <a:gd name="T2" fmla="*/ 32 w 32"/>
                <a:gd name="T3" fmla="*/ 15 h 32"/>
                <a:gd name="T4" fmla="*/ 0 w 32"/>
                <a:gd name="T5" fmla="*/ 0 h 32"/>
                <a:gd name="T6" fmla="*/ 0 w 32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582" name="Group 198"/>
          <p:cNvGrpSpPr>
            <a:grpSpLocks/>
          </p:cNvGrpSpPr>
          <p:nvPr/>
        </p:nvGrpSpPr>
        <p:grpSpPr bwMode="auto">
          <a:xfrm>
            <a:off x="2260600" y="4235450"/>
            <a:ext cx="401638" cy="365125"/>
            <a:chOff x="2450" y="1973"/>
            <a:chExt cx="253" cy="230"/>
          </a:xfrm>
        </p:grpSpPr>
        <p:sp>
          <p:nvSpPr>
            <p:cNvPr id="528583" name="Rectangle 199"/>
            <p:cNvSpPr>
              <a:spLocks noChangeArrowheads="1"/>
            </p:cNvSpPr>
            <p:nvPr/>
          </p:nvSpPr>
          <p:spPr bwMode="auto">
            <a:xfrm>
              <a:off x="2450" y="1973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84" name="Rectangle 200"/>
            <p:cNvSpPr>
              <a:spLocks noChangeArrowheads="1"/>
            </p:cNvSpPr>
            <p:nvPr/>
          </p:nvSpPr>
          <p:spPr bwMode="auto">
            <a:xfrm>
              <a:off x="2458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85" name="Rectangle 201"/>
            <p:cNvSpPr>
              <a:spLocks noChangeArrowheads="1"/>
            </p:cNvSpPr>
            <p:nvPr/>
          </p:nvSpPr>
          <p:spPr bwMode="auto">
            <a:xfrm>
              <a:off x="2455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586" name="Rectangle 202"/>
          <p:cNvSpPr>
            <a:spLocks noChangeArrowheads="1"/>
          </p:cNvSpPr>
          <p:nvPr/>
        </p:nvSpPr>
        <p:spPr bwMode="auto">
          <a:xfrm>
            <a:off x="2311400" y="4267200"/>
            <a:ext cx="25241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Forward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87" name="Rectangle 203"/>
          <p:cNvSpPr>
            <a:spLocks noChangeArrowheads="1"/>
          </p:cNvSpPr>
          <p:nvPr/>
        </p:nvSpPr>
        <p:spPr bwMode="auto">
          <a:xfrm>
            <a:off x="2306638" y="4327525"/>
            <a:ext cx="2286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to event server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88" name="Rectangle 204"/>
          <p:cNvSpPr>
            <a:spLocks noChangeArrowheads="1"/>
          </p:cNvSpPr>
          <p:nvPr/>
        </p:nvSpPr>
        <p:spPr bwMode="auto">
          <a:xfrm>
            <a:off x="2328863" y="45069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89" name="Rectangle 205"/>
          <p:cNvSpPr>
            <a:spLocks noChangeArrowheads="1"/>
          </p:cNvSpPr>
          <p:nvPr/>
        </p:nvSpPr>
        <p:spPr bwMode="auto">
          <a:xfrm>
            <a:off x="2397125" y="45069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90" name="Rectangle 206"/>
          <p:cNvSpPr>
            <a:spLocks noChangeArrowheads="1"/>
          </p:cNvSpPr>
          <p:nvPr/>
        </p:nvSpPr>
        <p:spPr bwMode="auto">
          <a:xfrm>
            <a:off x="2414588" y="45069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91" name="Rectangle 207"/>
          <p:cNvSpPr>
            <a:spLocks noChangeArrowheads="1"/>
          </p:cNvSpPr>
          <p:nvPr/>
        </p:nvSpPr>
        <p:spPr bwMode="auto">
          <a:xfrm>
            <a:off x="2490788" y="45069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92" name="Rectangle 208"/>
          <p:cNvSpPr>
            <a:spLocks noChangeArrowheads="1"/>
          </p:cNvSpPr>
          <p:nvPr/>
        </p:nvSpPr>
        <p:spPr bwMode="auto">
          <a:xfrm>
            <a:off x="2508250" y="45069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080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593" name="Group 209"/>
          <p:cNvGrpSpPr>
            <a:grpSpLocks/>
          </p:cNvGrpSpPr>
          <p:nvPr/>
        </p:nvGrpSpPr>
        <p:grpSpPr bwMode="auto">
          <a:xfrm>
            <a:off x="1317625" y="4235450"/>
            <a:ext cx="396875" cy="365125"/>
            <a:chOff x="1856" y="1973"/>
            <a:chExt cx="250" cy="230"/>
          </a:xfrm>
        </p:grpSpPr>
        <p:sp>
          <p:nvSpPr>
            <p:cNvPr id="528594" name="Rectangle 210"/>
            <p:cNvSpPr>
              <a:spLocks noChangeArrowheads="1"/>
            </p:cNvSpPr>
            <p:nvPr/>
          </p:nvSpPr>
          <p:spPr bwMode="auto">
            <a:xfrm>
              <a:off x="1856" y="1973"/>
              <a:ext cx="242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95" name="Rectangle 211"/>
            <p:cNvSpPr>
              <a:spLocks noChangeArrowheads="1"/>
            </p:cNvSpPr>
            <p:nvPr/>
          </p:nvSpPr>
          <p:spPr bwMode="auto">
            <a:xfrm>
              <a:off x="1861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596" name="Rectangle 212"/>
            <p:cNvSpPr>
              <a:spLocks noChangeArrowheads="1"/>
            </p:cNvSpPr>
            <p:nvPr/>
          </p:nvSpPr>
          <p:spPr bwMode="auto">
            <a:xfrm>
              <a:off x="1859" y="1978"/>
              <a:ext cx="244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597" name="Rectangle 213"/>
          <p:cNvSpPr>
            <a:spLocks noChangeArrowheads="1"/>
          </p:cNvSpPr>
          <p:nvPr/>
        </p:nvSpPr>
        <p:spPr bwMode="auto">
          <a:xfrm>
            <a:off x="1411288" y="4267200"/>
            <a:ext cx="1714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Log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98" name="Rectangle 214"/>
          <p:cNvSpPr>
            <a:spLocks noChangeArrowheads="1"/>
          </p:cNvSpPr>
          <p:nvPr/>
        </p:nvSpPr>
        <p:spPr bwMode="auto">
          <a:xfrm>
            <a:off x="1449388" y="4327525"/>
            <a:ext cx="10318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599" name="Rectangle 215"/>
          <p:cNvSpPr>
            <a:spLocks noChangeArrowheads="1"/>
          </p:cNvSpPr>
          <p:nvPr/>
        </p:nvSpPr>
        <p:spPr bwMode="auto">
          <a:xfrm>
            <a:off x="1385888" y="45069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00" name="Rectangle 216"/>
          <p:cNvSpPr>
            <a:spLocks noChangeArrowheads="1"/>
          </p:cNvSpPr>
          <p:nvPr/>
        </p:nvSpPr>
        <p:spPr bwMode="auto">
          <a:xfrm>
            <a:off x="1454150" y="45069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01" name="Rectangle 217"/>
          <p:cNvSpPr>
            <a:spLocks noChangeArrowheads="1"/>
          </p:cNvSpPr>
          <p:nvPr/>
        </p:nvSpPr>
        <p:spPr bwMode="auto">
          <a:xfrm>
            <a:off x="1471613" y="45069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02" name="Rectangle 218"/>
          <p:cNvSpPr>
            <a:spLocks noChangeArrowheads="1"/>
          </p:cNvSpPr>
          <p:nvPr/>
        </p:nvSpPr>
        <p:spPr bwMode="auto">
          <a:xfrm>
            <a:off x="1547813" y="45069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03" name="Rectangle 219"/>
          <p:cNvSpPr>
            <a:spLocks noChangeArrowheads="1"/>
          </p:cNvSpPr>
          <p:nvPr/>
        </p:nvSpPr>
        <p:spPr bwMode="auto">
          <a:xfrm>
            <a:off x="1565275" y="45069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060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604" name="Group 220"/>
          <p:cNvGrpSpPr>
            <a:grpSpLocks/>
          </p:cNvGrpSpPr>
          <p:nvPr/>
        </p:nvGrpSpPr>
        <p:grpSpPr bwMode="auto">
          <a:xfrm>
            <a:off x="1236663" y="4395788"/>
            <a:ext cx="85725" cy="50800"/>
            <a:chOff x="1805" y="2074"/>
            <a:chExt cx="54" cy="32"/>
          </a:xfrm>
        </p:grpSpPr>
        <p:sp>
          <p:nvSpPr>
            <p:cNvPr id="528605" name="Line 221"/>
            <p:cNvSpPr>
              <a:spLocks noChangeShapeType="1"/>
            </p:cNvSpPr>
            <p:nvPr/>
          </p:nvSpPr>
          <p:spPr bwMode="auto">
            <a:xfrm>
              <a:off x="1805" y="2089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06" name="Freeform 222"/>
            <p:cNvSpPr>
              <a:spLocks/>
            </p:cNvSpPr>
            <p:nvPr/>
          </p:nvSpPr>
          <p:spPr bwMode="auto">
            <a:xfrm>
              <a:off x="1829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15 h 32"/>
                <a:gd name="T4" fmla="*/ 0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607" name="Group 223"/>
          <p:cNvGrpSpPr>
            <a:grpSpLocks/>
          </p:cNvGrpSpPr>
          <p:nvPr/>
        </p:nvGrpSpPr>
        <p:grpSpPr bwMode="auto">
          <a:xfrm>
            <a:off x="1709738" y="4395788"/>
            <a:ext cx="90487" cy="50800"/>
            <a:chOff x="2103" y="2074"/>
            <a:chExt cx="57" cy="32"/>
          </a:xfrm>
        </p:grpSpPr>
        <p:sp>
          <p:nvSpPr>
            <p:cNvPr id="528608" name="Line 224"/>
            <p:cNvSpPr>
              <a:spLocks noChangeShapeType="1"/>
            </p:cNvSpPr>
            <p:nvPr/>
          </p:nvSpPr>
          <p:spPr bwMode="auto">
            <a:xfrm>
              <a:off x="2103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09" name="Freeform 225"/>
            <p:cNvSpPr>
              <a:spLocks/>
            </p:cNvSpPr>
            <p:nvPr/>
          </p:nvSpPr>
          <p:spPr bwMode="auto">
            <a:xfrm>
              <a:off x="2127" y="2074"/>
              <a:ext cx="33" cy="32"/>
            </a:xfrm>
            <a:custGeom>
              <a:avLst/>
              <a:gdLst>
                <a:gd name="T0" fmla="*/ 0 w 33"/>
                <a:gd name="T1" fmla="*/ 32 h 32"/>
                <a:gd name="T2" fmla="*/ 33 w 33"/>
                <a:gd name="T3" fmla="*/ 15 h 32"/>
                <a:gd name="T4" fmla="*/ 0 w 33"/>
                <a:gd name="T5" fmla="*/ 0 h 32"/>
                <a:gd name="T6" fmla="*/ 0 w 33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2">
                  <a:moveTo>
                    <a:pt x="0" y="32"/>
                  </a:moveTo>
                  <a:lnTo>
                    <a:pt x="33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610" name="Group 226"/>
          <p:cNvGrpSpPr>
            <a:grpSpLocks/>
          </p:cNvGrpSpPr>
          <p:nvPr/>
        </p:nvGrpSpPr>
        <p:grpSpPr bwMode="auto">
          <a:xfrm>
            <a:off x="2652713" y="4395788"/>
            <a:ext cx="85725" cy="50800"/>
            <a:chOff x="2697" y="2074"/>
            <a:chExt cx="54" cy="32"/>
          </a:xfrm>
        </p:grpSpPr>
        <p:sp>
          <p:nvSpPr>
            <p:cNvPr id="528611" name="Freeform 227"/>
            <p:cNvSpPr>
              <a:spLocks/>
            </p:cNvSpPr>
            <p:nvPr/>
          </p:nvSpPr>
          <p:spPr bwMode="auto">
            <a:xfrm>
              <a:off x="2697" y="2089"/>
              <a:ext cx="30" cy="1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12" name="Freeform 228"/>
            <p:cNvSpPr>
              <a:spLocks/>
            </p:cNvSpPr>
            <p:nvPr/>
          </p:nvSpPr>
          <p:spPr bwMode="auto">
            <a:xfrm>
              <a:off x="2721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21 h 32"/>
                <a:gd name="T4" fmla="*/ 3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21"/>
                  </a:lnTo>
                  <a:lnTo>
                    <a:pt x="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8613" name="Group 229"/>
          <p:cNvGrpSpPr>
            <a:grpSpLocks/>
          </p:cNvGrpSpPr>
          <p:nvPr/>
        </p:nvGrpSpPr>
        <p:grpSpPr bwMode="auto">
          <a:xfrm>
            <a:off x="1787525" y="4235450"/>
            <a:ext cx="400050" cy="365125"/>
            <a:chOff x="2152" y="1973"/>
            <a:chExt cx="252" cy="230"/>
          </a:xfrm>
        </p:grpSpPr>
        <p:sp>
          <p:nvSpPr>
            <p:cNvPr id="528614" name="Rectangle 230"/>
            <p:cNvSpPr>
              <a:spLocks noChangeArrowheads="1"/>
            </p:cNvSpPr>
            <p:nvPr/>
          </p:nvSpPr>
          <p:spPr bwMode="auto">
            <a:xfrm>
              <a:off x="2152" y="1973"/>
              <a:ext cx="244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15" name="Rectangle 231"/>
            <p:cNvSpPr>
              <a:spLocks noChangeArrowheads="1"/>
            </p:cNvSpPr>
            <p:nvPr/>
          </p:nvSpPr>
          <p:spPr bwMode="auto">
            <a:xfrm>
              <a:off x="2160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16" name="Rectangle 232"/>
            <p:cNvSpPr>
              <a:spLocks noChangeArrowheads="1"/>
            </p:cNvSpPr>
            <p:nvPr/>
          </p:nvSpPr>
          <p:spPr bwMode="auto">
            <a:xfrm>
              <a:off x="2157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617" name="Rectangle 233"/>
          <p:cNvSpPr>
            <a:spLocks noChangeArrowheads="1"/>
          </p:cNvSpPr>
          <p:nvPr/>
        </p:nvSpPr>
        <p:spPr bwMode="auto">
          <a:xfrm>
            <a:off x="1858963" y="4267200"/>
            <a:ext cx="2222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Action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18" name="Rectangle 234"/>
          <p:cNvSpPr>
            <a:spLocks noChangeArrowheads="1"/>
          </p:cNvSpPr>
          <p:nvPr/>
        </p:nvSpPr>
        <p:spPr bwMode="auto">
          <a:xfrm>
            <a:off x="1924050" y="4327525"/>
            <a:ext cx="1031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19" name="Rectangle 235"/>
          <p:cNvSpPr>
            <a:spLocks noChangeArrowheads="1"/>
          </p:cNvSpPr>
          <p:nvPr/>
        </p:nvSpPr>
        <p:spPr bwMode="auto">
          <a:xfrm>
            <a:off x="1858963" y="45069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20" name="Rectangle 236"/>
          <p:cNvSpPr>
            <a:spLocks noChangeArrowheads="1"/>
          </p:cNvSpPr>
          <p:nvPr/>
        </p:nvSpPr>
        <p:spPr bwMode="auto">
          <a:xfrm>
            <a:off x="1927225" y="45069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21" name="Rectangle 237"/>
          <p:cNvSpPr>
            <a:spLocks noChangeArrowheads="1"/>
          </p:cNvSpPr>
          <p:nvPr/>
        </p:nvSpPr>
        <p:spPr bwMode="auto">
          <a:xfrm>
            <a:off x="1944688" y="45069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22" name="Rectangle 238"/>
          <p:cNvSpPr>
            <a:spLocks noChangeArrowheads="1"/>
          </p:cNvSpPr>
          <p:nvPr/>
        </p:nvSpPr>
        <p:spPr bwMode="auto">
          <a:xfrm>
            <a:off x="2020888" y="45069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528623" name="Rectangle 239"/>
          <p:cNvSpPr>
            <a:spLocks noChangeArrowheads="1"/>
          </p:cNvSpPr>
          <p:nvPr/>
        </p:nvSpPr>
        <p:spPr bwMode="auto">
          <a:xfrm>
            <a:off x="2038350" y="45069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070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528624" name="Group 240"/>
          <p:cNvGrpSpPr>
            <a:grpSpLocks/>
          </p:cNvGrpSpPr>
          <p:nvPr/>
        </p:nvGrpSpPr>
        <p:grpSpPr bwMode="auto">
          <a:xfrm>
            <a:off x="2179638" y="4395788"/>
            <a:ext cx="88900" cy="50800"/>
            <a:chOff x="2399" y="2074"/>
            <a:chExt cx="56" cy="32"/>
          </a:xfrm>
        </p:grpSpPr>
        <p:sp>
          <p:nvSpPr>
            <p:cNvPr id="528625" name="Line 241"/>
            <p:cNvSpPr>
              <a:spLocks noChangeShapeType="1"/>
            </p:cNvSpPr>
            <p:nvPr/>
          </p:nvSpPr>
          <p:spPr bwMode="auto">
            <a:xfrm>
              <a:off x="2399" y="2089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26" name="Freeform 242"/>
            <p:cNvSpPr>
              <a:spLocks/>
            </p:cNvSpPr>
            <p:nvPr/>
          </p:nvSpPr>
          <p:spPr bwMode="auto">
            <a:xfrm>
              <a:off x="2426" y="2074"/>
              <a:ext cx="29" cy="32"/>
            </a:xfrm>
            <a:custGeom>
              <a:avLst/>
              <a:gdLst>
                <a:gd name="T0" fmla="*/ 0 w 29"/>
                <a:gd name="T1" fmla="*/ 32 h 32"/>
                <a:gd name="T2" fmla="*/ 29 w 29"/>
                <a:gd name="T3" fmla="*/ 15 h 32"/>
                <a:gd name="T4" fmla="*/ 0 w 29"/>
                <a:gd name="T5" fmla="*/ 0 h 32"/>
                <a:gd name="T6" fmla="*/ 0 w 29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0" y="32"/>
                  </a:moveTo>
                  <a:lnTo>
                    <a:pt x="29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28627" name="Picture 2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t="16757" r="23079" b="6357"/>
          <a:stretch>
            <a:fillRect/>
          </a:stretch>
        </p:blipFill>
        <p:spPr bwMode="auto">
          <a:xfrm>
            <a:off x="6505575" y="4819650"/>
            <a:ext cx="1362075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8628" name="Picture 2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8817" r="3484" b="6810"/>
          <a:stretch>
            <a:fillRect/>
          </a:stretch>
        </p:blipFill>
        <p:spPr bwMode="auto">
          <a:xfrm>
            <a:off x="4235450" y="4827588"/>
            <a:ext cx="1000125" cy="631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8629" name="Rectangle 245"/>
          <p:cNvSpPr>
            <a:spLocks noChangeArrowheads="1"/>
          </p:cNvSpPr>
          <p:nvPr/>
        </p:nvSpPr>
        <p:spPr bwMode="auto">
          <a:xfrm>
            <a:off x="981075" y="5718175"/>
            <a:ext cx="7373938" cy="631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1pPr>
            <a:lvl2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2pPr>
            <a:lvl3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3pPr>
            <a:lvl4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4pPr>
            <a:lvl5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5pPr>
            <a:lvl6pPr marL="838200" indent="-381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1295400" indent="-381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752600" indent="-381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2209800" indent="-381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ClrTx/>
              <a:buSzTx/>
            </a:pP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528630" name="AutoShape 246"/>
          <p:cNvSpPr>
            <a:spLocks noChangeArrowheads="1"/>
          </p:cNvSpPr>
          <p:nvPr/>
        </p:nvSpPr>
        <p:spPr bwMode="auto">
          <a:xfrm>
            <a:off x="5322888" y="4787900"/>
            <a:ext cx="1149350" cy="646113"/>
          </a:xfrm>
          <a:prstGeom prst="rightArrow">
            <a:avLst>
              <a:gd name="adj1" fmla="val 56269"/>
              <a:gd name="adj2" fmla="val 49075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46800" rIns="45720" bIns="46800" anchor="ctr"/>
          <a:lstStyle/>
          <a:p>
            <a:pPr algn="ctr"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Garamond" pitchFamily="18" charset="0"/>
              </a:rPr>
              <a:t>4</a:t>
            </a:r>
          </a:p>
        </p:txBody>
      </p:sp>
      <p:sp>
        <p:nvSpPr>
          <p:cNvPr id="528631" name="AutoShape 247"/>
          <p:cNvSpPr>
            <a:spLocks noChangeArrowheads="1"/>
          </p:cNvSpPr>
          <p:nvPr/>
        </p:nvSpPr>
        <p:spPr bwMode="auto">
          <a:xfrm>
            <a:off x="3073400" y="3552825"/>
            <a:ext cx="693738" cy="752475"/>
          </a:xfrm>
          <a:prstGeom prst="leftArrow">
            <a:avLst>
              <a:gd name="adj1" fmla="val 49787"/>
              <a:gd name="adj2" fmla="val 31579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46800" rIns="45720" bIns="46800" anchor="ctr"/>
          <a:lstStyle/>
          <a:p>
            <a:pPr algn="ctr"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528632" name="AutoShape 248"/>
          <p:cNvSpPr>
            <a:spLocks noChangeArrowheads="1"/>
          </p:cNvSpPr>
          <p:nvPr/>
        </p:nvSpPr>
        <p:spPr bwMode="auto">
          <a:xfrm>
            <a:off x="2843213" y="1549400"/>
            <a:ext cx="960437" cy="646113"/>
          </a:xfrm>
          <a:prstGeom prst="rightArrow">
            <a:avLst>
              <a:gd name="adj1" fmla="val 53806"/>
              <a:gd name="adj2" fmla="val 41236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46800" rIns="45720" bIns="46800" anchor="ctr"/>
          <a:lstStyle/>
          <a:p>
            <a:pPr algn="ctr"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528633" name="Text Box 249"/>
          <p:cNvSpPr txBox="1">
            <a:spLocks noChangeArrowheads="1"/>
          </p:cNvSpPr>
          <p:nvPr/>
        </p:nvSpPr>
        <p:spPr bwMode="auto">
          <a:xfrm>
            <a:off x="457200" y="6096000"/>
            <a:ext cx="817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en-US" altLang="en-US" sz="2000" b="1">
                <a:solidFill>
                  <a:srgbClr val="FF0000"/>
                </a:solidFill>
                <a:latin typeface="Arial Unicode MS" pitchFamily="34" charset="-128"/>
              </a:rPr>
              <a:t>Die ITIL Prozess-Notation wird weithin akzeptiert und verstanden.</a:t>
            </a:r>
            <a:endParaRPr lang="de-DE" altLang="en-US" sz="2000" b="1">
              <a:solidFill>
                <a:srgbClr val="FF0000"/>
              </a:solidFill>
              <a:latin typeface="Arial Unicode MS" pitchFamily="34" charset="-128"/>
            </a:endParaRPr>
          </a:p>
        </p:txBody>
      </p:sp>
      <p:grpSp>
        <p:nvGrpSpPr>
          <p:cNvPr id="528634" name="Group 250"/>
          <p:cNvGrpSpPr>
            <a:grpSpLocks noChangeAspect="1"/>
          </p:cNvGrpSpPr>
          <p:nvPr/>
        </p:nvGrpSpPr>
        <p:grpSpPr bwMode="auto">
          <a:xfrm>
            <a:off x="7696200" y="152400"/>
            <a:ext cx="1146175" cy="1141413"/>
            <a:chOff x="3578" y="1038"/>
            <a:chExt cx="1453" cy="1448"/>
          </a:xfrm>
        </p:grpSpPr>
        <p:sp>
          <p:nvSpPr>
            <p:cNvPr id="528635" name="Freeform 251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36" name="Freeform 252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37" name="Freeform 253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38" name="Freeform 254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39" name="Freeform 255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40" name="Freeform 256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41" name="Line 257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8642" name="Line 258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8643" name="Freeform 259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44" name="Freeform 260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45" name="Freeform 261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6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0"/>
            <a:ext cx="7702550" cy="381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de-DE" altLang="en-US" sz="6600">
                <a:solidFill>
                  <a:schemeClr val="bg1"/>
                </a:solidFill>
              </a:rPr>
              <a:t>Ausblick</a:t>
            </a:r>
          </a:p>
        </p:txBody>
      </p:sp>
      <p:sp>
        <p:nvSpPr>
          <p:cNvPr id="542724" name="Line 4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pitchFamily="34" charset="0"/>
                <a:cs typeface="Arial" pitchFamily="34" charset="0"/>
              </a:rPr>
              <a:t>Vision &amp; Aufruf zur Mitwirkung</a:t>
            </a:r>
            <a:endParaRPr lang="de-DE" altLang="en-US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990600"/>
            <a:ext cx="37719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en-US" sz="1600">
                <a:latin typeface="Arial" pitchFamily="34" charset="0"/>
                <a:cs typeface="Arial" pitchFamily="34" charset="0"/>
              </a:rPr>
              <a:t>Wir stellen ein generisches Prozessmodell der IAM-Prozesse aus allen erhältlichen Quellen zusammen.</a:t>
            </a:r>
            <a:endParaRPr lang="de-DE" altLang="en-US" sz="1600"/>
          </a:p>
          <a:p>
            <a:pPr>
              <a:spcBef>
                <a:spcPct val="50000"/>
              </a:spcBef>
            </a:pPr>
            <a:r>
              <a:rPr lang="de-DE" altLang="en-US" sz="1600">
                <a:latin typeface="Arial" pitchFamily="34" charset="0"/>
                <a:cs typeface="Arial" pitchFamily="34" charset="0"/>
              </a:rPr>
              <a:t>Das Ergebnis stellen wir gegen ein Entgelt der Öffentlichkeit zur Verfügung.</a:t>
            </a:r>
            <a:endParaRPr lang="de-DE" altLang="en-US" sz="1600"/>
          </a:p>
          <a:p>
            <a:pPr>
              <a:spcBef>
                <a:spcPct val="50000"/>
              </a:spcBef>
            </a:pPr>
            <a:r>
              <a:rPr lang="de-DE" altLang="en-US" sz="1600">
                <a:latin typeface="Arial" pitchFamily="34" charset="0"/>
                <a:cs typeface="Arial" pitchFamily="34" charset="0"/>
              </a:rPr>
              <a:t>Unternehmen, die zum Ergebnis beigetragen hatten, erhalten dieses kostenfrei.</a:t>
            </a:r>
          </a:p>
          <a:p>
            <a:pPr>
              <a:spcBef>
                <a:spcPct val="50000"/>
              </a:spcBef>
            </a:pPr>
            <a:r>
              <a:rPr lang="de-DE" altLang="en-US" sz="1600">
                <a:latin typeface="Arial" pitchFamily="34" charset="0"/>
                <a:cs typeface="Arial" pitchFamily="34" charset="0"/>
              </a:rPr>
              <a:t>Ein Unternehmen wirkt mit wenn ...</a:t>
            </a:r>
          </a:p>
          <a:p>
            <a:pPr lvl="1">
              <a:spcBef>
                <a:spcPct val="50000"/>
              </a:spcBef>
            </a:pPr>
            <a:r>
              <a:rPr lang="de-DE" altLang="en-US" sz="1400">
                <a:latin typeface="Arial" pitchFamily="34" charset="0"/>
                <a:cs typeface="Arial" pitchFamily="34" charset="0"/>
              </a:rPr>
              <a:t>es seine Prozesse in den Generalisierungsprozess einbringt </a:t>
            </a:r>
          </a:p>
          <a:p>
            <a:pPr lvl="1">
              <a:spcBef>
                <a:spcPct val="50000"/>
              </a:spcBef>
            </a:pPr>
            <a:r>
              <a:rPr lang="de-DE" altLang="en-US" sz="1400">
                <a:latin typeface="Arial" pitchFamily="34" charset="0"/>
                <a:cs typeface="Arial" pitchFamily="34" charset="0"/>
              </a:rPr>
              <a:t>einen Ansprechpartner benennt, der für Erläuterungen bereit steht.</a:t>
            </a:r>
          </a:p>
          <a:p>
            <a:pPr lvl="1">
              <a:spcBef>
                <a:spcPct val="50000"/>
              </a:spcBef>
            </a:pPr>
            <a:r>
              <a:rPr lang="de-DE" altLang="en-US" sz="1400">
                <a:latin typeface="Arial" pitchFamily="34" charset="0"/>
                <a:cs typeface="Arial" pitchFamily="34" charset="0"/>
              </a:rPr>
              <a:t>Bei Bedarf an Arbeits-Meetings teilnimmt.</a:t>
            </a:r>
            <a:endParaRPr lang="de-DE" altLang="en-US" sz="1400"/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600075" y="5943600"/>
            <a:ext cx="794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20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Machen Sie mit es wird sich für Sie lohnen!</a:t>
            </a:r>
            <a:endParaRPr lang="de-DE" altLang="en-US" sz="200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473100" name="Picture 12" descr="http://www.american-buddha.com/fortuna.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075" y="990600"/>
            <a:ext cx="2925763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Ende ...</a:t>
            </a:r>
          </a:p>
        </p:txBody>
      </p:sp>
      <p:pic>
        <p:nvPicPr>
          <p:cNvPr id="544771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44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143000"/>
            <a:ext cx="4000500" cy="487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altLang="en-US" sz="2400"/>
          </a:p>
          <a:p>
            <a:pPr algn="ctr">
              <a:buFont typeface="Wingdings" pitchFamily="2" charset="2"/>
              <a:buNone/>
            </a:pPr>
            <a:r>
              <a:rPr lang="de-DE" altLang="en-US" sz="3600"/>
              <a:t>Ich danke Ihnen für Ihre Aufmerksamkeit.</a:t>
            </a:r>
          </a:p>
          <a:p>
            <a:pPr algn="ctr">
              <a:buFont typeface="Wingdings" pitchFamily="2" charset="2"/>
              <a:buNone/>
            </a:pPr>
            <a:endParaRPr lang="de-DE" altLang="en-US" sz="3600"/>
          </a:p>
          <a:p>
            <a:pPr algn="ctr">
              <a:buFont typeface="Wingdings" pitchFamily="2" charset="2"/>
              <a:buNone/>
            </a:pPr>
            <a:r>
              <a:rPr lang="de-DE" altLang="en-US" sz="2400"/>
              <a:t>Sollten Ihnen später noch Fragen kommen: </a:t>
            </a:r>
            <a:r>
              <a:rPr lang="de-DE" altLang="en-US" sz="2400">
                <a:hlinkClick r:id="rId4"/>
              </a:rPr>
              <a:t>horst.walther@si-g.com</a:t>
            </a:r>
            <a:r>
              <a:rPr lang="de-DE" altLang="en-US" sz="2400"/>
              <a:t> 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SiG - Wandel durch Informatik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143000"/>
            <a:ext cx="41148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Informationssicherheit</a:t>
            </a:r>
            <a: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Sicherheitsgrundsätze, Sicherheits-analysen, Sicherheitsmanagement, Security Awareness Programme und IT-Risikomanagement</a:t>
            </a:r>
            <a:r>
              <a:rPr lang="de-DE" altLang="en-US" sz="1600"/>
              <a:t/>
            </a:r>
            <a:br>
              <a:rPr lang="de-DE" altLang="en-US" sz="1600"/>
            </a:br>
            <a:endParaRPr lang="de-DE" altLang="en-US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Projektmanagement</a:t>
            </a:r>
            <a: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Management von internationalen Groß-projekten. Nach PMI zertifiziert PMP. Risikobegrenzung durch agile Methoden.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altLang="en-US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Identity Management</a:t>
            </a:r>
            <a: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Konzepte und Lösungen - </a:t>
            </a:r>
            <a:r>
              <a:rPr lang="de-DE" altLang="en-US" sz="16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Policies</a:t>
            </a:r>
            <a: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Prozesse und Produkte. Auswahl und Implementierung verzeichnisgestützter Anwendungen.</a:t>
            </a:r>
            <a:br>
              <a:rPr lang="de-DE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de-DE" altLang="en-US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/>
              <a:t>IT-Potentialanalysen</a:t>
            </a:r>
            <a:br>
              <a:rPr lang="de-DE" altLang="en-US" sz="1800"/>
            </a:br>
            <a:endParaRPr lang="de-DE" altLang="en-US" sz="1800"/>
          </a:p>
          <a:p>
            <a:pPr>
              <a:lnSpc>
                <a:spcPct val="90000"/>
              </a:lnSpc>
            </a:pPr>
            <a:r>
              <a:rPr lang="de-DE" altLang="en-US" sz="1800"/>
              <a:t>Informatik-Strategien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altLang="en-US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2862263" y="1095375"/>
            <a:ext cx="5595937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buChar char="n"/>
              <a:defRPr sz="2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5000"/>
              </a:spcBef>
              <a:buFont typeface="Webdings" pitchFamily="18" charset="2"/>
              <a:buChar char="4"/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Webdings" pitchFamily="18" charset="2"/>
              <a:buChar char="8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5621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1981200" indent="-22860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 Unicode MS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Char char="-"/>
              <a:defRPr sz="1200">
                <a:solidFill>
                  <a:schemeClr val="tx1"/>
                </a:solidFill>
                <a:latin typeface="Arial Unicode MS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Char char="-"/>
              <a:defRPr sz="1200">
                <a:solidFill>
                  <a:schemeClr val="tx1"/>
                </a:solidFill>
                <a:latin typeface="Arial Unicode MS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Char char="-"/>
              <a:defRPr sz="1200">
                <a:solidFill>
                  <a:schemeClr val="tx1"/>
                </a:solidFill>
                <a:latin typeface="Arial Unicode MS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80000"/>
              <a:buChar char="-"/>
              <a:defRPr sz="1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/>
            <a:endParaRPr lang="en-US" altLang="en-US" sz="3000"/>
          </a:p>
        </p:txBody>
      </p:sp>
      <p:pic>
        <p:nvPicPr>
          <p:cNvPr id="408581" name="Picture 5" descr="C:\Dokumente und Einstellungen\Horst Walther\Eigene Dateien\1. SiG\Infrastruktur\Homepage\grafik\IS_o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139825"/>
            <a:ext cx="409575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583" name="Picture 7" descr="C:\Dokumente und Einstellungen\Horst Walther\Eigene Dateien\1. SiG\Infrastruktur\Homepage\grafik\IDM_of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27500"/>
            <a:ext cx="60166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584" name="Picture 8" descr="Chileha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2478088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762000" y="4876800"/>
            <a:ext cx="3429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de-DE" altLang="en-US" sz="1600">
                <a:latin typeface="Arial Unicode MS" pitchFamily="34" charset="-128"/>
              </a:rPr>
              <a:t>SiG - Software Integration GmbH,  </a:t>
            </a:r>
            <a:br>
              <a:rPr lang="de-DE" altLang="en-US" sz="1600">
                <a:latin typeface="Arial Unicode MS" pitchFamily="34" charset="-128"/>
              </a:rPr>
            </a:br>
            <a:r>
              <a:rPr lang="de-DE" altLang="en-US" sz="1600">
                <a:latin typeface="Arial Unicode MS" pitchFamily="34" charset="-128"/>
              </a:rPr>
              <a:t>Chilehaus A, Fischertwiete 2, </a:t>
            </a:r>
            <a:br>
              <a:rPr lang="de-DE" altLang="en-US" sz="1600">
                <a:latin typeface="Arial Unicode MS" pitchFamily="34" charset="-128"/>
              </a:rPr>
            </a:br>
            <a:r>
              <a:rPr lang="de-DE" altLang="en-US" sz="1600">
                <a:latin typeface="Arial Unicode MS" pitchFamily="34" charset="-128"/>
              </a:rPr>
              <a:t>20095, Hamburg, </a:t>
            </a:r>
            <a:br>
              <a:rPr lang="de-DE" altLang="en-US" sz="1600">
                <a:latin typeface="Arial Unicode MS" pitchFamily="34" charset="-128"/>
              </a:rPr>
            </a:br>
            <a:r>
              <a:rPr lang="de-DE" altLang="en-US" sz="1600">
                <a:latin typeface="Arial Unicode MS" pitchFamily="34" charset="-128"/>
                <a:hlinkClick r:id="rId6"/>
              </a:rPr>
              <a:t>http://www.si-g.com</a:t>
            </a:r>
            <a:endParaRPr lang="de-DE" altLang="en-US" sz="1600" b="1">
              <a:latin typeface="Arial Unicode MS" pitchFamily="34" charset="-128"/>
            </a:endParaRPr>
          </a:p>
          <a:p>
            <a:pPr>
              <a:buClrTx/>
              <a:buSzTx/>
              <a:buFontTx/>
              <a:buNone/>
            </a:pPr>
            <a:endParaRPr lang="de-DE" altLang="en-US" sz="1500" b="1">
              <a:latin typeface="Arial Unicode MS" pitchFamily="34" charset="-128"/>
            </a:endParaRPr>
          </a:p>
        </p:txBody>
      </p:sp>
      <p:pic>
        <p:nvPicPr>
          <p:cNvPr id="40858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5635"/>
          <a:stretch>
            <a:fillRect/>
          </a:stretch>
        </p:blipFill>
        <p:spPr bwMode="auto">
          <a:xfrm>
            <a:off x="4160838" y="2611438"/>
            <a:ext cx="8683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Fragen - Anmerkungen – Anregungen?</a:t>
            </a:r>
          </a:p>
        </p:txBody>
      </p:sp>
      <p:pic>
        <p:nvPicPr>
          <p:cNvPr id="546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443038"/>
            <a:ext cx="26860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3641725"/>
            <a:ext cx="5907087" cy="17970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de-DE" altLang="en-US" sz="8000">
                <a:latin typeface="Comic Sans MS" pitchFamily="66" charset="0"/>
              </a:rPr>
              <a:t>A</a:t>
            </a:r>
            <a:r>
              <a:rPr lang="de-DE" altLang="en-US" sz="3600">
                <a:latin typeface="Comic Sans MS" pitchFamily="66" charset="0"/>
              </a:rPr>
              <a:t>chtung</a:t>
            </a:r>
            <a:br>
              <a:rPr lang="de-DE" altLang="en-US" sz="3600">
                <a:latin typeface="Comic Sans MS" pitchFamily="66" charset="0"/>
              </a:rPr>
            </a:br>
            <a:r>
              <a:rPr lang="de-DE" altLang="en-US" sz="8000">
                <a:latin typeface="Comic Sans MS" pitchFamily="66" charset="0"/>
              </a:rPr>
              <a:t> A</a:t>
            </a:r>
            <a:r>
              <a:rPr lang="de-DE" altLang="en-US" sz="3600">
                <a:latin typeface="Comic Sans MS" pitchFamily="66" charset="0"/>
              </a:rPr>
              <a:t>nhang</a:t>
            </a:r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4229100" y="1495425"/>
            <a:ext cx="2128838" cy="2298700"/>
            <a:chOff x="3303" y="1038"/>
            <a:chExt cx="1341" cy="1448"/>
          </a:xfrm>
        </p:grpSpPr>
        <p:pic>
          <p:nvPicPr>
            <p:cNvPr id="1208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64"/>
              <a:ext cx="714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0837" name="Group 5"/>
            <p:cNvGrpSpPr>
              <a:grpSpLocks/>
            </p:cNvGrpSpPr>
            <p:nvPr/>
          </p:nvGrpSpPr>
          <p:grpSpPr bwMode="auto">
            <a:xfrm>
              <a:off x="3303" y="1038"/>
              <a:ext cx="1341" cy="1448"/>
              <a:chOff x="3578" y="1038"/>
              <a:chExt cx="1453" cy="1448"/>
            </a:xfrm>
          </p:grpSpPr>
          <p:sp>
            <p:nvSpPr>
              <p:cNvPr id="120838" name="Freeform 6"/>
              <p:cNvSpPr>
                <a:spLocks/>
              </p:cNvSpPr>
              <p:nvPr/>
            </p:nvSpPr>
            <p:spPr bwMode="auto">
              <a:xfrm>
                <a:off x="4262" y="1038"/>
                <a:ext cx="395" cy="549"/>
              </a:xfrm>
              <a:custGeom>
                <a:avLst/>
                <a:gdLst>
                  <a:gd name="T0" fmla="*/ 38 w 395"/>
                  <a:gd name="T1" fmla="*/ 548 h 549"/>
                  <a:gd name="T2" fmla="*/ 7 w 395"/>
                  <a:gd name="T3" fmla="*/ 435 h 549"/>
                  <a:gd name="T4" fmla="*/ 1 w 395"/>
                  <a:gd name="T5" fmla="*/ 381 h 549"/>
                  <a:gd name="T6" fmla="*/ 0 w 395"/>
                  <a:gd name="T7" fmla="*/ 355 h 549"/>
                  <a:gd name="T8" fmla="*/ 2 w 395"/>
                  <a:gd name="T9" fmla="*/ 328 h 549"/>
                  <a:gd name="T10" fmla="*/ 21 w 395"/>
                  <a:gd name="T11" fmla="*/ 230 h 549"/>
                  <a:gd name="T12" fmla="*/ 62 w 395"/>
                  <a:gd name="T13" fmla="*/ 144 h 549"/>
                  <a:gd name="T14" fmla="*/ 123 w 395"/>
                  <a:gd name="T15" fmla="*/ 76 h 549"/>
                  <a:gd name="T16" fmla="*/ 200 w 395"/>
                  <a:gd name="T17" fmla="*/ 27 h 549"/>
                  <a:gd name="T18" fmla="*/ 291 w 395"/>
                  <a:gd name="T19" fmla="*/ 2 h 549"/>
                  <a:gd name="T20" fmla="*/ 315 w 395"/>
                  <a:gd name="T21" fmla="*/ 1 h 549"/>
                  <a:gd name="T22" fmla="*/ 341 w 395"/>
                  <a:gd name="T23" fmla="*/ 0 h 549"/>
                  <a:gd name="T24" fmla="*/ 394 w 395"/>
                  <a:gd name="T25" fmla="*/ 6 h 549"/>
                  <a:gd name="T26" fmla="*/ 370 w 395"/>
                  <a:gd name="T27" fmla="*/ 6 h 549"/>
                  <a:gd name="T28" fmla="*/ 346 w 395"/>
                  <a:gd name="T29" fmla="*/ 8 h 549"/>
                  <a:gd name="T30" fmla="*/ 299 w 395"/>
                  <a:gd name="T31" fmla="*/ 15 h 549"/>
                  <a:gd name="T32" fmla="*/ 213 w 395"/>
                  <a:gd name="T33" fmla="*/ 49 h 549"/>
                  <a:gd name="T34" fmla="*/ 140 w 395"/>
                  <a:gd name="T35" fmla="*/ 101 h 549"/>
                  <a:gd name="T36" fmla="*/ 79 w 395"/>
                  <a:gd name="T37" fmla="*/ 172 h 549"/>
                  <a:gd name="T38" fmla="*/ 37 w 395"/>
                  <a:gd name="T39" fmla="*/ 254 h 549"/>
                  <a:gd name="T40" fmla="*/ 14 w 395"/>
                  <a:gd name="T41" fmla="*/ 347 h 549"/>
                  <a:gd name="T42" fmla="*/ 11 w 395"/>
                  <a:gd name="T43" fmla="*/ 396 h 549"/>
                  <a:gd name="T44" fmla="*/ 11 w 395"/>
                  <a:gd name="T45" fmla="*/ 420 h 549"/>
                  <a:gd name="T46" fmla="*/ 14 w 395"/>
                  <a:gd name="T47" fmla="*/ 446 h 549"/>
                  <a:gd name="T48" fmla="*/ 38 w 395"/>
                  <a:gd name="T49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5" h="549">
                    <a:moveTo>
                      <a:pt x="38" y="548"/>
                    </a:moveTo>
                    <a:lnTo>
                      <a:pt x="7" y="435"/>
                    </a:lnTo>
                    <a:lnTo>
                      <a:pt x="1" y="381"/>
                    </a:lnTo>
                    <a:lnTo>
                      <a:pt x="0" y="355"/>
                    </a:lnTo>
                    <a:lnTo>
                      <a:pt x="2" y="328"/>
                    </a:lnTo>
                    <a:lnTo>
                      <a:pt x="21" y="230"/>
                    </a:lnTo>
                    <a:lnTo>
                      <a:pt x="62" y="144"/>
                    </a:lnTo>
                    <a:lnTo>
                      <a:pt x="123" y="76"/>
                    </a:lnTo>
                    <a:lnTo>
                      <a:pt x="200" y="27"/>
                    </a:lnTo>
                    <a:lnTo>
                      <a:pt x="291" y="2"/>
                    </a:lnTo>
                    <a:lnTo>
                      <a:pt x="315" y="1"/>
                    </a:lnTo>
                    <a:lnTo>
                      <a:pt x="341" y="0"/>
                    </a:lnTo>
                    <a:lnTo>
                      <a:pt x="394" y="6"/>
                    </a:lnTo>
                    <a:lnTo>
                      <a:pt x="370" y="6"/>
                    </a:lnTo>
                    <a:lnTo>
                      <a:pt x="346" y="8"/>
                    </a:lnTo>
                    <a:lnTo>
                      <a:pt x="299" y="15"/>
                    </a:lnTo>
                    <a:lnTo>
                      <a:pt x="213" y="49"/>
                    </a:lnTo>
                    <a:lnTo>
                      <a:pt x="140" y="101"/>
                    </a:lnTo>
                    <a:lnTo>
                      <a:pt x="79" y="172"/>
                    </a:lnTo>
                    <a:lnTo>
                      <a:pt x="37" y="254"/>
                    </a:lnTo>
                    <a:lnTo>
                      <a:pt x="14" y="347"/>
                    </a:lnTo>
                    <a:lnTo>
                      <a:pt x="11" y="396"/>
                    </a:lnTo>
                    <a:lnTo>
                      <a:pt x="11" y="420"/>
                    </a:lnTo>
                    <a:lnTo>
                      <a:pt x="14" y="446"/>
                    </a:lnTo>
                    <a:lnTo>
                      <a:pt x="38" y="548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A2A2A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39" name="Freeform 7"/>
              <p:cNvSpPr>
                <a:spLocks/>
              </p:cNvSpPr>
              <p:nvPr/>
            </p:nvSpPr>
            <p:spPr bwMode="auto">
              <a:xfrm>
                <a:off x="4319" y="1063"/>
                <a:ext cx="712" cy="801"/>
              </a:xfrm>
              <a:custGeom>
                <a:avLst/>
                <a:gdLst>
                  <a:gd name="T0" fmla="*/ 0 w 712"/>
                  <a:gd name="T1" fmla="*/ 567 h 801"/>
                  <a:gd name="T2" fmla="*/ 54 w 712"/>
                  <a:gd name="T3" fmla="*/ 658 h 801"/>
                  <a:gd name="T4" fmla="*/ 126 w 712"/>
                  <a:gd name="T5" fmla="*/ 727 h 801"/>
                  <a:gd name="T6" fmla="*/ 212 w 712"/>
                  <a:gd name="T7" fmla="*/ 773 h 801"/>
                  <a:gd name="T8" fmla="*/ 305 w 712"/>
                  <a:gd name="T9" fmla="*/ 798 h 801"/>
                  <a:gd name="T10" fmla="*/ 352 w 712"/>
                  <a:gd name="T11" fmla="*/ 800 h 801"/>
                  <a:gd name="T12" fmla="*/ 375 w 712"/>
                  <a:gd name="T13" fmla="*/ 800 h 801"/>
                  <a:gd name="T14" fmla="*/ 399 w 712"/>
                  <a:gd name="T15" fmla="*/ 798 h 801"/>
                  <a:gd name="T16" fmla="*/ 490 w 712"/>
                  <a:gd name="T17" fmla="*/ 774 h 801"/>
                  <a:gd name="T18" fmla="*/ 570 w 712"/>
                  <a:gd name="T19" fmla="*/ 727 h 801"/>
                  <a:gd name="T20" fmla="*/ 636 w 712"/>
                  <a:gd name="T21" fmla="*/ 652 h 801"/>
                  <a:gd name="T22" fmla="*/ 683 w 712"/>
                  <a:gd name="T23" fmla="*/ 559 h 801"/>
                  <a:gd name="T24" fmla="*/ 707 w 712"/>
                  <a:gd name="T25" fmla="*/ 461 h 801"/>
                  <a:gd name="T26" fmla="*/ 711 w 712"/>
                  <a:gd name="T27" fmla="*/ 412 h 801"/>
                  <a:gd name="T28" fmla="*/ 711 w 712"/>
                  <a:gd name="T29" fmla="*/ 388 h 801"/>
                  <a:gd name="T30" fmla="*/ 710 w 712"/>
                  <a:gd name="T31" fmla="*/ 362 h 801"/>
                  <a:gd name="T32" fmla="*/ 690 w 712"/>
                  <a:gd name="T33" fmla="*/ 266 h 801"/>
                  <a:gd name="T34" fmla="*/ 652 w 712"/>
                  <a:gd name="T35" fmla="*/ 179 h 801"/>
                  <a:gd name="T36" fmla="*/ 595 w 712"/>
                  <a:gd name="T37" fmla="*/ 103 h 801"/>
                  <a:gd name="T38" fmla="*/ 521 w 712"/>
                  <a:gd name="T39" fmla="*/ 42 h 801"/>
                  <a:gd name="T40" fmla="*/ 430 w 712"/>
                  <a:gd name="T41" fmla="*/ 0 h 801"/>
                  <a:gd name="T42" fmla="*/ 509 w 712"/>
                  <a:gd name="T43" fmla="*/ 45 h 801"/>
                  <a:gd name="T44" fmla="*/ 574 w 712"/>
                  <a:gd name="T45" fmla="*/ 106 h 801"/>
                  <a:gd name="T46" fmla="*/ 622 w 712"/>
                  <a:gd name="T47" fmla="*/ 180 h 801"/>
                  <a:gd name="T48" fmla="*/ 652 w 712"/>
                  <a:gd name="T49" fmla="*/ 263 h 801"/>
                  <a:gd name="T50" fmla="*/ 663 w 712"/>
                  <a:gd name="T51" fmla="*/ 352 h 801"/>
                  <a:gd name="T52" fmla="*/ 663 w 712"/>
                  <a:gd name="T53" fmla="*/ 374 h 801"/>
                  <a:gd name="T54" fmla="*/ 662 w 712"/>
                  <a:gd name="T55" fmla="*/ 397 h 801"/>
                  <a:gd name="T56" fmla="*/ 656 w 712"/>
                  <a:gd name="T57" fmla="*/ 442 h 801"/>
                  <a:gd name="T58" fmla="*/ 628 w 712"/>
                  <a:gd name="T59" fmla="*/ 530 h 801"/>
                  <a:gd name="T60" fmla="*/ 578 w 712"/>
                  <a:gd name="T61" fmla="*/ 613 h 801"/>
                  <a:gd name="T62" fmla="*/ 512 w 712"/>
                  <a:gd name="T63" fmla="*/ 682 h 801"/>
                  <a:gd name="T64" fmla="*/ 437 w 712"/>
                  <a:gd name="T65" fmla="*/ 729 h 801"/>
                  <a:gd name="T66" fmla="*/ 358 w 712"/>
                  <a:gd name="T67" fmla="*/ 754 h 801"/>
                  <a:gd name="T68" fmla="*/ 317 w 712"/>
                  <a:gd name="T69" fmla="*/ 759 h 801"/>
                  <a:gd name="T70" fmla="*/ 297 w 712"/>
                  <a:gd name="T71" fmla="*/ 760 h 801"/>
                  <a:gd name="T72" fmla="*/ 275 w 712"/>
                  <a:gd name="T73" fmla="*/ 759 h 801"/>
                  <a:gd name="T74" fmla="*/ 196 w 712"/>
                  <a:gd name="T75" fmla="*/ 742 h 801"/>
                  <a:gd name="T76" fmla="*/ 120 w 712"/>
                  <a:gd name="T77" fmla="*/ 704 h 801"/>
                  <a:gd name="T78" fmla="*/ 54 w 712"/>
                  <a:gd name="T79" fmla="*/ 646 h 801"/>
                  <a:gd name="T80" fmla="*/ 0 w 712"/>
                  <a:gd name="T81" fmla="*/ 567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2" h="801">
                    <a:moveTo>
                      <a:pt x="0" y="567"/>
                    </a:moveTo>
                    <a:lnTo>
                      <a:pt x="54" y="658"/>
                    </a:lnTo>
                    <a:lnTo>
                      <a:pt x="126" y="727"/>
                    </a:lnTo>
                    <a:lnTo>
                      <a:pt x="212" y="773"/>
                    </a:lnTo>
                    <a:lnTo>
                      <a:pt x="305" y="798"/>
                    </a:lnTo>
                    <a:lnTo>
                      <a:pt x="352" y="800"/>
                    </a:lnTo>
                    <a:lnTo>
                      <a:pt x="375" y="800"/>
                    </a:lnTo>
                    <a:lnTo>
                      <a:pt x="399" y="798"/>
                    </a:lnTo>
                    <a:lnTo>
                      <a:pt x="490" y="774"/>
                    </a:lnTo>
                    <a:lnTo>
                      <a:pt x="570" y="727"/>
                    </a:lnTo>
                    <a:lnTo>
                      <a:pt x="636" y="652"/>
                    </a:lnTo>
                    <a:lnTo>
                      <a:pt x="683" y="559"/>
                    </a:lnTo>
                    <a:lnTo>
                      <a:pt x="707" y="461"/>
                    </a:lnTo>
                    <a:lnTo>
                      <a:pt x="711" y="412"/>
                    </a:lnTo>
                    <a:lnTo>
                      <a:pt x="711" y="388"/>
                    </a:lnTo>
                    <a:lnTo>
                      <a:pt x="710" y="362"/>
                    </a:lnTo>
                    <a:lnTo>
                      <a:pt x="690" y="266"/>
                    </a:lnTo>
                    <a:lnTo>
                      <a:pt x="652" y="179"/>
                    </a:lnTo>
                    <a:lnTo>
                      <a:pt x="595" y="103"/>
                    </a:lnTo>
                    <a:lnTo>
                      <a:pt x="521" y="42"/>
                    </a:lnTo>
                    <a:lnTo>
                      <a:pt x="430" y="0"/>
                    </a:lnTo>
                    <a:lnTo>
                      <a:pt x="509" y="45"/>
                    </a:lnTo>
                    <a:lnTo>
                      <a:pt x="574" y="106"/>
                    </a:lnTo>
                    <a:lnTo>
                      <a:pt x="622" y="180"/>
                    </a:lnTo>
                    <a:lnTo>
                      <a:pt x="652" y="263"/>
                    </a:lnTo>
                    <a:lnTo>
                      <a:pt x="663" y="352"/>
                    </a:lnTo>
                    <a:lnTo>
                      <a:pt x="663" y="374"/>
                    </a:lnTo>
                    <a:lnTo>
                      <a:pt x="662" y="397"/>
                    </a:lnTo>
                    <a:lnTo>
                      <a:pt x="656" y="442"/>
                    </a:lnTo>
                    <a:lnTo>
                      <a:pt x="628" y="530"/>
                    </a:lnTo>
                    <a:lnTo>
                      <a:pt x="578" y="613"/>
                    </a:lnTo>
                    <a:lnTo>
                      <a:pt x="512" y="682"/>
                    </a:lnTo>
                    <a:lnTo>
                      <a:pt x="437" y="729"/>
                    </a:lnTo>
                    <a:lnTo>
                      <a:pt x="358" y="754"/>
                    </a:lnTo>
                    <a:lnTo>
                      <a:pt x="317" y="759"/>
                    </a:lnTo>
                    <a:lnTo>
                      <a:pt x="297" y="760"/>
                    </a:lnTo>
                    <a:lnTo>
                      <a:pt x="275" y="759"/>
                    </a:lnTo>
                    <a:lnTo>
                      <a:pt x="196" y="742"/>
                    </a:lnTo>
                    <a:lnTo>
                      <a:pt x="120" y="704"/>
                    </a:lnTo>
                    <a:lnTo>
                      <a:pt x="54" y="646"/>
                    </a:lnTo>
                    <a:lnTo>
                      <a:pt x="0" y="567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A2A2A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0" name="Freeform 8"/>
              <p:cNvSpPr>
                <a:spLocks/>
              </p:cNvSpPr>
              <p:nvPr/>
            </p:nvSpPr>
            <p:spPr bwMode="auto">
              <a:xfrm>
                <a:off x="4270" y="1046"/>
                <a:ext cx="712" cy="775"/>
              </a:xfrm>
              <a:custGeom>
                <a:avLst/>
                <a:gdLst>
                  <a:gd name="T0" fmla="*/ 0 w 712"/>
                  <a:gd name="T1" fmla="*/ 390 h 775"/>
                  <a:gd name="T2" fmla="*/ 14 w 712"/>
                  <a:gd name="T3" fmla="*/ 299 h 775"/>
                  <a:gd name="T4" fmla="*/ 41 w 712"/>
                  <a:gd name="T5" fmla="*/ 220 h 775"/>
                  <a:gd name="T6" fmla="*/ 78 w 712"/>
                  <a:gd name="T7" fmla="*/ 153 h 775"/>
                  <a:gd name="T8" fmla="*/ 125 w 712"/>
                  <a:gd name="T9" fmla="*/ 97 h 775"/>
                  <a:gd name="T10" fmla="*/ 179 w 712"/>
                  <a:gd name="T11" fmla="*/ 55 h 775"/>
                  <a:gd name="T12" fmla="*/ 238 w 712"/>
                  <a:gd name="T13" fmla="*/ 25 h 775"/>
                  <a:gd name="T14" fmla="*/ 300 w 712"/>
                  <a:gd name="T15" fmla="*/ 6 h 775"/>
                  <a:gd name="T16" fmla="*/ 365 w 712"/>
                  <a:gd name="T17" fmla="*/ 0 h 775"/>
                  <a:gd name="T18" fmla="*/ 397 w 712"/>
                  <a:gd name="T19" fmla="*/ 1 h 775"/>
                  <a:gd name="T20" fmla="*/ 429 w 712"/>
                  <a:gd name="T21" fmla="*/ 5 h 775"/>
                  <a:gd name="T22" fmla="*/ 490 w 712"/>
                  <a:gd name="T23" fmla="*/ 24 h 775"/>
                  <a:gd name="T24" fmla="*/ 547 w 712"/>
                  <a:gd name="T25" fmla="*/ 54 h 775"/>
                  <a:gd name="T26" fmla="*/ 600 w 712"/>
                  <a:gd name="T27" fmla="*/ 97 h 775"/>
                  <a:gd name="T28" fmla="*/ 644 w 712"/>
                  <a:gd name="T29" fmla="*/ 152 h 775"/>
                  <a:gd name="T30" fmla="*/ 678 w 712"/>
                  <a:gd name="T31" fmla="*/ 220 h 775"/>
                  <a:gd name="T32" fmla="*/ 701 w 712"/>
                  <a:gd name="T33" fmla="*/ 298 h 775"/>
                  <a:gd name="T34" fmla="*/ 711 w 712"/>
                  <a:gd name="T35" fmla="*/ 390 h 775"/>
                  <a:gd name="T36" fmla="*/ 698 w 712"/>
                  <a:gd name="T37" fmla="*/ 480 h 775"/>
                  <a:gd name="T38" fmla="*/ 672 w 712"/>
                  <a:gd name="T39" fmla="*/ 557 h 775"/>
                  <a:gd name="T40" fmla="*/ 635 w 712"/>
                  <a:gd name="T41" fmla="*/ 623 h 775"/>
                  <a:gd name="T42" fmla="*/ 589 w 712"/>
                  <a:gd name="T43" fmla="*/ 677 h 775"/>
                  <a:gd name="T44" fmla="*/ 536 w 712"/>
                  <a:gd name="T45" fmla="*/ 719 h 775"/>
                  <a:gd name="T46" fmla="*/ 478 w 712"/>
                  <a:gd name="T47" fmla="*/ 749 h 775"/>
                  <a:gd name="T48" fmla="*/ 415 w 712"/>
                  <a:gd name="T49" fmla="*/ 767 h 775"/>
                  <a:gd name="T50" fmla="*/ 351 w 712"/>
                  <a:gd name="T51" fmla="*/ 774 h 775"/>
                  <a:gd name="T52" fmla="*/ 226 w 712"/>
                  <a:gd name="T53" fmla="*/ 752 h 775"/>
                  <a:gd name="T54" fmla="*/ 169 w 712"/>
                  <a:gd name="T55" fmla="*/ 722 h 775"/>
                  <a:gd name="T56" fmla="*/ 116 w 712"/>
                  <a:gd name="T57" fmla="*/ 680 h 775"/>
                  <a:gd name="T58" fmla="*/ 72 w 712"/>
                  <a:gd name="T59" fmla="*/ 626 h 775"/>
                  <a:gd name="T60" fmla="*/ 36 w 712"/>
                  <a:gd name="T61" fmla="*/ 560 h 775"/>
                  <a:gd name="T62" fmla="*/ 12 w 712"/>
                  <a:gd name="T63" fmla="*/ 482 h 775"/>
                  <a:gd name="T64" fmla="*/ 0 w 712"/>
                  <a:gd name="T65" fmla="*/ 39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2" h="775">
                    <a:moveTo>
                      <a:pt x="0" y="390"/>
                    </a:moveTo>
                    <a:lnTo>
                      <a:pt x="14" y="299"/>
                    </a:lnTo>
                    <a:lnTo>
                      <a:pt x="41" y="220"/>
                    </a:lnTo>
                    <a:lnTo>
                      <a:pt x="78" y="153"/>
                    </a:lnTo>
                    <a:lnTo>
                      <a:pt x="125" y="97"/>
                    </a:lnTo>
                    <a:lnTo>
                      <a:pt x="179" y="55"/>
                    </a:lnTo>
                    <a:lnTo>
                      <a:pt x="238" y="25"/>
                    </a:lnTo>
                    <a:lnTo>
                      <a:pt x="300" y="6"/>
                    </a:lnTo>
                    <a:lnTo>
                      <a:pt x="365" y="0"/>
                    </a:lnTo>
                    <a:lnTo>
                      <a:pt x="397" y="1"/>
                    </a:lnTo>
                    <a:lnTo>
                      <a:pt x="429" y="5"/>
                    </a:lnTo>
                    <a:lnTo>
                      <a:pt x="490" y="24"/>
                    </a:lnTo>
                    <a:lnTo>
                      <a:pt x="547" y="54"/>
                    </a:lnTo>
                    <a:lnTo>
                      <a:pt x="600" y="97"/>
                    </a:lnTo>
                    <a:lnTo>
                      <a:pt x="644" y="152"/>
                    </a:lnTo>
                    <a:lnTo>
                      <a:pt x="678" y="220"/>
                    </a:lnTo>
                    <a:lnTo>
                      <a:pt x="701" y="298"/>
                    </a:lnTo>
                    <a:lnTo>
                      <a:pt x="711" y="390"/>
                    </a:lnTo>
                    <a:lnTo>
                      <a:pt x="698" y="480"/>
                    </a:lnTo>
                    <a:lnTo>
                      <a:pt x="672" y="557"/>
                    </a:lnTo>
                    <a:lnTo>
                      <a:pt x="635" y="623"/>
                    </a:lnTo>
                    <a:lnTo>
                      <a:pt x="589" y="677"/>
                    </a:lnTo>
                    <a:lnTo>
                      <a:pt x="536" y="719"/>
                    </a:lnTo>
                    <a:lnTo>
                      <a:pt x="478" y="749"/>
                    </a:lnTo>
                    <a:lnTo>
                      <a:pt x="415" y="767"/>
                    </a:lnTo>
                    <a:lnTo>
                      <a:pt x="351" y="774"/>
                    </a:lnTo>
                    <a:lnTo>
                      <a:pt x="226" y="752"/>
                    </a:lnTo>
                    <a:lnTo>
                      <a:pt x="169" y="722"/>
                    </a:lnTo>
                    <a:lnTo>
                      <a:pt x="116" y="680"/>
                    </a:lnTo>
                    <a:lnTo>
                      <a:pt x="72" y="626"/>
                    </a:lnTo>
                    <a:lnTo>
                      <a:pt x="36" y="560"/>
                    </a:lnTo>
                    <a:lnTo>
                      <a:pt x="12" y="482"/>
                    </a:lnTo>
                    <a:lnTo>
                      <a:pt x="0" y="390"/>
                    </a:lnTo>
                  </a:path>
                </a:pathLst>
              </a:custGeom>
              <a:noFill/>
              <a:ln w="12700" cap="rnd" cmpd="sng">
                <a:solidFill>
                  <a:srgbClr val="72727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1" name="Freeform 9"/>
              <p:cNvSpPr>
                <a:spLocks/>
              </p:cNvSpPr>
              <p:nvPr/>
            </p:nvSpPr>
            <p:spPr bwMode="auto">
              <a:xfrm>
                <a:off x="3623" y="1758"/>
                <a:ext cx="693" cy="728"/>
              </a:xfrm>
              <a:custGeom>
                <a:avLst/>
                <a:gdLst>
                  <a:gd name="T0" fmla="*/ 578 w 693"/>
                  <a:gd name="T1" fmla="*/ 91 h 728"/>
                  <a:gd name="T2" fmla="*/ 605 w 693"/>
                  <a:gd name="T3" fmla="*/ 63 h 728"/>
                  <a:gd name="T4" fmla="*/ 622 w 693"/>
                  <a:gd name="T5" fmla="*/ 30 h 728"/>
                  <a:gd name="T6" fmla="*/ 621 w 693"/>
                  <a:gd name="T7" fmla="*/ 13 h 728"/>
                  <a:gd name="T8" fmla="*/ 612 w 693"/>
                  <a:gd name="T9" fmla="*/ 0 h 728"/>
                  <a:gd name="T10" fmla="*/ 657 w 693"/>
                  <a:gd name="T11" fmla="*/ 44 h 728"/>
                  <a:gd name="T12" fmla="*/ 692 w 693"/>
                  <a:gd name="T13" fmla="*/ 100 h 728"/>
                  <a:gd name="T14" fmla="*/ 671 w 693"/>
                  <a:gd name="T15" fmla="*/ 125 h 728"/>
                  <a:gd name="T16" fmla="*/ 42 w 693"/>
                  <a:gd name="T17" fmla="*/ 727 h 728"/>
                  <a:gd name="T18" fmla="*/ 44 w 693"/>
                  <a:gd name="T19" fmla="*/ 710 h 728"/>
                  <a:gd name="T20" fmla="*/ 35 w 693"/>
                  <a:gd name="T21" fmla="*/ 687 h 728"/>
                  <a:gd name="T22" fmla="*/ 0 w 693"/>
                  <a:gd name="T23" fmla="*/ 636 h 728"/>
                  <a:gd name="T24" fmla="*/ 578 w 693"/>
                  <a:gd name="T25" fmla="*/ 91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3" h="728">
                    <a:moveTo>
                      <a:pt x="578" y="91"/>
                    </a:moveTo>
                    <a:lnTo>
                      <a:pt x="605" y="63"/>
                    </a:lnTo>
                    <a:lnTo>
                      <a:pt x="622" y="30"/>
                    </a:lnTo>
                    <a:lnTo>
                      <a:pt x="621" y="13"/>
                    </a:lnTo>
                    <a:lnTo>
                      <a:pt x="612" y="0"/>
                    </a:lnTo>
                    <a:lnTo>
                      <a:pt x="657" y="44"/>
                    </a:lnTo>
                    <a:lnTo>
                      <a:pt x="692" y="100"/>
                    </a:lnTo>
                    <a:lnTo>
                      <a:pt x="671" y="125"/>
                    </a:lnTo>
                    <a:lnTo>
                      <a:pt x="42" y="727"/>
                    </a:lnTo>
                    <a:lnTo>
                      <a:pt x="44" y="710"/>
                    </a:lnTo>
                    <a:lnTo>
                      <a:pt x="35" y="687"/>
                    </a:lnTo>
                    <a:lnTo>
                      <a:pt x="0" y="636"/>
                    </a:lnTo>
                    <a:lnTo>
                      <a:pt x="578" y="9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2" name="Freeform 10"/>
              <p:cNvSpPr>
                <a:spLocks/>
              </p:cNvSpPr>
              <p:nvPr/>
            </p:nvSpPr>
            <p:spPr bwMode="auto">
              <a:xfrm>
                <a:off x="3579" y="1758"/>
                <a:ext cx="667" cy="635"/>
              </a:xfrm>
              <a:custGeom>
                <a:avLst/>
                <a:gdLst>
                  <a:gd name="T0" fmla="*/ 622 w 667"/>
                  <a:gd name="T1" fmla="*/ 91 h 635"/>
                  <a:gd name="T2" fmla="*/ 649 w 667"/>
                  <a:gd name="T3" fmla="*/ 63 h 635"/>
                  <a:gd name="T4" fmla="*/ 666 w 667"/>
                  <a:gd name="T5" fmla="*/ 30 h 635"/>
                  <a:gd name="T6" fmla="*/ 665 w 667"/>
                  <a:gd name="T7" fmla="*/ 13 h 635"/>
                  <a:gd name="T8" fmla="*/ 656 w 667"/>
                  <a:gd name="T9" fmla="*/ 0 h 635"/>
                  <a:gd name="T10" fmla="*/ 645 w 667"/>
                  <a:gd name="T11" fmla="*/ 1 h 635"/>
                  <a:gd name="T12" fmla="*/ 637 w 667"/>
                  <a:gd name="T13" fmla="*/ 7 h 635"/>
                  <a:gd name="T14" fmla="*/ 0 w 667"/>
                  <a:gd name="T15" fmla="*/ 601 h 635"/>
                  <a:gd name="T16" fmla="*/ 15 w 667"/>
                  <a:gd name="T17" fmla="*/ 608 h 635"/>
                  <a:gd name="T18" fmla="*/ 44 w 667"/>
                  <a:gd name="T19" fmla="*/ 634 h 635"/>
                  <a:gd name="T20" fmla="*/ 622 w 667"/>
                  <a:gd name="T21" fmla="*/ 91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635">
                    <a:moveTo>
                      <a:pt x="622" y="91"/>
                    </a:moveTo>
                    <a:lnTo>
                      <a:pt x="649" y="63"/>
                    </a:lnTo>
                    <a:lnTo>
                      <a:pt x="666" y="30"/>
                    </a:lnTo>
                    <a:lnTo>
                      <a:pt x="665" y="13"/>
                    </a:lnTo>
                    <a:lnTo>
                      <a:pt x="656" y="0"/>
                    </a:lnTo>
                    <a:lnTo>
                      <a:pt x="645" y="1"/>
                    </a:lnTo>
                    <a:lnTo>
                      <a:pt x="637" y="7"/>
                    </a:lnTo>
                    <a:lnTo>
                      <a:pt x="0" y="601"/>
                    </a:lnTo>
                    <a:lnTo>
                      <a:pt x="15" y="608"/>
                    </a:lnTo>
                    <a:lnTo>
                      <a:pt x="44" y="634"/>
                    </a:lnTo>
                    <a:lnTo>
                      <a:pt x="622" y="91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3" name="Freeform 11"/>
              <p:cNvSpPr>
                <a:spLocks/>
              </p:cNvSpPr>
              <p:nvPr/>
            </p:nvSpPr>
            <p:spPr bwMode="auto">
              <a:xfrm>
                <a:off x="3578" y="2359"/>
                <a:ext cx="93" cy="125"/>
              </a:xfrm>
              <a:custGeom>
                <a:avLst/>
                <a:gdLst>
                  <a:gd name="T0" fmla="*/ 58 w 93"/>
                  <a:gd name="T1" fmla="*/ 46 h 125"/>
                  <a:gd name="T2" fmla="*/ 23 w 93"/>
                  <a:gd name="T3" fmla="*/ 8 h 125"/>
                  <a:gd name="T4" fmla="*/ 10 w 93"/>
                  <a:gd name="T5" fmla="*/ 0 h 125"/>
                  <a:gd name="T6" fmla="*/ 1 w 93"/>
                  <a:gd name="T7" fmla="*/ 0 h 125"/>
                  <a:gd name="T8" fmla="*/ 0 w 93"/>
                  <a:gd name="T9" fmla="*/ 11 h 125"/>
                  <a:gd name="T10" fmla="*/ 6 w 93"/>
                  <a:gd name="T11" fmla="*/ 31 h 125"/>
                  <a:gd name="T12" fmla="*/ 33 w 93"/>
                  <a:gd name="T13" fmla="*/ 78 h 125"/>
                  <a:gd name="T14" fmla="*/ 68 w 93"/>
                  <a:gd name="T15" fmla="*/ 115 h 125"/>
                  <a:gd name="T16" fmla="*/ 82 w 93"/>
                  <a:gd name="T17" fmla="*/ 124 h 125"/>
                  <a:gd name="T18" fmla="*/ 91 w 93"/>
                  <a:gd name="T19" fmla="*/ 123 h 125"/>
                  <a:gd name="T20" fmla="*/ 92 w 93"/>
                  <a:gd name="T21" fmla="*/ 113 h 125"/>
                  <a:gd name="T22" fmla="*/ 86 w 93"/>
                  <a:gd name="T23" fmla="*/ 93 h 125"/>
                  <a:gd name="T24" fmla="*/ 58 w 93"/>
                  <a:gd name="T25" fmla="*/ 4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25">
                    <a:moveTo>
                      <a:pt x="58" y="46"/>
                    </a:moveTo>
                    <a:lnTo>
                      <a:pt x="23" y="8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6" y="31"/>
                    </a:lnTo>
                    <a:lnTo>
                      <a:pt x="33" y="78"/>
                    </a:lnTo>
                    <a:lnTo>
                      <a:pt x="68" y="115"/>
                    </a:lnTo>
                    <a:lnTo>
                      <a:pt x="82" y="124"/>
                    </a:lnTo>
                    <a:lnTo>
                      <a:pt x="91" y="123"/>
                    </a:lnTo>
                    <a:lnTo>
                      <a:pt x="92" y="113"/>
                    </a:lnTo>
                    <a:lnTo>
                      <a:pt x="86" y="93"/>
                    </a:lnTo>
                    <a:lnTo>
                      <a:pt x="58" y="46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4" name="Line 12"/>
              <p:cNvSpPr>
                <a:spLocks noChangeShapeType="1"/>
              </p:cNvSpPr>
              <p:nvPr/>
            </p:nvSpPr>
            <p:spPr bwMode="auto">
              <a:xfrm flipH="1">
                <a:off x="3621" y="1883"/>
                <a:ext cx="548" cy="50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845" name="Line 13"/>
              <p:cNvSpPr>
                <a:spLocks noChangeShapeType="1"/>
              </p:cNvSpPr>
              <p:nvPr/>
            </p:nvSpPr>
            <p:spPr bwMode="auto">
              <a:xfrm flipH="1">
                <a:off x="3661" y="1848"/>
                <a:ext cx="649" cy="610"/>
              </a:xfrm>
              <a:prstGeom prst="line">
                <a:avLst/>
              </a:prstGeom>
              <a:noFill/>
              <a:ln w="12700">
                <a:solidFill>
                  <a:srgbClr val="D2D2D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846" name="Freeform 14"/>
              <p:cNvSpPr>
                <a:spLocks/>
              </p:cNvSpPr>
              <p:nvPr/>
            </p:nvSpPr>
            <p:spPr bwMode="auto">
              <a:xfrm>
                <a:off x="4234" y="1704"/>
                <a:ext cx="151" cy="155"/>
              </a:xfrm>
              <a:custGeom>
                <a:avLst/>
                <a:gdLst>
                  <a:gd name="T0" fmla="*/ 150 w 151"/>
                  <a:gd name="T1" fmla="*/ 30 h 155"/>
                  <a:gd name="T2" fmla="*/ 124 w 151"/>
                  <a:gd name="T3" fmla="*/ 56 h 155"/>
                  <a:gd name="T4" fmla="*/ 108 w 151"/>
                  <a:gd name="T5" fmla="*/ 77 h 155"/>
                  <a:gd name="T6" fmla="*/ 95 w 151"/>
                  <a:gd name="T7" fmla="*/ 91 h 155"/>
                  <a:gd name="T8" fmla="*/ 87 w 151"/>
                  <a:gd name="T9" fmla="*/ 110 h 155"/>
                  <a:gd name="T10" fmla="*/ 83 w 151"/>
                  <a:gd name="T11" fmla="*/ 140 h 155"/>
                  <a:gd name="T12" fmla="*/ 83 w 151"/>
                  <a:gd name="T13" fmla="*/ 147 h 155"/>
                  <a:gd name="T14" fmla="*/ 81 w 151"/>
                  <a:gd name="T15" fmla="*/ 154 h 155"/>
                  <a:gd name="T16" fmla="*/ 34 w 151"/>
                  <a:gd name="T17" fmla="*/ 84 h 155"/>
                  <a:gd name="T18" fmla="*/ 0 w 151"/>
                  <a:gd name="T19" fmla="*/ 54 h 155"/>
                  <a:gd name="T20" fmla="*/ 7 w 151"/>
                  <a:gd name="T21" fmla="*/ 51 h 155"/>
                  <a:gd name="T22" fmla="*/ 21 w 151"/>
                  <a:gd name="T23" fmla="*/ 54 h 155"/>
                  <a:gd name="T24" fmla="*/ 41 w 151"/>
                  <a:gd name="T25" fmla="*/ 51 h 155"/>
                  <a:gd name="T26" fmla="*/ 60 w 151"/>
                  <a:gd name="T27" fmla="*/ 44 h 155"/>
                  <a:gd name="T28" fmla="*/ 78 w 151"/>
                  <a:gd name="T29" fmla="*/ 35 h 155"/>
                  <a:gd name="T30" fmla="*/ 102 w 151"/>
                  <a:gd name="T31" fmla="*/ 19 h 155"/>
                  <a:gd name="T32" fmla="*/ 124 w 151"/>
                  <a:gd name="T33" fmla="*/ 0 h 155"/>
                  <a:gd name="T34" fmla="*/ 150 w 151"/>
                  <a:gd name="T35" fmla="*/ 3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1" h="155">
                    <a:moveTo>
                      <a:pt x="150" y="30"/>
                    </a:moveTo>
                    <a:lnTo>
                      <a:pt x="124" y="56"/>
                    </a:lnTo>
                    <a:lnTo>
                      <a:pt x="108" y="77"/>
                    </a:lnTo>
                    <a:lnTo>
                      <a:pt x="95" y="91"/>
                    </a:lnTo>
                    <a:lnTo>
                      <a:pt x="87" y="110"/>
                    </a:lnTo>
                    <a:lnTo>
                      <a:pt x="83" y="140"/>
                    </a:lnTo>
                    <a:lnTo>
                      <a:pt x="83" y="147"/>
                    </a:lnTo>
                    <a:lnTo>
                      <a:pt x="81" y="154"/>
                    </a:lnTo>
                    <a:lnTo>
                      <a:pt x="34" y="84"/>
                    </a:lnTo>
                    <a:lnTo>
                      <a:pt x="0" y="54"/>
                    </a:lnTo>
                    <a:lnTo>
                      <a:pt x="7" y="51"/>
                    </a:lnTo>
                    <a:lnTo>
                      <a:pt x="21" y="54"/>
                    </a:lnTo>
                    <a:lnTo>
                      <a:pt x="41" y="51"/>
                    </a:lnTo>
                    <a:lnTo>
                      <a:pt x="60" y="44"/>
                    </a:lnTo>
                    <a:lnTo>
                      <a:pt x="78" y="35"/>
                    </a:lnTo>
                    <a:lnTo>
                      <a:pt x="102" y="19"/>
                    </a:lnTo>
                    <a:lnTo>
                      <a:pt x="124" y="0"/>
                    </a:lnTo>
                    <a:lnTo>
                      <a:pt x="150" y="3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7" name="Freeform 15"/>
              <p:cNvSpPr>
                <a:spLocks/>
              </p:cNvSpPr>
              <p:nvPr/>
            </p:nvSpPr>
            <p:spPr bwMode="auto">
              <a:xfrm>
                <a:off x="4167" y="1778"/>
                <a:ext cx="99" cy="102"/>
              </a:xfrm>
              <a:custGeom>
                <a:avLst/>
                <a:gdLst>
                  <a:gd name="T0" fmla="*/ 78 w 99"/>
                  <a:gd name="T1" fmla="*/ 0 h 102"/>
                  <a:gd name="T2" fmla="*/ 74 w 99"/>
                  <a:gd name="T3" fmla="*/ 21 h 102"/>
                  <a:gd name="T4" fmla="*/ 55 w 99"/>
                  <a:gd name="T5" fmla="*/ 50 h 102"/>
                  <a:gd name="T6" fmla="*/ 0 w 99"/>
                  <a:gd name="T7" fmla="*/ 101 h 102"/>
                  <a:gd name="T8" fmla="*/ 67 w 99"/>
                  <a:gd name="T9" fmla="*/ 66 h 102"/>
                  <a:gd name="T10" fmla="*/ 91 w 99"/>
                  <a:gd name="T11" fmla="*/ 50 h 102"/>
                  <a:gd name="T12" fmla="*/ 98 w 99"/>
                  <a:gd name="T13" fmla="*/ 37 h 102"/>
                  <a:gd name="T14" fmla="*/ 98 w 99"/>
                  <a:gd name="T15" fmla="*/ 28 h 102"/>
                  <a:gd name="T16" fmla="*/ 95 w 99"/>
                  <a:gd name="T17" fmla="*/ 17 h 102"/>
                  <a:gd name="T18" fmla="*/ 85 w 99"/>
                  <a:gd name="T19" fmla="*/ 4 h 102"/>
                  <a:gd name="T20" fmla="*/ 78 w 99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02">
                    <a:moveTo>
                      <a:pt x="78" y="0"/>
                    </a:moveTo>
                    <a:lnTo>
                      <a:pt x="74" y="21"/>
                    </a:lnTo>
                    <a:lnTo>
                      <a:pt x="55" y="50"/>
                    </a:lnTo>
                    <a:lnTo>
                      <a:pt x="0" y="101"/>
                    </a:lnTo>
                    <a:lnTo>
                      <a:pt x="67" y="66"/>
                    </a:lnTo>
                    <a:lnTo>
                      <a:pt x="91" y="50"/>
                    </a:lnTo>
                    <a:lnTo>
                      <a:pt x="98" y="37"/>
                    </a:lnTo>
                    <a:lnTo>
                      <a:pt x="98" y="28"/>
                    </a:lnTo>
                    <a:lnTo>
                      <a:pt x="95" y="17"/>
                    </a:lnTo>
                    <a:lnTo>
                      <a:pt x="85" y="4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48" name="Freeform 16"/>
              <p:cNvSpPr>
                <a:spLocks/>
              </p:cNvSpPr>
              <p:nvPr/>
            </p:nvSpPr>
            <p:spPr bwMode="auto">
              <a:xfrm>
                <a:off x="4289" y="1727"/>
                <a:ext cx="85" cy="97"/>
              </a:xfrm>
              <a:custGeom>
                <a:avLst/>
                <a:gdLst>
                  <a:gd name="T0" fmla="*/ 84 w 85"/>
                  <a:gd name="T1" fmla="*/ 5 h 97"/>
                  <a:gd name="T2" fmla="*/ 42 w 85"/>
                  <a:gd name="T3" fmla="*/ 50 h 97"/>
                  <a:gd name="T4" fmla="*/ 21 w 85"/>
                  <a:gd name="T5" fmla="*/ 96 h 97"/>
                  <a:gd name="T6" fmla="*/ 17 w 85"/>
                  <a:gd name="T7" fmla="*/ 92 h 97"/>
                  <a:gd name="T8" fmla="*/ 8 w 85"/>
                  <a:gd name="T9" fmla="*/ 75 h 97"/>
                  <a:gd name="T10" fmla="*/ 0 w 85"/>
                  <a:gd name="T11" fmla="*/ 63 h 97"/>
                  <a:gd name="T12" fmla="*/ 38 w 85"/>
                  <a:gd name="T13" fmla="*/ 42 h 97"/>
                  <a:gd name="T14" fmla="*/ 78 w 85"/>
                  <a:gd name="T15" fmla="*/ 0 h 97"/>
                  <a:gd name="T16" fmla="*/ 84 w 85"/>
                  <a:gd name="T17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97">
                    <a:moveTo>
                      <a:pt x="84" y="5"/>
                    </a:moveTo>
                    <a:lnTo>
                      <a:pt x="42" y="50"/>
                    </a:lnTo>
                    <a:lnTo>
                      <a:pt x="21" y="96"/>
                    </a:lnTo>
                    <a:lnTo>
                      <a:pt x="17" y="92"/>
                    </a:lnTo>
                    <a:lnTo>
                      <a:pt x="8" y="75"/>
                    </a:lnTo>
                    <a:lnTo>
                      <a:pt x="0" y="63"/>
                    </a:lnTo>
                    <a:lnTo>
                      <a:pt x="38" y="42"/>
                    </a:lnTo>
                    <a:lnTo>
                      <a:pt x="78" y="0"/>
                    </a:lnTo>
                    <a:lnTo>
                      <a:pt x="84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990600" y="5715000"/>
            <a:ext cx="7280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de-DE" altLang="en-US" i="1">
                <a:solidFill>
                  <a:srgbClr val="000000"/>
                </a:solidFill>
                <a:latin typeface="Arial Unicode MS" pitchFamily="34" charset="-128"/>
              </a:rPr>
              <a:t>Hier kommen die berüchtigten back-up-Folien ...</a:t>
            </a:r>
          </a:p>
        </p:txBody>
      </p:sp>
    </p:spTree>
  </p:cSld>
  <p:clrMapOvr>
    <a:masterClrMapping/>
  </p:clrMapOvr>
  <p:transition spd="med">
    <p:wipe dir="r"/>
    <p:sndAc>
      <p:stSnd>
        <p:snd r:embed="rId3" name="K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632834" name="Rectangle 40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Agenda</a:t>
            </a:r>
          </a:p>
        </p:txBody>
      </p:sp>
      <p:sp>
        <p:nvSpPr>
          <p:cNvPr id="632835" name="Rectangle 40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/>
              <a:t>Motivation</a:t>
            </a:r>
          </a:p>
          <a:p>
            <a:pPr>
              <a:lnSpc>
                <a:spcPct val="90000"/>
              </a:lnSpc>
            </a:pPr>
            <a:r>
              <a:rPr lang="de-DE" altLang="en-US"/>
              <a:t>Grundlagen - die digitale Identität</a:t>
            </a:r>
          </a:p>
          <a:p>
            <a:pPr>
              <a:lnSpc>
                <a:spcPct val="90000"/>
              </a:lnSpc>
            </a:pPr>
            <a:r>
              <a:rPr lang="de-DE" altLang="en-US"/>
              <a:t>Lebenszyklus einer digitalen Identität</a:t>
            </a:r>
          </a:p>
          <a:p>
            <a:pPr>
              <a:lnSpc>
                <a:spcPct val="90000"/>
              </a:lnSpc>
            </a:pPr>
            <a:r>
              <a:rPr lang="de-DE" altLang="en-US"/>
              <a:t>Prozesse des Identity Management</a:t>
            </a:r>
          </a:p>
          <a:p>
            <a:pPr>
              <a:lnSpc>
                <a:spcPct val="90000"/>
              </a:lnSpc>
            </a:pPr>
            <a:r>
              <a:rPr lang="de-DE" altLang="en-US"/>
              <a:t>Gruppen von Identity Management Prozessen</a:t>
            </a:r>
          </a:p>
          <a:p>
            <a:pPr>
              <a:lnSpc>
                <a:spcPct val="90000"/>
              </a:lnSpc>
            </a:pPr>
            <a:r>
              <a:rPr lang="de-DE" altLang="en-US"/>
              <a:t>Prozesse sind aufwändig ...</a:t>
            </a:r>
          </a:p>
          <a:p>
            <a:pPr>
              <a:lnSpc>
                <a:spcPct val="90000"/>
              </a:lnSpc>
            </a:pPr>
            <a:r>
              <a:rPr lang="de-DE" altLang="en-US"/>
              <a:t>Problematik – wo beginnen?</a:t>
            </a:r>
          </a:p>
          <a:p>
            <a:pPr>
              <a:lnSpc>
                <a:spcPct val="90000"/>
              </a:lnSpc>
            </a:pPr>
            <a:r>
              <a:rPr lang="de-DE" altLang="en-US"/>
              <a:t>Vorgehen – Tiefe vs. Breite</a:t>
            </a:r>
          </a:p>
          <a:p>
            <a:pPr>
              <a:lnSpc>
                <a:spcPct val="90000"/>
              </a:lnSpc>
            </a:pPr>
            <a:r>
              <a:rPr lang="de-DE" altLang="en-US"/>
              <a:t>Komplexitätsfaktoren</a:t>
            </a:r>
          </a:p>
          <a:p>
            <a:pPr>
              <a:lnSpc>
                <a:spcPct val="90000"/>
              </a:lnSpc>
            </a:pPr>
            <a:r>
              <a:rPr lang="de-DE" altLang="en-US"/>
              <a:t>Prozessbaukasten</a:t>
            </a:r>
          </a:p>
          <a:p>
            <a:pPr>
              <a:lnSpc>
                <a:spcPct val="90000"/>
              </a:lnSpc>
            </a:pPr>
            <a:r>
              <a:rPr lang="de-DE" altLang="en-US"/>
              <a:t>Aktueller Status </a:t>
            </a:r>
          </a:p>
          <a:p>
            <a:pPr>
              <a:lnSpc>
                <a:spcPct val="90000"/>
              </a:lnSpc>
            </a:pPr>
            <a:r>
              <a:rPr lang="de-DE" altLang="en-US"/>
              <a:t>Ausblick</a:t>
            </a:r>
          </a:p>
          <a:p>
            <a:pPr>
              <a:lnSpc>
                <a:spcPct val="90000"/>
              </a:lnSpc>
            </a:pPr>
            <a:r>
              <a:rPr lang="de-DE" altLang="en-US"/>
              <a:t>Aufruf zur Mitwirkung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Motivation</a:t>
            </a:r>
          </a:p>
        </p:txBody>
      </p:sp>
      <p:pic>
        <p:nvPicPr>
          <p:cNvPr id="507908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079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267200" cy="4876800"/>
          </a:xfrm>
        </p:spPr>
        <p:txBody>
          <a:bodyPr/>
          <a:lstStyle/>
          <a:p>
            <a:r>
              <a:rPr lang="de-DE" altLang="en-US" sz="1800"/>
              <a:t>Prozesse verursachen den meisten Aufwand.</a:t>
            </a:r>
          </a:p>
          <a:p>
            <a:pPr lvl="1"/>
            <a:r>
              <a:rPr lang="de-DE" altLang="en-US" sz="1600"/>
              <a:t>so gehen bei PKI-Projekten 85% des Aufwandes in die Prozesse.</a:t>
            </a:r>
          </a:p>
          <a:p>
            <a:r>
              <a:rPr lang="de-DE" altLang="en-US" sz="1800"/>
              <a:t>Warum mit einem weißen Blatt Papier beginnen?</a:t>
            </a:r>
          </a:p>
          <a:p>
            <a:r>
              <a:rPr lang="de-DE" altLang="en-US" sz="1800"/>
              <a:t>Warum, das Rad immer wieder neu erfinden?</a:t>
            </a:r>
          </a:p>
          <a:p>
            <a:r>
              <a:rPr lang="de-DE" altLang="en-US" sz="1800"/>
              <a:t>Gibt es nicht auffällige fachliche Ähnlichkeiten?</a:t>
            </a:r>
          </a:p>
          <a:p>
            <a:r>
              <a:rPr lang="de-DE" altLang="en-US" sz="1800"/>
              <a:t>Sollten wir uns nicht lieber auf die Unterschiede konzentrieren?</a:t>
            </a:r>
          </a:p>
          <a:p>
            <a:pPr lvl="1">
              <a:buFont typeface="Webdings" pitchFamily="18" charset="2"/>
              <a:buNone/>
            </a:pPr>
            <a:r>
              <a:rPr lang="de-DE" altLang="en-US" sz="1600"/>
              <a:t>... Und das Gemeinsame „von der Stange“ kaufen?</a:t>
            </a:r>
          </a:p>
        </p:txBody>
      </p:sp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685800" y="609600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 bleibt der Baukasten für Standardprozesse des IdM?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grpSp>
        <p:nvGrpSpPr>
          <p:cNvPr id="290818" name="Group 2"/>
          <p:cNvGrpSpPr>
            <a:grpSpLocks noChangeAspect="1"/>
          </p:cNvGrpSpPr>
          <p:nvPr/>
        </p:nvGrpSpPr>
        <p:grpSpPr bwMode="auto">
          <a:xfrm>
            <a:off x="457200" y="1144588"/>
            <a:ext cx="4268788" cy="4265612"/>
            <a:chOff x="486" y="1033"/>
            <a:chExt cx="3162" cy="3160"/>
          </a:xfrm>
        </p:grpSpPr>
        <p:grpSp>
          <p:nvGrpSpPr>
            <p:cNvPr id="290819" name="Group 3"/>
            <p:cNvGrpSpPr>
              <a:grpSpLocks noChangeAspect="1"/>
            </p:cNvGrpSpPr>
            <p:nvPr/>
          </p:nvGrpSpPr>
          <p:grpSpPr bwMode="auto">
            <a:xfrm>
              <a:off x="1020" y="1581"/>
              <a:ext cx="2086" cy="2086"/>
              <a:chOff x="1848" y="1311"/>
              <a:chExt cx="2086" cy="2086"/>
            </a:xfrm>
          </p:grpSpPr>
          <p:sp>
            <p:nvSpPr>
              <p:cNvPr id="290820" name="Oval 4"/>
              <p:cNvSpPr>
                <a:spLocks noChangeAspect="1" noChangeArrowheads="1"/>
              </p:cNvSpPr>
              <p:nvPr/>
            </p:nvSpPr>
            <p:spPr bwMode="auto">
              <a:xfrm>
                <a:off x="1848" y="1311"/>
                <a:ext cx="2086" cy="2086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0821" name="Text Box 5"/>
              <p:cNvSpPr txBox="1">
                <a:spLocks noChangeAspect="1" noChangeArrowheads="1"/>
              </p:cNvSpPr>
              <p:nvPr/>
            </p:nvSpPr>
            <p:spPr bwMode="gray">
              <a:xfrm>
                <a:off x="2252" y="1440"/>
                <a:ext cx="12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latin typeface="Arial Narrow" pitchFamily="34" charset="0"/>
                  </a:rPr>
                  <a:t>Beschreibung</a:t>
                </a:r>
              </a:p>
            </p:txBody>
          </p:sp>
          <p:sp>
            <p:nvSpPr>
              <p:cNvPr id="290822" name="Text Box 6"/>
              <p:cNvSpPr txBox="1">
                <a:spLocks noChangeAspect="1" noChangeArrowheads="1"/>
              </p:cNvSpPr>
              <p:nvPr/>
            </p:nvSpPr>
            <p:spPr bwMode="gray">
              <a:xfrm>
                <a:off x="2252" y="3067"/>
                <a:ext cx="129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latin typeface="Arial Narrow" pitchFamily="34" charset="0"/>
                  </a:rPr>
                  <a:t>z.B.:</a:t>
                </a: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de-DE" altLang="en-US" sz="1600">
                    <a:latin typeface="Arial Narrow" pitchFamily="34" charset="0"/>
                  </a:rPr>
                  <a:t>Adresse</a:t>
                </a:r>
              </a:p>
            </p:txBody>
          </p:sp>
        </p:grpSp>
        <p:grpSp>
          <p:nvGrpSpPr>
            <p:cNvPr id="290823" name="Group 7"/>
            <p:cNvGrpSpPr>
              <a:grpSpLocks noChangeAspect="1"/>
            </p:cNvGrpSpPr>
            <p:nvPr/>
          </p:nvGrpSpPr>
          <p:grpSpPr bwMode="auto">
            <a:xfrm>
              <a:off x="1387" y="1948"/>
              <a:ext cx="1353" cy="1353"/>
              <a:chOff x="2215" y="1678"/>
              <a:chExt cx="1353" cy="1353"/>
            </a:xfrm>
          </p:grpSpPr>
          <p:sp>
            <p:nvSpPr>
              <p:cNvPr id="290824" name="Oval 8"/>
              <p:cNvSpPr>
                <a:spLocks noChangeAspect="1" noChangeArrowheads="1"/>
              </p:cNvSpPr>
              <p:nvPr/>
            </p:nvSpPr>
            <p:spPr bwMode="auto">
              <a:xfrm>
                <a:off x="2215" y="1678"/>
                <a:ext cx="1353" cy="1353"/>
              </a:xfrm>
              <a:prstGeom prst="ellipse">
                <a:avLst/>
              </a:prstGeom>
              <a:gradFill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0825" name="Text Box 9"/>
              <p:cNvSpPr txBox="1">
                <a:spLocks noChangeAspect="1" noChangeArrowheads="1"/>
              </p:cNvSpPr>
              <p:nvPr/>
            </p:nvSpPr>
            <p:spPr bwMode="gray">
              <a:xfrm>
                <a:off x="2408" y="1712"/>
                <a:ext cx="979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latin typeface="Arial Narrow" pitchFamily="34" charset="0"/>
                  </a:rPr>
                  <a:t>Zertifikate</a:t>
                </a:r>
              </a:p>
            </p:txBody>
          </p:sp>
          <p:sp>
            <p:nvSpPr>
              <p:cNvPr id="290826" name="Text Box 10"/>
              <p:cNvSpPr txBox="1">
                <a:spLocks noChangeAspect="1" noChangeArrowheads="1"/>
              </p:cNvSpPr>
              <p:nvPr/>
            </p:nvSpPr>
            <p:spPr bwMode="gray">
              <a:xfrm>
                <a:off x="2408" y="2775"/>
                <a:ext cx="97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latin typeface="Arial Narrow" pitchFamily="34" charset="0"/>
                  </a:rPr>
                  <a:t>z.B.:</a:t>
                </a: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de-DE" altLang="en-US" sz="1600">
                    <a:latin typeface="Arial Narrow" pitchFamily="34" charset="0"/>
                  </a:rPr>
                  <a:t>Signatur</a:t>
                </a:r>
              </a:p>
            </p:txBody>
          </p:sp>
        </p:grpSp>
        <p:sp>
          <p:nvSpPr>
            <p:cNvPr id="290827" name="Oval 11"/>
            <p:cNvSpPr>
              <a:spLocks noChangeAspect="1" noChangeArrowheads="1"/>
            </p:cNvSpPr>
            <p:nvPr/>
          </p:nvSpPr>
          <p:spPr bwMode="auto">
            <a:xfrm>
              <a:off x="1636" y="2203"/>
              <a:ext cx="855" cy="855"/>
            </a:xfrm>
            <a:prstGeom prst="ellipse">
              <a:avLst/>
            </a:prstGeom>
            <a:gradFill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0828" name="Text Box 12"/>
            <p:cNvSpPr txBox="1">
              <a:spLocks noChangeAspect="1" noChangeArrowheads="1"/>
            </p:cNvSpPr>
            <p:nvPr/>
          </p:nvSpPr>
          <p:spPr bwMode="gray">
            <a:xfrm>
              <a:off x="1701" y="2256"/>
              <a:ext cx="725" cy="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Tx/>
                <a:buSzTx/>
                <a:buFontTx/>
                <a:buNone/>
              </a:pPr>
              <a:endParaRPr lang="de-DE" altLang="en-US" sz="200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de-DE" altLang="en-US" sz="2000">
                  <a:solidFill>
                    <a:schemeClr val="bg1"/>
                  </a:solidFill>
                  <a:latin typeface="Arial Narrow" pitchFamily="34" charset="0"/>
                </a:rPr>
                <a:t>Existenz</a:t>
              </a:r>
              <a:br>
                <a:rPr lang="de-DE" altLang="en-US" sz="200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de-DE" altLang="en-US" sz="1600">
                  <a:solidFill>
                    <a:schemeClr val="bg1"/>
                  </a:solidFill>
                  <a:latin typeface="Arial Narrow" pitchFamily="34" charset="0"/>
                </a:rPr>
                <a:t>z.B.: ID</a:t>
              </a:r>
            </a:p>
          </p:txBody>
        </p:sp>
        <p:grpSp>
          <p:nvGrpSpPr>
            <p:cNvPr id="290829" name="Group 13"/>
            <p:cNvGrpSpPr>
              <a:grpSpLocks noChangeAspect="1"/>
            </p:cNvGrpSpPr>
            <p:nvPr/>
          </p:nvGrpSpPr>
          <p:grpSpPr bwMode="auto">
            <a:xfrm>
              <a:off x="486" y="1091"/>
              <a:ext cx="3045" cy="3061"/>
              <a:chOff x="1314" y="821"/>
              <a:chExt cx="3045" cy="3061"/>
            </a:xfrm>
          </p:grpSpPr>
          <p:sp>
            <p:nvSpPr>
              <p:cNvPr id="290830" name="AutoShape 14"/>
              <p:cNvSpPr>
                <a:spLocks noChangeAspect="1" noChangeArrowheads="1"/>
              </p:cNvSpPr>
              <p:nvPr/>
            </p:nvSpPr>
            <p:spPr bwMode="gray">
              <a:xfrm rot="16200000">
                <a:off x="1306" y="829"/>
                <a:ext cx="3061" cy="3045"/>
              </a:xfrm>
              <a:custGeom>
                <a:avLst/>
                <a:gdLst>
                  <a:gd name="G0" fmla="+- 6995 0 0"/>
                  <a:gd name="G1" fmla="+- -8802571 0 0"/>
                  <a:gd name="G2" fmla="+- 0 0 -8802571"/>
                  <a:gd name="T0" fmla="*/ 0 256 1"/>
                  <a:gd name="T1" fmla="*/ 180 256 1"/>
                  <a:gd name="G3" fmla="+- -8802571 T0 T1"/>
                  <a:gd name="T2" fmla="*/ 0 256 1"/>
                  <a:gd name="T3" fmla="*/ 90 256 1"/>
                  <a:gd name="G4" fmla="+- -8802571 T2 T3"/>
                  <a:gd name="G5" fmla="*/ G4 2 1"/>
                  <a:gd name="T4" fmla="*/ 90 256 1"/>
                  <a:gd name="T5" fmla="*/ 0 256 1"/>
                  <a:gd name="G6" fmla="+- -8802571 T4 T5"/>
                  <a:gd name="G7" fmla="*/ G6 2 1"/>
                  <a:gd name="G8" fmla="abs -880257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995"/>
                  <a:gd name="G18" fmla="*/ 6995 1 2"/>
                  <a:gd name="G19" fmla="+- G18 5400 0"/>
                  <a:gd name="G20" fmla="cos G19 -8802571"/>
                  <a:gd name="G21" fmla="sin G19 -8802571"/>
                  <a:gd name="G22" fmla="+- G20 10800 0"/>
                  <a:gd name="G23" fmla="+- G21 10800 0"/>
                  <a:gd name="G24" fmla="+- 10800 0 G20"/>
                  <a:gd name="G25" fmla="+- 6995 10800 0"/>
                  <a:gd name="G26" fmla="?: G9 G17 G25"/>
                  <a:gd name="G27" fmla="?: G9 0 21600"/>
                  <a:gd name="G28" fmla="cos 10800 -8802571"/>
                  <a:gd name="G29" fmla="sin 10800 -8802571"/>
                  <a:gd name="G30" fmla="sin 6995 -880257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02571 G34 0"/>
                  <a:gd name="G36" fmla="?: G6 G35 G31"/>
                  <a:gd name="G37" fmla="+- 21600 0 G36"/>
                  <a:gd name="G38" fmla="?: G4 0 G33"/>
                  <a:gd name="G39" fmla="?: -880257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583 w 21600"/>
                  <a:gd name="T15" fmla="*/ 4433 h 21600"/>
                  <a:gd name="T16" fmla="*/ 10800 w 21600"/>
                  <a:gd name="T17" fmla="*/ 3805 h 21600"/>
                  <a:gd name="T18" fmla="*/ 17017 w 21600"/>
                  <a:gd name="T19" fmla="*/ 443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913" y="5795"/>
                    </a:moveTo>
                    <a:cubicBezTo>
                      <a:pt x="7219" y="4519"/>
                      <a:pt x="8973" y="3804"/>
                      <a:pt x="10800" y="3805"/>
                    </a:cubicBezTo>
                    <a:cubicBezTo>
                      <a:pt x="12626" y="3805"/>
                      <a:pt x="14380" y="4519"/>
                      <a:pt x="15686" y="5795"/>
                    </a:cubicBezTo>
                    <a:lnTo>
                      <a:pt x="18345" y="3072"/>
                    </a:lnTo>
                    <a:cubicBezTo>
                      <a:pt x="16327" y="1102"/>
                      <a:pt x="13619" y="-1"/>
                      <a:pt x="10799" y="0"/>
                    </a:cubicBezTo>
                    <a:cubicBezTo>
                      <a:pt x="7980" y="0"/>
                      <a:pt x="5272" y="1102"/>
                      <a:pt x="3254" y="30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80">
                      <a:gamma/>
                      <a:shade val="46275"/>
                      <a:invGamma/>
                    </a:srgbClr>
                  </a:gs>
                  <a:gs pos="50000">
                    <a:srgbClr val="008080"/>
                  </a:gs>
                  <a:gs pos="100000">
                    <a:srgbClr val="00808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0831" name="Text Box 15"/>
              <p:cNvSpPr txBox="1">
                <a:spLocks noChangeAspect="1" noChangeArrowheads="1"/>
              </p:cNvSpPr>
              <p:nvPr/>
            </p:nvSpPr>
            <p:spPr bwMode="gray">
              <a:xfrm rot="-5400000">
                <a:off x="826" y="2233"/>
                <a:ext cx="172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z.B.: Kunden Profil</a:t>
                </a:r>
              </a:p>
            </p:txBody>
          </p:sp>
        </p:grpSp>
        <p:grpSp>
          <p:nvGrpSpPr>
            <p:cNvPr id="290832" name="Group 16"/>
            <p:cNvGrpSpPr>
              <a:grpSpLocks noChangeAspect="1"/>
            </p:cNvGrpSpPr>
            <p:nvPr/>
          </p:nvGrpSpPr>
          <p:grpSpPr bwMode="auto">
            <a:xfrm>
              <a:off x="539" y="1033"/>
              <a:ext cx="3061" cy="3045"/>
              <a:chOff x="1367" y="763"/>
              <a:chExt cx="3061" cy="3045"/>
            </a:xfrm>
          </p:grpSpPr>
          <p:sp>
            <p:nvSpPr>
              <p:cNvPr id="290833" name="AutoShape 17"/>
              <p:cNvSpPr>
                <a:spLocks noChangeAspect="1" noChangeArrowheads="1"/>
              </p:cNvSpPr>
              <p:nvPr/>
            </p:nvSpPr>
            <p:spPr bwMode="gray">
              <a:xfrm>
                <a:off x="1367" y="763"/>
                <a:ext cx="3061" cy="3045"/>
              </a:xfrm>
              <a:custGeom>
                <a:avLst/>
                <a:gdLst>
                  <a:gd name="G0" fmla="+- 6995 0 0"/>
                  <a:gd name="G1" fmla="+- -8802571 0 0"/>
                  <a:gd name="G2" fmla="+- 0 0 -8802571"/>
                  <a:gd name="T0" fmla="*/ 0 256 1"/>
                  <a:gd name="T1" fmla="*/ 180 256 1"/>
                  <a:gd name="G3" fmla="+- -8802571 T0 T1"/>
                  <a:gd name="T2" fmla="*/ 0 256 1"/>
                  <a:gd name="T3" fmla="*/ 90 256 1"/>
                  <a:gd name="G4" fmla="+- -8802571 T2 T3"/>
                  <a:gd name="G5" fmla="*/ G4 2 1"/>
                  <a:gd name="T4" fmla="*/ 90 256 1"/>
                  <a:gd name="T5" fmla="*/ 0 256 1"/>
                  <a:gd name="G6" fmla="+- -8802571 T4 T5"/>
                  <a:gd name="G7" fmla="*/ G6 2 1"/>
                  <a:gd name="G8" fmla="abs -880257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995"/>
                  <a:gd name="G18" fmla="*/ 6995 1 2"/>
                  <a:gd name="G19" fmla="+- G18 5400 0"/>
                  <a:gd name="G20" fmla="cos G19 -8802571"/>
                  <a:gd name="G21" fmla="sin G19 -8802571"/>
                  <a:gd name="G22" fmla="+- G20 10800 0"/>
                  <a:gd name="G23" fmla="+- G21 10800 0"/>
                  <a:gd name="G24" fmla="+- 10800 0 G20"/>
                  <a:gd name="G25" fmla="+- 6995 10800 0"/>
                  <a:gd name="G26" fmla="?: G9 G17 G25"/>
                  <a:gd name="G27" fmla="?: G9 0 21600"/>
                  <a:gd name="G28" fmla="cos 10800 -8802571"/>
                  <a:gd name="G29" fmla="sin 10800 -8802571"/>
                  <a:gd name="G30" fmla="sin 6995 -880257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02571 G34 0"/>
                  <a:gd name="G36" fmla="?: G6 G35 G31"/>
                  <a:gd name="G37" fmla="+- 21600 0 G36"/>
                  <a:gd name="G38" fmla="?: G4 0 G33"/>
                  <a:gd name="G39" fmla="?: -880257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583 w 21600"/>
                  <a:gd name="T15" fmla="*/ 4433 h 21600"/>
                  <a:gd name="T16" fmla="*/ 10800 w 21600"/>
                  <a:gd name="T17" fmla="*/ 3805 h 21600"/>
                  <a:gd name="T18" fmla="*/ 17017 w 21600"/>
                  <a:gd name="T19" fmla="*/ 443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913" y="5795"/>
                    </a:moveTo>
                    <a:cubicBezTo>
                      <a:pt x="7219" y="4519"/>
                      <a:pt x="8973" y="3804"/>
                      <a:pt x="10800" y="3805"/>
                    </a:cubicBezTo>
                    <a:cubicBezTo>
                      <a:pt x="12626" y="3805"/>
                      <a:pt x="14380" y="4519"/>
                      <a:pt x="15686" y="5795"/>
                    </a:cubicBezTo>
                    <a:lnTo>
                      <a:pt x="18345" y="3072"/>
                    </a:lnTo>
                    <a:cubicBezTo>
                      <a:pt x="16327" y="1102"/>
                      <a:pt x="13619" y="-1"/>
                      <a:pt x="10799" y="0"/>
                    </a:cubicBezTo>
                    <a:cubicBezTo>
                      <a:pt x="7980" y="0"/>
                      <a:pt x="5272" y="1102"/>
                      <a:pt x="3254" y="30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gamma/>
                      <a:shade val="46275"/>
                      <a:invGamma/>
                    </a:srgbClr>
                  </a:gs>
                  <a:gs pos="5000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endParaRPr lang="en-US" altLang="en-US" sz="20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0834" name="Text Box 18"/>
              <p:cNvSpPr txBox="1">
                <a:spLocks noChangeAspect="1" noChangeArrowheads="1"/>
              </p:cNvSpPr>
              <p:nvPr/>
            </p:nvSpPr>
            <p:spPr bwMode="gray">
              <a:xfrm>
                <a:off x="2049" y="950"/>
                <a:ext cx="1721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Rollen &amp; Berechtigungen</a:t>
                </a:r>
              </a:p>
            </p:txBody>
          </p:sp>
        </p:grpSp>
        <p:grpSp>
          <p:nvGrpSpPr>
            <p:cNvPr id="290835" name="Group 19"/>
            <p:cNvGrpSpPr>
              <a:grpSpLocks noChangeAspect="1"/>
            </p:cNvGrpSpPr>
            <p:nvPr/>
          </p:nvGrpSpPr>
          <p:grpSpPr bwMode="auto">
            <a:xfrm>
              <a:off x="545" y="1148"/>
              <a:ext cx="3061" cy="3045"/>
              <a:chOff x="1373" y="878"/>
              <a:chExt cx="3061" cy="3045"/>
            </a:xfrm>
          </p:grpSpPr>
          <p:sp>
            <p:nvSpPr>
              <p:cNvPr id="290836" name="AutoShape 20"/>
              <p:cNvSpPr>
                <a:spLocks noChangeAspect="1" noChangeArrowheads="1"/>
              </p:cNvSpPr>
              <p:nvPr/>
            </p:nvSpPr>
            <p:spPr bwMode="gray">
              <a:xfrm rot="10800000">
                <a:off x="1373" y="878"/>
                <a:ext cx="3061" cy="3045"/>
              </a:xfrm>
              <a:custGeom>
                <a:avLst/>
                <a:gdLst>
                  <a:gd name="G0" fmla="+- 6995 0 0"/>
                  <a:gd name="G1" fmla="+- -8802571 0 0"/>
                  <a:gd name="G2" fmla="+- 0 0 -8802571"/>
                  <a:gd name="T0" fmla="*/ 0 256 1"/>
                  <a:gd name="T1" fmla="*/ 180 256 1"/>
                  <a:gd name="G3" fmla="+- -8802571 T0 T1"/>
                  <a:gd name="T2" fmla="*/ 0 256 1"/>
                  <a:gd name="T3" fmla="*/ 90 256 1"/>
                  <a:gd name="G4" fmla="+- -8802571 T2 T3"/>
                  <a:gd name="G5" fmla="*/ G4 2 1"/>
                  <a:gd name="T4" fmla="*/ 90 256 1"/>
                  <a:gd name="T5" fmla="*/ 0 256 1"/>
                  <a:gd name="G6" fmla="+- -8802571 T4 T5"/>
                  <a:gd name="G7" fmla="*/ G6 2 1"/>
                  <a:gd name="G8" fmla="abs -880257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995"/>
                  <a:gd name="G18" fmla="*/ 6995 1 2"/>
                  <a:gd name="G19" fmla="+- G18 5400 0"/>
                  <a:gd name="G20" fmla="cos G19 -8802571"/>
                  <a:gd name="G21" fmla="sin G19 -8802571"/>
                  <a:gd name="G22" fmla="+- G20 10800 0"/>
                  <a:gd name="G23" fmla="+- G21 10800 0"/>
                  <a:gd name="G24" fmla="+- 10800 0 G20"/>
                  <a:gd name="G25" fmla="+- 6995 10800 0"/>
                  <a:gd name="G26" fmla="?: G9 G17 G25"/>
                  <a:gd name="G27" fmla="?: G9 0 21600"/>
                  <a:gd name="G28" fmla="cos 10800 -8802571"/>
                  <a:gd name="G29" fmla="sin 10800 -8802571"/>
                  <a:gd name="G30" fmla="sin 6995 -880257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02571 G34 0"/>
                  <a:gd name="G36" fmla="?: G6 G35 G31"/>
                  <a:gd name="G37" fmla="+- 21600 0 G36"/>
                  <a:gd name="G38" fmla="?: G4 0 G33"/>
                  <a:gd name="G39" fmla="?: -880257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583 w 21600"/>
                  <a:gd name="T15" fmla="*/ 4433 h 21600"/>
                  <a:gd name="T16" fmla="*/ 10800 w 21600"/>
                  <a:gd name="T17" fmla="*/ 3805 h 21600"/>
                  <a:gd name="T18" fmla="*/ 17017 w 21600"/>
                  <a:gd name="T19" fmla="*/ 443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913" y="5795"/>
                    </a:moveTo>
                    <a:cubicBezTo>
                      <a:pt x="7219" y="4519"/>
                      <a:pt x="8973" y="3804"/>
                      <a:pt x="10800" y="3805"/>
                    </a:cubicBezTo>
                    <a:cubicBezTo>
                      <a:pt x="12626" y="3805"/>
                      <a:pt x="14380" y="4519"/>
                      <a:pt x="15686" y="5795"/>
                    </a:cubicBezTo>
                    <a:lnTo>
                      <a:pt x="18345" y="3072"/>
                    </a:lnTo>
                    <a:cubicBezTo>
                      <a:pt x="16327" y="1102"/>
                      <a:pt x="13619" y="-1"/>
                      <a:pt x="10799" y="0"/>
                    </a:cubicBezTo>
                    <a:cubicBezTo>
                      <a:pt x="7980" y="0"/>
                      <a:pt x="5272" y="1102"/>
                      <a:pt x="3254" y="30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699">
                      <a:gamma/>
                      <a:shade val="46275"/>
                      <a:invGamma/>
                    </a:srgbClr>
                  </a:gs>
                  <a:gs pos="50000">
                    <a:srgbClr val="336699"/>
                  </a:gs>
                  <a:gs pos="100000">
                    <a:srgbClr val="33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0837" name="Text Box 21"/>
              <p:cNvSpPr txBox="1">
                <a:spLocks noChangeAspect="1" noChangeArrowheads="1"/>
              </p:cNvSpPr>
              <p:nvPr/>
            </p:nvSpPr>
            <p:spPr bwMode="gray">
              <a:xfrm>
                <a:off x="2040" y="3496"/>
                <a:ext cx="172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z.B.: Mitarbeiter Profil</a:t>
                </a:r>
              </a:p>
            </p:txBody>
          </p:sp>
        </p:grpSp>
        <p:grpSp>
          <p:nvGrpSpPr>
            <p:cNvPr id="290838" name="Group 22"/>
            <p:cNvGrpSpPr>
              <a:grpSpLocks noChangeAspect="1"/>
            </p:cNvGrpSpPr>
            <p:nvPr/>
          </p:nvGrpSpPr>
          <p:grpSpPr bwMode="auto">
            <a:xfrm>
              <a:off x="603" y="1072"/>
              <a:ext cx="3045" cy="3061"/>
              <a:chOff x="1431" y="802"/>
              <a:chExt cx="3045" cy="3061"/>
            </a:xfrm>
          </p:grpSpPr>
          <p:sp>
            <p:nvSpPr>
              <p:cNvPr id="290839" name="AutoShape 23"/>
              <p:cNvSpPr>
                <a:spLocks noChangeAspect="1" noChangeArrowheads="1"/>
              </p:cNvSpPr>
              <p:nvPr/>
            </p:nvSpPr>
            <p:spPr bwMode="gray">
              <a:xfrm rot="5400000">
                <a:off x="1423" y="810"/>
                <a:ext cx="3061" cy="3045"/>
              </a:xfrm>
              <a:custGeom>
                <a:avLst/>
                <a:gdLst>
                  <a:gd name="G0" fmla="+- 6995 0 0"/>
                  <a:gd name="G1" fmla="+- -8802571 0 0"/>
                  <a:gd name="G2" fmla="+- 0 0 -8802571"/>
                  <a:gd name="T0" fmla="*/ 0 256 1"/>
                  <a:gd name="T1" fmla="*/ 180 256 1"/>
                  <a:gd name="G3" fmla="+- -8802571 T0 T1"/>
                  <a:gd name="T2" fmla="*/ 0 256 1"/>
                  <a:gd name="T3" fmla="*/ 90 256 1"/>
                  <a:gd name="G4" fmla="+- -8802571 T2 T3"/>
                  <a:gd name="G5" fmla="*/ G4 2 1"/>
                  <a:gd name="T4" fmla="*/ 90 256 1"/>
                  <a:gd name="T5" fmla="*/ 0 256 1"/>
                  <a:gd name="G6" fmla="+- -8802571 T4 T5"/>
                  <a:gd name="G7" fmla="*/ G6 2 1"/>
                  <a:gd name="G8" fmla="abs -880257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995"/>
                  <a:gd name="G18" fmla="*/ 6995 1 2"/>
                  <a:gd name="G19" fmla="+- G18 5400 0"/>
                  <a:gd name="G20" fmla="cos G19 -8802571"/>
                  <a:gd name="G21" fmla="sin G19 -8802571"/>
                  <a:gd name="G22" fmla="+- G20 10800 0"/>
                  <a:gd name="G23" fmla="+- G21 10800 0"/>
                  <a:gd name="G24" fmla="+- 10800 0 G20"/>
                  <a:gd name="G25" fmla="+- 6995 10800 0"/>
                  <a:gd name="G26" fmla="?: G9 G17 G25"/>
                  <a:gd name="G27" fmla="?: G9 0 21600"/>
                  <a:gd name="G28" fmla="cos 10800 -8802571"/>
                  <a:gd name="G29" fmla="sin 10800 -8802571"/>
                  <a:gd name="G30" fmla="sin 6995 -880257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02571 G34 0"/>
                  <a:gd name="G36" fmla="?: G6 G35 G31"/>
                  <a:gd name="G37" fmla="+- 21600 0 G36"/>
                  <a:gd name="G38" fmla="?: G4 0 G33"/>
                  <a:gd name="G39" fmla="?: -880257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583 w 21600"/>
                  <a:gd name="T15" fmla="*/ 4433 h 21600"/>
                  <a:gd name="T16" fmla="*/ 10800 w 21600"/>
                  <a:gd name="T17" fmla="*/ 3805 h 21600"/>
                  <a:gd name="T18" fmla="*/ 17017 w 21600"/>
                  <a:gd name="T19" fmla="*/ 443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913" y="5795"/>
                    </a:moveTo>
                    <a:cubicBezTo>
                      <a:pt x="7219" y="4519"/>
                      <a:pt x="8973" y="3804"/>
                      <a:pt x="10800" y="3805"/>
                    </a:cubicBezTo>
                    <a:cubicBezTo>
                      <a:pt x="12626" y="3805"/>
                      <a:pt x="14380" y="4519"/>
                      <a:pt x="15686" y="5795"/>
                    </a:cubicBezTo>
                    <a:lnTo>
                      <a:pt x="18345" y="3072"/>
                    </a:lnTo>
                    <a:cubicBezTo>
                      <a:pt x="16327" y="1102"/>
                      <a:pt x="13619" y="-1"/>
                      <a:pt x="10799" y="0"/>
                    </a:cubicBezTo>
                    <a:cubicBezTo>
                      <a:pt x="7980" y="0"/>
                      <a:pt x="5272" y="1102"/>
                      <a:pt x="3254" y="30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>
                      <a:gamma/>
                      <a:shade val="46275"/>
                      <a:invGamma/>
                    </a:srgbClr>
                  </a:gs>
                  <a:gs pos="5000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endParaRPr lang="en-US" altLang="en-US" sz="2000">
                  <a:latin typeface="Arial Narrow" pitchFamily="34" charset="0"/>
                </a:endParaRPr>
              </a:p>
            </p:txBody>
          </p:sp>
          <p:sp>
            <p:nvSpPr>
              <p:cNvPr id="290840" name="Text Box 24"/>
              <p:cNvSpPr txBox="1">
                <a:spLocks noChangeAspect="1" noChangeArrowheads="1"/>
              </p:cNvSpPr>
              <p:nvPr/>
            </p:nvSpPr>
            <p:spPr bwMode="gray">
              <a:xfrm rot="5400000">
                <a:off x="3259" y="2217"/>
                <a:ext cx="17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z.B.: Lieferanten Profil</a:t>
                </a:r>
              </a:p>
            </p:txBody>
          </p:sp>
        </p:grpSp>
      </p:grpSp>
      <p:sp>
        <p:nvSpPr>
          <p:cNvPr id="29084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Grundlagen - die digitale Identität</a:t>
            </a:r>
          </a:p>
        </p:txBody>
      </p:sp>
      <p:sp>
        <p:nvSpPr>
          <p:cNvPr id="29084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648200" y="1143000"/>
            <a:ext cx="434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/>
              <a:t>Der Kern - </a:t>
            </a:r>
            <a:r>
              <a:rPr lang="de-DE" altLang="en-US" sz="1800" b="1"/>
              <a:t>Existenz</a:t>
            </a:r>
            <a:r>
              <a:rPr lang="de-DE" altLang="en-US" sz="1800"/>
              <a:t>: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eindeutige Identifikation.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“ID”, Name,  Nummer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natürliche oder juristische Person, Anwendung oder Hardware.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Gleiche Gültigkeit wie Objekt     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Die erste Schale - </a:t>
            </a:r>
            <a:r>
              <a:rPr lang="de-DE" altLang="en-US" sz="1800" b="1"/>
              <a:t>Zertifikate</a:t>
            </a:r>
            <a:r>
              <a:rPr lang="de-DE" altLang="en-US" sz="1800"/>
              <a:t>: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Zertifikate,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unterschiedlich stark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Password bis qualifizierte digitale Signatur 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Die zweite Schale - </a:t>
            </a:r>
            <a:r>
              <a:rPr lang="de-DE" altLang="en-US" sz="1800" b="1"/>
              <a:t>Beschreibung</a:t>
            </a:r>
            <a:r>
              <a:rPr lang="de-DE" altLang="en-US" sz="1800"/>
              <a:t>: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Rollen-unabhängige gemeinsame Attribute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Adressinformationen 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charakteristische Merkmale.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Die dritte Schale - </a:t>
            </a:r>
            <a:r>
              <a:rPr lang="de-DE" altLang="en-US" sz="1800" b="1"/>
              <a:t>Kontext</a:t>
            </a:r>
            <a:r>
              <a:rPr lang="de-DE" altLang="en-US" sz="1800"/>
              <a:t>: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Rolle</a:t>
            </a:r>
          </a:p>
          <a:p>
            <a:pPr lvl="1">
              <a:lnSpc>
                <a:spcPct val="90000"/>
              </a:lnSpc>
            </a:pPr>
            <a:r>
              <a:rPr lang="de-DE" altLang="en-US" sz="1600"/>
              <a:t>Berechtigungen</a:t>
            </a:r>
          </a:p>
        </p:txBody>
      </p:sp>
      <p:sp>
        <p:nvSpPr>
          <p:cNvPr id="290843" name="Text Box 27"/>
          <p:cNvSpPr txBox="1">
            <a:spLocks noChangeArrowheads="1"/>
          </p:cNvSpPr>
          <p:nvPr/>
        </p:nvSpPr>
        <p:spPr bwMode="auto">
          <a:xfrm>
            <a:off x="381000" y="762000"/>
            <a:ext cx="756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>
                <a:solidFill>
                  <a:srgbClr val="000000"/>
                </a:solidFill>
                <a:latin typeface="Arial" pitchFamily="34" charset="0"/>
                <a:ea typeface="MS Mincho" pitchFamily="49" charset="-128"/>
              </a:rPr>
              <a:t>Die digitale Identität lässt sich gut mit einem Schalenmodell beschreiben.</a:t>
            </a:r>
          </a:p>
        </p:txBody>
      </p:sp>
      <p:sp>
        <p:nvSpPr>
          <p:cNvPr id="290844" name="Text Box 28"/>
          <p:cNvSpPr txBox="1">
            <a:spLocks noChangeArrowheads="1"/>
          </p:cNvSpPr>
          <p:nvPr/>
        </p:nvSpPr>
        <p:spPr bwMode="auto">
          <a:xfrm>
            <a:off x="228600" y="5715000"/>
            <a:ext cx="443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800" i="1"/>
              <a:t>Vergleichbar in analogen Welt mit einem Reisepass mit Visa für den Grenzübertritt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Lebenszyklus einer digitalen Identität</a:t>
            </a:r>
          </a:p>
        </p:txBody>
      </p:sp>
      <p:grpSp>
        <p:nvGrpSpPr>
          <p:cNvPr id="291862" name="Group 22"/>
          <p:cNvGrpSpPr>
            <a:grpSpLocks/>
          </p:cNvGrpSpPr>
          <p:nvPr/>
        </p:nvGrpSpPr>
        <p:grpSpPr bwMode="auto">
          <a:xfrm>
            <a:off x="3863975" y="1368425"/>
            <a:ext cx="4913313" cy="4073525"/>
            <a:chOff x="2434" y="862"/>
            <a:chExt cx="3095" cy="2566"/>
          </a:xfrm>
        </p:grpSpPr>
        <p:sp>
          <p:nvSpPr>
            <p:cNvPr id="291844" name="AutoShape 4"/>
            <p:cNvSpPr>
              <a:spLocks noChangeAspect="1" noChangeArrowheads="1"/>
            </p:cNvSpPr>
            <p:nvPr/>
          </p:nvSpPr>
          <p:spPr bwMode="auto">
            <a:xfrm>
              <a:off x="3540" y="1320"/>
              <a:ext cx="792" cy="64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1845" name="AutoShape 5"/>
            <p:cNvSpPr>
              <a:spLocks noChangeAspect="1" noChangeArrowheads="1"/>
            </p:cNvSpPr>
            <p:nvPr/>
          </p:nvSpPr>
          <p:spPr bwMode="auto">
            <a:xfrm rot="5400000">
              <a:off x="4080" y="1860"/>
              <a:ext cx="792" cy="64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1846" name="AutoShape 6"/>
            <p:cNvSpPr>
              <a:spLocks noChangeAspect="1" noChangeArrowheads="1"/>
            </p:cNvSpPr>
            <p:nvPr/>
          </p:nvSpPr>
          <p:spPr bwMode="auto">
            <a:xfrm rot="16200000">
              <a:off x="3000" y="1860"/>
              <a:ext cx="792" cy="64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1847" name="AutoShape 7"/>
            <p:cNvSpPr>
              <a:spLocks noChangeAspect="1" noChangeArrowheads="1"/>
            </p:cNvSpPr>
            <p:nvPr/>
          </p:nvSpPr>
          <p:spPr bwMode="auto">
            <a:xfrm rot="10800000">
              <a:off x="3540" y="2400"/>
              <a:ext cx="792" cy="64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91848" name="Group 8"/>
            <p:cNvGrpSpPr>
              <a:grpSpLocks noChangeAspect="1"/>
            </p:cNvGrpSpPr>
            <p:nvPr/>
          </p:nvGrpSpPr>
          <p:grpSpPr bwMode="auto">
            <a:xfrm>
              <a:off x="3533" y="1781"/>
              <a:ext cx="805" cy="805"/>
              <a:chOff x="336" y="580"/>
              <a:chExt cx="2689" cy="2687"/>
            </a:xfrm>
          </p:grpSpPr>
          <p:sp>
            <p:nvSpPr>
              <p:cNvPr id="291849" name="Oval 9"/>
              <p:cNvSpPr>
                <a:spLocks noChangeAspect="1" noChangeArrowheads="1"/>
              </p:cNvSpPr>
              <p:nvPr/>
            </p:nvSpPr>
            <p:spPr bwMode="auto">
              <a:xfrm>
                <a:off x="790" y="1046"/>
                <a:ext cx="1774" cy="17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91850" name="Group 10"/>
              <p:cNvGrpSpPr>
                <a:grpSpLocks noChangeAspect="1"/>
              </p:cNvGrpSpPr>
              <p:nvPr/>
            </p:nvGrpSpPr>
            <p:grpSpPr bwMode="auto">
              <a:xfrm>
                <a:off x="336" y="580"/>
                <a:ext cx="2689" cy="2687"/>
                <a:chOff x="336" y="580"/>
                <a:chExt cx="2689" cy="2687"/>
              </a:xfrm>
            </p:grpSpPr>
            <p:sp>
              <p:nvSpPr>
                <p:cNvPr id="291851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102" y="1358"/>
                  <a:ext cx="1151" cy="11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1852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14" y="1575"/>
                  <a:ext cx="727" cy="7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1853" name="AutoShape 13"/>
                <p:cNvSpPr>
                  <a:spLocks noChangeAspect="1" noChangeArrowheads="1"/>
                </p:cNvSpPr>
                <p:nvPr/>
              </p:nvSpPr>
              <p:spPr bwMode="gray">
                <a:xfrm rot="16200000">
                  <a:off x="329" y="636"/>
                  <a:ext cx="2603" cy="2590"/>
                </a:xfrm>
                <a:custGeom>
                  <a:avLst/>
                  <a:gdLst>
                    <a:gd name="G0" fmla="+- 6995 0 0"/>
                    <a:gd name="G1" fmla="+- -8802571 0 0"/>
                    <a:gd name="G2" fmla="+- 0 0 -8802571"/>
                    <a:gd name="T0" fmla="*/ 0 256 1"/>
                    <a:gd name="T1" fmla="*/ 180 256 1"/>
                    <a:gd name="G3" fmla="+- -8802571 T0 T1"/>
                    <a:gd name="T2" fmla="*/ 0 256 1"/>
                    <a:gd name="T3" fmla="*/ 90 256 1"/>
                    <a:gd name="G4" fmla="+- -8802571 T2 T3"/>
                    <a:gd name="G5" fmla="*/ G4 2 1"/>
                    <a:gd name="T4" fmla="*/ 90 256 1"/>
                    <a:gd name="T5" fmla="*/ 0 256 1"/>
                    <a:gd name="G6" fmla="+- -8802571 T4 T5"/>
                    <a:gd name="G7" fmla="*/ G6 2 1"/>
                    <a:gd name="G8" fmla="abs -880257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95"/>
                    <a:gd name="G18" fmla="*/ 6995 1 2"/>
                    <a:gd name="G19" fmla="+- G18 5400 0"/>
                    <a:gd name="G20" fmla="cos G19 -8802571"/>
                    <a:gd name="G21" fmla="sin G19 -8802571"/>
                    <a:gd name="G22" fmla="+- G20 10800 0"/>
                    <a:gd name="G23" fmla="+- G21 10800 0"/>
                    <a:gd name="G24" fmla="+- 10800 0 G20"/>
                    <a:gd name="G25" fmla="+- 6995 10800 0"/>
                    <a:gd name="G26" fmla="?: G9 G17 G25"/>
                    <a:gd name="G27" fmla="?: G9 0 21600"/>
                    <a:gd name="G28" fmla="cos 10800 -8802571"/>
                    <a:gd name="G29" fmla="sin 10800 -8802571"/>
                    <a:gd name="G30" fmla="sin 6995 -880257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02571 G34 0"/>
                    <a:gd name="G36" fmla="?: G6 G35 G31"/>
                    <a:gd name="G37" fmla="+- 21600 0 G36"/>
                    <a:gd name="G38" fmla="?: G4 0 G33"/>
                    <a:gd name="G39" fmla="?: -880257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83 w 21600"/>
                    <a:gd name="T15" fmla="*/ 4433 h 21600"/>
                    <a:gd name="T16" fmla="*/ 10800 w 21600"/>
                    <a:gd name="T17" fmla="*/ 3805 h 21600"/>
                    <a:gd name="T18" fmla="*/ 17017 w 21600"/>
                    <a:gd name="T19" fmla="*/ 443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13" y="5795"/>
                      </a:moveTo>
                      <a:cubicBezTo>
                        <a:pt x="7219" y="4519"/>
                        <a:pt x="8973" y="3804"/>
                        <a:pt x="10800" y="3805"/>
                      </a:cubicBezTo>
                      <a:cubicBezTo>
                        <a:pt x="12626" y="3805"/>
                        <a:pt x="14380" y="4519"/>
                        <a:pt x="15686" y="5795"/>
                      </a:cubicBezTo>
                      <a:lnTo>
                        <a:pt x="18345" y="3072"/>
                      </a:lnTo>
                      <a:cubicBezTo>
                        <a:pt x="16327" y="1102"/>
                        <a:pt x="13619" y="-1"/>
                        <a:pt x="10799" y="0"/>
                      </a:cubicBezTo>
                      <a:cubicBezTo>
                        <a:pt x="7980" y="0"/>
                        <a:pt x="5272" y="1102"/>
                        <a:pt x="3254" y="307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80">
                        <a:gamma/>
                        <a:shade val="46275"/>
                        <a:invGamma/>
                      </a:srgbClr>
                    </a:gs>
                    <a:gs pos="50000">
                      <a:srgbClr val="008080"/>
                    </a:gs>
                    <a:gs pos="100000">
                      <a:srgbClr val="00808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1854" name="AutoShape 14"/>
                <p:cNvSpPr>
                  <a:spLocks noChangeAspect="1" noChangeArrowheads="1"/>
                </p:cNvSpPr>
                <p:nvPr/>
              </p:nvSpPr>
              <p:spPr bwMode="gray">
                <a:xfrm>
                  <a:off x="381" y="580"/>
                  <a:ext cx="2603" cy="2589"/>
                </a:xfrm>
                <a:custGeom>
                  <a:avLst/>
                  <a:gdLst>
                    <a:gd name="G0" fmla="+- 6995 0 0"/>
                    <a:gd name="G1" fmla="+- -8802571 0 0"/>
                    <a:gd name="G2" fmla="+- 0 0 -8802571"/>
                    <a:gd name="T0" fmla="*/ 0 256 1"/>
                    <a:gd name="T1" fmla="*/ 180 256 1"/>
                    <a:gd name="G3" fmla="+- -8802571 T0 T1"/>
                    <a:gd name="T2" fmla="*/ 0 256 1"/>
                    <a:gd name="T3" fmla="*/ 90 256 1"/>
                    <a:gd name="G4" fmla="+- -8802571 T2 T3"/>
                    <a:gd name="G5" fmla="*/ G4 2 1"/>
                    <a:gd name="T4" fmla="*/ 90 256 1"/>
                    <a:gd name="T5" fmla="*/ 0 256 1"/>
                    <a:gd name="G6" fmla="+- -8802571 T4 T5"/>
                    <a:gd name="G7" fmla="*/ G6 2 1"/>
                    <a:gd name="G8" fmla="abs -880257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95"/>
                    <a:gd name="G18" fmla="*/ 6995 1 2"/>
                    <a:gd name="G19" fmla="+- G18 5400 0"/>
                    <a:gd name="G20" fmla="cos G19 -8802571"/>
                    <a:gd name="G21" fmla="sin G19 -8802571"/>
                    <a:gd name="G22" fmla="+- G20 10800 0"/>
                    <a:gd name="G23" fmla="+- G21 10800 0"/>
                    <a:gd name="G24" fmla="+- 10800 0 G20"/>
                    <a:gd name="G25" fmla="+- 6995 10800 0"/>
                    <a:gd name="G26" fmla="?: G9 G17 G25"/>
                    <a:gd name="G27" fmla="?: G9 0 21600"/>
                    <a:gd name="G28" fmla="cos 10800 -8802571"/>
                    <a:gd name="G29" fmla="sin 10800 -8802571"/>
                    <a:gd name="G30" fmla="sin 6995 -880257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02571 G34 0"/>
                    <a:gd name="G36" fmla="?: G6 G35 G31"/>
                    <a:gd name="G37" fmla="+- 21600 0 G36"/>
                    <a:gd name="G38" fmla="?: G4 0 G33"/>
                    <a:gd name="G39" fmla="?: -880257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83 w 21600"/>
                    <a:gd name="T15" fmla="*/ 4433 h 21600"/>
                    <a:gd name="T16" fmla="*/ 10800 w 21600"/>
                    <a:gd name="T17" fmla="*/ 3805 h 21600"/>
                    <a:gd name="T18" fmla="*/ 17017 w 21600"/>
                    <a:gd name="T19" fmla="*/ 443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13" y="5795"/>
                      </a:moveTo>
                      <a:cubicBezTo>
                        <a:pt x="7219" y="4519"/>
                        <a:pt x="8973" y="3804"/>
                        <a:pt x="10800" y="3805"/>
                      </a:cubicBezTo>
                      <a:cubicBezTo>
                        <a:pt x="12626" y="3805"/>
                        <a:pt x="14380" y="4519"/>
                        <a:pt x="15686" y="5795"/>
                      </a:cubicBezTo>
                      <a:lnTo>
                        <a:pt x="18345" y="3072"/>
                      </a:lnTo>
                      <a:cubicBezTo>
                        <a:pt x="16327" y="1102"/>
                        <a:pt x="13619" y="-1"/>
                        <a:pt x="10799" y="0"/>
                      </a:cubicBezTo>
                      <a:cubicBezTo>
                        <a:pt x="7980" y="0"/>
                        <a:pt x="5272" y="1102"/>
                        <a:pt x="3254" y="307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>
                        <a:gamma/>
                        <a:shade val="46275"/>
                        <a:invGamma/>
                      </a:srgbClr>
                    </a:gs>
                    <a:gs pos="5000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buClrTx/>
                    <a:buSzTx/>
                    <a:buFontTx/>
                    <a:buNone/>
                  </a:pPr>
                  <a:endParaRPr lang="en-US" altLang="en-US" sz="20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91855" name="AutoShape 15"/>
                <p:cNvSpPr>
                  <a:spLocks noChangeAspect="1" noChangeArrowheads="1"/>
                </p:cNvSpPr>
                <p:nvPr/>
              </p:nvSpPr>
              <p:spPr bwMode="gray">
                <a:xfrm rot="10800000">
                  <a:off x="386" y="678"/>
                  <a:ext cx="2603" cy="2589"/>
                </a:xfrm>
                <a:custGeom>
                  <a:avLst/>
                  <a:gdLst>
                    <a:gd name="G0" fmla="+- 6995 0 0"/>
                    <a:gd name="G1" fmla="+- -8802571 0 0"/>
                    <a:gd name="G2" fmla="+- 0 0 -8802571"/>
                    <a:gd name="T0" fmla="*/ 0 256 1"/>
                    <a:gd name="T1" fmla="*/ 180 256 1"/>
                    <a:gd name="G3" fmla="+- -8802571 T0 T1"/>
                    <a:gd name="T2" fmla="*/ 0 256 1"/>
                    <a:gd name="T3" fmla="*/ 90 256 1"/>
                    <a:gd name="G4" fmla="+- -8802571 T2 T3"/>
                    <a:gd name="G5" fmla="*/ G4 2 1"/>
                    <a:gd name="T4" fmla="*/ 90 256 1"/>
                    <a:gd name="T5" fmla="*/ 0 256 1"/>
                    <a:gd name="G6" fmla="+- -8802571 T4 T5"/>
                    <a:gd name="G7" fmla="*/ G6 2 1"/>
                    <a:gd name="G8" fmla="abs -880257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95"/>
                    <a:gd name="G18" fmla="*/ 6995 1 2"/>
                    <a:gd name="G19" fmla="+- G18 5400 0"/>
                    <a:gd name="G20" fmla="cos G19 -8802571"/>
                    <a:gd name="G21" fmla="sin G19 -8802571"/>
                    <a:gd name="G22" fmla="+- G20 10800 0"/>
                    <a:gd name="G23" fmla="+- G21 10800 0"/>
                    <a:gd name="G24" fmla="+- 10800 0 G20"/>
                    <a:gd name="G25" fmla="+- 6995 10800 0"/>
                    <a:gd name="G26" fmla="?: G9 G17 G25"/>
                    <a:gd name="G27" fmla="?: G9 0 21600"/>
                    <a:gd name="G28" fmla="cos 10800 -8802571"/>
                    <a:gd name="G29" fmla="sin 10800 -8802571"/>
                    <a:gd name="G30" fmla="sin 6995 -880257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02571 G34 0"/>
                    <a:gd name="G36" fmla="?: G6 G35 G31"/>
                    <a:gd name="G37" fmla="+- 21600 0 G36"/>
                    <a:gd name="G38" fmla="?: G4 0 G33"/>
                    <a:gd name="G39" fmla="?: -880257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83 w 21600"/>
                    <a:gd name="T15" fmla="*/ 4433 h 21600"/>
                    <a:gd name="T16" fmla="*/ 10800 w 21600"/>
                    <a:gd name="T17" fmla="*/ 3805 h 21600"/>
                    <a:gd name="T18" fmla="*/ 17017 w 21600"/>
                    <a:gd name="T19" fmla="*/ 443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13" y="5795"/>
                      </a:moveTo>
                      <a:cubicBezTo>
                        <a:pt x="7219" y="4519"/>
                        <a:pt x="8973" y="3804"/>
                        <a:pt x="10800" y="3805"/>
                      </a:cubicBezTo>
                      <a:cubicBezTo>
                        <a:pt x="12626" y="3805"/>
                        <a:pt x="14380" y="4519"/>
                        <a:pt x="15686" y="5795"/>
                      </a:cubicBezTo>
                      <a:lnTo>
                        <a:pt x="18345" y="3072"/>
                      </a:lnTo>
                      <a:cubicBezTo>
                        <a:pt x="16327" y="1102"/>
                        <a:pt x="13619" y="-1"/>
                        <a:pt x="10799" y="0"/>
                      </a:cubicBezTo>
                      <a:cubicBezTo>
                        <a:pt x="7980" y="0"/>
                        <a:pt x="5272" y="1102"/>
                        <a:pt x="3254" y="307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6699">
                        <a:gamma/>
                        <a:shade val="46275"/>
                        <a:invGamma/>
                      </a:srgbClr>
                    </a:gs>
                    <a:gs pos="50000">
                      <a:srgbClr val="336699"/>
                    </a:gs>
                    <a:gs pos="100000">
                      <a:srgbClr val="336699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1856" name="AutoShape 16"/>
                <p:cNvSpPr>
                  <a:spLocks noChangeAspect="1" noChangeArrowheads="1"/>
                </p:cNvSpPr>
                <p:nvPr/>
              </p:nvSpPr>
              <p:spPr bwMode="gray">
                <a:xfrm rot="5400000">
                  <a:off x="428" y="620"/>
                  <a:ext cx="2603" cy="2590"/>
                </a:xfrm>
                <a:custGeom>
                  <a:avLst/>
                  <a:gdLst>
                    <a:gd name="G0" fmla="+- 6995 0 0"/>
                    <a:gd name="G1" fmla="+- -8802571 0 0"/>
                    <a:gd name="G2" fmla="+- 0 0 -8802571"/>
                    <a:gd name="T0" fmla="*/ 0 256 1"/>
                    <a:gd name="T1" fmla="*/ 180 256 1"/>
                    <a:gd name="G3" fmla="+- -8802571 T0 T1"/>
                    <a:gd name="T2" fmla="*/ 0 256 1"/>
                    <a:gd name="T3" fmla="*/ 90 256 1"/>
                    <a:gd name="G4" fmla="+- -8802571 T2 T3"/>
                    <a:gd name="G5" fmla="*/ G4 2 1"/>
                    <a:gd name="T4" fmla="*/ 90 256 1"/>
                    <a:gd name="T5" fmla="*/ 0 256 1"/>
                    <a:gd name="G6" fmla="+- -8802571 T4 T5"/>
                    <a:gd name="G7" fmla="*/ G6 2 1"/>
                    <a:gd name="G8" fmla="abs -880257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95"/>
                    <a:gd name="G18" fmla="*/ 6995 1 2"/>
                    <a:gd name="G19" fmla="+- G18 5400 0"/>
                    <a:gd name="G20" fmla="cos G19 -8802571"/>
                    <a:gd name="G21" fmla="sin G19 -8802571"/>
                    <a:gd name="G22" fmla="+- G20 10800 0"/>
                    <a:gd name="G23" fmla="+- G21 10800 0"/>
                    <a:gd name="G24" fmla="+- 10800 0 G20"/>
                    <a:gd name="G25" fmla="+- 6995 10800 0"/>
                    <a:gd name="G26" fmla="?: G9 G17 G25"/>
                    <a:gd name="G27" fmla="?: G9 0 21600"/>
                    <a:gd name="G28" fmla="cos 10800 -8802571"/>
                    <a:gd name="G29" fmla="sin 10800 -8802571"/>
                    <a:gd name="G30" fmla="sin 6995 -880257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02571 G34 0"/>
                    <a:gd name="G36" fmla="?: G6 G35 G31"/>
                    <a:gd name="G37" fmla="+- 21600 0 G36"/>
                    <a:gd name="G38" fmla="?: G4 0 G33"/>
                    <a:gd name="G39" fmla="?: -880257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83 w 21600"/>
                    <a:gd name="T15" fmla="*/ 4433 h 21600"/>
                    <a:gd name="T16" fmla="*/ 10800 w 21600"/>
                    <a:gd name="T17" fmla="*/ 3805 h 21600"/>
                    <a:gd name="T18" fmla="*/ 17017 w 21600"/>
                    <a:gd name="T19" fmla="*/ 443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13" y="5795"/>
                      </a:moveTo>
                      <a:cubicBezTo>
                        <a:pt x="7219" y="4519"/>
                        <a:pt x="8973" y="3804"/>
                        <a:pt x="10800" y="3805"/>
                      </a:cubicBezTo>
                      <a:cubicBezTo>
                        <a:pt x="12626" y="3805"/>
                        <a:pt x="14380" y="4519"/>
                        <a:pt x="15686" y="5795"/>
                      </a:cubicBezTo>
                      <a:lnTo>
                        <a:pt x="18345" y="3072"/>
                      </a:lnTo>
                      <a:cubicBezTo>
                        <a:pt x="16327" y="1102"/>
                        <a:pt x="13619" y="-1"/>
                        <a:pt x="10799" y="0"/>
                      </a:cubicBezTo>
                      <a:cubicBezTo>
                        <a:pt x="7980" y="0"/>
                        <a:pt x="5272" y="1102"/>
                        <a:pt x="3254" y="307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1" hangingPunct="1">
                    <a:buClrTx/>
                    <a:buSzTx/>
                    <a:buFontTx/>
                    <a:buNone/>
                  </a:pPr>
                  <a:endParaRPr lang="en-US" altLang="en-US" sz="20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291857" name="Text Box 17"/>
            <p:cNvSpPr txBox="1">
              <a:spLocks noChangeAspect="1" noChangeArrowheads="1"/>
            </p:cNvSpPr>
            <p:nvPr/>
          </p:nvSpPr>
          <p:spPr bwMode="auto">
            <a:xfrm>
              <a:off x="3600" y="862"/>
              <a:ext cx="624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/>
                <a:t>Erzeugen /</a:t>
              </a:r>
              <a:br>
                <a:rPr lang="de-DE" altLang="en-US"/>
              </a:br>
              <a:r>
                <a:rPr lang="de-DE" altLang="en-US"/>
                <a:t>Ändern / </a:t>
              </a:r>
            </a:p>
            <a:p>
              <a:r>
                <a:rPr lang="de-DE" altLang="en-US"/>
                <a:t>Registrieren</a:t>
              </a:r>
            </a:p>
          </p:txBody>
        </p:sp>
        <p:sp>
          <p:nvSpPr>
            <p:cNvPr id="291858" name="Text Box 18"/>
            <p:cNvSpPr txBox="1">
              <a:spLocks noChangeAspect="1" noChangeArrowheads="1"/>
            </p:cNvSpPr>
            <p:nvPr/>
          </p:nvSpPr>
          <p:spPr bwMode="auto">
            <a:xfrm>
              <a:off x="4800" y="1920"/>
              <a:ext cx="729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/>
                <a:t>Verteilen /</a:t>
              </a:r>
              <a:br>
                <a:rPr lang="de-DE" altLang="en-US"/>
              </a:br>
              <a:r>
                <a:rPr lang="de-DE" altLang="en-US"/>
                <a:t>Bereitstellen /</a:t>
              </a:r>
              <a:br>
                <a:rPr lang="de-DE" altLang="en-US"/>
              </a:br>
              <a:r>
                <a:rPr lang="de-DE" altLang="en-US"/>
                <a:t>integrieren /</a:t>
              </a:r>
              <a:br>
                <a:rPr lang="de-DE" altLang="en-US"/>
              </a:br>
              <a:r>
                <a:rPr lang="de-DE" altLang="en-US"/>
                <a:t>transformieren</a:t>
              </a:r>
            </a:p>
          </p:txBody>
        </p:sp>
        <p:sp>
          <p:nvSpPr>
            <p:cNvPr id="291859" name="Text Box 19"/>
            <p:cNvSpPr txBox="1">
              <a:spLocks noChangeAspect="1" noChangeArrowheads="1"/>
            </p:cNvSpPr>
            <p:nvPr/>
          </p:nvSpPr>
          <p:spPr bwMode="auto">
            <a:xfrm>
              <a:off x="3614" y="3120"/>
              <a:ext cx="65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/>
                <a:t>Verwenden</a:t>
              </a:r>
            </a:p>
            <a:p>
              <a:r>
                <a:rPr lang="de-DE" altLang="en-US"/>
                <a:t>Management</a:t>
              </a:r>
            </a:p>
          </p:txBody>
        </p:sp>
        <p:sp>
          <p:nvSpPr>
            <p:cNvPr id="291860" name="Text Box 20"/>
            <p:cNvSpPr txBox="1">
              <a:spLocks noChangeAspect="1" noChangeArrowheads="1"/>
            </p:cNvSpPr>
            <p:nvPr/>
          </p:nvSpPr>
          <p:spPr bwMode="auto">
            <a:xfrm>
              <a:off x="2434" y="1996"/>
              <a:ext cx="68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/>
                <a:t>Terminieren /</a:t>
              </a:r>
              <a:br>
                <a:rPr lang="de-DE" altLang="en-US"/>
              </a:br>
              <a:r>
                <a:rPr lang="de-DE" altLang="en-US"/>
                <a:t>Archivieren</a:t>
              </a:r>
            </a:p>
          </p:txBody>
        </p:sp>
      </p:grpSp>
      <p:sp>
        <p:nvSpPr>
          <p:cNvPr id="291861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4038600" cy="4876800"/>
          </a:xfrm>
        </p:spPr>
        <p:txBody>
          <a:bodyPr/>
          <a:lstStyle/>
          <a:p>
            <a:r>
              <a:rPr lang="de-DE" altLang="en-US"/>
              <a:t>Die ganzheitliche </a:t>
            </a:r>
            <a:r>
              <a:rPr lang="de-DE" altLang="en-US" b="1"/>
              <a:t>Behandlung von digitalen Identitäten</a:t>
            </a:r>
            <a:r>
              <a:rPr lang="de-DE" altLang="en-US"/>
              <a:t>. </a:t>
            </a:r>
          </a:p>
          <a:p>
            <a:r>
              <a:rPr lang="de-DE" altLang="en-US"/>
              <a:t>Die Prozesse einer digitalen Identität im </a:t>
            </a:r>
            <a:r>
              <a:rPr lang="de-DE" altLang="en-US" b="1"/>
              <a:t>Laufe ihres Lebenszyklus</a:t>
            </a:r>
            <a:r>
              <a:rPr lang="de-DE" altLang="en-US"/>
              <a:t>. </a:t>
            </a:r>
          </a:p>
          <a:p>
            <a:r>
              <a:rPr lang="de-DE" altLang="en-US"/>
              <a:t>Das Identity Management befasst sich mit dem ...</a:t>
            </a:r>
          </a:p>
          <a:p>
            <a:pPr lvl="1">
              <a:buFont typeface="Webdings" pitchFamily="18" charset="2"/>
              <a:buAutoNum type="arabicPeriod"/>
            </a:pPr>
            <a:r>
              <a:rPr lang="de-DE" altLang="en-US"/>
              <a:t>Erzeugen / Ändern /  Registrieren</a:t>
            </a:r>
          </a:p>
          <a:p>
            <a:pPr lvl="1">
              <a:buFont typeface="Webdings" pitchFamily="18" charset="2"/>
              <a:buAutoNum type="arabicPeriod"/>
            </a:pPr>
            <a:r>
              <a:rPr lang="de-DE" altLang="en-US"/>
              <a:t>Verteilen / Bereitstellen / Integrieren / Transformieren, </a:t>
            </a:r>
          </a:p>
          <a:p>
            <a:pPr lvl="1">
              <a:buFont typeface="Webdings" pitchFamily="18" charset="2"/>
              <a:buAutoNum type="arabicPeriod"/>
            </a:pPr>
            <a:r>
              <a:rPr lang="de-DE" altLang="en-US"/>
              <a:t>Verwendung und </a:t>
            </a:r>
          </a:p>
          <a:p>
            <a:pPr lvl="1">
              <a:buFont typeface="Webdings" pitchFamily="18" charset="2"/>
              <a:buAutoNum type="arabicPeriod"/>
            </a:pPr>
            <a:r>
              <a:rPr lang="de-DE" altLang="en-US"/>
              <a:t>Terminieren / Archivieren</a:t>
            </a:r>
          </a:p>
        </p:txBody>
      </p:sp>
      <p:sp>
        <p:nvSpPr>
          <p:cNvPr id="291863" name="Text Box 23"/>
          <p:cNvSpPr txBox="1">
            <a:spLocks noChangeArrowheads="1"/>
          </p:cNvSpPr>
          <p:nvPr/>
        </p:nvSpPr>
        <p:spPr bwMode="auto">
          <a:xfrm>
            <a:off x="441325" y="1279525"/>
            <a:ext cx="433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1"/>
              <a:t>Das Identity Management umfasst ...</a:t>
            </a:r>
          </a:p>
        </p:txBody>
      </p:sp>
      <p:sp>
        <p:nvSpPr>
          <p:cNvPr id="291864" name="AutoShape 24"/>
          <p:cNvSpPr>
            <a:spLocks noChangeArrowheads="1"/>
          </p:cNvSpPr>
          <p:nvPr/>
        </p:nvSpPr>
        <p:spPr bwMode="auto">
          <a:xfrm>
            <a:off x="7162800" y="1524000"/>
            <a:ext cx="13716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91865" name="AutoShape 25"/>
          <p:cNvSpPr>
            <a:spLocks noChangeArrowheads="1"/>
          </p:cNvSpPr>
          <p:nvPr/>
        </p:nvSpPr>
        <p:spPr bwMode="auto">
          <a:xfrm>
            <a:off x="7010400" y="1676400"/>
            <a:ext cx="1600200" cy="533400"/>
          </a:xfrm>
          <a:prstGeom prst="wedgeRoundRectCallout">
            <a:avLst>
              <a:gd name="adj1" fmla="val -45537"/>
              <a:gd name="adj2" fmla="val 75597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Self-registration, Anlage durch HR</a:t>
            </a:r>
          </a:p>
        </p:txBody>
      </p:sp>
      <p:sp>
        <p:nvSpPr>
          <p:cNvPr id="291866" name="AutoShape 26"/>
          <p:cNvSpPr>
            <a:spLocks noChangeArrowheads="1"/>
          </p:cNvSpPr>
          <p:nvPr/>
        </p:nvSpPr>
        <p:spPr bwMode="auto">
          <a:xfrm>
            <a:off x="7239000" y="5105400"/>
            <a:ext cx="1600200" cy="533400"/>
          </a:xfrm>
          <a:prstGeom prst="wedgeRoundRectCallout">
            <a:avLst>
              <a:gd name="adj1" fmla="val -83731"/>
              <a:gd name="adj2" fmla="val -51787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Authentisierung, Autorisierung</a:t>
            </a:r>
          </a:p>
        </p:txBody>
      </p:sp>
      <p:sp>
        <p:nvSpPr>
          <p:cNvPr id="291867" name="AutoShape 27"/>
          <p:cNvSpPr>
            <a:spLocks noChangeArrowheads="1"/>
          </p:cNvSpPr>
          <p:nvPr/>
        </p:nvSpPr>
        <p:spPr bwMode="auto">
          <a:xfrm>
            <a:off x="7391400" y="4419600"/>
            <a:ext cx="1600200" cy="533400"/>
          </a:xfrm>
          <a:prstGeom prst="wedgeRoundRectCallout">
            <a:avLst>
              <a:gd name="adj1" fmla="val -36806"/>
              <a:gd name="adj2" fmla="val -167560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Nicht „essentiell“, aber aufwändig</a:t>
            </a:r>
          </a:p>
        </p:txBody>
      </p:sp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3771900" y="4267200"/>
            <a:ext cx="1790700" cy="457200"/>
          </a:xfrm>
          <a:prstGeom prst="wedgeRoundRectCallout">
            <a:avLst>
              <a:gd name="adj1" fmla="val -16046"/>
              <a:gd name="adj2" fmla="val -205208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Rechtliche Auflagen beachten</a:t>
            </a:r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685800" y="609600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Lebenszyklus liefert Anhaltspunkte für eine Klassifizierung.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Prozesse des Identity Management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6962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altLang="en-US"/>
              <a:t>Die Prozesse des Identity Management lassen sich gruppieren ...</a:t>
            </a:r>
            <a:br>
              <a:rPr lang="de-DE" altLang="en-US"/>
            </a:br>
            <a:endParaRPr lang="de-DE" altLang="en-US"/>
          </a:p>
          <a:p>
            <a:pPr>
              <a:lnSpc>
                <a:spcPct val="90000"/>
              </a:lnSpc>
            </a:pPr>
            <a:r>
              <a:rPr lang="de-DE" altLang="en-US"/>
              <a:t>Nach operativ und dispositiv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operativ: authentisieren und autorisieren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dispositiv: verwalten digitaler Identitäten</a:t>
            </a:r>
            <a:br>
              <a:rPr lang="de-DE" altLang="en-US"/>
            </a:br>
            <a:endParaRPr lang="de-DE" altLang="en-US"/>
          </a:p>
          <a:p>
            <a:pPr>
              <a:lnSpc>
                <a:spcPct val="90000"/>
              </a:lnSpc>
            </a:pPr>
            <a:r>
              <a:rPr lang="de-DE" altLang="en-US"/>
              <a:t>Nach fachlich und physisch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fachlich: verwalten und verwenden 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physisch: integrieren, transportieren, </a:t>
            </a:r>
            <a:br>
              <a:rPr lang="de-DE" altLang="en-US"/>
            </a:br>
            <a:r>
              <a:rPr lang="de-DE" altLang="en-US"/>
              <a:t>transformieren und publizieren </a:t>
            </a:r>
            <a:br>
              <a:rPr lang="de-DE" altLang="en-US"/>
            </a:br>
            <a:endParaRPr lang="de-DE" altLang="en-US"/>
          </a:p>
          <a:p>
            <a:pPr>
              <a:lnSpc>
                <a:spcPct val="90000"/>
              </a:lnSpc>
            </a:pPr>
            <a:r>
              <a:rPr lang="de-DE" altLang="en-US"/>
              <a:t>Nach Existenz, Zertifikat und Kontext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anlegen, erfassen, ändern, löschen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zertifizieren, widerrufen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zuweisen, ändern, entfernen von Rollen </a:t>
            </a:r>
            <a:br>
              <a:rPr lang="de-DE" altLang="en-US"/>
            </a:br>
            <a:r>
              <a:rPr lang="de-DE" altLang="en-US"/>
              <a:t>und  Berechtigungen</a:t>
            </a:r>
          </a:p>
        </p:txBody>
      </p:sp>
      <p:grpSp>
        <p:nvGrpSpPr>
          <p:cNvPr id="292868" name="Group 4"/>
          <p:cNvGrpSpPr>
            <a:grpSpLocks/>
          </p:cNvGrpSpPr>
          <p:nvPr/>
        </p:nvGrpSpPr>
        <p:grpSpPr bwMode="auto">
          <a:xfrm>
            <a:off x="5715000" y="1981200"/>
            <a:ext cx="3038475" cy="3657600"/>
            <a:chOff x="1923" y="1488"/>
            <a:chExt cx="1914" cy="2304"/>
          </a:xfrm>
        </p:grpSpPr>
        <p:sp>
          <p:nvSpPr>
            <p:cNvPr id="292869" name="AutoShape 5"/>
            <p:cNvSpPr>
              <a:spLocks noChangeArrowheads="1"/>
            </p:cNvSpPr>
            <p:nvPr/>
          </p:nvSpPr>
          <p:spPr bwMode="auto">
            <a:xfrm>
              <a:off x="1923" y="1584"/>
              <a:ext cx="1914" cy="2208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r>
                <a:rPr lang="de-DE" altLang="en-US"/>
                <a:t>authentisieren</a:t>
              </a:r>
            </a:p>
            <a:p>
              <a:pPr algn="ctr"/>
              <a:r>
                <a:rPr lang="de-DE" altLang="en-US"/>
                <a:t>autorisieren</a:t>
              </a:r>
            </a:p>
          </p:txBody>
        </p:sp>
        <p:sp>
          <p:nvSpPr>
            <p:cNvPr id="292870" name="AutoShape 6"/>
            <p:cNvSpPr>
              <a:spLocks noChangeAspect="1" noChangeArrowheads="1"/>
            </p:cNvSpPr>
            <p:nvPr/>
          </p:nvSpPr>
          <p:spPr bwMode="auto">
            <a:xfrm>
              <a:off x="2248" y="1584"/>
              <a:ext cx="1263" cy="1457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en-US"/>
                <a:t/>
              </a:r>
              <a:br>
                <a:rPr lang="de-DE" altLang="en-US"/>
              </a:br>
              <a:r>
                <a:rPr lang="de-DE" altLang="en-US"/>
                <a:t/>
              </a:r>
              <a:br>
                <a:rPr lang="de-DE" altLang="en-US"/>
              </a:br>
              <a:r>
                <a:rPr lang="de-DE" altLang="en-US"/>
                <a:t>erzeugen</a:t>
              </a:r>
              <a:br>
                <a:rPr lang="de-DE" altLang="en-US"/>
              </a:br>
              <a:r>
                <a:rPr lang="de-DE" altLang="en-US"/>
                <a:t>zertifizieren</a:t>
              </a:r>
              <a:br>
                <a:rPr lang="de-DE" altLang="en-US"/>
              </a:br>
              <a:r>
                <a:rPr lang="de-DE" altLang="en-US"/>
                <a:t>transportieren</a:t>
              </a:r>
              <a:br>
                <a:rPr lang="de-DE" altLang="en-US"/>
              </a:br>
              <a:r>
                <a:rPr lang="de-DE" altLang="en-US"/>
                <a:t>ändern</a:t>
              </a:r>
              <a:br>
                <a:rPr lang="de-DE" altLang="en-US"/>
              </a:br>
              <a:r>
                <a:rPr lang="de-DE" altLang="en-US"/>
                <a:t>archivieren</a:t>
              </a:r>
            </a:p>
          </p:txBody>
        </p:sp>
        <p:sp>
          <p:nvSpPr>
            <p:cNvPr id="292871" name="AutoShape 7"/>
            <p:cNvSpPr>
              <a:spLocks noChangeAspect="1" noChangeArrowheads="1"/>
            </p:cNvSpPr>
            <p:nvPr/>
          </p:nvSpPr>
          <p:spPr bwMode="auto">
            <a:xfrm>
              <a:off x="2566" y="1584"/>
              <a:ext cx="630" cy="727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2872" name="Text Box 8"/>
            <p:cNvSpPr txBox="1">
              <a:spLocks noChangeArrowheads="1"/>
            </p:cNvSpPr>
            <p:nvPr/>
          </p:nvSpPr>
          <p:spPr bwMode="auto">
            <a:xfrm rot="-3982279">
              <a:off x="1204" y="2501"/>
              <a:ext cx="220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en-US"/>
                <a:t>operativ           dispositiv           strategisch</a:t>
              </a:r>
            </a:p>
          </p:txBody>
        </p:sp>
      </p:grp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685800" y="609600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Jede Klassifizierung hat ihren besonderen Wert.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www.si-g.com</a:t>
            </a:r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Was ist ein Prozess?</a:t>
            </a:r>
          </a:p>
        </p:txBody>
      </p:sp>
      <p:grpSp>
        <p:nvGrpSpPr>
          <p:cNvPr id="526363" name="Group 27"/>
          <p:cNvGrpSpPr>
            <a:grpSpLocks/>
          </p:cNvGrpSpPr>
          <p:nvPr/>
        </p:nvGrpSpPr>
        <p:grpSpPr bwMode="auto">
          <a:xfrm>
            <a:off x="2209800" y="1143000"/>
            <a:ext cx="6858000" cy="4719638"/>
            <a:chOff x="1392" y="768"/>
            <a:chExt cx="4320" cy="2973"/>
          </a:xfrm>
        </p:grpSpPr>
        <p:pic>
          <p:nvPicPr>
            <p:cNvPr id="526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3" t="11360" r="7159"/>
            <a:stretch>
              <a:fillRect/>
            </a:stretch>
          </p:blipFill>
          <p:spPr bwMode="auto">
            <a:xfrm>
              <a:off x="1392" y="768"/>
              <a:ext cx="4320" cy="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26362" name="Group 26"/>
            <p:cNvGrpSpPr>
              <a:grpSpLocks/>
            </p:cNvGrpSpPr>
            <p:nvPr/>
          </p:nvGrpSpPr>
          <p:grpSpPr bwMode="auto">
            <a:xfrm>
              <a:off x="2647" y="1008"/>
              <a:ext cx="1536" cy="2592"/>
              <a:chOff x="2647" y="1008"/>
              <a:chExt cx="1536" cy="2592"/>
            </a:xfrm>
          </p:grpSpPr>
          <p:sp>
            <p:nvSpPr>
              <p:cNvPr id="526340" name="Rectangle 4"/>
              <p:cNvSpPr>
                <a:spLocks noChangeArrowheads="1"/>
              </p:cNvSpPr>
              <p:nvPr/>
            </p:nvSpPr>
            <p:spPr bwMode="auto">
              <a:xfrm>
                <a:off x="2743" y="3264"/>
                <a:ext cx="1344" cy="336"/>
              </a:xfrm>
              <a:prstGeom prst="rect">
                <a:avLst/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1600" b="1"/>
                  <a:t>Interface zu anderen</a:t>
                </a:r>
                <a:br>
                  <a:rPr lang="de-DE" altLang="en-US" sz="1600" b="1"/>
                </a:br>
                <a:r>
                  <a:rPr lang="de-DE" altLang="en-US" sz="1600" b="1"/>
                  <a:t>Prozessen</a:t>
                </a:r>
              </a:p>
            </p:txBody>
          </p:sp>
          <p:sp>
            <p:nvSpPr>
              <p:cNvPr id="526342" name="Rectangle 6"/>
              <p:cNvSpPr>
                <a:spLocks noChangeArrowheads="1"/>
              </p:cNvSpPr>
              <p:nvPr/>
            </p:nvSpPr>
            <p:spPr bwMode="auto">
              <a:xfrm>
                <a:off x="3010" y="1008"/>
                <a:ext cx="816" cy="33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1600" b="1"/>
                  <a:t>Normen</a:t>
                </a:r>
                <a:br>
                  <a:rPr lang="de-DE" altLang="en-US" sz="1600" b="1"/>
                </a:br>
                <a:r>
                  <a:rPr lang="de-DE" altLang="en-US" sz="1600" b="1"/>
                  <a:t>Standards</a:t>
                </a:r>
              </a:p>
            </p:txBody>
          </p:sp>
          <p:sp>
            <p:nvSpPr>
              <p:cNvPr id="526344" name="Rectangle 8"/>
              <p:cNvSpPr>
                <a:spLocks noChangeArrowheads="1"/>
              </p:cNvSpPr>
              <p:nvPr/>
            </p:nvSpPr>
            <p:spPr bwMode="auto">
              <a:xfrm>
                <a:off x="2743" y="1639"/>
                <a:ext cx="1344" cy="384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1600" b="1"/>
                  <a:t>Messungen</a:t>
                </a:r>
                <a:br>
                  <a:rPr lang="de-DE" altLang="en-US" sz="1600" b="1"/>
                </a:br>
                <a:r>
                  <a:rPr lang="de-DE" altLang="en-US" sz="1600" b="1"/>
                  <a:t>Qualitätskontrollen</a:t>
                </a:r>
              </a:p>
            </p:txBody>
          </p:sp>
          <p:sp>
            <p:nvSpPr>
              <p:cNvPr id="526346" name="Rectangle 10"/>
              <p:cNvSpPr>
                <a:spLocks noChangeArrowheads="1"/>
              </p:cNvSpPr>
              <p:nvPr/>
            </p:nvSpPr>
            <p:spPr bwMode="auto">
              <a:xfrm>
                <a:off x="2647" y="2311"/>
                <a:ext cx="1536" cy="672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1800" b="1"/>
                  <a:t>Tansformation</a:t>
                </a:r>
              </a:p>
            </p:txBody>
          </p:sp>
        </p:grpSp>
      </p:grpSp>
      <p:sp>
        <p:nvSpPr>
          <p:cNvPr id="526348" name="Text Box 12"/>
          <p:cNvSpPr txBox="1">
            <a:spLocks noChangeArrowheads="1"/>
          </p:cNvSpPr>
          <p:nvPr/>
        </p:nvSpPr>
        <p:spPr bwMode="auto">
          <a:xfrm>
            <a:off x="381000" y="1066800"/>
            <a:ext cx="3048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 b="1">
                <a:latin typeface="Arial Unicode MS" pitchFamily="34" charset="-128"/>
              </a:rPr>
              <a:t>Fundamentale</a:t>
            </a:r>
            <a:r>
              <a:rPr lang="de-DE" altLang="en-US" sz="1600">
                <a:latin typeface="Arial Unicode MS" pitchFamily="34" charset="-128"/>
              </a:rPr>
              <a:t> Prozesse laufen vom „Kunden“ zum „Kunden“</a:t>
            </a:r>
          </a:p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 b="1">
                <a:latin typeface="Arial Unicode MS" pitchFamily="34" charset="-128"/>
              </a:rPr>
              <a:t>Support</a:t>
            </a:r>
            <a:r>
              <a:rPr lang="de-DE" altLang="en-US" sz="1600">
                <a:latin typeface="Arial Unicode MS" pitchFamily="34" charset="-128"/>
              </a:rPr>
              <a:t>-Prozesse erzeugen Zwischenergebnisse und speichern sie.</a:t>
            </a:r>
          </a:p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 b="1">
                <a:latin typeface="Arial Unicode MS" pitchFamily="34" charset="-128"/>
              </a:rPr>
              <a:t>Teilprozesse</a:t>
            </a:r>
            <a:r>
              <a:rPr lang="de-DE" altLang="en-US" sz="1600">
                <a:latin typeface="Arial Unicode MS" pitchFamily="34" charset="-128"/>
              </a:rPr>
              <a:t> werden zur Wiederverwendung aus Prozessen mit gemeinsamen anteilen heraus faktorisiert.</a:t>
            </a:r>
          </a:p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>
                <a:latin typeface="Arial Unicode MS" pitchFamily="34" charset="-128"/>
              </a:rPr>
              <a:t>„</a:t>
            </a:r>
            <a:r>
              <a:rPr lang="de-DE" altLang="en-US" sz="1600" b="1">
                <a:latin typeface="Arial Unicode MS" pitchFamily="34" charset="-128"/>
              </a:rPr>
              <a:t>Essentielle</a:t>
            </a:r>
            <a:r>
              <a:rPr lang="de-DE" altLang="en-US" sz="1600">
                <a:latin typeface="Arial Unicode MS" pitchFamily="34" charset="-128"/>
              </a:rPr>
              <a:t>“ Prozesse nehmen eine fachliche Transformation vor.</a:t>
            </a:r>
          </a:p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>
                <a:latin typeface="Arial Unicode MS" pitchFamily="34" charset="-128"/>
              </a:rPr>
              <a:t>„</a:t>
            </a:r>
            <a:r>
              <a:rPr lang="de-DE" altLang="en-US" sz="1600" b="1">
                <a:latin typeface="Arial Unicode MS" pitchFamily="34" charset="-128"/>
              </a:rPr>
              <a:t>Physikalische</a:t>
            </a:r>
            <a:r>
              <a:rPr lang="de-DE" altLang="en-US" sz="1600">
                <a:latin typeface="Arial Unicode MS" pitchFamily="34" charset="-128"/>
              </a:rPr>
              <a:t>“ Prozesse verändern nur Ort, Format oder Sprache.</a:t>
            </a:r>
          </a:p>
        </p:txBody>
      </p:sp>
      <p:grpSp>
        <p:nvGrpSpPr>
          <p:cNvPr id="526349" name="Group 13"/>
          <p:cNvGrpSpPr>
            <a:grpSpLocks noChangeAspect="1"/>
          </p:cNvGrpSpPr>
          <p:nvPr/>
        </p:nvGrpSpPr>
        <p:grpSpPr bwMode="auto">
          <a:xfrm>
            <a:off x="7696200" y="152400"/>
            <a:ext cx="1146175" cy="1141413"/>
            <a:chOff x="3578" y="1038"/>
            <a:chExt cx="1453" cy="1448"/>
          </a:xfrm>
        </p:grpSpPr>
        <p:sp>
          <p:nvSpPr>
            <p:cNvPr id="526350" name="Freeform 14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6351" name="Freeform 15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6352" name="Freeform 16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6353" name="Freeform 17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6354" name="Freeform 18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6355" name="Freeform 19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6356" name="Line 20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6357" name="Line 21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6358" name="Freeform 22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6359" name="Freeform 23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6360" name="Freeform 24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6361" name="Text Box 25"/>
          <p:cNvSpPr txBox="1">
            <a:spLocks noChangeArrowheads="1"/>
          </p:cNvSpPr>
          <p:nvPr/>
        </p:nvSpPr>
        <p:spPr bwMode="auto">
          <a:xfrm>
            <a:off x="685800" y="609600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Startpunkt der Modellierung sind fundamentale, essentielle Prozesse.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526364" name="AutoShape 28"/>
          <p:cNvSpPr>
            <a:spLocks noChangeArrowheads="1"/>
          </p:cNvSpPr>
          <p:nvPr/>
        </p:nvSpPr>
        <p:spPr bwMode="auto">
          <a:xfrm>
            <a:off x="6629400" y="2209800"/>
            <a:ext cx="2057400" cy="457200"/>
          </a:xfrm>
          <a:prstGeom prst="wedgeRoundRectCallout">
            <a:avLst>
              <a:gd name="adj1" fmla="val -55940"/>
              <a:gd name="adj2" fmla="val 62153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Metriken sind</a:t>
            </a:r>
            <a:br>
              <a:rPr lang="de-DE" altLang="en-US"/>
            </a:br>
            <a:r>
              <a:rPr lang="de-DE" altLang="en-US"/>
              <a:t>Teil der Modellierung</a:t>
            </a:r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|29.3|23.8|0.9|0.7|0.7|0.5"/>
</p:tagLst>
</file>

<file path=ppt/theme/theme1.xml><?xml version="1.0" encoding="utf-8"?>
<a:theme xmlns:a="http://schemas.openxmlformats.org/drawingml/2006/main" name="Proposal Framework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CC99"/>
      </a:accent1>
      <a:accent2>
        <a:srgbClr val="3366FF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5CE7"/>
      </a:accent6>
      <a:hlink>
        <a:srgbClr val="000099"/>
      </a:hlink>
      <a:folHlink>
        <a:srgbClr val="CC3300"/>
      </a:folHlink>
    </a:clrScheme>
    <a:fontScheme name="Proposal Framework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699FF"/>
          </a:buClr>
          <a:buSzPct val="80000"/>
          <a:buFont typeface="Wingdings" pitchFamily="2" charset="2"/>
          <a:buNone/>
          <a:tabLst/>
          <a:defRPr kumimoji="0" lang="de-DE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699FF"/>
          </a:buClr>
          <a:buSzPct val="80000"/>
          <a:buFont typeface="Wingdings" pitchFamily="2" charset="2"/>
          <a:buNone/>
          <a:tabLst/>
          <a:defRPr kumimoji="0" lang="de-DE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Proposal Framewo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Framewor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Framewor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Framewor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Framewor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Framewor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Framewor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Einstellungen\Horst Walther\Eigene Dateien\1. SiG\Proposal Framework.ppt</Template>
  <TotalTime>0</TotalTime>
  <Words>2491</Words>
  <Application>Microsoft Office PowerPoint</Application>
  <PresentationFormat>Bildschirmpräsentation (4:3)</PresentationFormat>
  <Paragraphs>695</Paragraphs>
  <Slides>31</Slides>
  <Notes>31</Notes>
  <HiddenSlides>6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Proposal Framework</vt:lpstr>
      <vt:lpstr>PaperPort Document</vt:lpstr>
      <vt:lpstr>VISIO</vt:lpstr>
      <vt:lpstr>„Generische IdM-Prozesse als Baukastensystem“</vt:lpstr>
      <vt:lpstr>Dr. Horst Walther</vt:lpstr>
      <vt:lpstr>SiG - Wandel durch Informatik </vt:lpstr>
      <vt:lpstr>Agenda</vt:lpstr>
      <vt:lpstr>Motivation</vt:lpstr>
      <vt:lpstr>Grundlagen - die digitale Identität</vt:lpstr>
      <vt:lpstr>Lebenszyklus einer digitalen Identität</vt:lpstr>
      <vt:lpstr>Prozesse des Identity Management</vt:lpstr>
      <vt:lpstr>Was ist ein Prozess?</vt:lpstr>
      <vt:lpstr>Gruppen von Identity Management Prozessen</vt:lpstr>
      <vt:lpstr>Identity Administration</vt:lpstr>
      <vt:lpstr>Community Management</vt:lpstr>
      <vt:lpstr>Identity Integration (Evidenz)</vt:lpstr>
      <vt:lpstr>Ressource Provisioning Prozesse</vt:lpstr>
      <vt:lpstr>Provisioning - Produktivität und Sicherheit</vt:lpstr>
      <vt:lpstr>Liste Provisioning-Prozesse</vt:lpstr>
      <vt:lpstr>Prozesse sind aufwändig ...</vt:lpstr>
      <vt:lpstr>Problematik – wo beginnen?</vt:lpstr>
      <vt:lpstr>Vorgehen – Tiefe vs. Breite</vt:lpstr>
      <vt:lpstr>Evidenzbildung – Einführung in der Breite</vt:lpstr>
      <vt:lpstr>Evidenzbildung – Einführung in der Breite</vt:lpstr>
      <vt:lpstr>Komplexitätsfaktoren ...</vt:lpstr>
      <vt:lpstr>... Komplexitätsfaktoren</vt:lpstr>
      <vt:lpstr>Gefordert – der Prozessbaukasten</vt:lpstr>
      <vt:lpstr>Aktueller Status </vt:lpstr>
      <vt:lpstr>Process Notation nach ITIL</vt:lpstr>
      <vt:lpstr>Ausblick</vt:lpstr>
      <vt:lpstr>Vision &amp; Aufruf zur Mitwirkung</vt:lpstr>
      <vt:lpstr>Ende ...</vt:lpstr>
      <vt:lpstr>Fragen - Anmerkungen – Anregungen?</vt:lpstr>
      <vt:lpstr>Achtung  Anhang</vt:lpstr>
    </vt:vector>
  </TitlesOfParts>
  <Manager>Stephanie Dziuba</Manager>
  <Company>SiG Software Integration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Zentrale Fragen des Identity Management</dc:title>
  <dc:subject>Seminar Identity Management</dc:subject>
  <dc:creator>Horst.Walther@Si-G.com</dc:creator>
  <cp:lastModifiedBy>Horst Walther</cp:lastModifiedBy>
  <cp:revision>326</cp:revision>
  <dcterms:created xsi:type="dcterms:W3CDTF">2002-04-14T22:54:06Z</dcterms:created>
  <dcterms:modified xsi:type="dcterms:W3CDTF">2016-01-25T18:11:05Z</dcterms:modified>
</cp:coreProperties>
</file>