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35"/>
  </p:notesMasterIdLst>
  <p:handoutMasterIdLst>
    <p:handoutMasterId r:id="rId36"/>
  </p:handoutMasterIdLst>
  <p:sldIdLst>
    <p:sldId id="386" r:id="rId2"/>
    <p:sldId id="387" r:id="rId3"/>
    <p:sldId id="390" r:id="rId4"/>
    <p:sldId id="385" r:id="rId5"/>
    <p:sldId id="391" r:id="rId6"/>
    <p:sldId id="404" r:id="rId7"/>
    <p:sldId id="365" r:id="rId8"/>
    <p:sldId id="366" r:id="rId9"/>
    <p:sldId id="367" r:id="rId10"/>
    <p:sldId id="399" r:id="rId11"/>
    <p:sldId id="392" r:id="rId12"/>
    <p:sldId id="405" r:id="rId13"/>
    <p:sldId id="369" r:id="rId14"/>
    <p:sldId id="346" r:id="rId15"/>
    <p:sldId id="370" r:id="rId16"/>
    <p:sldId id="393" r:id="rId17"/>
    <p:sldId id="406" r:id="rId18"/>
    <p:sldId id="357" r:id="rId19"/>
    <p:sldId id="388" r:id="rId20"/>
    <p:sldId id="356" r:id="rId21"/>
    <p:sldId id="344" r:id="rId22"/>
    <p:sldId id="360" r:id="rId23"/>
    <p:sldId id="395" r:id="rId24"/>
    <p:sldId id="384" r:id="rId25"/>
    <p:sldId id="372" r:id="rId26"/>
    <p:sldId id="374" r:id="rId27"/>
    <p:sldId id="359" r:id="rId28"/>
    <p:sldId id="396" r:id="rId29"/>
    <p:sldId id="398" r:id="rId30"/>
    <p:sldId id="364" r:id="rId31"/>
    <p:sldId id="331" r:id="rId32"/>
    <p:sldId id="313" r:id="rId33"/>
    <p:sldId id="314" r:id="rId34"/>
  </p:sldIdLst>
  <p:sldSz cx="9144000" cy="6858000" type="screen4x3"/>
  <p:notesSz cx="6645275" cy="97758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Angelika Steinacker" initials="AMS" lastIdx="37" clrIdx="0"/>
  <p:cmAuthor id="1" name="Horst Walther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FF"/>
    <a:srgbClr val="FFFF00"/>
    <a:srgbClr val="EAEAEA"/>
    <a:srgbClr val="FF3300"/>
    <a:srgbClr val="000066"/>
    <a:srgbClr val="101A47"/>
    <a:srgbClr val="001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25" autoAdjust="0"/>
  </p:normalViewPr>
  <p:slideViewPr>
    <p:cSldViewPr showGuides="1">
      <p:cViewPr varScale="1">
        <p:scale>
          <a:sx n="115" d="100"/>
          <a:sy n="115" d="100"/>
        </p:scale>
        <p:origin x="-2172" y="-96"/>
      </p:cViewPr>
      <p:guideLst>
        <p:guide orient="horz" pos="3271"/>
        <p:guide pos="81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54"/>
    </p:cViewPr>
  </p:sorterViewPr>
  <p:notesViewPr>
    <p:cSldViewPr showGuides="1">
      <p:cViewPr varScale="1">
        <p:scale>
          <a:sx n="69" d="100"/>
          <a:sy n="69" d="100"/>
        </p:scale>
        <p:origin x="-2275" y="-86"/>
      </p:cViewPr>
      <p:guideLst>
        <p:guide orient="horz" pos="3079"/>
        <p:guide pos="209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05-05T11:02:06.276" idx="17">
    <p:pos x="1963" y="3294"/>
    <p:text>Hier gibt es sicherlich von iSM schon eine einglische version, die man einfügen kann. Wenn nicht, kann ich die Texte noch verallgemeinern (da produktbezogen und nicht "generisch") und übersetzen.</p:text>
  </p:cm>
  <p:cm authorId="0" dt="2007-05-05T10:59:23.197" idx="18">
    <p:pos x="5626" y="2733"/>
    <p:text>Hier habe ich nicht verstanden, welche "Output-Connectoren" gemeint sind und warum diese (von wem?) überwacht werden sollen. Deshalb habe ich den Satz nicht übersetzt.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875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86875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CA89F8CA-761F-4F3E-9F53-934C87FFFE4B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336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963" y="0"/>
            <a:ext cx="28797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634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79475" y="73342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643438"/>
            <a:ext cx="5314950" cy="439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6875"/>
            <a:ext cx="28797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3963" y="9286875"/>
            <a:ext cx="28797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D5C8C189-788D-4D41-978B-24A74BCBFB0B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11354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FD8835-B5DB-4C8B-9C51-C93525B69C5A}" type="slidenum">
              <a:rPr lang="de-DE" altLang="en-US"/>
              <a:pPr/>
              <a:t>1</a:t>
            </a:fld>
            <a:endParaRPr lang="de-DE" altLang="en-US"/>
          </a:p>
        </p:txBody>
      </p:sp>
      <p:sp>
        <p:nvSpPr>
          <p:cNvPr id="3901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92175" y="747713"/>
            <a:ext cx="4862513" cy="36464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238" y="4640263"/>
            <a:ext cx="4875212" cy="4402137"/>
          </a:xfrm>
          <a:ln/>
        </p:spPr>
        <p:txBody>
          <a:bodyPr lIns="96024" tIns="48855" rIns="96024" bIns="4885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FE6F8-F9AD-4C14-ACBB-3AFEE51F094C}" type="slidenum">
              <a:rPr lang="de-DE" altLang="en-US"/>
              <a:pPr/>
              <a:t>10</a:t>
            </a:fld>
            <a:endParaRPr lang="de-DE" altLang="en-US"/>
          </a:p>
        </p:txBody>
      </p:sp>
      <p:sp>
        <p:nvSpPr>
          <p:cNvPr id="418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5D8AAB-86A4-4434-9B7F-197F90AE6757}" type="slidenum">
              <a:rPr lang="de-DE" altLang="en-US"/>
              <a:pPr/>
              <a:t>11</a:t>
            </a:fld>
            <a:endParaRPr lang="de-DE" altLang="en-US"/>
          </a:p>
        </p:txBody>
      </p:sp>
      <p:sp>
        <p:nvSpPr>
          <p:cNvPr id="402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643438"/>
            <a:ext cx="4873625" cy="43989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42160-A68C-4253-8C0E-A2D05F8E690B}" type="slidenum">
              <a:rPr lang="de-DE" altLang="en-US"/>
              <a:pPr/>
              <a:t>12</a:t>
            </a:fld>
            <a:endParaRPr lang="de-DE" altLang="en-US"/>
          </a:p>
        </p:txBody>
      </p:sp>
      <p:sp>
        <p:nvSpPr>
          <p:cNvPr id="431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35DB85-C6DF-46E3-95DB-6EDA5181A6E5}" type="slidenum">
              <a:rPr lang="de-DE" altLang="en-US"/>
              <a:pPr/>
              <a:t>13</a:t>
            </a:fld>
            <a:endParaRPr lang="de-DE" altLang="en-US"/>
          </a:p>
        </p:txBody>
      </p:sp>
      <p:sp>
        <p:nvSpPr>
          <p:cNvPr id="280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664D4-9757-45CF-B21A-5C0D8FD761D0}" type="slidenum">
              <a:rPr lang="de-DE" altLang="en-US"/>
              <a:pPr/>
              <a:t>14</a:t>
            </a:fld>
            <a:endParaRPr lang="de-DE" altLang="en-US"/>
          </a:p>
        </p:txBody>
      </p:sp>
      <p:sp>
        <p:nvSpPr>
          <p:cNvPr id="226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466DF-37B8-4083-981C-AC9B69FE54C8}" type="slidenum">
              <a:rPr lang="de-DE" altLang="en-US"/>
              <a:pPr/>
              <a:t>15</a:t>
            </a:fld>
            <a:endParaRPr lang="de-DE" altLang="en-US"/>
          </a:p>
        </p:txBody>
      </p:sp>
      <p:sp>
        <p:nvSpPr>
          <p:cNvPr id="283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1C23C7-0862-4BC2-8B4C-893A02F50C3E}" type="slidenum">
              <a:rPr lang="de-DE" altLang="en-US"/>
              <a:pPr/>
              <a:t>16</a:t>
            </a:fld>
            <a:endParaRPr lang="de-DE" altLang="en-US"/>
          </a:p>
        </p:txBody>
      </p:sp>
      <p:sp>
        <p:nvSpPr>
          <p:cNvPr id="404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643438"/>
            <a:ext cx="4873625" cy="43989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E542E-AFA6-49BB-B56A-11F9EAE68E2D}" type="slidenum">
              <a:rPr lang="de-DE" altLang="en-US"/>
              <a:pPr/>
              <a:t>17</a:t>
            </a:fld>
            <a:endParaRPr lang="de-DE" altLang="en-US"/>
          </a:p>
        </p:txBody>
      </p:sp>
      <p:sp>
        <p:nvSpPr>
          <p:cNvPr id="433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9DACA-BB99-4A90-84AA-8CCBAB1CB76D}" type="slidenum">
              <a:rPr lang="de-DE" altLang="en-US"/>
              <a:pPr/>
              <a:t>18</a:t>
            </a:fld>
            <a:endParaRPr lang="de-DE" altLang="en-US"/>
          </a:p>
        </p:txBody>
      </p:sp>
      <p:sp>
        <p:nvSpPr>
          <p:cNvPr id="253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643438"/>
            <a:ext cx="4873625" cy="43989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27566-B624-4276-8D07-2F701F3EFC3E}" type="slidenum">
              <a:rPr lang="de-DE" altLang="en-US"/>
              <a:pPr/>
              <a:t>19</a:t>
            </a:fld>
            <a:endParaRPr lang="de-DE" altLang="en-US"/>
          </a:p>
        </p:txBody>
      </p:sp>
      <p:sp>
        <p:nvSpPr>
          <p:cNvPr id="394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643438"/>
            <a:ext cx="4873625" cy="43989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1BFEFA-AB5E-4B5B-AED8-AD9DD22D0414}" type="slidenum">
              <a:rPr lang="de-DE" altLang="en-US"/>
              <a:pPr/>
              <a:t>2</a:t>
            </a:fld>
            <a:endParaRPr lang="de-DE" altLang="en-US"/>
          </a:p>
        </p:txBody>
      </p:sp>
      <p:sp>
        <p:nvSpPr>
          <p:cNvPr id="392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643438"/>
            <a:ext cx="4873625" cy="43989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87A89-A793-42C7-A3D1-F78BB8E6ADBE}" type="slidenum">
              <a:rPr lang="de-DE" altLang="en-US"/>
              <a:pPr/>
              <a:t>20</a:t>
            </a:fld>
            <a:endParaRPr lang="de-DE" altLang="en-US"/>
          </a:p>
        </p:txBody>
      </p:sp>
      <p:sp>
        <p:nvSpPr>
          <p:cNvPr id="251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C4A3A-2140-4A6B-AD9E-C4DD620DCEBD}" type="slidenum">
              <a:rPr lang="de-DE" altLang="en-US"/>
              <a:pPr/>
              <a:t>21</a:t>
            </a:fld>
            <a:endParaRPr lang="de-DE" altLang="en-US"/>
          </a:p>
        </p:txBody>
      </p:sp>
      <p:sp>
        <p:nvSpPr>
          <p:cNvPr id="1986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44575" y="855663"/>
            <a:ext cx="4559300" cy="3419475"/>
          </a:xfrm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646613"/>
            <a:ext cx="4873625" cy="412591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C8CFA-77A3-4B9A-824A-E3AF2BE4F246}" type="slidenum">
              <a:rPr lang="de-DE" altLang="en-US"/>
              <a:pPr/>
              <a:t>22</a:t>
            </a:fld>
            <a:endParaRPr lang="de-DE" altLang="en-US"/>
          </a:p>
        </p:txBody>
      </p:sp>
      <p:sp>
        <p:nvSpPr>
          <p:cNvPr id="260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75CCF-1BCC-4445-81FE-E6F18831C002}" type="slidenum">
              <a:rPr lang="de-DE" altLang="en-US"/>
              <a:pPr/>
              <a:t>23</a:t>
            </a:fld>
            <a:endParaRPr lang="de-DE" altLang="en-US"/>
          </a:p>
        </p:txBody>
      </p:sp>
      <p:sp>
        <p:nvSpPr>
          <p:cNvPr id="408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643438"/>
            <a:ext cx="4873625" cy="43989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88AE8-2BF7-44F3-AFDB-040CD3AC3DE2}" type="slidenum">
              <a:rPr lang="de-DE" altLang="en-US"/>
              <a:pPr/>
              <a:t>24</a:t>
            </a:fld>
            <a:endParaRPr lang="de-DE" altLang="en-US"/>
          </a:p>
        </p:txBody>
      </p:sp>
      <p:sp>
        <p:nvSpPr>
          <p:cNvPr id="386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5FD2D-F403-46DD-8709-C327B2EF71B5}" type="slidenum">
              <a:rPr lang="de-DE" altLang="en-US"/>
              <a:pPr/>
              <a:t>25</a:t>
            </a:fld>
            <a:endParaRPr lang="de-DE" altLang="en-US"/>
          </a:p>
        </p:txBody>
      </p:sp>
      <p:sp>
        <p:nvSpPr>
          <p:cNvPr id="286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A1B91-0178-43F6-A170-C0003730083B}" type="slidenum">
              <a:rPr lang="de-DE" altLang="en-US"/>
              <a:pPr/>
              <a:t>26</a:t>
            </a:fld>
            <a:endParaRPr lang="de-DE" altLang="en-US"/>
          </a:p>
        </p:txBody>
      </p:sp>
      <p:sp>
        <p:nvSpPr>
          <p:cNvPr id="293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76381-8936-4AA8-B18E-CE2F96ED579E}" type="slidenum">
              <a:rPr lang="de-DE" altLang="en-US"/>
              <a:pPr/>
              <a:t>27</a:t>
            </a:fld>
            <a:endParaRPr lang="de-DE" altLang="en-US"/>
          </a:p>
        </p:txBody>
      </p:sp>
      <p:sp>
        <p:nvSpPr>
          <p:cNvPr id="258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643438"/>
            <a:ext cx="4873625" cy="43989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D72AF-6746-4D84-B7CA-0019E0CE0018}" type="slidenum">
              <a:rPr lang="de-DE" altLang="en-US"/>
              <a:pPr/>
              <a:t>28</a:t>
            </a:fld>
            <a:endParaRPr lang="de-DE" altLang="en-US"/>
          </a:p>
        </p:txBody>
      </p:sp>
      <p:sp>
        <p:nvSpPr>
          <p:cNvPr id="410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643438"/>
            <a:ext cx="4873625" cy="43989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0A86F2-07AA-4DDB-B668-3138B5868DE8}" type="slidenum">
              <a:rPr lang="de-DE" altLang="en-US"/>
              <a:pPr/>
              <a:t>29</a:t>
            </a:fld>
            <a:endParaRPr lang="de-DE" altLang="en-US"/>
          </a:p>
        </p:txBody>
      </p:sp>
      <p:sp>
        <p:nvSpPr>
          <p:cNvPr id="416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2E8FF-92C9-4324-8D03-4E2516911343}" type="slidenum">
              <a:rPr lang="de-DE" altLang="en-US"/>
              <a:pPr/>
              <a:t>3</a:t>
            </a:fld>
            <a:endParaRPr lang="de-DE" altLang="en-US"/>
          </a:p>
        </p:txBody>
      </p:sp>
      <p:sp>
        <p:nvSpPr>
          <p:cNvPr id="398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643438"/>
            <a:ext cx="4873625" cy="43989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0C1C38-C912-4809-ACD6-74FC293FD863}" type="slidenum">
              <a:rPr lang="de-DE" altLang="en-US"/>
              <a:pPr/>
              <a:t>30</a:t>
            </a:fld>
            <a:endParaRPr lang="de-DE" altLang="en-US"/>
          </a:p>
        </p:txBody>
      </p:sp>
      <p:sp>
        <p:nvSpPr>
          <p:cNvPr id="268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CEE0E-F936-4B7D-B7E9-5D879FB82588}" type="slidenum">
              <a:rPr lang="de-DE" altLang="en-US"/>
              <a:pPr/>
              <a:t>31</a:t>
            </a:fld>
            <a:endParaRPr lang="de-DE" altLang="en-US"/>
          </a:p>
        </p:txBody>
      </p:sp>
      <p:sp>
        <p:nvSpPr>
          <p:cNvPr id="154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643438"/>
            <a:ext cx="4873625" cy="43989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DC4F1-511B-4A76-9404-B1BAE866E56B}" type="slidenum">
              <a:rPr lang="de-DE" altLang="en-US"/>
              <a:pPr/>
              <a:t>32</a:t>
            </a:fld>
            <a:endParaRPr lang="de-DE" altLang="en-US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643438"/>
            <a:ext cx="4873625" cy="43989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364A1-5628-46E8-980D-9473FA22C329}" type="slidenum">
              <a:rPr lang="de-DE" altLang="en-US"/>
              <a:pPr/>
              <a:t>33</a:t>
            </a:fld>
            <a:endParaRPr lang="de-DE" alt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1225" y="4629150"/>
            <a:ext cx="4857750" cy="4111625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992" tIns="47153" rIns="95992" bIns="47153"/>
          <a:lstStyle/>
          <a:p>
            <a:endParaRPr lang="en-US" altLang="en-US"/>
          </a:p>
        </p:txBody>
      </p:sp>
      <p:sp>
        <p:nvSpPr>
          <p:cNvPr id="119811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063625" y="873125"/>
            <a:ext cx="4546600" cy="34099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337BCF-B059-4663-B147-AAFDA8CF76E4}" type="slidenum">
              <a:rPr lang="de-DE" altLang="en-US"/>
              <a:pPr/>
              <a:t>4</a:t>
            </a:fld>
            <a:endParaRPr lang="de-DE" altLang="en-US"/>
          </a:p>
        </p:txBody>
      </p:sp>
      <p:sp>
        <p:nvSpPr>
          <p:cNvPr id="388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643438"/>
            <a:ext cx="4873625" cy="43989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D3D1D-64AD-4DCC-B148-7144CBBDCAAD}" type="slidenum">
              <a:rPr lang="de-DE" altLang="en-US"/>
              <a:pPr/>
              <a:t>5</a:t>
            </a:fld>
            <a:endParaRPr lang="de-DE" altLang="en-US"/>
          </a:p>
        </p:txBody>
      </p:sp>
      <p:sp>
        <p:nvSpPr>
          <p:cNvPr id="400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643438"/>
            <a:ext cx="4873625" cy="439896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CC507-1A2F-4E62-B57F-ED32C44B7D33}" type="slidenum">
              <a:rPr lang="de-DE" altLang="en-US"/>
              <a:pPr/>
              <a:t>6</a:t>
            </a:fld>
            <a:endParaRPr lang="de-DE" altLang="en-US"/>
          </a:p>
        </p:txBody>
      </p:sp>
      <p:sp>
        <p:nvSpPr>
          <p:cNvPr id="430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5DB75-6A8B-4595-900F-752582240C1B}" type="slidenum">
              <a:rPr lang="de-DE" altLang="en-US"/>
              <a:pPr/>
              <a:t>7</a:t>
            </a:fld>
            <a:endParaRPr lang="de-DE" altLang="en-US"/>
          </a:p>
        </p:txBody>
      </p:sp>
      <p:sp>
        <p:nvSpPr>
          <p:cNvPr id="272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828EEB-187E-4076-978D-25D93FA27024}" type="slidenum">
              <a:rPr lang="de-DE" altLang="en-US"/>
              <a:pPr/>
              <a:t>8</a:t>
            </a:fld>
            <a:endParaRPr lang="de-DE" altLang="en-US"/>
          </a:p>
        </p:txBody>
      </p:sp>
      <p:sp>
        <p:nvSpPr>
          <p:cNvPr id="274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DC933-AE2C-4B84-B30B-CB4D3F3EDA1A}" type="slidenum">
              <a:rPr lang="de-DE" altLang="en-US"/>
              <a:pPr/>
              <a:t>9</a:t>
            </a:fld>
            <a:endParaRPr lang="de-DE" altLang="en-US"/>
          </a:p>
        </p:txBody>
      </p:sp>
      <p:sp>
        <p:nvSpPr>
          <p:cNvPr id="277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2347E-D8E8-4236-8E6D-225C27B2880C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1525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928CE-771E-4077-B505-B6CB3FCEF78D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19612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2100" y="0"/>
            <a:ext cx="2070100" cy="6019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31800" y="0"/>
            <a:ext cx="6057900" cy="60198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95344-6D61-4EE1-A1E1-CE9F4F9431ED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76212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0"/>
            <a:ext cx="7335838" cy="76358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431800" y="1016000"/>
            <a:ext cx="4064000" cy="5003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016000"/>
            <a:ext cx="4064000" cy="5003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85800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79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www.GenericIAM.org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61FB96-322C-48C3-B6A7-566E19D7750D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212091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0"/>
            <a:ext cx="7335838" cy="76358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31800" y="1016000"/>
            <a:ext cx="4064000" cy="5003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016000"/>
            <a:ext cx="4064000" cy="5003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85800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79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www.GenericIAM.org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3EC48B-A3BC-4663-ACCE-664C68B419A5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3651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D4F26-644A-4A7C-A167-97CAA7AADE0F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337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8AD6B-235B-42C0-A5B0-CF7C80D16931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84392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1800" y="1016000"/>
            <a:ext cx="4064000" cy="500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016000"/>
            <a:ext cx="4064000" cy="500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www.GenericIAM.org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A6B0A-553E-43F4-8702-611892C8B7CB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69794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www.GenericIAM.org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2B1DF-7EE9-4CCF-BEBC-F9B773B595A9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97671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www.GenericIAM.org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E80A9-3527-4C25-A830-12EE54D6DBCA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9076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www.GenericIAM.org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303BD-5ED8-4978-8865-6CE1611FD1E9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60881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www.GenericIAM.org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DB778-E2C5-4DF5-B20F-D64829F91184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9615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www.GenericIAM.org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4A352-3321-41C6-A9E1-97D481E681F8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97760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970" name="Picture 2" descr="layout_PPV5back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24"/>
          <a:stretch>
            <a:fillRect/>
          </a:stretch>
        </p:blipFill>
        <p:spPr bwMode="auto">
          <a:xfrm>
            <a:off x="0" y="6173788"/>
            <a:ext cx="9144000" cy="6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0"/>
            <a:ext cx="7335838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Mastertitelformat bearbeiten</a:t>
            </a:r>
          </a:p>
        </p:txBody>
      </p:sp>
      <p:sp>
        <p:nvSpPr>
          <p:cNvPr id="2119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016000"/>
            <a:ext cx="828040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Mastertextformat bearbeiten</a:t>
            </a:r>
          </a:p>
          <a:p>
            <a:pPr lvl="1"/>
            <a:r>
              <a:rPr lang="de-DE" altLang="en-US" smtClean="0"/>
              <a:t>http://www.horst-walther.de/ 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2119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579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2119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79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solidFill>
                  <a:schemeClr val="bg1"/>
                </a:solidFill>
              </a:defRPr>
            </a:lvl1pPr>
          </a:lstStyle>
          <a:p>
            <a:r>
              <a:rPr lang="de-DE" altLang="en-US"/>
              <a:t>www.GenericIAM.org</a:t>
            </a:r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79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solidFill>
                  <a:schemeClr val="bg1"/>
                </a:solidFill>
              </a:defRPr>
            </a:lvl1pPr>
          </a:lstStyle>
          <a:p>
            <a:fld id="{5BEDA9EA-691D-4FEC-9E8C-244953199412}" type="slidenum">
              <a:rPr lang="de-DE" altLang="en-US"/>
              <a:pPr/>
              <a:t>‹Nr.›</a:t>
            </a:fld>
            <a:endParaRPr lang="de-DE" altLang="en-US"/>
          </a:p>
        </p:txBody>
      </p:sp>
      <p:pic>
        <p:nvPicPr>
          <p:cNvPr id="211978" name="Picture 10" descr="layout_PPV5back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407"/>
          <a:stretch>
            <a:fillRect/>
          </a:stretch>
        </p:blipFill>
        <p:spPr bwMode="auto">
          <a:xfrm>
            <a:off x="0" y="0"/>
            <a:ext cx="91440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979" name="Picture 11" descr="Generic IAM Logo_300 dpi_5cm_4C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6775"/>
            <a:ext cx="906463" cy="23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hf hdr="0"/>
  <p:txStyles>
    <p:titleStyle>
      <a:lvl1pPr algn="l" rtl="0" fontAlgn="base">
        <a:spcBef>
          <a:spcPct val="50000"/>
        </a:spcBef>
        <a:spcAft>
          <a:spcPct val="0"/>
        </a:spcAft>
        <a:defRPr sz="26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fontAlgn="base">
        <a:spcBef>
          <a:spcPct val="5000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2pPr>
      <a:lvl3pPr algn="l" rtl="0" fontAlgn="base">
        <a:spcBef>
          <a:spcPct val="5000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3pPr>
      <a:lvl4pPr algn="l" rtl="0" fontAlgn="base">
        <a:spcBef>
          <a:spcPct val="5000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4pPr>
      <a:lvl5pPr algn="l" rtl="0" fontAlgn="base">
        <a:spcBef>
          <a:spcPct val="5000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26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rgbClr val="001A3E"/>
        </a:buClr>
        <a:buFont typeface="Wingdings" pitchFamily="2" charset="2"/>
        <a:buBlip>
          <a:blip r:embed="rId17"/>
        </a:buBlip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50000"/>
        </a:spcBef>
        <a:spcAft>
          <a:spcPct val="0"/>
        </a:spcAft>
        <a:buClr>
          <a:srgbClr val="001A3E"/>
        </a:buClr>
        <a:buBlip>
          <a:blip r:embed="rId18"/>
        </a:buBlip>
        <a:defRPr>
          <a:solidFill>
            <a:srgbClr val="000099"/>
          </a:solidFill>
          <a:latin typeface="+mn-lt"/>
        </a:defRPr>
      </a:lvl2pPr>
      <a:lvl3pPr marL="1143000" indent="-228600" algn="l" rtl="0" fontAlgn="base">
        <a:spcBef>
          <a:spcPct val="50000"/>
        </a:spcBef>
        <a:spcAft>
          <a:spcPct val="0"/>
        </a:spcAft>
        <a:buClr>
          <a:srgbClr val="001A3E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50000"/>
        </a:spcBef>
        <a:spcAft>
          <a:spcPct val="0"/>
        </a:spcAft>
        <a:buClr>
          <a:srgbClr val="001A3E"/>
        </a:buClr>
        <a:buChar char="•"/>
        <a:defRPr sz="1400">
          <a:solidFill>
            <a:srgbClr val="000066"/>
          </a:solidFill>
          <a:latin typeface="+mn-lt"/>
        </a:defRPr>
      </a:lvl4pPr>
      <a:lvl5pPr marL="2057400" indent="-228600" algn="l" rtl="0" fontAlgn="base">
        <a:spcBef>
          <a:spcPct val="50000"/>
        </a:spcBef>
        <a:spcAft>
          <a:spcPct val="0"/>
        </a:spcAft>
        <a:buClr>
          <a:srgbClr val="001A3E"/>
        </a:buClr>
        <a:buChar char="•"/>
        <a:defRPr sz="12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rgbClr val="001A3E"/>
        </a:buClr>
        <a:buChar char="•"/>
        <a:defRPr sz="12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rgbClr val="001A3E"/>
        </a:buClr>
        <a:buChar char="•"/>
        <a:defRPr sz="12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rgbClr val="001A3E"/>
        </a:buClr>
        <a:buChar char="•"/>
        <a:defRPr sz="12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rgbClr val="001A3E"/>
        </a:buClr>
        <a:buChar char="•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29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30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31" Type="http://schemas.openxmlformats.org/officeDocument/2006/relationships/image" Target="../media/image37.jpe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Relationship Id="rId30" Type="http://schemas.openxmlformats.org/officeDocument/2006/relationships/image" Target="../media/image3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39.png"/><Relationship Id="rId4" Type="http://schemas.openxmlformats.org/officeDocument/2006/relationships/image" Target="../media/image4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comments" Target="../comments/comment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6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2825"/>
            <a:ext cx="6623050" cy="1470025"/>
          </a:xfrm>
        </p:spPr>
        <p:txBody>
          <a:bodyPr/>
          <a:lstStyle/>
          <a:p>
            <a:r>
              <a:rPr lang="en-GB" altLang="en-US" sz="3400"/>
              <a:t>GenericIAM</a:t>
            </a:r>
            <a:r>
              <a:rPr lang="en-GB" altLang="en-US"/>
              <a:t/>
            </a:r>
            <a:br>
              <a:rPr lang="en-GB" altLang="en-US"/>
            </a:br>
            <a:r>
              <a:rPr lang="en-GB" altLang="en-US" sz="2200" b="0"/>
              <a:t>generic processes for Identity- &amp; Access Management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683250"/>
            <a:ext cx="6400800" cy="40957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GB" altLang="en-US" sz="1600"/>
              <a:t>Version 1.0</a:t>
            </a:r>
          </a:p>
        </p:txBody>
      </p:sp>
      <p:sp>
        <p:nvSpPr>
          <p:cNvPr id="389124" name="Rectangle 4"/>
          <p:cNvSpPr>
            <a:spLocks noChangeArrowheads="1"/>
          </p:cNvSpPr>
          <p:nvPr/>
        </p:nvSpPr>
        <p:spPr bwMode="auto">
          <a:xfrm>
            <a:off x="784225" y="6357938"/>
            <a:ext cx="76136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700E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03006C"/>
                  </a:outerShdw>
                </a:effectLst>
              </a14:hiddenEffects>
            </a:ext>
          </a:extLst>
        </p:spPr>
        <p:txBody>
          <a:bodyPr lIns="92075" tIns="46038" rIns="92075" bIns="46038" anchor="ctr" anchorCtr="1">
            <a:spAutoFit/>
          </a:bodyPr>
          <a:lstStyle>
            <a:lvl1pPr defTabSz="6905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6905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6905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6905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6905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defTabSz="6905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defTabSz="6905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defTabSz="6905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defTabSz="6905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GB" altLang="en-US" sz="1200" b="1">
                <a:solidFill>
                  <a:schemeClr val="bg1"/>
                </a:solidFill>
                <a:latin typeface="Arial Unicode MS" pitchFamily="34" charset="-128"/>
                <a:cs typeface="Times New Roman" pitchFamily="18" charset="0"/>
              </a:rPr>
              <a:t>2007-06-12, Dr. Horst Walther</a:t>
            </a:r>
          </a:p>
        </p:txBody>
      </p:sp>
      <p:pic>
        <p:nvPicPr>
          <p:cNvPr id="389125" name="Picture 5" descr="Generic IAM Logo_300 dpi_5cm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936750"/>
            <a:ext cx="3852862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26" name="AutoShape 6"/>
          <p:cNvSpPr>
            <a:spLocks noChangeArrowheads="1"/>
          </p:cNvSpPr>
          <p:nvPr/>
        </p:nvSpPr>
        <p:spPr bwMode="auto">
          <a:xfrm>
            <a:off x="6518275" y="2741613"/>
            <a:ext cx="866775" cy="284162"/>
          </a:xfrm>
          <a:prstGeom prst="chevron">
            <a:avLst>
              <a:gd name="adj" fmla="val 76257"/>
            </a:avLst>
          </a:prstGeom>
          <a:solidFill>
            <a:srgbClr val="DDDDDD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GB" altLang="en-US" sz="1600">
              <a:latin typeface="Verdana" pitchFamily="34" charset="0"/>
            </a:endParaRPr>
          </a:p>
        </p:txBody>
      </p:sp>
      <p:sp>
        <p:nvSpPr>
          <p:cNvPr id="389127" name="AutoShape 7"/>
          <p:cNvSpPr>
            <a:spLocks noChangeArrowheads="1"/>
          </p:cNvSpPr>
          <p:nvPr/>
        </p:nvSpPr>
        <p:spPr bwMode="auto">
          <a:xfrm>
            <a:off x="6911975" y="3141663"/>
            <a:ext cx="866775" cy="284162"/>
          </a:xfrm>
          <a:prstGeom prst="chevron">
            <a:avLst>
              <a:gd name="adj" fmla="val 76257"/>
            </a:avLst>
          </a:prstGeom>
          <a:solidFill>
            <a:srgbClr val="DDDDDD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GB" altLang="en-US" sz="1600">
              <a:latin typeface="Verdana" pitchFamily="34" charset="0"/>
            </a:endParaRPr>
          </a:p>
        </p:txBody>
      </p:sp>
      <p:sp>
        <p:nvSpPr>
          <p:cNvPr id="389128" name="AutoShape 8"/>
          <p:cNvSpPr>
            <a:spLocks noChangeArrowheads="1"/>
          </p:cNvSpPr>
          <p:nvPr/>
        </p:nvSpPr>
        <p:spPr bwMode="auto">
          <a:xfrm>
            <a:off x="7381875" y="2741613"/>
            <a:ext cx="866775" cy="284162"/>
          </a:xfrm>
          <a:prstGeom prst="chevron">
            <a:avLst>
              <a:gd name="adj" fmla="val 76257"/>
            </a:avLst>
          </a:prstGeom>
          <a:solidFill>
            <a:srgbClr val="DDDDDD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GB" altLang="en-US" sz="1600">
              <a:latin typeface="Verdana" pitchFamily="34" charset="0"/>
            </a:endParaRPr>
          </a:p>
        </p:txBody>
      </p:sp>
      <p:sp>
        <p:nvSpPr>
          <p:cNvPr id="389129" name="Rectangle 9"/>
          <p:cNvSpPr>
            <a:spLocks noChangeArrowheads="1"/>
          </p:cNvSpPr>
          <p:nvPr/>
        </p:nvSpPr>
        <p:spPr bwMode="auto">
          <a:xfrm>
            <a:off x="755650" y="3824288"/>
            <a:ext cx="6400800" cy="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50000"/>
              </a:spcBef>
              <a:buClr>
                <a:srgbClr val="001A3E"/>
              </a:buClr>
              <a:buFont typeface="Wingdings" pitchFamily="2" charset="2"/>
              <a:defRPr sz="2000">
                <a:solidFill>
                  <a:srgbClr val="000066"/>
                </a:solidFill>
                <a:latin typeface="Arial" charset="0"/>
              </a:defRPr>
            </a:lvl1pPr>
            <a:lvl2pPr algn="ctr">
              <a:spcBef>
                <a:spcPct val="50000"/>
              </a:spcBef>
              <a:buClr>
                <a:srgbClr val="001A3E"/>
              </a:buClr>
              <a:defRPr>
                <a:solidFill>
                  <a:srgbClr val="000099"/>
                </a:solidFill>
                <a:latin typeface="Arial" charset="0"/>
              </a:defRPr>
            </a:lvl2pPr>
            <a:lvl3pPr algn="ctr">
              <a:spcBef>
                <a:spcPct val="50000"/>
              </a:spcBef>
              <a:buClr>
                <a:srgbClr val="001A3E"/>
              </a:buClr>
              <a:defRPr sz="1600">
                <a:solidFill>
                  <a:srgbClr val="000066"/>
                </a:solidFill>
                <a:latin typeface="Arial" charset="0"/>
              </a:defRPr>
            </a:lvl3pPr>
            <a:lvl4pPr algn="ctr">
              <a:spcBef>
                <a:spcPct val="50000"/>
              </a:spcBef>
              <a:buClr>
                <a:srgbClr val="001A3E"/>
              </a:buClr>
              <a:defRPr sz="1400">
                <a:solidFill>
                  <a:srgbClr val="000066"/>
                </a:solidFill>
                <a:latin typeface="Arial" charset="0"/>
              </a:defRPr>
            </a:lvl4pPr>
            <a:lvl5pPr algn="ctr">
              <a:spcBef>
                <a:spcPct val="50000"/>
              </a:spcBef>
              <a:buClr>
                <a:srgbClr val="001A3E"/>
              </a:buClr>
              <a:defRPr sz="1200">
                <a:solidFill>
                  <a:srgbClr val="000066"/>
                </a:solidFill>
                <a:latin typeface="Arial" charset="0"/>
              </a:defRPr>
            </a:lvl5pPr>
            <a:lvl6pPr algn="ctr" fontAlgn="base">
              <a:spcBef>
                <a:spcPct val="50000"/>
              </a:spcBef>
              <a:spcAft>
                <a:spcPct val="0"/>
              </a:spcAft>
              <a:buClr>
                <a:srgbClr val="001A3E"/>
              </a:buClr>
              <a:defRPr sz="1200">
                <a:solidFill>
                  <a:srgbClr val="000066"/>
                </a:solidFill>
                <a:latin typeface="Arial" charset="0"/>
              </a:defRPr>
            </a:lvl6pPr>
            <a:lvl7pPr algn="ctr" fontAlgn="base">
              <a:spcBef>
                <a:spcPct val="50000"/>
              </a:spcBef>
              <a:spcAft>
                <a:spcPct val="0"/>
              </a:spcAft>
              <a:buClr>
                <a:srgbClr val="001A3E"/>
              </a:buClr>
              <a:defRPr sz="1200">
                <a:solidFill>
                  <a:srgbClr val="000066"/>
                </a:solidFill>
                <a:latin typeface="Arial" charset="0"/>
              </a:defRPr>
            </a:lvl7pPr>
            <a:lvl8pPr algn="ctr" fontAlgn="base">
              <a:spcBef>
                <a:spcPct val="50000"/>
              </a:spcBef>
              <a:spcAft>
                <a:spcPct val="0"/>
              </a:spcAft>
              <a:buClr>
                <a:srgbClr val="001A3E"/>
              </a:buClr>
              <a:defRPr sz="1200">
                <a:solidFill>
                  <a:srgbClr val="000066"/>
                </a:solidFill>
                <a:latin typeface="Arial" charset="0"/>
              </a:defRPr>
            </a:lvl8pPr>
            <a:lvl9pPr algn="ctr" fontAlgn="base">
              <a:spcBef>
                <a:spcPct val="50000"/>
              </a:spcBef>
              <a:spcAft>
                <a:spcPct val="0"/>
              </a:spcAft>
              <a:buClr>
                <a:srgbClr val="001A3E"/>
              </a:buClr>
              <a:defRPr sz="12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5000"/>
              </a:spcBef>
            </a:pPr>
            <a:r>
              <a:rPr lang="en-GB" altLang="en-US" sz="1600"/>
              <a:t>An introduction to be presented at the </a:t>
            </a:r>
            <a:br>
              <a:rPr lang="en-GB" altLang="en-US" sz="1600"/>
            </a:br>
            <a:r>
              <a:rPr lang="en-GB" altLang="en-US" sz="1600"/>
              <a:t>joint conference of enisa with EEMA on eIdentity,</a:t>
            </a:r>
            <a:br>
              <a:rPr lang="en-GB" altLang="en-US" sz="1600"/>
            </a:br>
            <a:r>
              <a:rPr lang="en-GB" altLang="en-US" sz="1600"/>
              <a:t>12-13 June 2007</a:t>
            </a:r>
            <a:br>
              <a:rPr lang="en-GB" altLang="en-US" sz="1600"/>
            </a:br>
            <a:r>
              <a:rPr lang="en-GB" altLang="en-US" sz="1600"/>
              <a:t>at the Radisson SAS, Paris CDG Airport </a:t>
            </a:r>
          </a:p>
        </p:txBody>
      </p:sp>
      <p:pic>
        <p:nvPicPr>
          <p:cNvPr id="38913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484313"/>
            <a:ext cx="1201737" cy="11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102C-6042-4858-9DA9-F005BA1A4DDC}" type="slidenum">
              <a:rPr lang="de-DE" altLang="en-US"/>
              <a:pPr/>
              <a:t>10</a:t>
            </a:fld>
            <a:endParaRPr lang="de-DE" alt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Context</a:t>
            </a:r>
            <a:br>
              <a:rPr lang="en-GB" altLang="en-US"/>
            </a:br>
            <a:r>
              <a:rPr lang="en-GB" altLang="en-US" sz="2000"/>
              <a:t>the industrialisation of the service sector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We believe – we are part of broader context</a:t>
            </a:r>
          </a:p>
          <a:p>
            <a:pPr>
              <a:lnSpc>
                <a:spcPct val="90000"/>
              </a:lnSpc>
            </a:pPr>
            <a:r>
              <a:rPr lang="en-GB" altLang="en-US"/>
              <a:t>ITIL, SOA, compliance frameworks are details of a broader picture.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Regulatory compliance enforces the use of infrastructure standards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ITIL is just the beginning – more standardisation is to come.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SOA provides a technical framework for its implementation.</a:t>
            </a:r>
          </a:p>
          <a:p>
            <a:pPr>
              <a:lnSpc>
                <a:spcPct val="90000"/>
              </a:lnSpc>
            </a:pPr>
            <a:r>
              <a:rPr lang="en-GB" altLang="en-US"/>
              <a:t>Market forces will drive to concentration on core competencies.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non-competitive activities will become standard commodities.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The will be low priced and sourced globally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… or outsourced / used as a 3</a:t>
            </a:r>
            <a:r>
              <a:rPr lang="en-GB" altLang="en-US" baseline="30000"/>
              <a:t>rd</a:t>
            </a:r>
            <a:r>
              <a:rPr lang="en-GB" altLang="en-US"/>
              <a:t> party provided service.</a:t>
            </a:r>
          </a:p>
          <a:p>
            <a:pPr>
              <a:lnSpc>
                <a:spcPct val="90000"/>
              </a:lnSpc>
            </a:pPr>
            <a:r>
              <a:rPr lang="en-GB" altLang="en-US"/>
              <a:t>Organisational reference models take the development to the next level.</a:t>
            </a:r>
          </a:p>
          <a:p>
            <a:pPr>
              <a:lnSpc>
                <a:spcPct val="90000"/>
              </a:lnSpc>
            </a:pPr>
            <a:r>
              <a:rPr lang="en-GB" altLang="en-US"/>
              <a:t>GenericIAM as “Open org” may gain an open source like influence.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114A5-DFC6-4886-B15A-425DB45FAF6F}" type="slidenum">
              <a:rPr lang="de-DE" altLang="en-US"/>
              <a:pPr/>
              <a:t>11</a:t>
            </a:fld>
            <a:endParaRPr lang="de-DE" alt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7772400" cy="763588"/>
          </a:xfrm>
        </p:spPr>
        <p:txBody>
          <a:bodyPr/>
          <a:lstStyle/>
          <a:p>
            <a:r>
              <a:rPr lang="de-DE" altLang="en-US"/>
              <a:t>Agenda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b="1" i="1"/>
              <a:t>Why?</a:t>
            </a:r>
            <a:r>
              <a:rPr lang="en-US" altLang="en-US"/>
              <a:t> – Motivation for GenericIAM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Where to?</a:t>
            </a:r>
            <a:r>
              <a:rPr lang="en-US" altLang="en-US"/>
              <a:t> – The objective of the initiative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Who?</a:t>
            </a:r>
            <a:r>
              <a:rPr lang="en-US" altLang="en-US"/>
              <a:t> – Members of GenericIAM and their experiences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How?</a:t>
            </a:r>
            <a:r>
              <a:rPr lang="en-US" altLang="en-US"/>
              <a:t> – How we work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What?</a:t>
            </a:r>
            <a:r>
              <a:rPr lang="en-US" altLang="en-US"/>
              <a:t> – input &amp; results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When?</a:t>
            </a:r>
            <a:r>
              <a:rPr lang="en-US" altLang="en-US"/>
              <a:t> – Yesterday, today and tomorrow</a:t>
            </a:r>
          </a:p>
        </p:txBody>
      </p:sp>
      <p:sp>
        <p:nvSpPr>
          <p:cNvPr id="401412" name="Rectangle 4"/>
          <p:cNvSpPr>
            <a:spLocks noChangeArrowheads="1"/>
          </p:cNvSpPr>
          <p:nvPr/>
        </p:nvSpPr>
        <p:spPr bwMode="auto">
          <a:xfrm>
            <a:off x="431800" y="2168525"/>
            <a:ext cx="8326438" cy="53975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032B-7EFA-4D86-B89E-8420930D15B0}" type="slidenum">
              <a:rPr lang="de-DE" altLang="en-US"/>
              <a:pPr/>
              <a:t>12</a:t>
            </a:fld>
            <a:endParaRPr lang="de-DE" alt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topics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Who we are …</a:t>
            </a:r>
            <a:br>
              <a:rPr lang="en-US" altLang="en-US"/>
            </a:br>
            <a:r>
              <a:rPr lang="en-US" altLang="en-US" sz="1600"/>
              <a:t>within the GenericIAM Initiative</a:t>
            </a:r>
          </a:p>
          <a:p>
            <a:r>
              <a:rPr lang="en-US" altLang="en-US"/>
              <a:t>Current members</a:t>
            </a:r>
            <a:br>
              <a:rPr lang="en-US" altLang="en-US"/>
            </a:br>
            <a:r>
              <a:rPr lang="en-US" altLang="en-US" sz="1600"/>
              <a:t>Users, analysts, consultants, vendors and system integrators</a:t>
            </a:r>
          </a:p>
          <a:p>
            <a:r>
              <a:rPr lang="en-US" altLang="en-US"/>
              <a:t>GenericIAM and the NIFIS</a:t>
            </a:r>
            <a:br>
              <a:rPr lang="en-US" altLang="en-US"/>
            </a:br>
            <a:r>
              <a:rPr lang="en-US" altLang="en-US" sz="1600"/>
              <a:t>Competence center „Identity Management“ within NIFIS</a:t>
            </a:r>
            <a:endParaRPr lang="de-DE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516-ECB6-490B-B40F-DAEBC167EA38}" type="slidenum">
              <a:rPr lang="de-DE" altLang="en-US"/>
              <a:pPr/>
              <a:t>13</a:t>
            </a:fld>
            <a:endParaRPr lang="de-DE" alt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200"/>
              <a:t>Who we are …</a:t>
            </a:r>
            <a:br>
              <a:rPr lang="en-US" altLang="en-US" sz="2200"/>
            </a:br>
            <a:r>
              <a:rPr lang="en-US" altLang="en-US" sz="1800" b="0"/>
              <a:t>within the GenericIAM Initiative</a:t>
            </a:r>
            <a:endParaRPr lang="de-DE" altLang="en-US" sz="1800" b="0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We are …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a group of volunteers.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We are driven by the vision to develop a comprehensive generic process model for Identity- &amp; Access Management.</a:t>
            </a:r>
          </a:p>
          <a:p>
            <a:pPr>
              <a:lnSpc>
                <a:spcPct val="90000"/>
              </a:lnSpc>
            </a:pPr>
            <a:r>
              <a:rPr lang="en-US" altLang="en-US"/>
              <a:t>We are from …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various enterprises,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consulting companies,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analyst corporations,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system vendors,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system integrators and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universities and other academic institutions. </a:t>
            </a:r>
          </a:p>
          <a:p>
            <a:pPr>
              <a:lnSpc>
                <a:spcPct val="90000"/>
              </a:lnSpc>
            </a:pPr>
            <a:r>
              <a:rPr lang="en-US" altLang="en-US"/>
              <a:t>Our objective is …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to develop and professionalize the Identity- &amp; Access Management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to derive benefit from the participation for our daily work.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3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3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687B-5F51-49DA-BB8E-28278B0FFD0E}" type="slidenum">
              <a:rPr lang="de-DE" altLang="en-US"/>
              <a:pPr/>
              <a:t>14</a:t>
            </a:fld>
            <a:endParaRPr lang="de-DE" alt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7772400" cy="763588"/>
          </a:xfrm>
        </p:spPr>
        <p:txBody>
          <a:bodyPr/>
          <a:lstStyle/>
          <a:p>
            <a:r>
              <a:rPr lang="en-US" altLang="en-US" sz="2200"/>
              <a:t>Current members</a:t>
            </a:r>
            <a:br>
              <a:rPr lang="en-US" altLang="en-US" sz="2200"/>
            </a:br>
            <a:r>
              <a:rPr lang="en-US" altLang="en-US" sz="1800"/>
              <a:t>Users, analysts, consultants, vendors and system integrators</a:t>
            </a:r>
            <a:endParaRPr lang="de-DE" altLang="en-US" sz="220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108075"/>
            <a:ext cx="8061325" cy="4406900"/>
          </a:xfrm>
          <a:solidFill>
            <a:schemeClr val="bg1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en-US" sz="1400"/>
              <a:t>as of 2007-05-13:</a:t>
            </a:r>
            <a:r>
              <a:rPr lang="de-DE" altLang="en-US"/>
              <a:t> </a:t>
            </a:r>
          </a:p>
        </p:txBody>
      </p:sp>
      <p:pic>
        <p:nvPicPr>
          <p:cNvPr id="2252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13" y="5083175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1322388"/>
            <a:ext cx="8382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525" y="1322388"/>
            <a:ext cx="8382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63" y="1322388"/>
            <a:ext cx="8382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1323975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8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2060575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525" y="2060575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1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63" y="2060575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2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3" y="2060575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3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2763838"/>
            <a:ext cx="8382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4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525" y="2763838"/>
            <a:ext cx="8382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5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63" y="2747963"/>
            <a:ext cx="838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6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3" y="2763838"/>
            <a:ext cx="8382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7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3538538"/>
            <a:ext cx="8382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8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525" y="3514725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299" name="Picture 1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63" y="35179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0" name="Picture 2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3514725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1" name="Picture 2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525" y="4292600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2" name="Picture 2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63" y="4292600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3" name="Picture 2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4292600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4" name="Picture 2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5084763"/>
            <a:ext cx="8382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5" name="Picture 25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525" y="5084763"/>
            <a:ext cx="8382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6" name="Picture 26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63" y="5084763"/>
            <a:ext cx="8382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7" name="Picture 27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5118100"/>
            <a:ext cx="838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8" name="Picture 28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75" y="4359275"/>
            <a:ext cx="838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9" name="Picture 29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292600"/>
            <a:ext cx="119856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0" name="Picture 30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3500438"/>
            <a:ext cx="6175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2" name="Picture 32" descr="Covisint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2852738"/>
            <a:ext cx="925513" cy="20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3" name="Picture 33" descr="IDS_Scheer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2043113"/>
            <a:ext cx="777875" cy="34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3CF7-1E77-48D1-8D57-14CF74443295}" type="slidenum">
              <a:rPr lang="de-DE" altLang="en-US"/>
              <a:pPr/>
              <a:t>15</a:t>
            </a:fld>
            <a:endParaRPr lang="de-DE" alt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200"/>
              <a:t>GenericIAM and the NIFIS</a:t>
            </a:r>
            <a:br>
              <a:rPr lang="en-US" altLang="en-US" sz="2200"/>
            </a:br>
            <a:r>
              <a:rPr lang="en-US" altLang="en-US" sz="1800"/>
              <a:t>Competence center „Identity Management“ within NIFIS</a:t>
            </a:r>
            <a:endParaRPr lang="de-DE" altLang="en-US" sz="220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016000"/>
            <a:ext cx="8569325" cy="5003800"/>
          </a:xfrm>
        </p:spPr>
        <p:txBody>
          <a:bodyPr/>
          <a:lstStyle/>
          <a:p>
            <a:r>
              <a:rPr lang="en-US" altLang="en-US" b="1"/>
              <a:t>Identity- &amp; Access Management</a:t>
            </a:r>
            <a:r>
              <a:rPr lang="en-US" altLang="en-US"/>
              <a:t> is the essential foundation of an corporate-wide </a:t>
            </a:r>
            <a:r>
              <a:rPr lang="en-US" altLang="en-US" b="1"/>
              <a:t>security architecture.</a:t>
            </a:r>
          </a:p>
          <a:p>
            <a:r>
              <a:rPr lang="en-US" altLang="en-US"/>
              <a:t>Identity- &amp; Access Management links technical to organizational tasks.</a:t>
            </a:r>
          </a:p>
          <a:p>
            <a:r>
              <a:rPr lang="en-US" altLang="en-US"/>
              <a:t>The “National Initiative for Internet Security” (</a:t>
            </a:r>
            <a:r>
              <a:rPr lang="en-US" altLang="en-US" b="1"/>
              <a:t>NIFIS</a:t>
            </a:r>
            <a:r>
              <a:rPr lang="en-US" altLang="en-US"/>
              <a:t> e.V.) represents a group of enterprises to jointly fight the threats to the internet security.</a:t>
            </a:r>
          </a:p>
          <a:p>
            <a:r>
              <a:rPr lang="en-US" altLang="en-US"/>
              <a:t>NIFIS acts as a point of contact for questions and issues to solve for all internet security related topics.</a:t>
            </a:r>
          </a:p>
          <a:p>
            <a:r>
              <a:rPr lang="en-US" altLang="en-US" b="1"/>
              <a:t>GenericIAM</a:t>
            </a:r>
            <a:r>
              <a:rPr lang="en-US" altLang="en-US"/>
              <a:t> fits perfectly in NIFIS’ objectives </a:t>
            </a:r>
            <a:br>
              <a:rPr lang="en-US" altLang="en-US"/>
            </a:br>
            <a:r>
              <a:rPr lang="en-US" altLang="en-US"/>
              <a:t>and approach.</a:t>
            </a:r>
          </a:p>
          <a:p>
            <a:r>
              <a:rPr lang="en-US" altLang="en-US"/>
              <a:t>GenericIAM therefore joined NIFIS as </a:t>
            </a:r>
            <a:br>
              <a:rPr lang="en-US" altLang="en-US"/>
            </a:br>
            <a:r>
              <a:rPr lang="en-US" altLang="en-US" b="1"/>
              <a:t>competence center</a:t>
            </a:r>
            <a:r>
              <a:rPr lang="en-US" altLang="en-US"/>
              <a:t> on December 1, 2006.</a:t>
            </a:r>
          </a:p>
          <a:p>
            <a:r>
              <a:rPr lang="en-US" altLang="en-US"/>
              <a:t>Despite its national orientation the NIFIS will </a:t>
            </a:r>
            <a:br>
              <a:rPr lang="en-US" altLang="en-US"/>
            </a:br>
            <a:r>
              <a:rPr lang="en-US" altLang="en-US"/>
              <a:t>support GenericIAMs international move.</a:t>
            </a:r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6696075" y="4264025"/>
            <a:ext cx="2305050" cy="1865313"/>
          </a:xfrm>
          <a:prstGeom prst="rect">
            <a:avLst/>
          </a:prstGeom>
          <a:solidFill>
            <a:srgbClr val="EAEAEA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altLang="en-US" sz="1400" b="1"/>
              <a:t>NIFIS Contact:</a:t>
            </a:r>
          </a:p>
          <a:p>
            <a:r>
              <a:rPr lang="en-US" altLang="en-US" sz="1400"/>
              <a:t>NIFIS e.V.</a:t>
            </a:r>
            <a:br>
              <a:rPr lang="en-US" altLang="en-US" sz="1400"/>
            </a:br>
            <a:r>
              <a:rPr lang="en-US" altLang="en-US" sz="1400"/>
              <a:t>Competence Center Identity Management</a:t>
            </a:r>
            <a:br>
              <a:rPr lang="en-US" altLang="en-US" sz="1400"/>
            </a:br>
            <a:r>
              <a:rPr lang="en-US" altLang="en-US" sz="1400"/>
              <a:t>Weismüllerstraße 21</a:t>
            </a:r>
            <a:br>
              <a:rPr lang="en-US" altLang="en-US" sz="1400"/>
            </a:br>
            <a:r>
              <a:rPr lang="en-US" altLang="en-US" sz="1400"/>
              <a:t>60314 Frankfurt </a:t>
            </a:r>
          </a:p>
          <a:p>
            <a:r>
              <a:rPr lang="en-US" altLang="en-US" sz="1400"/>
              <a:t>Phone: +49 69 40809370 </a:t>
            </a:r>
            <a:br>
              <a:rPr lang="en-US" altLang="en-US" sz="1400"/>
            </a:br>
            <a:r>
              <a:rPr lang="en-US" altLang="en-US" sz="1400"/>
              <a:t>Fax: +49 69 40147159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23B9-5BDE-4E1A-A6A5-0C56D76ACE1D}" type="slidenum">
              <a:rPr lang="de-DE" altLang="en-US"/>
              <a:pPr/>
              <a:t>16</a:t>
            </a:fld>
            <a:endParaRPr lang="de-DE" alt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7772400" cy="763588"/>
          </a:xfrm>
        </p:spPr>
        <p:txBody>
          <a:bodyPr/>
          <a:lstStyle/>
          <a:p>
            <a:r>
              <a:rPr lang="de-DE" altLang="en-US"/>
              <a:t>Agenda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b="1" i="1"/>
              <a:t>Why?</a:t>
            </a:r>
            <a:r>
              <a:rPr lang="en-US" altLang="en-US"/>
              <a:t> – Motivation for GenericIAM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Where to?</a:t>
            </a:r>
            <a:r>
              <a:rPr lang="en-US" altLang="en-US"/>
              <a:t> – The objective of the initiative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Who?</a:t>
            </a:r>
            <a:r>
              <a:rPr lang="en-US" altLang="en-US"/>
              <a:t> – Members of GenericIAM and their experiences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How?</a:t>
            </a:r>
            <a:r>
              <a:rPr lang="en-US" altLang="en-US"/>
              <a:t> – How we work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What?</a:t>
            </a:r>
            <a:r>
              <a:rPr lang="en-US" altLang="en-US"/>
              <a:t> – input &amp; results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When?</a:t>
            </a:r>
            <a:r>
              <a:rPr lang="en-US" altLang="en-US"/>
              <a:t> – Yesterday, today and tomorrow</a:t>
            </a:r>
          </a:p>
        </p:txBody>
      </p:sp>
      <p:sp>
        <p:nvSpPr>
          <p:cNvPr id="403460" name="Rectangle 4"/>
          <p:cNvSpPr>
            <a:spLocks noChangeArrowheads="1"/>
          </p:cNvSpPr>
          <p:nvPr/>
        </p:nvSpPr>
        <p:spPr bwMode="auto">
          <a:xfrm>
            <a:off x="431800" y="2781300"/>
            <a:ext cx="8326438" cy="53975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E54BD-6B10-4254-A62F-D4579B06A259}" type="slidenum">
              <a:rPr lang="de-DE" altLang="en-US"/>
              <a:pPr/>
              <a:t>17</a:t>
            </a:fld>
            <a:endParaRPr lang="de-DE" alt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topics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IAM Processes</a:t>
            </a:r>
            <a:br>
              <a:rPr lang="en-US" altLang="en-US"/>
            </a:br>
            <a:r>
              <a:rPr lang="en-US" altLang="en-US" sz="1600"/>
              <a:t>Gartner Group defines three groups of IAM processes ….</a:t>
            </a:r>
          </a:p>
          <a:p>
            <a:r>
              <a:rPr lang="en-US" altLang="en-US"/>
              <a:t>Layers of processes</a:t>
            </a:r>
            <a:br>
              <a:rPr lang="en-US" altLang="en-US"/>
            </a:br>
            <a:r>
              <a:rPr lang="en-US" altLang="en-US" sz="1600"/>
              <a:t>how to include generic processes into a process model.</a:t>
            </a:r>
          </a:p>
          <a:p>
            <a:r>
              <a:rPr lang="en-US" altLang="en-US"/>
              <a:t>Our approach</a:t>
            </a:r>
            <a:br>
              <a:rPr lang="en-US" altLang="en-US"/>
            </a:br>
            <a:r>
              <a:rPr lang="en-US" altLang="en-US" sz="1600"/>
              <a:t>From a specific solution to a standardized model</a:t>
            </a:r>
          </a:p>
          <a:p>
            <a:r>
              <a:rPr lang="en-US" altLang="en-US"/>
              <a:t>Quality Assurance …</a:t>
            </a:r>
            <a:br>
              <a:rPr lang="en-US" altLang="en-US"/>
            </a:br>
            <a:r>
              <a:rPr lang="en-US" altLang="en-US" sz="1600"/>
              <a:t>is an essential part to achieve our objectives.</a:t>
            </a:r>
          </a:p>
          <a:p>
            <a:r>
              <a:rPr lang="en-US" altLang="en-US"/>
              <a:t>Meetings</a:t>
            </a:r>
            <a:br>
              <a:rPr lang="en-US" altLang="en-US"/>
            </a:br>
            <a:r>
              <a:rPr lang="en-US" altLang="en-US" sz="1600"/>
              <a:t>we meet quarterly in person.</a:t>
            </a:r>
            <a:endParaRPr lang="de-DE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87E25-E0E7-46C6-A1BE-324CE2710061}" type="slidenum">
              <a:rPr lang="de-DE" altLang="en-US"/>
              <a:pPr/>
              <a:t>18</a:t>
            </a:fld>
            <a:endParaRPr lang="de-DE" altLang="en-US"/>
          </a:p>
        </p:txBody>
      </p:sp>
      <p:sp>
        <p:nvSpPr>
          <p:cNvPr id="252930" name="AutoShape 2"/>
          <p:cNvSpPr>
            <a:spLocks noChangeArrowheads="1"/>
          </p:cNvSpPr>
          <p:nvPr/>
        </p:nvSpPr>
        <p:spPr bwMode="auto">
          <a:xfrm>
            <a:off x="2582863" y="1052513"/>
            <a:ext cx="3978275" cy="4608512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 w="9525">
            <a:solidFill>
              <a:schemeClr val="hlink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buClr>
                <a:srgbClr val="6699FF"/>
              </a:buClr>
              <a:buSzPct val="80000"/>
              <a:buFont typeface="Wingdings" pitchFamily="2" charset="2"/>
              <a:buNone/>
            </a:pPr>
            <a:endParaRPr lang="de-DE" altLang="en-US" sz="1300">
              <a:solidFill>
                <a:srgbClr val="000066"/>
              </a:solidFill>
              <a:latin typeface="Gill Sans Ultra Bold" pitchFamily="34" charset="0"/>
              <a:cs typeface="Times New Roman" pitchFamily="18" charset="0"/>
            </a:endParaRPr>
          </a:p>
          <a:p>
            <a:pPr algn="ctr">
              <a:buClr>
                <a:srgbClr val="6699FF"/>
              </a:buClr>
              <a:buSzPct val="80000"/>
              <a:buFont typeface="Wingdings" pitchFamily="2" charset="2"/>
              <a:buNone/>
            </a:pPr>
            <a:endParaRPr lang="de-DE" altLang="en-US" sz="1300">
              <a:solidFill>
                <a:srgbClr val="000066"/>
              </a:solidFill>
              <a:latin typeface="Gill Sans Ultra Bold" pitchFamily="34" charset="0"/>
              <a:cs typeface="Times New Roman" pitchFamily="18" charset="0"/>
            </a:endParaRPr>
          </a:p>
          <a:p>
            <a:pPr algn="ctr">
              <a:buClr>
                <a:srgbClr val="6699FF"/>
              </a:buClr>
              <a:buSzPct val="80000"/>
              <a:buFont typeface="Wingdings" pitchFamily="2" charset="2"/>
              <a:buNone/>
            </a:pPr>
            <a:endParaRPr lang="de-DE" altLang="en-US" sz="1300">
              <a:solidFill>
                <a:srgbClr val="000066"/>
              </a:solidFill>
              <a:latin typeface="Gill Sans Ultra Bold" pitchFamily="34" charset="0"/>
              <a:cs typeface="Times New Roman" pitchFamily="18" charset="0"/>
            </a:endParaRPr>
          </a:p>
          <a:p>
            <a:pPr algn="ctr">
              <a:buClr>
                <a:srgbClr val="6699FF"/>
              </a:buClr>
              <a:buSzPct val="80000"/>
              <a:buFont typeface="Wingdings" pitchFamily="2" charset="2"/>
              <a:buNone/>
            </a:pPr>
            <a:endParaRPr lang="de-DE" altLang="en-US" sz="1300">
              <a:solidFill>
                <a:srgbClr val="000066"/>
              </a:solidFill>
              <a:latin typeface="Gill Sans Ultra Bold" pitchFamily="34" charset="0"/>
              <a:cs typeface="Times New Roman" pitchFamily="18" charset="0"/>
            </a:endParaRPr>
          </a:p>
          <a:p>
            <a:pPr algn="ctr">
              <a:buClr>
                <a:srgbClr val="6699FF"/>
              </a:buClr>
              <a:buSzPct val="80000"/>
              <a:buFont typeface="Wingdings" pitchFamily="2" charset="2"/>
              <a:buNone/>
            </a:pPr>
            <a:endParaRPr lang="de-DE" altLang="en-US" sz="1300">
              <a:solidFill>
                <a:srgbClr val="000066"/>
              </a:solidFill>
              <a:latin typeface="Gill Sans Ultra Bold" pitchFamily="34" charset="0"/>
              <a:cs typeface="Times New Roman" pitchFamily="18" charset="0"/>
            </a:endParaRPr>
          </a:p>
          <a:p>
            <a:pPr algn="ctr">
              <a:buClr>
                <a:srgbClr val="6699FF"/>
              </a:buClr>
              <a:buSzPct val="80000"/>
              <a:buFont typeface="Wingdings" pitchFamily="2" charset="2"/>
              <a:buNone/>
            </a:pPr>
            <a:endParaRPr lang="de-DE" altLang="en-US" sz="1300">
              <a:solidFill>
                <a:srgbClr val="000066"/>
              </a:solidFill>
              <a:latin typeface="Gill Sans Ultra Bold" pitchFamily="34" charset="0"/>
              <a:cs typeface="Times New Roman" pitchFamily="18" charset="0"/>
            </a:endParaRPr>
          </a:p>
          <a:p>
            <a:pPr algn="ctr">
              <a:buClr>
                <a:srgbClr val="6699FF"/>
              </a:buClr>
              <a:buSzPct val="80000"/>
              <a:buFont typeface="Wingdings" pitchFamily="2" charset="2"/>
              <a:buNone/>
            </a:pPr>
            <a:endParaRPr lang="de-DE" altLang="en-US" sz="1300">
              <a:solidFill>
                <a:srgbClr val="000066"/>
              </a:solidFill>
              <a:latin typeface="Gill Sans Ultra Bold" pitchFamily="34" charset="0"/>
            </a:endParaRPr>
          </a:p>
          <a:p>
            <a:pPr algn="ctr">
              <a:buClr>
                <a:srgbClr val="6699FF"/>
              </a:buClr>
              <a:buSzPct val="80000"/>
              <a:buFont typeface="Wingdings" pitchFamily="2" charset="2"/>
              <a:buNone/>
            </a:pPr>
            <a:endParaRPr lang="de-DE" altLang="en-US" sz="1300">
              <a:solidFill>
                <a:srgbClr val="000066"/>
              </a:solidFill>
              <a:latin typeface="Gill Sans Ultra Bold" pitchFamily="34" charset="0"/>
            </a:endParaRPr>
          </a:p>
          <a:p>
            <a:pPr algn="ctr">
              <a:buClr>
                <a:srgbClr val="6699FF"/>
              </a:buClr>
              <a:buSzPct val="80000"/>
              <a:buFont typeface="Wingdings" pitchFamily="2" charset="2"/>
              <a:buNone/>
            </a:pPr>
            <a:endParaRPr lang="de-DE" altLang="en-US" sz="1300">
              <a:solidFill>
                <a:srgbClr val="000066"/>
              </a:solidFill>
              <a:latin typeface="Gill Sans Ultra Bold" pitchFamily="34" charset="0"/>
            </a:endParaRPr>
          </a:p>
          <a:p>
            <a:pPr algn="ctr">
              <a:buClr>
                <a:srgbClr val="6699FF"/>
              </a:buClr>
              <a:buSzPct val="80000"/>
              <a:buFont typeface="Wingdings" pitchFamily="2" charset="2"/>
              <a:buNone/>
            </a:pPr>
            <a:r>
              <a:rPr lang="de-DE" altLang="en-US" sz="1300">
                <a:solidFill>
                  <a:srgbClr val="000066"/>
                </a:solidFill>
                <a:latin typeface="Gill Sans Ultra Bold" pitchFamily="34" charset="0"/>
              </a:rPr>
              <a:t>custom processes</a:t>
            </a:r>
            <a:br>
              <a:rPr lang="de-DE" altLang="en-US" sz="1300">
                <a:solidFill>
                  <a:srgbClr val="000066"/>
                </a:solidFill>
                <a:latin typeface="Gill Sans Ultra Bold" pitchFamily="34" charset="0"/>
              </a:rPr>
            </a:br>
            <a:r>
              <a:rPr lang="de-DE" altLang="en-US" sz="1300">
                <a:solidFill>
                  <a:srgbClr val="000066"/>
                </a:solidFill>
                <a:latin typeface="Gill Sans Ultra Bold" pitchFamily="34" charset="0"/>
              </a:rPr>
              <a:t> </a:t>
            </a:r>
            <a:r>
              <a:rPr lang="de-DE" altLang="en-US" sz="1300">
                <a:solidFill>
                  <a:srgbClr val="000066"/>
                </a:solidFill>
                <a:latin typeface="Ottawa" pitchFamily="34" charset="0"/>
              </a:rPr>
              <a:t>adapted &amp; extended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7488238" cy="763588"/>
          </a:xfrm>
        </p:spPr>
        <p:txBody>
          <a:bodyPr/>
          <a:lstStyle/>
          <a:p>
            <a:r>
              <a:rPr lang="en-US" altLang="en-US"/>
              <a:t>Layers of processes</a:t>
            </a:r>
            <a:r>
              <a:rPr lang="en-US" altLang="en-US" b="0"/>
              <a:t/>
            </a:r>
            <a:br>
              <a:rPr lang="en-US" altLang="en-US" b="0"/>
            </a:br>
            <a:r>
              <a:rPr lang="en-US" altLang="en-US" sz="1700"/>
              <a:t>how to include generic processes into a process model.</a:t>
            </a:r>
            <a:endParaRPr lang="de-DE" altLang="en-US" sz="1700"/>
          </a:p>
        </p:txBody>
      </p:sp>
      <p:grpSp>
        <p:nvGrpSpPr>
          <p:cNvPr id="252932" name="Group 4"/>
          <p:cNvGrpSpPr>
            <a:grpSpLocks/>
          </p:cNvGrpSpPr>
          <p:nvPr/>
        </p:nvGrpSpPr>
        <p:grpSpPr bwMode="auto">
          <a:xfrm>
            <a:off x="3052763" y="1060450"/>
            <a:ext cx="3038475" cy="3505200"/>
            <a:chOff x="1923" y="668"/>
            <a:chExt cx="1914" cy="2208"/>
          </a:xfrm>
        </p:grpSpPr>
        <p:sp>
          <p:nvSpPr>
            <p:cNvPr id="252933" name="AutoShape 5"/>
            <p:cNvSpPr>
              <a:spLocks noChangeArrowheads="1"/>
            </p:cNvSpPr>
            <p:nvPr/>
          </p:nvSpPr>
          <p:spPr bwMode="auto">
            <a:xfrm>
              <a:off x="1923" y="668"/>
              <a:ext cx="1914" cy="2208"/>
            </a:xfrm>
            <a:prstGeom prst="triangle">
              <a:avLst>
                <a:gd name="adj" fmla="val 50000"/>
              </a:avLst>
            </a:prstGeom>
            <a:solidFill>
              <a:srgbClr val="EAEAEA"/>
            </a:solidFill>
            <a:ln w="9525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endParaRPr lang="de-DE" altLang="en-US" sz="1300">
                <a:solidFill>
                  <a:srgbClr val="000066"/>
                </a:solidFill>
                <a:latin typeface="Gill Sans Ultra Bold" pitchFamily="34" charset="0"/>
                <a:cs typeface="Times New Roman" pitchFamily="18" charset="0"/>
              </a:endParaRPr>
            </a:p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endParaRPr lang="de-DE" altLang="en-US" sz="1300">
                <a:solidFill>
                  <a:srgbClr val="000066"/>
                </a:solidFill>
                <a:latin typeface="Gill Sans Ultra Bold" pitchFamily="34" charset="0"/>
                <a:cs typeface="Times New Roman" pitchFamily="18" charset="0"/>
              </a:endParaRPr>
            </a:p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endParaRPr lang="de-DE" altLang="en-US" sz="1300">
                <a:solidFill>
                  <a:srgbClr val="000066"/>
                </a:solidFill>
                <a:latin typeface="Gill Sans Ultra Bold" pitchFamily="34" charset="0"/>
                <a:cs typeface="Times New Roman" pitchFamily="18" charset="0"/>
              </a:endParaRPr>
            </a:p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endParaRPr lang="de-DE" altLang="en-US" sz="1300">
                <a:solidFill>
                  <a:srgbClr val="000066"/>
                </a:solidFill>
                <a:latin typeface="Gill Sans Ultra Bold" pitchFamily="34" charset="0"/>
                <a:cs typeface="Times New Roman" pitchFamily="18" charset="0"/>
              </a:endParaRPr>
            </a:p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endParaRPr lang="de-DE" altLang="en-US" sz="1300">
                <a:solidFill>
                  <a:srgbClr val="000066"/>
                </a:solidFill>
                <a:latin typeface="Gill Sans Ultra Bold" pitchFamily="34" charset="0"/>
                <a:cs typeface="Times New Roman" pitchFamily="18" charset="0"/>
              </a:endParaRPr>
            </a:p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endParaRPr lang="de-DE" altLang="en-US" sz="1300">
                <a:solidFill>
                  <a:srgbClr val="000066"/>
                </a:solidFill>
                <a:latin typeface="Gill Sans Ultra Bold" pitchFamily="34" charset="0"/>
                <a:cs typeface="Times New Roman" pitchFamily="18" charset="0"/>
              </a:endParaRPr>
            </a:p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r>
                <a:rPr lang="de-DE" altLang="en-US" sz="1300">
                  <a:solidFill>
                    <a:srgbClr val="000066"/>
                  </a:solidFill>
                  <a:latin typeface="Gill Sans Ultra Bold" pitchFamily="34" charset="0"/>
                </a:rPr>
                <a:t>generic processes</a:t>
              </a:r>
            </a:p>
          </p:txBody>
        </p:sp>
        <p:sp>
          <p:nvSpPr>
            <p:cNvPr id="252934" name="AutoShape 6"/>
            <p:cNvSpPr>
              <a:spLocks noChangeAspect="1" noChangeArrowheads="1"/>
            </p:cNvSpPr>
            <p:nvPr/>
          </p:nvSpPr>
          <p:spPr bwMode="auto">
            <a:xfrm>
              <a:off x="2248" y="668"/>
              <a:ext cx="1263" cy="1457"/>
            </a:xfrm>
            <a:prstGeom prst="triangle">
              <a:avLst>
                <a:gd name="adj" fmla="val 50000"/>
              </a:avLst>
            </a:prstGeom>
            <a:solidFill>
              <a:srgbClr val="EAEAEA"/>
            </a:solidFill>
            <a:ln w="9525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endParaRPr lang="de-DE" altLang="en-US" sz="1300">
                <a:solidFill>
                  <a:srgbClr val="000066"/>
                </a:solidFill>
                <a:latin typeface="Gill Sans Ultra Bold" pitchFamily="34" charset="0"/>
              </a:endParaRPr>
            </a:p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endParaRPr lang="de-DE" altLang="en-US" sz="1300">
                <a:solidFill>
                  <a:srgbClr val="000066"/>
                </a:solidFill>
                <a:latin typeface="Gill Sans Ultra Bold" pitchFamily="34" charset="0"/>
              </a:endParaRPr>
            </a:p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r>
                <a:rPr lang="de-DE" altLang="en-US" sz="1300">
                  <a:solidFill>
                    <a:srgbClr val="000066"/>
                  </a:solidFill>
                  <a:latin typeface="Gill Sans Ultra Bold" pitchFamily="34" charset="0"/>
                </a:rPr>
                <a:t>middle</a:t>
              </a:r>
              <a:br>
                <a:rPr lang="de-DE" altLang="en-US" sz="1300">
                  <a:solidFill>
                    <a:srgbClr val="000066"/>
                  </a:solidFill>
                  <a:latin typeface="Gill Sans Ultra Bold" pitchFamily="34" charset="0"/>
                </a:rPr>
              </a:br>
              <a:r>
                <a:rPr lang="de-DE" altLang="en-US" sz="1300">
                  <a:solidFill>
                    <a:srgbClr val="000066"/>
                  </a:solidFill>
                  <a:latin typeface="Gill Sans Ultra Bold" pitchFamily="34" charset="0"/>
                </a:rPr>
                <a:t>tier</a:t>
              </a:r>
              <a:br>
                <a:rPr lang="de-DE" altLang="en-US" sz="1300">
                  <a:solidFill>
                    <a:srgbClr val="000066"/>
                  </a:solidFill>
                  <a:latin typeface="Gill Sans Ultra Bold" pitchFamily="34" charset="0"/>
                </a:rPr>
              </a:br>
              <a:r>
                <a:rPr lang="de-DE" altLang="en-US" sz="1300">
                  <a:solidFill>
                    <a:srgbClr val="000066"/>
                  </a:solidFill>
                  <a:latin typeface="Gill Sans Ultra Bold" pitchFamily="34" charset="0"/>
                </a:rPr>
                <a:t> </a:t>
              </a:r>
              <a:r>
                <a:rPr lang="de-DE" altLang="en-US" sz="1300">
                  <a:solidFill>
                    <a:srgbClr val="000066"/>
                  </a:solidFill>
                  <a:latin typeface="Ottawa" pitchFamily="34" charset="0"/>
                </a:rPr>
                <a:t>object oriented</a:t>
              </a:r>
              <a:br>
                <a:rPr lang="de-DE" altLang="en-US" sz="1300">
                  <a:solidFill>
                    <a:srgbClr val="000066"/>
                  </a:solidFill>
                  <a:latin typeface="Ottawa" pitchFamily="34" charset="0"/>
                </a:rPr>
              </a:br>
              <a:r>
                <a:rPr lang="de-DE" altLang="en-US" sz="1300">
                  <a:solidFill>
                    <a:srgbClr val="000066"/>
                  </a:solidFill>
                  <a:latin typeface="Ottawa" pitchFamily="34" charset="0"/>
                </a:rPr>
                <a:t>grouping</a:t>
              </a:r>
            </a:p>
          </p:txBody>
        </p:sp>
        <p:sp>
          <p:nvSpPr>
            <p:cNvPr id="252935" name="AutoShape 7"/>
            <p:cNvSpPr>
              <a:spLocks noChangeAspect="1" noChangeArrowheads="1"/>
            </p:cNvSpPr>
            <p:nvPr/>
          </p:nvSpPr>
          <p:spPr bwMode="auto">
            <a:xfrm>
              <a:off x="2566" y="668"/>
              <a:ext cx="630" cy="727"/>
            </a:xfrm>
            <a:prstGeom prst="triangle">
              <a:avLst>
                <a:gd name="adj" fmla="val 50000"/>
              </a:avLst>
            </a:prstGeom>
            <a:solidFill>
              <a:srgbClr val="EAEAEA"/>
            </a:solidFill>
            <a:ln w="9525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r>
                <a:rPr lang="de-DE" altLang="en-US" sz="1300">
                  <a:solidFill>
                    <a:srgbClr val="000066"/>
                  </a:solidFill>
                  <a:latin typeface="Gill Sans Ultra Bold" pitchFamily="34" charset="0"/>
                </a:rPr>
                <a:t>top</a:t>
              </a:r>
              <a:br>
                <a:rPr lang="de-DE" altLang="en-US" sz="1300">
                  <a:solidFill>
                    <a:srgbClr val="000066"/>
                  </a:solidFill>
                  <a:latin typeface="Gill Sans Ultra Bold" pitchFamily="34" charset="0"/>
                </a:rPr>
              </a:br>
              <a:r>
                <a:rPr lang="de-DE" altLang="en-US" sz="1300">
                  <a:solidFill>
                    <a:srgbClr val="000066"/>
                  </a:solidFill>
                  <a:latin typeface="Gill Sans Ultra Bold" pitchFamily="34" charset="0"/>
                </a:rPr>
                <a:t>tier</a:t>
              </a:r>
            </a:p>
          </p:txBody>
        </p:sp>
      </p:grpSp>
      <p:pic>
        <p:nvPicPr>
          <p:cNvPr id="252936" name="Picture 8" descr="Lupe-le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3213100"/>
            <a:ext cx="21621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17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18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C9072-2DD6-4113-92E3-B779A6B7A50A}" type="slidenum">
              <a:rPr lang="de-DE" altLang="en-US"/>
              <a:pPr/>
              <a:t>19</a:t>
            </a:fld>
            <a:endParaRPr lang="de-DE" alt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200"/>
              <a:t>IAM Processes</a:t>
            </a:r>
            <a:br>
              <a:rPr lang="en-US" altLang="en-US" sz="2200"/>
            </a:br>
            <a:r>
              <a:rPr lang="en-US" altLang="en-US" sz="1700"/>
              <a:t>Gartner Group defines three groups of IAM processes ….</a:t>
            </a:r>
            <a:endParaRPr lang="en-US" altLang="en-US" sz="220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3646488"/>
            <a:ext cx="2520950" cy="2590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 b="1"/>
              <a:t>Access Model:</a:t>
            </a:r>
          </a:p>
          <a:p>
            <a:pPr>
              <a:lnSpc>
                <a:spcPct val="90000"/>
              </a:lnSpc>
            </a:pPr>
            <a:r>
              <a:rPr lang="en-US" altLang="en-US" sz="1400"/>
              <a:t>Describes a framework for an IAM system</a:t>
            </a:r>
          </a:p>
          <a:p>
            <a:pPr>
              <a:lnSpc>
                <a:spcPct val="90000"/>
              </a:lnSpc>
            </a:pPr>
            <a:r>
              <a:rPr lang="en-US" altLang="en-US" sz="1400"/>
              <a:t>Major objects are privileges, roles, groups and policies. </a:t>
            </a:r>
          </a:p>
        </p:txBody>
      </p:sp>
      <p:sp>
        <p:nvSpPr>
          <p:cNvPr id="393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59450" y="3646488"/>
            <a:ext cx="2989263" cy="2590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1600" b="1"/>
              <a:t>Identity Model:</a:t>
            </a:r>
          </a:p>
          <a:p>
            <a:r>
              <a:rPr lang="en-US" altLang="en-US" sz="1400"/>
              <a:t>The Identity Model contains all processes for specific identities or resources.</a:t>
            </a:r>
          </a:p>
          <a:p>
            <a:r>
              <a:rPr lang="en-US" altLang="en-US" sz="1400"/>
              <a:t>The main objects are the identities and resources. </a:t>
            </a:r>
          </a:p>
          <a:p>
            <a:r>
              <a:rPr lang="en-US" altLang="en-US" sz="1400"/>
              <a:t>IAM products implement many of the processes of this model.</a:t>
            </a:r>
          </a:p>
        </p:txBody>
      </p:sp>
      <p:grpSp>
        <p:nvGrpSpPr>
          <p:cNvPr id="393221" name="Group 5"/>
          <p:cNvGrpSpPr>
            <a:grpSpLocks/>
          </p:cNvGrpSpPr>
          <p:nvPr/>
        </p:nvGrpSpPr>
        <p:grpSpPr bwMode="auto">
          <a:xfrm>
            <a:off x="2051050" y="1052513"/>
            <a:ext cx="4465638" cy="2376487"/>
            <a:chOff x="1292" y="845"/>
            <a:chExt cx="2813" cy="1497"/>
          </a:xfrm>
        </p:grpSpPr>
        <p:sp>
          <p:nvSpPr>
            <p:cNvPr id="393222" name="Rectangle 6"/>
            <p:cNvSpPr>
              <a:spLocks noChangeArrowheads="1"/>
            </p:cNvSpPr>
            <p:nvPr/>
          </p:nvSpPr>
          <p:spPr bwMode="auto">
            <a:xfrm>
              <a:off x="1292" y="845"/>
              <a:ext cx="726" cy="1497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b" anchorCtr="1"/>
            <a:lstStyle/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r>
                <a:rPr lang="en-US" altLang="en-US" sz="1600">
                  <a:solidFill>
                    <a:srgbClr val="000066"/>
                  </a:solidFill>
                  <a:latin typeface="Ottawa" pitchFamily="34" charset="0"/>
                </a:rPr>
                <a:t>Privilege</a:t>
              </a:r>
              <a:br>
                <a:rPr lang="en-US" altLang="en-US" sz="1600">
                  <a:solidFill>
                    <a:srgbClr val="000066"/>
                  </a:solidFill>
                  <a:latin typeface="Ottawa" pitchFamily="34" charset="0"/>
                </a:rPr>
              </a:br>
              <a:r>
                <a:rPr lang="en-US" altLang="en-US" sz="1600">
                  <a:solidFill>
                    <a:srgbClr val="000066"/>
                  </a:solidFill>
                  <a:latin typeface="Ottawa" pitchFamily="34" charset="0"/>
                </a:rPr>
                <a:t>Role</a:t>
              </a:r>
              <a:br>
                <a:rPr lang="en-US" altLang="en-US" sz="1600">
                  <a:solidFill>
                    <a:srgbClr val="000066"/>
                  </a:solidFill>
                  <a:latin typeface="Ottawa" pitchFamily="34" charset="0"/>
                </a:rPr>
              </a:br>
              <a:r>
                <a:rPr lang="en-US" altLang="en-US" sz="1600">
                  <a:solidFill>
                    <a:srgbClr val="000066"/>
                  </a:solidFill>
                  <a:latin typeface="Ottawa" pitchFamily="34" charset="0"/>
                </a:rPr>
                <a:t>Group</a:t>
              </a:r>
              <a:br>
                <a:rPr lang="en-US" altLang="en-US" sz="1600">
                  <a:solidFill>
                    <a:srgbClr val="000066"/>
                  </a:solidFill>
                  <a:latin typeface="Ottawa" pitchFamily="34" charset="0"/>
                </a:rPr>
              </a:br>
              <a:r>
                <a:rPr lang="en-US" altLang="en-US" sz="1600">
                  <a:solidFill>
                    <a:srgbClr val="000066"/>
                  </a:solidFill>
                  <a:latin typeface="Ottawa" pitchFamily="34" charset="0"/>
                </a:rPr>
                <a:t>Rule</a:t>
              </a:r>
              <a:br>
                <a:rPr lang="en-US" altLang="en-US" sz="1600">
                  <a:solidFill>
                    <a:srgbClr val="000066"/>
                  </a:solidFill>
                  <a:latin typeface="Ottawa" pitchFamily="34" charset="0"/>
                </a:rPr>
              </a:br>
              <a:r>
                <a:rPr lang="en-US" altLang="en-US" sz="1600">
                  <a:solidFill>
                    <a:srgbClr val="000066"/>
                  </a:solidFill>
                  <a:latin typeface="Ottawa" pitchFamily="34" charset="0"/>
                </a:rPr>
                <a:t>Policy</a:t>
              </a:r>
            </a:p>
          </p:txBody>
        </p:sp>
        <p:sp>
          <p:nvSpPr>
            <p:cNvPr id="393223" name="Rectangle 7"/>
            <p:cNvSpPr>
              <a:spLocks noChangeArrowheads="1"/>
            </p:cNvSpPr>
            <p:nvPr/>
          </p:nvSpPr>
          <p:spPr bwMode="auto">
            <a:xfrm>
              <a:off x="1383" y="982"/>
              <a:ext cx="543" cy="363"/>
            </a:xfrm>
            <a:prstGeom prst="rect">
              <a:avLst/>
            </a:prstGeom>
            <a:solidFill>
              <a:srgbClr val="DDDDDD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r>
                <a:rPr lang="en-US" altLang="en-US" sz="1400">
                  <a:solidFill>
                    <a:srgbClr val="000066"/>
                  </a:solidFill>
                  <a:latin typeface="Gill Sans Ultra Bold Condensed" pitchFamily="34" charset="0"/>
                </a:rPr>
                <a:t>Access</a:t>
              </a:r>
              <a:br>
                <a:rPr lang="en-US" altLang="en-US" sz="1400">
                  <a:solidFill>
                    <a:srgbClr val="000066"/>
                  </a:solidFill>
                  <a:latin typeface="Gill Sans Ultra Bold Condensed" pitchFamily="34" charset="0"/>
                </a:rPr>
              </a:br>
              <a:r>
                <a:rPr lang="en-US" altLang="en-US" sz="1400">
                  <a:solidFill>
                    <a:srgbClr val="000066"/>
                  </a:solidFill>
                  <a:latin typeface="Gill Sans Ultra Bold Condensed" pitchFamily="34" charset="0"/>
                </a:rPr>
                <a:t>Model</a:t>
              </a:r>
            </a:p>
          </p:txBody>
        </p:sp>
        <p:sp>
          <p:nvSpPr>
            <p:cNvPr id="393224" name="Rectangle 8"/>
            <p:cNvSpPr>
              <a:spLocks noChangeArrowheads="1"/>
            </p:cNvSpPr>
            <p:nvPr/>
          </p:nvSpPr>
          <p:spPr bwMode="auto">
            <a:xfrm>
              <a:off x="2336" y="845"/>
              <a:ext cx="726" cy="1497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b" anchorCtr="1"/>
            <a:lstStyle/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r>
                <a:rPr lang="en-US" altLang="en-US" sz="1600">
                  <a:solidFill>
                    <a:srgbClr val="000066"/>
                  </a:solidFill>
                  <a:latin typeface="Ottawa" pitchFamily="34" charset="0"/>
                </a:rPr>
                <a:t>Request</a:t>
              </a:r>
            </a:p>
          </p:txBody>
        </p:sp>
        <p:sp>
          <p:nvSpPr>
            <p:cNvPr id="393225" name="Rectangle 9"/>
            <p:cNvSpPr>
              <a:spLocks noChangeArrowheads="1"/>
            </p:cNvSpPr>
            <p:nvPr/>
          </p:nvSpPr>
          <p:spPr bwMode="auto">
            <a:xfrm>
              <a:off x="2427" y="982"/>
              <a:ext cx="543" cy="363"/>
            </a:xfrm>
            <a:prstGeom prst="rect">
              <a:avLst/>
            </a:prstGeom>
            <a:solidFill>
              <a:srgbClr val="DDDDDD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r>
                <a:rPr lang="en-US" altLang="en-US" sz="1400">
                  <a:solidFill>
                    <a:srgbClr val="000066"/>
                  </a:solidFill>
                  <a:latin typeface="Gill Sans Ultra Bold Condensed" pitchFamily="34" charset="0"/>
                </a:rPr>
                <a:t>Workflow</a:t>
              </a:r>
              <a:br>
                <a:rPr lang="en-US" altLang="en-US" sz="1400">
                  <a:solidFill>
                    <a:srgbClr val="000066"/>
                  </a:solidFill>
                  <a:latin typeface="Gill Sans Ultra Bold Condensed" pitchFamily="34" charset="0"/>
                </a:rPr>
              </a:br>
              <a:r>
                <a:rPr lang="en-US" altLang="en-US" sz="1400">
                  <a:solidFill>
                    <a:srgbClr val="000066"/>
                  </a:solidFill>
                  <a:latin typeface="Gill Sans Ultra Bold Condensed" pitchFamily="34" charset="0"/>
                </a:rPr>
                <a:t>Model</a:t>
              </a:r>
            </a:p>
          </p:txBody>
        </p:sp>
        <p:sp>
          <p:nvSpPr>
            <p:cNvPr id="393226" name="Rectangle 10"/>
            <p:cNvSpPr>
              <a:spLocks noChangeArrowheads="1"/>
            </p:cNvSpPr>
            <p:nvPr/>
          </p:nvSpPr>
          <p:spPr bwMode="auto">
            <a:xfrm>
              <a:off x="3379" y="845"/>
              <a:ext cx="726" cy="1497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b" anchorCtr="1"/>
            <a:lstStyle/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r>
                <a:rPr lang="en-US" altLang="en-US" sz="1600">
                  <a:solidFill>
                    <a:srgbClr val="000066"/>
                  </a:solidFill>
                  <a:latin typeface="Ottawa" pitchFamily="34" charset="0"/>
                </a:rPr>
                <a:t>Identity </a:t>
              </a:r>
            </a:p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r>
                <a:rPr lang="en-US" altLang="en-US" sz="1600">
                  <a:solidFill>
                    <a:srgbClr val="000066"/>
                  </a:solidFill>
                  <a:latin typeface="Ottawa" pitchFamily="34" charset="0"/>
                </a:rPr>
                <a:t>Resource</a:t>
              </a:r>
            </a:p>
          </p:txBody>
        </p:sp>
        <p:sp>
          <p:nvSpPr>
            <p:cNvPr id="393227" name="Rectangle 11"/>
            <p:cNvSpPr>
              <a:spLocks noChangeArrowheads="1"/>
            </p:cNvSpPr>
            <p:nvPr/>
          </p:nvSpPr>
          <p:spPr bwMode="auto">
            <a:xfrm>
              <a:off x="3470" y="982"/>
              <a:ext cx="543" cy="363"/>
            </a:xfrm>
            <a:prstGeom prst="rect">
              <a:avLst/>
            </a:prstGeom>
            <a:solidFill>
              <a:srgbClr val="DDDDDD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buClr>
                  <a:srgbClr val="6699FF"/>
                </a:buClr>
                <a:buSzPct val="80000"/>
                <a:buFont typeface="Wingdings" pitchFamily="2" charset="2"/>
                <a:buNone/>
              </a:pPr>
              <a:r>
                <a:rPr lang="en-US" altLang="en-US" sz="1400">
                  <a:solidFill>
                    <a:srgbClr val="000066"/>
                  </a:solidFill>
                  <a:latin typeface="Gill Sans Ultra Bold Condensed" pitchFamily="34" charset="0"/>
                </a:rPr>
                <a:t>Identity</a:t>
              </a:r>
              <a:br>
                <a:rPr lang="en-US" altLang="en-US" sz="1400">
                  <a:solidFill>
                    <a:srgbClr val="000066"/>
                  </a:solidFill>
                  <a:latin typeface="Gill Sans Ultra Bold Condensed" pitchFamily="34" charset="0"/>
                </a:rPr>
              </a:br>
              <a:r>
                <a:rPr lang="en-US" altLang="en-US" sz="1400">
                  <a:solidFill>
                    <a:srgbClr val="000066"/>
                  </a:solidFill>
                  <a:latin typeface="Gill Sans Ultra Bold Condensed" pitchFamily="34" charset="0"/>
                </a:rPr>
                <a:t>Model</a:t>
              </a:r>
            </a:p>
          </p:txBody>
        </p:sp>
        <p:sp>
          <p:nvSpPr>
            <p:cNvPr id="393228" name="AutoShape 12"/>
            <p:cNvSpPr>
              <a:spLocks noChangeArrowheads="1"/>
            </p:cNvSpPr>
            <p:nvPr/>
          </p:nvSpPr>
          <p:spPr bwMode="auto">
            <a:xfrm>
              <a:off x="2018" y="1480"/>
              <a:ext cx="318" cy="272"/>
            </a:xfrm>
            <a:prstGeom prst="leftRightArrow">
              <a:avLst>
                <a:gd name="adj1" fmla="val 50000"/>
                <a:gd name="adj2" fmla="val 23382"/>
              </a:avLst>
            </a:prstGeom>
            <a:solidFill>
              <a:srgbClr val="EAEAEA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3229" name="AutoShape 13"/>
            <p:cNvSpPr>
              <a:spLocks noChangeArrowheads="1"/>
            </p:cNvSpPr>
            <p:nvPr/>
          </p:nvSpPr>
          <p:spPr bwMode="auto">
            <a:xfrm>
              <a:off x="3061" y="1480"/>
              <a:ext cx="318" cy="272"/>
            </a:xfrm>
            <a:prstGeom prst="leftRightArrow">
              <a:avLst>
                <a:gd name="adj1" fmla="val 50000"/>
                <a:gd name="adj2" fmla="val 23382"/>
              </a:avLst>
            </a:prstGeom>
            <a:solidFill>
              <a:srgbClr val="EAEAEA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393230" name="Picture 14" descr="Lupe-le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543175"/>
            <a:ext cx="21621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3231" name="Rectangle 15"/>
          <p:cNvSpPr>
            <a:spLocks noChangeArrowheads="1"/>
          </p:cNvSpPr>
          <p:nvPr/>
        </p:nvSpPr>
        <p:spPr bwMode="auto">
          <a:xfrm>
            <a:off x="2974975" y="3646488"/>
            <a:ext cx="2784475" cy="2411412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50000"/>
              </a:spcBef>
              <a:buClr>
                <a:srgbClr val="001A3E"/>
              </a:buClr>
              <a:buFont typeface="Wingdings" pitchFamily="2" charset="2"/>
              <a:buBlip>
                <a:blip r:embed="rId4"/>
              </a:buBlip>
              <a:defRPr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spcBef>
                <a:spcPct val="50000"/>
              </a:spcBef>
              <a:buClr>
                <a:srgbClr val="001A3E"/>
              </a:buClr>
              <a:buBlip>
                <a:blip r:embed="rId5"/>
              </a:buBlip>
              <a:defRPr sz="1600">
                <a:solidFill>
                  <a:srgbClr val="000099"/>
                </a:solidFill>
                <a:latin typeface="Arial" charset="0"/>
              </a:defRPr>
            </a:lvl2pPr>
            <a:lvl3pPr marL="1143000" indent="-228600">
              <a:spcBef>
                <a:spcPct val="50000"/>
              </a:spcBef>
              <a:buClr>
                <a:srgbClr val="001A3E"/>
              </a:buClr>
              <a:buChar char="•"/>
              <a:defRPr sz="1400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spcBef>
                <a:spcPct val="50000"/>
              </a:spcBef>
              <a:buClr>
                <a:srgbClr val="001A3E"/>
              </a:buClr>
              <a:buChar char="•"/>
              <a:defRPr sz="1200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spcBef>
                <a:spcPct val="50000"/>
              </a:spcBef>
              <a:buClr>
                <a:srgbClr val="001A3E"/>
              </a:buClr>
              <a:buChar char="•"/>
              <a:defRPr sz="1000">
                <a:solidFill>
                  <a:srgbClr val="000066"/>
                </a:solidFill>
                <a:latin typeface="Arial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buClr>
                <a:srgbClr val="001A3E"/>
              </a:buClr>
              <a:buChar char="•"/>
              <a:defRPr sz="1000">
                <a:solidFill>
                  <a:srgbClr val="000066"/>
                </a:solidFill>
                <a:latin typeface="Arial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buClr>
                <a:srgbClr val="001A3E"/>
              </a:buClr>
              <a:buChar char="•"/>
              <a:defRPr sz="1000">
                <a:solidFill>
                  <a:srgbClr val="000066"/>
                </a:solidFill>
                <a:latin typeface="Arial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buClr>
                <a:srgbClr val="001A3E"/>
              </a:buClr>
              <a:buChar char="•"/>
              <a:defRPr sz="1000">
                <a:solidFill>
                  <a:srgbClr val="000066"/>
                </a:solidFill>
                <a:latin typeface="Arial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buClr>
                <a:srgbClr val="001A3E"/>
              </a:buClr>
              <a:buChar char="•"/>
              <a:defRPr sz="1000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en-US" altLang="en-US" sz="1600" b="1"/>
              <a:t>Workflow Model:</a:t>
            </a:r>
          </a:p>
          <a:p>
            <a:pPr eaLnBrk="1" hangingPunct="1"/>
            <a:r>
              <a:rPr lang="en-US" altLang="en-US" sz="1400"/>
              <a:t>Access rights, roles and groups have to be granted in a controlled way.</a:t>
            </a:r>
          </a:p>
          <a:p>
            <a:pPr eaLnBrk="1" hangingPunct="1"/>
            <a:r>
              <a:rPr lang="en-US" altLang="en-US" sz="1400"/>
              <a:t>Application and approval processes are located here.</a:t>
            </a:r>
          </a:p>
          <a:p>
            <a:pPr eaLnBrk="1" hangingPunct="1"/>
            <a:r>
              <a:rPr lang="en-US" altLang="en-US" sz="1400"/>
              <a:t>The main object is the request.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C595-3637-4AB0-B6B2-4116FF6414AC}" type="slidenum">
              <a:rPr lang="de-DE" altLang="en-US"/>
              <a:pPr/>
              <a:t>2</a:t>
            </a:fld>
            <a:endParaRPr lang="de-DE" alt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7772400" cy="763588"/>
          </a:xfrm>
        </p:spPr>
        <p:txBody>
          <a:bodyPr/>
          <a:lstStyle/>
          <a:p>
            <a:r>
              <a:rPr lang="de-DE" altLang="en-US"/>
              <a:t>By this presentation we explain …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b="1" i="1"/>
              <a:t>Why</a:t>
            </a:r>
            <a:r>
              <a:rPr lang="en-US" altLang="en-US"/>
              <a:t> we started the initiative GenericIAM – our Motivation</a:t>
            </a:r>
            <a:r>
              <a:rPr lang="en-US" altLang="en-US" b="1" i="1"/>
              <a:t>,</a:t>
            </a:r>
            <a:endParaRPr lang="en-US" altLang="en-US"/>
          </a:p>
          <a:p>
            <a:pPr>
              <a:spcBef>
                <a:spcPct val="100000"/>
              </a:spcBef>
            </a:pPr>
            <a:r>
              <a:rPr lang="en-US" altLang="en-US" b="1" i="1"/>
              <a:t>Where </a:t>
            </a:r>
            <a:r>
              <a:rPr lang="en-US" altLang="en-US"/>
              <a:t>it will lead us </a:t>
            </a:r>
            <a:r>
              <a:rPr lang="en-US" altLang="en-US" b="1" i="1"/>
              <a:t>to</a:t>
            </a:r>
            <a:r>
              <a:rPr lang="en-US" altLang="en-US"/>
              <a:t> – The objectives of the initiative,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Who </a:t>
            </a:r>
            <a:r>
              <a:rPr lang="en-US" altLang="en-US"/>
              <a:t>are the Members of GenericIAM and their experiences,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How </a:t>
            </a:r>
            <a:r>
              <a:rPr lang="en-US" altLang="en-US"/>
              <a:t>we work,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What</a:t>
            </a:r>
            <a:r>
              <a:rPr lang="en-US" altLang="en-US"/>
              <a:t> the input we received and the results we will deliver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When</a:t>
            </a:r>
            <a:r>
              <a:rPr lang="en-US" altLang="en-US"/>
              <a:t> will we come up with substantial results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30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31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3C6D-AD84-473B-8CB1-B6F524E0836A}" type="slidenum">
              <a:rPr lang="de-DE" altLang="en-US"/>
              <a:pPr/>
              <a:t>20</a:t>
            </a:fld>
            <a:endParaRPr lang="de-DE" altLang="en-US"/>
          </a:p>
        </p:txBody>
      </p:sp>
      <p:sp>
        <p:nvSpPr>
          <p:cNvPr id="249889" name="Rectangle 33"/>
          <p:cNvSpPr>
            <a:spLocks noChangeArrowheads="1"/>
          </p:cNvSpPr>
          <p:nvPr/>
        </p:nvSpPr>
        <p:spPr bwMode="auto">
          <a:xfrm>
            <a:off x="3132138" y="2206625"/>
            <a:ext cx="5795962" cy="827088"/>
          </a:xfrm>
          <a:prstGeom prst="rect">
            <a:avLst/>
          </a:prstGeom>
          <a:solidFill>
            <a:srgbClr val="EAEAEA"/>
          </a:solidFill>
          <a:ln w="317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49893" name="Rectangle 37"/>
          <p:cNvSpPr>
            <a:spLocks noChangeArrowheads="1"/>
          </p:cNvSpPr>
          <p:nvPr/>
        </p:nvSpPr>
        <p:spPr bwMode="auto">
          <a:xfrm>
            <a:off x="3132138" y="1233488"/>
            <a:ext cx="5795962" cy="827087"/>
          </a:xfrm>
          <a:prstGeom prst="rect">
            <a:avLst/>
          </a:prstGeom>
          <a:solidFill>
            <a:srgbClr val="EAEAEA"/>
          </a:solidFill>
          <a:ln w="317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49894" name="Rectangle 38"/>
          <p:cNvSpPr>
            <a:spLocks noChangeArrowheads="1"/>
          </p:cNvSpPr>
          <p:nvPr/>
        </p:nvSpPr>
        <p:spPr bwMode="auto">
          <a:xfrm>
            <a:off x="3132138" y="4149725"/>
            <a:ext cx="5795962" cy="1042988"/>
          </a:xfrm>
          <a:prstGeom prst="rect">
            <a:avLst/>
          </a:prstGeom>
          <a:solidFill>
            <a:srgbClr val="EAEAEA"/>
          </a:solidFill>
          <a:ln w="317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49895" name="Rectangle 39"/>
          <p:cNvSpPr>
            <a:spLocks noChangeArrowheads="1"/>
          </p:cNvSpPr>
          <p:nvPr/>
        </p:nvSpPr>
        <p:spPr bwMode="auto">
          <a:xfrm>
            <a:off x="3132138" y="3178175"/>
            <a:ext cx="5795962" cy="827088"/>
          </a:xfrm>
          <a:prstGeom prst="rect">
            <a:avLst/>
          </a:prstGeom>
          <a:solidFill>
            <a:srgbClr val="EAEAEA"/>
          </a:solidFill>
          <a:ln w="317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49896" name="Rectangle 40"/>
          <p:cNvSpPr>
            <a:spLocks noChangeArrowheads="1"/>
          </p:cNvSpPr>
          <p:nvPr/>
        </p:nvSpPr>
        <p:spPr bwMode="auto">
          <a:xfrm>
            <a:off x="3132138" y="5302250"/>
            <a:ext cx="5795962" cy="827088"/>
          </a:xfrm>
          <a:prstGeom prst="rect">
            <a:avLst/>
          </a:prstGeom>
          <a:solidFill>
            <a:srgbClr val="EAEAEA"/>
          </a:solidFill>
          <a:ln w="317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498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095625" y="1304925"/>
            <a:ext cx="5868988" cy="5003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400"/>
              <a:t>Enterprises contribute their IAM processes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400"/>
              <a:t>These processes are processed to the generic process model.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400"/>
              <a:t>They usually don’t add to their competitive advantage.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en-US" sz="1400"/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en-US" sz="140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400"/>
              <a:t>Enterprises may hand over theirs models in various formats.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400"/>
              <a:t>NDAs will be signed on request.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400"/>
              <a:t>The modeling team selects the generic process candidates.</a:t>
            </a:r>
            <a:endParaRPr lang="en-US" altLang="en-US" sz="1600" b="1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en-US" sz="140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en-US" sz="140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400"/>
              <a:t>The processes are anonymized to remove enterprise specific terms.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400"/>
              <a:t>They are standardized through naming and modeling conventions.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400"/>
              <a:t>They are generalized to take advantage of standard roles.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en-US" sz="140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en-US" sz="140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400"/>
              <a:t>The results will be checked by our review team.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400"/>
              <a:t>The generic processes will be formally signed off for publication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400"/>
              <a:t>Reviewers are GenericIAM- and occasionally external experts.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z="1200"/>
              <a:t>They release only defect-free processes.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en-US" sz="1200"/>
              <a:t>The modeling team will remedy deficiencies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en-US" sz="140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en-US" sz="140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400"/>
              <a:t>The process model will be published annually.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400"/>
              <a:t>Members of GenericIAM will get them free of charge.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sz="1400"/>
              <a:t>Interested parties can purchase the process model.</a:t>
            </a:r>
          </a:p>
        </p:txBody>
      </p:sp>
      <p:sp>
        <p:nvSpPr>
          <p:cNvPr id="249885" name="Oval 29"/>
          <p:cNvSpPr>
            <a:spLocks noChangeArrowheads="1"/>
          </p:cNvSpPr>
          <p:nvPr/>
        </p:nvSpPr>
        <p:spPr bwMode="auto">
          <a:xfrm>
            <a:off x="863600" y="1484313"/>
            <a:ext cx="1765300" cy="468312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66"/>
                </a:solidFill>
              </a:rPr>
              <a:t>select</a:t>
            </a:r>
          </a:p>
        </p:txBody>
      </p:sp>
      <p:sp>
        <p:nvSpPr>
          <p:cNvPr id="249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200"/>
              <a:t>Our approach</a:t>
            </a:r>
            <a:br>
              <a:rPr lang="en-US" altLang="en-US" sz="2200"/>
            </a:br>
            <a:r>
              <a:rPr lang="en-US" altLang="en-US" sz="1800"/>
              <a:t>From a specific solution to a standardized model</a:t>
            </a:r>
            <a:endParaRPr lang="de-DE" altLang="en-US" sz="1800"/>
          </a:p>
        </p:txBody>
      </p:sp>
      <p:sp>
        <p:nvSpPr>
          <p:cNvPr id="249864" name="AutoShape 8"/>
          <p:cNvSpPr>
            <a:spLocks noChangeArrowheads="1"/>
          </p:cNvSpPr>
          <p:nvPr/>
        </p:nvSpPr>
        <p:spPr bwMode="auto">
          <a:xfrm rot="16200000" flipH="1">
            <a:off x="1639094" y="1939132"/>
            <a:ext cx="215900" cy="481012"/>
          </a:xfrm>
          <a:prstGeom prst="rightArrow">
            <a:avLst>
              <a:gd name="adj1" fmla="val 75000"/>
              <a:gd name="adj2" fmla="val 50005"/>
            </a:avLst>
          </a:prstGeom>
          <a:solidFill>
            <a:srgbClr val="FF33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249866" name="AutoShape 10"/>
          <p:cNvSpPr>
            <a:spLocks noChangeArrowheads="1"/>
          </p:cNvSpPr>
          <p:nvPr/>
        </p:nvSpPr>
        <p:spPr bwMode="auto">
          <a:xfrm rot="16200000" flipH="1">
            <a:off x="1639094" y="2863057"/>
            <a:ext cx="215900" cy="481012"/>
          </a:xfrm>
          <a:prstGeom prst="rightArrow">
            <a:avLst>
              <a:gd name="adj1" fmla="val 75000"/>
              <a:gd name="adj2" fmla="val 50005"/>
            </a:avLst>
          </a:prstGeom>
          <a:solidFill>
            <a:srgbClr val="FF33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249868" name="AutoShape 12"/>
          <p:cNvSpPr>
            <a:spLocks noChangeArrowheads="1"/>
          </p:cNvSpPr>
          <p:nvPr/>
        </p:nvSpPr>
        <p:spPr bwMode="auto">
          <a:xfrm rot="16200000" flipH="1">
            <a:off x="1639094" y="3786982"/>
            <a:ext cx="215900" cy="481012"/>
          </a:xfrm>
          <a:prstGeom prst="rightArrow">
            <a:avLst>
              <a:gd name="adj1" fmla="val 75000"/>
              <a:gd name="adj2" fmla="val 50005"/>
            </a:avLst>
          </a:prstGeom>
          <a:solidFill>
            <a:srgbClr val="FF33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249870" name="AutoShape 14"/>
          <p:cNvSpPr>
            <a:spLocks noChangeArrowheads="1"/>
          </p:cNvSpPr>
          <p:nvPr/>
        </p:nvSpPr>
        <p:spPr bwMode="auto">
          <a:xfrm rot="16200000" flipH="1">
            <a:off x="1639094" y="4710907"/>
            <a:ext cx="215900" cy="481012"/>
          </a:xfrm>
          <a:prstGeom prst="rightArrow">
            <a:avLst>
              <a:gd name="adj1" fmla="val 75000"/>
              <a:gd name="adj2" fmla="val 50005"/>
            </a:avLst>
          </a:prstGeom>
          <a:solidFill>
            <a:srgbClr val="FF33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249872" name="AutoShape 16"/>
          <p:cNvSpPr>
            <a:spLocks noChangeArrowheads="1"/>
          </p:cNvSpPr>
          <p:nvPr/>
        </p:nvSpPr>
        <p:spPr bwMode="auto">
          <a:xfrm rot="16200000" flipH="1">
            <a:off x="1639094" y="5636419"/>
            <a:ext cx="215900" cy="481012"/>
          </a:xfrm>
          <a:prstGeom prst="rightArrow">
            <a:avLst>
              <a:gd name="adj1" fmla="val 75000"/>
              <a:gd name="adj2" fmla="val 50005"/>
            </a:avLst>
          </a:prstGeom>
          <a:solidFill>
            <a:srgbClr val="FF33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pic>
        <p:nvPicPr>
          <p:cNvPr id="24987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981075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9874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981075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9875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338" y="1016000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9876" name="Picture 20" descr="wappen_wolfsburg_150x17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20825"/>
            <a:ext cx="474663" cy="54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877" name="Picture 2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2" r="31439" b="-15277"/>
          <a:stretch>
            <a:fillRect/>
          </a:stretch>
        </p:blipFill>
        <p:spPr bwMode="auto">
          <a:xfrm>
            <a:off x="2735263" y="1520825"/>
            <a:ext cx="39528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878" name="Line 22"/>
          <p:cNvSpPr>
            <a:spLocks noChangeShapeType="1"/>
          </p:cNvSpPr>
          <p:nvPr/>
        </p:nvSpPr>
        <p:spPr bwMode="auto">
          <a:xfrm>
            <a:off x="684213" y="1268413"/>
            <a:ext cx="287337" cy="2159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9879" name="Line 23"/>
          <p:cNvSpPr>
            <a:spLocks noChangeShapeType="1"/>
          </p:cNvSpPr>
          <p:nvPr/>
        </p:nvSpPr>
        <p:spPr bwMode="auto">
          <a:xfrm flipV="1">
            <a:off x="755650" y="1700213"/>
            <a:ext cx="252413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9880" name="Line 24"/>
          <p:cNvSpPr>
            <a:spLocks noChangeShapeType="1"/>
          </p:cNvSpPr>
          <p:nvPr/>
        </p:nvSpPr>
        <p:spPr bwMode="auto">
          <a:xfrm flipV="1">
            <a:off x="2484438" y="1700213"/>
            <a:ext cx="25241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9881" name="Line 25"/>
          <p:cNvSpPr>
            <a:spLocks noChangeShapeType="1"/>
          </p:cNvSpPr>
          <p:nvPr/>
        </p:nvSpPr>
        <p:spPr bwMode="auto">
          <a:xfrm flipH="1">
            <a:off x="2195513" y="1304925"/>
            <a:ext cx="288925" cy="17938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9882" name="Line 26"/>
          <p:cNvSpPr>
            <a:spLocks noChangeShapeType="1"/>
          </p:cNvSpPr>
          <p:nvPr/>
        </p:nvSpPr>
        <p:spPr bwMode="auto">
          <a:xfrm>
            <a:off x="1511300" y="1304925"/>
            <a:ext cx="0" cy="17938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9883" name="Oval 27"/>
          <p:cNvSpPr>
            <a:spLocks noChangeArrowheads="1"/>
          </p:cNvSpPr>
          <p:nvPr/>
        </p:nvSpPr>
        <p:spPr bwMode="auto">
          <a:xfrm>
            <a:off x="863600" y="3332163"/>
            <a:ext cx="1765300" cy="468312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66"/>
                </a:solidFill>
              </a:rPr>
              <a:t>model</a:t>
            </a:r>
          </a:p>
        </p:txBody>
      </p:sp>
      <p:sp>
        <p:nvSpPr>
          <p:cNvPr id="249884" name="Oval 28"/>
          <p:cNvSpPr>
            <a:spLocks noChangeArrowheads="1"/>
          </p:cNvSpPr>
          <p:nvPr/>
        </p:nvSpPr>
        <p:spPr bwMode="auto">
          <a:xfrm>
            <a:off x="863600" y="2408238"/>
            <a:ext cx="1765300" cy="468312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66"/>
                </a:solidFill>
              </a:rPr>
              <a:t>adopt</a:t>
            </a:r>
          </a:p>
        </p:txBody>
      </p:sp>
      <p:sp>
        <p:nvSpPr>
          <p:cNvPr id="249886" name="Oval 30"/>
          <p:cNvSpPr>
            <a:spLocks noChangeArrowheads="1"/>
          </p:cNvSpPr>
          <p:nvPr/>
        </p:nvSpPr>
        <p:spPr bwMode="auto">
          <a:xfrm>
            <a:off x="863600" y="4256088"/>
            <a:ext cx="1765300" cy="468312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66"/>
                </a:solidFill>
              </a:rPr>
              <a:t>check</a:t>
            </a:r>
          </a:p>
        </p:txBody>
      </p:sp>
      <p:sp>
        <p:nvSpPr>
          <p:cNvPr id="249887" name="Oval 31"/>
          <p:cNvSpPr>
            <a:spLocks noChangeArrowheads="1"/>
          </p:cNvSpPr>
          <p:nvPr/>
        </p:nvSpPr>
        <p:spPr bwMode="auto">
          <a:xfrm>
            <a:off x="863600" y="5180013"/>
            <a:ext cx="1765300" cy="468312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66"/>
                </a:solidFill>
              </a:rPr>
              <a:t>publish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30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3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7DE9C-E83B-4169-ACEF-F2BD08B22E93}" type="slidenum">
              <a:rPr lang="de-DE" altLang="en-US"/>
              <a:pPr/>
              <a:t>21</a:t>
            </a:fld>
            <a:endParaRPr lang="de-DE" alt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7772400" cy="7635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sz="2200"/>
              <a:t>Quality Assurance …</a:t>
            </a:r>
            <a:r>
              <a:rPr lang="en-US" altLang="en-US" b="0"/>
              <a:t/>
            </a:r>
            <a:br>
              <a:rPr lang="en-US" altLang="en-US" b="0"/>
            </a:br>
            <a:r>
              <a:rPr lang="en-US" altLang="en-US" sz="1800"/>
              <a:t>is an essential part to achieve our objectives.</a:t>
            </a:r>
            <a:endParaRPr lang="de-DE" altLang="en-US" sz="180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51425" y="1447800"/>
            <a:ext cx="3492500" cy="4394200"/>
          </a:xfrm>
          <a:solidFill>
            <a:schemeClr val="bg1"/>
          </a:solidFill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hlink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1800"/>
              <a:t>Plan sufficient time for QA.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Define approach, 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Deliver quality criteria (checklist),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Craft the results,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Review the results,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Results are … 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Signed-off or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Conditionally signed-off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Rejected</a:t>
            </a:r>
          </a:p>
        </p:txBody>
      </p:sp>
      <p:sp>
        <p:nvSpPr>
          <p:cNvPr id="197641" name="Line 9"/>
          <p:cNvSpPr>
            <a:spLocks noChangeShapeType="1"/>
          </p:cNvSpPr>
          <p:nvPr/>
        </p:nvSpPr>
        <p:spPr bwMode="auto">
          <a:xfrm>
            <a:off x="352425" y="1981200"/>
            <a:ext cx="45720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642" name="Line 10"/>
          <p:cNvSpPr>
            <a:spLocks noChangeShapeType="1"/>
          </p:cNvSpPr>
          <p:nvPr/>
        </p:nvSpPr>
        <p:spPr bwMode="auto">
          <a:xfrm>
            <a:off x="352425" y="3352800"/>
            <a:ext cx="45720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643" name="Line 11"/>
          <p:cNvSpPr>
            <a:spLocks noChangeShapeType="1"/>
          </p:cNvSpPr>
          <p:nvPr/>
        </p:nvSpPr>
        <p:spPr bwMode="auto">
          <a:xfrm>
            <a:off x="352425" y="4114800"/>
            <a:ext cx="45720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644" name="Line 12"/>
          <p:cNvSpPr>
            <a:spLocks noChangeShapeType="1"/>
          </p:cNvSpPr>
          <p:nvPr/>
        </p:nvSpPr>
        <p:spPr bwMode="auto">
          <a:xfrm>
            <a:off x="352425" y="5105400"/>
            <a:ext cx="45720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645" name="Rectangle 13"/>
          <p:cNvSpPr>
            <a:spLocks noChangeArrowheads="1"/>
          </p:cNvSpPr>
          <p:nvPr/>
        </p:nvSpPr>
        <p:spPr bwMode="auto">
          <a:xfrm>
            <a:off x="4446588" y="1736725"/>
            <a:ext cx="5270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200">
                <a:latin typeface="Arial" charset="0"/>
              </a:rPr>
              <a:t>Plan </a:t>
            </a:r>
          </a:p>
        </p:txBody>
      </p:sp>
      <p:sp>
        <p:nvSpPr>
          <p:cNvPr id="197646" name="Rectangle 14"/>
          <p:cNvSpPr>
            <a:spLocks noChangeArrowheads="1"/>
          </p:cNvSpPr>
          <p:nvPr/>
        </p:nvSpPr>
        <p:spPr bwMode="auto">
          <a:xfrm>
            <a:off x="4446588" y="3108325"/>
            <a:ext cx="7207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200">
                <a:latin typeface="Arial" charset="0"/>
              </a:rPr>
              <a:t>Prepare</a:t>
            </a:r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>
            <a:off x="4446588" y="3870325"/>
            <a:ext cx="773112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200">
                <a:latin typeface="Arial" charset="0"/>
              </a:rPr>
              <a:t>Execute </a:t>
            </a:r>
          </a:p>
        </p:txBody>
      </p:sp>
      <p:sp>
        <p:nvSpPr>
          <p:cNvPr id="197648" name="Rectangle 16"/>
          <p:cNvSpPr>
            <a:spLocks noChangeArrowheads="1"/>
          </p:cNvSpPr>
          <p:nvPr/>
        </p:nvSpPr>
        <p:spPr bwMode="auto">
          <a:xfrm>
            <a:off x="4446588" y="4860925"/>
            <a:ext cx="6540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200">
                <a:latin typeface="Arial" charset="0"/>
              </a:rPr>
              <a:t>Check </a:t>
            </a:r>
          </a:p>
        </p:txBody>
      </p:sp>
      <p:sp>
        <p:nvSpPr>
          <p:cNvPr id="197649" name="AutoShape 17"/>
          <p:cNvSpPr>
            <a:spLocks noChangeArrowheads="1"/>
          </p:cNvSpPr>
          <p:nvPr/>
        </p:nvSpPr>
        <p:spPr bwMode="auto">
          <a:xfrm rot="16200000" flipH="1">
            <a:off x="1925638" y="1598613"/>
            <a:ext cx="215900" cy="546100"/>
          </a:xfrm>
          <a:prstGeom prst="rightArrow">
            <a:avLst>
              <a:gd name="adj1" fmla="val 75000"/>
              <a:gd name="adj2" fmla="val 50005"/>
            </a:avLst>
          </a:prstGeom>
          <a:solidFill>
            <a:srgbClr val="FF33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197650" name="AutoShape 18"/>
          <p:cNvSpPr>
            <a:spLocks noChangeArrowheads="1"/>
          </p:cNvSpPr>
          <p:nvPr/>
        </p:nvSpPr>
        <p:spPr bwMode="auto">
          <a:xfrm rot="16200000" flipH="1">
            <a:off x="1926432" y="3074193"/>
            <a:ext cx="215900" cy="481013"/>
          </a:xfrm>
          <a:prstGeom prst="rightArrow">
            <a:avLst>
              <a:gd name="adj1" fmla="val 75000"/>
              <a:gd name="adj2" fmla="val 50005"/>
            </a:avLst>
          </a:prstGeom>
          <a:solidFill>
            <a:srgbClr val="FF33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197651" name="AutoShape 19"/>
          <p:cNvSpPr>
            <a:spLocks noChangeArrowheads="1"/>
          </p:cNvSpPr>
          <p:nvPr/>
        </p:nvSpPr>
        <p:spPr bwMode="auto">
          <a:xfrm rot="16200000" flipH="1">
            <a:off x="1926432" y="3950493"/>
            <a:ext cx="215900" cy="481013"/>
          </a:xfrm>
          <a:prstGeom prst="rightArrow">
            <a:avLst>
              <a:gd name="adj1" fmla="val 75000"/>
              <a:gd name="adj2" fmla="val 50005"/>
            </a:avLst>
          </a:prstGeom>
          <a:solidFill>
            <a:srgbClr val="FF33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197652" name="AutoShape 20"/>
          <p:cNvSpPr>
            <a:spLocks noChangeArrowheads="1"/>
          </p:cNvSpPr>
          <p:nvPr/>
        </p:nvSpPr>
        <p:spPr bwMode="auto">
          <a:xfrm rot="16200000" flipH="1">
            <a:off x="1926432" y="4826793"/>
            <a:ext cx="215900" cy="481013"/>
          </a:xfrm>
          <a:prstGeom prst="rightArrow">
            <a:avLst>
              <a:gd name="adj1" fmla="val 75000"/>
              <a:gd name="adj2" fmla="val 50005"/>
            </a:avLst>
          </a:prstGeom>
          <a:solidFill>
            <a:srgbClr val="FF33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197653" name="Line 21"/>
          <p:cNvSpPr>
            <a:spLocks noChangeShapeType="1"/>
          </p:cNvSpPr>
          <p:nvPr/>
        </p:nvSpPr>
        <p:spPr bwMode="auto">
          <a:xfrm flipH="1">
            <a:off x="1389063" y="5334000"/>
            <a:ext cx="633412" cy="5334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654" name="Line 22"/>
          <p:cNvSpPr>
            <a:spLocks noChangeShapeType="1"/>
          </p:cNvSpPr>
          <p:nvPr/>
        </p:nvSpPr>
        <p:spPr bwMode="auto">
          <a:xfrm flipH="1">
            <a:off x="2016125" y="5334000"/>
            <a:ext cx="6350" cy="5080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655" name="Line 23"/>
          <p:cNvSpPr>
            <a:spLocks noChangeShapeType="1"/>
          </p:cNvSpPr>
          <p:nvPr/>
        </p:nvSpPr>
        <p:spPr bwMode="auto">
          <a:xfrm>
            <a:off x="2022475" y="5334000"/>
            <a:ext cx="677863" cy="5429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7656" name="Rectangle 24"/>
          <p:cNvSpPr>
            <a:spLocks noChangeArrowheads="1"/>
          </p:cNvSpPr>
          <p:nvPr/>
        </p:nvSpPr>
        <p:spPr bwMode="auto">
          <a:xfrm>
            <a:off x="2627313" y="5656263"/>
            <a:ext cx="5000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3200" b="1">
                <a:solidFill>
                  <a:schemeClr val="accent2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197657" name="Rectangle 25"/>
          <p:cNvSpPr>
            <a:spLocks noChangeArrowheads="1"/>
          </p:cNvSpPr>
          <p:nvPr/>
        </p:nvSpPr>
        <p:spPr bwMode="auto">
          <a:xfrm>
            <a:off x="1095375" y="5656263"/>
            <a:ext cx="43338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3200" b="1">
                <a:solidFill>
                  <a:srgbClr val="FF3300"/>
                </a:solidFill>
                <a:latin typeface="Wingdings" pitchFamily="2" charset="2"/>
              </a:rPr>
              <a:t>D</a:t>
            </a:r>
          </a:p>
        </p:txBody>
      </p:sp>
      <p:sp>
        <p:nvSpPr>
          <p:cNvPr id="197658" name="Rectangle 26"/>
          <p:cNvSpPr>
            <a:spLocks noChangeArrowheads="1"/>
          </p:cNvSpPr>
          <p:nvPr/>
        </p:nvSpPr>
        <p:spPr bwMode="auto">
          <a:xfrm>
            <a:off x="1720850" y="5656263"/>
            <a:ext cx="5000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3200" b="1">
                <a:solidFill>
                  <a:schemeClr val="accent2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197659" name="Rectangle 27"/>
          <p:cNvSpPr>
            <a:spLocks noChangeArrowheads="1"/>
          </p:cNvSpPr>
          <p:nvPr/>
        </p:nvSpPr>
        <p:spPr bwMode="auto">
          <a:xfrm>
            <a:off x="1935163" y="5656263"/>
            <a:ext cx="40481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3200" b="1">
                <a:solidFill>
                  <a:srgbClr val="FF3300"/>
                </a:solidFill>
                <a:latin typeface="Wingdings" pitchFamily="2" charset="2"/>
              </a:rPr>
              <a:t>G</a:t>
            </a:r>
          </a:p>
        </p:txBody>
      </p:sp>
      <p:pic>
        <p:nvPicPr>
          <p:cNvPr id="197661" name="Picture 29" descr="Generic IAM Logo_300 dpi_5cm_4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6775"/>
            <a:ext cx="906463" cy="23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7663" name="Document"/>
          <p:cNvSpPr>
            <a:spLocks noEditPoints="1" noChangeArrowheads="1"/>
          </p:cNvSpPr>
          <p:nvPr/>
        </p:nvSpPr>
        <p:spPr bwMode="auto">
          <a:xfrm>
            <a:off x="973138" y="1196975"/>
            <a:ext cx="2124075" cy="4730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EAEAEA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/>
              <a:t>Plan </a:t>
            </a:r>
          </a:p>
        </p:txBody>
      </p:sp>
      <p:sp>
        <p:nvSpPr>
          <p:cNvPr id="197664" name="Document"/>
          <p:cNvSpPr>
            <a:spLocks noEditPoints="1" noChangeArrowheads="1"/>
          </p:cNvSpPr>
          <p:nvPr/>
        </p:nvSpPr>
        <p:spPr bwMode="auto">
          <a:xfrm>
            <a:off x="971550" y="2073275"/>
            <a:ext cx="2125663" cy="4730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EAEAEA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/>
              <a:t>QA approach</a:t>
            </a:r>
          </a:p>
        </p:txBody>
      </p:sp>
      <p:sp>
        <p:nvSpPr>
          <p:cNvPr id="197665" name="Document"/>
          <p:cNvSpPr>
            <a:spLocks noEditPoints="1" noChangeArrowheads="1"/>
          </p:cNvSpPr>
          <p:nvPr/>
        </p:nvSpPr>
        <p:spPr bwMode="auto">
          <a:xfrm>
            <a:off x="971550" y="2640013"/>
            <a:ext cx="2125663" cy="4730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EAEAEA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/>
              <a:t>Checklist</a:t>
            </a:r>
          </a:p>
        </p:txBody>
      </p:sp>
      <p:sp>
        <p:nvSpPr>
          <p:cNvPr id="197666" name="Document"/>
          <p:cNvSpPr>
            <a:spLocks noEditPoints="1" noChangeArrowheads="1"/>
          </p:cNvSpPr>
          <p:nvPr/>
        </p:nvSpPr>
        <p:spPr bwMode="auto">
          <a:xfrm>
            <a:off x="971550" y="3516313"/>
            <a:ext cx="2125663" cy="4730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EAEAEA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/>
              <a:t>Result</a:t>
            </a:r>
          </a:p>
        </p:txBody>
      </p:sp>
      <p:sp>
        <p:nvSpPr>
          <p:cNvPr id="197667" name="Document"/>
          <p:cNvSpPr>
            <a:spLocks noEditPoints="1" noChangeArrowheads="1"/>
          </p:cNvSpPr>
          <p:nvPr/>
        </p:nvSpPr>
        <p:spPr bwMode="auto">
          <a:xfrm>
            <a:off x="971550" y="4392613"/>
            <a:ext cx="2125663" cy="4730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EAEAEA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altLang="en-US"/>
              <a:t>Review Protocol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E217-8E26-4804-8493-80A58FE0F528}" type="slidenum">
              <a:rPr lang="de-DE" altLang="en-US"/>
              <a:pPr/>
              <a:t>22</a:t>
            </a:fld>
            <a:endParaRPr lang="de-DE" alt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200"/>
              <a:t>Meetings</a:t>
            </a:r>
            <a:r>
              <a:rPr lang="en-US" altLang="en-US" b="0"/>
              <a:t/>
            </a:r>
            <a:br>
              <a:rPr lang="en-US" altLang="en-US" b="0"/>
            </a:br>
            <a:r>
              <a:rPr lang="en-US" altLang="en-US" sz="1800"/>
              <a:t>we physically meet once per quarter.</a:t>
            </a:r>
            <a:endParaRPr lang="de-DE" altLang="en-US" sz="2200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/>
              <a:t>We hold quarterly one day meetings at a member’s location.</a:t>
            </a:r>
          </a:p>
          <a:p>
            <a:r>
              <a:rPr lang="en-US" altLang="en-US" sz="1800"/>
              <a:t>We discuss and sing-off  results during these meeting.</a:t>
            </a:r>
          </a:p>
          <a:p>
            <a:r>
              <a:rPr lang="en-US" altLang="en-US" sz="1800"/>
              <a:t>We defined and assign new tasks and decide next steps.</a:t>
            </a:r>
          </a:p>
          <a:p>
            <a:r>
              <a:rPr lang="en-US" altLang="en-US" sz="1800"/>
              <a:t>Meeting minutes document the meeting decisions.</a:t>
            </a:r>
          </a:p>
          <a:p>
            <a:r>
              <a:rPr lang="en-US" altLang="en-US" sz="1800"/>
              <a:t>Previous meetings were... </a:t>
            </a:r>
          </a:p>
          <a:p>
            <a:pPr lvl="1"/>
            <a:r>
              <a:rPr lang="en-US" altLang="en-US" sz="1600"/>
              <a:t>2006-04-25, Frankfurt, host: Kuppinger, Cole + Partner </a:t>
            </a:r>
          </a:p>
          <a:p>
            <a:pPr lvl="1"/>
            <a:r>
              <a:rPr lang="en-US" altLang="en-US" sz="1600"/>
              <a:t>2006-06-20, München, host: Kuppinger, Cole + Partner </a:t>
            </a:r>
          </a:p>
          <a:p>
            <a:pPr lvl="1"/>
            <a:r>
              <a:rPr lang="en-US" altLang="en-US" sz="1600"/>
              <a:t>2006-09-27, Wiesbaden, host: Digital ID-World </a:t>
            </a:r>
          </a:p>
          <a:p>
            <a:pPr lvl="1"/>
            <a:r>
              <a:rPr lang="en-US" altLang="en-US" sz="1600"/>
              <a:t>2006-12-01, München, host: ORACLE </a:t>
            </a:r>
          </a:p>
          <a:p>
            <a:pPr lvl="1"/>
            <a:r>
              <a:rPr lang="en-US" altLang="en-US" sz="1600"/>
              <a:t>2007-03-02, Düsseldorf, host: WestLB AG</a:t>
            </a:r>
          </a:p>
          <a:p>
            <a:pPr lvl="1"/>
            <a:r>
              <a:rPr lang="en-US" altLang="en-US" sz="1600"/>
              <a:t>2007-05-07, München, host: EIC 2007</a:t>
            </a:r>
          </a:p>
        </p:txBody>
      </p:sp>
      <p:pic>
        <p:nvPicPr>
          <p:cNvPr id="259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63" y="3105150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9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63" y="3465513"/>
            <a:ext cx="8382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9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63" y="4033838"/>
            <a:ext cx="838200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9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63" y="4394200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9080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73" r="60603" b="59535"/>
          <a:stretch>
            <a:fillRect/>
          </a:stretch>
        </p:blipFill>
        <p:spPr bwMode="auto">
          <a:xfrm>
            <a:off x="6877050" y="3825875"/>
            <a:ext cx="1141413" cy="16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908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50" y="4756150"/>
            <a:ext cx="40322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9B60-6F70-49BE-91D9-9A49FC9CBDDD}" type="slidenum">
              <a:rPr lang="de-DE" altLang="en-US"/>
              <a:pPr/>
              <a:t>23</a:t>
            </a:fld>
            <a:endParaRPr lang="de-DE" alt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7772400" cy="763588"/>
          </a:xfrm>
        </p:spPr>
        <p:txBody>
          <a:bodyPr/>
          <a:lstStyle/>
          <a:p>
            <a:r>
              <a:rPr lang="de-DE" altLang="en-US"/>
              <a:t>Agenda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b="1" i="1"/>
              <a:t>Why?</a:t>
            </a:r>
            <a:r>
              <a:rPr lang="en-US" altLang="en-US"/>
              <a:t> – Motivation for GenericIAM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Where to?</a:t>
            </a:r>
            <a:r>
              <a:rPr lang="en-US" altLang="en-US"/>
              <a:t> – The objective of the initiative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Who?</a:t>
            </a:r>
            <a:r>
              <a:rPr lang="en-US" altLang="en-US"/>
              <a:t> – Members of GenericIAM and their experiences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How?</a:t>
            </a:r>
            <a:r>
              <a:rPr lang="en-US" altLang="en-US"/>
              <a:t> – How we work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What?</a:t>
            </a:r>
            <a:r>
              <a:rPr lang="en-US" altLang="en-US"/>
              <a:t> – input &amp; results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When?</a:t>
            </a:r>
            <a:r>
              <a:rPr lang="en-US" altLang="en-US"/>
              <a:t> – Yesterday, today and tomorrow</a:t>
            </a:r>
          </a:p>
        </p:txBody>
      </p:sp>
      <p:sp>
        <p:nvSpPr>
          <p:cNvPr id="407556" name="Rectangle 4"/>
          <p:cNvSpPr>
            <a:spLocks noChangeArrowheads="1"/>
          </p:cNvSpPr>
          <p:nvPr/>
        </p:nvSpPr>
        <p:spPr bwMode="auto">
          <a:xfrm>
            <a:off x="431800" y="3392488"/>
            <a:ext cx="8326438" cy="53975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F44FB-4E12-4A8A-A859-90B739154373}" type="slidenum">
              <a:rPr lang="de-DE" altLang="en-US"/>
              <a:pPr/>
              <a:t>24</a:t>
            </a:fld>
            <a:endParaRPr lang="de-DE" altLang="en-US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Topics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Process model</a:t>
            </a:r>
            <a:br>
              <a:rPr lang="en-US" altLang="en-US" sz="2400"/>
            </a:br>
            <a:r>
              <a:rPr lang="en-US" altLang="en-US" sz="1800"/>
              <a:t>basic processes</a:t>
            </a:r>
          </a:p>
          <a:p>
            <a:r>
              <a:rPr lang="en-US" altLang="en-US" sz="2400"/>
              <a:t>Terms and sorting </a:t>
            </a:r>
            <a:br>
              <a:rPr lang="en-US" altLang="en-US" sz="2400"/>
            </a:br>
            <a:r>
              <a:rPr lang="en-US" altLang="en-US" sz="1800"/>
              <a:t>process identification and classification</a:t>
            </a:r>
          </a:p>
          <a:p>
            <a:r>
              <a:rPr lang="en-US" altLang="en-US" sz="2400"/>
              <a:t>Process list</a:t>
            </a:r>
            <a:br>
              <a:rPr lang="en-US" altLang="en-US" sz="2400"/>
            </a:br>
            <a:r>
              <a:rPr lang="en-US" altLang="en-US" sz="1800"/>
              <a:t>the first 10 processes of our model</a:t>
            </a:r>
          </a:p>
          <a:p>
            <a:r>
              <a:rPr lang="en-US" altLang="en-US" sz="2400"/>
              <a:t>An Example</a:t>
            </a:r>
            <a:br>
              <a:rPr lang="en-US" altLang="en-US" sz="2400"/>
            </a:br>
            <a:r>
              <a:rPr lang="en-US" altLang="en-US" sz="1800"/>
              <a:t>generic process “Hire employee”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B9DE-F2AD-4FA2-BD99-276ABAEB2852}" type="slidenum">
              <a:rPr lang="de-DE" altLang="en-US"/>
              <a:pPr/>
              <a:t>25</a:t>
            </a:fld>
            <a:endParaRPr lang="de-DE" alt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200"/>
              <a:t>Naming and order</a:t>
            </a:r>
            <a:r>
              <a:rPr lang="en-US" altLang="en-US" b="0"/>
              <a:t> </a:t>
            </a:r>
            <a:br>
              <a:rPr lang="en-US" altLang="en-US" b="0"/>
            </a:br>
            <a:r>
              <a:rPr lang="en-US" altLang="en-US" sz="1800" b="0"/>
              <a:t>process identification and classification</a:t>
            </a:r>
            <a:endParaRPr lang="de-DE" altLang="en-US" sz="1800" b="0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Processes are identified by an </a:t>
            </a:r>
            <a:r>
              <a:rPr lang="en-US" altLang="en-US" b="1"/>
              <a:t>unique identifier</a:t>
            </a:r>
            <a:r>
              <a:rPr lang="en-US" altLang="en-US"/>
              <a:t> (ID)</a:t>
            </a:r>
          </a:p>
          <a:p>
            <a:r>
              <a:rPr lang="en-US" altLang="en-US"/>
              <a:t>Processes are assigned to one of the following categories …</a:t>
            </a:r>
          </a:p>
          <a:p>
            <a:pPr lvl="1"/>
            <a:r>
              <a:rPr lang="en-US" altLang="en-US"/>
              <a:t>Access Model (</a:t>
            </a:r>
            <a:r>
              <a:rPr lang="en-US" altLang="en-US" b="1"/>
              <a:t>AM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Workflow Model (</a:t>
            </a:r>
            <a:r>
              <a:rPr lang="en-US" altLang="en-US" b="1"/>
              <a:t>WM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Identity Model (</a:t>
            </a:r>
            <a:r>
              <a:rPr lang="en-US" altLang="en-US" b="1"/>
              <a:t>IM</a:t>
            </a:r>
            <a:r>
              <a:rPr lang="en-US" altLang="en-US"/>
              <a:t>)</a:t>
            </a:r>
          </a:p>
          <a:p>
            <a:r>
              <a:rPr lang="en-US" altLang="en-US"/>
              <a:t>Processes are numbered with two numbers within the categories. </a:t>
            </a:r>
          </a:p>
          <a:p>
            <a:r>
              <a:rPr lang="en-US" altLang="en-US"/>
              <a:t>Category and numbers form the four-digit unique </a:t>
            </a:r>
            <a:r>
              <a:rPr lang="en-US" altLang="en-US" b="1"/>
              <a:t>process ID</a:t>
            </a:r>
            <a:r>
              <a:rPr lang="en-US" altLang="en-US"/>
              <a:t>.</a:t>
            </a:r>
          </a:p>
          <a:p>
            <a:pPr lvl="1"/>
            <a:r>
              <a:rPr lang="en-US" altLang="en-US"/>
              <a:t>Example: IM47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A42C-AF76-4746-9A99-D275CDD904F5}" type="slidenum">
              <a:rPr lang="de-DE" altLang="en-US"/>
              <a:pPr/>
              <a:t>26</a:t>
            </a:fld>
            <a:endParaRPr lang="de-DE" altLang="en-US"/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200"/>
              <a:t>Process list (work in progress)</a:t>
            </a:r>
            <a:br>
              <a:rPr lang="en-US" altLang="en-US" sz="2200"/>
            </a:br>
            <a:r>
              <a:rPr lang="en-US" altLang="en-US" sz="1800"/>
              <a:t>1</a:t>
            </a:r>
            <a:r>
              <a:rPr lang="en-US" altLang="en-US" sz="1800" baseline="30000"/>
              <a:t>st</a:t>
            </a:r>
            <a:r>
              <a:rPr lang="en-US" altLang="en-US" sz="1800"/>
              <a:t> processes - anonymized, standardized but not generalized</a:t>
            </a:r>
            <a:endParaRPr lang="de-DE" alt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b="1"/>
              <a:t>hire employee</a:t>
            </a:r>
            <a:br>
              <a:rPr lang="en-US" altLang="en-US" sz="1800" b="1"/>
            </a:br>
            <a:r>
              <a:rPr lang="en-US" altLang="en-US" sz="1600"/>
              <a:t>describes the entry of an employee</a:t>
            </a:r>
            <a:r>
              <a:rPr lang="en-US" altLang="en-US" sz="1800" b="1"/>
              <a:t> </a:t>
            </a:r>
            <a:r>
              <a:rPr lang="en-US" altLang="en-US" sz="1600"/>
              <a:t>in an organization. </a:t>
            </a:r>
          </a:p>
          <a:p>
            <a:pPr>
              <a:lnSpc>
                <a:spcPct val="90000"/>
              </a:lnSpc>
            </a:pPr>
            <a:r>
              <a:rPr lang="en-US" altLang="en-US" sz="1800" b="1"/>
              <a:t>release employee</a:t>
            </a:r>
            <a:r>
              <a:rPr lang="en-US" altLang="en-US" sz="1600"/>
              <a:t/>
            </a:r>
            <a:br>
              <a:rPr lang="en-US" altLang="en-US" sz="1600"/>
            </a:br>
            <a:r>
              <a:rPr lang="en-US" altLang="en-US" sz="1600"/>
              <a:t>describes the scheduled or unscheduled leaving of an employee.</a:t>
            </a:r>
          </a:p>
          <a:p>
            <a:pPr>
              <a:lnSpc>
                <a:spcPct val="90000"/>
              </a:lnSpc>
            </a:pPr>
            <a:r>
              <a:rPr lang="en-US" altLang="en-US" sz="1800" b="1"/>
              <a:t>logout globally</a:t>
            </a:r>
            <a:br>
              <a:rPr lang="en-US" altLang="en-US" sz="1800" b="1"/>
            </a:br>
            <a:r>
              <a:rPr lang="en-US" altLang="en-US" sz="1600"/>
              <a:t>terminates immediately all started and current application sessions.</a:t>
            </a:r>
          </a:p>
          <a:p>
            <a:pPr>
              <a:lnSpc>
                <a:spcPct val="90000"/>
              </a:lnSpc>
            </a:pPr>
            <a:r>
              <a:rPr lang="en-US" altLang="en-US" sz="1800" b="1"/>
              <a:t>sack globally</a:t>
            </a:r>
            <a:br>
              <a:rPr lang="en-US" altLang="en-US" sz="1800" b="1"/>
            </a:br>
            <a:r>
              <a:rPr lang="en-US" altLang="en-US" sz="1600"/>
              <a:t>describes the immediately locking of  the employee’s access rights to enterprise resources (as an exception)</a:t>
            </a:r>
            <a:r>
              <a:rPr lang="en-US" altLang="en-US" sz="1800"/>
              <a:t>.</a:t>
            </a:r>
            <a:endParaRPr lang="en-US" altLang="en-US" sz="1800" b="1"/>
          </a:p>
          <a:p>
            <a:pPr>
              <a:lnSpc>
                <a:spcPct val="90000"/>
              </a:lnSpc>
            </a:pPr>
            <a:r>
              <a:rPr lang="en-US" altLang="en-US" sz="1800" b="1"/>
              <a:t>re-certify</a:t>
            </a:r>
            <a:br>
              <a:rPr lang="en-US" altLang="en-US" sz="1800" b="1"/>
            </a:br>
            <a:r>
              <a:rPr lang="en-US" altLang="en-US" sz="1600"/>
              <a:t>describes a periodic process during which someone has to confirm the current access rights of a subject to a resource. </a:t>
            </a:r>
            <a:endParaRPr lang="en-US" altLang="en-US" sz="1800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b="1"/>
              <a:t>certify</a:t>
            </a:r>
            <a:br>
              <a:rPr lang="en-US" altLang="en-US" sz="1800" b="1"/>
            </a:br>
            <a:r>
              <a:rPr lang="en-US" altLang="en-US" sz="1600"/>
              <a:t>with this process the compliance of products and services to standards is confirmed. </a:t>
            </a:r>
          </a:p>
          <a:p>
            <a:pPr>
              <a:lnSpc>
                <a:spcPct val="80000"/>
              </a:lnSpc>
            </a:pPr>
            <a:r>
              <a:rPr lang="en-US" altLang="en-US" sz="1800" b="1"/>
              <a:t>clean data</a:t>
            </a:r>
            <a:br>
              <a:rPr lang="en-US" altLang="en-US" sz="1800" b="1"/>
            </a:br>
            <a:r>
              <a:rPr lang="en-US" altLang="en-US" sz="1600"/>
              <a:t>describes the process of finding and cleansing inconsistent, fragmentary and redundant IAM data.</a:t>
            </a:r>
            <a:endParaRPr lang="en-US" altLang="en-US" sz="1600" b="1"/>
          </a:p>
          <a:p>
            <a:pPr>
              <a:lnSpc>
                <a:spcPct val="80000"/>
              </a:lnSpc>
            </a:pPr>
            <a:r>
              <a:rPr lang="en-US" altLang="en-US" sz="1800" b="1"/>
              <a:t>request account</a:t>
            </a:r>
            <a:br>
              <a:rPr lang="en-US" altLang="en-US" sz="1800" b="1"/>
            </a:br>
            <a:r>
              <a:rPr lang="en-US" altLang="en-US" sz="1600"/>
              <a:t>describes how to request and approve access to an IT system. </a:t>
            </a:r>
            <a:endParaRPr lang="en-US" altLang="en-US" sz="1600" b="1"/>
          </a:p>
          <a:p>
            <a:pPr>
              <a:lnSpc>
                <a:spcPct val="80000"/>
              </a:lnSpc>
            </a:pPr>
            <a:r>
              <a:rPr lang="en-US" altLang="en-US" sz="1800" b="1"/>
              <a:t>request roles</a:t>
            </a:r>
            <a:br>
              <a:rPr lang="en-US" altLang="en-US" sz="1800" b="1"/>
            </a:br>
            <a:r>
              <a:rPr lang="en-US" altLang="en-US" sz="1600"/>
              <a:t>describes how to request and approve a role.</a:t>
            </a:r>
            <a:endParaRPr lang="en-US" altLang="en-US" sz="1600" b="1"/>
          </a:p>
          <a:p>
            <a:pPr>
              <a:lnSpc>
                <a:spcPct val="80000"/>
              </a:lnSpc>
            </a:pPr>
            <a:r>
              <a:rPr lang="en-US" altLang="en-US" sz="1800" b="1"/>
              <a:t>request groups</a:t>
            </a:r>
            <a:br>
              <a:rPr lang="en-US" altLang="en-US" sz="1800" b="1"/>
            </a:br>
            <a:r>
              <a:rPr lang="en-US" altLang="en-US" sz="1600"/>
              <a:t>describes how to request and approve a group.</a:t>
            </a:r>
          </a:p>
          <a:p>
            <a:pPr>
              <a:lnSpc>
                <a:spcPct val="80000"/>
              </a:lnSpc>
            </a:pPr>
            <a:endParaRPr lang="en-US" altLang="en-US" sz="16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11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BF37-08F0-42DF-B473-81CC32D0E010}" type="slidenum">
              <a:rPr lang="de-DE" altLang="en-US"/>
              <a:pPr/>
              <a:t>27</a:t>
            </a:fld>
            <a:endParaRPr lang="de-DE" alt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200"/>
              <a:t>Input-Example</a:t>
            </a:r>
            <a:r>
              <a:rPr lang="en-US" altLang="en-US" b="0"/>
              <a:t/>
            </a:r>
            <a:br>
              <a:rPr lang="en-US" altLang="en-US" b="0"/>
            </a:br>
            <a:r>
              <a:rPr lang="en-US" altLang="en-US" sz="1800"/>
              <a:t>non-generic process “Hire employee”</a:t>
            </a:r>
            <a:endParaRPr lang="de-DE" altLang="en-US" sz="180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908050"/>
            <a:ext cx="4608512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/>
              <a:t>If an employee is not assigned to a business unit:</a:t>
            </a:r>
          </a:p>
          <a:p>
            <a:pPr marL="762000" lvl="1" indent="-304800">
              <a:lnSpc>
                <a:spcPct val="80000"/>
              </a:lnSpc>
              <a:spcBef>
                <a:spcPct val="0"/>
              </a:spcBef>
            </a:pPr>
            <a:r>
              <a:rPr lang="en-US" altLang="en-US" sz="1400"/>
              <a:t>Inform the central administration.</a:t>
            </a:r>
          </a:p>
          <a:p>
            <a:pPr>
              <a:lnSpc>
                <a:spcPct val="80000"/>
              </a:lnSpc>
            </a:pPr>
            <a:r>
              <a:rPr lang="en-US" altLang="en-US" sz="1600"/>
              <a:t>If the necessary user attributes are not known:</a:t>
            </a:r>
          </a:p>
          <a:p>
            <a:pPr marL="762000" lvl="1" indent="-304800">
              <a:lnSpc>
                <a:spcPct val="80000"/>
              </a:lnSpc>
              <a:spcBef>
                <a:spcPct val="0"/>
              </a:spcBef>
            </a:pPr>
            <a:r>
              <a:rPr lang="en-US" altLang="en-US" sz="1400"/>
              <a:t>Identify and inform the corresponding official.</a:t>
            </a:r>
          </a:p>
          <a:p>
            <a:pPr marL="762000" lvl="1" indent="-304800">
              <a:lnSpc>
                <a:spcPct val="80000"/>
              </a:lnSpc>
              <a:spcBef>
                <a:spcPct val="0"/>
              </a:spcBef>
            </a:pPr>
            <a:r>
              <a:rPr lang="en-US" altLang="en-US" sz="1400"/>
              <a:t>Insert missing user attributes.</a:t>
            </a:r>
          </a:p>
          <a:p>
            <a:pPr>
              <a:lnSpc>
                <a:spcPct val="80000"/>
              </a:lnSpc>
            </a:pPr>
            <a:r>
              <a:rPr lang="en-US" altLang="en-US" sz="1600"/>
              <a:t>If necessary system attributes are not known:</a:t>
            </a:r>
          </a:p>
          <a:p>
            <a:pPr marL="762000" lvl="1" indent="-304800">
              <a:lnSpc>
                <a:spcPct val="80000"/>
              </a:lnSpc>
              <a:spcBef>
                <a:spcPct val="0"/>
              </a:spcBef>
            </a:pPr>
            <a:r>
              <a:rPr lang="en-US" altLang="en-US" sz="1400"/>
              <a:t>Inform recipient, e.g. manager</a:t>
            </a:r>
          </a:p>
          <a:p>
            <a:pPr marL="762000" lvl="1" indent="-304800">
              <a:lnSpc>
                <a:spcPct val="80000"/>
              </a:lnSpc>
              <a:spcBef>
                <a:spcPct val="0"/>
              </a:spcBef>
            </a:pPr>
            <a:r>
              <a:rPr lang="en-US" altLang="en-US" sz="1400"/>
              <a:t>Insert missing system attributes.</a:t>
            </a:r>
          </a:p>
          <a:p>
            <a:pPr>
              <a:lnSpc>
                <a:spcPct val="80000"/>
              </a:lnSpc>
            </a:pPr>
            <a:r>
              <a:rPr lang="en-US" altLang="en-US" sz="1600"/>
              <a:t>Assign basic access right automatically via basic roles.</a:t>
            </a:r>
          </a:p>
          <a:p>
            <a:pPr>
              <a:lnSpc>
                <a:spcPct val="80000"/>
              </a:lnSpc>
            </a:pPr>
            <a:r>
              <a:rPr lang="en-US" altLang="en-US" sz="1600"/>
              <a:t>Assign logon name for systems automatically according to name generating rule. </a:t>
            </a:r>
          </a:p>
          <a:p>
            <a:pPr>
              <a:lnSpc>
                <a:spcPct val="80000"/>
              </a:lnSpc>
            </a:pPr>
            <a:r>
              <a:rPr lang="en-US" altLang="en-US" sz="1600"/>
              <a:t>Create privileges within systems automatically (user provisioning) or via mail to system administrator.</a:t>
            </a:r>
          </a:p>
          <a:p>
            <a:pPr>
              <a:lnSpc>
                <a:spcPct val="80000"/>
              </a:lnSpc>
            </a:pPr>
            <a:r>
              <a:rPr lang="en-US" altLang="en-US" sz="1600"/>
              <a:t>Technical monitoring of the connectors</a:t>
            </a:r>
          </a:p>
          <a:p>
            <a:pPr>
              <a:lnSpc>
                <a:spcPct val="80000"/>
              </a:lnSpc>
            </a:pPr>
            <a:r>
              <a:rPr lang="en-US" altLang="en-US" sz="1600"/>
              <a:t>Inform manager about employee’s privileges.</a:t>
            </a:r>
          </a:p>
        </p:txBody>
      </p: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0" y="-133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257030" name="Picture 6" descr="iS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229225"/>
            <a:ext cx="9271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031" name="Text Box 7"/>
          <p:cNvSpPr txBox="1">
            <a:spLocks noChangeArrowheads="1"/>
          </p:cNvSpPr>
          <p:nvPr/>
        </p:nvSpPr>
        <p:spPr bwMode="auto">
          <a:xfrm>
            <a:off x="5730875" y="5913438"/>
            <a:ext cx="3349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6699FF"/>
              </a:buClr>
              <a:buSzPct val="80000"/>
              <a:buFont typeface="Wingdings" pitchFamily="2" charset="2"/>
              <a:buNone/>
            </a:pPr>
            <a:r>
              <a:rPr lang="en-US" altLang="en-US" sz="1000" b="1">
                <a:latin typeface="Ottawa" pitchFamily="34" charset="0"/>
              </a:rPr>
              <a:t>* Modeled by ism – Institute for System Management</a:t>
            </a:r>
          </a:p>
        </p:txBody>
      </p:sp>
      <p:sp>
        <p:nvSpPr>
          <p:cNvPr id="257032" name="Text Box 8"/>
          <p:cNvSpPr txBox="1">
            <a:spLocks noChangeArrowheads="1"/>
          </p:cNvSpPr>
          <p:nvPr/>
        </p:nvSpPr>
        <p:spPr bwMode="auto">
          <a:xfrm>
            <a:off x="2843213" y="5229225"/>
            <a:ext cx="27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b="1">
                <a:solidFill>
                  <a:srgbClr val="000066"/>
                </a:solidFill>
              </a:rPr>
              <a:t>*</a:t>
            </a:r>
          </a:p>
        </p:txBody>
      </p:sp>
      <p:graphicFrame>
        <p:nvGraphicFramePr>
          <p:cNvPr id="257034" name="Object 10"/>
          <p:cNvGraphicFramePr>
            <a:graphicFrameLocks noChangeAspect="1"/>
          </p:cNvGraphicFramePr>
          <p:nvPr>
            <p:ph sz="half" idx="1"/>
          </p:nvPr>
        </p:nvGraphicFramePr>
        <p:xfrm>
          <a:off x="561975" y="1016000"/>
          <a:ext cx="3802063" cy="500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5" name="Visio" r:id="rId5" imgW="6257544" imgH="8237525" progId="Visio.Drawing.11">
                  <p:embed/>
                </p:oleObj>
              </mc:Choice>
              <mc:Fallback>
                <p:oleObj name="Visio" r:id="rId5" imgW="6257544" imgH="8237525" progId="Visio.Drawing.11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1016000"/>
                        <a:ext cx="3802063" cy="500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60CD-0CD3-46A0-BEC4-F8AC8F2638A1}" type="slidenum">
              <a:rPr lang="de-DE" altLang="en-US"/>
              <a:pPr/>
              <a:t>28</a:t>
            </a:fld>
            <a:endParaRPr lang="de-DE" alt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7772400" cy="763588"/>
          </a:xfrm>
        </p:spPr>
        <p:txBody>
          <a:bodyPr/>
          <a:lstStyle/>
          <a:p>
            <a:r>
              <a:rPr lang="de-DE" altLang="en-US"/>
              <a:t>Agenda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b="1" i="1"/>
              <a:t>Why?</a:t>
            </a:r>
            <a:r>
              <a:rPr lang="en-US" altLang="en-US"/>
              <a:t> – Motivation for GenericIAM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Where to?</a:t>
            </a:r>
            <a:r>
              <a:rPr lang="en-US" altLang="en-US"/>
              <a:t> – The objective of the initiative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Who?</a:t>
            </a:r>
            <a:r>
              <a:rPr lang="en-US" altLang="en-US"/>
              <a:t> – Members of GenericIAM and their experiences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How?</a:t>
            </a:r>
            <a:r>
              <a:rPr lang="en-US" altLang="en-US"/>
              <a:t> – How we work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What?</a:t>
            </a:r>
            <a:r>
              <a:rPr lang="en-US" altLang="en-US"/>
              <a:t> – input &amp; results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When?</a:t>
            </a:r>
            <a:r>
              <a:rPr lang="en-US" altLang="en-US"/>
              <a:t> – Yesterday, today and tomorrow</a:t>
            </a:r>
          </a:p>
        </p:txBody>
      </p:sp>
      <p:sp>
        <p:nvSpPr>
          <p:cNvPr id="409604" name="Rectangle 4"/>
          <p:cNvSpPr>
            <a:spLocks noChangeArrowheads="1"/>
          </p:cNvSpPr>
          <p:nvPr/>
        </p:nvSpPr>
        <p:spPr bwMode="auto">
          <a:xfrm>
            <a:off x="431800" y="4005263"/>
            <a:ext cx="8326438" cy="53975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CC2B-D532-4F9B-A9DD-84858CDD9E5F}" type="slidenum">
              <a:rPr lang="de-DE" altLang="en-US"/>
              <a:pPr/>
              <a:t>29</a:t>
            </a:fld>
            <a:endParaRPr lang="de-DE" alt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200"/>
              <a:t>History &amp; Orientation</a:t>
            </a:r>
            <a:br>
              <a:rPr lang="en-US" altLang="en-US" sz="2200"/>
            </a:br>
            <a:r>
              <a:rPr lang="en-US" altLang="en-US" sz="1800"/>
              <a:t>Starting small &amp; national, acting globally.</a:t>
            </a:r>
            <a:endParaRPr lang="de-DE" altLang="en-US" sz="180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16000"/>
            <a:ext cx="8101012" cy="5003800"/>
          </a:xfrm>
        </p:spPr>
        <p:txBody>
          <a:bodyPr/>
          <a:lstStyle/>
          <a:p>
            <a:r>
              <a:rPr lang="en-US" altLang="en-US" sz="1800"/>
              <a:t>GenericIAM started in Germany in May 2006.</a:t>
            </a:r>
          </a:p>
          <a:p>
            <a:r>
              <a:rPr lang="en-US" altLang="en-US" sz="1800"/>
              <a:t>GenericIAM is set up as a competence center within </a:t>
            </a:r>
            <a:r>
              <a:rPr lang="en-US" altLang="en-US" sz="1800" b="1"/>
              <a:t>NIFIS</a:t>
            </a:r>
            <a:r>
              <a:rPr lang="en-US" altLang="en-US" sz="1800"/>
              <a:t> e.V..</a:t>
            </a:r>
          </a:p>
          <a:p>
            <a:r>
              <a:rPr lang="en-US" altLang="en-US" sz="1800"/>
              <a:t>After one year (~ May 2007) we decided to internationalize our work.</a:t>
            </a:r>
          </a:p>
          <a:p>
            <a:r>
              <a:rPr lang="en-US" altLang="en-US" sz="1800"/>
              <a:t>We synchronized our activities with </a:t>
            </a:r>
            <a:r>
              <a:rPr lang="en-US" altLang="en-US" sz="1800" b="1"/>
              <a:t>The OpenGroup</a:t>
            </a:r>
            <a:r>
              <a:rPr lang="en-US" altLang="en-US" sz="1800"/>
              <a:t> so far.</a:t>
            </a:r>
          </a:p>
          <a:p>
            <a:r>
              <a:rPr lang="en-US" altLang="en-US" sz="1800"/>
              <a:t>We are in talks with several other standardization bodies and focus groups: ITU-T, enisa, more …</a:t>
            </a:r>
          </a:p>
          <a:p>
            <a:r>
              <a:rPr lang="en-US" altLang="en-US" sz="1800"/>
              <a:t>Our first results will be delivered in autumn 2007.</a:t>
            </a:r>
          </a:p>
          <a:p>
            <a:r>
              <a:rPr lang="en-US" altLang="en-US" sz="1800"/>
              <a:t>From then on we will publish them yearly. </a:t>
            </a:r>
          </a:p>
          <a:p>
            <a:r>
              <a:rPr lang="en-US" altLang="en-US" sz="1800"/>
              <a:t>An appropriate success provided, we will feed our results to an established international standardization body.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1C8B6-4217-4973-92F1-1148D022FA43}" type="slidenum">
              <a:rPr lang="de-DE" altLang="en-US"/>
              <a:pPr/>
              <a:t>3</a:t>
            </a:fld>
            <a:endParaRPr lang="de-DE" alt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7772400" cy="763588"/>
          </a:xfrm>
        </p:spPr>
        <p:txBody>
          <a:bodyPr/>
          <a:lstStyle/>
          <a:p>
            <a:r>
              <a:rPr lang="de-DE" altLang="en-US"/>
              <a:t>Agenda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b="1" i="1"/>
              <a:t>Why?</a:t>
            </a:r>
            <a:r>
              <a:rPr lang="en-US" altLang="en-US"/>
              <a:t> – Motivation for GenericIAM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Where to?</a:t>
            </a:r>
            <a:r>
              <a:rPr lang="en-US" altLang="en-US"/>
              <a:t> – The objective of the initiative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Who?</a:t>
            </a:r>
            <a:r>
              <a:rPr lang="en-US" altLang="en-US"/>
              <a:t> – Members of GenericIAM and their experiences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How?</a:t>
            </a:r>
            <a:r>
              <a:rPr lang="en-US" altLang="en-US"/>
              <a:t> – How we work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What?</a:t>
            </a:r>
            <a:r>
              <a:rPr lang="en-US" altLang="en-US"/>
              <a:t> – input &amp; results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When?</a:t>
            </a:r>
            <a:r>
              <a:rPr lang="en-US" altLang="en-US"/>
              <a:t> – Yesterday, today and tomorrow</a:t>
            </a:r>
          </a:p>
        </p:txBody>
      </p:sp>
      <p:sp>
        <p:nvSpPr>
          <p:cNvPr id="397316" name="Rectangle 4"/>
          <p:cNvSpPr>
            <a:spLocks noChangeArrowheads="1"/>
          </p:cNvSpPr>
          <p:nvPr/>
        </p:nvSpPr>
        <p:spPr bwMode="auto">
          <a:xfrm>
            <a:off x="431800" y="944563"/>
            <a:ext cx="8326438" cy="53975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2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2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10EC-FD81-4896-AA85-087024468595}" type="slidenum">
              <a:rPr lang="de-DE" altLang="en-US"/>
              <a:pPr/>
              <a:t>30</a:t>
            </a:fld>
            <a:endParaRPr lang="de-DE" alt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200"/>
              <a:t>When?</a:t>
            </a:r>
            <a:br>
              <a:rPr lang="en-US" altLang="en-US" sz="2200"/>
            </a:br>
            <a:r>
              <a:rPr lang="en-US" altLang="en-US" sz="1800"/>
              <a:t>Yesterday, today and tomorrow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met for the first time in Q1/2006 triggered by a call for meeting published in a Kuppinger, Cole + Partner newsletter.</a:t>
            </a:r>
          </a:p>
          <a:p>
            <a:r>
              <a:rPr lang="en-US" altLang="en-US"/>
              <a:t>Since then we meet quarterly. </a:t>
            </a:r>
          </a:p>
          <a:p>
            <a:r>
              <a:rPr lang="en-US" altLang="en-US"/>
              <a:t>We will deliver the first results in Q4/2007. </a:t>
            </a:r>
          </a:p>
          <a:p>
            <a:endParaRPr lang="en-US" altLang="en-US"/>
          </a:p>
        </p:txBody>
      </p:sp>
      <p:sp>
        <p:nvSpPr>
          <p:cNvPr id="266244" name="Line 4"/>
          <p:cNvSpPr>
            <a:spLocks noChangeShapeType="1"/>
          </p:cNvSpPr>
          <p:nvPr/>
        </p:nvSpPr>
        <p:spPr bwMode="auto">
          <a:xfrm>
            <a:off x="250825" y="5084763"/>
            <a:ext cx="8534400" cy="0"/>
          </a:xfrm>
          <a:prstGeom prst="line">
            <a:avLst/>
          </a:prstGeom>
          <a:noFill/>
          <a:ln w="57150">
            <a:solidFill>
              <a:schemeClr val="bg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45" name="Line 5"/>
          <p:cNvSpPr>
            <a:spLocks noChangeShapeType="1"/>
          </p:cNvSpPr>
          <p:nvPr/>
        </p:nvSpPr>
        <p:spPr bwMode="auto">
          <a:xfrm>
            <a:off x="250825" y="5084763"/>
            <a:ext cx="7561263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46" name="Line 6"/>
          <p:cNvSpPr>
            <a:spLocks noChangeShapeType="1"/>
          </p:cNvSpPr>
          <p:nvPr/>
        </p:nvSpPr>
        <p:spPr bwMode="auto">
          <a:xfrm>
            <a:off x="5795963" y="4579938"/>
            <a:ext cx="0" cy="68421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47" name="Line 7"/>
          <p:cNvSpPr>
            <a:spLocks noChangeShapeType="1"/>
          </p:cNvSpPr>
          <p:nvPr/>
        </p:nvSpPr>
        <p:spPr bwMode="auto">
          <a:xfrm>
            <a:off x="7092950" y="4579938"/>
            <a:ext cx="0" cy="68421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48" name="Line 8"/>
          <p:cNvSpPr>
            <a:spLocks noChangeShapeType="1"/>
          </p:cNvSpPr>
          <p:nvPr/>
        </p:nvSpPr>
        <p:spPr bwMode="auto">
          <a:xfrm>
            <a:off x="8388350" y="4579938"/>
            <a:ext cx="0" cy="68421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49" name="Line 9"/>
          <p:cNvSpPr>
            <a:spLocks noChangeShapeType="1"/>
          </p:cNvSpPr>
          <p:nvPr/>
        </p:nvSpPr>
        <p:spPr bwMode="auto">
          <a:xfrm>
            <a:off x="4500563" y="4579938"/>
            <a:ext cx="0" cy="68421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50" name="Line 10"/>
          <p:cNvSpPr>
            <a:spLocks noChangeShapeType="1"/>
          </p:cNvSpPr>
          <p:nvPr/>
        </p:nvSpPr>
        <p:spPr bwMode="auto">
          <a:xfrm>
            <a:off x="3205163" y="4579938"/>
            <a:ext cx="0" cy="68421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51" name="Line 11"/>
          <p:cNvSpPr>
            <a:spLocks noChangeShapeType="1"/>
          </p:cNvSpPr>
          <p:nvPr/>
        </p:nvSpPr>
        <p:spPr bwMode="auto">
          <a:xfrm>
            <a:off x="1909763" y="4579938"/>
            <a:ext cx="0" cy="68421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52" name="Line 12"/>
          <p:cNvSpPr>
            <a:spLocks noChangeShapeType="1"/>
          </p:cNvSpPr>
          <p:nvPr/>
        </p:nvSpPr>
        <p:spPr bwMode="auto">
          <a:xfrm>
            <a:off x="614363" y="4579938"/>
            <a:ext cx="0" cy="68421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53" name="Text Box 13"/>
          <p:cNvSpPr txBox="1">
            <a:spLocks noChangeArrowheads="1"/>
          </p:cNvSpPr>
          <p:nvPr/>
        </p:nvSpPr>
        <p:spPr bwMode="auto">
          <a:xfrm>
            <a:off x="128588" y="5229225"/>
            <a:ext cx="9715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200" b="1">
                <a:solidFill>
                  <a:srgbClr val="000066"/>
                </a:solidFill>
              </a:rPr>
              <a:t>Meeting #1</a:t>
            </a:r>
            <a:br>
              <a:rPr lang="de-DE" altLang="en-US" sz="1200" b="1">
                <a:solidFill>
                  <a:srgbClr val="000066"/>
                </a:solidFill>
              </a:rPr>
            </a:br>
            <a:r>
              <a:rPr lang="de-DE" altLang="en-US" sz="1200">
                <a:solidFill>
                  <a:srgbClr val="000066"/>
                </a:solidFill>
              </a:rPr>
              <a:t>2006-04-25</a:t>
            </a:r>
            <a:br>
              <a:rPr lang="de-DE" altLang="en-US" sz="1200">
                <a:solidFill>
                  <a:srgbClr val="000066"/>
                </a:solidFill>
              </a:rPr>
            </a:br>
            <a:r>
              <a:rPr lang="de-DE" altLang="en-US" sz="1200">
                <a:solidFill>
                  <a:srgbClr val="000066"/>
                </a:solidFill>
              </a:rPr>
              <a:t>Frankfurt</a:t>
            </a:r>
          </a:p>
        </p:txBody>
      </p:sp>
      <p:sp>
        <p:nvSpPr>
          <p:cNvPr id="266254" name="Text Box 14"/>
          <p:cNvSpPr txBox="1">
            <a:spLocks noChangeArrowheads="1"/>
          </p:cNvSpPr>
          <p:nvPr/>
        </p:nvSpPr>
        <p:spPr bwMode="auto">
          <a:xfrm>
            <a:off x="1423988" y="5227638"/>
            <a:ext cx="9715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200" b="1">
                <a:solidFill>
                  <a:srgbClr val="000066"/>
                </a:solidFill>
              </a:rPr>
              <a:t>Meeting #2</a:t>
            </a:r>
            <a:br>
              <a:rPr lang="de-DE" altLang="en-US" sz="1200" b="1">
                <a:solidFill>
                  <a:srgbClr val="000066"/>
                </a:solidFill>
              </a:rPr>
            </a:br>
            <a:r>
              <a:rPr lang="de-DE" altLang="en-US" sz="1200">
                <a:solidFill>
                  <a:srgbClr val="000066"/>
                </a:solidFill>
              </a:rPr>
              <a:t>2006-06-20</a:t>
            </a:r>
            <a:br>
              <a:rPr lang="de-DE" altLang="en-US" sz="1200">
                <a:solidFill>
                  <a:srgbClr val="000066"/>
                </a:solidFill>
              </a:rPr>
            </a:br>
            <a:r>
              <a:rPr lang="de-DE" altLang="en-US" sz="1200">
                <a:solidFill>
                  <a:srgbClr val="000066"/>
                </a:solidFill>
              </a:rPr>
              <a:t>München</a:t>
            </a:r>
          </a:p>
        </p:txBody>
      </p:sp>
      <p:sp>
        <p:nvSpPr>
          <p:cNvPr id="266255" name="Text Box 15"/>
          <p:cNvSpPr txBox="1">
            <a:spLocks noChangeArrowheads="1"/>
          </p:cNvSpPr>
          <p:nvPr/>
        </p:nvSpPr>
        <p:spPr bwMode="auto">
          <a:xfrm>
            <a:off x="2719388" y="5227638"/>
            <a:ext cx="9715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200" b="1">
                <a:solidFill>
                  <a:srgbClr val="000066"/>
                </a:solidFill>
              </a:rPr>
              <a:t>Meeting #3</a:t>
            </a:r>
            <a:br>
              <a:rPr lang="de-DE" altLang="en-US" sz="1200" b="1">
                <a:solidFill>
                  <a:srgbClr val="000066"/>
                </a:solidFill>
              </a:rPr>
            </a:br>
            <a:r>
              <a:rPr lang="de-DE" altLang="en-US" sz="1200">
                <a:solidFill>
                  <a:srgbClr val="000066"/>
                </a:solidFill>
              </a:rPr>
              <a:t>2006-09-27</a:t>
            </a:r>
            <a:br>
              <a:rPr lang="de-DE" altLang="en-US" sz="1200">
                <a:solidFill>
                  <a:srgbClr val="000066"/>
                </a:solidFill>
              </a:rPr>
            </a:br>
            <a:r>
              <a:rPr lang="de-DE" altLang="en-US" sz="1200">
                <a:solidFill>
                  <a:srgbClr val="000066"/>
                </a:solidFill>
              </a:rPr>
              <a:t>Wiesbaden</a:t>
            </a:r>
          </a:p>
        </p:txBody>
      </p:sp>
      <p:sp>
        <p:nvSpPr>
          <p:cNvPr id="266256" name="Text Box 16"/>
          <p:cNvSpPr txBox="1">
            <a:spLocks noChangeArrowheads="1"/>
          </p:cNvSpPr>
          <p:nvPr/>
        </p:nvSpPr>
        <p:spPr bwMode="auto">
          <a:xfrm>
            <a:off x="4014788" y="5227638"/>
            <a:ext cx="9715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200" b="1">
                <a:solidFill>
                  <a:srgbClr val="000066"/>
                </a:solidFill>
              </a:rPr>
              <a:t>Meeting #4</a:t>
            </a:r>
            <a:br>
              <a:rPr lang="de-DE" altLang="en-US" sz="1200" b="1">
                <a:solidFill>
                  <a:srgbClr val="000066"/>
                </a:solidFill>
              </a:rPr>
            </a:br>
            <a:r>
              <a:rPr lang="de-DE" altLang="en-US" sz="1200">
                <a:solidFill>
                  <a:srgbClr val="000066"/>
                </a:solidFill>
              </a:rPr>
              <a:t>2006-12-01</a:t>
            </a:r>
            <a:br>
              <a:rPr lang="de-DE" altLang="en-US" sz="1200">
                <a:solidFill>
                  <a:srgbClr val="000066"/>
                </a:solidFill>
              </a:rPr>
            </a:br>
            <a:r>
              <a:rPr lang="de-DE" altLang="en-US" sz="1200">
                <a:solidFill>
                  <a:srgbClr val="000066"/>
                </a:solidFill>
              </a:rPr>
              <a:t>München</a:t>
            </a:r>
          </a:p>
        </p:txBody>
      </p:sp>
      <p:sp>
        <p:nvSpPr>
          <p:cNvPr id="266257" name="Text Box 17"/>
          <p:cNvSpPr txBox="1">
            <a:spLocks noChangeArrowheads="1"/>
          </p:cNvSpPr>
          <p:nvPr/>
        </p:nvSpPr>
        <p:spPr bwMode="auto">
          <a:xfrm>
            <a:off x="5310188" y="5227638"/>
            <a:ext cx="97155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200" b="1">
                <a:solidFill>
                  <a:srgbClr val="000066"/>
                </a:solidFill>
              </a:rPr>
              <a:t>Meeting #5</a:t>
            </a:r>
            <a:br>
              <a:rPr lang="de-DE" altLang="en-US" sz="1200" b="1">
                <a:solidFill>
                  <a:srgbClr val="000066"/>
                </a:solidFill>
              </a:rPr>
            </a:br>
            <a:r>
              <a:rPr lang="de-DE" altLang="en-US" sz="1200">
                <a:solidFill>
                  <a:srgbClr val="000066"/>
                </a:solidFill>
              </a:rPr>
              <a:t>2007-03-02</a:t>
            </a:r>
            <a:br>
              <a:rPr lang="de-DE" altLang="en-US" sz="1200">
                <a:solidFill>
                  <a:srgbClr val="000066"/>
                </a:solidFill>
              </a:rPr>
            </a:br>
            <a:r>
              <a:rPr lang="de-DE" altLang="en-US" sz="1200">
                <a:solidFill>
                  <a:srgbClr val="000066"/>
                </a:solidFill>
              </a:rPr>
              <a:t>Düsseldorf</a:t>
            </a:r>
          </a:p>
        </p:txBody>
      </p:sp>
      <p:sp>
        <p:nvSpPr>
          <p:cNvPr id="266258" name="Text Box 18"/>
          <p:cNvSpPr txBox="1">
            <a:spLocks noChangeArrowheads="1"/>
          </p:cNvSpPr>
          <p:nvPr/>
        </p:nvSpPr>
        <p:spPr bwMode="auto">
          <a:xfrm>
            <a:off x="6605588" y="5227638"/>
            <a:ext cx="97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200" b="1">
                <a:solidFill>
                  <a:srgbClr val="000066"/>
                </a:solidFill>
              </a:rPr>
              <a:t>Meeting #6</a:t>
            </a:r>
          </a:p>
        </p:txBody>
      </p:sp>
      <p:sp>
        <p:nvSpPr>
          <p:cNvPr id="266259" name="Text Box 19"/>
          <p:cNvSpPr txBox="1">
            <a:spLocks noChangeArrowheads="1"/>
          </p:cNvSpPr>
          <p:nvPr/>
        </p:nvSpPr>
        <p:spPr bwMode="auto">
          <a:xfrm>
            <a:off x="7900988" y="5227638"/>
            <a:ext cx="97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200" b="1">
                <a:solidFill>
                  <a:srgbClr val="000066"/>
                </a:solidFill>
              </a:rPr>
              <a:t>Meeting #7</a:t>
            </a:r>
          </a:p>
        </p:txBody>
      </p:sp>
      <p:sp>
        <p:nvSpPr>
          <p:cNvPr id="266260" name="AutoShape 20"/>
          <p:cNvSpPr>
            <a:spLocks noChangeArrowheads="1"/>
          </p:cNvSpPr>
          <p:nvPr/>
        </p:nvSpPr>
        <p:spPr bwMode="auto">
          <a:xfrm>
            <a:off x="539750" y="3644900"/>
            <a:ext cx="1476375" cy="647700"/>
          </a:xfrm>
          <a:prstGeom prst="wedgeEllipseCallout">
            <a:avLst>
              <a:gd name="adj1" fmla="val -44944"/>
              <a:gd name="adj2" fmla="val 83088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400" b="1">
                <a:solidFill>
                  <a:srgbClr val="000066"/>
                </a:solidFill>
              </a:rPr>
              <a:t>kickoff meeting</a:t>
            </a:r>
          </a:p>
        </p:txBody>
      </p:sp>
      <p:sp>
        <p:nvSpPr>
          <p:cNvPr id="266261" name="Line 21"/>
          <p:cNvSpPr>
            <a:spLocks noChangeShapeType="1"/>
          </p:cNvSpPr>
          <p:nvPr/>
        </p:nvSpPr>
        <p:spPr bwMode="auto">
          <a:xfrm>
            <a:off x="7092950" y="4581525"/>
            <a:ext cx="0" cy="46831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62" name="AutoShape 22"/>
          <p:cNvSpPr>
            <a:spLocks noChangeArrowheads="1"/>
          </p:cNvSpPr>
          <p:nvPr/>
        </p:nvSpPr>
        <p:spPr bwMode="auto">
          <a:xfrm>
            <a:off x="5614988" y="3571875"/>
            <a:ext cx="1476375" cy="647700"/>
          </a:xfrm>
          <a:prstGeom prst="wedgeEllipseCallout">
            <a:avLst>
              <a:gd name="adj1" fmla="val 49032"/>
              <a:gd name="adj2" fmla="val 105148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400" b="1">
                <a:solidFill>
                  <a:srgbClr val="000066"/>
                </a:solidFill>
              </a:rPr>
              <a:t>booth @ </a:t>
            </a:r>
            <a:br>
              <a:rPr lang="de-DE" altLang="en-US" sz="1400" b="1">
                <a:solidFill>
                  <a:srgbClr val="000066"/>
                </a:solidFill>
              </a:rPr>
            </a:br>
            <a:r>
              <a:rPr lang="de-DE" altLang="en-US" sz="1400" b="1">
                <a:solidFill>
                  <a:srgbClr val="000066"/>
                </a:solidFill>
              </a:rPr>
              <a:t>EIC 2007</a:t>
            </a:r>
          </a:p>
        </p:txBody>
      </p:sp>
      <p:sp>
        <p:nvSpPr>
          <p:cNvPr id="266263" name="AutoShape 23"/>
          <p:cNvSpPr>
            <a:spLocks noChangeArrowheads="1"/>
          </p:cNvSpPr>
          <p:nvPr/>
        </p:nvSpPr>
        <p:spPr bwMode="auto">
          <a:xfrm>
            <a:off x="7235825" y="3573463"/>
            <a:ext cx="1763713" cy="647700"/>
          </a:xfrm>
          <a:prstGeom prst="wedgeEllipseCallout">
            <a:avLst>
              <a:gd name="adj1" fmla="val 23356"/>
              <a:gd name="adj2" fmla="val 100736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400" b="1">
                <a:solidFill>
                  <a:srgbClr val="000066"/>
                </a:solidFill>
              </a:rPr>
              <a:t>GenericIAM</a:t>
            </a:r>
            <a:br>
              <a:rPr lang="de-DE" altLang="en-US" sz="1400" b="1">
                <a:solidFill>
                  <a:srgbClr val="000066"/>
                </a:solidFill>
              </a:rPr>
            </a:br>
            <a:r>
              <a:rPr lang="de-DE" altLang="en-US" sz="1400" b="1">
                <a:solidFill>
                  <a:srgbClr val="000066"/>
                </a:solidFill>
              </a:rPr>
              <a:t>2007</a:t>
            </a:r>
          </a:p>
        </p:txBody>
      </p:sp>
      <p:sp>
        <p:nvSpPr>
          <p:cNvPr id="266264" name="Line 24"/>
          <p:cNvSpPr>
            <a:spLocks noChangeShapeType="1"/>
          </p:cNvSpPr>
          <p:nvPr/>
        </p:nvSpPr>
        <p:spPr bwMode="auto">
          <a:xfrm>
            <a:off x="8532813" y="4581525"/>
            <a:ext cx="0" cy="46831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265" name="AutoShape 25"/>
          <p:cNvSpPr>
            <a:spLocks noChangeArrowheads="1"/>
          </p:cNvSpPr>
          <p:nvPr/>
        </p:nvSpPr>
        <p:spPr bwMode="auto">
          <a:xfrm>
            <a:off x="2519363" y="3284538"/>
            <a:ext cx="2665412" cy="1008062"/>
          </a:xfrm>
          <a:prstGeom prst="chevron">
            <a:avLst>
              <a:gd name="adj" fmla="val 66102"/>
            </a:avLst>
          </a:prstGeom>
          <a:solidFill>
            <a:srgbClr val="EAEAEA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solidFill>
                  <a:srgbClr val="000066"/>
                </a:solidFill>
              </a:rPr>
              <a:t>organize,</a:t>
            </a:r>
            <a:br>
              <a:rPr lang="en-US" altLang="en-US" sz="1600">
                <a:solidFill>
                  <a:srgbClr val="000066"/>
                </a:solidFill>
              </a:rPr>
            </a:br>
            <a:r>
              <a:rPr lang="en-US" altLang="en-US" sz="1600">
                <a:solidFill>
                  <a:srgbClr val="000066"/>
                </a:solidFill>
              </a:rPr>
              <a:t>         acquire</a:t>
            </a:r>
            <a:br>
              <a:rPr lang="en-US" altLang="en-US" sz="1600">
                <a:solidFill>
                  <a:srgbClr val="000066"/>
                </a:solidFill>
              </a:rPr>
            </a:br>
            <a:r>
              <a:rPr lang="en-US" altLang="en-US" sz="1600">
                <a:solidFill>
                  <a:srgbClr val="000066"/>
                </a:solidFill>
              </a:rPr>
              <a:t>model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2A298-6D8B-475B-AFB2-A1AF01A646B3}" type="slidenum">
              <a:rPr lang="de-DE" altLang="en-US"/>
              <a:pPr/>
              <a:t>31</a:t>
            </a:fld>
            <a:endParaRPr lang="de-DE" alt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7772400" cy="763588"/>
          </a:xfrm>
        </p:spPr>
        <p:txBody>
          <a:bodyPr/>
          <a:lstStyle/>
          <a:p>
            <a:r>
              <a:rPr lang="en-US" altLang="en-US"/>
              <a:t>The end ...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2150" y="1071563"/>
            <a:ext cx="4149725" cy="4948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en-US" sz="3600"/>
              <a:t>Thank you very much for your attention!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/>
            </a:r>
            <a:br>
              <a:rPr lang="en-US" altLang="en-US" sz="2400"/>
            </a:br>
            <a:r>
              <a:rPr lang="en-US" altLang="en-US" sz="1800"/>
              <a:t>In case of any questions: horst.walther@nifis.org,</a:t>
            </a:r>
            <a:br>
              <a:rPr lang="en-US" altLang="en-US" sz="1800"/>
            </a:br>
            <a:r>
              <a:rPr lang="en-US" altLang="en-US" sz="1800"/>
              <a:t>skype: HoWa01</a:t>
            </a:r>
            <a:br>
              <a:rPr lang="en-US" altLang="en-US" sz="1800"/>
            </a:br>
            <a:r>
              <a:rPr lang="en-US" altLang="en-US" sz="1800"/>
              <a:t>VoIP: +40 40 414314453</a:t>
            </a:r>
            <a:r>
              <a:rPr lang="en-US" altLang="en-US" sz="2400"/>
              <a:t> </a:t>
            </a:r>
          </a:p>
        </p:txBody>
      </p:sp>
      <p:pic>
        <p:nvPicPr>
          <p:cNvPr id="153605" name="Picture 5" descr="j007875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76363"/>
            <a:ext cx="4268788" cy="276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98F26-92FD-4529-9BCF-62E34D5C8CD0}" type="slidenum">
              <a:rPr lang="de-DE" altLang="en-US"/>
              <a:pPr/>
              <a:t>32</a:t>
            </a:fld>
            <a:endParaRPr lang="de-DE" alt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7772400" cy="763588"/>
          </a:xfrm>
        </p:spPr>
        <p:txBody>
          <a:bodyPr/>
          <a:lstStyle/>
          <a:p>
            <a:r>
              <a:rPr lang="en-US" altLang="en-US"/>
              <a:t>Questions – Comments – Suggestions?</a:t>
            </a:r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14438"/>
            <a:ext cx="8496300" cy="412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18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1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8641-8062-4FEF-8828-555F05CF46A6}" type="slidenum">
              <a:rPr lang="de-DE" altLang="en-US"/>
              <a:pPr/>
              <a:t>33</a:t>
            </a:fld>
            <a:endParaRPr lang="de-DE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36713" y="3425825"/>
            <a:ext cx="5907087" cy="22288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7800">
                <a:latin typeface="Comic Sans MS" pitchFamily="66" charset="0"/>
              </a:rPr>
              <a:t>A</a:t>
            </a:r>
            <a:r>
              <a:rPr lang="en-US" altLang="en-US" sz="3500">
                <a:latin typeface="Comic Sans MS" pitchFamily="66" charset="0"/>
              </a:rPr>
              <a:t>ttention</a:t>
            </a:r>
            <a:br>
              <a:rPr lang="en-US" altLang="en-US" sz="3500">
                <a:latin typeface="Comic Sans MS" pitchFamily="66" charset="0"/>
              </a:rPr>
            </a:br>
            <a:r>
              <a:rPr lang="en-US" altLang="en-US" sz="7800">
                <a:latin typeface="Comic Sans MS" pitchFamily="66" charset="0"/>
              </a:rPr>
              <a:t> B</a:t>
            </a:r>
            <a:r>
              <a:rPr lang="en-US" altLang="en-US" sz="3500">
                <a:latin typeface="Comic Sans MS" pitchFamily="66" charset="0"/>
              </a:rPr>
              <a:t>ackup slides</a:t>
            </a:r>
          </a:p>
        </p:txBody>
      </p:sp>
      <p:grpSp>
        <p:nvGrpSpPr>
          <p:cNvPr id="118787" name="Group 3"/>
          <p:cNvGrpSpPr>
            <a:grpSpLocks/>
          </p:cNvGrpSpPr>
          <p:nvPr/>
        </p:nvGrpSpPr>
        <p:grpSpPr bwMode="auto">
          <a:xfrm>
            <a:off x="4229100" y="1495425"/>
            <a:ext cx="2128838" cy="2298700"/>
            <a:chOff x="3303" y="1038"/>
            <a:chExt cx="1341" cy="1448"/>
          </a:xfrm>
        </p:grpSpPr>
        <p:pic>
          <p:nvPicPr>
            <p:cNvPr id="11878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1064"/>
              <a:ext cx="714" cy="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18789" name="Group 5"/>
            <p:cNvGrpSpPr>
              <a:grpSpLocks/>
            </p:cNvGrpSpPr>
            <p:nvPr/>
          </p:nvGrpSpPr>
          <p:grpSpPr bwMode="auto">
            <a:xfrm>
              <a:off x="3303" y="1038"/>
              <a:ext cx="1341" cy="1448"/>
              <a:chOff x="3578" y="1038"/>
              <a:chExt cx="1453" cy="1448"/>
            </a:xfrm>
          </p:grpSpPr>
          <p:sp>
            <p:nvSpPr>
              <p:cNvPr id="118790" name="Freeform 6"/>
              <p:cNvSpPr>
                <a:spLocks/>
              </p:cNvSpPr>
              <p:nvPr/>
            </p:nvSpPr>
            <p:spPr bwMode="auto">
              <a:xfrm>
                <a:off x="4262" y="1038"/>
                <a:ext cx="395" cy="549"/>
              </a:xfrm>
              <a:custGeom>
                <a:avLst/>
                <a:gdLst>
                  <a:gd name="T0" fmla="*/ 38 w 395"/>
                  <a:gd name="T1" fmla="*/ 548 h 549"/>
                  <a:gd name="T2" fmla="*/ 7 w 395"/>
                  <a:gd name="T3" fmla="*/ 435 h 549"/>
                  <a:gd name="T4" fmla="*/ 1 w 395"/>
                  <a:gd name="T5" fmla="*/ 381 h 549"/>
                  <a:gd name="T6" fmla="*/ 0 w 395"/>
                  <a:gd name="T7" fmla="*/ 355 h 549"/>
                  <a:gd name="T8" fmla="*/ 2 w 395"/>
                  <a:gd name="T9" fmla="*/ 328 h 549"/>
                  <a:gd name="T10" fmla="*/ 21 w 395"/>
                  <a:gd name="T11" fmla="*/ 230 h 549"/>
                  <a:gd name="T12" fmla="*/ 62 w 395"/>
                  <a:gd name="T13" fmla="*/ 144 h 549"/>
                  <a:gd name="T14" fmla="*/ 123 w 395"/>
                  <a:gd name="T15" fmla="*/ 76 h 549"/>
                  <a:gd name="T16" fmla="*/ 200 w 395"/>
                  <a:gd name="T17" fmla="*/ 27 h 549"/>
                  <a:gd name="T18" fmla="*/ 291 w 395"/>
                  <a:gd name="T19" fmla="*/ 2 h 549"/>
                  <a:gd name="T20" fmla="*/ 315 w 395"/>
                  <a:gd name="T21" fmla="*/ 1 h 549"/>
                  <a:gd name="T22" fmla="*/ 341 w 395"/>
                  <a:gd name="T23" fmla="*/ 0 h 549"/>
                  <a:gd name="T24" fmla="*/ 394 w 395"/>
                  <a:gd name="T25" fmla="*/ 6 h 549"/>
                  <a:gd name="T26" fmla="*/ 370 w 395"/>
                  <a:gd name="T27" fmla="*/ 6 h 549"/>
                  <a:gd name="T28" fmla="*/ 346 w 395"/>
                  <a:gd name="T29" fmla="*/ 8 h 549"/>
                  <a:gd name="T30" fmla="*/ 299 w 395"/>
                  <a:gd name="T31" fmla="*/ 15 h 549"/>
                  <a:gd name="T32" fmla="*/ 213 w 395"/>
                  <a:gd name="T33" fmla="*/ 49 h 549"/>
                  <a:gd name="T34" fmla="*/ 140 w 395"/>
                  <a:gd name="T35" fmla="*/ 101 h 549"/>
                  <a:gd name="T36" fmla="*/ 79 w 395"/>
                  <a:gd name="T37" fmla="*/ 172 h 549"/>
                  <a:gd name="T38" fmla="*/ 37 w 395"/>
                  <a:gd name="T39" fmla="*/ 254 h 549"/>
                  <a:gd name="T40" fmla="*/ 14 w 395"/>
                  <a:gd name="T41" fmla="*/ 347 h 549"/>
                  <a:gd name="T42" fmla="*/ 11 w 395"/>
                  <a:gd name="T43" fmla="*/ 396 h 549"/>
                  <a:gd name="T44" fmla="*/ 11 w 395"/>
                  <a:gd name="T45" fmla="*/ 420 h 549"/>
                  <a:gd name="T46" fmla="*/ 14 w 395"/>
                  <a:gd name="T47" fmla="*/ 446 h 549"/>
                  <a:gd name="T48" fmla="*/ 38 w 395"/>
                  <a:gd name="T49" fmla="*/ 548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95" h="549">
                    <a:moveTo>
                      <a:pt x="38" y="548"/>
                    </a:moveTo>
                    <a:lnTo>
                      <a:pt x="7" y="435"/>
                    </a:lnTo>
                    <a:lnTo>
                      <a:pt x="1" y="381"/>
                    </a:lnTo>
                    <a:lnTo>
                      <a:pt x="0" y="355"/>
                    </a:lnTo>
                    <a:lnTo>
                      <a:pt x="2" y="328"/>
                    </a:lnTo>
                    <a:lnTo>
                      <a:pt x="21" y="230"/>
                    </a:lnTo>
                    <a:lnTo>
                      <a:pt x="62" y="144"/>
                    </a:lnTo>
                    <a:lnTo>
                      <a:pt x="123" y="76"/>
                    </a:lnTo>
                    <a:lnTo>
                      <a:pt x="200" y="27"/>
                    </a:lnTo>
                    <a:lnTo>
                      <a:pt x="291" y="2"/>
                    </a:lnTo>
                    <a:lnTo>
                      <a:pt x="315" y="1"/>
                    </a:lnTo>
                    <a:lnTo>
                      <a:pt x="341" y="0"/>
                    </a:lnTo>
                    <a:lnTo>
                      <a:pt x="394" y="6"/>
                    </a:lnTo>
                    <a:lnTo>
                      <a:pt x="370" y="6"/>
                    </a:lnTo>
                    <a:lnTo>
                      <a:pt x="346" y="8"/>
                    </a:lnTo>
                    <a:lnTo>
                      <a:pt x="299" y="15"/>
                    </a:lnTo>
                    <a:lnTo>
                      <a:pt x="213" y="49"/>
                    </a:lnTo>
                    <a:lnTo>
                      <a:pt x="140" y="101"/>
                    </a:lnTo>
                    <a:lnTo>
                      <a:pt x="79" y="172"/>
                    </a:lnTo>
                    <a:lnTo>
                      <a:pt x="37" y="254"/>
                    </a:lnTo>
                    <a:lnTo>
                      <a:pt x="14" y="347"/>
                    </a:lnTo>
                    <a:lnTo>
                      <a:pt x="11" y="396"/>
                    </a:lnTo>
                    <a:lnTo>
                      <a:pt x="11" y="420"/>
                    </a:lnTo>
                    <a:lnTo>
                      <a:pt x="14" y="446"/>
                    </a:lnTo>
                    <a:lnTo>
                      <a:pt x="38" y="548"/>
                    </a:lnTo>
                  </a:path>
                </a:pathLst>
              </a:custGeom>
              <a:solidFill>
                <a:srgbClr val="5F5F5F"/>
              </a:solidFill>
              <a:ln w="12700" cap="rnd" cmpd="sng">
                <a:solidFill>
                  <a:srgbClr val="A2A2A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791" name="Freeform 7"/>
              <p:cNvSpPr>
                <a:spLocks/>
              </p:cNvSpPr>
              <p:nvPr/>
            </p:nvSpPr>
            <p:spPr bwMode="auto">
              <a:xfrm>
                <a:off x="4319" y="1063"/>
                <a:ext cx="712" cy="801"/>
              </a:xfrm>
              <a:custGeom>
                <a:avLst/>
                <a:gdLst>
                  <a:gd name="T0" fmla="*/ 0 w 712"/>
                  <a:gd name="T1" fmla="*/ 567 h 801"/>
                  <a:gd name="T2" fmla="*/ 54 w 712"/>
                  <a:gd name="T3" fmla="*/ 658 h 801"/>
                  <a:gd name="T4" fmla="*/ 126 w 712"/>
                  <a:gd name="T5" fmla="*/ 727 h 801"/>
                  <a:gd name="T6" fmla="*/ 212 w 712"/>
                  <a:gd name="T7" fmla="*/ 773 h 801"/>
                  <a:gd name="T8" fmla="*/ 305 w 712"/>
                  <a:gd name="T9" fmla="*/ 798 h 801"/>
                  <a:gd name="T10" fmla="*/ 352 w 712"/>
                  <a:gd name="T11" fmla="*/ 800 h 801"/>
                  <a:gd name="T12" fmla="*/ 375 w 712"/>
                  <a:gd name="T13" fmla="*/ 800 h 801"/>
                  <a:gd name="T14" fmla="*/ 399 w 712"/>
                  <a:gd name="T15" fmla="*/ 798 h 801"/>
                  <a:gd name="T16" fmla="*/ 490 w 712"/>
                  <a:gd name="T17" fmla="*/ 774 h 801"/>
                  <a:gd name="T18" fmla="*/ 570 w 712"/>
                  <a:gd name="T19" fmla="*/ 727 h 801"/>
                  <a:gd name="T20" fmla="*/ 636 w 712"/>
                  <a:gd name="T21" fmla="*/ 652 h 801"/>
                  <a:gd name="T22" fmla="*/ 683 w 712"/>
                  <a:gd name="T23" fmla="*/ 559 h 801"/>
                  <a:gd name="T24" fmla="*/ 707 w 712"/>
                  <a:gd name="T25" fmla="*/ 461 h 801"/>
                  <a:gd name="T26" fmla="*/ 711 w 712"/>
                  <a:gd name="T27" fmla="*/ 412 h 801"/>
                  <a:gd name="T28" fmla="*/ 711 w 712"/>
                  <a:gd name="T29" fmla="*/ 388 h 801"/>
                  <a:gd name="T30" fmla="*/ 710 w 712"/>
                  <a:gd name="T31" fmla="*/ 362 h 801"/>
                  <a:gd name="T32" fmla="*/ 690 w 712"/>
                  <a:gd name="T33" fmla="*/ 266 h 801"/>
                  <a:gd name="T34" fmla="*/ 652 w 712"/>
                  <a:gd name="T35" fmla="*/ 179 h 801"/>
                  <a:gd name="T36" fmla="*/ 595 w 712"/>
                  <a:gd name="T37" fmla="*/ 103 h 801"/>
                  <a:gd name="T38" fmla="*/ 521 w 712"/>
                  <a:gd name="T39" fmla="*/ 42 h 801"/>
                  <a:gd name="T40" fmla="*/ 430 w 712"/>
                  <a:gd name="T41" fmla="*/ 0 h 801"/>
                  <a:gd name="T42" fmla="*/ 509 w 712"/>
                  <a:gd name="T43" fmla="*/ 45 h 801"/>
                  <a:gd name="T44" fmla="*/ 574 w 712"/>
                  <a:gd name="T45" fmla="*/ 106 h 801"/>
                  <a:gd name="T46" fmla="*/ 622 w 712"/>
                  <a:gd name="T47" fmla="*/ 180 h 801"/>
                  <a:gd name="T48" fmla="*/ 652 w 712"/>
                  <a:gd name="T49" fmla="*/ 263 h 801"/>
                  <a:gd name="T50" fmla="*/ 663 w 712"/>
                  <a:gd name="T51" fmla="*/ 352 h 801"/>
                  <a:gd name="T52" fmla="*/ 663 w 712"/>
                  <a:gd name="T53" fmla="*/ 374 h 801"/>
                  <a:gd name="T54" fmla="*/ 662 w 712"/>
                  <a:gd name="T55" fmla="*/ 397 h 801"/>
                  <a:gd name="T56" fmla="*/ 656 w 712"/>
                  <a:gd name="T57" fmla="*/ 442 h 801"/>
                  <a:gd name="T58" fmla="*/ 628 w 712"/>
                  <a:gd name="T59" fmla="*/ 530 h 801"/>
                  <a:gd name="T60" fmla="*/ 578 w 712"/>
                  <a:gd name="T61" fmla="*/ 613 h 801"/>
                  <a:gd name="T62" fmla="*/ 512 w 712"/>
                  <a:gd name="T63" fmla="*/ 682 h 801"/>
                  <a:gd name="T64" fmla="*/ 437 w 712"/>
                  <a:gd name="T65" fmla="*/ 729 h 801"/>
                  <a:gd name="T66" fmla="*/ 358 w 712"/>
                  <a:gd name="T67" fmla="*/ 754 h 801"/>
                  <a:gd name="T68" fmla="*/ 317 w 712"/>
                  <a:gd name="T69" fmla="*/ 759 h 801"/>
                  <a:gd name="T70" fmla="*/ 297 w 712"/>
                  <a:gd name="T71" fmla="*/ 760 h 801"/>
                  <a:gd name="T72" fmla="*/ 275 w 712"/>
                  <a:gd name="T73" fmla="*/ 759 h 801"/>
                  <a:gd name="T74" fmla="*/ 196 w 712"/>
                  <a:gd name="T75" fmla="*/ 742 h 801"/>
                  <a:gd name="T76" fmla="*/ 120 w 712"/>
                  <a:gd name="T77" fmla="*/ 704 h 801"/>
                  <a:gd name="T78" fmla="*/ 54 w 712"/>
                  <a:gd name="T79" fmla="*/ 646 h 801"/>
                  <a:gd name="T80" fmla="*/ 0 w 712"/>
                  <a:gd name="T81" fmla="*/ 567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12" h="801">
                    <a:moveTo>
                      <a:pt x="0" y="567"/>
                    </a:moveTo>
                    <a:lnTo>
                      <a:pt x="54" y="658"/>
                    </a:lnTo>
                    <a:lnTo>
                      <a:pt x="126" y="727"/>
                    </a:lnTo>
                    <a:lnTo>
                      <a:pt x="212" y="773"/>
                    </a:lnTo>
                    <a:lnTo>
                      <a:pt x="305" y="798"/>
                    </a:lnTo>
                    <a:lnTo>
                      <a:pt x="352" y="800"/>
                    </a:lnTo>
                    <a:lnTo>
                      <a:pt x="375" y="800"/>
                    </a:lnTo>
                    <a:lnTo>
                      <a:pt x="399" y="798"/>
                    </a:lnTo>
                    <a:lnTo>
                      <a:pt x="490" y="774"/>
                    </a:lnTo>
                    <a:lnTo>
                      <a:pt x="570" y="727"/>
                    </a:lnTo>
                    <a:lnTo>
                      <a:pt x="636" y="652"/>
                    </a:lnTo>
                    <a:lnTo>
                      <a:pt x="683" y="559"/>
                    </a:lnTo>
                    <a:lnTo>
                      <a:pt x="707" y="461"/>
                    </a:lnTo>
                    <a:lnTo>
                      <a:pt x="711" y="412"/>
                    </a:lnTo>
                    <a:lnTo>
                      <a:pt x="711" y="388"/>
                    </a:lnTo>
                    <a:lnTo>
                      <a:pt x="710" y="362"/>
                    </a:lnTo>
                    <a:lnTo>
                      <a:pt x="690" y="266"/>
                    </a:lnTo>
                    <a:lnTo>
                      <a:pt x="652" y="179"/>
                    </a:lnTo>
                    <a:lnTo>
                      <a:pt x="595" y="103"/>
                    </a:lnTo>
                    <a:lnTo>
                      <a:pt x="521" y="42"/>
                    </a:lnTo>
                    <a:lnTo>
                      <a:pt x="430" y="0"/>
                    </a:lnTo>
                    <a:lnTo>
                      <a:pt x="509" y="45"/>
                    </a:lnTo>
                    <a:lnTo>
                      <a:pt x="574" y="106"/>
                    </a:lnTo>
                    <a:lnTo>
                      <a:pt x="622" y="180"/>
                    </a:lnTo>
                    <a:lnTo>
                      <a:pt x="652" y="263"/>
                    </a:lnTo>
                    <a:lnTo>
                      <a:pt x="663" y="352"/>
                    </a:lnTo>
                    <a:lnTo>
                      <a:pt x="663" y="374"/>
                    </a:lnTo>
                    <a:lnTo>
                      <a:pt x="662" y="397"/>
                    </a:lnTo>
                    <a:lnTo>
                      <a:pt x="656" y="442"/>
                    </a:lnTo>
                    <a:lnTo>
                      <a:pt x="628" y="530"/>
                    </a:lnTo>
                    <a:lnTo>
                      <a:pt x="578" y="613"/>
                    </a:lnTo>
                    <a:lnTo>
                      <a:pt x="512" y="682"/>
                    </a:lnTo>
                    <a:lnTo>
                      <a:pt x="437" y="729"/>
                    </a:lnTo>
                    <a:lnTo>
                      <a:pt x="358" y="754"/>
                    </a:lnTo>
                    <a:lnTo>
                      <a:pt x="317" y="759"/>
                    </a:lnTo>
                    <a:lnTo>
                      <a:pt x="297" y="760"/>
                    </a:lnTo>
                    <a:lnTo>
                      <a:pt x="275" y="759"/>
                    </a:lnTo>
                    <a:lnTo>
                      <a:pt x="196" y="742"/>
                    </a:lnTo>
                    <a:lnTo>
                      <a:pt x="120" y="704"/>
                    </a:lnTo>
                    <a:lnTo>
                      <a:pt x="54" y="646"/>
                    </a:lnTo>
                    <a:lnTo>
                      <a:pt x="0" y="567"/>
                    </a:lnTo>
                  </a:path>
                </a:pathLst>
              </a:custGeom>
              <a:solidFill>
                <a:srgbClr val="5F5F5F"/>
              </a:solidFill>
              <a:ln w="12700" cap="rnd" cmpd="sng">
                <a:solidFill>
                  <a:srgbClr val="A2A2A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792" name="Freeform 8"/>
              <p:cNvSpPr>
                <a:spLocks/>
              </p:cNvSpPr>
              <p:nvPr/>
            </p:nvSpPr>
            <p:spPr bwMode="auto">
              <a:xfrm>
                <a:off x="4270" y="1046"/>
                <a:ext cx="712" cy="775"/>
              </a:xfrm>
              <a:custGeom>
                <a:avLst/>
                <a:gdLst>
                  <a:gd name="T0" fmla="*/ 0 w 712"/>
                  <a:gd name="T1" fmla="*/ 390 h 775"/>
                  <a:gd name="T2" fmla="*/ 14 w 712"/>
                  <a:gd name="T3" fmla="*/ 299 h 775"/>
                  <a:gd name="T4" fmla="*/ 41 w 712"/>
                  <a:gd name="T5" fmla="*/ 220 h 775"/>
                  <a:gd name="T6" fmla="*/ 78 w 712"/>
                  <a:gd name="T7" fmla="*/ 153 h 775"/>
                  <a:gd name="T8" fmla="*/ 125 w 712"/>
                  <a:gd name="T9" fmla="*/ 97 h 775"/>
                  <a:gd name="T10" fmla="*/ 179 w 712"/>
                  <a:gd name="T11" fmla="*/ 55 h 775"/>
                  <a:gd name="T12" fmla="*/ 238 w 712"/>
                  <a:gd name="T13" fmla="*/ 25 h 775"/>
                  <a:gd name="T14" fmla="*/ 300 w 712"/>
                  <a:gd name="T15" fmla="*/ 6 h 775"/>
                  <a:gd name="T16" fmla="*/ 365 w 712"/>
                  <a:gd name="T17" fmla="*/ 0 h 775"/>
                  <a:gd name="T18" fmla="*/ 397 w 712"/>
                  <a:gd name="T19" fmla="*/ 1 h 775"/>
                  <a:gd name="T20" fmla="*/ 429 w 712"/>
                  <a:gd name="T21" fmla="*/ 5 h 775"/>
                  <a:gd name="T22" fmla="*/ 490 w 712"/>
                  <a:gd name="T23" fmla="*/ 24 h 775"/>
                  <a:gd name="T24" fmla="*/ 547 w 712"/>
                  <a:gd name="T25" fmla="*/ 54 h 775"/>
                  <a:gd name="T26" fmla="*/ 600 w 712"/>
                  <a:gd name="T27" fmla="*/ 97 h 775"/>
                  <a:gd name="T28" fmla="*/ 644 w 712"/>
                  <a:gd name="T29" fmla="*/ 152 h 775"/>
                  <a:gd name="T30" fmla="*/ 678 w 712"/>
                  <a:gd name="T31" fmla="*/ 220 h 775"/>
                  <a:gd name="T32" fmla="*/ 701 w 712"/>
                  <a:gd name="T33" fmla="*/ 298 h 775"/>
                  <a:gd name="T34" fmla="*/ 711 w 712"/>
                  <a:gd name="T35" fmla="*/ 390 h 775"/>
                  <a:gd name="T36" fmla="*/ 698 w 712"/>
                  <a:gd name="T37" fmla="*/ 480 h 775"/>
                  <a:gd name="T38" fmla="*/ 672 w 712"/>
                  <a:gd name="T39" fmla="*/ 557 h 775"/>
                  <a:gd name="T40" fmla="*/ 635 w 712"/>
                  <a:gd name="T41" fmla="*/ 623 h 775"/>
                  <a:gd name="T42" fmla="*/ 589 w 712"/>
                  <a:gd name="T43" fmla="*/ 677 h 775"/>
                  <a:gd name="T44" fmla="*/ 536 w 712"/>
                  <a:gd name="T45" fmla="*/ 719 h 775"/>
                  <a:gd name="T46" fmla="*/ 478 w 712"/>
                  <a:gd name="T47" fmla="*/ 749 h 775"/>
                  <a:gd name="T48" fmla="*/ 415 w 712"/>
                  <a:gd name="T49" fmla="*/ 767 h 775"/>
                  <a:gd name="T50" fmla="*/ 351 w 712"/>
                  <a:gd name="T51" fmla="*/ 774 h 775"/>
                  <a:gd name="T52" fmla="*/ 226 w 712"/>
                  <a:gd name="T53" fmla="*/ 752 h 775"/>
                  <a:gd name="T54" fmla="*/ 169 w 712"/>
                  <a:gd name="T55" fmla="*/ 722 h 775"/>
                  <a:gd name="T56" fmla="*/ 116 w 712"/>
                  <a:gd name="T57" fmla="*/ 680 h 775"/>
                  <a:gd name="T58" fmla="*/ 72 w 712"/>
                  <a:gd name="T59" fmla="*/ 626 h 775"/>
                  <a:gd name="T60" fmla="*/ 36 w 712"/>
                  <a:gd name="T61" fmla="*/ 560 h 775"/>
                  <a:gd name="T62" fmla="*/ 12 w 712"/>
                  <a:gd name="T63" fmla="*/ 482 h 775"/>
                  <a:gd name="T64" fmla="*/ 0 w 712"/>
                  <a:gd name="T65" fmla="*/ 390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12" h="775">
                    <a:moveTo>
                      <a:pt x="0" y="390"/>
                    </a:moveTo>
                    <a:lnTo>
                      <a:pt x="14" y="299"/>
                    </a:lnTo>
                    <a:lnTo>
                      <a:pt x="41" y="220"/>
                    </a:lnTo>
                    <a:lnTo>
                      <a:pt x="78" y="153"/>
                    </a:lnTo>
                    <a:lnTo>
                      <a:pt x="125" y="97"/>
                    </a:lnTo>
                    <a:lnTo>
                      <a:pt x="179" y="55"/>
                    </a:lnTo>
                    <a:lnTo>
                      <a:pt x="238" y="25"/>
                    </a:lnTo>
                    <a:lnTo>
                      <a:pt x="300" y="6"/>
                    </a:lnTo>
                    <a:lnTo>
                      <a:pt x="365" y="0"/>
                    </a:lnTo>
                    <a:lnTo>
                      <a:pt x="397" y="1"/>
                    </a:lnTo>
                    <a:lnTo>
                      <a:pt x="429" y="5"/>
                    </a:lnTo>
                    <a:lnTo>
                      <a:pt x="490" y="24"/>
                    </a:lnTo>
                    <a:lnTo>
                      <a:pt x="547" y="54"/>
                    </a:lnTo>
                    <a:lnTo>
                      <a:pt x="600" y="97"/>
                    </a:lnTo>
                    <a:lnTo>
                      <a:pt x="644" y="152"/>
                    </a:lnTo>
                    <a:lnTo>
                      <a:pt x="678" y="220"/>
                    </a:lnTo>
                    <a:lnTo>
                      <a:pt x="701" y="298"/>
                    </a:lnTo>
                    <a:lnTo>
                      <a:pt x="711" y="390"/>
                    </a:lnTo>
                    <a:lnTo>
                      <a:pt x="698" y="480"/>
                    </a:lnTo>
                    <a:lnTo>
                      <a:pt x="672" y="557"/>
                    </a:lnTo>
                    <a:lnTo>
                      <a:pt x="635" y="623"/>
                    </a:lnTo>
                    <a:lnTo>
                      <a:pt x="589" y="677"/>
                    </a:lnTo>
                    <a:lnTo>
                      <a:pt x="536" y="719"/>
                    </a:lnTo>
                    <a:lnTo>
                      <a:pt x="478" y="749"/>
                    </a:lnTo>
                    <a:lnTo>
                      <a:pt x="415" y="767"/>
                    </a:lnTo>
                    <a:lnTo>
                      <a:pt x="351" y="774"/>
                    </a:lnTo>
                    <a:lnTo>
                      <a:pt x="226" y="752"/>
                    </a:lnTo>
                    <a:lnTo>
                      <a:pt x="169" y="722"/>
                    </a:lnTo>
                    <a:lnTo>
                      <a:pt x="116" y="680"/>
                    </a:lnTo>
                    <a:lnTo>
                      <a:pt x="72" y="626"/>
                    </a:lnTo>
                    <a:lnTo>
                      <a:pt x="36" y="560"/>
                    </a:lnTo>
                    <a:lnTo>
                      <a:pt x="12" y="482"/>
                    </a:lnTo>
                    <a:lnTo>
                      <a:pt x="0" y="390"/>
                    </a:lnTo>
                  </a:path>
                </a:pathLst>
              </a:custGeom>
              <a:noFill/>
              <a:ln w="12700" cap="rnd" cmpd="sng">
                <a:solidFill>
                  <a:srgbClr val="72727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793" name="Freeform 9"/>
              <p:cNvSpPr>
                <a:spLocks/>
              </p:cNvSpPr>
              <p:nvPr/>
            </p:nvSpPr>
            <p:spPr bwMode="auto">
              <a:xfrm>
                <a:off x="3623" y="1758"/>
                <a:ext cx="693" cy="728"/>
              </a:xfrm>
              <a:custGeom>
                <a:avLst/>
                <a:gdLst>
                  <a:gd name="T0" fmla="*/ 578 w 693"/>
                  <a:gd name="T1" fmla="*/ 91 h 728"/>
                  <a:gd name="T2" fmla="*/ 605 w 693"/>
                  <a:gd name="T3" fmla="*/ 63 h 728"/>
                  <a:gd name="T4" fmla="*/ 622 w 693"/>
                  <a:gd name="T5" fmla="*/ 30 h 728"/>
                  <a:gd name="T6" fmla="*/ 621 w 693"/>
                  <a:gd name="T7" fmla="*/ 13 h 728"/>
                  <a:gd name="T8" fmla="*/ 612 w 693"/>
                  <a:gd name="T9" fmla="*/ 0 h 728"/>
                  <a:gd name="T10" fmla="*/ 657 w 693"/>
                  <a:gd name="T11" fmla="*/ 44 h 728"/>
                  <a:gd name="T12" fmla="*/ 692 w 693"/>
                  <a:gd name="T13" fmla="*/ 100 h 728"/>
                  <a:gd name="T14" fmla="*/ 671 w 693"/>
                  <a:gd name="T15" fmla="*/ 125 h 728"/>
                  <a:gd name="T16" fmla="*/ 42 w 693"/>
                  <a:gd name="T17" fmla="*/ 727 h 728"/>
                  <a:gd name="T18" fmla="*/ 44 w 693"/>
                  <a:gd name="T19" fmla="*/ 710 h 728"/>
                  <a:gd name="T20" fmla="*/ 35 w 693"/>
                  <a:gd name="T21" fmla="*/ 687 h 728"/>
                  <a:gd name="T22" fmla="*/ 0 w 693"/>
                  <a:gd name="T23" fmla="*/ 636 h 728"/>
                  <a:gd name="T24" fmla="*/ 578 w 693"/>
                  <a:gd name="T25" fmla="*/ 91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3" h="728">
                    <a:moveTo>
                      <a:pt x="578" y="91"/>
                    </a:moveTo>
                    <a:lnTo>
                      <a:pt x="605" y="63"/>
                    </a:lnTo>
                    <a:lnTo>
                      <a:pt x="622" y="30"/>
                    </a:lnTo>
                    <a:lnTo>
                      <a:pt x="621" y="13"/>
                    </a:lnTo>
                    <a:lnTo>
                      <a:pt x="612" y="0"/>
                    </a:lnTo>
                    <a:lnTo>
                      <a:pt x="657" y="44"/>
                    </a:lnTo>
                    <a:lnTo>
                      <a:pt x="692" y="100"/>
                    </a:lnTo>
                    <a:lnTo>
                      <a:pt x="671" y="125"/>
                    </a:lnTo>
                    <a:lnTo>
                      <a:pt x="42" y="727"/>
                    </a:lnTo>
                    <a:lnTo>
                      <a:pt x="44" y="710"/>
                    </a:lnTo>
                    <a:lnTo>
                      <a:pt x="35" y="687"/>
                    </a:lnTo>
                    <a:lnTo>
                      <a:pt x="0" y="636"/>
                    </a:lnTo>
                    <a:lnTo>
                      <a:pt x="578" y="91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8F8F8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794" name="Freeform 10"/>
              <p:cNvSpPr>
                <a:spLocks/>
              </p:cNvSpPr>
              <p:nvPr/>
            </p:nvSpPr>
            <p:spPr bwMode="auto">
              <a:xfrm>
                <a:off x="3579" y="1758"/>
                <a:ext cx="667" cy="635"/>
              </a:xfrm>
              <a:custGeom>
                <a:avLst/>
                <a:gdLst>
                  <a:gd name="T0" fmla="*/ 622 w 667"/>
                  <a:gd name="T1" fmla="*/ 91 h 635"/>
                  <a:gd name="T2" fmla="*/ 649 w 667"/>
                  <a:gd name="T3" fmla="*/ 63 h 635"/>
                  <a:gd name="T4" fmla="*/ 666 w 667"/>
                  <a:gd name="T5" fmla="*/ 30 h 635"/>
                  <a:gd name="T6" fmla="*/ 665 w 667"/>
                  <a:gd name="T7" fmla="*/ 13 h 635"/>
                  <a:gd name="T8" fmla="*/ 656 w 667"/>
                  <a:gd name="T9" fmla="*/ 0 h 635"/>
                  <a:gd name="T10" fmla="*/ 645 w 667"/>
                  <a:gd name="T11" fmla="*/ 1 h 635"/>
                  <a:gd name="T12" fmla="*/ 637 w 667"/>
                  <a:gd name="T13" fmla="*/ 7 h 635"/>
                  <a:gd name="T14" fmla="*/ 0 w 667"/>
                  <a:gd name="T15" fmla="*/ 601 h 635"/>
                  <a:gd name="T16" fmla="*/ 15 w 667"/>
                  <a:gd name="T17" fmla="*/ 608 h 635"/>
                  <a:gd name="T18" fmla="*/ 44 w 667"/>
                  <a:gd name="T19" fmla="*/ 634 h 635"/>
                  <a:gd name="T20" fmla="*/ 622 w 667"/>
                  <a:gd name="T21" fmla="*/ 91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67" h="635">
                    <a:moveTo>
                      <a:pt x="622" y="91"/>
                    </a:moveTo>
                    <a:lnTo>
                      <a:pt x="649" y="63"/>
                    </a:lnTo>
                    <a:lnTo>
                      <a:pt x="666" y="30"/>
                    </a:lnTo>
                    <a:lnTo>
                      <a:pt x="665" y="13"/>
                    </a:lnTo>
                    <a:lnTo>
                      <a:pt x="656" y="0"/>
                    </a:lnTo>
                    <a:lnTo>
                      <a:pt x="645" y="1"/>
                    </a:lnTo>
                    <a:lnTo>
                      <a:pt x="637" y="7"/>
                    </a:lnTo>
                    <a:lnTo>
                      <a:pt x="0" y="601"/>
                    </a:lnTo>
                    <a:lnTo>
                      <a:pt x="15" y="608"/>
                    </a:lnTo>
                    <a:lnTo>
                      <a:pt x="44" y="634"/>
                    </a:lnTo>
                    <a:lnTo>
                      <a:pt x="622" y="91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795" name="Freeform 11"/>
              <p:cNvSpPr>
                <a:spLocks/>
              </p:cNvSpPr>
              <p:nvPr/>
            </p:nvSpPr>
            <p:spPr bwMode="auto">
              <a:xfrm>
                <a:off x="3578" y="2359"/>
                <a:ext cx="93" cy="125"/>
              </a:xfrm>
              <a:custGeom>
                <a:avLst/>
                <a:gdLst>
                  <a:gd name="T0" fmla="*/ 58 w 93"/>
                  <a:gd name="T1" fmla="*/ 46 h 125"/>
                  <a:gd name="T2" fmla="*/ 23 w 93"/>
                  <a:gd name="T3" fmla="*/ 8 h 125"/>
                  <a:gd name="T4" fmla="*/ 10 w 93"/>
                  <a:gd name="T5" fmla="*/ 0 h 125"/>
                  <a:gd name="T6" fmla="*/ 1 w 93"/>
                  <a:gd name="T7" fmla="*/ 0 h 125"/>
                  <a:gd name="T8" fmla="*/ 0 w 93"/>
                  <a:gd name="T9" fmla="*/ 11 h 125"/>
                  <a:gd name="T10" fmla="*/ 6 w 93"/>
                  <a:gd name="T11" fmla="*/ 31 h 125"/>
                  <a:gd name="T12" fmla="*/ 33 w 93"/>
                  <a:gd name="T13" fmla="*/ 78 h 125"/>
                  <a:gd name="T14" fmla="*/ 68 w 93"/>
                  <a:gd name="T15" fmla="*/ 115 h 125"/>
                  <a:gd name="T16" fmla="*/ 82 w 93"/>
                  <a:gd name="T17" fmla="*/ 124 h 125"/>
                  <a:gd name="T18" fmla="*/ 91 w 93"/>
                  <a:gd name="T19" fmla="*/ 123 h 125"/>
                  <a:gd name="T20" fmla="*/ 92 w 93"/>
                  <a:gd name="T21" fmla="*/ 113 h 125"/>
                  <a:gd name="T22" fmla="*/ 86 w 93"/>
                  <a:gd name="T23" fmla="*/ 93 h 125"/>
                  <a:gd name="T24" fmla="*/ 58 w 93"/>
                  <a:gd name="T25" fmla="*/ 46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3" h="125">
                    <a:moveTo>
                      <a:pt x="58" y="46"/>
                    </a:moveTo>
                    <a:lnTo>
                      <a:pt x="23" y="8"/>
                    </a:lnTo>
                    <a:lnTo>
                      <a:pt x="10" y="0"/>
                    </a:lnTo>
                    <a:lnTo>
                      <a:pt x="1" y="0"/>
                    </a:lnTo>
                    <a:lnTo>
                      <a:pt x="0" y="11"/>
                    </a:lnTo>
                    <a:lnTo>
                      <a:pt x="6" y="31"/>
                    </a:lnTo>
                    <a:lnTo>
                      <a:pt x="33" y="78"/>
                    </a:lnTo>
                    <a:lnTo>
                      <a:pt x="68" y="115"/>
                    </a:lnTo>
                    <a:lnTo>
                      <a:pt x="82" y="124"/>
                    </a:lnTo>
                    <a:lnTo>
                      <a:pt x="91" y="123"/>
                    </a:lnTo>
                    <a:lnTo>
                      <a:pt x="92" y="113"/>
                    </a:lnTo>
                    <a:lnTo>
                      <a:pt x="86" y="93"/>
                    </a:lnTo>
                    <a:lnTo>
                      <a:pt x="58" y="46"/>
                    </a:lnTo>
                  </a:path>
                </a:pathLst>
              </a:custGeom>
              <a:solidFill>
                <a:srgbClr val="5F5F5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796" name="Line 12"/>
              <p:cNvSpPr>
                <a:spLocks noChangeShapeType="1"/>
              </p:cNvSpPr>
              <p:nvPr/>
            </p:nvSpPr>
            <p:spPr bwMode="auto">
              <a:xfrm flipH="1">
                <a:off x="3621" y="1883"/>
                <a:ext cx="548" cy="503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8797" name="Line 13"/>
              <p:cNvSpPr>
                <a:spLocks noChangeShapeType="1"/>
              </p:cNvSpPr>
              <p:nvPr/>
            </p:nvSpPr>
            <p:spPr bwMode="auto">
              <a:xfrm flipH="1">
                <a:off x="3661" y="1848"/>
                <a:ext cx="649" cy="610"/>
              </a:xfrm>
              <a:prstGeom prst="line">
                <a:avLst/>
              </a:prstGeom>
              <a:noFill/>
              <a:ln w="12700">
                <a:solidFill>
                  <a:srgbClr val="D2D2D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8798" name="Freeform 14"/>
              <p:cNvSpPr>
                <a:spLocks/>
              </p:cNvSpPr>
              <p:nvPr/>
            </p:nvSpPr>
            <p:spPr bwMode="auto">
              <a:xfrm>
                <a:off x="4234" y="1704"/>
                <a:ext cx="151" cy="155"/>
              </a:xfrm>
              <a:custGeom>
                <a:avLst/>
                <a:gdLst>
                  <a:gd name="T0" fmla="*/ 150 w 151"/>
                  <a:gd name="T1" fmla="*/ 30 h 155"/>
                  <a:gd name="T2" fmla="*/ 124 w 151"/>
                  <a:gd name="T3" fmla="*/ 56 h 155"/>
                  <a:gd name="T4" fmla="*/ 108 w 151"/>
                  <a:gd name="T5" fmla="*/ 77 h 155"/>
                  <a:gd name="T6" fmla="*/ 95 w 151"/>
                  <a:gd name="T7" fmla="*/ 91 h 155"/>
                  <a:gd name="T8" fmla="*/ 87 w 151"/>
                  <a:gd name="T9" fmla="*/ 110 h 155"/>
                  <a:gd name="T10" fmla="*/ 83 w 151"/>
                  <a:gd name="T11" fmla="*/ 140 h 155"/>
                  <a:gd name="T12" fmla="*/ 83 w 151"/>
                  <a:gd name="T13" fmla="*/ 147 h 155"/>
                  <a:gd name="T14" fmla="*/ 81 w 151"/>
                  <a:gd name="T15" fmla="*/ 154 h 155"/>
                  <a:gd name="T16" fmla="*/ 34 w 151"/>
                  <a:gd name="T17" fmla="*/ 84 h 155"/>
                  <a:gd name="T18" fmla="*/ 0 w 151"/>
                  <a:gd name="T19" fmla="*/ 54 h 155"/>
                  <a:gd name="T20" fmla="*/ 7 w 151"/>
                  <a:gd name="T21" fmla="*/ 51 h 155"/>
                  <a:gd name="T22" fmla="*/ 21 w 151"/>
                  <a:gd name="T23" fmla="*/ 54 h 155"/>
                  <a:gd name="T24" fmla="*/ 41 w 151"/>
                  <a:gd name="T25" fmla="*/ 51 h 155"/>
                  <a:gd name="T26" fmla="*/ 60 w 151"/>
                  <a:gd name="T27" fmla="*/ 44 h 155"/>
                  <a:gd name="T28" fmla="*/ 78 w 151"/>
                  <a:gd name="T29" fmla="*/ 35 h 155"/>
                  <a:gd name="T30" fmla="*/ 102 w 151"/>
                  <a:gd name="T31" fmla="*/ 19 h 155"/>
                  <a:gd name="T32" fmla="*/ 124 w 151"/>
                  <a:gd name="T33" fmla="*/ 0 h 155"/>
                  <a:gd name="T34" fmla="*/ 150 w 151"/>
                  <a:gd name="T35" fmla="*/ 3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1" h="155">
                    <a:moveTo>
                      <a:pt x="150" y="30"/>
                    </a:moveTo>
                    <a:lnTo>
                      <a:pt x="124" y="56"/>
                    </a:lnTo>
                    <a:lnTo>
                      <a:pt x="108" y="77"/>
                    </a:lnTo>
                    <a:lnTo>
                      <a:pt x="95" y="91"/>
                    </a:lnTo>
                    <a:lnTo>
                      <a:pt x="87" y="110"/>
                    </a:lnTo>
                    <a:lnTo>
                      <a:pt x="83" y="140"/>
                    </a:lnTo>
                    <a:lnTo>
                      <a:pt x="83" y="147"/>
                    </a:lnTo>
                    <a:lnTo>
                      <a:pt x="81" y="154"/>
                    </a:lnTo>
                    <a:lnTo>
                      <a:pt x="34" y="84"/>
                    </a:lnTo>
                    <a:lnTo>
                      <a:pt x="0" y="54"/>
                    </a:lnTo>
                    <a:lnTo>
                      <a:pt x="7" y="51"/>
                    </a:lnTo>
                    <a:lnTo>
                      <a:pt x="21" y="54"/>
                    </a:lnTo>
                    <a:lnTo>
                      <a:pt x="41" y="51"/>
                    </a:lnTo>
                    <a:lnTo>
                      <a:pt x="60" y="44"/>
                    </a:lnTo>
                    <a:lnTo>
                      <a:pt x="78" y="35"/>
                    </a:lnTo>
                    <a:lnTo>
                      <a:pt x="102" y="19"/>
                    </a:lnTo>
                    <a:lnTo>
                      <a:pt x="124" y="0"/>
                    </a:lnTo>
                    <a:lnTo>
                      <a:pt x="150" y="30"/>
                    </a:lnTo>
                  </a:path>
                </a:pathLst>
              </a:custGeom>
              <a:solidFill>
                <a:srgbClr val="E1E1E1"/>
              </a:solidFill>
              <a:ln w="12700" cap="rnd" cmpd="sng">
                <a:solidFill>
                  <a:srgbClr val="72727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799" name="Freeform 15"/>
              <p:cNvSpPr>
                <a:spLocks/>
              </p:cNvSpPr>
              <p:nvPr/>
            </p:nvSpPr>
            <p:spPr bwMode="auto">
              <a:xfrm>
                <a:off x="4167" y="1778"/>
                <a:ext cx="99" cy="102"/>
              </a:xfrm>
              <a:custGeom>
                <a:avLst/>
                <a:gdLst>
                  <a:gd name="T0" fmla="*/ 78 w 99"/>
                  <a:gd name="T1" fmla="*/ 0 h 102"/>
                  <a:gd name="T2" fmla="*/ 74 w 99"/>
                  <a:gd name="T3" fmla="*/ 21 h 102"/>
                  <a:gd name="T4" fmla="*/ 55 w 99"/>
                  <a:gd name="T5" fmla="*/ 50 h 102"/>
                  <a:gd name="T6" fmla="*/ 0 w 99"/>
                  <a:gd name="T7" fmla="*/ 101 h 102"/>
                  <a:gd name="T8" fmla="*/ 67 w 99"/>
                  <a:gd name="T9" fmla="*/ 66 h 102"/>
                  <a:gd name="T10" fmla="*/ 91 w 99"/>
                  <a:gd name="T11" fmla="*/ 50 h 102"/>
                  <a:gd name="T12" fmla="*/ 98 w 99"/>
                  <a:gd name="T13" fmla="*/ 37 h 102"/>
                  <a:gd name="T14" fmla="*/ 98 w 99"/>
                  <a:gd name="T15" fmla="*/ 28 h 102"/>
                  <a:gd name="T16" fmla="*/ 95 w 99"/>
                  <a:gd name="T17" fmla="*/ 17 h 102"/>
                  <a:gd name="T18" fmla="*/ 85 w 99"/>
                  <a:gd name="T19" fmla="*/ 4 h 102"/>
                  <a:gd name="T20" fmla="*/ 78 w 99"/>
                  <a:gd name="T21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9" h="102">
                    <a:moveTo>
                      <a:pt x="78" y="0"/>
                    </a:moveTo>
                    <a:lnTo>
                      <a:pt x="74" y="21"/>
                    </a:lnTo>
                    <a:lnTo>
                      <a:pt x="55" y="50"/>
                    </a:lnTo>
                    <a:lnTo>
                      <a:pt x="0" y="101"/>
                    </a:lnTo>
                    <a:lnTo>
                      <a:pt x="67" y="66"/>
                    </a:lnTo>
                    <a:lnTo>
                      <a:pt x="91" y="50"/>
                    </a:lnTo>
                    <a:lnTo>
                      <a:pt x="98" y="37"/>
                    </a:lnTo>
                    <a:lnTo>
                      <a:pt x="98" y="28"/>
                    </a:lnTo>
                    <a:lnTo>
                      <a:pt x="95" y="17"/>
                    </a:lnTo>
                    <a:lnTo>
                      <a:pt x="85" y="4"/>
                    </a:lnTo>
                    <a:lnTo>
                      <a:pt x="78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800" name="Freeform 16"/>
              <p:cNvSpPr>
                <a:spLocks/>
              </p:cNvSpPr>
              <p:nvPr/>
            </p:nvSpPr>
            <p:spPr bwMode="auto">
              <a:xfrm>
                <a:off x="4289" y="1727"/>
                <a:ext cx="85" cy="97"/>
              </a:xfrm>
              <a:custGeom>
                <a:avLst/>
                <a:gdLst>
                  <a:gd name="T0" fmla="*/ 84 w 85"/>
                  <a:gd name="T1" fmla="*/ 5 h 97"/>
                  <a:gd name="T2" fmla="*/ 42 w 85"/>
                  <a:gd name="T3" fmla="*/ 50 h 97"/>
                  <a:gd name="T4" fmla="*/ 21 w 85"/>
                  <a:gd name="T5" fmla="*/ 96 h 97"/>
                  <a:gd name="T6" fmla="*/ 17 w 85"/>
                  <a:gd name="T7" fmla="*/ 92 h 97"/>
                  <a:gd name="T8" fmla="*/ 8 w 85"/>
                  <a:gd name="T9" fmla="*/ 75 h 97"/>
                  <a:gd name="T10" fmla="*/ 0 w 85"/>
                  <a:gd name="T11" fmla="*/ 63 h 97"/>
                  <a:gd name="T12" fmla="*/ 38 w 85"/>
                  <a:gd name="T13" fmla="*/ 42 h 97"/>
                  <a:gd name="T14" fmla="*/ 78 w 85"/>
                  <a:gd name="T15" fmla="*/ 0 h 97"/>
                  <a:gd name="T16" fmla="*/ 84 w 85"/>
                  <a:gd name="T17" fmla="*/ 5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" h="97">
                    <a:moveTo>
                      <a:pt x="84" y="5"/>
                    </a:moveTo>
                    <a:lnTo>
                      <a:pt x="42" y="50"/>
                    </a:lnTo>
                    <a:lnTo>
                      <a:pt x="21" y="96"/>
                    </a:lnTo>
                    <a:lnTo>
                      <a:pt x="17" y="92"/>
                    </a:lnTo>
                    <a:lnTo>
                      <a:pt x="8" y="75"/>
                    </a:lnTo>
                    <a:lnTo>
                      <a:pt x="0" y="63"/>
                    </a:lnTo>
                    <a:lnTo>
                      <a:pt x="38" y="42"/>
                    </a:lnTo>
                    <a:lnTo>
                      <a:pt x="78" y="0"/>
                    </a:lnTo>
                    <a:lnTo>
                      <a:pt x="84" y="5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E1E1E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ransition spd="med">
    <p:wipe dir="r"/>
    <p:sndAc>
      <p:stSnd>
        <p:snd r:embed="rId3" name="K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DF0F8-9E42-4602-A716-CC1D8586B1A2}" type="slidenum">
              <a:rPr lang="de-DE" altLang="en-US"/>
              <a:pPr/>
              <a:t>4</a:t>
            </a:fld>
            <a:endParaRPr lang="de-DE" altLang="en-US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7772400" cy="763588"/>
          </a:xfrm>
        </p:spPr>
        <p:txBody>
          <a:bodyPr/>
          <a:lstStyle/>
          <a:p>
            <a:r>
              <a:rPr lang="en-US" altLang="en-US" sz="2200"/>
              <a:t>Our motivation</a:t>
            </a:r>
            <a:br>
              <a:rPr lang="en-US" altLang="en-US" sz="2200"/>
            </a:br>
            <a:r>
              <a:rPr lang="en-US" altLang="en-US" sz="1800"/>
              <a:t>Wanted</a:t>
            </a:r>
            <a:r>
              <a:rPr lang="en-US" altLang="en-US" sz="1400" b="0"/>
              <a:t>:</a:t>
            </a:r>
            <a:r>
              <a:rPr lang="en-US" altLang="en-US" sz="1800" b="0"/>
              <a:t> a construction kit for</a:t>
            </a:r>
            <a:r>
              <a:rPr lang="en-US" altLang="en-US" sz="1800" b="0">
                <a:solidFill>
                  <a:srgbClr val="FF0000"/>
                </a:solidFill>
              </a:rPr>
              <a:t> </a:t>
            </a:r>
            <a:r>
              <a:rPr lang="en-US" altLang="en-US" sz="1800" b="0"/>
              <a:t>standard processes within IAM</a:t>
            </a:r>
          </a:p>
        </p:txBody>
      </p:sp>
      <p:pic>
        <p:nvPicPr>
          <p:cNvPr id="387075" name="Picture 3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2613" y="1304925"/>
            <a:ext cx="4060825" cy="3867150"/>
          </a:xfrm>
          <a:noFill/>
        </p:spPr>
      </p:pic>
      <p:sp>
        <p:nvSpPr>
          <p:cNvPr id="387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060450"/>
            <a:ext cx="4059237" cy="4816475"/>
          </a:xfrm>
        </p:spPr>
        <p:txBody>
          <a:bodyPr/>
          <a:lstStyle/>
          <a:p>
            <a:r>
              <a:rPr lang="en-US" altLang="en-US" sz="1600"/>
              <a:t>The definition of IAM-processes causes major effort.</a:t>
            </a:r>
          </a:p>
          <a:p>
            <a:pPr lvl="1"/>
            <a:r>
              <a:rPr lang="en-US" altLang="en-US" sz="1400"/>
              <a:t>According to experience they account for up to 2/3 of the overall effort.</a:t>
            </a:r>
          </a:p>
          <a:p>
            <a:pPr lvl="1"/>
            <a:r>
              <a:rPr lang="en-US" altLang="en-US" sz="1400"/>
              <a:t>In contrast a core set of standard processes remains remarkable stable.</a:t>
            </a:r>
          </a:p>
          <a:p>
            <a:r>
              <a:rPr lang="en-US" altLang="en-US" sz="1600"/>
              <a:t>Aren’t there considerable similarities?</a:t>
            </a:r>
          </a:p>
          <a:p>
            <a:r>
              <a:rPr lang="en-US" altLang="en-US" sz="1600"/>
              <a:t>Why start with a blank sheet of paper?</a:t>
            </a:r>
          </a:p>
          <a:p>
            <a:r>
              <a:rPr lang="en-US" altLang="en-US" sz="1600"/>
              <a:t>Why reinvent the wheel again and again?</a:t>
            </a:r>
          </a:p>
          <a:p>
            <a:r>
              <a:rPr lang="en-US" altLang="en-US" sz="1600"/>
              <a:t>Shouldn’t we concentrate our efforts on the differences? </a:t>
            </a:r>
          </a:p>
          <a:p>
            <a:pPr lvl="1">
              <a:buFontTx/>
              <a:buNone/>
            </a:pPr>
            <a:r>
              <a:rPr lang="en-US" altLang="en-US" sz="1400"/>
              <a:t>… and use the common set of standard processes “of the shelf”?</a:t>
            </a:r>
          </a:p>
          <a:p>
            <a:pPr lvl="1">
              <a:buFontTx/>
              <a:buNone/>
            </a:pPr>
            <a:r>
              <a:rPr lang="en-US" altLang="en-US" sz="1400"/>
              <a:t>… from “GenericIAM”?</a:t>
            </a:r>
          </a:p>
        </p:txBody>
      </p:sp>
      <p:sp>
        <p:nvSpPr>
          <p:cNvPr id="387077" name="Text Box 5"/>
          <p:cNvSpPr txBox="1">
            <a:spLocks noChangeArrowheads="1"/>
          </p:cNvSpPr>
          <p:nvPr/>
        </p:nvSpPr>
        <p:spPr bwMode="auto">
          <a:xfrm>
            <a:off x="1116013" y="5229225"/>
            <a:ext cx="3203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77825" indent="-3778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8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altLang="en-US" sz="1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idea behind GenericIAM</a:t>
            </a:r>
            <a:endParaRPr lang="en-US" altLang="en-US" sz="1800">
              <a:latin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1FF0-D009-4D2F-A94E-E53FBADA6E71}" type="slidenum">
              <a:rPr lang="de-DE" altLang="en-US"/>
              <a:pPr/>
              <a:t>5</a:t>
            </a:fld>
            <a:endParaRPr lang="de-DE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7772400" cy="763588"/>
          </a:xfrm>
        </p:spPr>
        <p:txBody>
          <a:bodyPr/>
          <a:lstStyle/>
          <a:p>
            <a:r>
              <a:rPr lang="de-DE" altLang="en-US"/>
              <a:t>Agenda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b="1" i="1"/>
              <a:t>Why?</a:t>
            </a:r>
            <a:r>
              <a:rPr lang="en-US" altLang="en-US"/>
              <a:t> – Motivation for GenericIAM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Where to?</a:t>
            </a:r>
            <a:r>
              <a:rPr lang="en-US" altLang="en-US"/>
              <a:t> – The objective of the initiative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Who?</a:t>
            </a:r>
            <a:r>
              <a:rPr lang="en-US" altLang="en-US"/>
              <a:t> – Members of GenericIAM and their experiences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How?</a:t>
            </a:r>
            <a:r>
              <a:rPr lang="en-US" altLang="en-US"/>
              <a:t> – How we work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What?</a:t>
            </a:r>
            <a:r>
              <a:rPr lang="en-US" altLang="en-US"/>
              <a:t> – input &amp; results</a:t>
            </a:r>
          </a:p>
          <a:p>
            <a:pPr>
              <a:spcBef>
                <a:spcPct val="100000"/>
              </a:spcBef>
            </a:pPr>
            <a:r>
              <a:rPr lang="en-US" altLang="en-US" b="1" i="1"/>
              <a:t>When?</a:t>
            </a:r>
            <a:r>
              <a:rPr lang="en-US" altLang="en-US"/>
              <a:t> – Yesterday, today and tomorrow</a:t>
            </a:r>
          </a:p>
        </p:txBody>
      </p:sp>
      <p:sp>
        <p:nvSpPr>
          <p:cNvPr id="399364" name="Rectangle 4"/>
          <p:cNvSpPr>
            <a:spLocks noChangeArrowheads="1"/>
          </p:cNvSpPr>
          <p:nvPr/>
        </p:nvSpPr>
        <p:spPr bwMode="auto">
          <a:xfrm>
            <a:off x="431800" y="1557338"/>
            <a:ext cx="8326438" cy="53975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D3576-AA6A-4A11-9000-9395E04CC94C}" type="slidenum">
              <a:rPr lang="de-DE" altLang="en-US"/>
              <a:pPr/>
              <a:t>6</a:t>
            </a:fld>
            <a:endParaRPr lang="de-DE" alt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topics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Mission</a:t>
            </a:r>
            <a:br>
              <a:rPr lang="en-US" altLang="en-US"/>
            </a:br>
            <a:r>
              <a:rPr lang="en-US" altLang="en-US" sz="1600"/>
              <a:t>which goals are we aiming at?</a:t>
            </a:r>
          </a:p>
          <a:p>
            <a:r>
              <a:rPr lang="en-US" altLang="en-US"/>
              <a:t>Target Group </a:t>
            </a:r>
            <a:br>
              <a:rPr lang="en-US" altLang="en-US"/>
            </a:br>
            <a:r>
              <a:rPr lang="en-US" altLang="en-US" sz="1600"/>
              <a:t>Who should be interested in GenericIAM? </a:t>
            </a:r>
          </a:p>
          <a:p>
            <a:r>
              <a:rPr lang="en-US" altLang="en-US"/>
              <a:t>Benefits …</a:t>
            </a:r>
            <a:br>
              <a:rPr lang="en-US" altLang="en-US"/>
            </a:br>
            <a:r>
              <a:rPr lang="en-US" altLang="en-US" sz="1600"/>
              <a:t>stakeholders will gain benefits from generic IAM processes</a:t>
            </a:r>
          </a:p>
          <a:p>
            <a:r>
              <a:rPr lang="en-GB" altLang="en-US"/>
              <a:t>Context</a:t>
            </a:r>
            <a:br>
              <a:rPr lang="en-GB" altLang="en-US"/>
            </a:br>
            <a:r>
              <a:rPr lang="en-GB" altLang="en-US" sz="1600"/>
              <a:t>the industrialisation of the service sector</a:t>
            </a:r>
            <a:endParaRPr lang="de-DE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11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12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59F85-B6AD-48B6-A70E-DF892677840C}" type="slidenum">
              <a:rPr lang="de-DE" altLang="en-US"/>
              <a:pPr/>
              <a:t>7</a:t>
            </a:fld>
            <a:endParaRPr lang="de-DE" alt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Mission</a:t>
            </a:r>
            <a:br>
              <a:rPr lang="en-US" altLang="en-US"/>
            </a:br>
            <a:r>
              <a:rPr lang="en-US" altLang="en-US" sz="2000" b="0"/>
              <a:t>which goals are we aiming at?</a:t>
            </a:r>
            <a:endParaRPr lang="de-DE" altLang="en-US" sz="2000" b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016000"/>
            <a:ext cx="4716463" cy="5003800"/>
          </a:xfrm>
        </p:spPr>
        <p:txBody>
          <a:bodyPr/>
          <a:lstStyle/>
          <a:p>
            <a:r>
              <a:rPr lang="en-US" altLang="en-US" sz="1800"/>
              <a:t>It is our </a:t>
            </a:r>
            <a:r>
              <a:rPr lang="en-US" altLang="en-US" sz="1800" b="1"/>
              <a:t>objective</a:t>
            </a:r>
            <a:r>
              <a:rPr lang="en-US" altLang="en-US" sz="1800"/>
              <a:t> to define a multi-purpose generic </a:t>
            </a:r>
            <a:r>
              <a:rPr lang="en-US" altLang="en-US" sz="1800" b="1"/>
              <a:t>process model</a:t>
            </a:r>
            <a:r>
              <a:rPr lang="en-US" altLang="en-US" sz="1800"/>
              <a:t> for the Identity- &amp; Access Management (IAM)</a:t>
            </a:r>
            <a:endParaRPr lang="en-US" altLang="en-US" sz="1800" b="1"/>
          </a:p>
          <a:p>
            <a:r>
              <a:rPr lang="en-US" altLang="en-US" sz="1800"/>
              <a:t>The process model may </a:t>
            </a:r>
            <a:r>
              <a:rPr lang="en-US" altLang="en-US" sz="1800" b="1"/>
              <a:t>serve as a template</a:t>
            </a:r>
            <a:r>
              <a:rPr lang="en-US" altLang="en-US" sz="1800"/>
              <a:t> for enterprise specific processes. </a:t>
            </a:r>
          </a:p>
          <a:p>
            <a:r>
              <a:rPr lang="en-US" altLang="en-US" sz="1800"/>
              <a:t>Occasionally, it will be implemented unmodified.</a:t>
            </a:r>
          </a:p>
          <a:p>
            <a:r>
              <a:rPr lang="en-US" altLang="en-US" sz="1800"/>
              <a:t>The processes shall be of an appropriate </a:t>
            </a:r>
            <a:r>
              <a:rPr lang="en-US" altLang="en-US" sz="1800" b="1"/>
              <a:t>high level of quality</a:t>
            </a:r>
            <a:r>
              <a:rPr lang="en-US" altLang="en-US" sz="1800"/>
              <a:t>. </a:t>
            </a:r>
          </a:p>
          <a:p>
            <a:r>
              <a:rPr lang="en-US" altLang="en-US" sz="1800"/>
              <a:t>They shall be to in line with regulatory </a:t>
            </a:r>
            <a:r>
              <a:rPr lang="en-US" altLang="en-US" sz="1800" b="1"/>
              <a:t>compliance requirements</a:t>
            </a:r>
            <a:r>
              <a:rPr lang="en-US" altLang="en-US" sz="1800"/>
              <a:t>.</a:t>
            </a:r>
          </a:p>
        </p:txBody>
      </p:sp>
      <p:grpSp>
        <p:nvGrpSpPr>
          <p:cNvPr id="269317" name="Group 5"/>
          <p:cNvGrpSpPr>
            <a:grpSpLocks/>
          </p:cNvGrpSpPr>
          <p:nvPr/>
        </p:nvGrpSpPr>
        <p:grpSpPr bwMode="auto">
          <a:xfrm>
            <a:off x="5867400" y="1881188"/>
            <a:ext cx="2339975" cy="1847850"/>
            <a:chOff x="4264" y="1412"/>
            <a:chExt cx="1090" cy="861"/>
          </a:xfrm>
        </p:grpSpPr>
        <p:sp>
          <p:nvSpPr>
            <p:cNvPr id="269318" name="AutoShape 6"/>
            <p:cNvSpPr>
              <a:spLocks noChangeArrowheads="1"/>
            </p:cNvSpPr>
            <p:nvPr/>
          </p:nvSpPr>
          <p:spPr bwMode="auto">
            <a:xfrm>
              <a:off x="4264" y="1412"/>
              <a:ext cx="546" cy="179"/>
            </a:xfrm>
            <a:prstGeom prst="chevron">
              <a:avLst>
                <a:gd name="adj" fmla="val 76257"/>
              </a:avLst>
            </a:prstGeom>
            <a:solidFill>
              <a:srgbClr val="DDDDDD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1600">
                <a:latin typeface="Verdana" pitchFamily="34" charset="0"/>
              </a:endParaRPr>
            </a:p>
          </p:txBody>
        </p:sp>
        <p:sp>
          <p:nvSpPr>
            <p:cNvPr id="269319" name="AutoShape 7"/>
            <p:cNvSpPr>
              <a:spLocks noChangeArrowheads="1"/>
            </p:cNvSpPr>
            <p:nvPr/>
          </p:nvSpPr>
          <p:spPr bwMode="auto">
            <a:xfrm>
              <a:off x="4512" y="1664"/>
              <a:ext cx="546" cy="179"/>
            </a:xfrm>
            <a:prstGeom prst="chevron">
              <a:avLst>
                <a:gd name="adj" fmla="val 76257"/>
              </a:avLst>
            </a:prstGeom>
            <a:solidFill>
              <a:srgbClr val="DDDDDD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1600">
                <a:latin typeface="Verdana" pitchFamily="34" charset="0"/>
              </a:endParaRPr>
            </a:p>
          </p:txBody>
        </p:sp>
        <p:sp>
          <p:nvSpPr>
            <p:cNvPr id="269320" name="AutoShape 8"/>
            <p:cNvSpPr>
              <a:spLocks noChangeArrowheads="1"/>
            </p:cNvSpPr>
            <p:nvPr/>
          </p:nvSpPr>
          <p:spPr bwMode="auto">
            <a:xfrm>
              <a:off x="4808" y="1412"/>
              <a:ext cx="546" cy="179"/>
            </a:xfrm>
            <a:prstGeom prst="chevron">
              <a:avLst>
                <a:gd name="adj" fmla="val 76257"/>
              </a:avLst>
            </a:prstGeom>
            <a:solidFill>
              <a:srgbClr val="DDDDDD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1600">
                <a:latin typeface="Verdana" pitchFamily="34" charset="0"/>
              </a:endParaRPr>
            </a:p>
          </p:txBody>
        </p:sp>
        <p:pic>
          <p:nvPicPr>
            <p:cNvPr id="269321" name="Picture 9" descr="lupe-le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9" y="1530"/>
              <a:ext cx="680" cy="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9322" name="Text Box 10"/>
            <p:cNvSpPr txBox="1">
              <a:spLocks noChangeArrowheads="1"/>
            </p:cNvSpPr>
            <p:nvPr/>
          </p:nvSpPr>
          <p:spPr bwMode="auto">
            <a:xfrm>
              <a:off x="4672" y="1638"/>
              <a:ext cx="18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en-US">
                  <a:solidFill>
                    <a:srgbClr val="000099"/>
                  </a:solidFill>
                  <a:latin typeface="Castellar" pitchFamily="18" charset="0"/>
                </a:rPr>
                <a:t>Q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B1E7-D238-4074-BE83-D54DFFBD6E32}" type="slidenum">
              <a:rPr lang="de-DE" altLang="en-US"/>
              <a:pPr/>
              <a:t>8</a:t>
            </a:fld>
            <a:endParaRPr lang="de-DE" altLang="en-US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Target Group</a:t>
            </a:r>
            <a:r>
              <a:rPr lang="en-US" altLang="en-US" sz="3000" b="0"/>
              <a:t> </a:t>
            </a:r>
            <a:br>
              <a:rPr lang="en-US" altLang="en-US" sz="3000" b="0"/>
            </a:br>
            <a:r>
              <a:rPr lang="en-US" altLang="en-US" sz="2000" b="0"/>
              <a:t>Who should be interested in GenericIAM?</a:t>
            </a:r>
            <a:r>
              <a:rPr lang="en-US" altLang="en-US" sz="1800" b="0"/>
              <a:t> </a:t>
            </a:r>
            <a:endParaRPr lang="de-DE" altLang="en-US" sz="1800" b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GenericIAM may be useful for every enterprise and every individual dealing with Identity- &amp; Access Management.</a:t>
            </a:r>
          </a:p>
          <a:p>
            <a:r>
              <a:rPr lang="en-US" altLang="en-US"/>
              <a:t>Our core target group comprises of enterprises with IAM processes and systems in place and / or under construction.</a:t>
            </a:r>
          </a:p>
          <a:p>
            <a:r>
              <a:rPr lang="en-US" altLang="en-US"/>
              <a:t>Together with </a:t>
            </a:r>
            <a:r>
              <a:rPr lang="en-US" altLang="en-US" b="1"/>
              <a:t>vendors</a:t>
            </a:r>
            <a:r>
              <a:rPr lang="en-US" altLang="en-US"/>
              <a:t>, </a:t>
            </a:r>
            <a:r>
              <a:rPr lang="en-US" altLang="en-US" b="1"/>
              <a:t>consultants</a:t>
            </a:r>
            <a:r>
              <a:rPr lang="en-US" altLang="en-US"/>
              <a:t>, </a:t>
            </a:r>
            <a:r>
              <a:rPr lang="en-US" altLang="en-US" b="1"/>
              <a:t>analysts</a:t>
            </a:r>
            <a:r>
              <a:rPr lang="en-US" altLang="en-US"/>
              <a:t> and </a:t>
            </a:r>
            <a:r>
              <a:rPr lang="en-US" altLang="en-US" b="1"/>
              <a:t>system integrators</a:t>
            </a:r>
            <a:r>
              <a:rPr lang="en-US" altLang="en-US"/>
              <a:t> the represent the entire market.</a:t>
            </a:r>
          </a:p>
          <a:p>
            <a:r>
              <a:rPr lang="en-US" altLang="en-US"/>
              <a:t>This desirable combination promises to deliver high quality and widely accepted results.</a:t>
            </a:r>
          </a:p>
          <a:p>
            <a:r>
              <a:rPr lang="en-US" altLang="en-US"/>
              <a:t>Representatives of this target group are invited to become members of our initiative GenericIAM.</a:t>
            </a:r>
          </a:p>
          <a:p>
            <a:r>
              <a:rPr lang="en-US" altLang="en-US"/>
              <a:t>The are expected to make a contribution in </a:t>
            </a:r>
            <a:r>
              <a:rPr lang="en-US" altLang="en-US" b="1"/>
              <a:t>content-</a:t>
            </a:r>
            <a:r>
              <a:rPr lang="en-US" altLang="en-US"/>
              <a:t>, </a:t>
            </a:r>
            <a:r>
              <a:rPr lang="en-US" altLang="en-US" b="1"/>
              <a:t>infrastructure-, PR-</a:t>
            </a:r>
            <a:r>
              <a:rPr lang="en-US" altLang="en-US"/>
              <a:t> and/or </a:t>
            </a:r>
            <a:r>
              <a:rPr lang="en-US" altLang="en-US" b="1"/>
              <a:t>financial</a:t>
            </a:r>
            <a:r>
              <a:rPr lang="en-US" altLang="en-US"/>
              <a:t> terms to support our objectives.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en-US"/>
              <a:t>2007-06-11</a:t>
            </a:r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www.GenericIAM.org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8C8F9-10CD-4D42-B09F-700D5F540E59}" type="slidenum">
              <a:rPr lang="de-DE" altLang="en-US"/>
              <a:pPr/>
              <a:t>9</a:t>
            </a:fld>
            <a:endParaRPr lang="de-DE" alt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7453313" cy="763588"/>
          </a:xfrm>
        </p:spPr>
        <p:txBody>
          <a:bodyPr/>
          <a:lstStyle/>
          <a:p>
            <a:r>
              <a:rPr lang="en-US" altLang="en-US"/>
              <a:t>Benefits …</a:t>
            </a:r>
            <a:br>
              <a:rPr lang="en-US" altLang="en-US"/>
            </a:br>
            <a:r>
              <a:rPr lang="en-US" altLang="en-US" sz="2000" b="0"/>
              <a:t>stakeholders will gain benefits from generic IAM processes</a:t>
            </a:r>
            <a:endParaRPr lang="de-DE" altLang="en-US" sz="200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 b="1"/>
              <a:t>Implementing enterprises </a:t>
            </a:r>
            <a:r>
              <a:rPr lang="en-US" altLang="en-US" sz="1800"/>
              <a:t>…</a:t>
            </a:r>
          </a:p>
          <a:p>
            <a:pPr lvl="1">
              <a:spcBef>
                <a:spcPct val="0"/>
              </a:spcBef>
            </a:pPr>
            <a:r>
              <a:rPr lang="en-US" altLang="en-US" sz="1600"/>
              <a:t>will benefit most by receiving a stable set of validated standard IAM processes.</a:t>
            </a:r>
          </a:p>
          <a:p>
            <a:pPr lvl="1">
              <a:spcBef>
                <a:spcPct val="0"/>
              </a:spcBef>
            </a:pPr>
            <a:r>
              <a:rPr lang="en-US" altLang="en-US" sz="1600"/>
              <a:t>They may complement and unify their implemented processes.</a:t>
            </a:r>
          </a:p>
          <a:p>
            <a:r>
              <a:rPr lang="en-US" altLang="en-US" sz="1800" b="1"/>
              <a:t>System integrators and vendors </a:t>
            </a:r>
            <a:r>
              <a:rPr lang="en-US" altLang="en-US" sz="1800"/>
              <a:t>…</a:t>
            </a:r>
          </a:p>
          <a:p>
            <a:pPr lvl="1">
              <a:spcBef>
                <a:spcPct val="0"/>
              </a:spcBef>
            </a:pPr>
            <a:r>
              <a:rPr lang="en-US" altLang="en-US" sz="1600"/>
              <a:t>Are enabled to deliver pre-built proven and realistic sample process.</a:t>
            </a:r>
          </a:p>
          <a:p>
            <a:pPr lvl="1">
              <a:spcBef>
                <a:spcPct val="0"/>
              </a:spcBef>
            </a:pPr>
            <a:r>
              <a:rPr lang="en-US" altLang="en-US" sz="1600"/>
              <a:t>In turn their clients may reduce modeling costs and project schedules.</a:t>
            </a:r>
          </a:p>
          <a:p>
            <a:r>
              <a:rPr lang="en-US" altLang="en-US" sz="1800" b="1"/>
              <a:t>Project Managers and Consultants </a:t>
            </a:r>
            <a:r>
              <a:rPr lang="en-US" altLang="en-US" sz="1800"/>
              <a:t>…</a:t>
            </a:r>
          </a:p>
          <a:p>
            <a:pPr lvl="1">
              <a:spcBef>
                <a:spcPct val="0"/>
              </a:spcBef>
            </a:pPr>
            <a:r>
              <a:rPr lang="en-US" altLang="en-US" sz="1600"/>
              <a:t>May start from a foundation of generic standard processes.</a:t>
            </a:r>
          </a:p>
          <a:p>
            <a:pPr lvl="1">
              <a:spcBef>
                <a:spcPct val="0"/>
              </a:spcBef>
            </a:pPr>
            <a:r>
              <a:rPr lang="en-US" altLang="en-US" sz="1600"/>
              <a:t>They cab focus on the true enterprise specifics.</a:t>
            </a:r>
          </a:p>
          <a:p>
            <a:r>
              <a:rPr lang="en-US" altLang="en-US" sz="1800" b="1"/>
              <a:t>The entire discipline </a:t>
            </a:r>
            <a:r>
              <a:rPr lang="en-US" altLang="en-US" sz="1800"/>
              <a:t>…</a:t>
            </a:r>
          </a:p>
          <a:p>
            <a:pPr lvl="1">
              <a:spcBef>
                <a:spcPct val="0"/>
              </a:spcBef>
            </a:pPr>
            <a:r>
              <a:rPr lang="en-US" altLang="en-US" sz="1600"/>
              <a:t>We contribute to the professionalism of the </a:t>
            </a:r>
            <a:r>
              <a:rPr lang="en-US" altLang="en-US" sz="1600" b="1"/>
              <a:t>Identity- &amp; Access Management </a:t>
            </a:r>
            <a:r>
              <a:rPr lang="en-US" altLang="en-US" sz="1600"/>
              <a:t>in total through an approved and widely used process reference model. </a:t>
            </a:r>
          </a:p>
          <a:p>
            <a:pPr lvl="1">
              <a:spcBef>
                <a:spcPct val="0"/>
              </a:spcBef>
            </a:pPr>
            <a:r>
              <a:rPr lang="en-US" altLang="en-US" sz="1600"/>
              <a:t>We hence </a:t>
            </a:r>
            <a:r>
              <a:rPr lang="en-US" altLang="en-US" sz="1600" b="1"/>
              <a:t>ease the implementation</a:t>
            </a:r>
            <a:r>
              <a:rPr lang="en-US" altLang="en-US" sz="1600"/>
              <a:t> of policies, processes and IAM systems.</a:t>
            </a:r>
          </a:p>
          <a:p>
            <a:r>
              <a:rPr lang="en-US" altLang="en-US" sz="1800" b="1"/>
              <a:t>GenericIAM</a:t>
            </a:r>
            <a:r>
              <a:rPr lang="en-US" altLang="en-US" sz="1800"/>
              <a:t> </a:t>
            </a:r>
            <a:r>
              <a:rPr lang="en-US" altLang="en-US" sz="1800" b="1"/>
              <a:t>members</a:t>
            </a:r>
            <a:r>
              <a:rPr lang="en-US" altLang="en-US" sz="1800"/>
              <a:t> …</a:t>
            </a:r>
          </a:p>
          <a:p>
            <a:pPr lvl="1">
              <a:spcBef>
                <a:spcPct val="0"/>
              </a:spcBef>
            </a:pPr>
            <a:r>
              <a:rPr lang="en-US" altLang="en-US" sz="1600"/>
              <a:t>Demonstrate their professional IAM process expertise and experience to a broader audience by participating in leading edge standardization activities.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1960</Words>
  <Application>Microsoft Office PowerPoint</Application>
  <PresentationFormat>Bildschirmpräsentation (4:3)</PresentationFormat>
  <Paragraphs>453</Paragraphs>
  <Slides>33</Slides>
  <Notes>33</Notes>
  <HiddenSlides>3</HiddenSlides>
  <MMClips>0</MMClips>
  <ScaleCrop>false</ScaleCrop>
  <HeadingPairs>
    <vt:vector size="8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45" baseType="lpstr">
      <vt:lpstr>Times New Roman</vt:lpstr>
      <vt:lpstr>Arial</vt:lpstr>
      <vt:lpstr>Wingdings</vt:lpstr>
      <vt:lpstr>Arial Unicode MS</vt:lpstr>
      <vt:lpstr>Verdana</vt:lpstr>
      <vt:lpstr>Castellar</vt:lpstr>
      <vt:lpstr>Gill Sans Ultra Bold</vt:lpstr>
      <vt:lpstr>Ottawa</vt:lpstr>
      <vt:lpstr>Gill Sans Ultra Bold Condensed</vt:lpstr>
      <vt:lpstr>Comic Sans MS</vt:lpstr>
      <vt:lpstr>Standarddesign</vt:lpstr>
      <vt:lpstr>Microsoft Visio Drawing</vt:lpstr>
      <vt:lpstr>GenericIAM generic processes for Identity- &amp; Access Management</vt:lpstr>
      <vt:lpstr>By this presentation we explain …</vt:lpstr>
      <vt:lpstr>Agenda</vt:lpstr>
      <vt:lpstr>Our motivation Wanted: a construction kit for standard processes within IAM</vt:lpstr>
      <vt:lpstr>Agenda</vt:lpstr>
      <vt:lpstr>topics</vt:lpstr>
      <vt:lpstr>Mission which goals are we aiming at?</vt:lpstr>
      <vt:lpstr>Target Group  Who should be interested in GenericIAM? </vt:lpstr>
      <vt:lpstr>Benefits … stakeholders will gain benefits from generic IAM processes</vt:lpstr>
      <vt:lpstr>Context the industrialisation of the service sector</vt:lpstr>
      <vt:lpstr>Agenda</vt:lpstr>
      <vt:lpstr>topics</vt:lpstr>
      <vt:lpstr>Who we are … within the GenericIAM Initiative</vt:lpstr>
      <vt:lpstr>Current members Users, analysts, consultants, vendors and system integrators</vt:lpstr>
      <vt:lpstr>GenericIAM and the NIFIS Competence center „Identity Management“ within NIFIS</vt:lpstr>
      <vt:lpstr>Agenda</vt:lpstr>
      <vt:lpstr>topics</vt:lpstr>
      <vt:lpstr>Layers of processes how to include generic processes into a process model.</vt:lpstr>
      <vt:lpstr>IAM Processes Gartner Group defines three groups of IAM processes ….</vt:lpstr>
      <vt:lpstr>Our approach From a specific solution to a standardized model</vt:lpstr>
      <vt:lpstr>Quality Assurance … is an essential part to achieve our objectives.</vt:lpstr>
      <vt:lpstr>Meetings we physically meet once per quarter.</vt:lpstr>
      <vt:lpstr>Agenda</vt:lpstr>
      <vt:lpstr>Topics</vt:lpstr>
      <vt:lpstr>Naming and order  process identification and classification</vt:lpstr>
      <vt:lpstr>Process list (work in progress) 1st processes - anonymized, standardized but not generalized</vt:lpstr>
      <vt:lpstr>Input-Example non-generic process “Hire employee”</vt:lpstr>
      <vt:lpstr>Agenda</vt:lpstr>
      <vt:lpstr>History &amp; Orientation Starting small &amp; national, acting globally.</vt:lpstr>
      <vt:lpstr>When? Yesterday, today and tomorrow</vt:lpstr>
      <vt:lpstr>The end ...</vt:lpstr>
      <vt:lpstr>Questions – Comments – Suggestions?</vt:lpstr>
      <vt:lpstr>Attention  Backup slides</vt:lpstr>
    </vt:vector>
  </TitlesOfParts>
  <Manager>horst.walther@nifis.org</Manager>
  <Company>www.si-g.com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GenericIAM</dc:title>
  <dc:subject>generic processes for Identity- &amp; Access Management</dc:subject>
  <dc:creator>Dr. Horst Walther</dc:creator>
  <cp:lastModifiedBy>Horst Walther</cp:lastModifiedBy>
  <cp:revision>283</cp:revision>
  <dcterms:created xsi:type="dcterms:W3CDTF">2004-10-05T18:16:18Z</dcterms:created>
  <dcterms:modified xsi:type="dcterms:W3CDTF">2016-01-25T17:53:46Z</dcterms:modified>
</cp:coreProperties>
</file>