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sldIdLst>
    <p:sldId id="260" r:id="rId2"/>
    <p:sldId id="314" r:id="rId3"/>
    <p:sldId id="312" r:id="rId4"/>
    <p:sldId id="288" r:id="rId5"/>
    <p:sldId id="264" r:id="rId6"/>
    <p:sldId id="309" r:id="rId7"/>
    <p:sldId id="289" r:id="rId8"/>
    <p:sldId id="301" r:id="rId9"/>
    <p:sldId id="302" r:id="rId10"/>
    <p:sldId id="303" r:id="rId11"/>
    <p:sldId id="292" r:id="rId12"/>
    <p:sldId id="291" r:id="rId13"/>
    <p:sldId id="310" r:id="rId14"/>
    <p:sldId id="311" r:id="rId15"/>
    <p:sldId id="294" r:id="rId16"/>
    <p:sldId id="308" r:id="rId17"/>
    <p:sldId id="295" r:id="rId18"/>
    <p:sldId id="296" r:id="rId19"/>
    <p:sldId id="298" r:id="rId20"/>
    <p:sldId id="299" r:id="rId21"/>
    <p:sldId id="267" r:id="rId22"/>
    <p:sldId id="269" r:id="rId23"/>
    <p:sldId id="282" r:id="rId24"/>
    <p:sldId id="258" r:id="rId25"/>
    <p:sldId id="263" r:id="rId26"/>
    <p:sldId id="307" r:id="rId27"/>
    <p:sldId id="313" r:id="rId28"/>
    <p:sldId id="259" r:id="rId29"/>
    <p:sldId id="304" r:id="rId30"/>
    <p:sldId id="305" r:id="rId31"/>
  </p:sldIdLst>
  <p:sldSz cx="9144000" cy="6858000" type="screen4x3"/>
  <p:notesSz cx="7099300" cy="10234613"/>
  <p:defaultTextStyle>
    <a:defPPr>
      <a:defRPr lang="de-DE"/>
    </a:defPPr>
    <a:lvl1pPr algn="r" rtl="0" eaLnBrk="0" fontAlgn="base" hangingPunct="0">
      <a:spcBef>
        <a:spcPct val="0"/>
      </a:spcBef>
      <a:spcAft>
        <a:spcPct val="0"/>
      </a:spcAft>
      <a:buClr>
        <a:srgbClr val="6699FF"/>
      </a:buClr>
      <a:buSzPct val="80000"/>
      <a:buFont typeface="Wingdings" pitchFamily="2" charset="2"/>
      <a:defRPr sz="1300" kern="1200">
        <a:solidFill>
          <a:schemeClr val="tx1"/>
        </a:solidFill>
        <a:latin typeface="Ottawa" pitchFamily="34" charset="0"/>
        <a:ea typeface="+mn-ea"/>
        <a:cs typeface="Times New Roman" pitchFamily="18" charset="0"/>
      </a:defRPr>
    </a:lvl1pPr>
    <a:lvl2pPr marL="457200" algn="r" rtl="0" eaLnBrk="0" fontAlgn="base" hangingPunct="0">
      <a:spcBef>
        <a:spcPct val="0"/>
      </a:spcBef>
      <a:spcAft>
        <a:spcPct val="0"/>
      </a:spcAft>
      <a:buClr>
        <a:srgbClr val="6699FF"/>
      </a:buClr>
      <a:buSzPct val="80000"/>
      <a:buFont typeface="Wingdings" pitchFamily="2" charset="2"/>
      <a:defRPr sz="1300" kern="1200">
        <a:solidFill>
          <a:schemeClr val="tx1"/>
        </a:solidFill>
        <a:latin typeface="Ottawa" pitchFamily="34" charset="0"/>
        <a:ea typeface="+mn-ea"/>
        <a:cs typeface="Times New Roman" pitchFamily="18" charset="0"/>
      </a:defRPr>
    </a:lvl2pPr>
    <a:lvl3pPr marL="914400" algn="r" rtl="0" eaLnBrk="0" fontAlgn="base" hangingPunct="0">
      <a:spcBef>
        <a:spcPct val="0"/>
      </a:spcBef>
      <a:spcAft>
        <a:spcPct val="0"/>
      </a:spcAft>
      <a:buClr>
        <a:srgbClr val="6699FF"/>
      </a:buClr>
      <a:buSzPct val="80000"/>
      <a:buFont typeface="Wingdings" pitchFamily="2" charset="2"/>
      <a:defRPr sz="1300" kern="1200">
        <a:solidFill>
          <a:schemeClr val="tx1"/>
        </a:solidFill>
        <a:latin typeface="Ottawa" pitchFamily="34" charset="0"/>
        <a:ea typeface="+mn-ea"/>
        <a:cs typeface="Times New Roman" pitchFamily="18" charset="0"/>
      </a:defRPr>
    </a:lvl3pPr>
    <a:lvl4pPr marL="1371600" algn="r" rtl="0" eaLnBrk="0" fontAlgn="base" hangingPunct="0">
      <a:spcBef>
        <a:spcPct val="0"/>
      </a:spcBef>
      <a:spcAft>
        <a:spcPct val="0"/>
      </a:spcAft>
      <a:buClr>
        <a:srgbClr val="6699FF"/>
      </a:buClr>
      <a:buSzPct val="80000"/>
      <a:buFont typeface="Wingdings" pitchFamily="2" charset="2"/>
      <a:defRPr sz="1300" kern="1200">
        <a:solidFill>
          <a:schemeClr val="tx1"/>
        </a:solidFill>
        <a:latin typeface="Ottawa" pitchFamily="34" charset="0"/>
        <a:ea typeface="+mn-ea"/>
        <a:cs typeface="Times New Roman" pitchFamily="18" charset="0"/>
      </a:defRPr>
    </a:lvl4pPr>
    <a:lvl5pPr marL="1828800" algn="r" rtl="0" eaLnBrk="0" fontAlgn="base" hangingPunct="0">
      <a:spcBef>
        <a:spcPct val="0"/>
      </a:spcBef>
      <a:spcAft>
        <a:spcPct val="0"/>
      </a:spcAft>
      <a:buClr>
        <a:srgbClr val="6699FF"/>
      </a:buClr>
      <a:buSzPct val="80000"/>
      <a:buFont typeface="Wingdings" pitchFamily="2" charset="2"/>
      <a:defRPr sz="1300" kern="1200">
        <a:solidFill>
          <a:schemeClr val="tx1"/>
        </a:solidFill>
        <a:latin typeface="Ottawa" pitchFamily="34" charset="0"/>
        <a:ea typeface="+mn-ea"/>
        <a:cs typeface="Times New Roman" pitchFamily="18" charset="0"/>
      </a:defRPr>
    </a:lvl5pPr>
    <a:lvl6pPr marL="2286000" algn="l" defTabSz="914400" rtl="0" eaLnBrk="1" latinLnBrk="0" hangingPunct="1">
      <a:defRPr sz="1300" kern="1200">
        <a:solidFill>
          <a:schemeClr val="tx1"/>
        </a:solidFill>
        <a:latin typeface="Ottawa" pitchFamily="34" charset="0"/>
        <a:ea typeface="+mn-ea"/>
        <a:cs typeface="Times New Roman" pitchFamily="18" charset="0"/>
      </a:defRPr>
    </a:lvl6pPr>
    <a:lvl7pPr marL="2743200" algn="l" defTabSz="914400" rtl="0" eaLnBrk="1" latinLnBrk="0" hangingPunct="1">
      <a:defRPr sz="1300" kern="1200">
        <a:solidFill>
          <a:schemeClr val="tx1"/>
        </a:solidFill>
        <a:latin typeface="Ottawa" pitchFamily="34" charset="0"/>
        <a:ea typeface="+mn-ea"/>
        <a:cs typeface="Times New Roman" pitchFamily="18" charset="0"/>
      </a:defRPr>
    </a:lvl7pPr>
    <a:lvl8pPr marL="3200400" algn="l" defTabSz="914400" rtl="0" eaLnBrk="1" latinLnBrk="0" hangingPunct="1">
      <a:defRPr sz="1300" kern="1200">
        <a:solidFill>
          <a:schemeClr val="tx1"/>
        </a:solidFill>
        <a:latin typeface="Ottawa" pitchFamily="34" charset="0"/>
        <a:ea typeface="+mn-ea"/>
        <a:cs typeface="Times New Roman" pitchFamily="18" charset="0"/>
      </a:defRPr>
    </a:lvl8pPr>
    <a:lvl9pPr marL="3657600" algn="l" defTabSz="914400" rtl="0" eaLnBrk="1" latinLnBrk="0" hangingPunct="1">
      <a:defRPr sz="1300" kern="1200">
        <a:solidFill>
          <a:schemeClr val="tx1"/>
        </a:solidFill>
        <a:latin typeface="Ottawa"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p:scale>
          <a:sx n="100" d="100"/>
          <a:sy n="100" d="100"/>
        </p:scale>
        <p:origin x="-1860" y="-4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eaLnBrk="1" hangingPunct="1">
              <a:buClrTx/>
              <a:buSzTx/>
              <a:buFontTx/>
              <a:buNone/>
              <a:defRPr>
                <a:latin typeface="Times New Roman" pitchFamily="18" charset="0"/>
              </a:defRPr>
            </a:lvl1pPr>
          </a:lstStyle>
          <a:p>
            <a:endParaRPr lang="de-DE" altLang="en-US"/>
          </a:p>
        </p:txBody>
      </p:sp>
      <p:sp>
        <p:nvSpPr>
          <p:cNvPr id="6147"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buClrTx/>
              <a:buSzTx/>
              <a:buFontTx/>
              <a:buNone/>
              <a:defRPr>
                <a:latin typeface="Times New Roman" pitchFamily="18" charset="0"/>
              </a:defRPr>
            </a:lvl1pPr>
          </a:lstStyle>
          <a:p>
            <a:endParaRPr lang="de-DE" altLang="en-US"/>
          </a:p>
        </p:txBody>
      </p:sp>
      <p:sp>
        <p:nvSpPr>
          <p:cNvPr id="6148" name="Rectangle 4"/>
          <p:cNvSpPr>
            <a:spLocks noRo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6150"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eaLnBrk="1" hangingPunct="1">
              <a:buClrTx/>
              <a:buSzTx/>
              <a:buFontTx/>
              <a:buNone/>
              <a:defRPr>
                <a:latin typeface="Times New Roman" pitchFamily="18" charset="0"/>
              </a:defRPr>
            </a:lvl1pPr>
          </a:lstStyle>
          <a:p>
            <a:endParaRPr lang="de-DE" altLang="en-US"/>
          </a:p>
        </p:txBody>
      </p:sp>
      <p:sp>
        <p:nvSpPr>
          <p:cNvPr id="6151"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buClrTx/>
              <a:buSzTx/>
              <a:buFontTx/>
              <a:buNone/>
              <a:defRPr>
                <a:latin typeface="Times New Roman" pitchFamily="18" charset="0"/>
              </a:defRPr>
            </a:lvl1pPr>
          </a:lstStyle>
          <a:p>
            <a:fld id="{F643A811-3C36-4915-8839-C9E125A49604}" type="slidenum">
              <a:rPr lang="de-DE" altLang="en-US"/>
              <a:pPr/>
              <a:t>‹Nr.›</a:t>
            </a:fld>
            <a:endParaRPr lang="de-DE" altLang="en-US"/>
          </a:p>
        </p:txBody>
      </p:sp>
    </p:spTree>
    <p:extLst>
      <p:ext uri="{BB962C8B-B14F-4D97-AF65-F5344CB8AC3E}">
        <p14:creationId xmlns:p14="http://schemas.microsoft.com/office/powerpoint/2010/main" val="40869752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753F88-8C21-497E-9094-EE2CDF96ACF5}" type="slidenum">
              <a:rPr lang="de-DE" altLang="en-US"/>
              <a:pPr/>
              <a:t>1</a:t>
            </a:fld>
            <a:endParaRPr lang="de-DE" altLang="en-US"/>
          </a:p>
        </p:txBody>
      </p:sp>
      <p:sp>
        <p:nvSpPr>
          <p:cNvPr id="13314" name="Rectangle 2"/>
          <p:cNvSpPr>
            <a:spLocks noRot="1" noChangeArrowheads="1" noTextEdit="1"/>
          </p:cNvSpPr>
          <p:nvPr>
            <p:ph type="sldImg"/>
          </p:nvPr>
        </p:nvSpPr>
        <p:spPr>
          <a:xfrm>
            <a:off x="992188" y="768350"/>
            <a:ext cx="5114925" cy="3836988"/>
          </a:xfrm>
          <a:ln/>
        </p:spPr>
      </p:sp>
      <p:sp>
        <p:nvSpPr>
          <p:cNvPr id="133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45D514-705B-4C51-ABD1-B0557F97590F}" type="slidenum">
              <a:rPr lang="de-DE" altLang="en-US"/>
              <a:pPr/>
              <a:t>10</a:t>
            </a:fld>
            <a:endParaRPr lang="de-DE" altLang="en-US"/>
          </a:p>
        </p:txBody>
      </p:sp>
      <p:sp>
        <p:nvSpPr>
          <p:cNvPr id="109570" name="Rectangle 2"/>
          <p:cNvSpPr>
            <a:spLocks noRot="1" noChangeArrowheads="1" noTextEdit="1"/>
          </p:cNvSpPr>
          <p:nvPr>
            <p:ph type="sldImg"/>
          </p:nvPr>
        </p:nvSpPr>
        <p:spPr>
          <a:xfrm>
            <a:off x="992188" y="768350"/>
            <a:ext cx="5114925" cy="3836988"/>
          </a:xfrm>
          <a:ln/>
        </p:spPr>
      </p:sp>
      <p:sp>
        <p:nvSpPr>
          <p:cNvPr id="109571" name="Rectangle 3"/>
          <p:cNvSpPr>
            <a:spLocks noGrp="1" noChangeArrowheads="1"/>
          </p:cNvSpPr>
          <p:nvPr>
            <p:ph type="body" idx="1"/>
          </p:nvPr>
        </p:nvSpPr>
        <p:spPr>
          <a:xfrm>
            <a:off x="946150" y="4860925"/>
            <a:ext cx="5207000" cy="4605338"/>
          </a:xfrm>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33414-D9C5-47B5-AEE9-6572DECC3D05}" type="slidenum">
              <a:rPr lang="de-DE" altLang="en-US"/>
              <a:pPr/>
              <a:t>11</a:t>
            </a:fld>
            <a:endParaRPr lang="de-DE" altLang="en-US"/>
          </a:p>
        </p:txBody>
      </p:sp>
      <p:sp>
        <p:nvSpPr>
          <p:cNvPr id="87042" name="Rectangle 2"/>
          <p:cNvSpPr>
            <a:spLocks noRot="1" noChangeArrowheads="1" noTextEdit="1"/>
          </p:cNvSpPr>
          <p:nvPr>
            <p:ph type="sldImg"/>
          </p:nvPr>
        </p:nvSpPr>
        <p:spPr>
          <a:xfrm>
            <a:off x="992188" y="768350"/>
            <a:ext cx="5114925" cy="3836988"/>
          </a:xfrm>
          <a:ln/>
        </p:spPr>
      </p:sp>
      <p:sp>
        <p:nvSpPr>
          <p:cNvPr id="870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79A02-DFBB-4A92-803F-C0345537B387}" type="slidenum">
              <a:rPr lang="de-DE" altLang="en-US"/>
              <a:pPr/>
              <a:t>12</a:t>
            </a:fld>
            <a:endParaRPr lang="de-DE" altLang="en-US"/>
          </a:p>
        </p:txBody>
      </p:sp>
      <p:sp>
        <p:nvSpPr>
          <p:cNvPr id="84994" name="Rectangle 2"/>
          <p:cNvSpPr>
            <a:spLocks noRot="1" noChangeArrowheads="1" noTextEdit="1"/>
          </p:cNvSpPr>
          <p:nvPr>
            <p:ph type="sldImg"/>
          </p:nvPr>
        </p:nvSpPr>
        <p:spPr>
          <a:xfrm>
            <a:off x="992188" y="768350"/>
            <a:ext cx="5114925" cy="3836988"/>
          </a:xfrm>
          <a:ln/>
        </p:spPr>
      </p:sp>
      <p:sp>
        <p:nvSpPr>
          <p:cNvPr id="849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91141C-9F83-4512-9270-F91EF34F0CBF}" type="slidenum">
              <a:rPr lang="de-DE" altLang="en-US"/>
              <a:pPr/>
              <a:t>13</a:t>
            </a:fld>
            <a:endParaRPr lang="de-DE" altLang="en-US"/>
          </a:p>
        </p:txBody>
      </p:sp>
      <p:sp>
        <p:nvSpPr>
          <p:cNvPr id="135170" name="Rectangle 2"/>
          <p:cNvSpPr>
            <a:spLocks noRot="1" noChangeArrowheads="1" noTextEdit="1"/>
          </p:cNvSpPr>
          <p:nvPr>
            <p:ph type="sldImg"/>
          </p:nvPr>
        </p:nvSpPr>
        <p:spPr>
          <a:xfrm>
            <a:off x="992188" y="768350"/>
            <a:ext cx="5114925" cy="3836988"/>
          </a:xfrm>
          <a:ln/>
        </p:spPr>
      </p:sp>
      <p:sp>
        <p:nvSpPr>
          <p:cNvPr id="1351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77EE0-2E65-4474-A4A8-7DCF10441C96}" type="slidenum">
              <a:rPr lang="de-DE" altLang="en-US"/>
              <a:pPr/>
              <a:t>14</a:t>
            </a:fld>
            <a:endParaRPr lang="de-DE" altLang="en-US"/>
          </a:p>
        </p:txBody>
      </p:sp>
      <p:sp>
        <p:nvSpPr>
          <p:cNvPr id="138242" name="Rectangle 2"/>
          <p:cNvSpPr>
            <a:spLocks noRot="1" noChangeArrowheads="1" noTextEdit="1"/>
          </p:cNvSpPr>
          <p:nvPr>
            <p:ph type="sldImg"/>
          </p:nvPr>
        </p:nvSpPr>
        <p:spPr>
          <a:xfrm>
            <a:off x="992188" y="768350"/>
            <a:ext cx="5114925" cy="3836988"/>
          </a:xfrm>
          <a:ln/>
        </p:spPr>
      </p:sp>
      <p:sp>
        <p:nvSpPr>
          <p:cNvPr id="1382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82D91-0BC6-4DAB-87B5-8E2CC9892748}" type="slidenum">
              <a:rPr lang="de-DE" altLang="en-US"/>
              <a:pPr/>
              <a:t>15</a:t>
            </a:fld>
            <a:endParaRPr lang="de-DE" altLang="en-US"/>
          </a:p>
        </p:txBody>
      </p:sp>
      <p:sp>
        <p:nvSpPr>
          <p:cNvPr id="91138" name="Rectangle 2"/>
          <p:cNvSpPr>
            <a:spLocks noRot="1" noChangeArrowheads="1" noTextEdit="1"/>
          </p:cNvSpPr>
          <p:nvPr>
            <p:ph type="sldImg"/>
          </p:nvPr>
        </p:nvSpPr>
        <p:spPr>
          <a:xfrm>
            <a:off x="992188" y="768350"/>
            <a:ext cx="5114925" cy="3836988"/>
          </a:xfrm>
          <a:ln/>
        </p:spPr>
      </p:sp>
      <p:sp>
        <p:nvSpPr>
          <p:cNvPr id="911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91524-E719-42BC-96BA-504DC4B08BE5}" type="slidenum">
              <a:rPr lang="de-DE" altLang="en-US"/>
              <a:pPr/>
              <a:t>16</a:t>
            </a:fld>
            <a:endParaRPr lang="de-DE" altLang="en-US"/>
          </a:p>
        </p:txBody>
      </p:sp>
      <p:sp>
        <p:nvSpPr>
          <p:cNvPr id="122882" name="Rectangle 2"/>
          <p:cNvSpPr>
            <a:spLocks noRot="1" noChangeArrowheads="1" noTextEdit="1"/>
          </p:cNvSpPr>
          <p:nvPr>
            <p:ph type="sldImg"/>
          </p:nvPr>
        </p:nvSpPr>
        <p:spPr>
          <a:xfrm>
            <a:off x="992188" y="768350"/>
            <a:ext cx="5114925" cy="3836988"/>
          </a:xfrm>
          <a:ln/>
        </p:spPr>
      </p:sp>
      <p:sp>
        <p:nvSpPr>
          <p:cNvPr id="1228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2F233-B21D-4612-BDF6-2DBBB6DC57A3}" type="slidenum">
              <a:rPr lang="de-DE" altLang="en-US"/>
              <a:pPr/>
              <a:t>17</a:t>
            </a:fld>
            <a:endParaRPr lang="de-DE" altLang="en-US"/>
          </a:p>
        </p:txBody>
      </p:sp>
      <p:sp>
        <p:nvSpPr>
          <p:cNvPr id="93186" name="Rectangle 2"/>
          <p:cNvSpPr>
            <a:spLocks noRot="1" noChangeArrowheads="1" noTextEdit="1"/>
          </p:cNvSpPr>
          <p:nvPr>
            <p:ph type="sldImg"/>
          </p:nvPr>
        </p:nvSpPr>
        <p:spPr>
          <a:xfrm>
            <a:off x="992188" y="768350"/>
            <a:ext cx="5114925" cy="3836988"/>
          </a:xfrm>
          <a:ln/>
        </p:spPr>
      </p:sp>
      <p:sp>
        <p:nvSpPr>
          <p:cNvPr id="931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D73272-9536-4577-90AB-919855B13D9C}" type="slidenum">
              <a:rPr lang="de-DE" altLang="en-US"/>
              <a:pPr/>
              <a:t>18</a:t>
            </a:fld>
            <a:endParaRPr lang="de-DE" altLang="en-US"/>
          </a:p>
        </p:txBody>
      </p:sp>
      <p:sp>
        <p:nvSpPr>
          <p:cNvPr id="95234" name="Rectangle 2"/>
          <p:cNvSpPr>
            <a:spLocks noRot="1" noChangeArrowheads="1" noTextEdit="1"/>
          </p:cNvSpPr>
          <p:nvPr>
            <p:ph type="sldImg"/>
          </p:nvPr>
        </p:nvSpPr>
        <p:spPr>
          <a:xfrm>
            <a:off x="992188" y="768350"/>
            <a:ext cx="5114925" cy="3836988"/>
          </a:xfrm>
          <a:ln/>
        </p:spPr>
      </p:sp>
      <p:sp>
        <p:nvSpPr>
          <p:cNvPr id="952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55C98-933B-4CA6-A940-81A89B6742A5}" type="slidenum">
              <a:rPr lang="de-DE" altLang="en-US"/>
              <a:pPr/>
              <a:t>19</a:t>
            </a:fld>
            <a:endParaRPr lang="de-DE" altLang="en-US"/>
          </a:p>
        </p:txBody>
      </p:sp>
      <p:sp>
        <p:nvSpPr>
          <p:cNvPr id="99330" name="Rectangle 2"/>
          <p:cNvSpPr>
            <a:spLocks noRot="1" noChangeArrowheads="1" noTextEdit="1"/>
          </p:cNvSpPr>
          <p:nvPr>
            <p:ph type="sldImg"/>
          </p:nvPr>
        </p:nvSpPr>
        <p:spPr>
          <a:xfrm>
            <a:off x="993775" y="768350"/>
            <a:ext cx="5114925" cy="3836988"/>
          </a:xfrm>
          <a:ln/>
        </p:spPr>
      </p:sp>
      <p:sp>
        <p:nvSpPr>
          <p:cNvPr id="99331" name="Rectangle 3"/>
          <p:cNvSpPr>
            <a:spLocks noGrp="1" noChangeArrowheads="1"/>
          </p:cNvSpPr>
          <p:nvPr>
            <p:ph type="body" idx="1"/>
          </p:nvPr>
        </p:nvSpPr>
        <p:spPr>
          <a:xfrm>
            <a:off x="946150" y="4860925"/>
            <a:ext cx="5207000" cy="4605338"/>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C5338-6D70-48D5-B016-E95040ADA016}" type="slidenum">
              <a:rPr lang="de-DE" altLang="en-US"/>
              <a:pPr/>
              <a:t>2</a:t>
            </a:fld>
            <a:endParaRPr lang="de-DE" altLang="en-US"/>
          </a:p>
        </p:txBody>
      </p:sp>
      <p:sp>
        <p:nvSpPr>
          <p:cNvPr id="152578" name="Rectangle 2"/>
          <p:cNvSpPr>
            <a:spLocks noRot="1" noChangeArrowheads="1" noTextEdit="1"/>
          </p:cNvSpPr>
          <p:nvPr>
            <p:ph type="sldImg"/>
          </p:nvPr>
        </p:nvSpPr>
        <p:spPr>
          <a:xfrm>
            <a:off x="992188" y="768350"/>
            <a:ext cx="5114925" cy="3836988"/>
          </a:xfrm>
          <a:ln/>
        </p:spPr>
      </p:sp>
      <p:sp>
        <p:nvSpPr>
          <p:cNvPr id="152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90EA6-632E-4E75-9F53-C71D71E7CA08}" type="slidenum">
              <a:rPr lang="de-DE" altLang="en-US"/>
              <a:pPr/>
              <a:t>20</a:t>
            </a:fld>
            <a:endParaRPr lang="de-DE" altLang="en-US"/>
          </a:p>
        </p:txBody>
      </p:sp>
      <p:sp>
        <p:nvSpPr>
          <p:cNvPr id="101378" name="Rectangle 2"/>
          <p:cNvSpPr>
            <a:spLocks noRot="1" noChangeArrowheads="1" noTextEdit="1"/>
          </p:cNvSpPr>
          <p:nvPr>
            <p:ph type="sldImg"/>
          </p:nvPr>
        </p:nvSpPr>
        <p:spPr>
          <a:xfrm>
            <a:off x="993775" y="768350"/>
            <a:ext cx="5114925" cy="3836988"/>
          </a:xfrm>
          <a:ln/>
        </p:spPr>
      </p:sp>
      <p:sp>
        <p:nvSpPr>
          <p:cNvPr id="101379" name="Rectangle 3"/>
          <p:cNvSpPr>
            <a:spLocks noGrp="1" noChangeArrowheads="1"/>
          </p:cNvSpPr>
          <p:nvPr>
            <p:ph type="body" idx="1"/>
          </p:nvPr>
        </p:nvSpPr>
        <p:spPr>
          <a:xfrm>
            <a:off x="946150" y="4860925"/>
            <a:ext cx="5207000" cy="4605338"/>
          </a:xfrm>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4DB8C-D988-40A6-AAED-53C9B5DB6113}" type="slidenum">
              <a:rPr lang="de-DE" altLang="en-US"/>
              <a:pPr/>
              <a:t>21</a:t>
            </a:fld>
            <a:endParaRPr lang="de-DE" altLang="en-US"/>
          </a:p>
        </p:txBody>
      </p:sp>
      <p:sp>
        <p:nvSpPr>
          <p:cNvPr id="29698" name="Rectangle 2"/>
          <p:cNvSpPr>
            <a:spLocks noRot="1" noChangeArrowheads="1" noTextEdit="1"/>
          </p:cNvSpPr>
          <p:nvPr>
            <p:ph type="sldImg"/>
          </p:nvPr>
        </p:nvSpPr>
        <p:spPr>
          <a:xfrm>
            <a:off x="992188" y="768350"/>
            <a:ext cx="5114925" cy="3836988"/>
          </a:xfrm>
          <a:ln/>
        </p:spPr>
      </p:sp>
      <p:sp>
        <p:nvSpPr>
          <p:cNvPr id="29699" name="Rectangle 3"/>
          <p:cNvSpPr>
            <a:spLocks noGrp="1" noChangeArrowheads="1"/>
          </p:cNvSpPr>
          <p:nvPr>
            <p:ph type="body" idx="1"/>
          </p:nvPr>
        </p:nvSpPr>
        <p:spPr/>
        <p:txBody>
          <a:bodyPr/>
          <a:lstStyle/>
          <a:p>
            <a:r>
              <a:rPr lang="de-DE" altLang="en-US" sz="1400"/>
              <a:t>Every culture has ist own cultural standards which generate „stereotypes“. Before pointing out some of them which are associated with „Germany“ oder „German“. I would now like you to ask if you have some stereotypes in mind, which are „typical german“ (both good ones and bad ones) </a:t>
            </a:r>
          </a:p>
          <a:p>
            <a:endParaRPr lang="de-DE" altLang="en-US" sz="1400"/>
          </a:p>
          <a:p>
            <a:r>
              <a:rPr lang="de-DE" altLang="en-US" sz="1400" b="1"/>
              <a:t>1. Beispiele der Teilnehmer</a:t>
            </a:r>
          </a:p>
          <a:p>
            <a:r>
              <a:rPr lang="de-DE" altLang="en-US" sz="1400" b="1"/>
              <a:t>2. Beispiele Chart</a:t>
            </a:r>
            <a:endParaRPr lang="de-DE" altLang="en-US" sz="1400"/>
          </a:p>
          <a:p>
            <a:endParaRPr lang="de-DE" altLang="en-US" sz="1400"/>
          </a:p>
          <a:p>
            <a:r>
              <a:rPr lang="de-DE" altLang="en-US" sz="1400"/>
              <a:t>What I wanted to show you is: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9AF8B8-7D87-49FA-B597-B8BE89267C24}" type="slidenum">
              <a:rPr lang="de-DE" altLang="en-US"/>
              <a:pPr/>
              <a:t>22</a:t>
            </a:fld>
            <a:endParaRPr lang="de-DE" altLang="en-US"/>
          </a:p>
        </p:txBody>
      </p:sp>
      <p:sp>
        <p:nvSpPr>
          <p:cNvPr id="33794" name="Rectangle 2"/>
          <p:cNvSpPr>
            <a:spLocks noRot="1" noChangeArrowheads="1" noTextEdit="1"/>
          </p:cNvSpPr>
          <p:nvPr>
            <p:ph type="sldImg"/>
          </p:nvPr>
        </p:nvSpPr>
        <p:spPr>
          <a:xfrm>
            <a:off x="992188" y="768350"/>
            <a:ext cx="5114925" cy="3836988"/>
          </a:xfrm>
          <a:ln/>
        </p:spPr>
      </p:sp>
      <p:sp>
        <p:nvSpPr>
          <p:cNvPr id="33795" name="Rectangle 3"/>
          <p:cNvSpPr>
            <a:spLocks noGrp="1" noChangeArrowheads="1"/>
          </p:cNvSpPr>
          <p:nvPr>
            <p:ph type="body" idx="1"/>
          </p:nvPr>
        </p:nvSpPr>
        <p:spPr/>
        <p:txBody>
          <a:bodyPr/>
          <a:lstStyle/>
          <a:p>
            <a:pPr>
              <a:lnSpc>
                <a:spcPct val="80000"/>
              </a:lnSpc>
              <a:buFontTx/>
              <a:buChar char="-"/>
            </a:pPr>
            <a:r>
              <a:rPr lang="de-DE" altLang="en-US" sz="1100" b="1"/>
              <a:t>Direct (low-context)-communication: what means, the message is functional and  targeted. </a:t>
            </a:r>
          </a:p>
          <a:p>
            <a:pPr>
              <a:lnSpc>
                <a:spcPct val="80000"/>
              </a:lnSpc>
              <a:buFontTx/>
              <a:buChar char="-"/>
            </a:pPr>
            <a:r>
              <a:rPr lang="de-DE" altLang="en-US" sz="1100" b="1"/>
              <a:t> Time-orientation means the importance of exploiting time (hardly said: every hour, nearly minute has to filled out usefully (in official life). Germans know and live the sayings: „Time is money“ or „If you rest you rust“. To be in time to be punctual also belongs to the time-orientation. Germans expect themselves and you to be in time. 9 o‘clock menas 9 o‘clock or at least 5-10 min. later</a:t>
            </a:r>
          </a:p>
          <a:p>
            <a:pPr>
              <a:lnSpc>
                <a:spcPct val="80000"/>
              </a:lnSpc>
              <a:buFontTx/>
              <a:buChar char="-"/>
            </a:pPr>
            <a:r>
              <a:rPr lang="de-DE" altLang="en-US" sz="1100" b="1"/>
              <a:t> Expressive body language and sound intensity are typical when the conversation comes to an important point, to an result, or when it enters a complicated topic, f.e. disagreement during negogiations.</a:t>
            </a:r>
          </a:p>
          <a:p>
            <a:pPr>
              <a:lnSpc>
                <a:spcPct val="80000"/>
              </a:lnSpc>
              <a:buFontTx/>
              <a:buChar char="-"/>
            </a:pPr>
            <a:r>
              <a:rPr lang="de-DE" altLang="en-US" sz="1100" b="1"/>
              <a:t>It might be even worse: Serious or unfriendly face: You will encounter Germans, who are not showing a friendly face, they are even serious and grouchy. But please try not to get insecured by this. This is part of the german also allows to see someone‘s mood. Germans sometimes keep the bad weather on their face.</a:t>
            </a:r>
          </a:p>
          <a:p>
            <a:pPr>
              <a:lnSpc>
                <a:spcPct val="80000"/>
              </a:lnSpc>
              <a:buFontTx/>
              <a:buChar char="-"/>
            </a:pPr>
            <a:r>
              <a:rPr lang="de-DE" altLang="en-US" sz="1100" b="1"/>
              <a:t> Consecutive communication: interrupting s‘one while he is speaking is considered as an inpolite attitude.</a:t>
            </a:r>
          </a:p>
          <a:p>
            <a:pPr>
              <a:lnSpc>
                <a:spcPct val="80000"/>
              </a:lnSpc>
              <a:buFontTx/>
              <a:buChar char="-"/>
            </a:pPr>
            <a:r>
              <a:rPr lang="de-DE" altLang="en-US" sz="1100" b="1"/>
              <a:t>Germans don‘t mix up official and private life in particular during the first meetings. I will tell you later what this means in concrete.</a:t>
            </a:r>
          </a:p>
          <a:p>
            <a:pPr>
              <a:lnSpc>
                <a:spcPct val="80000"/>
              </a:lnSpc>
              <a:buFontTx/>
              <a:buChar char="-"/>
            </a:pPr>
            <a:r>
              <a:rPr lang="de-DE" altLang="en-US" sz="1100" b="1"/>
              <a:t>German culture and mentality offers the chance to say „No“. This is quite normal in business life. Please note: German might reject an idea, a proposal or a topic, but not the person or the business partner who stands behind it. This refers to the fact that Germans are more issue-related, whreas in eatsren societies the „trust buildung“ comes first.</a:t>
            </a:r>
          </a:p>
          <a:p>
            <a:pPr>
              <a:lnSpc>
                <a:spcPct val="80000"/>
              </a:lnSpc>
              <a:buFontTx/>
              <a:buChar char="-"/>
            </a:pPr>
            <a:endParaRPr lang="de-DE" altLang="en-US" sz="1100" b="1"/>
          </a:p>
          <a:p>
            <a:pPr>
              <a:lnSpc>
                <a:spcPct val="80000"/>
              </a:lnSpc>
              <a:buFontTx/>
              <a:buChar char="-"/>
            </a:pPr>
            <a:r>
              <a:rPr lang="de-DE" altLang="en-US" sz="1100" b="1"/>
              <a:t>Let‘s get more concrete now. Ladies and Gentlemen and let‘s see, how these patterns are essential in a real situation: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FB662-898E-4DD6-9A1D-450ED00B9D49}" type="slidenum">
              <a:rPr lang="de-DE" altLang="en-US"/>
              <a:pPr/>
              <a:t>23</a:t>
            </a:fld>
            <a:endParaRPr lang="de-DE" altLang="en-US"/>
          </a:p>
        </p:txBody>
      </p:sp>
      <p:sp>
        <p:nvSpPr>
          <p:cNvPr id="60418" name="Rectangle 2"/>
          <p:cNvSpPr>
            <a:spLocks noRot="1" noChangeArrowheads="1" noTextEdit="1"/>
          </p:cNvSpPr>
          <p:nvPr>
            <p:ph type="sldImg"/>
          </p:nvPr>
        </p:nvSpPr>
        <p:spPr>
          <a:xfrm>
            <a:off x="992188" y="768350"/>
            <a:ext cx="5114925" cy="3836988"/>
          </a:xfrm>
          <a:ln/>
        </p:spPr>
      </p:sp>
      <p:sp>
        <p:nvSpPr>
          <p:cNvPr id="60419" name="Rectangle 3"/>
          <p:cNvSpPr>
            <a:spLocks noGrp="1" noChangeArrowheads="1"/>
          </p:cNvSpPr>
          <p:nvPr>
            <p:ph type="body" idx="1"/>
          </p:nvPr>
        </p:nvSpPr>
        <p:spPr/>
        <p:txBody>
          <a:bodyPr/>
          <a:lstStyle/>
          <a:p>
            <a:r>
              <a:rPr lang="de-DE" altLang="en-US" sz="1400"/>
              <a:t>After all you have heard until now and as to your own experiences you might have the impression, my dear Ladies and Gentlemen, that Germans have a real forthright mentality </a:t>
            </a:r>
          </a:p>
          <a:p>
            <a:endParaRPr lang="de-DE" altLang="en-US" sz="1400"/>
          </a:p>
          <a:p>
            <a:r>
              <a:rPr lang="de-DE" altLang="en-US" sz="1400" b="1"/>
              <a:t>Ablesen!!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21234E-4AB1-445D-A513-58FDFF3C79AF}" type="slidenum">
              <a:rPr lang="de-DE" altLang="en-US"/>
              <a:pPr/>
              <a:t>24</a:t>
            </a:fld>
            <a:endParaRPr lang="de-DE" altLang="en-US"/>
          </a:p>
        </p:txBody>
      </p:sp>
      <p:sp>
        <p:nvSpPr>
          <p:cNvPr id="9218" name="Rectangle 2"/>
          <p:cNvSpPr>
            <a:spLocks noRot="1" noChangeArrowheads="1" noTextEdit="1"/>
          </p:cNvSpPr>
          <p:nvPr>
            <p:ph type="sldImg"/>
          </p:nvPr>
        </p:nvSpPr>
        <p:spPr>
          <a:xfrm>
            <a:off x="993775" y="768350"/>
            <a:ext cx="5114925" cy="3836988"/>
          </a:xfrm>
          <a:ln/>
        </p:spPr>
      </p:sp>
      <p:sp>
        <p:nvSpPr>
          <p:cNvPr id="9219" name="Rectangle 3"/>
          <p:cNvSpPr>
            <a:spLocks noGrp="1" noChangeArrowheads="1"/>
          </p:cNvSpPr>
          <p:nvPr>
            <p:ph type="body" idx="1"/>
          </p:nvPr>
        </p:nvSpPr>
        <p:spPr>
          <a:xfrm>
            <a:off x="946150" y="4860925"/>
            <a:ext cx="5207000" cy="4605338"/>
          </a:xfrm>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CA792-36D5-4F99-8773-8DA598F10170}" type="slidenum">
              <a:rPr lang="de-DE" altLang="en-US"/>
              <a:pPr/>
              <a:t>25</a:t>
            </a:fld>
            <a:endParaRPr lang="de-DE" altLang="en-US"/>
          </a:p>
        </p:txBody>
      </p:sp>
      <p:sp>
        <p:nvSpPr>
          <p:cNvPr id="20482" name="Rectangle 2"/>
          <p:cNvSpPr>
            <a:spLocks noRot="1" noChangeArrowheads="1" noTextEdit="1"/>
          </p:cNvSpPr>
          <p:nvPr>
            <p:ph type="sldImg"/>
          </p:nvPr>
        </p:nvSpPr>
        <p:spPr>
          <a:xfrm>
            <a:off x="993775" y="768350"/>
            <a:ext cx="5114925" cy="3836988"/>
          </a:xfrm>
          <a:ln/>
        </p:spPr>
      </p:sp>
      <p:sp>
        <p:nvSpPr>
          <p:cNvPr id="20483" name="Rectangle 3"/>
          <p:cNvSpPr>
            <a:spLocks noGrp="1" noChangeArrowheads="1"/>
          </p:cNvSpPr>
          <p:nvPr>
            <p:ph type="body" idx="1"/>
          </p:nvPr>
        </p:nvSpPr>
        <p:spPr>
          <a:xfrm>
            <a:off x="946150" y="4860925"/>
            <a:ext cx="5207000" cy="4605338"/>
          </a:xfrm>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F55BF-ACD0-4FD2-9E7E-D52FB98AFBE1}" type="slidenum">
              <a:rPr lang="de-DE" altLang="en-US"/>
              <a:pPr/>
              <a:t>26</a:t>
            </a:fld>
            <a:endParaRPr lang="de-DE" altLang="en-US"/>
          </a:p>
        </p:txBody>
      </p:sp>
      <p:sp>
        <p:nvSpPr>
          <p:cNvPr id="117762" name="Rectangle 2"/>
          <p:cNvSpPr>
            <a:spLocks noRot="1" noChangeArrowheads="1" noTextEdit="1"/>
          </p:cNvSpPr>
          <p:nvPr>
            <p:ph type="sldImg"/>
          </p:nvPr>
        </p:nvSpPr>
        <p:spPr>
          <a:xfrm>
            <a:off x="992188" y="768350"/>
            <a:ext cx="5114925" cy="3836988"/>
          </a:xfrm>
          <a:ln/>
        </p:spPr>
      </p:sp>
      <p:sp>
        <p:nvSpPr>
          <p:cNvPr id="1177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D08A6-E8ED-4E60-817D-DDDB5913C700}" type="slidenum">
              <a:rPr lang="de-DE" altLang="en-US"/>
              <a:pPr/>
              <a:t>27</a:t>
            </a:fld>
            <a:endParaRPr lang="de-DE" altLang="en-US"/>
          </a:p>
        </p:txBody>
      </p:sp>
      <p:sp>
        <p:nvSpPr>
          <p:cNvPr id="148482" name="Rectangle 2"/>
          <p:cNvSpPr>
            <a:spLocks noRot="1" noChangeArrowheads="1" noTextEdit="1"/>
          </p:cNvSpPr>
          <p:nvPr>
            <p:ph type="sldImg"/>
          </p:nvPr>
        </p:nvSpPr>
        <p:spPr>
          <a:xfrm>
            <a:off x="992188" y="768350"/>
            <a:ext cx="5114925" cy="3836988"/>
          </a:xfrm>
          <a:ln/>
        </p:spPr>
      </p:sp>
      <p:sp>
        <p:nvSpPr>
          <p:cNvPr id="148483" name="Rectangle 3"/>
          <p:cNvSpPr>
            <a:spLocks noGrp="1" noChangeArrowheads="1"/>
          </p:cNvSpPr>
          <p:nvPr>
            <p:ph type="body" idx="1"/>
          </p:nvPr>
        </p:nvSpPr>
        <p:spPr>
          <a:xfrm>
            <a:off x="946150" y="4860925"/>
            <a:ext cx="5207000" cy="4605338"/>
          </a:xfrm>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4C1C70-843F-4F19-BB5A-9505076D689A}" type="slidenum">
              <a:rPr lang="de-DE" altLang="en-US"/>
              <a:pPr/>
              <a:t>28</a:t>
            </a:fld>
            <a:endParaRPr lang="de-DE" altLang="en-US"/>
          </a:p>
        </p:txBody>
      </p:sp>
      <p:sp>
        <p:nvSpPr>
          <p:cNvPr id="11266" name="Rectangle 2"/>
          <p:cNvSpPr>
            <a:spLocks noGrp="1" noChangeArrowheads="1"/>
          </p:cNvSpPr>
          <p:nvPr>
            <p:ph type="body" idx="1"/>
          </p:nvPr>
        </p:nvSpPr>
        <p:spPr>
          <a:xfrm>
            <a:off x="973138" y="4846638"/>
            <a:ext cx="5189537" cy="4303712"/>
          </a:xfrm>
          <a:ln/>
          <a:extLst>
            <a:ext uri="{91240B29-F687-4F45-9708-019B960494DF}">
              <a14:hiddenLine xmlns:a14="http://schemas.microsoft.com/office/drawing/2010/main" w="12700">
                <a:solidFill>
                  <a:schemeClr val="tx1"/>
                </a:solidFill>
                <a:miter lim="800000"/>
                <a:headEnd/>
                <a:tailEnd/>
              </a14:hiddenLine>
            </a:ext>
          </a:extLst>
        </p:spPr>
        <p:txBody>
          <a:bodyPr lIns="98353" tIns="48313" rIns="98353" bIns="48313"/>
          <a:lstStyle/>
          <a:p>
            <a:endParaRPr lang="en-US" altLang="en-US"/>
          </a:p>
        </p:txBody>
      </p:sp>
      <p:sp>
        <p:nvSpPr>
          <p:cNvPr id="11267" name="Rectangle 3"/>
          <p:cNvSpPr>
            <a:spLocks noRot="1" noChangeArrowheads="1" noTextEdit="1"/>
          </p:cNvSpPr>
          <p:nvPr>
            <p:ph type="sldImg"/>
          </p:nvPr>
        </p:nvSpPr>
        <p:spPr>
          <a:xfrm>
            <a:off x="1185863" y="912813"/>
            <a:ext cx="4762500" cy="3571875"/>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F701E-6718-4E53-820A-F6091770F056}" type="slidenum">
              <a:rPr lang="de-DE" altLang="en-US"/>
              <a:pPr/>
              <a:t>29</a:t>
            </a:fld>
            <a:endParaRPr lang="de-DE" altLang="en-US"/>
          </a:p>
        </p:txBody>
      </p:sp>
      <p:sp>
        <p:nvSpPr>
          <p:cNvPr id="111618" name="Rectangle 2"/>
          <p:cNvSpPr>
            <a:spLocks noRot="1" noChangeArrowheads="1" noTextEdit="1"/>
          </p:cNvSpPr>
          <p:nvPr>
            <p:ph type="sldImg"/>
          </p:nvPr>
        </p:nvSpPr>
        <p:spPr>
          <a:xfrm>
            <a:off x="992188" y="768350"/>
            <a:ext cx="5114925" cy="3836988"/>
          </a:xfrm>
          <a:ln/>
        </p:spPr>
      </p:sp>
      <p:sp>
        <p:nvSpPr>
          <p:cNvPr id="111619" name="Rectangle 3"/>
          <p:cNvSpPr>
            <a:spLocks noGrp="1" noChangeArrowheads="1"/>
          </p:cNvSpPr>
          <p:nvPr>
            <p:ph type="body" idx="1"/>
          </p:nvPr>
        </p:nvSpPr>
        <p:spPr>
          <a:xfrm>
            <a:off x="946150" y="4860925"/>
            <a:ext cx="5207000" cy="4605338"/>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3397EE-2585-4AFE-B6F4-6303AE95919E}" type="slidenum">
              <a:rPr lang="de-DE" altLang="en-US"/>
              <a:pPr/>
              <a:t>3</a:t>
            </a:fld>
            <a:endParaRPr lang="de-DE" altLang="en-US"/>
          </a:p>
        </p:txBody>
      </p:sp>
      <p:sp>
        <p:nvSpPr>
          <p:cNvPr id="145410" name="Rectangle 2"/>
          <p:cNvSpPr>
            <a:spLocks noRot="1" noChangeArrowheads="1" noTextEdit="1"/>
          </p:cNvSpPr>
          <p:nvPr>
            <p:ph type="sldImg"/>
          </p:nvPr>
        </p:nvSpPr>
        <p:spPr>
          <a:xfrm>
            <a:off x="992188" y="768350"/>
            <a:ext cx="5114925" cy="3836988"/>
          </a:xfrm>
          <a:ln/>
        </p:spPr>
      </p:sp>
      <p:sp>
        <p:nvSpPr>
          <p:cNvPr id="145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CF101D-1C9A-4FC3-98FF-F4CD218EB193}" type="slidenum">
              <a:rPr lang="de-DE" altLang="en-US"/>
              <a:pPr/>
              <a:t>30</a:t>
            </a:fld>
            <a:endParaRPr lang="de-DE" altLang="en-US"/>
          </a:p>
        </p:txBody>
      </p:sp>
      <p:sp>
        <p:nvSpPr>
          <p:cNvPr id="113666" name="Rectangle 2"/>
          <p:cNvSpPr>
            <a:spLocks noRot="1" noChangeArrowheads="1" noTextEdit="1"/>
          </p:cNvSpPr>
          <p:nvPr>
            <p:ph type="sldImg"/>
          </p:nvPr>
        </p:nvSpPr>
        <p:spPr>
          <a:xfrm>
            <a:off x="992188" y="768350"/>
            <a:ext cx="5114925" cy="3836988"/>
          </a:xfrm>
          <a:ln/>
        </p:spPr>
      </p:sp>
      <p:sp>
        <p:nvSpPr>
          <p:cNvPr id="113667" name="Rectangle 3"/>
          <p:cNvSpPr>
            <a:spLocks noGrp="1" noChangeArrowheads="1"/>
          </p:cNvSpPr>
          <p:nvPr>
            <p:ph type="body" idx="1"/>
          </p:nvPr>
        </p:nvSpPr>
        <p:spPr>
          <a:xfrm>
            <a:off x="946150" y="4860925"/>
            <a:ext cx="5207000" cy="4605338"/>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A969C-AEE9-45BC-B0EC-4B35F9A9FECA}" type="slidenum">
              <a:rPr lang="de-DE" altLang="en-US"/>
              <a:pPr/>
              <a:t>4</a:t>
            </a:fld>
            <a:endParaRPr lang="de-DE" altLang="en-US"/>
          </a:p>
        </p:txBody>
      </p:sp>
      <p:sp>
        <p:nvSpPr>
          <p:cNvPr id="76802" name="Rectangle 2"/>
          <p:cNvSpPr>
            <a:spLocks noRot="1" noChangeArrowheads="1" noTextEdit="1"/>
          </p:cNvSpPr>
          <p:nvPr>
            <p:ph type="sldImg"/>
          </p:nvPr>
        </p:nvSpPr>
        <p:spPr>
          <a:xfrm>
            <a:off x="992188" y="768350"/>
            <a:ext cx="5114925" cy="3836988"/>
          </a:xfrm>
          <a:ln/>
        </p:spPr>
      </p:sp>
      <p:sp>
        <p:nvSpPr>
          <p:cNvPr id="768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230DB5-1187-4DB8-8B5B-D316023825A4}" type="slidenum">
              <a:rPr lang="de-DE" altLang="en-US"/>
              <a:pPr/>
              <a:t>5</a:t>
            </a:fld>
            <a:endParaRPr lang="de-DE" altLang="en-US"/>
          </a:p>
        </p:txBody>
      </p:sp>
      <p:sp>
        <p:nvSpPr>
          <p:cNvPr id="22530" name="Rectangle 2"/>
          <p:cNvSpPr>
            <a:spLocks noRot="1" noChangeArrowheads="1" noTextEdit="1"/>
          </p:cNvSpPr>
          <p:nvPr>
            <p:ph type="sldImg"/>
          </p:nvPr>
        </p:nvSpPr>
        <p:spPr>
          <a:xfrm>
            <a:off x="992188" y="768350"/>
            <a:ext cx="5114925" cy="3836988"/>
          </a:xfrm>
          <a:ln/>
        </p:spPr>
      </p:sp>
      <p:sp>
        <p:nvSpPr>
          <p:cNvPr id="225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514C2A-A434-41DB-B123-3D0E3E53BAEA}" type="slidenum">
              <a:rPr lang="de-DE" altLang="en-US"/>
              <a:pPr/>
              <a:t>6</a:t>
            </a:fld>
            <a:endParaRPr lang="de-DE" altLang="en-US"/>
          </a:p>
        </p:txBody>
      </p:sp>
      <p:sp>
        <p:nvSpPr>
          <p:cNvPr id="126978" name="Rectangle 2"/>
          <p:cNvSpPr>
            <a:spLocks noRot="1" noChangeArrowheads="1" noTextEdit="1"/>
          </p:cNvSpPr>
          <p:nvPr>
            <p:ph type="sldImg"/>
          </p:nvPr>
        </p:nvSpPr>
        <p:spPr>
          <a:xfrm>
            <a:off x="992188" y="768350"/>
            <a:ext cx="5114925" cy="3836988"/>
          </a:xfrm>
          <a:ln/>
        </p:spPr>
      </p:sp>
      <p:sp>
        <p:nvSpPr>
          <p:cNvPr id="1269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0CDDD-F9D8-4CED-8AD4-0B125605E9C2}" type="slidenum">
              <a:rPr lang="de-DE" altLang="en-US"/>
              <a:pPr/>
              <a:t>7</a:t>
            </a:fld>
            <a:endParaRPr lang="de-DE" altLang="en-US"/>
          </a:p>
        </p:txBody>
      </p:sp>
      <p:sp>
        <p:nvSpPr>
          <p:cNvPr id="79874" name="Rectangle 2"/>
          <p:cNvSpPr>
            <a:spLocks noRot="1" noChangeArrowheads="1" noTextEdit="1"/>
          </p:cNvSpPr>
          <p:nvPr>
            <p:ph type="sldImg"/>
          </p:nvPr>
        </p:nvSpPr>
        <p:spPr>
          <a:xfrm>
            <a:off x="992188" y="768350"/>
            <a:ext cx="5114925" cy="3836988"/>
          </a:xfrm>
          <a:ln/>
        </p:spPr>
      </p:sp>
      <p:sp>
        <p:nvSpPr>
          <p:cNvPr id="798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FAB8D1-2325-429D-B55F-D826EE7DE998}" type="slidenum">
              <a:rPr lang="de-DE" altLang="en-US"/>
              <a:pPr/>
              <a:t>8</a:t>
            </a:fld>
            <a:endParaRPr lang="de-DE" altLang="en-US"/>
          </a:p>
        </p:txBody>
      </p:sp>
      <p:sp>
        <p:nvSpPr>
          <p:cNvPr id="105474" name="Rectangle 2"/>
          <p:cNvSpPr>
            <a:spLocks noRot="1" noChangeArrowheads="1" noTextEdit="1"/>
          </p:cNvSpPr>
          <p:nvPr>
            <p:ph type="sldImg"/>
          </p:nvPr>
        </p:nvSpPr>
        <p:spPr>
          <a:xfrm>
            <a:off x="992188" y="768350"/>
            <a:ext cx="5114925" cy="3836988"/>
          </a:xfrm>
          <a:ln/>
        </p:spPr>
      </p:sp>
      <p:sp>
        <p:nvSpPr>
          <p:cNvPr id="105475" name="Rectangle 3"/>
          <p:cNvSpPr>
            <a:spLocks noGrp="1" noChangeArrowheads="1"/>
          </p:cNvSpPr>
          <p:nvPr>
            <p:ph type="body" idx="1"/>
          </p:nvPr>
        </p:nvSpPr>
        <p:spPr>
          <a:xfrm>
            <a:off x="946150" y="4860925"/>
            <a:ext cx="5207000" cy="4605338"/>
          </a:xfrm>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23CA06-F3A2-4533-82BE-CBD509409050}" type="slidenum">
              <a:rPr lang="de-DE" altLang="en-US"/>
              <a:pPr/>
              <a:t>9</a:t>
            </a:fld>
            <a:endParaRPr lang="de-DE" altLang="en-US"/>
          </a:p>
        </p:txBody>
      </p:sp>
      <p:sp>
        <p:nvSpPr>
          <p:cNvPr id="107522" name="Rectangle 2"/>
          <p:cNvSpPr>
            <a:spLocks noRot="1" noChangeArrowheads="1" noTextEdit="1"/>
          </p:cNvSpPr>
          <p:nvPr>
            <p:ph type="sldImg"/>
          </p:nvPr>
        </p:nvSpPr>
        <p:spPr>
          <a:xfrm>
            <a:off x="992188" y="768350"/>
            <a:ext cx="5114925" cy="3836988"/>
          </a:xfrm>
          <a:ln/>
        </p:spPr>
      </p:sp>
      <p:sp>
        <p:nvSpPr>
          <p:cNvPr id="107523" name="Rectangle 3"/>
          <p:cNvSpPr>
            <a:spLocks noGrp="1" noChangeArrowheads="1"/>
          </p:cNvSpPr>
          <p:nvPr>
            <p:ph type="body" idx="1"/>
          </p:nvPr>
        </p:nvSpPr>
        <p:spPr>
          <a:xfrm>
            <a:off x="946150" y="4860925"/>
            <a:ext cx="5207000" cy="4605338"/>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38200" y="2667000"/>
            <a:ext cx="6781800" cy="609600"/>
          </a:xfrm>
        </p:spPr>
        <p:txBody>
          <a:bodyPr/>
          <a:lstStyle>
            <a:lvl1pPr>
              <a:defRPr/>
            </a:lvl1pPr>
          </a:lstStyle>
          <a:p>
            <a:pPr lvl="0"/>
            <a:r>
              <a:rPr lang="de-DE" altLang="en-US" noProof="0" smtClean="0"/>
              <a:t>Klicken Sie, um das Format des Titel-Masters zu bearbeiten.</a:t>
            </a:r>
          </a:p>
        </p:txBody>
      </p:sp>
      <p:sp>
        <p:nvSpPr>
          <p:cNvPr id="4099" name="Rectangle 3"/>
          <p:cNvSpPr>
            <a:spLocks noGrp="1" noChangeArrowheads="1"/>
          </p:cNvSpPr>
          <p:nvPr>
            <p:ph type="ftr" sz="quarter" idx="3"/>
          </p:nvPr>
        </p:nvSpPr>
        <p:spPr/>
        <p:txBody>
          <a:bodyPr/>
          <a:lstStyle>
            <a:lvl1pPr>
              <a:defRPr/>
            </a:lvl1pPr>
          </a:lstStyle>
          <a:p>
            <a:endParaRPr lang="en-US" altLang="en-US"/>
          </a:p>
        </p:txBody>
      </p:sp>
      <p:sp>
        <p:nvSpPr>
          <p:cNvPr id="4100" name="Line 4"/>
          <p:cNvSpPr>
            <a:spLocks noChangeShapeType="1"/>
          </p:cNvSpPr>
          <p:nvPr/>
        </p:nvSpPr>
        <p:spPr bwMode="auto">
          <a:xfrm>
            <a:off x="762000" y="6591300"/>
            <a:ext cx="7620000" cy="0"/>
          </a:xfrm>
          <a:prstGeom prst="line">
            <a:avLst/>
          </a:prstGeom>
          <a:noFill/>
          <a:ln w="190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1" name="Line 5"/>
          <p:cNvSpPr>
            <a:spLocks noChangeShapeType="1"/>
          </p:cNvSpPr>
          <p:nvPr/>
        </p:nvSpPr>
        <p:spPr bwMode="auto">
          <a:xfrm>
            <a:off x="766763" y="2590800"/>
            <a:ext cx="0" cy="762000"/>
          </a:xfrm>
          <a:prstGeom prst="line">
            <a:avLst/>
          </a:prstGeom>
          <a:noFill/>
          <a:ln w="762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2" name="Rectangle 6"/>
          <p:cNvSpPr>
            <a:spLocks noGrp="1" noChangeArrowheads="1"/>
          </p:cNvSpPr>
          <p:nvPr>
            <p:ph type="subTitle" idx="1"/>
          </p:nvPr>
        </p:nvSpPr>
        <p:spPr>
          <a:xfrm>
            <a:off x="942975" y="3657600"/>
            <a:ext cx="3629025" cy="533400"/>
          </a:xfrm>
        </p:spPr>
        <p:txBody>
          <a:bodyPr lIns="0" tIns="0" rIns="0" bIns="0"/>
          <a:lstStyle>
            <a:lvl1pPr marL="0" indent="0" algn="ctr">
              <a:buFont typeface="Wingdings" pitchFamily="2" charset="2"/>
              <a:buNone/>
              <a:defRPr sz="1700"/>
            </a:lvl1pPr>
          </a:lstStyle>
          <a:p>
            <a:pPr lvl="0"/>
            <a:r>
              <a:rPr lang="de-DE" altLang="en-US" noProof="0" smtClean="0"/>
              <a:t>Klicken Sie, um das Logo einzufügen</a:t>
            </a:r>
          </a:p>
        </p:txBody>
      </p:sp>
      <p:grpSp>
        <p:nvGrpSpPr>
          <p:cNvPr id="4103" name="Group 7"/>
          <p:cNvGrpSpPr>
            <a:grpSpLocks/>
          </p:cNvGrpSpPr>
          <p:nvPr/>
        </p:nvGrpSpPr>
        <p:grpSpPr bwMode="auto">
          <a:xfrm>
            <a:off x="8534400" y="6248400"/>
            <a:ext cx="604838" cy="400050"/>
            <a:chOff x="5376" y="3936"/>
            <a:chExt cx="381" cy="252"/>
          </a:xfrm>
        </p:grpSpPr>
        <p:pic>
          <p:nvPicPr>
            <p:cNvPr id="4104" name="Picture 8" descr="DownRight_of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3936"/>
              <a:ext cx="220" cy="220"/>
            </a:xfrm>
            <a:prstGeom prst="rect">
              <a:avLst/>
            </a:prstGeom>
            <a:noFill/>
            <a:extLst>
              <a:ext uri="{909E8E84-426E-40DD-AFC4-6F175D3DCCD1}">
                <a14:hiddenFill xmlns:a14="http://schemas.microsoft.com/office/drawing/2010/main">
                  <a:solidFill>
                    <a:srgbClr val="FFFFFF"/>
                  </a:solidFill>
                </a14:hiddenFill>
              </a:ext>
            </a:extLst>
          </p:spPr>
        </p:pic>
        <p:sp>
          <p:nvSpPr>
            <p:cNvPr id="4105" name="Text Box 9"/>
            <p:cNvSpPr txBox="1">
              <a:spLocks noChangeArrowheads="1"/>
            </p:cNvSpPr>
            <p:nvPr userDrawn="1"/>
          </p:nvSpPr>
          <p:spPr bwMode="auto">
            <a:xfrm>
              <a:off x="5393" y="4034"/>
              <a:ext cx="36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ClrTx/>
                <a:buSzTx/>
                <a:buFontTx/>
                <a:buNone/>
              </a:pPr>
              <a:r>
                <a:rPr lang="de-DE" altLang="en-US" sz="1000">
                  <a:solidFill>
                    <a:srgbClr val="F7F4EF"/>
                  </a:solidFill>
                  <a:latin typeface="Arial Unicode MS" pitchFamily="34" charset="-128"/>
                </a:rPr>
                <a:t>Project</a:t>
              </a:r>
              <a:endParaRPr lang="de-DE" altLang="en-US" sz="700">
                <a:solidFill>
                  <a:srgbClr val="DDDDDD"/>
                </a:solidFill>
                <a:latin typeface="Arial Unicode MS" pitchFamily="34" charset="-128"/>
              </a:endParaRPr>
            </a:p>
          </p:txBody>
        </p:sp>
      </p:grpSp>
      <p:pic>
        <p:nvPicPr>
          <p:cNvPr id="4106" name="Picture 10" descr="UpLeft_o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269875"/>
            <a:ext cx="349250" cy="349250"/>
          </a:xfrm>
          <a:prstGeom prst="rect">
            <a:avLst/>
          </a:prstGeom>
          <a:noFill/>
          <a:extLst>
            <a:ext uri="{909E8E84-426E-40DD-AFC4-6F175D3DCCD1}">
              <a14:hiddenFill xmlns:a14="http://schemas.microsoft.com/office/drawing/2010/main">
                <a:solidFill>
                  <a:srgbClr val="FFFFFF"/>
                </a:solidFill>
              </a14:hiddenFill>
            </a:ext>
          </a:extLst>
        </p:spPr>
      </p:pic>
      <p:sp>
        <p:nvSpPr>
          <p:cNvPr id="4107" name="Rectangle 11"/>
          <p:cNvSpPr>
            <a:spLocks noGrp="1" noChangeArrowheads="1"/>
          </p:cNvSpPr>
          <p:nvPr>
            <p:ph type="dt" sz="quarter" idx="2"/>
          </p:nvPr>
        </p:nvSpPr>
        <p:spPr/>
        <p:txBody>
          <a:bodyPr/>
          <a:lstStyle>
            <a:lvl1pPr>
              <a:defRPr/>
            </a:lvl1pPr>
          </a:lstStyle>
          <a:p>
            <a:endParaRPr lang="de-DE" altLang="en-US"/>
          </a:p>
        </p:txBody>
      </p:sp>
      <p:sp>
        <p:nvSpPr>
          <p:cNvPr id="4108" name="Rectangle 12"/>
          <p:cNvSpPr>
            <a:spLocks noGrp="1" noChangeArrowheads="1"/>
          </p:cNvSpPr>
          <p:nvPr>
            <p:ph type="sldNum" sz="quarter" idx="4"/>
          </p:nvPr>
        </p:nvSpPr>
        <p:spPr/>
        <p:txBody>
          <a:bodyPr/>
          <a:lstStyle>
            <a:lvl1pPr>
              <a:defRPr/>
            </a:lvl1pPr>
          </a:lstStyle>
          <a:p>
            <a:fld id="{A3C7D1C5-FD11-448C-B0A1-B2F6C6B12F4E}" type="slidenum">
              <a:rPr lang="de-DE" altLang="en-US"/>
              <a:pPr/>
              <a:t>‹Nr.›</a:t>
            </a:fld>
            <a:endParaRPr lang="de-DE"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Fußzeilenplatzhalter 3"/>
          <p:cNvSpPr>
            <a:spLocks noGrp="1"/>
          </p:cNvSpPr>
          <p:nvPr>
            <p:ph type="ftr" sz="quarter" idx="10"/>
          </p:nvPr>
        </p:nvSpPr>
        <p:spPr/>
        <p:txBody>
          <a:bodyPr/>
          <a:lstStyle>
            <a:lvl1pPr>
              <a:defRPr/>
            </a:lvl1pPr>
          </a:lstStyle>
          <a:p>
            <a:endParaRPr lang="en-US" altLang="en-US"/>
          </a:p>
        </p:txBody>
      </p:sp>
      <p:sp>
        <p:nvSpPr>
          <p:cNvPr id="5" name="Datumsplatzhalter 4"/>
          <p:cNvSpPr>
            <a:spLocks noGrp="1"/>
          </p:cNvSpPr>
          <p:nvPr>
            <p:ph type="dt" sz="quarter" idx="11"/>
          </p:nvPr>
        </p:nvSpPr>
        <p:spPr/>
        <p:txBody>
          <a:bodyPr/>
          <a:lstStyle>
            <a:lvl1pPr>
              <a:defRPr/>
            </a:lvl1pPr>
          </a:lstStyle>
          <a:p>
            <a:endParaRPr lang="de-DE" altLang="en-US"/>
          </a:p>
        </p:txBody>
      </p:sp>
      <p:sp>
        <p:nvSpPr>
          <p:cNvPr id="6" name="Foliennummernplatzhalter 5"/>
          <p:cNvSpPr>
            <a:spLocks noGrp="1"/>
          </p:cNvSpPr>
          <p:nvPr>
            <p:ph type="sldNum" sz="quarter" idx="12"/>
          </p:nvPr>
        </p:nvSpPr>
        <p:spPr/>
        <p:txBody>
          <a:bodyPr/>
          <a:lstStyle>
            <a:lvl1pPr>
              <a:defRPr/>
            </a:lvl1pPr>
          </a:lstStyle>
          <a:p>
            <a:fld id="{5D510CEA-D13F-46E7-BCE2-61C5BA6B0615}" type="slidenum">
              <a:rPr lang="de-DE" altLang="en-US"/>
              <a:pPr/>
              <a:t>‹Nr.›</a:t>
            </a:fld>
            <a:endParaRPr lang="de-DE" altLang="en-US"/>
          </a:p>
        </p:txBody>
      </p:sp>
    </p:spTree>
    <p:extLst>
      <p:ext uri="{BB962C8B-B14F-4D97-AF65-F5344CB8AC3E}">
        <p14:creationId xmlns:p14="http://schemas.microsoft.com/office/powerpoint/2010/main" val="300636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56363" y="277813"/>
            <a:ext cx="1925637" cy="5741987"/>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679450" y="277813"/>
            <a:ext cx="5624513" cy="57419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Fußzeilenplatzhalter 3"/>
          <p:cNvSpPr>
            <a:spLocks noGrp="1"/>
          </p:cNvSpPr>
          <p:nvPr>
            <p:ph type="ftr" sz="quarter" idx="10"/>
          </p:nvPr>
        </p:nvSpPr>
        <p:spPr/>
        <p:txBody>
          <a:bodyPr/>
          <a:lstStyle>
            <a:lvl1pPr>
              <a:defRPr/>
            </a:lvl1pPr>
          </a:lstStyle>
          <a:p>
            <a:endParaRPr lang="en-US" altLang="en-US"/>
          </a:p>
        </p:txBody>
      </p:sp>
      <p:sp>
        <p:nvSpPr>
          <p:cNvPr id="5" name="Datumsplatzhalter 4"/>
          <p:cNvSpPr>
            <a:spLocks noGrp="1"/>
          </p:cNvSpPr>
          <p:nvPr>
            <p:ph type="dt" sz="quarter" idx="11"/>
          </p:nvPr>
        </p:nvSpPr>
        <p:spPr/>
        <p:txBody>
          <a:bodyPr/>
          <a:lstStyle>
            <a:lvl1pPr>
              <a:defRPr/>
            </a:lvl1pPr>
          </a:lstStyle>
          <a:p>
            <a:endParaRPr lang="de-DE" altLang="en-US"/>
          </a:p>
        </p:txBody>
      </p:sp>
      <p:sp>
        <p:nvSpPr>
          <p:cNvPr id="6" name="Foliennummernplatzhalter 5"/>
          <p:cNvSpPr>
            <a:spLocks noGrp="1"/>
          </p:cNvSpPr>
          <p:nvPr>
            <p:ph type="sldNum" sz="quarter" idx="12"/>
          </p:nvPr>
        </p:nvSpPr>
        <p:spPr/>
        <p:txBody>
          <a:bodyPr/>
          <a:lstStyle>
            <a:lvl1pPr>
              <a:defRPr/>
            </a:lvl1pPr>
          </a:lstStyle>
          <a:p>
            <a:fld id="{2632F15D-B3F2-4965-B182-0FA509FB5A25}" type="slidenum">
              <a:rPr lang="de-DE" altLang="en-US"/>
              <a:pPr/>
              <a:t>‹Nr.›</a:t>
            </a:fld>
            <a:endParaRPr lang="de-DE" altLang="en-US"/>
          </a:p>
        </p:txBody>
      </p:sp>
    </p:spTree>
    <p:extLst>
      <p:ext uri="{BB962C8B-B14F-4D97-AF65-F5344CB8AC3E}">
        <p14:creationId xmlns:p14="http://schemas.microsoft.com/office/powerpoint/2010/main" val="1057660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79450" y="277813"/>
            <a:ext cx="7702550" cy="381000"/>
          </a:xfrm>
        </p:spPr>
        <p:txBody>
          <a:bodyPr/>
          <a:lstStyle/>
          <a:p>
            <a:r>
              <a:rPr lang="de-DE" smtClean="0"/>
              <a:t>Titelmasterformat durch Klicken bearbeiten</a:t>
            </a:r>
            <a:endParaRPr lang="en-GB"/>
          </a:p>
        </p:txBody>
      </p:sp>
      <p:sp>
        <p:nvSpPr>
          <p:cNvPr id="3" name="ClipArt-Platzhalter 2"/>
          <p:cNvSpPr>
            <a:spLocks noGrp="1"/>
          </p:cNvSpPr>
          <p:nvPr>
            <p:ph type="clipArt" sz="half" idx="1"/>
          </p:nvPr>
        </p:nvSpPr>
        <p:spPr>
          <a:xfrm>
            <a:off x="685800" y="1143000"/>
            <a:ext cx="3771900" cy="4876800"/>
          </a:xfrm>
        </p:spPr>
        <p:txBody>
          <a:bodyPr/>
          <a:lstStyle/>
          <a:p>
            <a:endParaRPr lang="en-GB"/>
          </a:p>
        </p:txBody>
      </p:sp>
      <p:sp>
        <p:nvSpPr>
          <p:cNvPr id="4" name="Textplatzhalter 3"/>
          <p:cNvSpPr>
            <a:spLocks noGrp="1"/>
          </p:cNvSpPr>
          <p:nvPr>
            <p:ph type="body" sz="half" idx="2"/>
          </p:nvPr>
        </p:nvSpPr>
        <p:spPr>
          <a:xfrm>
            <a:off x="4610100" y="1143000"/>
            <a:ext cx="3771900" cy="4876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Fußzeilenplatzhalter 4"/>
          <p:cNvSpPr>
            <a:spLocks noGrp="1"/>
          </p:cNvSpPr>
          <p:nvPr>
            <p:ph type="ftr" sz="quarter" idx="10"/>
          </p:nvPr>
        </p:nvSpPr>
        <p:spPr>
          <a:xfrm>
            <a:off x="3124200" y="6329363"/>
            <a:ext cx="2895600" cy="371475"/>
          </a:xfrm>
        </p:spPr>
        <p:txBody>
          <a:bodyPr/>
          <a:lstStyle>
            <a:lvl1pPr>
              <a:defRPr/>
            </a:lvl1pPr>
          </a:lstStyle>
          <a:p>
            <a:endParaRPr lang="en-US" altLang="en-US"/>
          </a:p>
        </p:txBody>
      </p:sp>
      <p:sp>
        <p:nvSpPr>
          <p:cNvPr id="6" name="Datumsplatzhalter 5"/>
          <p:cNvSpPr>
            <a:spLocks noGrp="1"/>
          </p:cNvSpPr>
          <p:nvPr>
            <p:ph type="dt" sz="quarter" idx="11"/>
          </p:nvPr>
        </p:nvSpPr>
        <p:spPr>
          <a:xfrm>
            <a:off x="762000" y="6327775"/>
            <a:ext cx="2362200" cy="373063"/>
          </a:xfrm>
        </p:spPr>
        <p:txBody>
          <a:bodyPr/>
          <a:lstStyle>
            <a:lvl1pPr>
              <a:defRPr/>
            </a:lvl1pPr>
          </a:lstStyle>
          <a:p>
            <a:endParaRPr lang="de-DE" altLang="en-US"/>
          </a:p>
        </p:txBody>
      </p:sp>
      <p:sp>
        <p:nvSpPr>
          <p:cNvPr id="7" name="Foliennummernplatzhalter 6"/>
          <p:cNvSpPr>
            <a:spLocks noGrp="1"/>
          </p:cNvSpPr>
          <p:nvPr>
            <p:ph type="sldNum" sz="quarter" idx="12"/>
          </p:nvPr>
        </p:nvSpPr>
        <p:spPr>
          <a:xfrm>
            <a:off x="6019800" y="6324600"/>
            <a:ext cx="2438400" cy="381000"/>
          </a:xfrm>
        </p:spPr>
        <p:txBody>
          <a:bodyPr/>
          <a:lstStyle>
            <a:lvl1pPr>
              <a:defRPr/>
            </a:lvl1pPr>
          </a:lstStyle>
          <a:p>
            <a:fld id="{2A707D54-E6FF-4987-BC80-759281C646FD}" type="slidenum">
              <a:rPr lang="de-DE" altLang="en-US"/>
              <a:pPr/>
              <a:t>‹Nr.›</a:t>
            </a:fld>
            <a:endParaRPr lang="de-DE" altLang="en-US"/>
          </a:p>
        </p:txBody>
      </p:sp>
    </p:spTree>
    <p:extLst>
      <p:ext uri="{BB962C8B-B14F-4D97-AF65-F5344CB8AC3E}">
        <p14:creationId xmlns:p14="http://schemas.microsoft.com/office/powerpoint/2010/main" val="4084355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679450" y="277813"/>
            <a:ext cx="7702550" cy="381000"/>
          </a:xfrm>
        </p:spPr>
        <p:txBody>
          <a:bodyPr/>
          <a:lstStyle/>
          <a:p>
            <a:r>
              <a:rPr lang="de-DE" smtClean="0"/>
              <a:t>Titelmasterformat durch Klicken bearbeiten</a:t>
            </a:r>
            <a:endParaRPr lang="en-GB"/>
          </a:p>
        </p:txBody>
      </p:sp>
      <p:sp>
        <p:nvSpPr>
          <p:cNvPr id="3" name="Inhaltsplatzhalter 2"/>
          <p:cNvSpPr>
            <a:spLocks noGrp="1"/>
          </p:cNvSpPr>
          <p:nvPr>
            <p:ph sz="quarter" idx="1"/>
          </p:nvPr>
        </p:nvSpPr>
        <p:spPr>
          <a:xfrm>
            <a:off x="685800" y="1143000"/>
            <a:ext cx="3771900" cy="2362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quarter" idx="2"/>
          </p:nvPr>
        </p:nvSpPr>
        <p:spPr>
          <a:xfrm>
            <a:off x="4610100" y="1143000"/>
            <a:ext cx="3771900" cy="2362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half" idx="3"/>
          </p:nvPr>
        </p:nvSpPr>
        <p:spPr>
          <a:xfrm>
            <a:off x="685800" y="3657600"/>
            <a:ext cx="7696200" cy="2362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10"/>
          </p:nvPr>
        </p:nvSpPr>
        <p:spPr>
          <a:xfrm>
            <a:off x="3124200" y="6329363"/>
            <a:ext cx="2895600" cy="371475"/>
          </a:xfrm>
        </p:spPr>
        <p:txBody>
          <a:bodyPr/>
          <a:lstStyle>
            <a:lvl1pPr>
              <a:defRPr/>
            </a:lvl1pPr>
          </a:lstStyle>
          <a:p>
            <a:endParaRPr lang="en-US" altLang="en-US"/>
          </a:p>
        </p:txBody>
      </p:sp>
      <p:sp>
        <p:nvSpPr>
          <p:cNvPr id="7" name="Datumsplatzhalter 6"/>
          <p:cNvSpPr>
            <a:spLocks noGrp="1"/>
          </p:cNvSpPr>
          <p:nvPr>
            <p:ph type="dt" sz="quarter" idx="11"/>
          </p:nvPr>
        </p:nvSpPr>
        <p:spPr>
          <a:xfrm>
            <a:off x="762000" y="6327775"/>
            <a:ext cx="2362200" cy="373063"/>
          </a:xfrm>
        </p:spPr>
        <p:txBody>
          <a:bodyPr/>
          <a:lstStyle>
            <a:lvl1pPr>
              <a:defRPr/>
            </a:lvl1pPr>
          </a:lstStyle>
          <a:p>
            <a:endParaRPr lang="de-DE" altLang="en-US"/>
          </a:p>
        </p:txBody>
      </p:sp>
      <p:sp>
        <p:nvSpPr>
          <p:cNvPr id="8" name="Foliennummernplatzhalter 7"/>
          <p:cNvSpPr>
            <a:spLocks noGrp="1"/>
          </p:cNvSpPr>
          <p:nvPr>
            <p:ph type="sldNum" sz="quarter" idx="12"/>
          </p:nvPr>
        </p:nvSpPr>
        <p:spPr>
          <a:xfrm>
            <a:off x="6019800" y="6324600"/>
            <a:ext cx="2438400" cy="381000"/>
          </a:xfrm>
        </p:spPr>
        <p:txBody>
          <a:bodyPr/>
          <a:lstStyle>
            <a:lvl1pPr>
              <a:defRPr/>
            </a:lvl1pPr>
          </a:lstStyle>
          <a:p>
            <a:fld id="{B3A19AE0-A56A-4DFA-A3A8-B00943734CA3}" type="slidenum">
              <a:rPr lang="de-DE" altLang="en-US"/>
              <a:pPr/>
              <a:t>‹Nr.›</a:t>
            </a:fld>
            <a:endParaRPr lang="de-DE" altLang="en-US"/>
          </a:p>
        </p:txBody>
      </p:sp>
    </p:spTree>
    <p:extLst>
      <p:ext uri="{BB962C8B-B14F-4D97-AF65-F5344CB8AC3E}">
        <p14:creationId xmlns:p14="http://schemas.microsoft.com/office/powerpoint/2010/main" val="309265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Fußzeilenplatzhalter 3"/>
          <p:cNvSpPr>
            <a:spLocks noGrp="1"/>
          </p:cNvSpPr>
          <p:nvPr>
            <p:ph type="ftr" sz="quarter" idx="10"/>
          </p:nvPr>
        </p:nvSpPr>
        <p:spPr/>
        <p:txBody>
          <a:bodyPr/>
          <a:lstStyle>
            <a:lvl1pPr>
              <a:defRPr/>
            </a:lvl1pPr>
          </a:lstStyle>
          <a:p>
            <a:endParaRPr lang="en-US" altLang="en-US"/>
          </a:p>
        </p:txBody>
      </p:sp>
      <p:sp>
        <p:nvSpPr>
          <p:cNvPr id="5" name="Datumsplatzhalter 4"/>
          <p:cNvSpPr>
            <a:spLocks noGrp="1"/>
          </p:cNvSpPr>
          <p:nvPr>
            <p:ph type="dt" sz="quarter" idx="11"/>
          </p:nvPr>
        </p:nvSpPr>
        <p:spPr/>
        <p:txBody>
          <a:bodyPr/>
          <a:lstStyle>
            <a:lvl1pPr>
              <a:defRPr/>
            </a:lvl1pPr>
          </a:lstStyle>
          <a:p>
            <a:endParaRPr lang="de-DE" altLang="en-US"/>
          </a:p>
        </p:txBody>
      </p:sp>
      <p:sp>
        <p:nvSpPr>
          <p:cNvPr id="6" name="Foliennummernplatzhalter 5"/>
          <p:cNvSpPr>
            <a:spLocks noGrp="1"/>
          </p:cNvSpPr>
          <p:nvPr>
            <p:ph type="sldNum" sz="quarter" idx="12"/>
          </p:nvPr>
        </p:nvSpPr>
        <p:spPr/>
        <p:txBody>
          <a:bodyPr/>
          <a:lstStyle>
            <a:lvl1pPr>
              <a:defRPr/>
            </a:lvl1pPr>
          </a:lstStyle>
          <a:p>
            <a:fld id="{344EAD01-8BC4-4887-952A-0168FDEE0D2B}" type="slidenum">
              <a:rPr lang="de-DE" altLang="en-US"/>
              <a:pPr/>
              <a:t>‹Nr.›</a:t>
            </a:fld>
            <a:endParaRPr lang="de-DE" altLang="en-US"/>
          </a:p>
        </p:txBody>
      </p:sp>
    </p:spTree>
    <p:extLst>
      <p:ext uri="{BB962C8B-B14F-4D97-AF65-F5344CB8AC3E}">
        <p14:creationId xmlns:p14="http://schemas.microsoft.com/office/powerpoint/2010/main" val="392653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endParaRPr lang="en-US" altLang="en-US"/>
          </a:p>
        </p:txBody>
      </p:sp>
      <p:sp>
        <p:nvSpPr>
          <p:cNvPr id="5" name="Datumsplatzhalter 4"/>
          <p:cNvSpPr>
            <a:spLocks noGrp="1"/>
          </p:cNvSpPr>
          <p:nvPr>
            <p:ph type="dt" sz="quarter" idx="11"/>
          </p:nvPr>
        </p:nvSpPr>
        <p:spPr/>
        <p:txBody>
          <a:bodyPr/>
          <a:lstStyle>
            <a:lvl1pPr>
              <a:defRPr/>
            </a:lvl1pPr>
          </a:lstStyle>
          <a:p>
            <a:endParaRPr lang="de-DE" altLang="en-US"/>
          </a:p>
        </p:txBody>
      </p:sp>
      <p:sp>
        <p:nvSpPr>
          <p:cNvPr id="6" name="Foliennummernplatzhalter 5"/>
          <p:cNvSpPr>
            <a:spLocks noGrp="1"/>
          </p:cNvSpPr>
          <p:nvPr>
            <p:ph type="sldNum" sz="quarter" idx="12"/>
          </p:nvPr>
        </p:nvSpPr>
        <p:spPr/>
        <p:txBody>
          <a:bodyPr/>
          <a:lstStyle>
            <a:lvl1pPr>
              <a:defRPr/>
            </a:lvl1pPr>
          </a:lstStyle>
          <a:p>
            <a:fld id="{BE66E06F-F3DB-4A1D-93B6-22B4E8DF4336}" type="slidenum">
              <a:rPr lang="de-DE" altLang="en-US"/>
              <a:pPr/>
              <a:t>‹Nr.›</a:t>
            </a:fld>
            <a:endParaRPr lang="de-DE" altLang="en-US"/>
          </a:p>
        </p:txBody>
      </p:sp>
    </p:spTree>
    <p:extLst>
      <p:ext uri="{BB962C8B-B14F-4D97-AF65-F5344CB8AC3E}">
        <p14:creationId xmlns:p14="http://schemas.microsoft.com/office/powerpoint/2010/main" val="3702919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685800" y="1143000"/>
            <a:ext cx="3771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10100" y="1143000"/>
            <a:ext cx="3771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Fußzeilenplatzhalter 4"/>
          <p:cNvSpPr>
            <a:spLocks noGrp="1"/>
          </p:cNvSpPr>
          <p:nvPr>
            <p:ph type="ftr" sz="quarter" idx="10"/>
          </p:nvPr>
        </p:nvSpPr>
        <p:spPr/>
        <p:txBody>
          <a:bodyPr/>
          <a:lstStyle>
            <a:lvl1pPr>
              <a:defRPr/>
            </a:lvl1pPr>
          </a:lstStyle>
          <a:p>
            <a:endParaRPr lang="en-US" altLang="en-US"/>
          </a:p>
        </p:txBody>
      </p:sp>
      <p:sp>
        <p:nvSpPr>
          <p:cNvPr id="6" name="Datumsplatzhalter 5"/>
          <p:cNvSpPr>
            <a:spLocks noGrp="1"/>
          </p:cNvSpPr>
          <p:nvPr>
            <p:ph type="dt" sz="quarter" idx="11"/>
          </p:nvPr>
        </p:nvSpPr>
        <p:spPr/>
        <p:txBody>
          <a:bodyPr/>
          <a:lstStyle>
            <a:lvl1pPr>
              <a:defRPr/>
            </a:lvl1pPr>
          </a:lstStyle>
          <a:p>
            <a:endParaRPr lang="de-DE" altLang="en-US"/>
          </a:p>
        </p:txBody>
      </p:sp>
      <p:sp>
        <p:nvSpPr>
          <p:cNvPr id="7" name="Foliennummernplatzhalter 6"/>
          <p:cNvSpPr>
            <a:spLocks noGrp="1"/>
          </p:cNvSpPr>
          <p:nvPr>
            <p:ph type="sldNum" sz="quarter" idx="12"/>
          </p:nvPr>
        </p:nvSpPr>
        <p:spPr/>
        <p:txBody>
          <a:bodyPr/>
          <a:lstStyle>
            <a:lvl1pPr>
              <a:defRPr/>
            </a:lvl1pPr>
          </a:lstStyle>
          <a:p>
            <a:fld id="{A28BCAF0-95B7-4CED-8B40-4EA22E5F226F}" type="slidenum">
              <a:rPr lang="de-DE" altLang="en-US"/>
              <a:pPr/>
              <a:t>‹Nr.›</a:t>
            </a:fld>
            <a:endParaRPr lang="de-DE" altLang="en-US"/>
          </a:p>
        </p:txBody>
      </p:sp>
    </p:spTree>
    <p:extLst>
      <p:ext uri="{BB962C8B-B14F-4D97-AF65-F5344CB8AC3E}">
        <p14:creationId xmlns:p14="http://schemas.microsoft.com/office/powerpoint/2010/main" val="145908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Fußzeilenplatzhalter 6"/>
          <p:cNvSpPr>
            <a:spLocks noGrp="1"/>
          </p:cNvSpPr>
          <p:nvPr>
            <p:ph type="ftr" sz="quarter" idx="10"/>
          </p:nvPr>
        </p:nvSpPr>
        <p:spPr/>
        <p:txBody>
          <a:bodyPr/>
          <a:lstStyle>
            <a:lvl1pPr>
              <a:defRPr/>
            </a:lvl1pPr>
          </a:lstStyle>
          <a:p>
            <a:endParaRPr lang="en-US" altLang="en-US"/>
          </a:p>
        </p:txBody>
      </p:sp>
      <p:sp>
        <p:nvSpPr>
          <p:cNvPr id="8" name="Datumsplatzhalter 7"/>
          <p:cNvSpPr>
            <a:spLocks noGrp="1"/>
          </p:cNvSpPr>
          <p:nvPr>
            <p:ph type="dt" sz="quarter" idx="11"/>
          </p:nvPr>
        </p:nvSpPr>
        <p:spPr/>
        <p:txBody>
          <a:bodyPr/>
          <a:lstStyle>
            <a:lvl1pPr>
              <a:defRPr/>
            </a:lvl1pPr>
          </a:lstStyle>
          <a:p>
            <a:endParaRPr lang="de-DE" altLang="en-US"/>
          </a:p>
        </p:txBody>
      </p:sp>
      <p:sp>
        <p:nvSpPr>
          <p:cNvPr id="9" name="Foliennummernplatzhalter 8"/>
          <p:cNvSpPr>
            <a:spLocks noGrp="1"/>
          </p:cNvSpPr>
          <p:nvPr>
            <p:ph type="sldNum" sz="quarter" idx="12"/>
          </p:nvPr>
        </p:nvSpPr>
        <p:spPr/>
        <p:txBody>
          <a:bodyPr/>
          <a:lstStyle>
            <a:lvl1pPr>
              <a:defRPr/>
            </a:lvl1pPr>
          </a:lstStyle>
          <a:p>
            <a:fld id="{7616791E-17DA-4DB3-B449-3FC500475888}" type="slidenum">
              <a:rPr lang="de-DE" altLang="en-US"/>
              <a:pPr/>
              <a:t>‹Nr.›</a:t>
            </a:fld>
            <a:endParaRPr lang="de-DE" altLang="en-US"/>
          </a:p>
        </p:txBody>
      </p:sp>
    </p:spTree>
    <p:extLst>
      <p:ext uri="{BB962C8B-B14F-4D97-AF65-F5344CB8AC3E}">
        <p14:creationId xmlns:p14="http://schemas.microsoft.com/office/powerpoint/2010/main" val="50233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Fußzeilenplatzhalter 2"/>
          <p:cNvSpPr>
            <a:spLocks noGrp="1"/>
          </p:cNvSpPr>
          <p:nvPr>
            <p:ph type="ftr" sz="quarter" idx="10"/>
          </p:nvPr>
        </p:nvSpPr>
        <p:spPr/>
        <p:txBody>
          <a:bodyPr/>
          <a:lstStyle>
            <a:lvl1pPr>
              <a:defRPr/>
            </a:lvl1pPr>
          </a:lstStyle>
          <a:p>
            <a:endParaRPr lang="en-US" altLang="en-US"/>
          </a:p>
        </p:txBody>
      </p:sp>
      <p:sp>
        <p:nvSpPr>
          <p:cNvPr id="4" name="Datumsplatzhalter 3"/>
          <p:cNvSpPr>
            <a:spLocks noGrp="1"/>
          </p:cNvSpPr>
          <p:nvPr>
            <p:ph type="dt" sz="quarter" idx="11"/>
          </p:nvPr>
        </p:nvSpPr>
        <p:spPr/>
        <p:txBody>
          <a:bodyPr/>
          <a:lstStyle>
            <a:lvl1pPr>
              <a:defRPr/>
            </a:lvl1pPr>
          </a:lstStyle>
          <a:p>
            <a:endParaRPr lang="de-DE" altLang="en-US"/>
          </a:p>
        </p:txBody>
      </p:sp>
      <p:sp>
        <p:nvSpPr>
          <p:cNvPr id="5" name="Foliennummernplatzhalter 4"/>
          <p:cNvSpPr>
            <a:spLocks noGrp="1"/>
          </p:cNvSpPr>
          <p:nvPr>
            <p:ph type="sldNum" sz="quarter" idx="12"/>
          </p:nvPr>
        </p:nvSpPr>
        <p:spPr/>
        <p:txBody>
          <a:bodyPr/>
          <a:lstStyle>
            <a:lvl1pPr>
              <a:defRPr/>
            </a:lvl1pPr>
          </a:lstStyle>
          <a:p>
            <a:fld id="{94755C9F-F2BB-448F-8C2D-6BB6E14761C6}" type="slidenum">
              <a:rPr lang="de-DE" altLang="en-US"/>
              <a:pPr/>
              <a:t>‹Nr.›</a:t>
            </a:fld>
            <a:endParaRPr lang="de-DE" altLang="en-US"/>
          </a:p>
        </p:txBody>
      </p:sp>
    </p:spTree>
    <p:extLst>
      <p:ext uri="{BB962C8B-B14F-4D97-AF65-F5344CB8AC3E}">
        <p14:creationId xmlns:p14="http://schemas.microsoft.com/office/powerpoint/2010/main" val="334357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endParaRPr lang="en-US" altLang="en-US"/>
          </a:p>
        </p:txBody>
      </p:sp>
      <p:sp>
        <p:nvSpPr>
          <p:cNvPr id="3" name="Datumsplatzhalter 2"/>
          <p:cNvSpPr>
            <a:spLocks noGrp="1"/>
          </p:cNvSpPr>
          <p:nvPr>
            <p:ph type="dt" sz="quarter" idx="11"/>
          </p:nvPr>
        </p:nvSpPr>
        <p:spPr/>
        <p:txBody>
          <a:bodyPr/>
          <a:lstStyle>
            <a:lvl1pPr>
              <a:defRPr/>
            </a:lvl1pPr>
          </a:lstStyle>
          <a:p>
            <a:endParaRPr lang="de-DE" altLang="en-US"/>
          </a:p>
        </p:txBody>
      </p:sp>
      <p:sp>
        <p:nvSpPr>
          <p:cNvPr id="4" name="Foliennummernplatzhalter 3"/>
          <p:cNvSpPr>
            <a:spLocks noGrp="1"/>
          </p:cNvSpPr>
          <p:nvPr>
            <p:ph type="sldNum" sz="quarter" idx="12"/>
          </p:nvPr>
        </p:nvSpPr>
        <p:spPr/>
        <p:txBody>
          <a:bodyPr/>
          <a:lstStyle>
            <a:lvl1pPr>
              <a:defRPr/>
            </a:lvl1pPr>
          </a:lstStyle>
          <a:p>
            <a:fld id="{645933C3-0E43-404A-93EC-84D462EFBCDD}" type="slidenum">
              <a:rPr lang="de-DE" altLang="en-US"/>
              <a:pPr/>
              <a:t>‹Nr.›</a:t>
            </a:fld>
            <a:endParaRPr lang="de-DE" altLang="en-US"/>
          </a:p>
        </p:txBody>
      </p:sp>
    </p:spTree>
    <p:extLst>
      <p:ext uri="{BB962C8B-B14F-4D97-AF65-F5344CB8AC3E}">
        <p14:creationId xmlns:p14="http://schemas.microsoft.com/office/powerpoint/2010/main" val="11073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endParaRPr lang="en-US" altLang="en-US"/>
          </a:p>
        </p:txBody>
      </p:sp>
      <p:sp>
        <p:nvSpPr>
          <p:cNvPr id="6" name="Datumsplatzhalter 5"/>
          <p:cNvSpPr>
            <a:spLocks noGrp="1"/>
          </p:cNvSpPr>
          <p:nvPr>
            <p:ph type="dt" sz="quarter" idx="11"/>
          </p:nvPr>
        </p:nvSpPr>
        <p:spPr/>
        <p:txBody>
          <a:bodyPr/>
          <a:lstStyle>
            <a:lvl1pPr>
              <a:defRPr/>
            </a:lvl1pPr>
          </a:lstStyle>
          <a:p>
            <a:endParaRPr lang="de-DE" altLang="en-US"/>
          </a:p>
        </p:txBody>
      </p:sp>
      <p:sp>
        <p:nvSpPr>
          <p:cNvPr id="7" name="Foliennummernplatzhalter 6"/>
          <p:cNvSpPr>
            <a:spLocks noGrp="1"/>
          </p:cNvSpPr>
          <p:nvPr>
            <p:ph type="sldNum" sz="quarter" idx="12"/>
          </p:nvPr>
        </p:nvSpPr>
        <p:spPr/>
        <p:txBody>
          <a:bodyPr/>
          <a:lstStyle>
            <a:lvl1pPr>
              <a:defRPr/>
            </a:lvl1pPr>
          </a:lstStyle>
          <a:p>
            <a:fld id="{E7406B34-E38E-452E-A356-9873A6BE44FE}" type="slidenum">
              <a:rPr lang="de-DE" altLang="en-US"/>
              <a:pPr/>
              <a:t>‹Nr.›</a:t>
            </a:fld>
            <a:endParaRPr lang="de-DE" altLang="en-US"/>
          </a:p>
        </p:txBody>
      </p:sp>
    </p:spTree>
    <p:extLst>
      <p:ext uri="{BB962C8B-B14F-4D97-AF65-F5344CB8AC3E}">
        <p14:creationId xmlns:p14="http://schemas.microsoft.com/office/powerpoint/2010/main" val="195262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endParaRPr lang="en-US" altLang="en-US"/>
          </a:p>
        </p:txBody>
      </p:sp>
      <p:sp>
        <p:nvSpPr>
          <p:cNvPr id="6" name="Datumsplatzhalter 5"/>
          <p:cNvSpPr>
            <a:spLocks noGrp="1"/>
          </p:cNvSpPr>
          <p:nvPr>
            <p:ph type="dt" sz="quarter" idx="11"/>
          </p:nvPr>
        </p:nvSpPr>
        <p:spPr/>
        <p:txBody>
          <a:bodyPr/>
          <a:lstStyle>
            <a:lvl1pPr>
              <a:defRPr/>
            </a:lvl1pPr>
          </a:lstStyle>
          <a:p>
            <a:endParaRPr lang="de-DE" altLang="en-US"/>
          </a:p>
        </p:txBody>
      </p:sp>
      <p:sp>
        <p:nvSpPr>
          <p:cNvPr id="7" name="Foliennummernplatzhalter 6"/>
          <p:cNvSpPr>
            <a:spLocks noGrp="1"/>
          </p:cNvSpPr>
          <p:nvPr>
            <p:ph type="sldNum" sz="quarter" idx="12"/>
          </p:nvPr>
        </p:nvSpPr>
        <p:spPr/>
        <p:txBody>
          <a:bodyPr/>
          <a:lstStyle>
            <a:lvl1pPr>
              <a:defRPr/>
            </a:lvl1pPr>
          </a:lstStyle>
          <a:p>
            <a:fld id="{0AC7688C-5C8B-4DD1-8DF6-16290D3224FC}" type="slidenum">
              <a:rPr lang="de-DE" altLang="en-US"/>
              <a:pPr/>
              <a:t>‹Nr.›</a:t>
            </a:fld>
            <a:endParaRPr lang="de-DE" altLang="en-US"/>
          </a:p>
        </p:txBody>
      </p:sp>
    </p:spTree>
    <p:extLst>
      <p:ext uri="{BB962C8B-B14F-4D97-AF65-F5344CB8AC3E}">
        <p14:creationId xmlns:p14="http://schemas.microsoft.com/office/powerpoint/2010/main" val="65769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UpLeft_of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4475" y="269875"/>
            <a:ext cx="349250" cy="34925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title"/>
          </p:nvPr>
        </p:nvSpPr>
        <p:spPr bwMode="auto">
          <a:xfrm>
            <a:off x="679450" y="277813"/>
            <a:ext cx="77025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Master-Titelformat</a:t>
            </a:r>
          </a:p>
        </p:txBody>
      </p:sp>
      <p:sp>
        <p:nvSpPr>
          <p:cNvPr id="3076" name="Rectangle 4"/>
          <p:cNvSpPr>
            <a:spLocks noGrp="1" noChangeArrowheads="1"/>
          </p:cNvSpPr>
          <p:nvPr>
            <p:ph type="body" idx="1"/>
          </p:nvPr>
        </p:nvSpPr>
        <p:spPr bwMode="auto">
          <a:xfrm>
            <a:off x="685800" y="1143000"/>
            <a:ext cx="7696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a:t>
            </a:r>
          </a:p>
        </p:txBody>
      </p:sp>
      <p:sp>
        <p:nvSpPr>
          <p:cNvPr id="3077" name="Line 5"/>
          <p:cNvSpPr>
            <a:spLocks noChangeShapeType="1"/>
          </p:cNvSpPr>
          <p:nvPr/>
        </p:nvSpPr>
        <p:spPr bwMode="auto">
          <a:xfrm>
            <a:off x="762000" y="6591300"/>
            <a:ext cx="7620000" cy="0"/>
          </a:xfrm>
          <a:prstGeom prst="line">
            <a:avLst/>
          </a:prstGeom>
          <a:noFill/>
          <a:ln w="190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078" name="Group 6"/>
          <p:cNvGrpSpPr>
            <a:grpSpLocks/>
          </p:cNvGrpSpPr>
          <p:nvPr/>
        </p:nvGrpSpPr>
        <p:grpSpPr bwMode="auto">
          <a:xfrm>
            <a:off x="8534400" y="6248400"/>
            <a:ext cx="422275" cy="400050"/>
            <a:chOff x="5376" y="3936"/>
            <a:chExt cx="266" cy="252"/>
          </a:xfrm>
        </p:grpSpPr>
        <p:pic>
          <p:nvPicPr>
            <p:cNvPr id="3079" name="Picture 7" descr="DownRight_off"/>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376" y="3936"/>
              <a:ext cx="220" cy="220"/>
            </a:xfrm>
            <a:prstGeom prst="rect">
              <a:avLst/>
            </a:prstGeom>
            <a:noFill/>
            <a:extLst>
              <a:ext uri="{909E8E84-426E-40DD-AFC4-6F175D3DCCD1}">
                <a14:hiddenFill xmlns:a14="http://schemas.microsoft.com/office/drawing/2010/main">
                  <a:solidFill>
                    <a:srgbClr val="FFFFFF"/>
                  </a:solidFill>
                </a14:hiddenFill>
              </a:ext>
            </a:extLst>
          </p:spPr>
        </p:pic>
        <p:sp>
          <p:nvSpPr>
            <p:cNvPr id="3080" name="Text Box 8"/>
            <p:cNvSpPr txBox="1">
              <a:spLocks noChangeArrowheads="1"/>
            </p:cNvSpPr>
            <p:nvPr userDrawn="1"/>
          </p:nvSpPr>
          <p:spPr bwMode="auto">
            <a:xfrm>
              <a:off x="5393" y="4034"/>
              <a:ext cx="24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ClrTx/>
                <a:buSzTx/>
                <a:buFontTx/>
                <a:buNone/>
              </a:pPr>
              <a:r>
                <a:rPr lang="de-DE" altLang="en-US" sz="1000">
                  <a:solidFill>
                    <a:srgbClr val="F7F4EF"/>
                  </a:solidFill>
                  <a:latin typeface="Arial Unicode MS" pitchFamily="34" charset="-128"/>
                </a:rPr>
                <a:t>SiG</a:t>
              </a:r>
              <a:endParaRPr lang="de-DE" altLang="en-US" sz="700">
                <a:solidFill>
                  <a:srgbClr val="DDDDDD"/>
                </a:solidFill>
                <a:latin typeface="Arial Unicode MS" pitchFamily="34" charset="-128"/>
              </a:endParaRPr>
            </a:p>
          </p:txBody>
        </p:sp>
      </p:grpSp>
      <p:sp>
        <p:nvSpPr>
          <p:cNvPr id="3081" name="Rectangle 9"/>
          <p:cNvSpPr>
            <a:spLocks noGrp="1" noChangeArrowheads="1"/>
          </p:cNvSpPr>
          <p:nvPr>
            <p:ph type="ftr" sz="quarter" idx="3"/>
          </p:nvPr>
        </p:nvSpPr>
        <p:spPr bwMode="auto">
          <a:xfrm>
            <a:off x="3124200" y="6329363"/>
            <a:ext cx="28956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ClrTx/>
              <a:buSzTx/>
              <a:buFontTx/>
              <a:buNone/>
              <a:defRPr sz="1200">
                <a:solidFill>
                  <a:srgbClr val="C0C0C0"/>
                </a:solidFill>
                <a:latin typeface="+mn-lt"/>
              </a:defRPr>
            </a:lvl1pPr>
          </a:lstStyle>
          <a:p>
            <a:endParaRPr lang="en-US" altLang="en-US"/>
          </a:p>
        </p:txBody>
      </p:sp>
      <p:sp>
        <p:nvSpPr>
          <p:cNvPr id="3082" name="Line 10"/>
          <p:cNvSpPr>
            <a:spLocks noChangeShapeType="1"/>
          </p:cNvSpPr>
          <p:nvPr/>
        </p:nvSpPr>
        <p:spPr bwMode="auto">
          <a:xfrm>
            <a:off x="762000" y="6591300"/>
            <a:ext cx="7620000" cy="0"/>
          </a:xfrm>
          <a:prstGeom prst="line">
            <a:avLst/>
          </a:prstGeom>
          <a:noFill/>
          <a:ln w="190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3" name="Rectangle 11"/>
          <p:cNvSpPr>
            <a:spLocks noGrp="1" noChangeArrowheads="1"/>
          </p:cNvSpPr>
          <p:nvPr>
            <p:ph type="dt" sz="quarter" idx="2"/>
          </p:nvPr>
        </p:nvSpPr>
        <p:spPr bwMode="auto">
          <a:xfrm>
            <a:off x="762000" y="6327775"/>
            <a:ext cx="236220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mn-lt"/>
              </a:defRPr>
            </a:lvl1pPr>
          </a:lstStyle>
          <a:p>
            <a:endParaRPr lang="de-DE" altLang="en-US"/>
          </a:p>
        </p:txBody>
      </p:sp>
      <p:sp>
        <p:nvSpPr>
          <p:cNvPr id="3084" name="Rectangle 12"/>
          <p:cNvSpPr>
            <a:spLocks noGrp="1" noChangeArrowheads="1"/>
          </p:cNvSpPr>
          <p:nvPr>
            <p:ph type="sldNum" sz="quarter" idx="4"/>
          </p:nvPr>
        </p:nvSpPr>
        <p:spPr bwMode="auto">
          <a:xfrm>
            <a:off x="6019800" y="63246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fld id="{60740C61-4C51-47E6-8850-F89D51727979}" type="slidenum">
              <a:rPr lang="de-DE" altLang="en-US"/>
              <a:pPr/>
              <a:t>‹Nr.›</a:t>
            </a:fld>
            <a:endParaRPr lang="de-DE"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Unicode MS" pitchFamily="34" charset="-128"/>
        </a:defRPr>
      </a:lvl2pPr>
      <a:lvl3pPr algn="l" rtl="0" eaLnBrk="0" fontAlgn="base" hangingPunct="0">
        <a:spcBef>
          <a:spcPct val="0"/>
        </a:spcBef>
        <a:spcAft>
          <a:spcPct val="0"/>
        </a:spcAft>
        <a:defRPr sz="2800" b="1">
          <a:solidFill>
            <a:schemeClr val="tx2"/>
          </a:solidFill>
          <a:latin typeface="Arial Unicode MS" pitchFamily="34" charset="-128"/>
        </a:defRPr>
      </a:lvl3pPr>
      <a:lvl4pPr algn="l" rtl="0" eaLnBrk="0" fontAlgn="base" hangingPunct="0">
        <a:spcBef>
          <a:spcPct val="0"/>
        </a:spcBef>
        <a:spcAft>
          <a:spcPct val="0"/>
        </a:spcAft>
        <a:defRPr sz="2800" b="1">
          <a:solidFill>
            <a:schemeClr val="tx2"/>
          </a:solidFill>
          <a:latin typeface="Arial Unicode MS" pitchFamily="34" charset="-128"/>
        </a:defRPr>
      </a:lvl4pPr>
      <a:lvl5pPr algn="l" rtl="0" eaLnBrk="0" fontAlgn="base" hangingPunct="0">
        <a:spcBef>
          <a:spcPct val="0"/>
        </a:spcBef>
        <a:spcAft>
          <a:spcPct val="0"/>
        </a:spcAft>
        <a:defRPr sz="2800" b="1">
          <a:solidFill>
            <a:schemeClr val="tx2"/>
          </a:solidFill>
          <a:latin typeface="Arial Unicode MS" pitchFamily="34" charset="-128"/>
        </a:defRPr>
      </a:lvl5pPr>
      <a:lvl6pPr marL="457200" algn="l" rtl="0" eaLnBrk="0" fontAlgn="base" hangingPunct="0">
        <a:spcBef>
          <a:spcPct val="0"/>
        </a:spcBef>
        <a:spcAft>
          <a:spcPct val="0"/>
        </a:spcAft>
        <a:defRPr sz="2800" b="1">
          <a:solidFill>
            <a:schemeClr val="tx2"/>
          </a:solidFill>
          <a:latin typeface="Arial Unicode MS" pitchFamily="34" charset="-128"/>
        </a:defRPr>
      </a:lvl6pPr>
      <a:lvl7pPr marL="914400" algn="l" rtl="0" eaLnBrk="0" fontAlgn="base" hangingPunct="0">
        <a:spcBef>
          <a:spcPct val="0"/>
        </a:spcBef>
        <a:spcAft>
          <a:spcPct val="0"/>
        </a:spcAft>
        <a:defRPr sz="2800" b="1">
          <a:solidFill>
            <a:schemeClr val="tx2"/>
          </a:solidFill>
          <a:latin typeface="Arial Unicode MS" pitchFamily="34" charset="-128"/>
        </a:defRPr>
      </a:lvl7pPr>
      <a:lvl8pPr marL="1371600" algn="l" rtl="0" eaLnBrk="0" fontAlgn="base" hangingPunct="0">
        <a:spcBef>
          <a:spcPct val="0"/>
        </a:spcBef>
        <a:spcAft>
          <a:spcPct val="0"/>
        </a:spcAft>
        <a:defRPr sz="2800" b="1">
          <a:solidFill>
            <a:schemeClr val="tx2"/>
          </a:solidFill>
          <a:latin typeface="Arial Unicode MS" pitchFamily="34" charset="-128"/>
        </a:defRPr>
      </a:lvl8pPr>
      <a:lvl9pPr marL="1828800" algn="l" rtl="0" eaLnBrk="0" fontAlgn="base" hangingPunct="0">
        <a:spcBef>
          <a:spcPct val="0"/>
        </a:spcBef>
        <a:spcAft>
          <a:spcPct val="0"/>
        </a:spcAft>
        <a:defRPr sz="2800" b="1">
          <a:solidFill>
            <a:schemeClr val="tx2"/>
          </a:solidFill>
          <a:latin typeface="Arial Unicode MS" pitchFamily="34" charset="-128"/>
        </a:defRPr>
      </a:lvl9pPr>
    </p:titleStyle>
    <p:bodyStyle>
      <a:lvl1pPr marL="342900" indent="-342900" algn="l" rtl="0" eaLnBrk="0" fontAlgn="base" hangingPunct="0">
        <a:spcBef>
          <a:spcPct val="20000"/>
        </a:spcBef>
        <a:spcAft>
          <a:spcPct val="0"/>
        </a:spcAft>
        <a:buClr>
          <a:srgbClr val="6699FF"/>
        </a:buClr>
        <a:buSzPct val="80000"/>
        <a:buFont typeface="Wingdings"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6699FF"/>
        </a:buClr>
        <a:buSzPct val="80000"/>
        <a:buFont typeface="Webdings" pitchFamily="18" charset="2"/>
        <a:buChar char="4"/>
        <a:defRPr>
          <a:solidFill>
            <a:schemeClr val="tx1"/>
          </a:solidFill>
          <a:latin typeface="+mn-lt"/>
        </a:defRPr>
      </a:lvl2pPr>
      <a:lvl3pPr marL="1143000" indent="-228600" algn="l" rtl="0" eaLnBrk="0" fontAlgn="base" hangingPunct="0">
        <a:spcBef>
          <a:spcPct val="20000"/>
        </a:spcBef>
        <a:spcAft>
          <a:spcPct val="0"/>
        </a:spcAft>
        <a:buClr>
          <a:srgbClr val="6699FF"/>
        </a:buClr>
        <a:buSzPct val="80000"/>
        <a:buFont typeface="Webdings" pitchFamily="18" charset="2"/>
        <a:buChar char="8"/>
        <a:defRPr sz="1600">
          <a:solidFill>
            <a:schemeClr val="tx1"/>
          </a:solidFill>
          <a:latin typeface="+mn-lt"/>
        </a:defRPr>
      </a:lvl3pPr>
      <a:lvl4pPr marL="1562100" indent="-228600" algn="l" rtl="0" eaLnBrk="0" fontAlgn="base" hangingPunct="0">
        <a:spcBef>
          <a:spcPct val="20000"/>
        </a:spcBef>
        <a:spcAft>
          <a:spcPct val="0"/>
        </a:spcAft>
        <a:buClr>
          <a:srgbClr val="6699FF"/>
        </a:buClr>
        <a:buSzPct val="80000"/>
        <a:buChar char="•"/>
        <a:defRPr sz="1400">
          <a:solidFill>
            <a:schemeClr val="tx1"/>
          </a:solidFill>
          <a:latin typeface="+mn-lt"/>
        </a:defRPr>
      </a:lvl4pPr>
      <a:lvl5pPr marL="1981200" indent="-228600" algn="l" rtl="0" eaLnBrk="0" fontAlgn="base" hangingPunct="0">
        <a:spcBef>
          <a:spcPct val="20000"/>
        </a:spcBef>
        <a:spcAft>
          <a:spcPct val="0"/>
        </a:spcAft>
        <a:buClr>
          <a:srgbClr val="6699FF"/>
        </a:buClr>
        <a:buSzPct val="80000"/>
        <a:buChar char="-"/>
        <a:defRPr sz="1200">
          <a:solidFill>
            <a:schemeClr val="tx1"/>
          </a:solidFill>
          <a:latin typeface="+mn-lt"/>
        </a:defRPr>
      </a:lvl5pPr>
      <a:lvl6pPr marL="2438400" indent="-228600" algn="l" rtl="0" eaLnBrk="0" fontAlgn="base" hangingPunct="0">
        <a:spcBef>
          <a:spcPct val="20000"/>
        </a:spcBef>
        <a:spcAft>
          <a:spcPct val="0"/>
        </a:spcAft>
        <a:buClr>
          <a:srgbClr val="6699FF"/>
        </a:buClr>
        <a:buSzPct val="80000"/>
        <a:buChar char="-"/>
        <a:defRPr sz="1200">
          <a:solidFill>
            <a:schemeClr val="tx1"/>
          </a:solidFill>
          <a:latin typeface="+mn-lt"/>
        </a:defRPr>
      </a:lvl6pPr>
      <a:lvl7pPr marL="2895600" indent="-228600" algn="l" rtl="0" eaLnBrk="0" fontAlgn="base" hangingPunct="0">
        <a:spcBef>
          <a:spcPct val="20000"/>
        </a:spcBef>
        <a:spcAft>
          <a:spcPct val="0"/>
        </a:spcAft>
        <a:buClr>
          <a:srgbClr val="6699FF"/>
        </a:buClr>
        <a:buSzPct val="80000"/>
        <a:buChar char="-"/>
        <a:defRPr sz="1200">
          <a:solidFill>
            <a:schemeClr val="tx1"/>
          </a:solidFill>
          <a:latin typeface="+mn-lt"/>
        </a:defRPr>
      </a:lvl7pPr>
      <a:lvl8pPr marL="3352800" indent="-228600" algn="l" rtl="0" eaLnBrk="0" fontAlgn="base" hangingPunct="0">
        <a:spcBef>
          <a:spcPct val="20000"/>
        </a:spcBef>
        <a:spcAft>
          <a:spcPct val="0"/>
        </a:spcAft>
        <a:buClr>
          <a:srgbClr val="6699FF"/>
        </a:buClr>
        <a:buSzPct val="80000"/>
        <a:buChar char="-"/>
        <a:defRPr sz="1200">
          <a:solidFill>
            <a:schemeClr val="tx1"/>
          </a:solidFill>
          <a:latin typeface="+mn-lt"/>
        </a:defRPr>
      </a:lvl8pPr>
      <a:lvl9pPr marL="3810000" indent="-228600" algn="l" rtl="0" eaLnBrk="0" fontAlgn="base" hangingPunct="0">
        <a:spcBef>
          <a:spcPct val="20000"/>
        </a:spcBef>
        <a:spcAft>
          <a:spcPct val="0"/>
        </a:spcAft>
        <a:buClr>
          <a:srgbClr val="6699FF"/>
        </a:buClr>
        <a:buSzPct val="8000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invest-in-germany.de/en/" TargetMode="External"/><Relationship Id="rId3" Type="http://schemas.openxmlformats.org/officeDocument/2006/relationships/hyperlink" Target="http://www.dihk.de/" TargetMode="External"/><Relationship Id="rId7" Type="http://schemas.openxmlformats.org/officeDocument/2006/relationships/hyperlink" Target="http://www.ifm-bonn.org/"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www.oecd.org/" TargetMode="External"/><Relationship Id="rId5" Type="http://schemas.openxmlformats.org/officeDocument/2006/relationships/hyperlink" Target="http://www.bdi-online.de/" TargetMode="External"/><Relationship Id="rId10" Type="http://schemas.openxmlformats.org/officeDocument/2006/relationships/image" Target="../media/image26.png"/><Relationship Id="rId4" Type="http://schemas.openxmlformats.org/officeDocument/2006/relationships/hyperlink" Target="http://www.bmwi.de/" TargetMode="External"/><Relationship Id="rId9" Type="http://schemas.openxmlformats.org/officeDocument/2006/relationships/hyperlink" Target="http://www.german-business-portal.inf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wmf"/></Relationships>
</file>

<file path=ppt/slides/_rels/slide1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zvei@zvei.or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hyperlink" Target="https://www.zvei.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vdma.org/wps/portal/Home/en/Verband/HGF20041005Laux_VDMA_Profil_en?WCM_GLOBAL_CONTEXT=/wps/wcm/connect/Home/en/Verband/HGF20041005Laux_VDMA_Profil_en#Abschnitt1" TargetMode="External"/><Relationship Id="rId7" Type="http://schemas.openxmlformats.org/officeDocument/2006/relationships/hyperlink" Target="http://www.vdma.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mailto:Kommunikation@vdma.org" TargetMode="External"/><Relationship Id="rId5" Type="http://schemas.openxmlformats.org/officeDocument/2006/relationships/image" Target="../media/image31.png"/><Relationship Id="rId4" Type="http://schemas.openxmlformats.org/officeDocument/2006/relationships/hyperlink" Target="http://www.vdma.org/wps/portal/Home/en/Verband/HGF20041005Laux_VDMA_Profil_en?WCM_GLOBAL_CONTEXT=/wps/wcm/connect/Home/en/Verband/HGF20041005Laux_VDMA_Profil_en#to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horst.walther@si-g.com"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2.wmf"/><Relationship Id="rId4" Type="http://schemas.openxmlformats.org/officeDocument/2006/relationships/hyperlink" Target="http://www.si-g.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www.ifm-bonn.org/" TargetMode="External"/><Relationship Id="rId13" Type="http://schemas.openxmlformats.org/officeDocument/2006/relationships/hyperlink" Target="https://www.zvei.org/" TargetMode="External"/><Relationship Id="rId3" Type="http://schemas.openxmlformats.org/officeDocument/2006/relationships/hyperlink" Target="http://www.dihk.de/" TargetMode="External"/><Relationship Id="rId7" Type="http://schemas.openxmlformats.org/officeDocument/2006/relationships/hyperlink" Target="http://www.german-business-portal.info/" TargetMode="External"/><Relationship Id="rId12" Type="http://schemas.openxmlformats.org/officeDocument/2006/relationships/hyperlink" Target="http://www.vdma.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bdi-online.de/" TargetMode="External"/><Relationship Id="rId11" Type="http://schemas.openxmlformats.org/officeDocument/2006/relationships/hyperlink" Target="http://www.oecd.org/" TargetMode="External"/><Relationship Id="rId5" Type="http://schemas.openxmlformats.org/officeDocument/2006/relationships/hyperlink" Target="http://www.bmwi.de/" TargetMode="External"/><Relationship Id="rId10" Type="http://schemas.openxmlformats.org/officeDocument/2006/relationships/hyperlink" Target="http://www.invest-in-germany.de/en/" TargetMode="External"/><Relationship Id="rId4" Type="http://schemas.openxmlformats.org/officeDocument/2006/relationships/hyperlink" Target="http://www.auma-messen.de/_pages/start_e.aspx" TargetMode="External"/><Relationship Id="rId9" Type="http://schemas.openxmlformats.org/officeDocument/2006/relationships/hyperlink" Target="http://www.inwent.org/index.en.s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si-g.com/"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hyperlink" Target="mailto:Horst.Walther@Si-G.com" TargetMode="Externa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mesago.com/sp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6.xml"/><Relationship Id="rId16"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www.ifm-bonn.or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4.wmf"/><Relationship Id="rId5" Type="http://schemas.openxmlformats.org/officeDocument/2006/relationships/hyperlink" Target="http://de.wikipedia.org/" TargetMode="External"/><Relationship Id="rId4" Type="http://schemas.openxmlformats.org/officeDocument/2006/relationships/hyperlink" Target="http://www.bmwa.bund.d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838200" y="2667000"/>
            <a:ext cx="7442200" cy="609600"/>
          </a:xfrm>
        </p:spPr>
        <p:txBody>
          <a:bodyPr/>
          <a:lstStyle/>
          <a:p>
            <a:r>
              <a:rPr lang="en-ZA" altLang="en-US"/>
              <a:t>How to do business with German partners</a:t>
            </a:r>
            <a:endParaRPr lang="de-DE" altLang="en-US"/>
          </a:p>
        </p:txBody>
      </p:sp>
      <p:sp>
        <p:nvSpPr>
          <p:cNvPr id="12291" name="Rectangle 3"/>
          <p:cNvSpPr>
            <a:spLocks noGrp="1" noChangeArrowheads="1"/>
          </p:cNvSpPr>
          <p:nvPr>
            <p:ph type="subTitle" idx="1"/>
          </p:nvPr>
        </p:nvSpPr>
        <p:spPr>
          <a:xfrm>
            <a:off x="942975" y="3657600"/>
            <a:ext cx="3629025" cy="1103313"/>
          </a:xfrm>
        </p:spPr>
        <p:txBody>
          <a:bodyPr/>
          <a:lstStyle/>
          <a:p>
            <a:pPr algn="l">
              <a:spcBef>
                <a:spcPct val="25000"/>
              </a:spcBef>
            </a:pPr>
            <a:r>
              <a:rPr lang="de-DE" altLang="en-US" sz="1300"/>
              <a:t>2007-11-28, Frankfurt</a:t>
            </a:r>
            <a:br>
              <a:rPr lang="de-DE" altLang="en-US" sz="1300"/>
            </a:br>
            <a:r>
              <a:rPr lang="de-DE" altLang="en-US" sz="1300"/>
              <a:t>Industrie- und Handelskammer   </a:t>
            </a:r>
            <a:br>
              <a:rPr lang="de-DE" altLang="en-US" sz="1300"/>
            </a:br>
            <a:r>
              <a:rPr lang="de-DE" altLang="en-US" sz="1300"/>
              <a:t>Offenbach am Main   </a:t>
            </a:r>
            <a:br>
              <a:rPr lang="de-DE" altLang="en-US" sz="1300"/>
            </a:br>
            <a:r>
              <a:rPr lang="de-DE" altLang="en-US" sz="1300"/>
              <a:t>Frankfurter Straße 90   </a:t>
            </a:r>
            <a:br>
              <a:rPr lang="de-DE" altLang="en-US" sz="1300"/>
            </a:br>
            <a:r>
              <a:rPr lang="de-DE" altLang="en-US" sz="1300"/>
              <a:t>63067 Offenbach am Main </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338" y="1160463"/>
            <a:ext cx="1201737"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298" name="Group 10"/>
          <p:cNvGrpSpPr>
            <a:grpSpLocks/>
          </p:cNvGrpSpPr>
          <p:nvPr/>
        </p:nvGrpSpPr>
        <p:grpSpPr bwMode="auto">
          <a:xfrm>
            <a:off x="4967288" y="476250"/>
            <a:ext cx="1800225" cy="684213"/>
            <a:chOff x="3129" y="300"/>
            <a:chExt cx="1134" cy="431"/>
          </a:xfrm>
        </p:grpSpPr>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8" y="414"/>
              <a:ext cx="336"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AutoShape 7"/>
            <p:cNvSpPr>
              <a:spLocks noChangeArrowheads="1"/>
            </p:cNvSpPr>
            <p:nvPr/>
          </p:nvSpPr>
          <p:spPr bwMode="auto">
            <a:xfrm>
              <a:off x="3129" y="300"/>
              <a:ext cx="1134" cy="431"/>
            </a:xfrm>
            <a:prstGeom prst="cloudCallout">
              <a:avLst>
                <a:gd name="adj1" fmla="val -43750"/>
                <a:gd name="adj2" fmla="val 7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grpSp>
      <p:grpSp>
        <p:nvGrpSpPr>
          <p:cNvPr id="12297" name="Group 9"/>
          <p:cNvGrpSpPr>
            <a:grpSpLocks/>
          </p:cNvGrpSpPr>
          <p:nvPr/>
        </p:nvGrpSpPr>
        <p:grpSpPr bwMode="auto">
          <a:xfrm>
            <a:off x="2016125" y="476250"/>
            <a:ext cx="1800225" cy="684213"/>
            <a:chOff x="1270" y="300"/>
            <a:chExt cx="1134" cy="431"/>
          </a:xfrm>
        </p:grpSpPr>
        <p:pic>
          <p:nvPicPr>
            <p:cNvPr id="1229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7" y="402"/>
              <a:ext cx="340"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6" name="AutoShape 8"/>
            <p:cNvSpPr>
              <a:spLocks noChangeArrowheads="1"/>
            </p:cNvSpPr>
            <p:nvPr/>
          </p:nvSpPr>
          <p:spPr bwMode="auto">
            <a:xfrm flipH="1">
              <a:off x="1270" y="300"/>
              <a:ext cx="1134" cy="431"/>
            </a:xfrm>
            <a:prstGeom prst="cloudCallout">
              <a:avLst>
                <a:gd name="adj1" fmla="val -63231"/>
                <a:gd name="adj2" fmla="val 68097"/>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grpSp>
      <p:sp>
        <p:nvSpPr>
          <p:cNvPr id="12299" name="Text Box 11"/>
          <p:cNvSpPr txBox="1">
            <a:spLocks noChangeArrowheads="1"/>
          </p:cNvSpPr>
          <p:nvPr/>
        </p:nvSpPr>
        <p:spPr bwMode="auto">
          <a:xfrm>
            <a:off x="3176588" y="620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a:solidFill>
                  <a:schemeClr val="hlink"/>
                </a:solidFill>
              </a:rPr>
              <a:t>€</a:t>
            </a:r>
          </a:p>
        </p:txBody>
      </p:sp>
      <p:sp>
        <p:nvSpPr>
          <p:cNvPr id="12300" name="Text Box 12"/>
          <p:cNvSpPr txBox="1">
            <a:spLocks noChangeArrowheads="1"/>
          </p:cNvSpPr>
          <p:nvPr/>
        </p:nvSpPr>
        <p:spPr bwMode="auto">
          <a:xfrm>
            <a:off x="6129338" y="620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a:solidFill>
                  <a:schemeClr val="hlink"/>
                </a:solidFill>
              </a:rPr>
              <a:t>€</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GB" altLang="en-US"/>
              <a:t>Hidden champions in 2007</a:t>
            </a:r>
            <a:br>
              <a:rPr lang="en-GB" altLang="en-US"/>
            </a:br>
            <a:r>
              <a:rPr lang="en-GB" altLang="en-US" sz="2000"/>
              <a:t>some examples of small or medium sized world champions</a:t>
            </a:r>
          </a:p>
        </p:txBody>
      </p:sp>
      <p:sp>
        <p:nvSpPr>
          <p:cNvPr id="108547" name="Rectangle 3"/>
          <p:cNvSpPr>
            <a:spLocks noGrp="1" noChangeArrowheads="1"/>
          </p:cNvSpPr>
          <p:nvPr>
            <p:ph type="body" sz="half" idx="1"/>
          </p:nvPr>
        </p:nvSpPr>
        <p:spPr/>
        <p:txBody>
          <a:bodyPr/>
          <a:lstStyle/>
          <a:p>
            <a:r>
              <a:rPr lang="en-GB" altLang="en-US" sz="2000"/>
              <a:t>Baader</a:t>
            </a:r>
          </a:p>
          <a:p>
            <a:pPr lvl="1"/>
            <a:r>
              <a:rPr lang="en-GB" altLang="en-US" sz="1800"/>
              <a:t>Fish processing machines</a:t>
            </a:r>
          </a:p>
          <a:p>
            <a:r>
              <a:rPr lang="en-GB" altLang="en-US" sz="2000"/>
              <a:t>Barth</a:t>
            </a:r>
          </a:p>
          <a:p>
            <a:pPr lvl="1"/>
            <a:r>
              <a:rPr lang="en-GB" altLang="en-US" sz="1800"/>
              <a:t>Hop and Hop products</a:t>
            </a:r>
          </a:p>
          <a:p>
            <a:r>
              <a:rPr lang="en-GB" altLang="en-US" sz="2000"/>
              <a:t>Schwan-Stabilo</a:t>
            </a:r>
          </a:p>
          <a:p>
            <a:pPr lvl="1"/>
            <a:r>
              <a:rPr lang="en-GB" altLang="en-US" sz="1800"/>
              <a:t>Pencils, cosmetics</a:t>
            </a:r>
          </a:p>
          <a:p>
            <a:r>
              <a:rPr lang="en-GB" altLang="en-US" sz="2000"/>
              <a:t>Gerriets</a:t>
            </a:r>
          </a:p>
          <a:p>
            <a:pPr lvl="1"/>
            <a:r>
              <a:rPr lang="en-GB" altLang="en-US" sz="1800"/>
              <a:t>Theatre curtains and stage equipment</a:t>
            </a:r>
          </a:p>
          <a:p>
            <a:r>
              <a:rPr lang="en-GB" altLang="en-US" sz="2000"/>
              <a:t> 3B Scientific </a:t>
            </a:r>
          </a:p>
          <a:p>
            <a:pPr lvl="1"/>
            <a:r>
              <a:rPr lang="en-GB" altLang="en-US" sz="1800"/>
              <a:t>Anatomic teaching aids</a:t>
            </a:r>
          </a:p>
          <a:p>
            <a:r>
              <a:rPr lang="en-GB" altLang="en-US" sz="2000"/>
              <a:t>Arnold &amp; Richter</a:t>
            </a:r>
          </a:p>
          <a:p>
            <a:pPr lvl="1"/>
            <a:r>
              <a:rPr lang="en-GB" altLang="en-US" sz="1800"/>
              <a:t>Professional cameras</a:t>
            </a:r>
          </a:p>
        </p:txBody>
      </p:sp>
      <p:sp>
        <p:nvSpPr>
          <p:cNvPr id="108548" name="Rectangle 4"/>
          <p:cNvSpPr>
            <a:spLocks noGrp="1" noChangeArrowheads="1"/>
          </p:cNvSpPr>
          <p:nvPr>
            <p:ph type="body" sz="half" idx="2"/>
          </p:nvPr>
        </p:nvSpPr>
        <p:spPr/>
        <p:txBody>
          <a:bodyPr/>
          <a:lstStyle/>
          <a:p>
            <a:r>
              <a:rPr lang="en-GB" altLang="en-US" sz="2000"/>
              <a:t>Schachtler </a:t>
            </a:r>
          </a:p>
          <a:p>
            <a:pPr lvl="1"/>
            <a:r>
              <a:rPr lang="en-GB" altLang="en-US" sz="1800"/>
              <a:t>Camera tripods</a:t>
            </a:r>
          </a:p>
          <a:p>
            <a:r>
              <a:rPr lang="en-GB" altLang="en-US" sz="2000"/>
              <a:t>Tetra </a:t>
            </a:r>
          </a:p>
          <a:p>
            <a:pPr lvl="1"/>
            <a:r>
              <a:rPr lang="en-GB" altLang="en-US" sz="1800"/>
              <a:t>Ornamental fish feed</a:t>
            </a:r>
          </a:p>
          <a:p>
            <a:r>
              <a:rPr lang="en-GB" altLang="en-US" sz="2000"/>
              <a:t>Wirtgen</a:t>
            </a:r>
          </a:p>
          <a:p>
            <a:pPr lvl="1"/>
            <a:r>
              <a:rPr lang="en-GB" altLang="en-US" sz="1800"/>
              <a:t>Recycling of road pavements</a:t>
            </a:r>
          </a:p>
          <a:p>
            <a:r>
              <a:rPr lang="en-GB" altLang="en-US" sz="2000"/>
              <a:t>Stihl </a:t>
            </a:r>
          </a:p>
          <a:p>
            <a:pPr lvl="1"/>
            <a:r>
              <a:rPr lang="en-GB" altLang="en-US" sz="1800"/>
              <a:t>Chain saws</a:t>
            </a:r>
          </a:p>
          <a:p>
            <a:r>
              <a:rPr lang="en-GB" altLang="en-US" sz="2000"/>
              <a:t>Webasto</a:t>
            </a:r>
          </a:p>
          <a:p>
            <a:pPr lvl="1"/>
            <a:r>
              <a:rPr lang="en-GB" altLang="en-US" sz="1800"/>
              <a:t>Car sun roofs and car heatings</a:t>
            </a:r>
          </a:p>
          <a:p>
            <a:r>
              <a:rPr lang="en-GB" altLang="en-US" sz="2000"/>
              <a:t>Würth</a:t>
            </a:r>
          </a:p>
          <a:p>
            <a:pPr lvl="1"/>
            <a:r>
              <a:rPr lang="en-GB" altLang="en-US" sz="1800"/>
              <a:t>Screw, bolts &amp; assembly</a:t>
            </a:r>
          </a:p>
          <a:p>
            <a:pPr>
              <a:buFont typeface="Wingdings" pitchFamily="2" charset="2"/>
              <a:buNone/>
            </a:pPr>
            <a:endParaRPr lang="en-GB" altLang="en-US" sz="2000"/>
          </a:p>
        </p:txBody>
      </p:sp>
      <p:sp>
        <p:nvSpPr>
          <p:cNvPr id="108549" name="Text Box 5"/>
          <p:cNvSpPr txBox="1">
            <a:spLocks noChangeArrowheads="1"/>
          </p:cNvSpPr>
          <p:nvPr/>
        </p:nvSpPr>
        <p:spPr bwMode="auto">
          <a:xfrm>
            <a:off x="692150" y="6200775"/>
            <a:ext cx="7759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gn="l">
              <a:defRPr sz="2400">
                <a:solidFill>
                  <a:schemeClr val="tx1"/>
                </a:solidFill>
                <a:latin typeface="Times New Roman" pitchFamily="18" charset="0"/>
                <a:cs typeface="Times New Roman" pitchFamily="18" charset="0"/>
              </a:defRPr>
            </a:lvl1pPr>
            <a:lvl2pPr marL="538163" algn="l">
              <a:defRPr sz="2400">
                <a:solidFill>
                  <a:schemeClr val="tx1"/>
                </a:solidFill>
                <a:latin typeface="Times New Roman" pitchFamily="18" charset="0"/>
                <a:cs typeface="Times New Roman" pitchFamily="18" charset="0"/>
              </a:defRPr>
            </a:lvl2pPr>
            <a:lvl3pPr algn="l">
              <a:defRPr sz="2400">
                <a:solidFill>
                  <a:schemeClr val="tx1"/>
                </a:solidFill>
                <a:latin typeface="Times New Roman" pitchFamily="18" charset="0"/>
                <a:cs typeface="Times New Roman" pitchFamily="18" charset="0"/>
              </a:defRPr>
            </a:lvl3pPr>
            <a:lvl4pPr algn="l">
              <a:defRPr sz="2400">
                <a:solidFill>
                  <a:schemeClr val="tx1"/>
                </a:solidFill>
                <a:latin typeface="Times New Roman" pitchFamily="18" charset="0"/>
                <a:cs typeface="Times New Roman" pitchFamily="18" charset="0"/>
              </a:defRPr>
            </a:lvl4pPr>
            <a:lvl5pPr algn="l">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lnSpc>
                <a:spcPct val="90000"/>
              </a:lnSpc>
              <a:spcBef>
                <a:spcPct val="20000"/>
              </a:spcBef>
              <a:buClr>
                <a:srgbClr val="FF3300"/>
              </a:buClr>
              <a:buSzTx/>
              <a:buFont typeface="Wingdings" pitchFamily="2" charset="2"/>
              <a:buChar char="è"/>
            </a:pPr>
            <a:r>
              <a:rPr lang="en-GB" altLang="en-US" sz="1800">
                <a:solidFill>
                  <a:srgbClr val="FF3300"/>
                </a:solidFill>
                <a:latin typeface="Ottawa" pitchFamily="34" charset="0"/>
              </a:rPr>
              <a:t>In 2007 ~ 1200 German companies are considered hidden champions.</a:t>
            </a:r>
            <a:endParaRPr lang="de-DE" altLang="en-US" sz="1800">
              <a:latin typeface="Ottawa"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GB" altLang="en-US" sz="2400"/>
              <a:t>How to approach a potential German partner</a:t>
            </a:r>
            <a:br>
              <a:rPr lang="en-GB" altLang="en-US" sz="2400"/>
            </a:br>
            <a:r>
              <a:rPr lang="en-GB" altLang="en-US" sz="1800"/>
              <a:t>straight to the point but not without courtesy</a:t>
            </a:r>
          </a:p>
        </p:txBody>
      </p:sp>
      <p:sp>
        <p:nvSpPr>
          <p:cNvPr id="86019" name="Rectangle 3"/>
          <p:cNvSpPr>
            <a:spLocks noGrp="1" noChangeArrowheads="1"/>
          </p:cNvSpPr>
          <p:nvPr>
            <p:ph type="body" idx="1"/>
          </p:nvPr>
        </p:nvSpPr>
        <p:spPr>
          <a:xfrm>
            <a:off x="685800" y="1143000"/>
            <a:ext cx="8026400" cy="4876800"/>
          </a:xfrm>
        </p:spPr>
        <p:txBody>
          <a:bodyPr/>
          <a:lstStyle/>
          <a:p>
            <a:pPr>
              <a:lnSpc>
                <a:spcPct val="90000"/>
              </a:lnSpc>
            </a:pPr>
            <a:r>
              <a:rPr lang="en-GB" altLang="en-US" sz="1800"/>
              <a:t>Collect information</a:t>
            </a:r>
          </a:p>
          <a:p>
            <a:pPr lvl="1">
              <a:lnSpc>
                <a:spcPct val="90000"/>
              </a:lnSpc>
            </a:pPr>
            <a:r>
              <a:rPr lang="en-GB" altLang="en-US" sz="1600"/>
              <a:t>Various information sources at a confusing number are to be used.</a:t>
            </a:r>
          </a:p>
          <a:p>
            <a:pPr>
              <a:lnSpc>
                <a:spcPct val="90000"/>
              </a:lnSpc>
            </a:pPr>
            <a:r>
              <a:rPr lang="en-GB" altLang="en-US" sz="1800"/>
              <a:t>Screen for potential partners</a:t>
            </a:r>
          </a:p>
          <a:p>
            <a:pPr lvl="1">
              <a:lnSpc>
                <a:spcPct val="90000"/>
              </a:lnSpc>
            </a:pPr>
            <a:r>
              <a:rPr lang="en-GB" altLang="en-US" sz="1600"/>
              <a:t>Make your checklist for a quick triage</a:t>
            </a:r>
          </a:p>
          <a:p>
            <a:pPr>
              <a:lnSpc>
                <a:spcPct val="90000"/>
              </a:lnSpc>
            </a:pPr>
            <a:r>
              <a:rPr lang="en-GB" altLang="en-US" sz="1800"/>
              <a:t>Make an initial contact</a:t>
            </a:r>
          </a:p>
          <a:p>
            <a:pPr lvl="1">
              <a:lnSpc>
                <a:spcPct val="90000"/>
              </a:lnSpc>
            </a:pPr>
            <a:r>
              <a:rPr lang="en-GB" altLang="en-US" sz="1600"/>
              <a:t>1</a:t>
            </a:r>
            <a:r>
              <a:rPr lang="en-GB" altLang="en-US" sz="1600" baseline="30000"/>
              <a:t>st</a:t>
            </a:r>
            <a:r>
              <a:rPr lang="en-GB" altLang="en-US" sz="1600"/>
              <a:t> impression is most important</a:t>
            </a:r>
          </a:p>
          <a:p>
            <a:pPr lvl="1">
              <a:lnSpc>
                <a:spcPct val="90000"/>
              </a:lnSpc>
            </a:pPr>
            <a:r>
              <a:rPr lang="en-GB" altLang="en-US" sz="1600"/>
              <a:t>Exhibition, fairs &amp; tradeshows offer best opportunities</a:t>
            </a:r>
          </a:p>
          <a:p>
            <a:pPr lvl="1">
              <a:lnSpc>
                <a:spcPct val="90000"/>
              </a:lnSpc>
            </a:pPr>
            <a:r>
              <a:rPr lang="en-GB" altLang="en-US" sz="1600"/>
              <a:t>Have a ‘sticky’ message and supporting documents at hand.</a:t>
            </a:r>
          </a:p>
          <a:p>
            <a:pPr>
              <a:lnSpc>
                <a:spcPct val="90000"/>
              </a:lnSpc>
            </a:pPr>
            <a:r>
              <a:rPr lang="en-GB" altLang="en-US" sz="1800"/>
              <a:t>Assess your potential partner</a:t>
            </a:r>
          </a:p>
          <a:p>
            <a:pPr lvl="1">
              <a:lnSpc>
                <a:spcPct val="90000"/>
              </a:lnSpc>
            </a:pPr>
            <a:r>
              <a:rPr lang="en-GB" altLang="en-US" sz="1600"/>
              <a:t>The company - is it the right company by location, size, portfolio?</a:t>
            </a:r>
          </a:p>
          <a:p>
            <a:pPr lvl="1">
              <a:lnSpc>
                <a:spcPct val="90000"/>
              </a:lnSpc>
            </a:pPr>
            <a:r>
              <a:rPr lang="en-GB" altLang="en-US" sz="1600"/>
              <a:t>The product - if you look for products, would it be the right choice?</a:t>
            </a:r>
          </a:p>
          <a:p>
            <a:pPr lvl="1">
              <a:lnSpc>
                <a:spcPct val="90000"/>
              </a:lnSpc>
            </a:pPr>
            <a:r>
              <a:rPr lang="en-GB" altLang="en-US" sz="1600"/>
              <a:t>The process – is the experienced behaviour promising.</a:t>
            </a:r>
          </a:p>
          <a:p>
            <a:pPr>
              <a:lnSpc>
                <a:spcPct val="90000"/>
              </a:lnSpc>
            </a:pPr>
            <a:r>
              <a:rPr lang="en-GB" altLang="en-US" sz="1800"/>
              <a:t>Keep in touch</a:t>
            </a:r>
          </a:p>
          <a:p>
            <a:pPr lvl="1">
              <a:lnSpc>
                <a:spcPct val="90000"/>
              </a:lnSpc>
            </a:pPr>
            <a:r>
              <a:rPr lang="en-GB" altLang="en-US" sz="1600"/>
              <a:t>Continuous communication is key for success</a:t>
            </a:r>
          </a:p>
          <a:p>
            <a:pPr lvl="1">
              <a:lnSpc>
                <a:spcPct val="90000"/>
              </a:lnSpc>
            </a:pPr>
            <a:r>
              <a:rPr lang="en-GB" altLang="en-US" sz="1600"/>
              <a:t>In person meeting are essential for the start</a:t>
            </a:r>
          </a:p>
          <a:p>
            <a:pPr lvl="1">
              <a:lnSpc>
                <a:spcPct val="90000"/>
              </a:lnSpc>
            </a:pPr>
            <a:r>
              <a:rPr lang="en-GB" altLang="en-US" sz="1600"/>
              <a:t>Use modern communication (email, chat, VoIP, video-conferencing, …)</a:t>
            </a:r>
          </a:p>
          <a:p>
            <a:pPr lvl="1">
              <a:lnSpc>
                <a:spcPct val="90000"/>
              </a:lnSpc>
            </a:pPr>
            <a:r>
              <a:rPr lang="en-GB" altLang="en-US" sz="1600"/>
              <a:t>Set up a regular communication agenda (jour fixe, meeting minutes, …)</a:t>
            </a:r>
          </a:p>
        </p:txBody>
      </p:sp>
      <p:sp>
        <p:nvSpPr>
          <p:cNvPr id="86020" name="Text Box 4"/>
          <p:cNvSpPr txBox="1">
            <a:spLocks noChangeArrowheads="1"/>
          </p:cNvSpPr>
          <p:nvPr/>
        </p:nvSpPr>
        <p:spPr bwMode="auto">
          <a:xfrm>
            <a:off x="692150" y="6200775"/>
            <a:ext cx="7759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gn="l">
              <a:defRPr sz="2400">
                <a:solidFill>
                  <a:schemeClr val="tx1"/>
                </a:solidFill>
                <a:latin typeface="Times New Roman" pitchFamily="18" charset="0"/>
                <a:cs typeface="Times New Roman" pitchFamily="18" charset="0"/>
              </a:defRPr>
            </a:lvl1pPr>
            <a:lvl2pPr marL="538163" algn="l">
              <a:defRPr sz="2400">
                <a:solidFill>
                  <a:schemeClr val="tx1"/>
                </a:solidFill>
                <a:latin typeface="Times New Roman" pitchFamily="18" charset="0"/>
                <a:cs typeface="Times New Roman" pitchFamily="18" charset="0"/>
              </a:defRPr>
            </a:lvl2pPr>
            <a:lvl3pPr algn="l">
              <a:defRPr sz="2400">
                <a:solidFill>
                  <a:schemeClr val="tx1"/>
                </a:solidFill>
                <a:latin typeface="Times New Roman" pitchFamily="18" charset="0"/>
                <a:cs typeface="Times New Roman" pitchFamily="18" charset="0"/>
              </a:defRPr>
            </a:lvl3pPr>
            <a:lvl4pPr algn="l">
              <a:defRPr sz="2400">
                <a:solidFill>
                  <a:schemeClr val="tx1"/>
                </a:solidFill>
                <a:latin typeface="Times New Roman" pitchFamily="18" charset="0"/>
                <a:cs typeface="Times New Roman" pitchFamily="18" charset="0"/>
              </a:defRPr>
            </a:lvl4pPr>
            <a:lvl5pPr algn="l">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lnSpc>
                <a:spcPct val="90000"/>
              </a:lnSpc>
              <a:spcBef>
                <a:spcPct val="20000"/>
              </a:spcBef>
              <a:buClr>
                <a:srgbClr val="FF3300"/>
              </a:buClr>
              <a:buSzTx/>
              <a:buFont typeface="Wingdings" pitchFamily="2" charset="2"/>
              <a:buChar char="è"/>
            </a:pPr>
            <a:r>
              <a:rPr lang="en-GB" altLang="en-US" sz="1800">
                <a:solidFill>
                  <a:srgbClr val="FF3300"/>
                </a:solidFill>
                <a:latin typeface="Ottawa" pitchFamily="34" charset="0"/>
              </a:rPr>
              <a:t>It might be a lot of work – but it’s not rocket science to find a partner.</a:t>
            </a:r>
            <a:endParaRPr lang="de-DE" altLang="en-US" sz="1800">
              <a:latin typeface="Ottawa"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ZA" altLang="en-US" sz="2400"/>
              <a:t>How to find a German partner</a:t>
            </a:r>
            <a:br>
              <a:rPr lang="en-ZA" altLang="en-US" sz="2400"/>
            </a:br>
            <a:r>
              <a:rPr lang="en-ZA" altLang="en-US" sz="1800"/>
              <a:t>How to find suppliers, technology transfer, investment partners</a:t>
            </a:r>
            <a:endParaRPr lang="de-DE" altLang="en-US" sz="1800"/>
          </a:p>
        </p:txBody>
      </p:sp>
      <p:sp>
        <p:nvSpPr>
          <p:cNvPr id="83972" name="Rectangle 4"/>
          <p:cNvSpPr>
            <a:spLocks noChangeAspect="1" noChangeArrowheads="1"/>
          </p:cNvSpPr>
          <p:nvPr>
            <p:ph type="clipArt" sz="half" idx="1"/>
          </p:nvPr>
        </p:nvSpPr>
        <p:spPr/>
      </p:sp>
      <p:sp>
        <p:nvSpPr>
          <p:cNvPr id="83971" name="Rectangle 3"/>
          <p:cNvSpPr>
            <a:spLocks noGrp="1" noChangeArrowheads="1"/>
          </p:cNvSpPr>
          <p:nvPr>
            <p:ph type="body" sz="half" idx="2"/>
          </p:nvPr>
        </p:nvSpPr>
        <p:spPr/>
        <p:txBody>
          <a:bodyPr/>
          <a:lstStyle/>
          <a:p>
            <a:r>
              <a:rPr lang="en-ZA" altLang="en-US" sz="1600"/>
              <a:t>There are lots of information sources …</a:t>
            </a:r>
          </a:p>
          <a:p>
            <a:pPr lvl="1"/>
            <a:r>
              <a:rPr lang="en-ZA" altLang="en-US" sz="1400"/>
              <a:t>Association of German Chambers of Industry and Commerce (DIHK) </a:t>
            </a:r>
            <a:r>
              <a:rPr lang="en-ZA" altLang="en-US" sz="1400">
                <a:hlinkClick r:id="rId3"/>
              </a:rPr>
              <a:t>www.dihk.de</a:t>
            </a:r>
            <a:r>
              <a:rPr lang="en-ZA" altLang="en-US" sz="1400"/>
              <a:t> </a:t>
            </a:r>
          </a:p>
          <a:p>
            <a:pPr lvl="1"/>
            <a:r>
              <a:rPr lang="en-ZA" altLang="en-US" sz="1400"/>
              <a:t>Federal Ministry of Economics and Technology (BMWi) </a:t>
            </a:r>
            <a:r>
              <a:rPr lang="en-ZA" altLang="en-US" sz="1400">
                <a:hlinkClick r:id="rId4"/>
              </a:rPr>
              <a:t>www.bmwi.de</a:t>
            </a:r>
            <a:r>
              <a:rPr lang="en-ZA" altLang="en-US" sz="1400"/>
              <a:t> </a:t>
            </a:r>
          </a:p>
          <a:p>
            <a:pPr lvl="1"/>
            <a:r>
              <a:rPr lang="en-ZA" altLang="en-US" sz="1400"/>
              <a:t>Federation of German Industries (BDI) </a:t>
            </a:r>
            <a:r>
              <a:rPr lang="en-ZA" altLang="en-US" sz="1400">
                <a:hlinkClick r:id="rId5"/>
              </a:rPr>
              <a:t>www.bdi-online.de</a:t>
            </a:r>
            <a:r>
              <a:rPr lang="en-ZA" altLang="en-US" sz="1400"/>
              <a:t>  </a:t>
            </a:r>
          </a:p>
          <a:p>
            <a:pPr lvl="1"/>
            <a:r>
              <a:rPr lang="en-ZA" altLang="en-US" sz="1400"/>
              <a:t>Organization for Economic Cooperation and Development </a:t>
            </a:r>
            <a:r>
              <a:rPr lang="en-ZA" altLang="en-US" sz="1400">
                <a:hlinkClick r:id="rId6"/>
              </a:rPr>
              <a:t>www.oecd.org</a:t>
            </a:r>
            <a:r>
              <a:rPr lang="en-ZA" altLang="en-US" sz="1400"/>
              <a:t> </a:t>
            </a:r>
          </a:p>
          <a:p>
            <a:pPr lvl="1"/>
            <a:r>
              <a:rPr lang="en-GB" altLang="en-US" sz="1400"/>
              <a:t>Institut für Mittelstandsforschung Bonn: </a:t>
            </a:r>
            <a:r>
              <a:rPr lang="en-GB" altLang="en-US" sz="1400">
                <a:hlinkClick r:id="rId7"/>
              </a:rPr>
              <a:t>http://www.ifm-bonn.org/</a:t>
            </a:r>
            <a:endParaRPr lang="en-GB" altLang="en-US" sz="1400"/>
          </a:p>
          <a:p>
            <a:pPr lvl="1"/>
            <a:r>
              <a:rPr lang="en-GB" altLang="en-US" sz="1400"/>
              <a:t>Invest in Germany GmbH:</a:t>
            </a:r>
            <a:r>
              <a:rPr lang="en-GB" altLang="en-US" sz="1400" b="1"/>
              <a:t> </a:t>
            </a:r>
            <a:r>
              <a:rPr lang="en-GB" altLang="en-US" sz="1400">
                <a:hlinkClick r:id="rId8"/>
              </a:rPr>
              <a:t>http://www.invest-in-germany.de/en/</a:t>
            </a:r>
            <a:r>
              <a:rPr lang="en-GB" altLang="en-US" sz="1400"/>
              <a:t> </a:t>
            </a:r>
          </a:p>
          <a:p>
            <a:pPr lvl="1"/>
            <a:r>
              <a:rPr lang="en-GB" altLang="en-US" sz="1400"/>
              <a:t>German business portal: </a:t>
            </a:r>
            <a:r>
              <a:rPr lang="en-GB" altLang="en-US" sz="1400">
                <a:hlinkClick r:id="rId9"/>
              </a:rPr>
              <a:t>http://www.german-business-portal.info/</a:t>
            </a:r>
            <a:r>
              <a:rPr lang="en-GB" altLang="en-US" sz="1400"/>
              <a:t> </a:t>
            </a:r>
            <a:endParaRPr lang="en-ZA" altLang="en-US" sz="1400"/>
          </a:p>
          <a:p>
            <a:pPr lvl="1"/>
            <a:r>
              <a:rPr lang="en-ZA" altLang="en-US" sz="1400"/>
              <a:t>Regional sources (see next slides)</a:t>
            </a:r>
          </a:p>
        </p:txBody>
      </p:sp>
      <p:pic>
        <p:nvPicPr>
          <p:cNvPr id="83973" name="Picture 5"/>
          <p:cNvPicPr>
            <a:picLocks noChangeAspect="1" noChangeArrowheads="1"/>
          </p:cNvPicPr>
          <p:nvPr/>
        </p:nvPicPr>
        <p:blipFill>
          <a:blip r:embed="rId10">
            <a:extLst>
              <a:ext uri="{28A0092B-C50C-407E-A947-70E740481C1C}">
                <a14:useLocalDpi xmlns:a14="http://schemas.microsoft.com/office/drawing/2010/main" val="0"/>
              </a:ext>
            </a:extLst>
          </a:blip>
          <a:srcRect l="12810" r="12433"/>
          <a:stretch>
            <a:fillRect/>
          </a:stretch>
        </p:blipFill>
        <p:spPr bwMode="auto">
          <a:xfrm>
            <a:off x="684213" y="1700213"/>
            <a:ext cx="3779837" cy="402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4" name="Text Box 6"/>
          <p:cNvSpPr txBox="1">
            <a:spLocks noChangeArrowheads="1"/>
          </p:cNvSpPr>
          <p:nvPr/>
        </p:nvSpPr>
        <p:spPr bwMode="auto">
          <a:xfrm>
            <a:off x="692150" y="6021388"/>
            <a:ext cx="77597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gn="l">
              <a:defRPr sz="2400">
                <a:solidFill>
                  <a:schemeClr val="tx1"/>
                </a:solidFill>
                <a:latin typeface="Times New Roman" pitchFamily="18" charset="0"/>
                <a:cs typeface="Times New Roman" pitchFamily="18" charset="0"/>
              </a:defRPr>
            </a:lvl1pPr>
            <a:lvl2pPr marL="538163" algn="l">
              <a:defRPr sz="2400">
                <a:solidFill>
                  <a:schemeClr val="tx1"/>
                </a:solidFill>
                <a:latin typeface="Times New Roman" pitchFamily="18" charset="0"/>
                <a:cs typeface="Times New Roman" pitchFamily="18" charset="0"/>
              </a:defRPr>
            </a:lvl2pPr>
            <a:lvl3pPr algn="l">
              <a:defRPr sz="2400">
                <a:solidFill>
                  <a:schemeClr val="tx1"/>
                </a:solidFill>
                <a:latin typeface="Times New Roman" pitchFamily="18" charset="0"/>
                <a:cs typeface="Times New Roman" pitchFamily="18" charset="0"/>
              </a:defRPr>
            </a:lvl3pPr>
            <a:lvl4pPr algn="l">
              <a:defRPr sz="2400">
                <a:solidFill>
                  <a:schemeClr val="tx1"/>
                </a:solidFill>
                <a:latin typeface="Times New Roman" pitchFamily="18" charset="0"/>
                <a:cs typeface="Times New Roman" pitchFamily="18" charset="0"/>
              </a:defRPr>
            </a:lvl4pPr>
            <a:lvl5pPr algn="l">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lnSpc>
                <a:spcPct val="90000"/>
              </a:lnSpc>
              <a:spcBef>
                <a:spcPct val="20000"/>
              </a:spcBef>
              <a:buClr>
                <a:srgbClr val="FF3300"/>
              </a:buClr>
              <a:buSzTx/>
              <a:buFont typeface="Wingdings" pitchFamily="2" charset="2"/>
              <a:buChar char="è"/>
            </a:pPr>
            <a:r>
              <a:rPr lang="en-GB" altLang="en-US" sz="1800">
                <a:solidFill>
                  <a:srgbClr val="FF3300"/>
                </a:solidFill>
                <a:latin typeface="Ottawa" pitchFamily="34" charset="0"/>
              </a:rPr>
              <a:t>There is a confusing amount of information available.</a:t>
            </a:r>
            <a:br>
              <a:rPr lang="en-GB" altLang="en-US" sz="1800">
                <a:solidFill>
                  <a:srgbClr val="FF3300"/>
                </a:solidFill>
                <a:latin typeface="Ottawa" pitchFamily="34" charset="0"/>
              </a:rPr>
            </a:br>
            <a:r>
              <a:rPr lang="en-GB" altLang="en-US" sz="1800">
                <a:solidFill>
                  <a:srgbClr val="FF3300"/>
                </a:solidFill>
                <a:latin typeface="Ottawa" pitchFamily="34" charset="0"/>
              </a:rPr>
              <a:t>But own research is required anyway.</a:t>
            </a:r>
            <a:endParaRPr lang="de-DE" altLang="en-US" sz="1800">
              <a:latin typeface="Ottawa"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title"/>
          </p:nvPr>
        </p:nvSpPr>
        <p:spPr/>
        <p:txBody>
          <a:bodyPr/>
          <a:lstStyle/>
          <a:p>
            <a:r>
              <a:rPr lang="en-GB" altLang="en-US" sz="2400"/>
              <a:t>Where to get information from</a:t>
            </a:r>
            <a:br>
              <a:rPr lang="en-GB" altLang="en-US" sz="2400"/>
            </a:br>
            <a:r>
              <a:rPr lang="en-GB" altLang="en-US" sz="1800"/>
              <a:t>Regional business development agencies</a:t>
            </a:r>
          </a:p>
        </p:txBody>
      </p:sp>
      <p:pic>
        <p:nvPicPr>
          <p:cNvPr id="134155" name="Picture 11"/>
          <p:cNvPicPr>
            <a:picLocks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685800" y="1473200"/>
            <a:ext cx="3771900" cy="4360863"/>
          </a:xfrm>
          <a:noFill/>
          <a:ln cap="flat">
            <a:solidFill>
              <a:schemeClr val="hlink"/>
            </a:solidFill>
            <a:miter lim="800000"/>
            <a:headEnd/>
            <a:tailEnd/>
          </a:ln>
        </p:spPr>
      </p:pic>
      <p:pic>
        <p:nvPicPr>
          <p:cNvPr id="134156" name="Picture 12"/>
          <p:cNvPicPr>
            <a:picLocks noChangeAspect="1" noChangeArrowheads="1"/>
          </p:cNvPicPr>
          <p:nvPr>
            <p:ph type="body" sz="half" idx="2"/>
          </p:nvPr>
        </p:nvPicPr>
        <p:blipFill>
          <a:blip r:embed="rId4">
            <a:extLst>
              <a:ext uri="{28A0092B-C50C-407E-A947-70E740481C1C}">
                <a14:useLocalDpi xmlns:a14="http://schemas.microsoft.com/office/drawing/2010/main" val="0"/>
              </a:ext>
            </a:extLst>
          </a:blip>
          <a:srcRect/>
          <a:stretch>
            <a:fillRect/>
          </a:stretch>
        </p:blipFill>
        <p:spPr>
          <a:xfrm>
            <a:off x="4610100" y="1209675"/>
            <a:ext cx="3771900" cy="4743450"/>
          </a:xfrm>
          <a:noFill/>
          <a:ln cap="flat">
            <a:solidFill>
              <a:schemeClr val="hlink"/>
            </a:solidFill>
            <a:miter lim="800000"/>
            <a:headEnd/>
            <a:tailEnd/>
          </a:ln>
        </p:spPr>
      </p:pic>
      <p:sp>
        <p:nvSpPr>
          <p:cNvPr id="134157" name="Text Box 13"/>
          <p:cNvSpPr txBox="1">
            <a:spLocks noChangeArrowheads="1"/>
          </p:cNvSpPr>
          <p:nvPr/>
        </p:nvSpPr>
        <p:spPr bwMode="auto">
          <a:xfrm>
            <a:off x="755650" y="6273800"/>
            <a:ext cx="28146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Source: business guide to Germany</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GB" altLang="en-US" sz="2400"/>
              <a:t>Where to get information from</a:t>
            </a:r>
            <a:br>
              <a:rPr lang="en-GB" altLang="en-US" sz="2400"/>
            </a:br>
            <a:r>
              <a:rPr lang="en-GB" altLang="en-US" sz="1800"/>
              <a:t>Regional business development agencies</a:t>
            </a:r>
          </a:p>
        </p:txBody>
      </p:sp>
      <p:sp>
        <p:nvSpPr>
          <p:cNvPr id="137221" name="Text Box 5"/>
          <p:cNvSpPr txBox="1">
            <a:spLocks noChangeArrowheads="1"/>
          </p:cNvSpPr>
          <p:nvPr/>
        </p:nvSpPr>
        <p:spPr bwMode="auto">
          <a:xfrm>
            <a:off x="755650" y="6273800"/>
            <a:ext cx="28146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Source: business guide to Germany</a:t>
            </a:r>
          </a:p>
        </p:txBody>
      </p:sp>
      <p:pic>
        <p:nvPicPr>
          <p:cNvPr id="137229" name="Picture 1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87588" y="1143000"/>
            <a:ext cx="4491037" cy="4876800"/>
          </a:xfrm>
          <a:noFill/>
          <a:ln cap="flat">
            <a:solidFill>
              <a:schemeClr val="hlink"/>
            </a:solid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20725" y="260350"/>
            <a:ext cx="7702550" cy="381000"/>
          </a:xfrm>
        </p:spPr>
        <p:txBody>
          <a:bodyPr/>
          <a:lstStyle/>
          <a:p>
            <a:r>
              <a:rPr lang="en-GB" altLang="en-US" sz="2400"/>
              <a:t>ZVEI</a:t>
            </a:r>
            <a:br>
              <a:rPr lang="en-GB" altLang="en-US" sz="2400"/>
            </a:br>
            <a:r>
              <a:rPr lang="en-GB" altLang="en-US" sz="1800"/>
              <a:t>Zentralverband Elektrotechnik- und Elektronikindustrie e.V.</a:t>
            </a:r>
          </a:p>
        </p:txBody>
      </p:sp>
      <p:sp>
        <p:nvSpPr>
          <p:cNvPr id="90115" name="Rectangle 3"/>
          <p:cNvSpPr>
            <a:spLocks noGrp="1" noChangeArrowheads="1"/>
          </p:cNvSpPr>
          <p:nvPr>
            <p:ph type="body" sz="half" idx="1"/>
          </p:nvPr>
        </p:nvSpPr>
        <p:spPr/>
        <p:txBody>
          <a:bodyPr/>
          <a:lstStyle/>
          <a:p>
            <a:pPr>
              <a:spcBef>
                <a:spcPct val="25000"/>
              </a:spcBef>
            </a:pPr>
            <a:r>
              <a:rPr lang="en-GB" altLang="en-US" sz="1400"/>
              <a:t>What it is …</a:t>
            </a:r>
          </a:p>
          <a:p>
            <a:pPr lvl="1">
              <a:spcBef>
                <a:spcPct val="25000"/>
              </a:spcBef>
            </a:pPr>
            <a:r>
              <a:rPr lang="en-GB" altLang="en-US" sz="1200"/>
              <a:t>German Electrical and Electronic Manufacturers Association, </a:t>
            </a:r>
          </a:p>
          <a:p>
            <a:pPr lvl="1">
              <a:spcBef>
                <a:spcPct val="25000"/>
              </a:spcBef>
            </a:pPr>
            <a:r>
              <a:rPr lang="en-GB" altLang="en-US" sz="1200"/>
              <a:t>represents its members‘ economic, technological and environmental policy interests. </a:t>
            </a:r>
          </a:p>
          <a:p>
            <a:pPr lvl="1">
              <a:spcBef>
                <a:spcPct val="25000"/>
              </a:spcBef>
            </a:pPr>
            <a:r>
              <a:rPr lang="en-GB" altLang="en-US" sz="1200"/>
              <a:t>provides specific information about the economic, technical and regulatory framework conditions of the electrical industry in Germany.   </a:t>
            </a:r>
          </a:p>
          <a:p>
            <a:pPr>
              <a:spcBef>
                <a:spcPct val="25000"/>
              </a:spcBef>
            </a:pPr>
            <a:r>
              <a:rPr lang="en-GB" altLang="en-US" sz="1400"/>
              <a:t>Its Mission …</a:t>
            </a:r>
          </a:p>
          <a:p>
            <a:pPr lvl="1">
              <a:spcBef>
                <a:spcPct val="25000"/>
              </a:spcBef>
            </a:pPr>
            <a:r>
              <a:rPr lang="en-GB" altLang="en-US" sz="1200"/>
              <a:t>improve its member companies international competitiveness. </a:t>
            </a:r>
          </a:p>
          <a:p>
            <a:pPr lvl="1">
              <a:spcBef>
                <a:spcPct val="25000"/>
              </a:spcBef>
            </a:pPr>
            <a:r>
              <a:rPr lang="en-GB" altLang="en-US" sz="1200"/>
              <a:t>safeguard common interests, </a:t>
            </a:r>
          </a:p>
          <a:p>
            <a:pPr lvl="1">
              <a:spcBef>
                <a:spcPct val="25000"/>
              </a:spcBef>
            </a:pPr>
            <a:r>
              <a:rPr lang="en-GB" altLang="en-US" sz="1200"/>
              <a:t>exchange experience, </a:t>
            </a:r>
          </a:p>
          <a:p>
            <a:pPr lvl="1">
              <a:spcBef>
                <a:spcPct val="25000"/>
              </a:spcBef>
            </a:pPr>
            <a:r>
              <a:rPr lang="en-GB" altLang="en-US" sz="1200"/>
              <a:t>provide information</a:t>
            </a:r>
          </a:p>
          <a:p>
            <a:pPr>
              <a:spcBef>
                <a:spcPct val="25000"/>
              </a:spcBef>
            </a:pPr>
            <a:r>
              <a:rPr lang="en-GB" altLang="en-US" sz="1400"/>
              <a:t>What it does …</a:t>
            </a:r>
          </a:p>
          <a:p>
            <a:pPr lvl="1">
              <a:spcBef>
                <a:spcPct val="25000"/>
              </a:spcBef>
            </a:pPr>
            <a:r>
              <a:rPr lang="en-GB" altLang="en-US" sz="1200"/>
              <a:t>promotes the development and use of innovative technologies</a:t>
            </a:r>
          </a:p>
          <a:p>
            <a:pPr lvl="1">
              <a:spcBef>
                <a:spcPct val="25000"/>
              </a:spcBef>
            </a:pPr>
            <a:r>
              <a:rPr lang="en-GB" altLang="en-US" sz="1200"/>
              <a:t>proposes research, technological, environmental protection, educational and scientific policy. </a:t>
            </a:r>
          </a:p>
          <a:p>
            <a:pPr lvl="1">
              <a:spcBef>
                <a:spcPct val="25000"/>
              </a:spcBef>
            </a:pPr>
            <a:r>
              <a:rPr lang="en-GB" altLang="en-US" sz="1200"/>
              <a:t>supports market-orientated European and international standards-making activities. </a:t>
            </a:r>
          </a:p>
        </p:txBody>
      </p:sp>
      <p:sp>
        <p:nvSpPr>
          <p:cNvPr id="90117" name="Rectangle 5"/>
          <p:cNvSpPr>
            <a:spLocks noGrp="1" noChangeArrowheads="1"/>
          </p:cNvSpPr>
          <p:nvPr>
            <p:ph type="body" sz="half" idx="2"/>
          </p:nvPr>
        </p:nvSpPr>
        <p:spPr/>
        <p:txBody>
          <a:bodyPr/>
          <a:lstStyle/>
          <a:p>
            <a:pPr>
              <a:spcBef>
                <a:spcPct val="25000"/>
              </a:spcBef>
            </a:pPr>
            <a:r>
              <a:rPr lang="en-GB" altLang="en-US" sz="1400"/>
              <a:t>How it works …</a:t>
            </a:r>
          </a:p>
          <a:p>
            <a:pPr lvl="1">
              <a:spcBef>
                <a:spcPct val="25000"/>
              </a:spcBef>
            </a:pPr>
            <a:r>
              <a:rPr lang="en-GB" altLang="en-US" sz="1200"/>
              <a:t>maintaining close contacts with political quarters and public administrations </a:t>
            </a:r>
          </a:p>
          <a:p>
            <a:pPr lvl="1">
              <a:spcBef>
                <a:spcPct val="25000"/>
              </a:spcBef>
            </a:pPr>
            <a:r>
              <a:rPr lang="en-GB" altLang="en-US" sz="1200"/>
              <a:t>exchanging experience the association's internal and views </a:t>
            </a:r>
          </a:p>
          <a:p>
            <a:pPr lvl="1">
              <a:spcBef>
                <a:spcPct val="25000"/>
              </a:spcBef>
            </a:pPr>
            <a:r>
              <a:rPr lang="en-GB" altLang="en-US" sz="1200"/>
              <a:t>tailoring information to the electrical and electronic industry's specific needs.</a:t>
            </a:r>
          </a:p>
          <a:p>
            <a:pPr lvl="1">
              <a:spcBef>
                <a:spcPct val="25000"/>
              </a:spcBef>
            </a:pPr>
            <a:r>
              <a:rPr lang="en-GB" altLang="en-US" sz="1200"/>
              <a:t>providing extensive information about market- and competition-related developments</a:t>
            </a:r>
          </a:p>
          <a:p>
            <a:pPr>
              <a:spcBef>
                <a:spcPct val="25000"/>
              </a:spcBef>
            </a:pPr>
            <a:r>
              <a:rPr lang="en-GB" altLang="en-US" sz="1400"/>
              <a:t>Its bodies …</a:t>
            </a:r>
          </a:p>
          <a:p>
            <a:pPr lvl="1">
              <a:spcBef>
                <a:spcPct val="25000"/>
              </a:spcBef>
            </a:pPr>
            <a:r>
              <a:rPr lang="en-GB" altLang="en-US" sz="1200"/>
              <a:t>General Assembly </a:t>
            </a:r>
          </a:p>
          <a:p>
            <a:pPr lvl="1">
              <a:spcBef>
                <a:spcPct val="25000"/>
              </a:spcBef>
            </a:pPr>
            <a:r>
              <a:rPr lang="en-GB" altLang="en-US" sz="1200"/>
              <a:t>Honorary Board </a:t>
            </a:r>
          </a:p>
          <a:p>
            <a:pPr lvl="1">
              <a:spcBef>
                <a:spcPct val="25000"/>
              </a:spcBef>
            </a:pPr>
            <a:r>
              <a:rPr lang="en-GB" altLang="en-US" sz="1200"/>
              <a:t>Presidental Committee </a:t>
            </a:r>
          </a:p>
          <a:p>
            <a:pPr lvl="1">
              <a:spcBef>
                <a:spcPct val="25000"/>
              </a:spcBef>
            </a:pPr>
            <a:r>
              <a:rPr lang="en-GB" altLang="en-US" sz="1200"/>
              <a:t>General Executive Management</a:t>
            </a:r>
          </a:p>
          <a:p>
            <a:pPr>
              <a:spcBef>
                <a:spcPct val="25000"/>
              </a:spcBef>
            </a:pPr>
            <a:r>
              <a:rPr lang="en-GB" altLang="en-US" sz="1400"/>
              <a:t>Contact …</a:t>
            </a:r>
          </a:p>
          <a:p>
            <a:pPr lvl="1">
              <a:lnSpc>
                <a:spcPct val="80000"/>
              </a:lnSpc>
            </a:pPr>
            <a:r>
              <a:rPr lang="de-DE" altLang="en-US" sz="1200"/>
              <a:t>ZVEI - Zentralverband Elektrotechnik- und Elektronikindustrie  e.V. </a:t>
            </a:r>
          </a:p>
          <a:p>
            <a:pPr lvl="1">
              <a:lnSpc>
                <a:spcPct val="80000"/>
              </a:lnSpc>
            </a:pPr>
            <a:r>
              <a:rPr lang="de-DE" altLang="en-US" sz="1200"/>
              <a:t>Stresemannallee 19 </a:t>
            </a:r>
          </a:p>
          <a:p>
            <a:pPr lvl="1">
              <a:lnSpc>
                <a:spcPct val="80000"/>
              </a:lnSpc>
            </a:pPr>
            <a:r>
              <a:rPr lang="de-DE" altLang="en-US" sz="1200"/>
              <a:t>60596 Frankfurt am Main </a:t>
            </a:r>
          </a:p>
          <a:p>
            <a:pPr lvl="1">
              <a:lnSpc>
                <a:spcPct val="80000"/>
              </a:lnSpc>
            </a:pPr>
            <a:r>
              <a:rPr lang="de-DE" altLang="en-US" sz="1200"/>
              <a:t>Postfach 70 12 61</a:t>
            </a:r>
          </a:p>
          <a:p>
            <a:pPr lvl="1">
              <a:lnSpc>
                <a:spcPct val="80000"/>
              </a:lnSpc>
            </a:pPr>
            <a:r>
              <a:rPr lang="de-DE" altLang="en-US" sz="1200"/>
              <a:t>60591 Frankfurt am Main </a:t>
            </a:r>
            <a:endParaRPr lang="en-GB" altLang="en-US" sz="1200"/>
          </a:p>
          <a:p>
            <a:pPr lvl="1">
              <a:lnSpc>
                <a:spcPct val="80000"/>
              </a:lnSpc>
            </a:pPr>
            <a:r>
              <a:rPr lang="de-DE" altLang="en-US" sz="1200"/>
              <a:t>Fon +(49)69 6302-0 </a:t>
            </a:r>
          </a:p>
          <a:p>
            <a:pPr lvl="1">
              <a:lnSpc>
                <a:spcPct val="80000"/>
              </a:lnSpc>
            </a:pPr>
            <a:r>
              <a:rPr lang="de-DE" altLang="en-US" sz="1200"/>
              <a:t>Fax +(49)69 6302-317 </a:t>
            </a:r>
          </a:p>
          <a:p>
            <a:pPr lvl="1">
              <a:lnSpc>
                <a:spcPct val="80000"/>
              </a:lnSpc>
            </a:pPr>
            <a:r>
              <a:rPr lang="de-DE" altLang="en-US" sz="1200"/>
              <a:t>Mail </a:t>
            </a:r>
            <a:r>
              <a:rPr lang="de-DE" altLang="en-US" sz="1200">
                <a:hlinkClick r:id="rId3"/>
              </a:rPr>
              <a:t>zvei@zvei.org</a:t>
            </a:r>
            <a:endParaRPr lang="de-DE" altLang="en-US" sz="1200"/>
          </a:p>
          <a:p>
            <a:pPr lvl="1">
              <a:lnSpc>
                <a:spcPct val="80000"/>
              </a:lnSpc>
            </a:pPr>
            <a:r>
              <a:rPr lang="de-DE" altLang="en-US" sz="1200">
                <a:hlinkClick r:id="rId4"/>
              </a:rPr>
              <a:t>https://www.zvei.org/</a:t>
            </a:r>
            <a:r>
              <a:rPr lang="de-DE" altLang="en-US" sz="1200"/>
              <a:t> </a:t>
            </a:r>
            <a:endParaRPr lang="de-DE" altLang="en-US" sz="1000"/>
          </a:p>
        </p:txBody>
      </p:sp>
      <p:pic>
        <p:nvPicPr>
          <p:cNvPr id="901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88913"/>
            <a:ext cx="8842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GB" altLang="en-US" sz="2400"/>
              <a:t>VDMA</a:t>
            </a:r>
            <a:br>
              <a:rPr lang="en-GB" altLang="en-US" sz="2400"/>
            </a:br>
            <a:r>
              <a:rPr lang="en-GB" altLang="en-US" sz="1800"/>
              <a:t>Verband Deutscher Maschinen- und Anlagenbau</a:t>
            </a:r>
          </a:p>
        </p:txBody>
      </p:sp>
      <p:sp>
        <p:nvSpPr>
          <p:cNvPr id="121859" name="Rectangle 3"/>
          <p:cNvSpPr>
            <a:spLocks noGrp="1" noChangeArrowheads="1"/>
          </p:cNvSpPr>
          <p:nvPr>
            <p:ph type="body" sz="half" idx="1"/>
          </p:nvPr>
        </p:nvSpPr>
        <p:spPr>
          <a:xfrm>
            <a:off x="685800" y="1143000"/>
            <a:ext cx="3886200" cy="4876800"/>
          </a:xfrm>
        </p:spPr>
        <p:txBody>
          <a:bodyPr/>
          <a:lstStyle/>
          <a:p>
            <a:pPr marL="266700" indent="-266700">
              <a:spcBef>
                <a:spcPct val="25000"/>
              </a:spcBef>
              <a:tabLst>
                <a:tab pos="982663" algn="l"/>
              </a:tabLst>
            </a:pPr>
            <a:r>
              <a:rPr lang="en-GB" altLang="en-US" sz="1400"/>
              <a:t>What it is … </a:t>
            </a:r>
          </a:p>
          <a:p>
            <a:pPr marL="625475" lvl="1" indent="-179388">
              <a:spcBef>
                <a:spcPct val="25000"/>
              </a:spcBef>
              <a:tabLst>
                <a:tab pos="982663" algn="l"/>
              </a:tabLst>
            </a:pPr>
            <a:r>
              <a:rPr lang="en-GB" altLang="en-US" sz="1200"/>
              <a:t>German Engineering Federation</a:t>
            </a:r>
          </a:p>
          <a:p>
            <a:pPr marL="625475" lvl="1" indent="-179388">
              <a:spcBef>
                <a:spcPct val="25000"/>
              </a:spcBef>
              <a:tabLst>
                <a:tab pos="982663" algn="l"/>
              </a:tabLst>
            </a:pPr>
            <a:r>
              <a:rPr lang="en-GB" altLang="en-US" sz="1200"/>
              <a:t>Europe's largest engineering industry network.</a:t>
            </a:r>
            <a:endParaRPr lang="en-GB" altLang="en-US" sz="1200">
              <a:hlinkClick r:id="rId3"/>
            </a:endParaRPr>
          </a:p>
          <a:p>
            <a:pPr marL="625475" lvl="1" indent="-179388">
              <a:spcBef>
                <a:spcPct val="25000"/>
              </a:spcBef>
              <a:tabLst>
                <a:tab pos="982663" algn="l"/>
              </a:tabLst>
            </a:pPr>
            <a:r>
              <a:rPr lang="en-GB" altLang="en-US" sz="1200"/>
              <a:t>one of the largest and most important industrial associations in Europe. </a:t>
            </a:r>
          </a:p>
          <a:p>
            <a:pPr marL="625475" lvl="1" indent="-179388">
              <a:spcBef>
                <a:spcPct val="25000"/>
              </a:spcBef>
              <a:tabLst>
                <a:tab pos="982663" algn="l"/>
              </a:tabLst>
            </a:pPr>
            <a:r>
              <a:rPr lang="en-GB" altLang="en-US" sz="1200"/>
              <a:t>represents 3,000 small/medium size member companies in the engineering industry, </a:t>
            </a:r>
          </a:p>
          <a:p>
            <a:pPr marL="625475" lvl="1" indent="-179388">
              <a:spcBef>
                <a:spcPct val="25000"/>
              </a:spcBef>
              <a:tabLst>
                <a:tab pos="982663" algn="l"/>
              </a:tabLst>
            </a:pPr>
            <a:r>
              <a:rPr lang="en-GB" altLang="en-US" sz="1200"/>
              <a:t>Accounts for sales of ~ € 143 billion and 865,000 employees. </a:t>
            </a:r>
          </a:p>
          <a:p>
            <a:pPr marL="625475" lvl="1" indent="-179388">
              <a:spcBef>
                <a:spcPct val="25000"/>
              </a:spcBef>
              <a:tabLst>
                <a:tab pos="982663" algn="l"/>
              </a:tabLst>
            </a:pPr>
            <a:r>
              <a:rPr lang="en-GB" altLang="en-US" sz="1200"/>
              <a:t>covers the entire process chain. </a:t>
            </a:r>
          </a:p>
          <a:p>
            <a:pPr marL="625475" lvl="1" indent="-179388">
              <a:spcBef>
                <a:spcPct val="25000"/>
              </a:spcBef>
              <a:tabLst>
                <a:tab pos="982663" algn="l"/>
              </a:tabLst>
            </a:pPr>
            <a:r>
              <a:rPr lang="en-GB" altLang="en-US" sz="1200"/>
              <a:t>reflects the varied customer-supplier relations all along the value adding chain.</a:t>
            </a:r>
          </a:p>
          <a:p>
            <a:pPr marL="266700" indent="-266700">
              <a:spcBef>
                <a:spcPct val="25000"/>
              </a:spcBef>
              <a:tabLst>
                <a:tab pos="982663" algn="l"/>
              </a:tabLst>
            </a:pPr>
            <a:r>
              <a:rPr lang="en-GB" altLang="en-US" sz="1400"/>
              <a:t>The mission  …</a:t>
            </a:r>
          </a:p>
          <a:p>
            <a:pPr marL="625475" lvl="1" indent="-179388">
              <a:spcBef>
                <a:spcPct val="25000"/>
              </a:spcBef>
              <a:tabLst>
                <a:tab pos="982663" algn="l"/>
              </a:tabLst>
            </a:pPr>
            <a:r>
              <a:rPr lang="en-GB" altLang="en-US" sz="1200"/>
              <a:t>voice its members views …</a:t>
            </a:r>
          </a:p>
          <a:p>
            <a:pPr marL="982663" lvl="2" indent="-177800">
              <a:spcBef>
                <a:spcPct val="25000"/>
              </a:spcBef>
              <a:tabLst>
                <a:tab pos="982663" algn="l"/>
              </a:tabLst>
            </a:pPr>
            <a:r>
              <a:rPr lang="en-GB" altLang="en-US" sz="1000"/>
              <a:t>Labour market and pay policy / deregulation</a:t>
            </a:r>
          </a:p>
          <a:p>
            <a:pPr marL="982663" lvl="2" indent="-177800">
              <a:spcBef>
                <a:spcPct val="25000"/>
              </a:spcBef>
              <a:tabLst>
                <a:tab pos="982663" algn="l"/>
              </a:tabLst>
            </a:pPr>
            <a:r>
              <a:rPr lang="en-GB" altLang="en-US" sz="1000"/>
              <a:t>Education policy / attracting new generations</a:t>
            </a:r>
          </a:p>
          <a:p>
            <a:pPr marL="982663" lvl="2" indent="-177800">
              <a:spcBef>
                <a:spcPct val="25000"/>
              </a:spcBef>
              <a:tabLst>
                <a:tab pos="982663" algn="l"/>
              </a:tabLst>
            </a:pPr>
            <a:r>
              <a:rPr lang="en-GB" altLang="en-US" sz="1000"/>
              <a:t>Tax policy</a:t>
            </a:r>
          </a:p>
          <a:p>
            <a:pPr marL="982663" lvl="2" indent="-177800">
              <a:spcBef>
                <a:spcPct val="25000"/>
              </a:spcBef>
              <a:tabLst>
                <a:tab pos="982663" algn="l"/>
              </a:tabLst>
            </a:pPr>
            <a:r>
              <a:rPr lang="en-GB" altLang="en-US" sz="1000"/>
              <a:t>Research policy / technology policy</a:t>
            </a:r>
          </a:p>
          <a:p>
            <a:pPr marL="982663" lvl="2" indent="-177800">
              <a:spcBef>
                <a:spcPct val="25000"/>
              </a:spcBef>
              <a:tabLst>
                <a:tab pos="982663" algn="l"/>
              </a:tabLst>
            </a:pPr>
            <a:r>
              <a:rPr lang="en-GB" altLang="en-US" sz="1000"/>
              <a:t>Corporate financing</a:t>
            </a:r>
          </a:p>
          <a:p>
            <a:pPr marL="982663" lvl="2" indent="-177800">
              <a:spcBef>
                <a:spcPct val="25000"/>
              </a:spcBef>
              <a:tabLst>
                <a:tab pos="982663" algn="l"/>
              </a:tabLst>
            </a:pPr>
            <a:r>
              <a:rPr lang="en-GB" altLang="en-US" sz="1000"/>
              <a:t>Trade policy</a:t>
            </a:r>
          </a:p>
          <a:p>
            <a:pPr marL="982663" lvl="2" indent="-177800">
              <a:spcBef>
                <a:spcPct val="25000"/>
              </a:spcBef>
              <a:tabLst>
                <a:tab pos="982663" algn="l"/>
              </a:tabLst>
            </a:pPr>
            <a:r>
              <a:rPr lang="en-GB" altLang="en-US" sz="1000"/>
              <a:t>Environment and energy policy</a:t>
            </a:r>
          </a:p>
          <a:p>
            <a:pPr marL="982663" lvl="2" indent="-177800">
              <a:spcBef>
                <a:spcPct val="25000"/>
              </a:spcBef>
              <a:tabLst>
                <a:tab pos="982663" algn="l"/>
              </a:tabLst>
            </a:pPr>
            <a:r>
              <a:rPr lang="en-GB" altLang="en-US" sz="1000"/>
              <a:t>Trade fairs/trade fair policy</a:t>
            </a:r>
          </a:p>
        </p:txBody>
      </p:sp>
      <p:sp>
        <p:nvSpPr>
          <p:cNvPr id="121860" name="Rectangle 4"/>
          <p:cNvSpPr>
            <a:spLocks noGrp="1" noChangeArrowheads="1"/>
          </p:cNvSpPr>
          <p:nvPr>
            <p:ph type="body" sz="half" idx="2"/>
          </p:nvPr>
        </p:nvSpPr>
        <p:spPr/>
        <p:txBody>
          <a:bodyPr/>
          <a:lstStyle/>
          <a:p>
            <a:pPr marL="266700" indent="-266700">
              <a:spcBef>
                <a:spcPct val="25000"/>
              </a:spcBef>
            </a:pPr>
            <a:r>
              <a:rPr lang="en-GB" altLang="en-US" sz="1400"/>
              <a:t>What is does </a:t>
            </a:r>
            <a:r>
              <a:rPr lang="en-GB" altLang="en-US" sz="1400">
                <a:hlinkClick r:id="rId4"/>
              </a:rPr>
              <a:t> </a:t>
            </a:r>
            <a:r>
              <a:rPr lang="en-GB" altLang="en-US" sz="1400"/>
              <a:t>…</a:t>
            </a:r>
          </a:p>
          <a:p>
            <a:pPr marL="625475" lvl="1" indent="-179388">
              <a:spcBef>
                <a:spcPct val="25000"/>
              </a:spcBef>
            </a:pPr>
            <a:r>
              <a:rPr lang="en-GB" altLang="en-US" sz="1000"/>
              <a:t>Networks &gt; 20,000 decision-makers and specialists from 3,000 member companies, 400 VDMA-experts.</a:t>
            </a:r>
          </a:p>
          <a:p>
            <a:pPr marL="625475" lvl="1" indent="-179388">
              <a:spcBef>
                <a:spcPct val="25000"/>
              </a:spcBef>
            </a:pPr>
            <a:r>
              <a:rPr lang="en-GB" altLang="en-US" sz="1000"/>
              <a:t>covers a broad spectrum </a:t>
            </a:r>
          </a:p>
          <a:p>
            <a:pPr marL="625475" lvl="1" indent="-179388">
              <a:spcBef>
                <a:spcPct val="25000"/>
              </a:spcBef>
            </a:pPr>
            <a:r>
              <a:rPr lang="en-GB" altLang="en-US" sz="1000"/>
              <a:t>orientates towards the needs of the member companies.</a:t>
            </a:r>
          </a:p>
          <a:p>
            <a:pPr marL="625475" lvl="1" indent="-179388">
              <a:spcBef>
                <a:spcPct val="25000"/>
              </a:spcBef>
            </a:pPr>
            <a:r>
              <a:rPr lang="en-GB" altLang="en-US" sz="1000"/>
              <a:t>Focuses on ..</a:t>
            </a:r>
          </a:p>
          <a:p>
            <a:pPr marL="982663" lvl="2" indent="-177800">
              <a:spcBef>
                <a:spcPct val="0"/>
              </a:spcBef>
            </a:pPr>
            <a:r>
              <a:rPr lang="en-GB" altLang="en-US" sz="900"/>
              <a:t>Market, statistics and the economy</a:t>
            </a:r>
          </a:p>
          <a:p>
            <a:pPr marL="982663" lvl="2" indent="-177800">
              <a:spcBef>
                <a:spcPct val="0"/>
              </a:spcBef>
            </a:pPr>
            <a:r>
              <a:rPr lang="en-GB" altLang="en-US" sz="900"/>
              <a:t>Foreign business and exports</a:t>
            </a:r>
          </a:p>
          <a:p>
            <a:pPr marL="982663" lvl="2" indent="-177800">
              <a:spcBef>
                <a:spcPct val="0"/>
              </a:spcBef>
            </a:pPr>
            <a:r>
              <a:rPr lang="en-GB" altLang="en-US" sz="900"/>
              <a:t>Law, taxes and wages</a:t>
            </a:r>
          </a:p>
          <a:p>
            <a:pPr marL="982663" lvl="2" indent="-177800">
              <a:spcBef>
                <a:spcPct val="0"/>
              </a:spcBef>
            </a:pPr>
            <a:r>
              <a:rPr lang="en-GB" altLang="en-US" sz="900"/>
              <a:t>Management and information systems</a:t>
            </a:r>
          </a:p>
          <a:p>
            <a:pPr marL="982663" lvl="2" indent="-177800">
              <a:spcBef>
                <a:spcPct val="0"/>
              </a:spcBef>
            </a:pPr>
            <a:r>
              <a:rPr lang="en-GB" altLang="en-US" sz="900"/>
              <a:t>Marketing and customer service</a:t>
            </a:r>
          </a:p>
          <a:p>
            <a:pPr marL="982663" lvl="2" indent="-177800">
              <a:spcBef>
                <a:spcPct val="0"/>
              </a:spcBef>
            </a:pPr>
            <a:r>
              <a:rPr lang="en-GB" altLang="en-US" sz="900"/>
              <a:t>E-Business and industry portals</a:t>
            </a:r>
          </a:p>
          <a:p>
            <a:pPr marL="982663" lvl="2" indent="-177800">
              <a:spcBef>
                <a:spcPct val="0"/>
              </a:spcBef>
            </a:pPr>
            <a:r>
              <a:rPr lang="en-GB" altLang="en-US" sz="900"/>
              <a:t>Research and technical codes</a:t>
            </a:r>
          </a:p>
          <a:p>
            <a:pPr marL="982663" lvl="2" indent="-177800">
              <a:spcBef>
                <a:spcPct val="0"/>
              </a:spcBef>
            </a:pPr>
            <a:r>
              <a:rPr lang="en-GB" altLang="en-US" sz="900"/>
              <a:t>Education and recruitment</a:t>
            </a:r>
          </a:p>
          <a:p>
            <a:pPr marL="982663" lvl="2" indent="-177800">
              <a:spcBef>
                <a:spcPct val="0"/>
              </a:spcBef>
            </a:pPr>
            <a:r>
              <a:rPr lang="en-GB" altLang="en-US" sz="900"/>
              <a:t>Technology and the environment.</a:t>
            </a:r>
          </a:p>
          <a:p>
            <a:pPr marL="982663" lvl="2" indent="-177800">
              <a:spcBef>
                <a:spcPct val="0"/>
              </a:spcBef>
            </a:pPr>
            <a:r>
              <a:rPr lang="en-GB" altLang="en-US" sz="900"/>
              <a:t>Insurance services, </a:t>
            </a:r>
          </a:p>
          <a:p>
            <a:pPr marL="982663" lvl="2" indent="-177800">
              <a:spcBef>
                <a:spcPct val="0"/>
              </a:spcBef>
            </a:pPr>
            <a:r>
              <a:rPr lang="en-GB" altLang="en-US" sz="900"/>
              <a:t>target group-specific publications </a:t>
            </a:r>
          </a:p>
          <a:p>
            <a:pPr marL="982663" lvl="2" indent="-177800">
              <a:spcBef>
                <a:spcPct val="0"/>
              </a:spcBef>
            </a:pPr>
            <a:r>
              <a:rPr lang="en-GB" altLang="en-US" sz="900"/>
              <a:t>seminars.</a:t>
            </a:r>
          </a:p>
          <a:p>
            <a:pPr marL="266700" indent="-266700">
              <a:spcBef>
                <a:spcPct val="25000"/>
              </a:spcBef>
            </a:pPr>
            <a:r>
              <a:rPr lang="en-GB" altLang="en-US" sz="1400"/>
              <a:t>How it works…</a:t>
            </a:r>
          </a:p>
          <a:p>
            <a:pPr marL="625475" lvl="1" indent="-179388">
              <a:spcBef>
                <a:spcPct val="25000"/>
              </a:spcBef>
            </a:pPr>
            <a:r>
              <a:rPr lang="en-GB" altLang="en-US" sz="1000"/>
              <a:t>Connecting competitors, customers, suppliers or cooperation partners for their mutual benefit. </a:t>
            </a:r>
          </a:p>
          <a:p>
            <a:pPr marL="625475" lvl="1" indent="-179388">
              <a:spcBef>
                <a:spcPct val="25000"/>
              </a:spcBef>
            </a:pPr>
            <a:r>
              <a:rPr lang="en-GB" altLang="en-US" sz="1000"/>
              <a:t>providing a platform here for the members. </a:t>
            </a:r>
          </a:p>
          <a:p>
            <a:pPr marL="625475" lvl="1" indent="-179388">
              <a:spcBef>
                <a:spcPct val="25000"/>
              </a:spcBef>
            </a:pPr>
            <a:r>
              <a:rPr lang="en-GB" altLang="en-US" sz="1000"/>
              <a:t>connecting managers and directors, department heads and specialists from the engineering industry. </a:t>
            </a:r>
          </a:p>
          <a:p>
            <a:pPr marL="625475" lvl="1" indent="-179388">
              <a:spcBef>
                <a:spcPct val="25000"/>
              </a:spcBef>
            </a:pPr>
            <a:r>
              <a:rPr lang="en-GB" altLang="en-US" sz="1000"/>
              <a:t>organising regional associations, specialist associations, research groups, committees and working groups.</a:t>
            </a:r>
            <a:endParaRPr lang="de-DE" altLang="en-US" sz="1000"/>
          </a:p>
        </p:txBody>
      </p:sp>
      <p:pic>
        <p:nvPicPr>
          <p:cNvPr id="121861" name="Picture 5"/>
          <p:cNvPicPr>
            <a:picLocks noChangeAspect="1" noChangeArrowheads="1"/>
          </p:cNvPicPr>
          <p:nvPr/>
        </p:nvPicPr>
        <p:blipFill>
          <a:blip r:embed="rId5">
            <a:extLst>
              <a:ext uri="{28A0092B-C50C-407E-A947-70E740481C1C}">
                <a14:useLocalDpi xmlns:a14="http://schemas.microsoft.com/office/drawing/2010/main" val="0"/>
              </a:ext>
            </a:extLst>
          </a:blip>
          <a:srcRect l="3128" t="9511" r="66605" b="33426"/>
          <a:stretch>
            <a:fillRect/>
          </a:stretch>
        </p:blipFill>
        <p:spPr bwMode="auto">
          <a:xfrm>
            <a:off x="7885113" y="152400"/>
            <a:ext cx="10445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862" name="Text Box 6"/>
          <p:cNvSpPr txBox="1">
            <a:spLocks noChangeArrowheads="1"/>
          </p:cNvSpPr>
          <p:nvPr/>
        </p:nvSpPr>
        <p:spPr bwMode="auto">
          <a:xfrm>
            <a:off x="539750" y="3860800"/>
            <a:ext cx="360363"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6700" indent="-266700" algn="l">
              <a:defRPr sz="2400">
                <a:solidFill>
                  <a:schemeClr val="tx1"/>
                </a:solidFill>
                <a:latin typeface="Times New Roman" pitchFamily="18" charset="0"/>
                <a:cs typeface="Times New Roman" pitchFamily="18" charset="0"/>
              </a:defRPr>
            </a:lvl1pPr>
            <a:lvl2pPr algn="l">
              <a:defRPr sz="2400">
                <a:solidFill>
                  <a:schemeClr val="tx1"/>
                </a:solidFill>
                <a:latin typeface="Times New Roman" pitchFamily="18" charset="0"/>
                <a:cs typeface="Times New Roman" pitchFamily="18" charset="0"/>
              </a:defRPr>
            </a:lvl2pPr>
            <a:lvl3pPr algn="l">
              <a:defRPr sz="2400">
                <a:solidFill>
                  <a:schemeClr val="tx1"/>
                </a:solidFill>
                <a:latin typeface="Times New Roman" pitchFamily="18" charset="0"/>
                <a:cs typeface="Times New Roman" pitchFamily="18" charset="0"/>
              </a:defRPr>
            </a:lvl3pPr>
            <a:lvl4pPr algn="l">
              <a:defRPr sz="2400">
                <a:solidFill>
                  <a:schemeClr val="tx1"/>
                </a:solidFill>
                <a:latin typeface="Times New Roman" pitchFamily="18" charset="0"/>
                <a:cs typeface="Times New Roman" pitchFamily="18" charset="0"/>
              </a:defRPr>
            </a:lvl4pPr>
            <a:lvl5pPr algn="l">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buClr>
                <a:srgbClr val="FF3300"/>
              </a:buClr>
              <a:buSzTx/>
              <a:buFont typeface="Wingdings" pitchFamily="2" charset="2"/>
              <a:buChar char="è"/>
            </a:pPr>
            <a:endParaRPr lang="en-US" altLang="en-US" sz="1300" b="1">
              <a:solidFill>
                <a:srgbClr val="FF3300"/>
              </a:solidFill>
              <a:latin typeface="Ottawa" pitchFamily="34" charset="0"/>
            </a:endParaRPr>
          </a:p>
        </p:txBody>
      </p:sp>
      <p:sp>
        <p:nvSpPr>
          <p:cNvPr id="121863" name="Text Box 7"/>
          <p:cNvSpPr txBox="1">
            <a:spLocks noChangeArrowheads="1"/>
          </p:cNvSpPr>
          <p:nvPr/>
        </p:nvSpPr>
        <p:spPr bwMode="auto">
          <a:xfrm>
            <a:off x="1150938" y="6129338"/>
            <a:ext cx="72659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6700" indent="-266700" algn="l">
              <a:defRPr sz="2400">
                <a:solidFill>
                  <a:schemeClr val="tx1"/>
                </a:solidFill>
                <a:latin typeface="Times New Roman" pitchFamily="18" charset="0"/>
                <a:cs typeface="Times New Roman" pitchFamily="18" charset="0"/>
              </a:defRPr>
            </a:lvl1pPr>
            <a:lvl2pPr algn="l">
              <a:defRPr sz="2400">
                <a:solidFill>
                  <a:schemeClr val="tx1"/>
                </a:solidFill>
                <a:latin typeface="Times New Roman" pitchFamily="18" charset="0"/>
                <a:cs typeface="Times New Roman" pitchFamily="18" charset="0"/>
              </a:defRPr>
            </a:lvl2pPr>
            <a:lvl3pPr algn="l">
              <a:defRPr sz="2400">
                <a:solidFill>
                  <a:schemeClr val="tx1"/>
                </a:solidFill>
                <a:latin typeface="Times New Roman" pitchFamily="18" charset="0"/>
                <a:cs typeface="Times New Roman" pitchFamily="18" charset="0"/>
              </a:defRPr>
            </a:lvl3pPr>
            <a:lvl4pPr algn="l">
              <a:defRPr sz="2400">
                <a:solidFill>
                  <a:schemeClr val="tx1"/>
                </a:solidFill>
                <a:latin typeface="Times New Roman" pitchFamily="18" charset="0"/>
                <a:cs typeface="Times New Roman" pitchFamily="18" charset="0"/>
              </a:defRPr>
            </a:lvl4pPr>
            <a:lvl5pPr algn="l">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buClr>
                <a:srgbClr val="FF3300"/>
              </a:buClr>
              <a:buSzTx/>
              <a:buFont typeface="Wingdings" pitchFamily="2" charset="2"/>
              <a:buChar char="è"/>
            </a:pPr>
            <a:r>
              <a:rPr lang="en-ZA" altLang="en-US" sz="1300" b="1">
                <a:solidFill>
                  <a:srgbClr val="FF3300"/>
                </a:solidFill>
                <a:latin typeface="Ottawa" pitchFamily="34" charset="0"/>
              </a:rPr>
              <a:t>The products and services of the engineering industry are highly regarded worldwide. </a:t>
            </a:r>
          </a:p>
          <a:p>
            <a:pPr>
              <a:buClr>
                <a:srgbClr val="FF3300"/>
              </a:buClr>
              <a:buSzTx/>
              <a:buFont typeface="Wingdings" pitchFamily="2" charset="2"/>
              <a:buChar char="è"/>
            </a:pPr>
            <a:r>
              <a:rPr lang="en-ZA" altLang="en-US" sz="1300" b="1">
                <a:solidFill>
                  <a:srgbClr val="FF3300"/>
                </a:solidFill>
                <a:latin typeface="Ottawa" pitchFamily="34" charset="0"/>
              </a:rPr>
              <a:t>~ 2/3 of German production is exported.</a:t>
            </a:r>
            <a:endParaRPr lang="de-DE" altLang="en-US" sz="1300" b="1">
              <a:solidFill>
                <a:srgbClr val="FF3300"/>
              </a:solidFill>
              <a:latin typeface="Ottawa" pitchFamily="34" charset="0"/>
            </a:endParaRPr>
          </a:p>
        </p:txBody>
      </p:sp>
      <p:sp>
        <p:nvSpPr>
          <p:cNvPr id="121864" name="Text Box 8"/>
          <p:cNvSpPr txBox="1">
            <a:spLocks noChangeArrowheads="1"/>
          </p:cNvSpPr>
          <p:nvPr/>
        </p:nvSpPr>
        <p:spPr bwMode="auto">
          <a:xfrm>
            <a:off x="5868988" y="115888"/>
            <a:ext cx="21240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e-DE" altLang="en-US" sz="800"/>
              <a:t>Verband Deutscher Maschinen- und Anlagenbau e.V.</a:t>
            </a:r>
            <a:br>
              <a:rPr lang="de-DE" altLang="en-US" sz="800"/>
            </a:br>
            <a:r>
              <a:rPr lang="de-DE" altLang="en-US" sz="800"/>
              <a:t>Lyoner Strasse 18, 60528 Frankfurt/Main</a:t>
            </a:r>
            <a:br>
              <a:rPr lang="de-DE" altLang="en-US" sz="800"/>
            </a:br>
            <a:r>
              <a:rPr lang="de-DE" altLang="en-US" sz="800"/>
              <a:t>Postfach 71 08 64, 60498 Frankfurt/Main </a:t>
            </a:r>
            <a:br>
              <a:rPr lang="de-DE" altLang="en-US" sz="800"/>
            </a:br>
            <a:r>
              <a:rPr lang="de-DE" altLang="en-US" sz="800"/>
              <a:t>Telefon +49 69 6603 0 </a:t>
            </a:r>
            <a:br>
              <a:rPr lang="de-DE" altLang="en-US" sz="800"/>
            </a:br>
            <a:r>
              <a:rPr lang="de-DE" altLang="en-US" sz="800"/>
              <a:t>Fax +49 69 6603-1511</a:t>
            </a:r>
            <a:br>
              <a:rPr lang="de-DE" altLang="en-US" sz="800"/>
            </a:br>
            <a:r>
              <a:rPr lang="de-DE" altLang="en-US" sz="800">
                <a:hlinkClick r:id="rId6"/>
              </a:rPr>
              <a:t>Kommunikation@vdma.org</a:t>
            </a:r>
            <a:r>
              <a:rPr lang="de-DE" altLang="en-US" sz="800"/>
              <a:t> </a:t>
            </a:r>
            <a:r>
              <a:rPr lang="de-DE" altLang="en-US" sz="800">
                <a:hlinkClick r:id="rId7"/>
              </a:rPr>
              <a:t>http://www.vdma.org</a:t>
            </a:r>
            <a:r>
              <a:rPr lang="de-DE" altLang="en-US" sz="800"/>
              <a:t>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ZA" altLang="en-US" sz="2400"/>
              <a:t>German exhibitions</a:t>
            </a:r>
            <a:br>
              <a:rPr lang="en-ZA" altLang="en-US" sz="2400"/>
            </a:br>
            <a:r>
              <a:rPr lang="en-ZA" altLang="en-US" sz="1800"/>
              <a:t>an important way to contact German partners</a:t>
            </a:r>
            <a:endParaRPr lang="de-DE" altLang="en-US" sz="1800"/>
          </a:p>
        </p:txBody>
      </p:sp>
      <p:sp>
        <p:nvSpPr>
          <p:cNvPr id="92163" name="Rectangle 3"/>
          <p:cNvSpPr>
            <a:spLocks noGrp="1" noChangeArrowheads="1"/>
          </p:cNvSpPr>
          <p:nvPr>
            <p:ph type="body" sz="half" idx="1"/>
          </p:nvPr>
        </p:nvSpPr>
        <p:spPr>
          <a:xfrm>
            <a:off x="685800" y="1143000"/>
            <a:ext cx="3886200" cy="4876800"/>
          </a:xfrm>
        </p:spPr>
        <p:txBody>
          <a:bodyPr/>
          <a:lstStyle/>
          <a:p>
            <a:pPr marL="266700" indent="-266700">
              <a:spcBef>
                <a:spcPct val="0"/>
              </a:spcBef>
            </a:pPr>
            <a:r>
              <a:rPr lang="en-ZA" altLang="en-US" sz="1200"/>
              <a:t>Germany is the world leader in international trade fairs: </a:t>
            </a:r>
          </a:p>
          <a:p>
            <a:pPr marL="625475" lvl="1" indent="-179388">
              <a:spcBef>
                <a:spcPct val="0"/>
              </a:spcBef>
            </a:pPr>
            <a:r>
              <a:rPr lang="en-ZA" altLang="en-US" sz="1000"/>
              <a:t>~ 1/3 of the main international trade fairs</a:t>
            </a:r>
          </a:p>
          <a:p>
            <a:pPr marL="625475" lvl="1" indent="-179388">
              <a:spcBef>
                <a:spcPct val="0"/>
              </a:spcBef>
            </a:pPr>
            <a:r>
              <a:rPr lang="en-ZA" altLang="en-US" sz="1000"/>
              <a:t>4 of the 5 largest trade fair grounds in the world (Hanover, Frankfurt, Cologne and Düsseldorf). </a:t>
            </a:r>
          </a:p>
          <a:p>
            <a:pPr marL="625475" lvl="1" indent="-179388">
              <a:spcBef>
                <a:spcPct val="0"/>
              </a:spcBef>
            </a:pPr>
            <a:r>
              <a:rPr lang="en-ZA" altLang="en-US" sz="1000"/>
              <a:t>yearly ~ 150 international trade fairs and exhibitions, </a:t>
            </a:r>
          </a:p>
          <a:p>
            <a:pPr marL="625475" lvl="1" indent="-179388">
              <a:spcBef>
                <a:spcPct val="0"/>
              </a:spcBef>
            </a:pPr>
            <a:r>
              <a:rPr lang="en-ZA" altLang="en-US" sz="1000"/>
              <a:t>&gt; 160,000 exhibitors and </a:t>
            </a:r>
          </a:p>
          <a:p>
            <a:pPr marL="625475" lvl="1" indent="-179388">
              <a:spcBef>
                <a:spcPct val="0"/>
              </a:spcBef>
            </a:pPr>
            <a:r>
              <a:rPr lang="en-ZA" altLang="en-US" sz="1000"/>
              <a:t>9 - 10 million visitors. (</a:t>
            </a:r>
            <a:r>
              <a:rPr lang="en-ZA" altLang="en-US" sz="1000" i="1"/>
              <a:t>AUMA).</a:t>
            </a:r>
            <a:endParaRPr lang="en-ZA" altLang="en-US" sz="1000"/>
          </a:p>
          <a:p>
            <a:pPr marL="266700" indent="-266700">
              <a:spcBef>
                <a:spcPct val="0"/>
              </a:spcBef>
            </a:pPr>
            <a:r>
              <a:rPr lang="en-ZA" altLang="en-US" sz="1200"/>
              <a:t>German trade fairs are international: </a:t>
            </a:r>
          </a:p>
          <a:p>
            <a:pPr marL="625475" lvl="1" indent="-179388">
              <a:spcBef>
                <a:spcPct val="0"/>
              </a:spcBef>
            </a:pPr>
            <a:r>
              <a:rPr lang="en-ZA" altLang="en-US" sz="1000"/>
              <a:t>Around half the exhibitors come from abroad, a third of those from countries outside Europe. </a:t>
            </a:r>
          </a:p>
          <a:p>
            <a:pPr marL="625475" lvl="1" indent="-179388">
              <a:spcBef>
                <a:spcPct val="0"/>
              </a:spcBef>
            </a:pPr>
            <a:r>
              <a:rPr lang="en-ZA" altLang="en-US" sz="1000"/>
              <a:t>Around 20 percent of visitors come from abroad.</a:t>
            </a:r>
          </a:p>
          <a:p>
            <a:pPr marL="266700" indent="-266700">
              <a:spcBef>
                <a:spcPct val="0"/>
              </a:spcBef>
              <a:buFont typeface="Wingdings" pitchFamily="2" charset="2"/>
              <a:buNone/>
            </a:pPr>
            <a:r>
              <a:rPr lang="en-ZA" altLang="en-US" sz="1200" b="1"/>
              <a:t>The trade fairs ..</a:t>
            </a:r>
          </a:p>
          <a:p>
            <a:pPr marL="266700" indent="-266700">
              <a:spcBef>
                <a:spcPct val="0"/>
              </a:spcBef>
            </a:pPr>
            <a:r>
              <a:rPr lang="en-ZA" altLang="en-US" sz="1200"/>
              <a:t>Frankfurt:</a:t>
            </a:r>
          </a:p>
          <a:p>
            <a:pPr marL="625475" lvl="1" indent="-179388">
              <a:spcBef>
                <a:spcPct val="0"/>
              </a:spcBef>
            </a:pPr>
            <a:r>
              <a:rPr lang="en-ZA" altLang="en-US" sz="1000"/>
              <a:t>International Motor Show </a:t>
            </a:r>
            <a:r>
              <a:rPr lang="en-ZA" altLang="en-US" sz="1000" i="1"/>
              <a:t>IAA </a:t>
            </a:r>
            <a:r>
              <a:rPr lang="en-ZA" altLang="en-US" sz="1000"/>
              <a:t>in</a:t>
            </a:r>
          </a:p>
          <a:p>
            <a:pPr marL="625475" lvl="1" indent="-179388">
              <a:spcBef>
                <a:spcPct val="0"/>
              </a:spcBef>
            </a:pPr>
            <a:r>
              <a:rPr lang="en-ZA" altLang="en-US" sz="1000"/>
              <a:t>In the process industry, </a:t>
            </a:r>
            <a:r>
              <a:rPr lang="en-ZA" altLang="en-US" sz="1000" i="1"/>
              <a:t>ACHEMA</a:t>
            </a:r>
            <a:r>
              <a:rPr lang="en-ZA" altLang="en-US" sz="1000"/>
              <a:t>, which is held every three years in, is now one of the largest specialist trade fairs in the world. </a:t>
            </a:r>
          </a:p>
          <a:p>
            <a:pPr marL="625475" lvl="1" indent="-179388">
              <a:spcBef>
                <a:spcPct val="0"/>
              </a:spcBef>
            </a:pPr>
            <a:r>
              <a:rPr lang="en-ZA" altLang="en-US" sz="1000"/>
              <a:t>The </a:t>
            </a:r>
            <a:r>
              <a:rPr lang="en-ZA" altLang="en-US" sz="1000" i="1"/>
              <a:t>Frankfurt book fair </a:t>
            </a:r>
            <a:r>
              <a:rPr lang="en-ZA" altLang="en-US" sz="1000"/>
              <a:t>has become the largest in the world, the </a:t>
            </a:r>
          </a:p>
          <a:p>
            <a:pPr marL="266700" indent="-266700">
              <a:spcBef>
                <a:spcPct val="0"/>
              </a:spcBef>
            </a:pPr>
            <a:r>
              <a:rPr lang="en-ZA" altLang="en-US" sz="1200"/>
              <a:t>Hanover:</a:t>
            </a:r>
          </a:p>
          <a:p>
            <a:pPr marL="625475" lvl="1" indent="-179388">
              <a:spcBef>
                <a:spcPct val="0"/>
              </a:spcBef>
            </a:pPr>
            <a:r>
              <a:rPr lang="en-ZA" altLang="en-US" sz="1000"/>
              <a:t>computer and telecommunications trade fair </a:t>
            </a:r>
            <a:r>
              <a:rPr lang="en-ZA" altLang="en-US" sz="1000" i="1"/>
              <a:t>CeBIT </a:t>
            </a:r>
            <a:r>
              <a:rPr lang="en-ZA" altLang="en-US" sz="1000"/>
              <a:t>in. </a:t>
            </a:r>
          </a:p>
          <a:p>
            <a:pPr marL="266700" indent="-266700">
              <a:spcBef>
                <a:spcPct val="0"/>
              </a:spcBef>
            </a:pPr>
            <a:r>
              <a:rPr lang="en-ZA" altLang="en-US" sz="1200"/>
              <a:t>Düsseldorf:</a:t>
            </a:r>
          </a:p>
          <a:p>
            <a:pPr marL="625475" lvl="1" indent="-179388">
              <a:spcBef>
                <a:spcPct val="0"/>
              </a:spcBef>
            </a:pPr>
            <a:r>
              <a:rPr lang="en-ZA" altLang="en-US" sz="1000"/>
              <a:t>The </a:t>
            </a:r>
            <a:r>
              <a:rPr lang="en-ZA" altLang="en-US" sz="1000" i="1"/>
              <a:t>Drupa </a:t>
            </a:r>
            <a:r>
              <a:rPr lang="en-ZA" altLang="en-US" sz="1000"/>
              <a:t>trade fair (print media) in also attracts half a million visitors every five years. </a:t>
            </a:r>
          </a:p>
          <a:p>
            <a:pPr marL="266700" indent="-266700">
              <a:spcBef>
                <a:spcPct val="0"/>
              </a:spcBef>
            </a:pPr>
            <a:r>
              <a:rPr lang="en-ZA" altLang="en-US" sz="1200"/>
              <a:t>Cologne:</a:t>
            </a:r>
          </a:p>
          <a:p>
            <a:pPr marL="625475" lvl="1" indent="-179388">
              <a:spcBef>
                <a:spcPct val="0"/>
              </a:spcBef>
            </a:pPr>
            <a:r>
              <a:rPr lang="en-ZA" altLang="en-US" sz="1000"/>
              <a:t>photography trade fair </a:t>
            </a:r>
            <a:r>
              <a:rPr lang="en-ZA" altLang="en-US" sz="1000" i="1"/>
              <a:t>Photokina, </a:t>
            </a:r>
            <a:r>
              <a:rPr lang="en-ZA" altLang="en-US" sz="1000"/>
              <a:t>the most well-known trade fairs in, </a:t>
            </a:r>
          </a:p>
          <a:p>
            <a:pPr marL="625475" lvl="1" indent="-179388">
              <a:spcBef>
                <a:spcPct val="0"/>
              </a:spcBef>
            </a:pPr>
            <a:r>
              <a:rPr lang="en-ZA" altLang="en-US" sz="1000"/>
              <a:t>the furniture trade fair, and</a:t>
            </a:r>
          </a:p>
          <a:p>
            <a:pPr marL="625475" lvl="1" indent="-179388">
              <a:spcBef>
                <a:spcPct val="0"/>
              </a:spcBef>
            </a:pPr>
            <a:r>
              <a:rPr lang="en-ZA" altLang="en-US" sz="1000"/>
              <a:t>the food and beverage trade fair </a:t>
            </a:r>
            <a:r>
              <a:rPr lang="en-ZA" altLang="en-US" sz="1000" i="1"/>
              <a:t>Anuga</a:t>
            </a:r>
            <a:r>
              <a:rPr lang="en-ZA" altLang="en-US" sz="1000"/>
              <a:t>. </a:t>
            </a:r>
          </a:p>
        </p:txBody>
      </p:sp>
      <p:sp>
        <p:nvSpPr>
          <p:cNvPr id="92164" name="Rectangle 4"/>
          <p:cNvSpPr>
            <a:spLocks noGrp="1" noChangeArrowheads="1"/>
          </p:cNvSpPr>
          <p:nvPr>
            <p:ph type="body" sz="half" idx="2"/>
          </p:nvPr>
        </p:nvSpPr>
        <p:spPr/>
        <p:txBody>
          <a:bodyPr/>
          <a:lstStyle/>
          <a:p>
            <a:pPr>
              <a:spcBef>
                <a:spcPct val="0"/>
              </a:spcBef>
            </a:pPr>
            <a:r>
              <a:rPr lang="en-ZA" altLang="en-US" sz="1200"/>
              <a:t>Berlin:</a:t>
            </a:r>
          </a:p>
          <a:p>
            <a:pPr lvl="1">
              <a:spcBef>
                <a:spcPct val="0"/>
              </a:spcBef>
            </a:pPr>
            <a:r>
              <a:rPr lang="en-ZA" altLang="en-US" sz="1000"/>
              <a:t>leads the world with its international consumer electronics trade fair </a:t>
            </a:r>
            <a:r>
              <a:rPr lang="en-ZA" altLang="en-US" sz="1000" i="1"/>
              <a:t>IFA</a:t>
            </a:r>
            <a:r>
              <a:rPr lang="en-ZA" altLang="en-US" sz="1000"/>
              <a:t>, </a:t>
            </a:r>
          </a:p>
          <a:p>
            <a:pPr lvl="1">
              <a:spcBef>
                <a:spcPct val="0"/>
              </a:spcBef>
            </a:pPr>
            <a:r>
              <a:rPr lang="en-ZA" altLang="en-US" sz="1000"/>
              <a:t>the international tourism exhibition </a:t>
            </a:r>
            <a:r>
              <a:rPr lang="en-ZA" altLang="en-US" sz="1000" i="1"/>
              <a:t>ITB</a:t>
            </a:r>
            <a:r>
              <a:rPr lang="en-ZA" altLang="en-US" sz="1000"/>
              <a:t>, and </a:t>
            </a:r>
          </a:p>
          <a:p>
            <a:pPr lvl="1">
              <a:spcBef>
                <a:spcPct val="0"/>
              </a:spcBef>
            </a:pPr>
            <a:r>
              <a:rPr lang="en-ZA" altLang="en-US" sz="1000"/>
              <a:t>the International </a:t>
            </a:r>
            <a:r>
              <a:rPr lang="en-ZA" altLang="en-US" sz="1000" i="1"/>
              <a:t>Green Week</a:t>
            </a:r>
            <a:r>
              <a:rPr lang="en-ZA" altLang="en-US" sz="1000"/>
              <a:t>. </a:t>
            </a:r>
          </a:p>
          <a:p>
            <a:pPr lvl="1">
              <a:spcBef>
                <a:spcPct val="0"/>
              </a:spcBef>
            </a:pPr>
            <a:r>
              <a:rPr lang="en-ZA" altLang="en-US" sz="1000"/>
              <a:t>The international aerospace exhibition (</a:t>
            </a:r>
            <a:r>
              <a:rPr lang="en-ZA" altLang="en-US" sz="1000" i="1"/>
              <a:t>ILA</a:t>
            </a:r>
            <a:r>
              <a:rPr lang="en-ZA" altLang="en-US" sz="1000"/>
              <a:t>)</a:t>
            </a:r>
            <a:endParaRPr lang="de-DE" altLang="en-US" sz="1000"/>
          </a:p>
          <a:p>
            <a:pPr lvl="1">
              <a:spcBef>
                <a:spcPct val="0"/>
              </a:spcBef>
            </a:pPr>
            <a:r>
              <a:rPr lang="en-ZA" altLang="en-US" sz="1000"/>
              <a:t>Berlin-Brandenburg:</a:t>
            </a:r>
          </a:p>
          <a:p>
            <a:pPr lvl="2">
              <a:spcBef>
                <a:spcPct val="0"/>
              </a:spcBef>
            </a:pPr>
            <a:r>
              <a:rPr lang="en-ZA" altLang="en-US" sz="900"/>
              <a:t> captivates visitors every two years.</a:t>
            </a:r>
          </a:p>
          <a:p>
            <a:pPr>
              <a:spcBef>
                <a:spcPct val="0"/>
              </a:spcBef>
            </a:pPr>
            <a:r>
              <a:rPr lang="en-ZA" altLang="en-US" sz="1200"/>
              <a:t>Hamburg:</a:t>
            </a:r>
          </a:p>
          <a:p>
            <a:pPr lvl="1">
              <a:spcBef>
                <a:spcPct val="0"/>
              </a:spcBef>
            </a:pPr>
            <a:r>
              <a:rPr lang="en-ZA" altLang="en-US" sz="1000"/>
              <a:t>Shipping experts are drawn to the largest shipbuilding trade fair in the world, </a:t>
            </a:r>
            <a:r>
              <a:rPr lang="en-ZA" altLang="en-US" sz="1000" i="1"/>
              <a:t>SMM, </a:t>
            </a:r>
            <a:r>
              <a:rPr lang="en-ZA" altLang="en-US" sz="1000"/>
              <a:t>in every two years, and </a:t>
            </a:r>
          </a:p>
          <a:p>
            <a:pPr lvl="1">
              <a:spcBef>
                <a:spcPct val="0"/>
              </a:spcBef>
            </a:pPr>
            <a:r>
              <a:rPr lang="en-ZA" altLang="en-US" sz="1000"/>
              <a:t>the </a:t>
            </a:r>
            <a:r>
              <a:rPr lang="en-ZA" altLang="en-US" sz="1000" i="1"/>
              <a:t>Hanseboot </a:t>
            </a:r>
            <a:r>
              <a:rPr lang="en-ZA" altLang="en-US" sz="1000"/>
              <a:t>boat show every year.</a:t>
            </a:r>
          </a:p>
          <a:p>
            <a:pPr>
              <a:spcBef>
                <a:spcPct val="0"/>
              </a:spcBef>
            </a:pPr>
            <a:r>
              <a:rPr lang="en-ZA" altLang="en-US" sz="1200"/>
              <a:t>Munich:</a:t>
            </a:r>
          </a:p>
          <a:p>
            <a:pPr lvl="1">
              <a:spcBef>
                <a:spcPct val="0"/>
              </a:spcBef>
            </a:pPr>
            <a:r>
              <a:rPr lang="en-ZA" altLang="en-US" sz="1000"/>
              <a:t>international trade fair for small and medium-sized enterprises </a:t>
            </a:r>
            <a:r>
              <a:rPr lang="en-ZA" altLang="en-US" sz="1000" i="1"/>
              <a:t>I.H.M.</a:t>
            </a:r>
            <a:r>
              <a:rPr lang="en-ZA" altLang="en-US" sz="1000"/>
              <a:t>, </a:t>
            </a:r>
          </a:p>
          <a:p>
            <a:pPr lvl="1">
              <a:spcBef>
                <a:spcPct val="0"/>
              </a:spcBef>
            </a:pPr>
            <a:r>
              <a:rPr lang="en-ZA" altLang="en-US" sz="1000"/>
              <a:t>the international trade fair for information technology and communication technology </a:t>
            </a:r>
            <a:r>
              <a:rPr lang="en-ZA" altLang="en-US" sz="1000" i="1"/>
              <a:t>Systems</a:t>
            </a:r>
            <a:r>
              <a:rPr lang="en-ZA" altLang="en-US" sz="1000"/>
              <a:t>, </a:t>
            </a:r>
          </a:p>
          <a:p>
            <a:pPr lvl="1">
              <a:spcBef>
                <a:spcPct val="0"/>
              </a:spcBef>
            </a:pPr>
            <a:r>
              <a:rPr lang="en-ZA" altLang="en-US" sz="1000"/>
              <a:t>the international building machinery trade fair </a:t>
            </a:r>
            <a:r>
              <a:rPr lang="en-ZA" altLang="en-US" sz="1000" i="1"/>
              <a:t>BAUMA</a:t>
            </a:r>
            <a:r>
              <a:rPr lang="en-ZA" altLang="en-US" sz="1000"/>
              <a:t>, and </a:t>
            </a:r>
          </a:p>
          <a:p>
            <a:pPr lvl="1">
              <a:spcBef>
                <a:spcPct val="0"/>
              </a:spcBef>
            </a:pPr>
            <a:r>
              <a:rPr lang="en-ZA" altLang="en-US" sz="1000"/>
              <a:t>the leading European trade fair for logistics, </a:t>
            </a:r>
            <a:r>
              <a:rPr lang="en-ZA" altLang="en-US" sz="1000" i="1"/>
              <a:t>transport logistic</a:t>
            </a:r>
            <a:r>
              <a:rPr lang="en-ZA" altLang="en-US" sz="1000"/>
              <a:t>.</a:t>
            </a:r>
          </a:p>
          <a:p>
            <a:pPr>
              <a:spcBef>
                <a:spcPct val="0"/>
              </a:spcBef>
            </a:pPr>
            <a:r>
              <a:rPr lang="en-ZA" altLang="en-US" sz="1200"/>
              <a:t>Nürnberg:</a:t>
            </a:r>
          </a:p>
          <a:p>
            <a:pPr lvl="1">
              <a:spcBef>
                <a:spcPct val="0"/>
              </a:spcBef>
            </a:pPr>
            <a:r>
              <a:rPr lang="en-ZA" altLang="en-US" sz="1000"/>
              <a:t>The Nürnberg trade fair site is most famous for its toy trade fair. </a:t>
            </a:r>
          </a:p>
          <a:p>
            <a:pPr>
              <a:spcBef>
                <a:spcPct val="0"/>
              </a:spcBef>
            </a:pPr>
            <a:r>
              <a:rPr lang="en-ZA" altLang="en-US" sz="1200"/>
              <a:t>Leipzig:</a:t>
            </a:r>
          </a:p>
          <a:p>
            <a:pPr lvl="1">
              <a:spcBef>
                <a:spcPct val="0"/>
              </a:spcBef>
            </a:pPr>
            <a:r>
              <a:rPr lang="en-ZA" altLang="en-US" sz="1000" i="1"/>
              <a:t>Leipzig book fair </a:t>
            </a:r>
            <a:r>
              <a:rPr lang="en-ZA" altLang="en-US" sz="1000"/>
              <a:t>is also attracting more visitors each year.</a:t>
            </a:r>
          </a:p>
          <a:p>
            <a:pPr>
              <a:spcBef>
                <a:spcPct val="0"/>
              </a:spcBef>
            </a:pPr>
            <a:r>
              <a:rPr lang="en-ZA" altLang="en-US" sz="1200" i="1"/>
              <a:t>Contact: AUMA</a:t>
            </a:r>
            <a:r>
              <a:rPr lang="en-ZA" altLang="en-US" sz="1200"/>
              <a:t> </a:t>
            </a:r>
          </a:p>
          <a:p>
            <a:pPr lvl="1">
              <a:spcBef>
                <a:spcPct val="0"/>
              </a:spcBef>
            </a:pPr>
            <a:r>
              <a:rPr lang="en-ZA" altLang="en-US" sz="1000"/>
              <a:t>The major trade fair locations are members of the </a:t>
            </a:r>
            <a:r>
              <a:rPr lang="en-ZA" altLang="en-US" sz="1000" i="1"/>
              <a:t>Association of the German Trade Fair Industry</a:t>
            </a:r>
            <a:r>
              <a:rPr lang="en-ZA" altLang="en-US" sz="1000"/>
              <a:t>.</a:t>
            </a:r>
          </a:p>
          <a:p>
            <a:pPr>
              <a:spcBef>
                <a:spcPct val="0"/>
              </a:spcBef>
            </a:pPr>
            <a:endParaRPr lang="de-DE" altLang="en-US" sz="1200"/>
          </a:p>
        </p:txBody>
      </p:sp>
      <p:sp>
        <p:nvSpPr>
          <p:cNvPr id="92165" name="Text Box 5"/>
          <p:cNvSpPr txBox="1">
            <a:spLocks noChangeArrowheads="1"/>
          </p:cNvSpPr>
          <p:nvPr/>
        </p:nvSpPr>
        <p:spPr bwMode="auto">
          <a:xfrm>
            <a:off x="684213" y="6237288"/>
            <a:ext cx="7993062"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6700" indent="-266700" algn="l">
              <a:defRPr sz="2400">
                <a:solidFill>
                  <a:schemeClr val="tx1"/>
                </a:solidFill>
                <a:latin typeface="Times New Roman" pitchFamily="18" charset="0"/>
                <a:cs typeface="Times New Roman" pitchFamily="18" charset="0"/>
              </a:defRPr>
            </a:lvl1pPr>
            <a:lvl2pPr algn="l">
              <a:defRPr sz="2400">
                <a:solidFill>
                  <a:schemeClr val="tx1"/>
                </a:solidFill>
                <a:latin typeface="Times New Roman" pitchFamily="18" charset="0"/>
                <a:cs typeface="Times New Roman" pitchFamily="18" charset="0"/>
              </a:defRPr>
            </a:lvl2pPr>
            <a:lvl3pPr algn="l">
              <a:defRPr sz="2400">
                <a:solidFill>
                  <a:schemeClr val="tx1"/>
                </a:solidFill>
                <a:latin typeface="Times New Roman" pitchFamily="18" charset="0"/>
                <a:cs typeface="Times New Roman" pitchFamily="18" charset="0"/>
              </a:defRPr>
            </a:lvl3pPr>
            <a:lvl4pPr algn="l">
              <a:defRPr sz="2400">
                <a:solidFill>
                  <a:schemeClr val="tx1"/>
                </a:solidFill>
                <a:latin typeface="Times New Roman" pitchFamily="18" charset="0"/>
                <a:cs typeface="Times New Roman" pitchFamily="18" charset="0"/>
              </a:defRPr>
            </a:lvl4pPr>
            <a:lvl5pPr algn="l">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lgn="r">
              <a:buClr>
                <a:srgbClr val="FF3300"/>
              </a:buClr>
              <a:buSzTx/>
              <a:buFont typeface="Wingdings" pitchFamily="2" charset="2"/>
              <a:buChar char="è"/>
            </a:pPr>
            <a:r>
              <a:rPr lang="en-ZA" altLang="en-US" sz="1300" b="1">
                <a:solidFill>
                  <a:srgbClr val="FF3300"/>
                </a:solidFill>
                <a:latin typeface="Ottawa" pitchFamily="34" charset="0"/>
              </a:rPr>
              <a:t>German businesses are used to make decisions at trade fairs – a good chance for  a 1</a:t>
            </a:r>
            <a:r>
              <a:rPr lang="en-ZA" altLang="en-US" sz="1300" b="1" baseline="30000">
                <a:solidFill>
                  <a:srgbClr val="FF3300"/>
                </a:solidFill>
                <a:latin typeface="Ottawa" pitchFamily="34" charset="0"/>
              </a:rPr>
              <a:t>st</a:t>
            </a:r>
            <a:r>
              <a:rPr lang="en-ZA" altLang="en-US" sz="1300" b="1">
                <a:solidFill>
                  <a:srgbClr val="FF3300"/>
                </a:solidFill>
                <a:latin typeface="Ottawa" pitchFamily="34" charset="0"/>
              </a:rPr>
              <a:t> contact.</a:t>
            </a:r>
            <a:endParaRPr lang="de-DE" altLang="en-US" sz="1300" b="1">
              <a:solidFill>
                <a:srgbClr val="FF3300"/>
              </a:solidFill>
              <a:latin typeface="Ottawa"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ZA" altLang="en-US" sz="2400"/>
              <a:t>Characteristics of German businesses</a:t>
            </a:r>
            <a:br>
              <a:rPr lang="en-ZA" altLang="en-US" sz="2400"/>
            </a:br>
            <a:r>
              <a:rPr lang="en-ZA" altLang="en-US" sz="1800"/>
              <a:t>acting slowly but used to make decisions at trade fairs</a:t>
            </a:r>
            <a:endParaRPr lang="de-DE" altLang="en-US" sz="1800"/>
          </a:p>
        </p:txBody>
      </p:sp>
      <p:sp>
        <p:nvSpPr>
          <p:cNvPr id="94211" name="Rectangle 3"/>
          <p:cNvSpPr>
            <a:spLocks noGrp="1" noChangeArrowheads="1"/>
          </p:cNvSpPr>
          <p:nvPr>
            <p:ph type="body" idx="1"/>
          </p:nvPr>
        </p:nvSpPr>
        <p:spPr>
          <a:xfrm>
            <a:off x="685800" y="1016000"/>
            <a:ext cx="7696200" cy="4876800"/>
          </a:xfrm>
        </p:spPr>
        <p:txBody>
          <a:bodyPr/>
          <a:lstStyle/>
          <a:p>
            <a:pPr>
              <a:spcBef>
                <a:spcPct val="25000"/>
              </a:spcBef>
            </a:pPr>
            <a:r>
              <a:rPr lang="en-ZA" altLang="en-US" sz="1800"/>
              <a:t>German companies may seem to act </a:t>
            </a:r>
            <a:r>
              <a:rPr lang="en-ZA" altLang="en-US" sz="1800" b="1"/>
              <a:t>slowly</a:t>
            </a:r>
          </a:p>
          <a:p>
            <a:pPr>
              <a:spcBef>
                <a:spcPct val="25000"/>
              </a:spcBef>
            </a:pPr>
            <a:r>
              <a:rPr lang="en-ZA" altLang="en-US" sz="1800"/>
              <a:t>Decisions are mostly </a:t>
            </a:r>
            <a:r>
              <a:rPr lang="en-ZA" altLang="en-US" sz="1800" b="1"/>
              <a:t>prepared carefully</a:t>
            </a:r>
          </a:p>
          <a:p>
            <a:pPr lvl="1">
              <a:spcBef>
                <a:spcPct val="25000"/>
              </a:spcBef>
            </a:pPr>
            <a:r>
              <a:rPr lang="en-ZA" altLang="en-US" sz="1600"/>
              <a:t>There are often several departments involved in a major business decision.</a:t>
            </a:r>
          </a:p>
          <a:p>
            <a:pPr>
              <a:spcBef>
                <a:spcPct val="25000"/>
              </a:spcBef>
            </a:pPr>
            <a:r>
              <a:rPr lang="en-ZA" altLang="en-US" sz="1800"/>
              <a:t>Germany is highly </a:t>
            </a:r>
            <a:r>
              <a:rPr lang="en-ZA" altLang="en-US" sz="1800" b="1"/>
              <a:t>regulated</a:t>
            </a:r>
          </a:p>
          <a:p>
            <a:pPr lvl="1">
              <a:spcBef>
                <a:spcPct val="25000"/>
              </a:spcBef>
            </a:pPr>
            <a:r>
              <a:rPr lang="en-ZA" altLang="en-US" sz="1600"/>
              <a:t>lots of regulations have to be checked before action.</a:t>
            </a:r>
          </a:p>
          <a:p>
            <a:pPr>
              <a:spcBef>
                <a:spcPct val="25000"/>
              </a:spcBef>
            </a:pPr>
            <a:r>
              <a:rPr lang="en-ZA" altLang="en-US" sz="1800"/>
              <a:t>Working </a:t>
            </a:r>
            <a:r>
              <a:rPr lang="en-ZA" altLang="en-US" sz="1800" b="1"/>
              <a:t>overtime</a:t>
            </a:r>
            <a:r>
              <a:rPr lang="en-ZA" altLang="en-US" sz="1800"/>
              <a:t> often is restricted</a:t>
            </a:r>
          </a:p>
          <a:p>
            <a:pPr lvl="1">
              <a:spcBef>
                <a:spcPct val="25000"/>
              </a:spcBef>
            </a:pPr>
            <a:r>
              <a:rPr lang="en-ZA" altLang="en-US" sz="1600"/>
              <a:t>especially in large companies with a workers council.</a:t>
            </a:r>
          </a:p>
          <a:p>
            <a:pPr>
              <a:spcBef>
                <a:spcPct val="25000"/>
              </a:spcBef>
            </a:pPr>
            <a:r>
              <a:rPr lang="en-ZA" altLang="en-US" sz="1800"/>
              <a:t>School </a:t>
            </a:r>
            <a:r>
              <a:rPr lang="en-ZA" altLang="en-US" sz="1800" b="1"/>
              <a:t>holiday</a:t>
            </a:r>
            <a:r>
              <a:rPr lang="en-ZA" altLang="en-US" sz="1800"/>
              <a:t> seasons offer specific obstacles</a:t>
            </a:r>
          </a:p>
          <a:p>
            <a:pPr lvl="1">
              <a:spcBef>
                <a:spcPct val="25000"/>
              </a:spcBef>
            </a:pPr>
            <a:r>
              <a:rPr lang="en-ZA" altLang="en-US" sz="1600"/>
              <a:t>Sometimes it is hard to find a peer for your communication</a:t>
            </a:r>
          </a:p>
          <a:p>
            <a:pPr>
              <a:spcBef>
                <a:spcPct val="25000"/>
              </a:spcBef>
            </a:pPr>
            <a:r>
              <a:rPr lang="en-ZA" altLang="en-US" sz="1800"/>
              <a:t>Germanys top performers often reside in </a:t>
            </a:r>
            <a:r>
              <a:rPr lang="en-ZA" altLang="en-US" sz="1800" b="1"/>
              <a:t>remote</a:t>
            </a:r>
            <a:r>
              <a:rPr lang="en-ZA" altLang="en-US" sz="1800"/>
              <a:t> places</a:t>
            </a:r>
          </a:p>
          <a:p>
            <a:pPr lvl="1">
              <a:spcBef>
                <a:spcPct val="25000"/>
              </a:spcBef>
            </a:pPr>
            <a:r>
              <a:rPr lang="en-ZA" altLang="en-US" sz="1600"/>
              <a:t>Germanys economy is decentralised by nature</a:t>
            </a:r>
          </a:p>
          <a:p>
            <a:pPr lvl="1">
              <a:spcBef>
                <a:spcPct val="25000"/>
              </a:spcBef>
            </a:pPr>
            <a:r>
              <a:rPr lang="en-ZA" altLang="en-US" sz="1600"/>
              <a:t>Looking-up several potential partners may cause considerable effort.</a:t>
            </a:r>
          </a:p>
          <a:p>
            <a:pPr>
              <a:spcBef>
                <a:spcPct val="25000"/>
              </a:spcBef>
            </a:pPr>
            <a:r>
              <a:rPr lang="en-ZA" altLang="en-US" sz="1800"/>
              <a:t>Exhibitions, fairs &amp; </a:t>
            </a:r>
            <a:r>
              <a:rPr lang="en-ZA" altLang="en-US" sz="1800" b="1"/>
              <a:t>tradeshows</a:t>
            </a:r>
            <a:r>
              <a:rPr lang="en-ZA" altLang="en-US" sz="1800"/>
              <a:t> are of special value in Germany.</a:t>
            </a:r>
          </a:p>
          <a:p>
            <a:pPr lvl="1">
              <a:spcBef>
                <a:spcPct val="25000"/>
              </a:spcBef>
            </a:pPr>
            <a:r>
              <a:rPr lang="en-ZA" altLang="en-US" sz="1600"/>
              <a:t>Here you can meet many otherwise scattered partners at one place.</a:t>
            </a:r>
          </a:p>
          <a:p>
            <a:pPr lvl="1">
              <a:spcBef>
                <a:spcPct val="25000"/>
              </a:spcBef>
            </a:pPr>
            <a:r>
              <a:rPr lang="en-ZA" altLang="en-US" sz="1600"/>
              <a:t>Sometime the entire management is on the fair anyway.</a:t>
            </a:r>
          </a:p>
          <a:p>
            <a:pPr lvl="1">
              <a:spcBef>
                <a:spcPct val="25000"/>
              </a:spcBef>
            </a:pPr>
            <a:r>
              <a:rPr lang="en-ZA" altLang="en-US" sz="1600"/>
              <a:t>Germans are used to make decisions on trade shows.</a:t>
            </a:r>
          </a:p>
          <a:p>
            <a:pPr>
              <a:spcBef>
                <a:spcPct val="25000"/>
              </a:spcBef>
            </a:pPr>
            <a:endParaRPr lang="de-DE" altLang="en-US" sz="1800"/>
          </a:p>
        </p:txBody>
      </p:sp>
      <p:sp>
        <p:nvSpPr>
          <p:cNvPr id="94212" name="Text Box 4"/>
          <p:cNvSpPr txBox="1">
            <a:spLocks noChangeArrowheads="1"/>
          </p:cNvSpPr>
          <p:nvPr/>
        </p:nvSpPr>
        <p:spPr bwMode="auto">
          <a:xfrm>
            <a:off x="692150" y="6237288"/>
            <a:ext cx="7759700"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gn="l">
              <a:defRPr sz="2400">
                <a:solidFill>
                  <a:schemeClr val="tx1"/>
                </a:solidFill>
                <a:latin typeface="Times New Roman" pitchFamily="18" charset="0"/>
                <a:cs typeface="Times New Roman" pitchFamily="18" charset="0"/>
              </a:defRPr>
            </a:lvl1pPr>
            <a:lvl2pPr marL="538163" algn="l">
              <a:defRPr sz="2400">
                <a:solidFill>
                  <a:schemeClr val="tx1"/>
                </a:solidFill>
                <a:latin typeface="Times New Roman" pitchFamily="18" charset="0"/>
                <a:cs typeface="Times New Roman" pitchFamily="18" charset="0"/>
              </a:defRPr>
            </a:lvl2pPr>
            <a:lvl3pPr algn="l">
              <a:defRPr sz="2400">
                <a:solidFill>
                  <a:schemeClr val="tx1"/>
                </a:solidFill>
                <a:latin typeface="Times New Roman" pitchFamily="18" charset="0"/>
                <a:cs typeface="Times New Roman" pitchFamily="18" charset="0"/>
              </a:defRPr>
            </a:lvl3pPr>
            <a:lvl4pPr algn="l">
              <a:defRPr sz="2400">
                <a:solidFill>
                  <a:schemeClr val="tx1"/>
                </a:solidFill>
                <a:latin typeface="Times New Roman" pitchFamily="18" charset="0"/>
                <a:cs typeface="Times New Roman" pitchFamily="18" charset="0"/>
              </a:defRPr>
            </a:lvl4pPr>
            <a:lvl5pPr algn="l">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lnSpc>
                <a:spcPct val="90000"/>
              </a:lnSpc>
              <a:spcBef>
                <a:spcPct val="20000"/>
              </a:spcBef>
              <a:buClr>
                <a:srgbClr val="FF3300"/>
              </a:buClr>
              <a:buSzTx/>
              <a:buFont typeface="Wingdings" pitchFamily="2" charset="2"/>
              <a:buChar char="è"/>
            </a:pPr>
            <a:r>
              <a:rPr lang="en-GB" altLang="en-US" sz="1600">
                <a:solidFill>
                  <a:srgbClr val="FF3300"/>
                </a:solidFill>
                <a:latin typeface="Ottawa" pitchFamily="34" charset="0"/>
              </a:rPr>
              <a:t>If you follow an agreed procedure an stay patient – it might be worth the effort.</a:t>
            </a:r>
            <a:endParaRPr lang="de-DE" altLang="en-US" sz="1600">
              <a:latin typeface="Ottawa"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GB" altLang="en-US"/>
              <a:t>Corporate culture – what it is about</a:t>
            </a:r>
            <a:br>
              <a:rPr lang="en-GB" altLang="en-US"/>
            </a:br>
            <a:r>
              <a:rPr lang="en-GB" altLang="en-US" sz="2000"/>
              <a:t>several layers form what we call a culture</a:t>
            </a:r>
          </a:p>
        </p:txBody>
      </p:sp>
      <p:sp>
        <p:nvSpPr>
          <p:cNvPr id="98307" name="Rectangle 3"/>
          <p:cNvSpPr>
            <a:spLocks noGrp="1" noChangeArrowheads="1"/>
          </p:cNvSpPr>
          <p:nvPr>
            <p:ph type="body" sz="half" idx="1"/>
          </p:nvPr>
        </p:nvSpPr>
        <p:spPr>
          <a:xfrm>
            <a:off x="685800" y="1143000"/>
            <a:ext cx="3771900" cy="5410200"/>
          </a:xfrm>
        </p:spPr>
        <p:txBody>
          <a:bodyPr/>
          <a:lstStyle/>
          <a:p>
            <a:endParaRPr lang="en-GB" altLang="en-US" sz="1800"/>
          </a:p>
          <a:p>
            <a:endParaRPr lang="en-GB" altLang="en-US" sz="1800"/>
          </a:p>
          <a:p>
            <a:endParaRPr lang="en-GB" altLang="en-US" sz="1800"/>
          </a:p>
          <a:p>
            <a:endParaRPr lang="en-GB" altLang="en-US" sz="1800"/>
          </a:p>
          <a:p>
            <a:endParaRPr lang="en-GB" altLang="en-US" sz="1800"/>
          </a:p>
          <a:p>
            <a:endParaRPr lang="en-GB" altLang="en-US" sz="1800"/>
          </a:p>
          <a:p>
            <a:endParaRPr lang="en-GB" altLang="en-US" sz="1800"/>
          </a:p>
          <a:p>
            <a:endParaRPr lang="en-GB" altLang="en-US" sz="1800"/>
          </a:p>
          <a:p>
            <a:endParaRPr lang="en-GB" altLang="en-US" sz="1800"/>
          </a:p>
          <a:p>
            <a:r>
              <a:rPr lang="en-GB" altLang="en-US" sz="1800"/>
              <a:t>mankind</a:t>
            </a:r>
          </a:p>
          <a:p>
            <a:pPr lvl="1"/>
            <a:r>
              <a:rPr lang="en-GB" altLang="en-US" sz="1600"/>
              <a:t>Family</a:t>
            </a:r>
          </a:p>
          <a:p>
            <a:pPr lvl="1"/>
            <a:r>
              <a:rPr lang="en-GB" altLang="en-US" sz="1600"/>
              <a:t>war &amp; peace</a:t>
            </a:r>
          </a:p>
          <a:p>
            <a:pPr lvl="1"/>
            <a:r>
              <a:rPr lang="en-GB" altLang="en-US" sz="1600"/>
              <a:t>trade</a:t>
            </a:r>
          </a:p>
          <a:p>
            <a:pPr lvl="1"/>
            <a:r>
              <a:rPr lang="en-GB" altLang="en-US" sz="1600"/>
              <a:t>religion</a:t>
            </a:r>
          </a:p>
          <a:p>
            <a:pPr lvl="1"/>
            <a:r>
              <a:rPr lang="en-GB" altLang="en-US" sz="1600"/>
              <a:t>civilisation</a:t>
            </a:r>
          </a:p>
          <a:p>
            <a:endParaRPr lang="en-GB" altLang="en-US" sz="1800"/>
          </a:p>
        </p:txBody>
      </p:sp>
      <p:sp>
        <p:nvSpPr>
          <p:cNvPr id="98308" name="Rectangle 4"/>
          <p:cNvSpPr>
            <a:spLocks noGrp="1" noChangeArrowheads="1"/>
          </p:cNvSpPr>
          <p:nvPr>
            <p:ph type="body" sz="half" idx="2"/>
          </p:nvPr>
        </p:nvSpPr>
        <p:spPr>
          <a:xfrm>
            <a:off x="4610100" y="1143000"/>
            <a:ext cx="4354513" cy="4876800"/>
          </a:xfrm>
        </p:spPr>
        <p:txBody>
          <a:bodyPr/>
          <a:lstStyle/>
          <a:p>
            <a:r>
              <a:rPr lang="en-GB" altLang="en-US" sz="1600"/>
              <a:t>company.</a:t>
            </a:r>
          </a:p>
          <a:p>
            <a:pPr lvl="1"/>
            <a:r>
              <a:rPr lang="en-GB" altLang="en-US" sz="1400"/>
              <a:t>determination by founder, owner, long term management</a:t>
            </a:r>
          </a:p>
          <a:p>
            <a:r>
              <a:rPr lang="en-GB" altLang="en-US" sz="1600"/>
              <a:t>City</a:t>
            </a:r>
          </a:p>
          <a:p>
            <a:pPr lvl="1"/>
            <a:r>
              <a:rPr lang="en-GB" altLang="en-US" sz="1400"/>
              <a:t>May add specifics, e.g. Neuss&lt;&gt; Düsseldorf</a:t>
            </a:r>
          </a:p>
          <a:p>
            <a:r>
              <a:rPr lang="en-GB" altLang="en-US" sz="1600"/>
              <a:t>region: </a:t>
            </a:r>
          </a:p>
          <a:p>
            <a:pPr lvl="1"/>
            <a:r>
              <a:rPr lang="en-GB" altLang="en-US" sz="1400"/>
              <a:t>Each German region has its own history </a:t>
            </a:r>
          </a:p>
          <a:p>
            <a:pPr lvl="1"/>
            <a:r>
              <a:rPr lang="en-GB" altLang="en-US" sz="1400"/>
              <a:t>Consider the Bavaria vs. Prussia conflict</a:t>
            </a:r>
          </a:p>
          <a:p>
            <a:r>
              <a:rPr lang="en-GB" altLang="en-US" sz="1600"/>
              <a:t>Nation - Germany</a:t>
            </a:r>
          </a:p>
          <a:p>
            <a:pPr lvl="1"/>
            <a:r>
              <a:rPr lang="en-GB" altLang="en-US" sz="1400"/>
              <a:t>constitution</a:t>
            </a:r>
          </a:p>
          <a:p>
            <a:pPr lvl="1"/>
            <a:r>
              <a:rPr lang="en-GB" altLang="en-US" sz="1400"/>
              <a:t>history</a:t>
            </a:r>
          </a:p>
          <a:p>
            <a:pPr lvl="1"/>
            <a:r>
              <a:rPr lang="en-GB" altLang="en-US" sz="1400"/>
              <a:t>language</a:t>
            </a:r>
          </a:p>
          <a:p>
            <a:r>
              <a:rPr lang="en-GB" altLang="en-US" sz="1600"/>
              <a:t>continent Europe</a:t>
            </a:r>
          </a:p>
          <a:p>
            <a:pPr lvl="1"/>
            <a:r>
              <a:rPr lang="en-GB" altLang="en-US" sz="1400"/>
              <a:t>Christian background (10 commandments)</a:t>
            </a:r>
          </a:p>
          <a:p>
            <a:pPr lvl="1"/>
            <a:r>
              <a:rPr lang="en-GB" altLang="en-US" sz="1400"/>
              <a:t>French revolution</a:t>
            </a:r>
          </a:p>
          <a:p>
            <a:pPr lvl="1"/>
            <a:r>
              <a:rPr lang="en-GB" altLang="en-US" sz="1400"/>
              <a:t>Labour movement</a:t>
            </a:r>
          </a:p>
          <a:p>
            <a:pPr lvl="1"/>
            <a:r>
              <a:rPr lang="en-GB" altLang="en-US" sz="1400"/>
              <a:t>Reformation</a:t>
            </a:r>
          </a:p>
        </p:txBody>
      </p:sp>
      <p:sp>
        <p:nvSpPr>
          <p:cNvPr id="98309" name="Rectangle 5"/>
          <p:cNvSpPr>
            <a:spLocks noChangeArrowheads="1"/>
          </p:cNvSpPr>
          <p:nvPr/>
        </p:nvSpPr>
        <p:spPr bwMode="auto">
          <a:xfrm>
            <a:off x="1000125" y="3657600"/>
            <a:ext cx="3336925" cy="533400"/>
          </a:xfrm>
          <a:prstGeom prst="rect">
            <a:avLst/>
          </a:prstGeom>
          <a:gradFill rotWithShape="0">
            <a:gsLst>
              <a:gs pos="0">
                <a:schemeClr val="accent2"/>
              </a:gs>
              <a:gs pos="50000">
                <a:schemeClr val="accent2">
                  <a:gamma/>
                  <a:tint val="0"/>
                  <a:invGamma/>
                </a:schemeClr>
              </a:gs>
              <a:gs pos="100000">
                <a:schemeClr val="accent2"/>
              </a:gs>
            </a:gsLst>
            <a:lin ang="5400000" scaled="1"/>
          </a:gradFill>
          <a:ln w="9525">
            <a:solidFill>
              <a:srgbClr val="FF3300"/>
            </a:solidFill>
            <a:miter lim="800000"/>
            <a:headEnd type="none" w="sm" len="sm"/>
            <a:tailEnd type="none" w="sm" len="sm"/>
          </a:ln>
          <a:effectLst>
            <a:outerShdw dist="35921" dir="2700000" algn="ctr" rotWithShape="0">
              <a:schemeClr val="bg2"/>
            </a:outerShdw>
          </a:effectLst>
        </p:spPr>
        <p:txBody>
          <a:bodyPr wrap="none" anchor="ctr"/>
          <a:lstStyle/>
          <a:p>
            <a:pPr algn="ctr"/>
            <a:r>
              <a:rPr lang="en-GB" altLang="en-US" sz="2400">
                <a:latin typeface="Arial Unicode MS" pitchFamily="34" charset="-128"/>
              </a:rPr>
              <a:t>mankind</a:t>
            </a:r>
          </a:p>
        </p:txBody>
      </p:sp>
      <p:sp>
        <p:nvSpPr>
          <p:cNvPr id="98310" name="Rectangle 6"/>
          <p:cNvSpPr>
            <a:spLocks noChangeArrowheads="1"/>
          </p:cNvSpPr>
          <p:nvPr/>
        </p:nvSpPr>
        <p:spPr bwMode="auto">
          <a:xfrm>
            <a:off x="1371600" y="3124200"/>
            <a:ext cx="2965450" cy="533400"/>
          </a:xfrm>
          <a:prstGeom prst="rect">
            <a:avLst/>
          </a:prstGeom>
          <a:gradFill rotWithShape="0">
            <a:gsLst>
              <a:gs pos="0">
                <a:schemeClr val="accent2"/>
              </a:gs>
              <a:gs pos="50000">
                <a:schemeClr val="accent2">
                  <a:gamma/>
                  <a:tint val="0"/>
                  <a:invGamma/>
                </a:schemeClr>
              </a:gs>
              <a:gs pos="100000">
                <a:schemeClr val="accent2"/>
              </a:gs>
            </a:gsLst>
            <a:lin ang="5400000" scaled="1"/>
          </a:gradFill>
          <a:ln w="9525">
            <a:solidFill>
              <a:srgbClr val="FF3300"/>
            </a:solidFill>
            <a:miter lim="800000"/>
            <a:headEnd type="none" w="sm" len="sm"/>
            <a:tailEnd type="none" w="sm" len="sm"/>
          </a:ln>
          <a:effectLst>
            <a:outerShdw dist="35921" dir="2700000" algn="ctr" rotWithShape="0">
              <a:schemeClr val="bg2"/>
            </a:outerShdw>
          </a:effectLst>
        </p:spPr>
        <p:txBody>
          <a:bodyPr wrap="none" anchor="ctr"/>
          <a:lstStyle/>
          <a:p>
            <a:pPr algn="ctr"/>
            <a:r>
              <a:rPr lang="en-GB" altLang="en-US" sz="2400">
                <a:latin typeface="Arial Unicode MS" pitchFamily="34" charset="-128"/>
              </a:rPr>
              <a:t>continent</a:t>
            </a:r>
          </a:p>
        </p:txBody>
      </p:sp>
      <p:sp>
        <p:nvSpPr>
          <p:cNvPr id="98311" name="Rectangle 7"/>
          <p:cNvSpPr>
            <a:spLocks noChangeArrowheads="1"/>
          </p:cNvSpPr>
          <p:nvPr/>
        </p:nvSpPr>
        <p:spPr bwMode="auto">
          <a:xfrm>
            <a:off x="1828800" y="2590800"/>
            <a:ext cx="2508250" cy="533400"/>
          </a:xfrm>
          <a:prstGeom prst="rect">
            <a:avLst/>
          </a:prstGeom>
          <a:gradFill rotWithShape="0">
            <a:gsLst>
              <a:gs pos="0">
                <a:schemeClr val="accent2"/>
              </a:gs>
              <a:gs pos="50000">
                <a:schemeClr val="accent2">
                  <a:gamma/>
                  <a:tint val="0"/>
                  <a:invGamma/>
                </a:schemeClr>
              </a:gs>
              <a:gs pos="100000">
                <a:schemeClr val="accent2"/>
              </a:gs>
            </a:gsLst>
            <a:lin ang="5400000" scaled="1"/>
          </a:gradFill>
          <a:ln w="9525">
            <a:solidFill>
              <a:srgbClr val="FF3300"/>
            </a:solidFill>
            <a:miter lim="800000"/>
            <a:headEnd type="none" w="sm" len="sm"/>
            <a:tailEnd type="none" w="sm" len="sm"/>
          </a:ln>
          <a:effectLst>
            <a:outerShdw dist="35921" dir="2700000" algn="ctr" rotWithShape="0">
              <a:schemeClr val="bg2"/>
            </a:outerShdw>
          </a:effectLst>
        </p:spPr>
        <p:txBody>
          <a:bodyPr wrap="none" anchor="ctr"/>
          <a:lstStyle/>
          <a:p>
            <a:pPr algn="ctr"/>
            <a:r>
              <a:rPr lang="en-GB" altLang="en-US" sz="2400">
                <a:latin typeface="Arial Unicode MS" pitchFamily="34" charset="-128"/>
              </a:rPr>
              <a:t>nation</a:t>
            </a:r>
          </a:p>
        </p:txBody>
      </p:sp>
      <p:sp>
        <p:nvSpPr>
          <p:cNvPr id="98312" name="Rectangle 8"/>
          <p:cNvSpPr>
            <a:spLocks noChangeArrowheads="1"/>
          </p:cNvSpPr>
          <p:nvPr/>
        </p:nvSpPr>
        <p:spPr bwMode="auto">
          <a:xfrm>
            <a:off x="2209800" y="2057400"/>
            <a:ext cx="2127250" cy="533400"/>
          </a:xfrm>
          <a:prstGeom prst="rect">
            <a:avLst/>
          </a:prstGeom>
          <a:gradFill rotWithShape="0">
            <a:gsLst>
              <a:gs pos="0">
                <a:schemeClr val="accent2"/>
              </a:gs>
              <a:gs pos="50000">
                <a:schemeClr val="accent2">
                  <a:gamma/>
                  <a:tint val="0"/>
                  <a:invGamma/>
                </a:schemeClr>
              </a:gs>
              <a:gs pos="100000">
                <a:schemeClr val="accent2"/>
              </a:gs>
            </a:gsLst>
            <a:lin ang="5400000" scaled="1"/>
          </a:gradFill>
          <a:ln w="9525">
            <a:solidFill>
              <a:srgbClr val="FF3300"/>
            </a:solidFill>
            <a:miter lim="800000"/>
            <a:headEnd type="none" w="sm" len="sm"/>
            <a:tailEnd type="none" w="sm" len="sm"/>
          </a:ln>
          <a:effectLst>
            <a:outerShdw dist="35921" dir="2700000" algn="ctr" rotWithShape="0">
              <a:schemeClr val="bg2"/>
            </a:outerShdw>
          </a:effectLst>
        </p:spPr>
        <p:txBody>
          <a:bodyPr wrap="none" anchor="ctr"/>
          <a:lstStyle/>
          <a:p>
            <a:pPr algn="ctr"/>
            <a:r>
              <a:rPr lang="en-GB" altLang="en-US" sz="2400">
                <a:latin typeface="Arial Unicode MS" pitchFamily="34" charset="-128"/>
              </a:rPr>
              <a:t>region</a:t>
            </a:r>
          </a:p>
        </p:txBody>
      </p:sp>
      <p:sp>
        <p:nvSpPr>
          <p:cNvPr id="98313" name="Rectangle 9"/>
          <p:cNvSpPr>
            <a:spLocks noChangeArrowheads="1"/>
          </p:cNvSpPr>
          <p:nvPr/>
        </p:nvSpPr>
        <p:spPr bwMode="auto">
          <a:xfrm>
            <a:off x="2514600" y="1524000"/>
            <a:ext cx="1822450" cy="533400"/>
          </a:xfrm>
          <a:prstGeom prst="rect">
            <a:avLst/>
          </a:prstGeom>
          <a:gradFill rotWithShape="0">
            <a:gsLst>
              <a:gs pos="0">
                <a:schemeClr val="accent2"/>
              </a:gs>
              <a:gs pos="50000">
                <a:schemeClr val="accent2">
                  <a:gamma/>
                  <a:tint val="0"/>
                  <a:invGamma/>
                </a:schemeClr>
              </a:gs>
              <a:gs pos="100000">
                <a:schemeClr val="accent2"/>
              </a:gs>
            </a:gsLst>
            <a:lin ang="5400000" scaled="1"/>
          </a:gradFill>
          <a:ln w="9525">
            <a:solidFill>
              <a:srgbClr val="FF3300"/>
            </a:solidFill>
            <a:miter lim="800000"/>
            <a:headEnd type="none" w="sm" len="sm"/>
            <a:tailEnd type="none" w="sm" len="sm"/>
          </a:ln>
          <a:effectLst>
            <a:outerShdw dist="35921" dir="2700000" algn="ctr" rotWithShape="0">
              <a:schemeClr val="bg2"/>
            </a:outerShdw>
          </a:effectLst>
        </p:spPr>
        <p:txBody>
          <a:bodyPr wrap="none" anchor="ctr"/>
          <a:lstStyle/>
          <a:p>
            <a:pPr algn="ctr"/>
            <a:r>
              <a:rPr lang="en-GB" altLang="en-US" sz="2400">
                <a:latin typeface="Arial Unicode MS" pitchFamily="34" charset="-128"/>
              </a:rPr>
              <a:t>city</a:t>
            </a:r>
          </a:p>
        </p:txBody>
      </p:sp>
      <p:sp>
        <p:nvSpPr>
          <p:cNvPr id="98314" name="Rectangle 10"/>
          <p:cNvSpPr>
            <a:spLocks noChangeArrowheads="1"/>
          </p:cNvSpPr>
          <p:nvPr/>
        </p:nvSpPr>
        <p:spPr bwMode="auto">
          <a:xfrm>
            <a:off x="2819400" y="990600"/>
            <a:ext cx="1517650" cy="533400"/>
          </a:xfrm>
          <a:prstGeom prst="rect">
            <a:avLst/>
          </a:prstGeom>
          <a:gradFill rotWithShape="0">
            <a:gsLst>
              <a:gs pos="0">
                <a:schemeClr val="accent2"/>
              </a:gs>
              <a:gs pos="50000">
                <a:schemeClr val="accent2">
                  <a:gamma/>
                  <a:tint val="0"/>
                  <a:invGamma/>
                </a:schemeClr>
              </a:gs>
              <a:gs pos="100000">
                <a:schemeClr val="accent2"/>
              </a:gs>
            </a:gsLst>
            <a:lin ang="5400000" scaled="1"/>
          </a:gradFill>
          <a:ln w="9525">
            <a:solidFill>
              <a:srgbClr val="FF3300"/>
            </a:solidFill>
            <a:miter lim="800000"/>
            <a:headEnd type="none" w="sm" len="sm"/>
            <a:tailEnd type="none" w="sm" len="sm"/>
          </a:ln>
          <a:effectLst>
            <a:outerShdw dist="35921" dir="2700000" algn="ctr" rotWithShape="0">
              <a:schemeClr val="bg2"/>
            </a:outerShdw>
          </a:effectLst>
        </p:spPr>
        <p:txBody>
          <a:bodyPr wrap="none" anchor="ctr"/>
          <a:lstStyle/>
          <a:p>
            <a:pPr algn="ctr"/>
            <a:r>
              <a:rPr lang="en-GB" altLang="en-US" sz="2400">
                <a:latin typeface="Arial Unicode MS" pitchFamily="34" charset="-128"/>
              </a:rPr>
              <a:t>company</a:t>
            </a:r>
          </a:p>
        </p:txBody>
      </p:sp>
      <p:sp>
        <p:nvSpPr>
          <p:cNvPr id="98315" name="Text Box 11"/>
          <p:cNvSpPr txBox="1">
            <a:spLocks noChangeArrowheads="1"/>
          </p:cNvSpPr>
          <p:nvPr/>
        </p:nvSpPr>
        <p:spPr bwMode="auto">
          <a:xfrm>
            <a:off x="692150" y="5984875"/>
            <a:ext cx="77597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gn="l">
              <a:defRPr sz="2400">
                <a:solidFill>
                  <a:schemeClr val="tx1"/>
                </a:solidFill>
                <a:latin typeface="Times New Roman" pitchFamily="18" charset="0"/>
                <a:cs typeface="Times New Roman" pitchFamily="18" charset="0"/>
              </a:defRPr>
            </a:lvl1pPr>
            <a:lvl2pPr marL="538163" algn="l">
              <a:defRPr sz="2400">
                <a:solidFill>
                  <a:schemeClr val="tx1"/>
                </a:solidFill>
                <a:latin typeface="Times New Roman" pitchFamily="18" charset="0"/>
                <a:cs typeface="Times New Roman" pitchFamily="18" charset="0"/>
              </a:defRPr>
            </a:lvl2pPr>
            <a:lvl3pPr algn="l">
              <a:defRPr sz="2400">
                <a:solidFill>
                  <a:schemeClr val="tx1"/>
                </a:solidFill>
                <a:latin typeface="Times New Roman" pitchFamily="18" charset="0"/>
                <a:cs typeface="Times New Roman" pitchFamily="18" charset="0"/>
              </a:defRPr>
            </a:lvl3pPr>
            <a:lvl4pPr algn="l">
              <a:defRPr sz="2400">
                <a:solidFill>
                  <a:schemeClr val="tx1"/>
                </a:solidFill>
                <a:latin typeface="Times New Roman" pitchFamily="18" charset="0"/>
                <a:cs typeface="Times New Roman" pitchFamily="18" charset="0"/>
              </a:defRPr>
            </a:lvl4pPr>
            <a:lvl5pPr algn="l">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lnSpc>
                <a:spcPct val="90000"/>
              </a:lnSpc>
              <a:spcBef>
                <a:spcPct val="20000"/>
              </a:spcBef>
              <a:buClr>
                <a:srgbClr val="FF3300"/>
              </a:buClr>
              <a:buSzTx/>
              <a:buFont typeface="Wingdings" pitchFamily="2" charset="2"/>
              <a:buChar char="è"/>
            </a:pPr>
            <a:r>
              <a:rPr lang="en-GB" altLang="en-US" sz="1800">
                <a:solidFill>
                  <a:srgbClr val="FF3300"/>
                </a:solidFill>
                <a:latin typeface="Ottawa" pitchFamily="34" charset="0"/>
              </a:rPr>
              <a:t>Cultural differences occur not only between the nation or continents even within you will face a huge cultural diversity</a:t>
            </a:r>
            <a:endParaRPr lang="de-DE" altLang="en-US" sz="1800">
              <a:latin typeface="Ottawa"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GB" altLang="en-US" sz="2400"/>
              <a:t>agenda</a:t>
            </a:r>
          </a:p>
        </p:txBody>
      </p:sp>
      <p:sp>
        <p:nvSpPr>
          <p:cNvPr id="149507" name="Rectangle 3"/>
          <p:cNvSpPr>
            <a:spLocks noGrp="1" noChangeArrowheads="1"/>
          </p:cNvSpPr>
          <p:nvPr>
            <p:ph type="body" idx="1"/>
          </p:nvPr>
        </p:nvSpPr>
        <p:spPr/>
        <p:txBody>
          <a:bodyPr/>
          <a:lstStyle/>
          <a:p>
            <a:pPr>
              <a:lnSpc>
                <a:spcPct val="90000"/>
              </a:lnSpc>
              <a:spcBef>
                <a:spcPct val="50000"/>
              </a:spcBef>
            </a:pPr>
            <a:r>
              <a:rPr lang="en-GB" altLang="en-US" sz="1800"/>
              <a:t>You – a business delegation from Vietnam</a:t>
            </a:r>
          </a:p>
          <a:p>
            <a:pPr>
              <a:lnSpc>
                <a:spcPct val="90000"/>
              </a:lnSpc>
              <a:spcBef>
                <a:spcPct val="50000"/>
              </a:spcBef>
            </a:pPr>
            <a:r>
              <a:rPr lang="en-GB" altLang="en-US" sz="1800"/>
              <a:t>Germany - a good starting point</a:t>
            </a:r>
          </a:p>
          <a:p>
            <a:pPr>
              <a:lnSpc>
                <a:spcPct val="90000"/>
              </a:lnSpc>
              <a:spcBef>
                <a:spcPct val="50000"/>
              </a:spcBef>
            </a:pPr>
            <a:r>
              <a:rPr lang="en-GB" altLang="en-US" sz="1800"/>
              <a:t>Germany - a federated republic</a:t>
            </a:r>
          </a:p>
          <a:p>
            <a:pPr>
              <a:lnSpc>
                <a:spcPct val="90000"/>
              </a:lnSpc>
              <a:spcBef>
                <a:spcPct val="50000"/>
              </a:spcBef>
            </a:pPr>
            <a:r>
              <a:rPr lang="en-GB" altLang="en-US" sz="1800"/>
              <a:t>The German ‘Mittelstand’</a:t>
            </a:r>
          </a:p>
          <a:p>
            <a:pPr>
              <a:lnSpc>
                <a:spcPct val="90000"/>
              </a:lnSpc>
              <a:spcBef>
                <a:spcPct val="50000"/>
              </a:spcBef>
            </a:pPr>
            <a:r>
              <a:rPr lang="en-GB" altLang="en-US" sz="1800"/>
              <a:t>The hidden champions</a:t>
            </a:r>
          </a:p>
          <a:p>
            <a:pPr>
              <a:lnSpc>
                <a:spcPct val="90000"/>
              </a:lnSpc>
              <a:spcBef>
                <a:spcPct val="50000"/>
              </a:spcBef>
            </a:pPr>
            <a:r>
              <a:rPr lang="en-GB" altLang="en-US" sz="1800"/>
              <a:t>How to approach a potential German partner</a:t>
            </a:r>
          </a:p>
          <a:p>
            <a:pPr>
              <a:lnSpc>
                <a:spcPct val="90000"/>
              </a:lnSpc>
              <a:spcBef>
                <a:spcPct val="50000"/>
              </a:spcBef>
            </a:pPr>
            <a:r>
              <a:rPr lang="en-GB" altLang="en-US" sz="1800"/>
              <a:t>How to find a German partner</a:t>
            </a:r>
          </a:p>
          <a:p>
            <a:pPr>
              <a:lnSpc>
                <a:spcPct val="90000"/>
              </a:lnSpc>
              <a:spcBef>
                <a:spcPct val="50000"/>
              </a:spcBef>
            </a:pPr>
            <a:r>
              <a:rPr lang="en-GB" altLang="en-US" sz="1800"/>
              <a:t>Where to get information from</a:t>
            </a:r>
          </a:p>
          <a:p>
            <a:pPr>
              <a:lnSpc>
                <a:spcPct val="90000"/>
              </a:lnSpc>
              <a:spcBef>
                <a:spcPct val="50000"/>
              </a:spcBef>
            </a:pPr>
            <a:r>
              <a:rPr lang="en-GB" altLang="en-US" sz="1800"/>
              <a:t>German exhibitions</a:t>
            </a:r>
          </a:p>
          <a:p>
            <a:pPr>
              <a:lnSpc>
                <a:spcPct val="90000"/>
              </a:lnSpc>
              <a:spcBef>
                <a:spcPct val="50000"/>
              </a:spcBef>
            </a:pPr>
            <a:r>
              <a:rPr lang="en-GB" altLang="en-US" sz="1800"/>
              <a:t>Characteristics of German businesses</a:t>
            </a:r>
          </a:p>
          <a:p>
            <a:pPr>
              <a:lnSpc>
                <a:spcPct val="90000"/>
              </a:lnSpc>
              <a:spcBef>
                <a:spcPct val="50000"/>
              </a:spcBef>
            </a:pPr>
            <a:r>
              <a:rPr lang="en-GB" altLang="en-US" sz="1800"/>
              <a:t>Corporate culture – what it is about</a:t>
            </a:r>
          </a:p>
          <a:p>
            <a:pPr>
              <a:lnSpc>
                <a:spcPct val="90000"/>
              </a:lnSpc>
              <a:spcBef>
                <a:spcPct val="50000"/>
              </a:spcBef>
            </a:pPr>
            <a:r>
              <a:rPr lang="en-GB" altLang="en-US" sz="1800"/>
              <a:t>German cultural stereotypes</a:t>
            </a:r>
          </a:p>
          <a:p>
            <a:pPr>
              <a:lnSpc>
                <a:spcPct val="90000"/>
              </a:lnSpc>
              <a:spcBef>
                <a:spcPct val="50000"/>
              </a:spcBef>
            </a:pPr>
            <a:endParaRPr lang="en-GB" altLang="en-US" sz="180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GB" altLang="en-US"/>
              <a:t>Corporate culture – our common heritage</a:t>
            </a:r>
            <a:br>
              <a:rPr lang="en-GB" altLang="en-US"/>
            </a:br>
            <a:r>
              <a:rPr lang="en-GB" altLang="en-US" sz="2000"/>
              <a:t>we all share the same evolution-biological roots.</a:t>
            </a:r>
          </a:p>
        </p:txBody>
      </p:sp>
      <p:sp>
        <p:nvSpPr>
          <p:cNvPr id="100355" name="Rectangle 3"/>
          <p:cNvSpPr>
            <a:spLocks noGrp="1" noChangeArrowheads="1"/>
          </p:cNvSpPr>
          <p:nvPr>
            <p:ph type="body" sz="half" idx="1"/>
          </p:nvPr>
        </p:nvSpPr>
        <p:spPr>
          <a:xfrm>
            <a:off x="685800" y="1143000"/>
            <a:ext cx="3771900" cy="5410200"/>
          </a:xfrm>
        </p:spPr>
        <p:txBody>
          <a:bodyPr/>
          <a:lstStyle/>
          <a:p>
            <a:endParaRPr lang="en-GB" altLang="en-US" sz="1800"/>
          </a:p>
          <a:p>
            <a:endParaRPr lang="en-GB" altLang="en-US" sz="1800"/>
          </a:p>
          <a:p>
            <a:endParaRPr lang="en-GB" altLang="en-US" sz="1800"/>
          </a:p>
          <a:p>
            <a:endParaRPr lang="en-GB" altLang="en-US" sz="1800"/>
          </a:p>
          <a:p>
            <a:endParaRPr lang="en-GB" altLang="en-US" sz="1800"/>
          </a:p>
          <a:p>
            <a:endParaRPr lang="en-GB" altLang="en-US" sz="1800"/>
          </a:p>
          <a:p>
            <a:endParaRPr lang="en-GB" altLang="en-US" sz="1800"/>
          </a:p>
          <a:p>
            <a:endParaRPr lang="en-GB" altLang="en-US" sz="1800"/>
          </a:p>
          <a:p>
            <a:endParaRPr lang="en-GB" altLang="en-US" sz="1800"/>
          </a:p>
          <a:p>
            <a:endParaRPr lang="en-GB" altLang="en-US" sz="1800"/>
          </a:p>
          <a:p>
            <a:endParaRPr lang="en-GB" altLang="en-US" sz="1800"/>
          </a:p>
        </p:txBody>
      </p:sp>
      <p:sp>
        <p:nvSpPr>
          <p:cNvPr id="100356" name="Rectangle 4"/>
          <p:cNvSpPr>
            <a:spLocks noGrp="1" noChangeArrowheads="1"/>
          </p:cNvSpPr>
          <p:nvPr>
            <p:ph type="body" sz="half" idx="2"/>
          </p:nvPr>
        </p:nvSpPr>
        <p:spPr>
          <a:xfrm>
            <a:off x="4610100" y="1143000"/>
            <a:ext cx="4229100" cy="4876800"/>
          </a:xfrm>
        </p:spPr>
        <p:txBody>
          <a:bodyPr/>
          <a:lstStyle/>
          <a:p>
            <a:r>
              <a:rPr lang="en-GB" altLang="en-US" sz="1800"/>
              <a:t>In successful groups the strongest individual leads</a:t>
            </a:r>
          </a:p>
          <a:p>
            <a:r>
              <a:rPr lang="en-GB" altLang="en-US" sz="1800"/>
              <a:t>Performance con only be delivered if I makes ‘fun’.</a:t>
            </a:r>
          </a:p>
          <a:p>
            <a:r>
              <a:rPr lang="en-GB" altLang="en-US" sz="1800"/>
              <a:t>The better performer advances by aggression.</a:t>
            </a:r>
          </a:p>
          <a:p>
            <a:r>
              <a:rPr lang="en-GB" altLang="en-US" sz="1800"/>
              <a:t>By commitment to the group the inferior is held within the group.</a:t>
            </a:r>
          </a:p>
        </p:txBody>
      </p:sp>
      <p:sp>
        <p:nvSpPr>
          <p:cNvPr id="100357" name="Rectangle 5"/>
          <p:cNvSpPr>
            <a:spLocks noChangeArrowheads="1"/>
          </p:cNvSpPr>
          <p:nvPr/>
        </p:nvSpPr>
        <p:spPr bwMode="auto">
          <a:xfrm>
            <a:off x="1000125" y="3657600"/>
            <a:ext cx="3336925" cy="533400"/>
          </a:xfrm>
          <a:prstGeom prst="rect">
            <a:avLst/>
          </a:prstGeom>
          <a:solidFill>
            <a:srgbClr val="EAEAEA"/>
          </a:solidFill>
          <a:ln w="9525">
            <a:solidFill>
              <a:srgbClr val="FF3300"/>
            </a:solidFill>
            <a:miter lim="800000"/>
            <a:headEnd type="none" w="sm" len="sm"/>
            <a:tailEnd type="none" w="sm" len="sm"/>
          </a:ln>
          <a:effectLst>
            <a:outerShdw dist="35921" dir="2700000" algn="ctr" rotWithShape="0">
              <a:schemeClr val="bg2"/>
            </a:outerShdw>
          </a:effectLst>
        </p:spPr>
        <p:txBody>
          <a:bodyPr wrap="none" anchor="ctr"/>
          <a:lstStyle/>
          <a:p>
            <a:pPr algn="ctr"/>
            <a:r>
              <a:rPr lang="en-GB" altLang="en-US" sz="2400">
                <a:solidFill>
                  <a:schemeClr val="bg2"/>
                </a:solidFill>
                <a:latin typeface="Arial Unicode MS" pitchFamily="34" charset="-128"/>
              </a:rPr>
              <a:t>mankind</a:t>
            </a:r>
          </a:p>
        </p:txBody>
      </p:sp>
      <p:sp>
        <p:nvSpPr>
          <p:cNvPr id="100358" name="Rectangle 6"/>
          <p:cNvSpPr>
            <a:spLocks noChangeArrowheads="1"/>
          </p:cNvSpPr>
          <p:nvPr/>
        </p:nvSpPr>
        <p:spPr bwMode="auto">
          <a:xfrm>
            <a:off x="1371600" y="3124200"/>
            <a:ext cx="2965450" cy="533400"/>
          </a:xfrm>
          <a:prstGeom prst="rect">
            <a:avLst/>
          </a:prstGeom>
          <a:solidFill>
            <a:srgbClr val="EAEAEA"/>
          </a:solidFill>
          <a:ln w="9525">
            <a:solidFill>
              <a:srgbClr val="FF3300"/>
            </a:solidFill>
            <a:miter lim="800000"/>
            <a:headEnd type="none" w="sm" len="sm"/>
            <a:tailEnd type="none" w="sm" len="sm"/>
          </a:ln>
          <a:effectLst>
            <a:outerShdw dist="35921" dir="2700000" algn="ctr" rotWithShape="0">
              <a:schemeClr val="bg2"/>
            </a:outerShdw>
          </a:effectLst>
        </p:spPr>
        <p:txBody>
          <a:bodyPr wrap="none" anchor="ctr"/>
          <a:lstStyle/>
          <a:p>
            <a:pPr algn="ctr"/>
            <a:r>
              <a:rPr lang="en-GB" altLang="en-US" sz="2400">
                <a:solidFill>
                  <a:schemeClr val="bg2"/>
                </a:solidFill>
                <a:latin typeface="Arial Unicode MS" pitchFamily="34" charset="-128"/>
              </a:rPr>
              <a:t>continent</a:t>
            </a:r>
          </a:p>
        </p:txBody>
      </p:sp>
      <p:sp>
        <p:nvSpPr>
          <p:cNvPr id="100359" name="Rectangle 7"/>
          <p:cNvSpPr>
            <a:spLocks noChangeArrowheads="1"/>
          </p:cNvSpPr>
          <p:nvPr/>
        </p:nvSpPr>
        <p:spPr bwMode="auto">
          <a:xfrm>
            <a:off x="1828800" y="2590800"/>
            <a:ext cx="2508250" cy="533400"/>
          </a:xfrm>
          <a:prstGeom prst="rect">
            <a:avLst/>
          </a:prstGeom>
          <a:solidFill>
            <a:srgbClr val="EAEAEA"/>
          </a:solidFill>
          <a:ln w="9525">
            <a:solidFill>
              <a:srgbClr val="FF3300"/>
            </a:solidFill>
            <a:miter lim="800000"/>
            <a:headEnd type="none" w="sm" len="sm"/>
            <a:tailEnd type="none" w="sm" len="sm"/>
          </a:ln>
          <a:effectLst>
            <a:outerShdw dist="35921" dir="2700000" algn="ctr" rotWithShape="0">
              <a:schemeClr val="bg2"/>
            </a:outerShdw>
          </a:effectLst>
        </p:spPr>
        <p:txBody>
          <a:bodyPr wrap="none" anchor="ctr"/>
          <a:lstStyle/>
          <a:p>
            <a:pPr algn="ctr"/>
            <a:r>
              <a:rPr lang="en-GB" altLang="en-US" sz="2400">
                <a:solidFill>
                  <a:schemeClr val="bg2"/>
                </a:solidFill>
                <a:latin typeface="Arial Unicode MS" pitchFamily="34" charset="-128"/>
              </a:rPr>
              <a:t>nation</a:t>
            </a:r>
          </a:p>
        </p:txBody>
      </p:sp>
      <p:sp>
        <p:nvSpPr>
          <p:cNvPr id="100360" name="Rectangle 8"/>
          <p:cNvSpPr>
            <a:spLocks noChangeArrowheads="1"/>
          </p:cNvSpPr>
          <p:nvPr/>
        </p:nvSpPr>
        <p:spPr bwMode="auto">
          <a:xfrm>
            <a:off x="2209800" y="2057400"/>
            <a:ext cx="2127250" cy="533400"/>
          </a:xfrm>
          <a:prstGeom prst="rect">
            <a:avLst/>
          </a:prstGeom>
          <a:solidFill>
            <a:srgbClr val="EAEAEA"/>
          </a:solidFill>
          <a:ln w="9525">
            <a:solidFill>
              <a:srgbClr val="FF3300"/>
            </a:solidFill>
            <a:miter lim="800000"/>
            <a:headEnd type="none" w="sm" len="sm"/>
            <a:tailEnd type="none" w="sm" len="sm"/>
          </a:ln>
          <a:effectLst>
            <a:outerShdw dist="35921" dir="2700000" algn="ctr" rotWithShape="0">
              <a:schemeClr val="bg2"/>
            </a:outerShdw>
          </a:effectLst>
        </p:spPr>
        <p:txBody>
          <a:bodyPr wrap="none" anchor="ctr"/>
          <a:lstStyle/>
          <a:p>
            <a:pPr algn="ctr"/>
            <a:r>
              <a:rPr lang="en-GB" altLang="en-US" sz="2400">
                <a:solidFill>
                  <a:schemeClr val="bg2"/>
                </a:solidFill>
                <a:latin typeface="Arial Unicode MS" pitchFamily="34" charset="-128"/>
              </a:rPr>
              <a:t>region</a:t>
            </a:r>
          </a:p>
        </p:txBody>
      </p:sp>
      <p:sp>
        <p:nvSpPr>
          <p:cNvPr id="100361" name="Rectangle 9"/>
          <p:cNvSpPr>
            <a:spLocks noChangeArrowheads="1"/>
          </p:cNvSpPr>
          <p:nvPr/>
        </p:nvSpPr>
        <p:spPr bwMode="auto">
          <a:xfrm>
            <a:off x="2514600" y="1524000"/>
            <a:ext cx="1822450" cy="533400"/>
          </a:xfrm>
          <a:prstGeom prst="rect">
            <a:avLst/>
          </a:prstGeom>
          <a:solidFill>
            <a:srgbClr val="EAEAEA"/>
          </a:solidFill>
          <a:ln w="9525">
            <a:solidFill>
              <a:srgbClr val="FF3300"/>
            </a:solidFill>
            <a:miter lim="800000"/>
            <a:headEnd type="none" w="sm" len="sm"/>
            <a:tailEnd type="none" w="sm" len="sm"/>
          </a:ln>
          <a:effectLst>
            <a:outerShdw dist="35921" dir="2700000" algn="ctr" rotWithShape="0">
              <a:schemeClr val="bg2"/>
            </a:outerShdw>
          </a:effectLst>
        </p:spPr>
        <p:txBody>
          <a:bodyPr wrap="none" anchor="ctr"/>
          <a:lstStyle/>
          <a:p>
            <a:pPr algn="ctr"/>
            <a:r>
              <a:rPr lang="en-GB" altLang="en-US" sz="2400">
                <a:solidFill>
                  <a:schemeClr val="bg2"/>
                </a:solidFill>
                <a:latin typeface="Arial Unicode MS" pitchFamily="34" charset="-128"/>
              </a:rPr>
              <a:t>city</a:t>
            </a:r>
          </a:p>
        </p:txBody>
      </p:sp>
      <p:sp>
        <p:nvSpPr>
          <p:cNvPr id="100362" name="Rectangle 10"/>
          <p:cNvSpPr>
            <a:spLocks noChangeArrowheads="1"/>
          </p:cNvSpPr>
          <p:nvPr/>
        </p:nvSpPr>
        <p:spPr bwMode="auto">
          <a:xfrm>
            <a:off x="2819400" y="990600"/>
            <a:ext cx="1517650" cy="533400"/>
          </a:xfrm>
          <a:prstGeom prst="rect">
            <a:avLst/>
          </a:prstGeom>
          <a:solidFill>
            <a:srgbClr val="EAEAEA"/>
          </a:solidFill>
          <a:ln w="9525">
            <a:solidFill>
              <a:srgbClr val="FF3300"/>
            </a:solidFill>
            <a:miter lim="800000"/>
            <a:headEnd type="none" w="sm" len="sm"/>
            <a:tailEnd type="none" w="sm" len="sm"/>
          </a:ln>
          <a:effectLst>
            <a:outerShdw dist="35921" dir="2700000" algn="ctr" rotWithShape="0">
              <a:schemeClr val="bg2"/>
            </a:outerShdw>
          </a:effectLst>
        </p:spPr>
        <p:txBody>
          <a:bodyPr wrap="none" anchor="ctr"/>
          <a:lstStyle/>
          <a:p>
            <a:pPr algn="ctr"/>
            <a:r>
              <a:rPr lang="en-GB" altLang="en-US" sz="2400">
                <a:solidFill>
                  <a:schemeClr val="bg2"/>
                </a:solidFill>
                <a:latin typeface="Arial Unicode MS" pitchFamily="34" charset="-128"/>
              </a:rPr>
              <a:t>company</a:t>
            </a:r>
          </a:p>
        </p:txBody>
      </p:sp>
      <p:sp>
        <p:nvSpPr>
          <p:cNvPr id="100363" name="Rectangle 11"/>
          <p:cNvSpPr>
            <a:spLocks noChangeArrowheads="1"/>
          </p:cNvSpPr>
          <p:nvPr/>
        </p:nvSpPr>
        <p:spPr bwMode="auto">
          <a:xfrm>
            <a:off x="990600" y="4191000"/>
            <a:ext cx="6934200" cy="1722438"/>
          </a:xfrm>
          <a:prstGeom prst="rect">
            <a:avLst/>
          </a:prstGeom>
          <a:gradFill rotWithShape="0">
            <a:gsLst>
              <a:gs pos="0">
                <a:schemeClr val="accent2"/>
              </a:gs>
              <a:gs pos="50000">
                <a:schemeClr val="accent2">
                  <a:gamma/>
                  <a:tint val="0"/>
                  <a:invGamma/>
                </a:schemeClr>
              </a:gs>
              <a:gs pos="100000">
                <a:schemeClr val="accent2"/>
              </a:gs>
            </a:gsLst>
            <a:lin ang="5400000" scaled="1"/>
          </a:gradFill>
          <a:ln w="9525">
            <a:solidFill>
              <a:srgbClr val="FF3300"/>
            </a:solidFill>
            <a:miter lim="800000"/>
            <a:headEnd type="none" w="sm" len="sm"/>
            <a:tailEnd type="none" w="sm" len="sm"/>
          </a:ln>
          <a:effectLst>
            <a:outerShdw dist="35921" dir="2700000" algn="ctr" rotWithShape="0">
              <a:schemeClr val="bg2"/>
            </a:outerShdw>
          </a:effectLst>
        </p:spPr>
        <p:txBody>
          <a:bodyPr wrap="none" anchor="ctr"/>
          <a:lstStyle/>
          <a:p>
            <a:pPr algn="ctr"/>
            <a:r>
              <a:rPr lang="en-GB" altLang="en-US" sz="2400">
                <a:latin typeface="Arial Unicode MS" pitchFamily="34" charset="-128"/>
              </a:rPr>
              <a:t>Evolutionary biology</a:t>
            </a:r>
            <a:br>
              <a:rPr lang="en-GB" altLang="en-US" sz="2400">
                <a:latin typeface="Arial Unicode MS" pitchFamily="34" charset="-128"/>
              </a:rPr>
            </a:br>
            <a:r>
              <a:rPr lang="en-GB" altLang="en-US" sz="2400">
                <a:latin typeface="Arial Unicode MS" pitchFamily="34" charset="-128"/>
              </a:rPr>
              <a:t/>
            </a:r>
            <a:br>
              <a:rPr lang="en-GB" altLang="en-US" sz="2400">
                <a:latin typeface="Arial Unicode MS" pitchFamily="34" charset="-128"/>
              </a:rPr>
            </a:br>
            <a:r>
              <a:rPr lang="en-GB" altLang="en-US" sz="1800">
                <a:solidFill>
                  <a:srgbClr val="FF3300"/>
                </a:solidFill>
                <a:latin typeface="Arial Unicode MS" pitchFamily="34" charset="-128"/>
              </a:rPr>
              <a:t>(successful leadership or cooperation in a dynamic environment</a:t>
            </a:r>
            <a:br>
              <a:rPr lang="en-GB" altLang="en-US" sz="1800">
                <a:solidFill>
                  <a:srgbClr val="FF3300"/>
                </a:solidFill>
                <a:latin typeface="Arial Unicode MS" pitchFamily="34" charset="-128"/>
              </a:rPr>
            </a:br>
            <a:r>
              <a:rPr lang="en-GB" altLang="en-US" sz="1800">
                <a:solidFill>
                  <a:srgbClr val="FF3300"/>
                </a:solidFill>
                <a:latin typeface="Arial Unicode MS" pitchFamily="34" charset="-128"/>
              </a:rPr>
              <a:t>works along our instincts not against them!)</a:t>
            </a:r>
          </a:p>
        </p:txBody>
      </p:sp>
      <p:sp>
        <p:nvSpPr>
          <p:cNvPr id="100364" name="Text Box 12"/>
          <p:cNvSpPr txBox="1">
            <a:spLocks noChangeArrowheads="1"/>
          </p:cNvSpPr>
          <p:nvPr/>
        </p:nvSpPr>
        <p:spPr bwMode="auto">
          <a:xfrm>
            <a:off x="692150" y="6200775"/>
            <a:ext cx="7759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gn="l">
              <a:defRPr sz="2400">
                <a:solidFill>
                  <a:schemeClr val="tx1"/>
                </a:solidFill>
                <a:latin typeface="Times New Roman" pitchFamily="18" charset="0"/>
                <a:cs typeface="Times New Roman" pitchFamily="18" charset="0"/>
              </a:defRPr>
            </a:lvl1pPr>
            <a:lvl2pPr marL="538163" algn="l">
              <a:defRPr sz="2400">
                <a:solidFill>
                  <a:schemeClr val="tx1"/>
                </a:solidFill>
                <a:latin typeface="Times New Roman" pitchFamily="18" charset="0"/>
                <a:cs typeface="Times New Roman" pitchFamily="18" charset="0"/>
              </a:defRPr>
            </a:lvl2pPr>
            <a:lvl3pPr algn="l">
              <a:defRPr sz="2400">
                <a:solidFill>
                  <a:schemeClr val="tx1"/>
                </a:solidFill>
                <a:latin typeface="Times New Roman" pitchFamily="18" charset="0"/>
                <a:cs typeface="Times New Roman" pitchFamily="18" charset="0"/>
              </a:defRPr>
            </a:lvl3pPr>
            <a:lvl4pPr algn="l">
              <a:defRPr sz="2400">
                <a:solidFill>
                  <a:schemeClr val="tx1"/>
                </a:solidFill>
                <a:latin typeface="Times New Roman" pitchFamily="18" charset="0"/>
                <a:cs typeface="Times New Roman" pitchFamily="18" charset="0"/>
              </a:defRPr>
            </a:lvl4pPr>
            <a:lvl5pPr algn="l">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lnSpc>
                <a:spcPct val="90000"/>
              </a:lnSpc>
              <a:spcBef>
                <a:spcPct val="20000"/>
              </a:spcBef>
              <a:buClr>
                <a:srgbClr val="FF3300"/>
              </a:buClr>
              <a:buSzTx/>
              <a:buFont typeface="Wingdings" pitchFamily="2" charset="2"/>
              <a:buChar char="è"/>
            </a:pPr>
            <a:r>
              <a:rPr lang="en-GB" altLang="en-US" sz="1800">
                <a:solidFill>
                  <a:srgbClr val="FF3300"/>
                </a:solidFill>
                <a:latin typeface="Ottawa" pitchFamily="34" charset="0"/>
              </a:rPr>
              <a:t>The most important basic group behaviour is in common for all peoples.</a:t>
            </a:r>
            <a:endParaRPr lang="de-DE" altLang="en-US" sz="1800">
              <a:latin typeface="Ottawa"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ltLang="en-US"/>
              <a:t>German cultural stereotypes</a:t>
            </a:r>
            <a:br>
              <a:rPr lang="en-GB" altLang="en-US"/>
            </a:br>
            <a:r>
              <a:rPr lang="en-GB" altLang="en-US" sz="2000"/>
              <a:t>good to know – but be prepared for surprises</a:t>
            </a:r>
          </a:p>
        </p:txBody>
      </p:sp>
      <p:sp>
        <p:nvSpPr>
          <p:cNvPr id="28675" name="Rectangle 3"/>
          <p:cNvSpPr>
            <a:spLocks noGrp="1" noChangeArrowheads="1"/>
          </p:cNvSpPr>
          <p:nvPr>
            <p:ph type="body" sz="half" idx="1"/>
          </p:nvPr>
        </p:nvSpPr>
        <p:spPr>
          <a:xfrm>
            <a:off x="457200" y="1557338"/>
            <a:ext cx="4040188" cy="4297362"/>
          </a:xfrm>
          <a:ln>
            <a:solidFill>
              <a:schemeClr val="hlink"/>
            </a:solidFill>
            <a:miter lim="800000"/>
            <a:headEnd/>
            <a:tailEnd/>
          </a:ln>
        </p:spPr>
        <p:txBody>
          <a:bodyPr/>
          <a:lstStyle/>
          <a:p>
            <a:pPr algn="ctr">
              <a:spcBef>
                <a:spcPct val="25000"/>
              </a:spcBef>
              <a:buFont typeface="Wingdings" pitchFamily="2" charset="2"/>
              <a:buNone/>
            </a:pPr>
            <a:r>
              <a:rPr lang="en-GB" altLang="en-US" sz="2000" b="1"/>
              <a:t>Positive characteristics:</a:t>
            </a:r>
            <a:r>
              <a:rPr lang="en-GB" altLang="en-US" sz="2400" b="1"/>
              <a:t/>
            </a:r>
            <a:br>
              <a:rPr lang="en-GB" altLang="en-US" sz="2400" b="1"/>
            </a:br>
            <a:r>
              <a:rPr lang="en-GB" altLang="en-US" sz="2900">
                <a:solidFill>
                  <a:schemeClr val="accent2"/>
                </a:solidFill>
                <a:sym typeface="Wingdings" pitchFamily="2" charset="2"/>
              </a:rPr>
              <a:t></a:t>
            </a:r>
          </a:p>
          <a:p>
            <a:pPr>
              <a:spcBef>
                <a:spcPct val="25000"/>
              </a:spcBef>
            </a:pPr>
            <a:r>
              <a:rPr lang="en-GB" altLang="en-US" sz="1700"/>
              <a:t>Hard Working</a:t>
            </a:r>
          </a:p>
          <a:p>
            <a:pPr>
              <a:spcBef>
                <a:spcPct val="25000"/>
              </a:spcBef>
            </a:pPr>
            <a:r>
              <a:rPr lang="en-GB" altLang="en-US" sz="1700"/>
              <a:t>Exact</a:t>
            </a:r>
          </a:p>
          <a:p>
            <a:pPr>
              <a:spcBef>
                <a:spcPct val="25000"/>
              </a:spcBef>
            </a:pPr>
            <a:r>
              <a:rPr lang="en-GB" altLang="en-US" sz="1700"/>
              <a:t>Punctual</a:t>
            </a:r>
          </a:p>
          <a:p>
            <a:pPr>
              <a:spcBef>
                <a:spcPct val="25000"/>
              </a:spcBef>
            </a:pPr>
            <a:r>
              <a:rPr lang="en-GB" altLang="en-US" sz="1700"/>
              <a:t>Orderly</a:t>
            </a:r>
          </a:p>
          <a:p>
            <a:pPr>
              <a:spcBef>
                <a:spcPct val="25000"/>
              </a:spcBef>
            </a:pPr>
            <a:r>
              <a:rPr lang="en-GB" altLang="en-US" sz="1700"/>
              <a:t>Quality Focused</a:t>
            </a:r>
          </a:p>
          <a:p>
            <a:pPr>
              <a:spcBef>
                <a:spcPct val="25000"/>
              </a:spcBef>
            </a:pPr>
            <a:r>
              <a:rPr lang="en-GB" altLang="en-US" sz="1700"/>
              <a:t>Trustworthy</a:t>
            </a:r>
          </a:p>
          <a:p>
            <a:pPr>
              <a:spcBef>
                <a:spcPct val="25000"/>
              </a:spcBef>
            </a:pPr>
            <a:r>
              <a:rPr lang="en-GB" altLang="en-US" sz="1700"/>
              <a:t>Committed</a:t>
            </a:r>
          </a:p>
        </p:txBody>
      </p:sp>
      <p:sp>
        <p:nvSpPr>
          <p:cNvPr id="28676" name="Rectangle 4"/>
          <p:cNvSpPr>
            <a:spLocks noGrp="1" noChangeArrowheads="1"/>
          </p:cNvSpPr>
          <p:nvPr>
            <p:ph type="body" sz="half" idx="2"/>
          </p:nvPr>
        </p:nvSpPr>
        <p:spPr>
          <a:xfrm>
            <a:off x="4648200" y="1557338"/>
            <a:ext cx="4244975" cy="4284662"/>
          </a:xfrm>
          <a:ln>
            <a:solidFill>
              <a:schemeClr val="hlink"/>
            </a:solidFill>
            <a:miter lim="800000"/>
            <a:headEnd/>
            <a:tailEnd/>
          </a:ln>
        </p:spPr>
        <p:txBody>
          <a:bodyPr/>
          <a:lstStyle/>
          <a:p>
            <a:pPr algn="ctr">
              <a:spcBef>
                <a:spcPct val="25000"/>
              </a:spcBef>
              <a:buFont typeface="Wingdings" pitchFamily="2" charset="2"/>
              <a:buNone/>
            </a:pPr>
            <a:r>
              <a:rPr lang="en-GB" altLang="en-US" sz="2000" b="1"/>
              <a:t>Negative characteristics:</a:t>
            </a:r>
            <a:br>
              <a:rPr lang="en-GB" altLang="en-US" sz="2000" b="1"/>
            </a:br>
            <a:r>
              <a:rPr lang="en-GB" altLang="en-US" sz="2900">
                <a:solidFill>
                  <a:srgbClr val="FF3300"/>
                </a:solidFill>
                <a:sym typeface="Wingdings" pitchFamily="2" charset="2"/>
              </a:rPr>
              <a:t></a:t>
            </a:r>
          </a:p>
          <a:p>
            <a:pPr>
              <a:spcBef>
                <a:spcPct val="25000"/>
              </a:spcBef>
            </a:pPr>
            <a:r>
              <a:rPr lang="en-GB" altLang="en-US" sz="1700"/>
              <a:t>Perfectionists</a:t>
            </a:r>
          </a:p>
          <a:p>
            <a:pPr>
              <a:spcBef>
                <a:spcPct val="25000"/>
              </a:spcBef>
            </a:pPr>
            <a:r>
              <a:rPr lang="en-GB" altLang="en-US" sz="1700"/>
              <a:t>Stubborn</a:t>
            </a:r>
          </a:p>
          <a:p>
            <a:pPr>
              <a:spcBef>
                <a:spcPct val="25000"/>
              </a:spcBef>
            </a:pPr>
            <a:r>
              <a:rPr lang="en-GB" altLang="en-US" sz="1700"/>
              <a:t>Inflexible</a:t>
            </a:r>
          </a:p>
          <a:p>
            <a:pPr>
              <a:spcBef>
                <a:spcPct val="25000"/>
              </a:spcBef>
            </a:pPr>
            <a:r>
              <a:rPr lang="en-GB" altLang="en-US" sz="1700"/>
              <a:t>Obsessed with work</a:t>
            </a:r>
          </a:p>
          <a:p>
            <a:pPr>
              <a:spcBef>
                <a:spcPct val="25000"/>
              </a:spcBef>
            </a:pPr>
            <a:r>
              <a:rPr lang="en-GB" altLang="en-US" sz="1700"/>
              <a:t>Serious</a:t>
            </a:r>
          </a:p>
          <a:p>
            <a:pPr>
              <a:spcBef>
                <a:spcPct val="25000"/>
              </a:spcBef>
            </a:pPr>
            <a:r>
              <a:rPr lang="en-GB" altLang="en-US" sz="1700"/>
              <a:t>Know-it-alls</a:t>
            </a:r>
          </a:p>
          <a:p>
            <a:pPr>
              <a:spcBef>
                <a:spcPct val="25000"/>
              </a:spcBef>
            </a:pPr>
            <a:r>
              <a:rPr lang="en-GB" altLang="en-US" sz="1700"/>
              <a:t>Grouchy</a:t>
            </a:r>
          </a:p>
          <a:p>
            <a:pPr>
              <a:spcBef>
                <a:spcPct val="25000"/>
              </a:spcBef>
            </a:pPr>
            <a:r>
              <a:rPr lang="en-GB" altLang="en-US" sz="1700"/>
              <a:t>Unfriendly</a:t>
            </a:r>
          </a:p>
          <a:p>
            <a:pPr>
              <a:spcBef>
                <a:spcPct val="25000"/>
              </a:spcBef>
            </a:pPr>
            <a:r>
              <a:rPr lang="en-GB" altLang="en-US" sz="1700"/>
              <a:t>Cold and Reserved</a:t>
            </a:r>
          </a:p>
          <a:p>
            <a:pPr>
              <a:spcBef>
                <a:spcPct val="25000"/>
              </a:spcBef>
            </a:pPr>
            <a:endParaRPr lang="en-GB" altLang="en-US" sz="1700"/>
          </a:p>
        </p:txBody>
      </p:sp>
      <p:sp>
        <p:nvSpPr>
          <p:cNvPr id="28678" name="Text Box 6"/>
          <p:cNvSpPr txBox="1">
            <a:spLocks noChangeArrowheads="1"/>
          </p:cNvSpPr>
          <p:nvPr/>
        </p:nvSpPr>
        <p:spPr bwMode="auto">
          <a:xfrm>
            <a:off x="692150" y="5949950"/>
            <a:ext cx="7759700"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gn="l">
              <a:defRPr sz="2400">
                <a:solidFill>
                  <a:schemeClr val="tx1"/>
                </a:solidFill>
                <a:latin typeface="Times New Roman" pitchFamily="18" charset="0"/>
                <a:cs typeface="Times New Roman" pitchFamily="18" charset="0"/>
              </a:defRPr>
            </a:lvl1pPr>
            <a:lvl2pPr marL="538163" algn="l">
              <a:defRPr sz="2400">
                <a:solidFill>
                  <a:schemeClr val="tx1"/>
                </a:solidFill>
                <a:latin typeface="Times New Roman" pitchFamily="18" charset="0"/>
                <a:cs typeface="Times New Roman" pitchFamily="18" charset="0"/>
              </a:defRPr>
            </a:lvl2pPr>
            <a:lvl3pPr algn="l">
              <a:defRPr sz="2400">
                <a:solidFill>
                  <a:schemeClr val="tx1"/>
                </a:solidFill>
                <a:latin typeface="Times New Roman" pitchFamily="18" charset="0"/>
                <a:cs typeface="Times New Roman" pitchFamily="18" charset="0"/>
              </a:defRPr>
            </a:lvl3pPr>
            <a:lvl4pPr algn="l">
              <a:defRPr sz="2400">
                <a:solidFill>
                  <a:schemeClr val="tx1"/>
                </a:solidFill>
                <a:latin typeface="Times New Roman" pitchFamily="18" charset="0"/>
                <a:cs typeface="Times New Roman" pitchFamily="18" charset="0"/>
              </a:defRPr>
            </a:lvl4pPr>
            <a:lvl5pPr algn="l">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lnSpc>
                <a:spcPct val="90000"/>
              </a:lnSpc>
              <a:spcBef>
                <a:spcPct val="20000"/>
              </a:spcBef>
              <a:buClr>
                <a:srgbClr val="FF3300"/>
              </a:buClr>
              <a:buSzTx/>
              <a:buFont typeface="Wingdings" pitchFamily="2" charset="2"/>
              <a:buChar char="è"/>
            </a:pPr>
            <a:r>
              <a:rPr lang="en-GB" altLang="en-US" sz="1800">
                <a:solidFill>
                  <a:srgbClr val="FF3300"/>
                </a:solidFill>
                <a:latin typeface="Ottawa" pitchFamily="34" charset="0"/>
              </a:rPr>
              <a:t>But there is a huge diversity within Germany.</a:t>
            </a:r>
          </a:p>
          <a:p>
            <a:pPr>
              <a:lnSpc>
                <a:spcPct val="90000"/>
              </a:lnSpc>
              <a:spcBef>
                <a:spcPct val="20000"/>
              </a:spcBef>
              <a:buClr>
                <a:srgbClr val="FF3300"/>
              </a:buClr>
              <a:buSzTx/>
              <a:buFont typeface="Wingdings" pitchFamily="2" charset="2"/>
              <a:buChar char="è"/>
            </a:pPr>
            <a:r>
              <a:rPr lang="en-GB" altLang="en-US" sz="1800">
                <a:solidFill>
                  <a:srgbClr val="FF3300"/>
                </a:solidFill>
                <a:latin typeface="Ottawa" pitchFamily="34" charset="0"/>
              </a:rPr>
              <a:t>And on the other hand a global business behaviour is evolving.</a:t>
            </a:r>
            <a:endParaRPr lang="de-DE" altLang="en-US" sz="1800">
              <a:latin typeface="Ottawa" pitchFamily="34" charset="0"/>
            </a:endParaRPr>
          </a:p>
        </p:txBody>
      </p:sp>
      <p:sp>
        <p:nvSpPr>
          <p:cNvPr id="28679" name="Rectangle 7"/>
          <p:cNvSpPr>
            <a:spLocks noChangeArrowheads="1"/>
          </p:cNvSpPr>
          <p:nvPr/>
        </p:nvSpPr>
        <p:spPr bwMode="auto">
          <a:xfrm>
            <a:off x="647700" y="6567488"/>
            <a:ext cx="20923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e-DE" altLang="en-US"/>
              <a:t>Source: Angelika Rahmer</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spcBef>
                <a:spcPct val="25000"/>
              </a:spcBef>
            </a:pPr>
            <a:r>
              <a:rPr lang="en-GB" altLang="en-US"/>
              <a:t>Communication patterns</a:t>
            </a:r>
            <a:br>
              <a:rPr lang="en-GB" altLang="en-US"/>
            </a:br>
            <a:r>
              <a:rPr lang="en-GB" altLang="en-US" sz="2000"/>
              <a:t>Something, you should know</a:t>
            </a:r>
          </a:p>
        </p:txBody>
      </p:sp>
      <p:sp>
        <p:nvSpPr>
          <p:cNvPr id="32771" name="Rectangle 3"/>
          <p:cNvSpPr>
            <a:spLocks noGrp="1" noChangeArrowheads="1"/>
          </p:cNvSpPr>
          <p:nvPr>
            <p:ph type="body" idx="1"/>
          </p:nvPr>
        </p:nvSpPr>
        <p:spPr/>
        <p:txBody>
          <a:bodyPr/>
          <a:lstStyle/>
          <a:p>
            <a:pPr>
              <a:spcBef>
                <a:spcPct val="50000"/>
              </a:spcBef>
            </a:pPr>
            <a:r>
              <a:rPr lang="en-GB" altLang="en-US"/>
              <a:t>Direct, targeted, low-context communication</a:t>
            </a:r>
          </a:p>
          <a:p>
            <a:pPr>
              <a:spcBef>
                <a:spcPct val="50000"/>
              </a:spcBef>
            </a:pPr>
            <a:r>
              <a:rPr lang="en-GB" altLang="en-US"/>
              <a:t>Importance of time-orientation (‚Time is money‘)</a:t>
            </a:r>
          </a:p>
          <a:p>
            <a:pPr>
              <a:spcBef>
                <a:spcPct val="50000"/>
              </a:spcBef>
            </a:pPr>
            <a:r>
              <a:rPr lang="en-GB" altLang="en-US"/>
              <a:t>Expressive body language and sound intensity</a:t>
            </a:r>
          </a:p>
          <a:p>
            <a:pPr>
              <a:spcBef>
                <a:spcPct val="50000"/>
              </a:spcBef>
            </a:pPr>
            <a:r>
              <a:rPr lang="en-GB" altLang="en-US"/>
              <a:t>Serious or unfriendly face </a:t>
            </a:r>
          </a:p>
          <a:p>
            <a:pPr>
              <a:spcBef>
                <a:spcPct val="50000"/>
              </a:spcBef>
            </a:pPr>
            <a:r>
              <a:rPr lang="en-GB" altLang="en-US"/>
              <a:t>Consecutive communication attitude (one after the other, no interruptions while speaking) </a:t>
            </a:r>
          </a:p>
          <a:p>
            <a:pPr>
              <a:spcBef>
                <a:spcPct val="50000"/>
              </a:spcBef>
            </a:pPr>
            <a:r>
              <a:rPr lang="en-GB" altLang="en-US"/>
              <a:t>Separation between private and official </a:t>
            </a:r>
          </a:p>
          <a:p>
            <a:pPr>
              <a:spcBef>
                <a:spcPct val="50000"/>
              </a:spcBef>
            </a:pPr>
            <a:r>
              <a:rPr lang="en-GB" altLang="en-US"/>
              <a:t>Chance to say „no“ without losing face</a:t>
            </a:r>
          </a:p>
          <a:p>
            <a:pPr>
              <a:spcBef>
                <a:spcPct val="50000"/>
              </a:spcBef>
            </a:pPr>
            <a:endParaRPr lang="en-GB" altLang="en-US"/>
          </a:p>
          <a:p>
            <a:pPr>
              <a:spcBef>
                <a:spcPct val="50000"/>
              </a:spcBef>
            </a:pPr>
            <a:endParaRPr lang="en-GB" altLang="en-US"/>
          </a:p>
        </p:txBody>
      </p:sp>
      <p:sp>
        <p:nvSpPr>
          <p:cNvPr id="32773" name="Rectangle 5"/>
          <p:cNvSpPr>
            <a:spLocks noChangeArrowheads="1"/>
          </p:cNvSpPr>
          <p:nvPr/>
        </p:nvSpPr>
        <p:spPr bwMode="auto">
          <a:xfrm>
            <a:off x="647700" y="6567488"/>
            <a:ext cx="20923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e-DE" altLang="en-US"/>
              <a:t>Source: Angelika Rahmer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2000"/>
                                        <p:tgtEl>
                                          <p:spTgt spid="327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fade">
                                      <p:cBhvr>
                                        <p:cTn id="17" dur="2000"/>
                                        <p:tgtEl>
                                          <p:spTgt spid="327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1">
                                            <p:txEl>
                                              <p:pRg st="2" end="2"/>
                                            </p:txEl>
                                          </p:spTgt>
                                        </p:tgtEl>
                                        <p:attrNameLst>
                                          <p:attrName>style.visibility</p:attrName>
                                        </p:attrNameLst>
                                      </p:cBhvr>
                                      <p:to>
                                        <p:strVal val="visible"/>
                                      </p:to>
                                    </p:set>
                                    <p:animEffect transition="in" filter="fade">
                                      <p:cBhvr>
                                        <p:cTn id="22" dur="2000"/>
                                        <p:tgtEl>
                                          <p:spTgt spid="327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771">
                                            <p:txEl>
                                              <p:pRg st="3" end="3"/>
                                            </p:txEl>
                                          </p:spTgt>
                                        </p:tgtEl>
                                        <p:attrNameLst>
                                          <p:attrName>style.visibility</p:attrName>
                                        </p:attrNameLst>
                                      </p:cBhvr>
                                      <p:to>
                                        <p:strVal val="visible"/>
                                      </p:to>
                                    </p:set>
                                    <p:animEffect transition="in" filter="fade">
                                      <p:cBhvr>
                                        <p:cTn id="27" dur="2000"/>
                                        <p:tgtEl>
                                          <p:spTgt spid="3277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771">
                                            <p:txEl>
                                              <p:pRg st="4" end="4"/>
                                            </p:txEl>
                                          </p:spTgt>
                                        </p:tgtEl>
                                        <p:attrNameLst>
                                          <p:attrName>style.visibility</p:attrName>
                                        </p:attrNameLst>
                                      </p:cBhvr>
                                      <p:to>
                                        <p:strVal val="visible"/>
                                      </p:to>
                                    </p:set>
                                    <p:animEffect transition="in" filter="fade">
                                      <p:cBhvr>
                                        <p:cTn id="32" dur="2000"/>
                                        <p:tgtEl>
                                          <p:spTgt spid="3277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Effect transition="in" filter="fade">
                                      <p:cBhvr>
                                        <p:cTn id="37" dur="2000"/>
                                        <p:tgtEl>
                                          <p:spTgt spid="3277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771">
                                            <p:txEl>
                                              <p:pRg st="6" end="6"/>
                                            </p:txEl>
                                          </p:spTgt>
                                        </p:tgtEl>
                                        <p:attrNameLst>
                                          <p:attrName>style.visibility</p:attrName>
                                        </p:attrNameLst>
                                      </p:cBhvr>
                                      <p:to>
                                        <p:strVal val="visible"/>
                                      </p:to>
                                    </p:set>
                                    <p:animEffect transition="in" filter="fade">
                                      <p:cBhvr>
                                        <p:cTn id="42" dur="20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8" name="Rectangle 6"/>
          <p:cNvSpPr>
            <a:spLocks noGrp="1" noChangeArrowheads="1"/>
          </p:cNvSpPr>
          <p:nvPr>
            <p:ph type="title"/>
          </p:nvPr>
        </p:nvSpPr>
        <p:spPr/>
        <p:txBody>
          <a:bodyPr/>
          <a:lstStyle/>
          <a:p>
            <a:r>
              <a:rPr lang="en-GB" altLang="en-US"/>
              <a:t>Germans and their forthright mentality</a:t>
            </a:r>
          </a:p>
        </p:txBody>
      </p:sp>
      <p:sp>
        <p:nvSpPr>
          <p:cNvPr id="59399" name="Rectangle 7"/>
          <p:cNvSpPr>
            <a:spLocks noGrp="1" noChangeArrowheads="1"/>
          </p:cNvSpPr>
          <p:nvPr>
            <p:ph type="body" idx="1"/>
          </p:nvPr>
        </p:nvSpPr>
        <p:spPr/>
        <p:txBody>
          <a:bodyPr/>
          <a:lstStyle/>
          <a:p>
            <a:pPr>
              <a:spcBef>
                <a:spcPct val="25000"/>
              </a:spcBef>
            </a:pPr>
            <a:r>
              <a:rPr lang="en-GB" altLang="en-US"/>
              <a:t>Greetings („How are you?“)</a:t>
            </a:r>
          </a:p>
          <a:p>
            <a:pPr lvl="1">
              <a:spcBef>
                <a:spcPct val="25000"/>
              </a:spcBef>
            </a:pPr>
            <a:r>
              <a:rPr lang="en-GB" altLang="en-US"/>
              <a:t>(sometimes) demanding a truthful answer</a:t>
            </a:r>
          </a:p>
          <a:p>
            <a:pPr>
              <a:spcBef>
                <a:spcPct val="25000"/>
              </a:spcBef>
            </a:pPr>
            <a:r>
              <a:rPr lang="en-GB" altLang="en-US"/>
              <a:t>Commands („Please call me!“)</a:t>
            </a:r>
          </a:p>
          <a:p>
            <a:pPr lvl="1">
              <a:spcBef>
                <a:spcPct val="25000"/>
              </a:spcBef>
            </a:pPr>
            <a:r>
              <a:rPr lang="en-GB" altLang="en-US"/>
              <a:t>expecting a call within a few days</a:t>
            </a:r>
          </a:p>
          <a:p>
            <a:pPr>
              <a:spcBef>
                <a:spcPct val="25000"/>
              </a:spcBef>
            </a:pPr>
            <a:r>
              <a:rPr lang="en-GB" altLang="en-US"/>
              <a:t>Invitations („Please visit us the next time when you are here“)</a:t>
            </a:r>
          </a:p>
          <a:p>
            <a:pPr lvl="1">
              <a:spcBef>
                <a:spcPct val="25000"/>
              </a:spcBef>
            </a:pPr>
            <a:r>
              <a:rPr lang="en-GB" altLang="en-US"/>
              <a:t>you are invited: you should accept them </a:t>
            </a:r>
          </a:p>
          <a:p>
            <a:pPr lvl="1">
              <a:spcBef>
                <a:spcPct val="25000"/>
              </a:spcBef>
            </a:pPr>
            <a:r>
              <a:rPr lang="en-GB" altLang="en-US"/>
              <a:t>you invite: the German will come!</a:t>
            </a:r>
          </a:p>
          <a:p>
            <a:pPr>
              <a:spcBef>
                <a:spcPct val="25000"/>
              </a:spcBef>
            </a:pPr>
            <a:r>
              <a:rPr lang="en-GB" altLang="en-US"/>
              <a:t>Promises („I will send you the required addresses in the next few days!“)</a:t>
            </a:r>
          </a:p>
          <a:p>
            <a:pPr lvl="1">
              <a:spcBef>
                <a:spcPct val="25000"/>
              </a:spcBef>
            </a:pPr>
            <a:r>
              <a:rPr lang="en-GB" altLang="en-US"/>
              <a:t>you should do so!</a:t>
            </a:r>
          </a:p>
          <a:p>
            <a:pPr>
              <a:spcBef>
                <a:spcPct val="25000"/>
              </a:spcBef>
            </a:pPr>
            <a:r>
              <a:rPr lang="en-GB" altLang="en-US"/>
              <a:t>Punctuality („We will meet tomorrow at 11 a.m.!“)</a:t>
            </a:r>
          </a:p>
          <a:p>
            <a:pPr lvl="1">
              <a:spcBef>
                <a:spcPct val="25000"/>
              </a:spcBef>
            </a:pPr>
            <a:r>
              <a:rPr lang="en-GB" altLang="en-US"/>
              <a:t>means 11 a.m. or minimum 5 - 10 min. later!</a:t>
            </a:r>
          </a:p>
          <a:p>
            <a:pPr>
              <a:spcBef>
                <a:spcPct val="25000"/>
              </a:spcBef>
            </a:pPr>
            <a:r>
              <a:rPr lang="en-GB" altLang="en-US"/>
              <a:t>A „yes“ means yes, a „no“ means no</a:t>
            </a:r>
          </a:p>
        </p:txBody>
      </p:sp>
      <p:sp>
        <p:nvSpPr>
          <p:cNvPr id="59397" name="Rectangle 5"/>
          <p:cNvSpPr>
            <a:spLocks noChangeArrowheads="1"/>
          </p:cNvSpPr>
          <p:nvPr/>
        </p:nvSpPr>
        <p:spPr bwMode="auto">
          <a:xfrm>
            <a:off x="755650" y="6165850"/>
            <a:ext cx="662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6700" indent="-266700" algn="l">
              <a:defRPr sz="2400">
                <a:solidFill>
                  <a:schemeClr val="tx1"/>
                </a:solidFill>
                <a:latin typeface="Times New Roman" pitchFamily="18" charset="0"/>
                <a:cs typeface="Times New Roman" pitchFamily="18" charset="0"/>
              </a:defRPr>
            </a:lvl1pPr>
            <a:lvl2pPr algn="l">
              <a:defRPr sz="2400">
                <a:solidFill>
                  <a:schemeClr val="tx1"/>
                </a:solidFill>
                <a:latin typeface="Times New Roman" pitchFamily="18" charset="0"/>
                <a:cs typeface="Times New Roman" pitchFamily="18" charset="0"/>
              </a:defRPr>
            </a:lvl2pPr>
            <a:lvl3pPr algn="l">
              <a:defRPr sz="2400">
                <a:solidFill>
                  <a:schemeClr val="tx1"/>
                </a:solidFill>
                <a:latin typeface="Times New Roman" pitchFamily="18" charset="0"/>
                <a:cs typeface="Times New Roman" pitchFamily="18" charset="0"/>
              </a:defRPr>
            </a:lvl3pPr>
            <a:lvl4pPr algn="l">
              <a:defRPr sz="2400">
                <a:solidFill>
                  <a:schemeClr val="tx1"/>
                </a:solidFill>
                <a:latin typeface="Times New Roman" pitchFamily="18" charset="0"/>
                <a:cs typeface="Times New Roman" pitchFamily="18" charset="0"/>
              </a:defRPr>
            </a:lvl4pPr>
            <a:lvl5pPr algn="l">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eaLnBrk="1" hangingPunct="1">
              <a:buClr>
                <a:srgbClr val="FF3300"/>
              </a:buClr>
              <a:buSzTx/>
              <a:buFont typeface="Wingdings" pitchFamily="2" charset="2"/>
              <a:buChar char="è"/>
            </a:pPr>
            <a:r>
              <a:rPr lang="en-GB" altLang="en-US" sz="1800">
                <a:solidFill>
                  <a:srgbClr val="FF3300"/>
                </a:solidFill>
                <a:latin typeface="Arial" charset="0"/>
              </a:rPr>
              <a:t>You may be sure, that Germans mean exactly what they say!</a:t>
            </a:r>
          </a:p>
        </p:txBody>
      </p:sp>
      <p:sp>
        <p:nvSpPr>
          <p:cNvPr id="59400" name="Rectangle 8"/>
          <p:cNvSpPr>
            <a:spLocks noChangeArrowheads="1"/>
          </p:cNvSpPr>
          <p:nvPr/>
        </p:nvSpPr>
        <p:spPr bwMode="auto">
          <a:xfrm>
            <a:off x="647700" y="6567488"/>
            <a:ext cx="20923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e-DE" altLang="en-US"/>
              <a:t>Source: Angelika Rahmer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fade">
                                      <p:cBhvr>
                                        <p:cTn id="7" dur="2000"/>
                                        <p:tgtEl>
                                          <p:spTgt spid="593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9">
                                            <p:txEl>
                                              <p:pRg st="0" end="0"/>
                                            </p:txEl>
                                          </p:spTgt>
                                        </p:tgtEl>
                                        <p:attrNameLst>
                                          <p:attrName>style.visibility</p:attrName>
                                        </p:attrNameLst>
                                      </p:cBhvr>
                                      <p:to>
                                        <p:strVal val="visible"/>
                                      </p:to>
                                    </p:set>
                                    <p:animEffect transition="in" filter="fade">
                                      <p:cBhvr>
                                        <p:cTn id="12" dur="2000"/>
                                        <p:tgtEl>
                                          <p:spTgt spid="5939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9399">
                                            <p:txEl>
                                              <p:pRg st="1" end="1"/>
                                            </p:txEl>
                                          </p:spTgt>
                                        </p:tgtEl>
                                        <p:attrNameLst>
                                          <p:attrName>style.visibility</p:attrName>
                                        </p:attrNameLst>
                                      </p:cBhvr>
                                      <p:to>
                                        <p:strVal val="visible"/>
                                      </p:to>
                                    </p:set>
                                    <p:animEffect transition="in" filter="fade">
                                      <p:cBhvr>
                                        <p:cTn id="15" dur="2000"/>
                                        <p:tgtEl>
                                          <p:spTgt spid="5939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9399">
                                            <p:txEl>
                                              <p:pRg st="2" end="2"/>
                                            </p:txEl>
                                          </p:spTgt>
                                        </p:tgtEl>
                                        <p:attrNameLst>
                                          <p:attrName>style.visibility</p:attrName>
                                        </p:attrNameLst>
                                      </p:cBhvr>
                                      <p:to>
                                        <p:strVal val="visible"/>
                                      </p:to>
                                    </p:set>
                                    <p:animEffect transition="in" filter="fade">
                                      <p:cBhvr>
                                        <p:cTn id="20" dur="2000"/>
                                        <p:tgtEl>
                                          <p:spTgt spid="59399">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9399">
                                            <p:txEl>
                                              <p:pRg st="3" end="3"/>
                                            </p:txEl>
                                          </p:spTgt>
                                        </p:tgtEl>
                                        <p:attrNameLst>
                                          <p:attrName>style.visibility</p:attrName>
                                        </p:attrNameLst>
                                      </p:cBhvr>
                                      <p:to>
                                        <p:strVal val="visible"/>
                                      </p:to>
                                    </p:set>
                                    <p:animEffect transition="in" filter="fade">
                                      <p:cBhvr>
                                        <p:cTn id="23" dur="2000"/>
                                        <p:tgtEl>
                                          <p:spTgt spid="59399">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9399">
                                            <p:txEl>
                                              <p:pRg st="4" end="4"/>
                                            </p:txEl>
                                          </p:spTgt>
                                        </p:tgtEl>
                                        <p:attrNameLst>
                                          <p:attrName>style.visibility</p:attrName>
                                        </p:attrNameLst>
                                      </p:cBhvr>
                                      <p:to>
                                        <p:strVal val="visible"/>
                                      </p:to>
                                    </p:set>
                                    <p:animEffect transition="in" filter="fade">
                                      <p:cBhvr>
                                        <p:cTn id="28" dur="2000"/>
                                        <p:tgtEl>
                                          <p:spTgt spid="59399">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399">
                                            <p:txEl>
                                              <p:pRg st="5" end="5"/>
                                            </p:txEl>
                                          </p:spTgt>
                                        </p:tgtEl>
                                        <p:attrNameLst>
                                          <p:attrName>style.visibility</p:attrName>
                                        </p:attrNameLst>
                                      </p:cBhvr>
                                      <p:to>
                                        <p:strVal val="visible"/>
                                      </p:to>
                                    </p:set>
                                    <p:animEffect transition="in" filter="fade">
                                      <p:cBhvr>
                                        <p:cTn id="31" dur="2000"/>
                                        <p:tgtEl>
                                          <p:spTgt spid="59399">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9399">
                                            <p:txEl>
                                              <p:pRg st="6" end="6"/>
                                            </p:txEl>
                                          </p:spTgt>
                                        </p:tgtEl>
                                        <p:attrNameLst>
                                          <p:attrName>style.visibility</p:attrName>
                                        </p:attrNameLst>
                                      </p:cBhvr>
                                      <p:to>
                                        <p:strVal val="visible"/>
                                      </p:to>
                                    </p:set>
                                    <p:animEffect transition="in" filter="fade">
                                      <p:cBhvr>
                                        <p:cTn id="34" dur="2000"/>
                                        <p:tgtEl>
                                          <p:spTgt spid="59399">
                                            <p:txEl>
                                              <p:pRg st="6" end="6"/>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9399">
                                            <p:txEl>
                                              <p:pRg st="7" end="7"/>
                                            </p:txEl>
                                          </p:spTgt>
                                        </p:tgtEl>
                                        <p:attrNameLst>
                                          <p:attrName>style.visibility</p:attrName>
                                        </p:attrNameLst>
                                      </p:cBhvr>
                                      <p:to>
                                        <p:strVal val="visible"/>
                                      </p:to>
                                    </p:set>
                                    <p:animEffect transition="in" filter="fade">
                                      <p:cBhvr>
                                        <p:cTn id="39" dur="2000"/>
                                        <p:tgtEl>
                                          <p:spTgt spid="59399">
                                            <p:txEl>
                                              <p:pRg st="7" end="7"/>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9399">
                                            <p:txEl>
                                              <p:pRg st="8" end="8"/>
                                            </p:txEl>
                                          </p:spTgt>
                                        </p:tgtEl>
                                        <p:attrNameLst>
                                          <p:attrName>style.visibility</p:attrName>
                                        </p:attrNameLst>
                                      </p:cBhvr>
                                      <p:to>
                                        <p:strVal val="visible"/>
                                      </p:to>
                                    </p:set>
                                    <p:animEffect transition="in" filter="fade">
                                      <p:cBhvr>
                                        <p:cTn id="42" dur="2000"/>
                                        <p:tgtEl>
                                          <p:spTgt spid="59399">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9399">
                                            <p:txEl>
                                              <p:pRg st="9" end="9"/>
                                            </p:txEl>
                                          </p:spTgt>
                                        </p:tgtEl>
                                        <p:attrNameLst>
                                          <p:attrName>style.visibility</p:attrName>
                                        </p:attrNameLst>
                                      </p:cBhvr>
                                      <p:to>
                                        <p:strVal val="visible"/>
                                      </p:to>
                                    </p:set>
                                    <p:animEffect transition="in" filter="fade">
                                      <p:cBhvr>
                                        <p:cTn id="47" dur="2000"/>
                                        <p:tgtEl>
                                          <p:spTgt spid="59399">
                                            <p:txEl>
                                              <p:pRg st="9" end="9"/>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9399">
                                            <p:txEl>
                                              <p:pRg st="10" end="10"/>
                                            </p:txEl>
                                          </p:spTgt>
                                        </p:tgtEl>
                                        <p:attrNameLst>
                                          <p:attrName>style.visibility</p:attrName>
                                        </p:attrNameLst>
                                      </p:cBhvr>
                                      <p:to>
                                        <p:strVal val="visible"/>
                                      </p:to>
                                    </p:set>
                                    <p:animEffect transition="in" filter="fade">
                                      <p:cBhvr>
                                        <p:cTn id="50" dur="2000"/>
                                        <p:tgtEl>
                                          <p:spTgt spid="59399">
                                            <p:txEl>
                                              <p:pRg st="10" end="1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9399">
                                            <p:txEl>
                                              <p:pRg st="11" end="11"/>
                                            </p:txEl>
                                          </p:spTgt>
                                        </p:tgtEl>
                                        <p:attrNameLst>
                                          <p:attrName>style.visibility</p:attrName>
                                        </p:attrNameLst>
                                      </p:cBhvr>
                                      <p:to>
                                        <p:strVal val="visible"/>
                                      </p:to>
                                    </p:set>
                                    <p:animEffect transition="in" filter="fade">
                                      <p:cBhvr>
                                        <p:cTn id="55" dur="2000"/>
                                        <p:tgtEl>
                                          <p:spTgt spid="593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p:bldP spid="593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The end ...</a:t>
            </a:r>
          </a:p>
        </p:txBody>
      </p:sp>
      <p:sp>
        <p:nvSpPr>
          <p:cNvPr id="8195" name="Rectangle 3"/>
          <p:cNvSpPr>
            <a:spLocks noGrp="1" noChangeArrowheads="1"/>
          </p:cNvSpPr>
          <p:nvPr>
            <p:ph type="body" sz="half" idx="4294967295"/>
          </p:nvPr>
        </p:nvSpPr>
        <p:spPr>
          <a:xfrm>
            <a:off x="4824413" y="1160463"/>
            <a:ext cx="3857625" cy="4822825"/>
          </a:xfrm>
          <a:extLst>
            <a:ext uri="{AF507438-7753-43E0-B8FC-AC1667EBCBE1}">
              <a14:hiddenEffects xmlns:a14="http://schemas.microsoft.com/office/drawing/2010/main">
                <a:effectLst>
                  <a:outerShdw dist="35921" dir="2700000" algn="ctr" rotWithShape="0">
                    <a:srgbClr val="EAEAEA"/>
                  </a:outerShdw>
                </a:effectLst>
              </a14:hiddenEffects>
            </a:ext>
          </a:extLst>
        </p:spPr>
        <p:txBody>
          <a:bodyPr/>
          <a:lstStyle/>
          <a:p>
            <a:pPr algn="ctr">
              <a:buFont typeface="Wingdings" pitchFamily="2" charset="2"/>
              <a:buNone/>
            </a:pPr>
            <a:r>
              <a:rPr lang="en-US" altLang="en-US" sz="3600"/>
              <a:t>Thank you very much for your attention!</a:t>
            </a:r>
          </a:p>
          <a:p>
            <a:pPr>
              <a:buFont typeface="Wingdings" pitchFamily="2" charset="2"/>
              <a:buNone/>
            </a:pPr>
            <a:r>
              <a:rPr lang="en-US" altLang="en-US" sz="2400"/>
              <a:t/>
            </a:r>
            <a:br>
              <a:rPr lang="en-US" altLang="en-US" sz="2400"/>
            </a:br>
            <a:r>
              <a:rPr lang="en-US" altLang="en-US" sz="1800" b="1"/>
              <a:t>In case of questions: </a:t>
            </a:r>
            <a:br>
              <a:rPr lang="en-US" altLang="en-US" sz="1800" b="1"/>
            </a:br>
            <a:r>
              <a:rPr lang="en-US" altLang="en-US" sz="1800"/>
              <a:t/>
            </a:r>
            <a:br>
              <a:rPr lang="en-US" altLang="en-US" sz="1800"/>
            </a:br>
            <a:r>
              <a:rPr lang="en-US" altLang="en-US" sz="1800">
                <a:hlinkClick r:id="rId3"/>
              </a:rPr>
              <a:t>horst.walther@si-g.com</a:t>
            </a:r>
            <a:r>
              <a:rPr lang="en-US" altLang="en-US" sz="1800"/>
              <a:t>, </a:t>
            </a:r>
            <a:br>
              <a:rPr lang="en-US" altLang="en-US" sz="1800"/>
            </a:br>
            <a:r>
              <a:rPr lang="en-US" altLang="en-US" sz="1800"/>
              <a:t>phone: +49 40 32005 439</a:t>
            </a:r>
            <a:br>
              <a:rPr lang="en-US" altLang="en-US" sz="1800"/>
            </a:br>
            <a:r>
              <a:rPr lang="en-US" altLang="en-US" sz="1800"/>
              <a:t>skype: HoWa01</a:t>
            </a:r>
            <a:br>
              <a:rPr lang="en-US" altLang="en-US" sz="1800"/>
            </a:br>
            <a:r>
              <a:rPr lang="en-US" altLang="en-US" sz="1800"/>
              <a:t>VoIP: +40 40 22611326</a:t>
            </a:r>
            <a:br>
              <a:rPr lang="en-US" altLang="en-US" sz="1800"/>
            </a:br>
            <a:r>
              <a:rPr lang="en-US" altLang="en-US" sz="1800"/>
              <a:t>mobile: +49 171 2145502</a:t>
            </a:r>
            <a:br>
              <a:rPr lang="en-US" altLang="en-US" sz="1800"/>
            </a:br>
            <a:r>
              <a:rPr lang="en-US" altLang="en-US" sz="1800">
                <a:hlinkClick r:id="rId4"/>
              </a:rPr>
              <a:t>http://www.si-g.com/</a:t>
            </a:r>
            <a:r>
              <a:rPr lang="en-US" altLang="en-US" sz="1800"/>
              <a:t> </a:t>
            </a:r>
          </a:p>
        </p:txBody>
      </p:sp>
      <p:pic>
        <p:nvPicPr>
          <p:cNvPr id="8196" name="Picture 4" descr="j00787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376363"/>
            <a:ext cx="4268788" cy="2765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GB" altLang="en-US"/>
              <a:t>questions - comments - suggestions?</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1443038"/>
            <a:ext cx="268605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GB" altLang="en-US" sz="2400"/>
              <a:t>Information sources</a:t>
            </a:r>
          </a:p>
        </p:txBody>
      </p:sp>
      <p:sp>
        <p:nvSpPr>
          <p:cNvPr id="116739" name="Rectangle 3"/>
          <p:cNvSpPr>
            <a:spLocks noGrp="1" noChangeArrowheads="1"/>
          </p:cNvSpPr>
          <p:nvPr>
            <p:ph type="body" idx="1"/>
          </p:nvPr>
        </p:nvSpPr>
        <p:spPr/>
        <p:txBody>
          <a:bodyPr/>
          <a:lstStyle/>
          <a:p>
            <a:pPr>
              <a:lnSpc>
                <a:spcPct val="80000"/>
              </a:lnSpc>
            </a:pPr>
            <a:r>
              <a:rPr lang="en-ZA" altLang="en-US" sz="1800"/>
              <a:t>Association of German Chambers of Industry and Commerce (DIHK) </a:t>
            </a:r>
            <a:r>
              <a:rPr lang="en-ZA" altLang="en-US" sz="1800">
                <a:hlinkClick r:id="rId3"/>
              </a:rPr>
              <a:t>www.dihk.de</a:t>
            </a:r>
            <a:r>
              <a:rPr lang="en-US" altLang="en-US" sz="1800"/>
              <a:t> </a:t>
            </a:r>
          </a:p>
          <a:p>
            <a:pPr>
              <a:lnSpc>
                <a:spcPct val="80000"/>
              </a:lnSpc>
            </a:pPr>
            <a:r>
              <a:rPr lang="de-DE" altLang="en-US" sz="1800"/>
              <a:t>AUMA, Association of the German Trade Fair Industry, </a:t>
            </a:r>
            <a:r>
              <a:rPr lang="en-ZA" altLang="en-US" sz="1800">
                <a:hlinkClick r:id="rId4"/>
              </a:rPr>
              <a:t>http://www.auma-messen.de/_pages/start_e.aspx</a:t>
            </a:r>
            <a:r>
              <a:rPr lang="en-ZA" altLang="en-US" sz="1800"/>
              <a:t> </a:t>
            </a:r>
          </a:p>
          <a:p>
            <a:pPr>
              <a:lnSpc>
                <a:spcPct val="80000"/>
              </a:lnSpc>
            </a:pPr>
            <a:r>
              <a:rPr lang="en-ZA" altLang="en-US" sz="1800"/>
              <a:t>Federal Ministry of Economics and Technology (BMWi) </a:t>
            </a:r>
            <a:r>
              <a:rPr lang="en-ZA" altLang="en-US" sz="1800">
                <a:hlinkClick r:id="rId5"/>
              </a:rPr>
              <a:t>www.bmwi.de</a:t>
            </a:r>
            <a:r>
              <a:rPr lang="en-US" altLang="en-US" sz="1800"/>
              <a:t> </a:t>
            </a:r>
            <a:endParaRPr lang="en-ZA" altLang="en-US" sz="1800"/>
          </a:p>
          <a:p>
            <a:pPr>
              <a:lnSpc>
                <a:spcPct val="80000"/>
              </a:lnSpc>
            </a:pPr>
            <a:r>
              <a:rPr lang="en-ZA" altLang="en-US" sz="1800"/>
              <a:t>Federation of German Industries (BDI) </a:t>
            </a:r>
            <a:r>
              <a:rPr lang="en-ZA" altLang="en-US" sz="1800">
                <a:hlinkClick r:id="rId6"/>
              </a:rPr>
              <a:t>www.bdi-online.de</a:t>
            </a:r>
            <a:r>
              <a:rPr lang="en-ZA" altLang="en-US" sz="1800"/>
              <a:t>  </a:t>
            </a:r>
            <a:endParaRPr lang="en-GB" altLang="en-US" sz="1800"/>
          </a:p>
          <a:p>
            <a:pPr>
              <a:lnSpc>
                <a:spcPct val="80000"/>
              </a:lnSpc>
            </a:pPr>
            <a:r>
              <a:rPr lang="en-GB" altLang="en-US" sz="1800"/>
              <a:t>German business portal: </a:t>
            </a:r>
            <a:r>
              <a:rPr lang="en-GB" altLang="en-US" sz="1800">
                <a:hlinkClick r:id="rId7"/>
              </a:rPr>
              <a:t>http://www.german-business-portal.info/</a:t>
            </a:r>
            <a:r>
              <a:rPr lang="en-US" altLang="en-US" sz="1800"/>
              <a:t> </a:t>
            </a:r>
          </a:p>
          <a:p>
            <a:pPr>
              <a:lnSpc>
                <a:spcPct val="80000"/>
              </a:lnSpc>
            </a:pPr>
            <a:r>
              <a:rPr lang="en-GB" altLang="en-US" sz="1800"/>
              <a:t>Institut für Mittelstandsforschung (IfM): </a:t>
            </a:r>
            <a:r>
              <a:rPr lang="en-GB" altLang="en-US" sz="1800">
                <a:hlinkClick r:id="rId8"/>
              </a:rPr>
              <a:t>http://www.ifm-bonn.org/</a:t>
            </a:r>
            <a:endParaRPr lang="en-GB" altLang="en-US" sz="1800"/>
          </a:p>
          <a:p>
            <a:pPr>
              <a:lnSpc>
                <a:spcPct val="80000"/>
              </a:lnSpc>
            </a:pPr>
            <a:r>
              <a:rPr lang="de-DE" altLang="en-US" sz="1800"/>
              <a:t>InWEnt – Internationale Weiterbildung und Entwicklung gGmbH</a:t>
            </a:r>
          </a:p>
          <a:p>
            <a:pPr>
              <a:lnSpc>
                <a:spcPct val="80000"/>
              </a:lnSpc>
            </a:pPr>
            <a:r>
              <a:rPr lang="de-DE" altLang="en-US" sz="1800"/>
              <a:t>Capacity Building International, Germany</a:t>
            </a:r>
            <a:r>
              <a:rPr lang="en-GB" altLang="en-US" sz="1800"/>
              <a:t>, </a:t>
            </a:r>
            <a:r>
              <a:rPr lang="en-GB" altLang="en-US" sz="1800">
                <a:hlinkClick r:id="rId9"/>
              </a:rPr>
              <a:t>http://www.inwent.org/index.en.shtml</a:t>
            </a:r>
            <a:r>
              <a:rPr lang="en-GB" altLang="en-US" sz="1800"/>
              <a:t> </a:t>
            </a:r>
          </a:p>
          <a:p>
            <a:pPr>
              <a:lnSpc>
                <a:spcPct val="80000"/>
              </a:lnSpc>
            </a:pPr>
            <a:r>
              <a:rPr lang="en-GB" altLang="en-US" sz="1800"/>
              <a:t>Invest in Germany GmbH, </a:t>
            </a:r>
            <a:r>
              <a:rPr lang="en-GB" altLang="en-US" sz="1800">
                <a:hlinkClick r:id="rId10"/>
              </a:rPr>
              <a:t>http://www.invest-in-germany.de/en/</a:t>
            </a:r>
            <a:r>
              <a:rPr lang="en-US" altLang="en-US" sz="1800"/>
              <a:t> </a:t>
            </a:r>
            <a:endParaRPr lang="en-ZA" altLang="en-US" sz="1800"/>
          </a:p>
          <a:p>
            <a:pPr>
              <a:lnSpc>
                <a:spcPct val="80000"/>
              </a:lnSpc>
            </a:pPr>
            <a:r>
              <a:rPr lang="en-ZA" altLang="en-US" sz="1800"/>
              <a:t>Organization for Economic Cooperation and Development (OECD), </a:t>
            </a:r>
            <a:r>
              <a:rPr lang="en-ZA" altLang="en-US" sz="1800">
                <a:hlinkClick r:id="rId11"/>
              </a:rPr>
              <a:t>www.oecd.org</a:t>
            </a:r>
            <a:r>
              <a:rPr lang="en-US" altLang="en-US" sz="1800"/>
              <a:t> </a:t>
            </a:r>
            <a:endParaRPr lang="en-GB" altLang="en-US" sz="1800"/>
          </a:p>
          <a:p>
            <a:pPr>
              <a:lnSpc>
                <a:spcPct val="80000"/>
              </a:lnSpc>
            </a:pPr>
            <a:r>
              <a:rPr lang="en-GB" altLang="en-US" sz="1800"/>
              <a:t>Verband Deutscher Maschinen- und Anlagenbau (VDMA), </a:t>
            </a:r>
            <a:r>
              <a:rPr lang="de-DE" altLang="en-US" sz="1800">
                <a:hlinkClick r:id="rId12"/>
              </a:rPr>
              <a:t>http://www.vdma.org</a:t>
            </a:r>
            <a:r>
              <a:rPr lang="en-US" altLang="en-US" sz="1800"/>
              <a:t> </a:t>
            </a:r>
            <a:endParaRPr lang="en-GB" altLang="en-US" sz="1800"/>
          </a:p>
          <a:p>
            <a:pPr>
              <a:lnSpc>
                <a:spcPct val="80000"/>
              </a:lnSpc>
            </a:pPr>
            <a:r>
              <a:rPr lang="en-GB" altLang="en-US" sz="1800"/>
              <a:t>Zentralverband Elektrotechnik- und Elektronikindustrie e.V. (ZVEI), </a:t>
            </a:r>
            <a:r>
              <a:rPr lang="de-DE" altLang="en-US" sz="1800">
                <a:hlinkClick r:id="rId13"/>
              </a:rPr>
              <a:t>https://www.zvei.org/</a:t>
            </a:r>
            <a:r>
              <a:rPr lang="en-US" altLang="en-US" sz="1800"/>
              <a:t> </a:t>
            </a:r>
            <a:endParaRPr lang="en-GB" altLang="en-US" sz="180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a:t>Dr. Horst Walther</a:t>
            </a:r>
            <a:br>
              <a:rPr lang="en-US" altLang="en-US"/>
            </a:br>
            <a:r>
              <a:rPr lang="en-US" altLang="en-US" sz="2000"/>
              <a:t>SiG Software Integration GmbH – </a:t>
            </a:r>
            <a:r>
              <a:rPr lang="en-US" altLang="en-US" sz="2000">
                <a:hlinkClick r:id="rId3"/>
              </a:rPr>
              <a:t>http://www.si-g.com</a:t>
            </a:r>
            <a:r>
              <a:rPr lang="en-US" altLang="en-US" sz="2000"/>
              <a:t> </a:t>
            </a:r>
            <a:endParaRPr lang="de-DE" altLang="en-US" sz="2000"/>
          </a:p>
        </p:txBody>
      </p:sp>
      <p:sp>
        <p:nvSpPr>
          <p:cNvPr id="147459" name="Rectangle 3"/>
          <p:cNvSpPr>
            <a:spLocks noGrp="1" noChangeArrowheads="1"/>
          </p:cNvSpPr>
          <p:nvPr>
            <p:ph type="body" sz="half" idx="3"/>
          </p:nvPr>
        </p:nvSpPr>
        <p:spPr/>
        <p:txBody>
          <a:bodyPr/>
          <a:lstStyle/>
          <a:p>
            <a:r>
              <a:rPr lang="en-US" altLang="en-US" sz="1800"/>
              <a:t>I am an international management consultant from Germany. </a:t>
            </a:r>
          </a:p>
          <a:p>
            <a:r>
              <a:rPr lang="en-US" altLang="en-US" sz="1800"/>
              <a:t>My professional portfolio spans due diligence assessment, strategy development, international project management and interim management.</a:t>
            </a:r>
          </a:p>
          <a:p>
            <a:r>
              <a:rPr lang="en-US" altLang="en-US" sz="1800"/>
              <a:t>My focus is on the competitive use of information technology in insurance companies.</a:t>
            </a:r>
          </a:p>
          <a:p>
            <a:r>
              <a:rPr lang="en-US" altLang="en-US" sz="1800"/>
              <a:t>During several years I developed a special expertise in Identity Management.</a:t>
            </a:r>
            <a:endParaRPr lang="de-DE" altLang="en-US" sz="1800"/>
          </a:p>
        </p:txBody>
      </p:sp>
      <p:sp>
        <p:nvSpPr>
          <p:cNvPr id="147460" name="Text Box 4"/>
          <p:cNvSpPr txBox="1">
            <a:spLocks noChangeArrowheads="1"/>
          </p:cNvSpPr>
          <p:nvPr/>
        </p:nvSpPr>
        <p:spPr bwMode="auto">
          <a:xfrm>
            <a:off x="1692275" y="3271838"/>
            <a:ext cx="169545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spcBef>
                <a:spcPct val="50000"/>
              </a:spcBef>
              <a:spcAft>
                <a:spcPct val="50000"/>
              </a:spcAft>
              <a:buClr>
                <a:srgbClr val="790015"/>
              </a:buClr>
              <a:buSzTx/>
            </a:pPr>
            <a:r>
              <a:rPr lang="en-US" altLang="en-US" sz="1000" b="1">
                <a:latin typeface="Arial" charset="0"/>
                <a:cs typeface="Arial" charset="0"/>
                <a:hlinkClick r:id="rId4"/>
              </a:rPr>
              <a:t>Horst.Walther@Si-G.com</a:t>
            </a:r>
            <a:endParaRPr lang="de-DE" altLang="en-US" sz="1000" b="1">
              <a:latin typeface="Arial" charset="0"/>
              <a:cs typeface="Arial" charset="0"/>
            </a:endParaRPr>
          </a:p>
        </p:txBody>
      </p:sp>
      <p:sp>
        <p:nvSpPr>
          <p:cNvPr id="147461" name="Rectangle 5"/>
          <p:cNvSpPr>
            <a:spLocks noChangeArrowheads="1"/>
          </p:cNvSpPr>
          <p:nvPr/>
        </p:nvSpPr>
        <p:spPr bwMode="auto">
          <a:xfrm>
            <a:off x="0" y="1462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endParaRPr lang="en-US" altLang="en-US">
              <a:latin typeface="Arial Unicode MS" pitchFamily="34" charset="-128"/>
            </a:endParaRPr>
          </a:p>
        </p:txBody>
      </p:sp>
      <p:pic>
        <p:nvPicPr>
          <p:cNvPr id="147462" name="Picture 6" descr="2007-05-31_009-ex_512"/>
          <p:cNvPicPr>
            <a:picLocks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1736725" y="914400"/>
            <a:ext cx="167005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7463" name="Picture 7" descr="Chilehaus"/>
          <p:cNvPicPr>
            <a:picLocks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5611813" y="914400"/>
            <a:ext cx="1766887"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7464" name="Text Box 8"/>
          <p:cNvSpPr txBox="1">
            <a:spLocks noChangeArrowheads="1"/>
          </p:cNvSpPr>
          <p:nvPr/>
        </p:nvSpPr>
        <p:spPr bwMode="auto">
          <a:xfrm>
            <a:off x="5795963" y="3271838"/>
            <a:ext cx="1458912"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spcBef>
                <a:spcPct val="50000"/>
              </a:spcBef>
              <a:spcAft>
                <a:spcPct val="50000"/>
              </a:spcAft>
              <a:buClr>
                <a:srgbClr val="790015"/>
              </a:buClr>
              <a:buSzTx/>
            </a:pPr>
            <a:r>
              <a:rPr lang="en-US" altLang="en-US" sz="1000" b="1">
                <a:latin typeface="Arial" charset="0"/>
                <a:cs typeface="Arial" charset="0"/>
                <a:hlinkClick r:id="rId3"/>
              </a:rPr>
              <a:t>http://www.si-g.com/</a:t>
            </a:r>
            <a:r>
              <a:rPr lang="en-US" altLang="en-US" sz="1000" b="1">
                <a:latin typeface="Arial" charset="0"/>
                <a:cs typeface="Arial" charset="0"/>
              </a:rPr>
              <a:t> </a:t>
            </a:r>
            <a:endParaRPr lang="de-DE" altLang="en-US" sz="1000" b="1">
              <a:latin typeface="Arial" charset="0"/>
              <a:cs typeface="Arial" charset="0"/>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36713" y="3275013"/>
            <a:ext cx="5907087" cy="2530475"/>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pPr>
              <a:lnSpc>
                <a:spcPct val="90000"/>
              </a:lnSpc>
            </a:pPr>
            <a:r>
              <a:rPr lang="en-US" altLang="en-US" sz="8000">
                <a:latin typeface="Comic Sans MS" pitchFamily="66" charset="0"/>
              </a:rPr>
              <a:t>A</a:t>
            </a:r>
            <a:r>
              <a:rPr lang="en-US" altLang="en-US" sz="3600">
                <a:latin typeface="Comic Sans MS" pitchFamily="66" charset="0"/>
              </a:rPr>
              <a:t>ttention</a:t>
            </a:r>
            <a:br>
              <a:rPr lang="en-US" altLang="en-US" sz="3600">
                <a:latin typeface="Comic Sans MS" pitchFamily="66" charset="0"/>
              </a:rPr>
            </a:br>
            <a:r>
              <a:rPr lang="en-US" altLang="en-US" sz="8000">
                <a:latin typeface="Comic Sans MS" pitchFamily="66" charset="0"/>
              </a:rPr>
              <a:t> B</a:t>
            </a:r>
            <a:r>
              <a:rPr lang="en-US" altLang="en-US" sz="3600">
                <a:latin typeface="Comic Sans MS" pitchFamily="66" charset="0"/>
              </a:rPr>
              <a:t>ackup slides</a:t>
            </a:r>
            <a:br>
              <a:rPr lang="en-US" altLang="en-US" sz="3600">
                <a:latin typeface="Comic Sans MS" pitchFamily="66" charset="0"/>
              </a:rPr>
            </a:br>
            <a:r>
              <a:rPr lang="en-US" altLang="en-US" sz="1800" b="0">
                <a:solidFill>
                  <a:srgbClr val="FF3300"/>
                </a:solidFill>
                <a:latin typeface="Comic Sans MS" pitchFamily="66" charset="0"/>
              </a:rPr>
              <a:t>(not for printed or electronic handouts)</a:t>
            </a:r>
          </a:p>
        </p:txBody>
      </p:sp>
      <p:grpSp>
        <p:nvGrpSpPr>
          <p:cNvPr id="10243" name="Group 3"/>
          <p:cNvGrpSpPr>
            <a:grpSpLocks/>
          </p:cNvGrpSpPr>
          <p:nvPr/>
        </p:nvGrpSpPr>
        <p:grpSpPr bwMode="auto">
          <a:xfrm>
            <a:off x="4229100" y="1495425"/>
            <a:ext cx="2128838" cy="2298700"/>
            <a:chOff x="3303" y="1038"/>
            <a:chExt cx="1341" cy="1448"/>
          </a:xfrm>
        </p:grpSpPr>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1064"/>
              <a:ext cx="714" cy="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45" name="Group 5"/>
            <p:cNvGrpSpPr>
              <a:grpSpLocks/>
            </p:cNvGrpSpPr>
            <p:nvPr/>
          </p:nvGrpSpPr>
          <p:grpSpPr bwMode="auto">
            <a:xfrm>
              <a:off x="3303" y="1038"/>
              <a:ext cx="1341" cy="1448"/>
              <a:chOff x="3578" y="1038"/>
              <a:chExt cx="1453" cy="1448"/>
            </a:xfrm>
          </p:grpSpPr>
          <p:sp>
            <p:nvSpPr>
              <p:cNvPr id="10246" name="Freeform 6"/>
              <p:cNvSpPr>
                <a:spLocks/>
              </p:cNvSpPr>
              <p:nvPr/>
            </p:nvSpPr>
            <p:spPr bwMode="auto">
              <a:xfrm>
                <a:off x="4262" y="1038"/>
                <a:ext cx="395" cy="549"/>
              </a:xfrm>
              <a:custGeom>
                <a:avLst/>
                <a:gdLst>
                  <a:gd name="T0" fmla="*/ 38 w 395"/>
                  <a:gd name="T1" fmla="*/ 548 h 549"/>
                  <a:gd name="T2" fmla="*/ 7 w 395"/>
                  <a:gd name="T3" fmla="*/ 435 h 549"/>
                  <a:gd name="T4" fmla="*/ 1 w 395"/>
                  <a:gd name="T5" fmla="*/ 381 h 549"/>
                  <a:gd name="T6" fmla="*/ 0 w 395"/>
                  <a:gd name="T7" fmla="*/ 355 h 549"/>
                  <a:gd name="T8" fmla="*/ 2 w 395"/>
                  <a:gd name="T9" fmla="*/ 328 h 549"/>
                  <a:gd name="T10" fmla="*/ 21 w 395"/>
                  <a:gd name="T11" fmla="*/ 230 h 549"/>
                  <a:gd name="T12" fmla="*/ 62 w 395"/>
                  <a:gd name="T13" fmla="*/ 144 h 549"/>
                  <a:gd name="T14" fmla="*/ 123 w 395"/>
                  <a:gd name="T15" fmla="*/ 76 h 549"/>
                  <a:gd name="T16" fmla="*/ 200 w 395"/>
                  <a:gd name="T17" fmla="*/ 27 h 549"/>
                  <a:gd name="T18" fmla="*/ 291 w 395"/>
                  <a:gd name="T19" fmla="*/ 2 h 549"/>
                  <a:gd name="T20" fmla="*/ 315 w 395"/>
                  <a:gd name="T21" fmla="*/ 1 h 549"/>
                  <a:gd name="T22" fmla="*/ 341 w 395"/>
                  <a:gd name="T23" fmla="*/ 0 h 549"/>
                  <a:gd name="T24" fmla="*/ 394 w 395"/>
                  <a:gd name="T25" fmla="*/ 6 h 549"/>
                  <a:gd name="T26" fmla="*/ 370 w 395"/>
                  <a:gd name="T27" fmla="*/ 6 h 549"/>
                  <a:gd name="T28" fmla="*/ 346 w 395"/>
                  <a:gd name="T29" fmla="*/ 8 h 549"/>
                  <a:gd name="T30" fmla="*/ 299 w 395"/>
                  <a:gd name="T31" fmla="*/ 15 h 549"/>
                  <a:gd name="T32" fmla="*/ 213 w 395"/>
                  <a:gd name="T33" fmla="*/ 49 h 549"/>
                  <a:gd name="T34" fmla="*/ 140 w 395"/>
                  <a:gd name="T35" fmla="*/ 101 h 549"/>
                  <a:gd name="T36" fmla="*/ 79 w 395"/>
                  <a:gd name="T37" fmla="*/ 172 h 549"/>
                  <a:gd name="T38" fmla="*/ 37 w 395"/>
                  <a:gd name="T39" fmla="*/ 254 h 549"/>
                  <a:gd name="T40" fmla="*/ 14 w 395"/>
                  <a:gd name="T41" fmla="*/ 347 h 549"/>
                  <a:gd name="T42" fmla="*/ 11 w 395"/>
                  <a:gd name="T43" fmla="*/ 396 h 549"/>
                  <a:gd name="T44" fmla="*/ 11 w 395"/>
                  <a:gd name="T45" fmla="*/ 420 h 549"/>
                  <a:gd name="T46" fmla="*/ 14 w 395"/>
                  <a:gd name="T47" fmla="*/ 446 h 549"/>
                  <a:gd name="T48" fmla="*/ 38 w 395"/>
                  <a:gd name="T49"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549">
                    <a:moveTo>
                      <a:pt x="38" y="548"/>
                    </a:moveTo>
                    <a:lnTo>
                      <a:pt x="7" y="435"/>
                    </a:lnTo>
                    <a:lnTo>
                      <a:pt x="1" y="381"/>
                    </a:lnTo>
                    <a:lnTo>
                      <a:pt x="0" y="355"/>
                    </a:lnTo>
                    <a:lnTo>
                      <a:pt x="2" y="328"/>
                    </a:lnTo>
                    <a:lnTo>
                      <a:pt x="21" y="230"/>
                    </a:lnTo>
                    <a:lnTo>
                      <a:pt x="62" y="144"/>
                    </a:lnTo>
                    <a:lnTo>
                      <a:pt x="123" y="76"/>
                    </a:lnTo>
                    <a:lnTo>
                      <a:pt x="200" y="27"/>
                    </a:lnTo>
                    <a:lnTo>
                      <a:pt x="291" y="2"/>
                    </a:lnTo>
                    <a:lnTo>
                      <a:pt x="315" y="1"/>
                    </a:lnTo>
                    <a:lnTo>
                      <a:pt x="341" y="0"/>
                    </a:lnTo>
                    <a:lnTo>
                      <a:pt x="394" y="6"/>
                    </a:lnTo>
                    <a:lnTo>
                      <a:pt x="370" y="6"/>
                    </a:lnTo>
                    <a:lnTo>
                      <a:pt x="346" y="8"/>
                    </a:lnTo>
                    <a:lnTo>
                      <a:pt x="299" y="15"/>
                    </a:lnTo>
                    <a:lnTo>
                      <a:pt x="213" y="49"/>
                    </a:lnTo>
                    <a:lnTo>
                      <a:pt x="140" y="101"/>
                    </a:lnTo>
                    <a:lnTo>
                      <a:pt x="79" y="172"/>
                    </a:lnTo>
                    <a:lnTo>
                      <a:pt x="37" y="254"/>
                    </a:lnTo>
                    <a:lnTo>
                      <a:pt x="14" y="347"/>
                    </a:lnTo>
                    <a:lnTo>
                      <a:pt x="11" y="396"/>
                    </a:lnTo>
                    <a:lnTo>
                      <a:pt x="11" y="420"/>
                    </a:lnTo>
                    <a:lnTo>
                      <a:pt x="14" y="446"/>
                    </a:lnTo>
                    <a:lnTo>
                      <a:pt x="38" y="548"/>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7" name="Freeform 7"/>
              <p:cNvSpPr>
                <a:spLocks/>
              </p:cNvSpPr>
              <p:nvPr/>
            </p:nvSpPr>
            <p:spPr bwMode="auto">
              <a:xfrm>
                <a:off x="4319" y="1063"/>
                <a:ext cx="712" cy="801"/>
              </a:xfrm>
              <a:custGeom>
                <a:avLst/>
                <a:gdLst>
                  <a:gd name="T0" fmla="*/ 0 w 712"/>
                  <a:gd name="T1" fmla="*/ 567 h 801"/>
                  <a:gd name="T2" fmla="*/ 54 w 712"/>
                  <a:gd name="T3" fmla="*/ 658 h 801"/>
                  <a:gd name="T4" fmla="*/ 126 w 712"/>
                  <a:gd name="T5" fmla="*/ 727 h 801"/>
                  <a:gd name="T6" fmla="*/ 212 w 712"/>
                  <a:gd name="T7" fmla="*/ 773 h 801"/>
                  <a:gd name="T8" fmla="*/ 305 w 712"/>
                  <a:gd name="T9" fmla="*/ 798 h 801"/>
                  <a:gd name="T10" fmla="*/ 352 w 712"/>
                  <a:gd name="T11" fmla="*/ 800 h 801"/>
                  <a:gd name="T12" fmla="*/ 375 w 712"/>
                  <a:gd name="T13" fmla="*/ 800 h 801"/>
                  <a:gd name="T14" fmla="*/ 399 w 712"/>
                  <a:gd name="T15" fmla="*/ 798 h 801"/>
                  <a:gd name="T16" fmla="*/ 490 w 712"/>
                  <a:gd name="T17" fmla="*/ 774 h 801"/>
                  <a:gd name="T18" fmla="*/ 570 w 712"/>
                  <a:gd name="T19" fmla="*/ 727 h 801"/>
                  <a:gd name="T20" fmla="*/ 636 w 712"/>
                  <a:gd name="T21" fmla="*/ 652 h 801"/>
                  <a:gd name="T22" fmla="*/ 683 w 712"/>
                  <a:gd name="T23" fmla="*/ 559 h 801"/>
                  <a:gd name="T24" fmla="*/ 707 w 712"/>
                  <a:gd name="T25" fmla="*/ 461 h 801"/>
                  <a:gd name="T26" fmla="*/ 711 w 712"/>
                  <a:gd name="T27" fmla="*/ 412 h 801"/>
                  <a:gd name="T28" fmla="*/ 711 w 712"/>
                  <a:gd name="T29" fmla="*/ 388 h 801"/>
                  <a:gd name="T30" fmla="*/ 710 w 712"/>
                  <a:gd name="T31" fmla="*/ 362 h 801"/>
                  <a:gd name="T32" fmla="*/ 690 w 712"/>
                  <a:gd name="T33" fmla="*/ 266 h 801"/>
                  <a:gd name="T34" fmla="*/ 652 w 712"/>
                  <a:gd name="T35" fmla="*/ 179 h 801"/>
                  <a:gd name="T36" fmla="*/ 595 w 712"/>
                  <a:gd name="T37" fmla="*/ 103 h 801"/>
                  <a:gd name="T38" fmla="*/ 521 w 712"/>
                  <a:gd name="T39" fmla="*/ 42 h 801"/>
                  <a:gd name="T40" fmla="*/ 430 w 712"/>
                  <a:gd name="T41" fmla="*/ 0 h 801"/>
                  <a:gd name="T42" fmla="*/ 509 w 712"/>
                  <a:gd name="T43" fmla="*/ 45 h 801"/>
                  <a:gd name="T44" fmla="*/ 574 w 712"/>
                  <a:gd name="T45" fmla="*/ 106 h 801"/>
                  <a:gd name="T46" fmla="*/ 622 w 712"/>
                  <a:gd name="T47" fmla="*/ 180 h 801"/>
                  <a:gd name="T48" fmla="*/ 652 w 712"/>
                  <a:gd name="T49" fmla="*/ 263 h 801"/>
                  <a:gd name="T50" fmla="*/ 663 w 712"/>
                  <a:gd name="T51" fmla="*/ 352 h 801"/>
                  <a:gd name="T52" fmla="*/ 663 w 712"/>
                  <a:gd name="T53" fmla="*/ 374 h 801"/>
                  <a:gd name="T54" fmla="*/ 662 w 712"/>
                  <a:gd name="T55" fmla="*/ 397 h 801"/>
                  <a:gd name="T56" fmla="*/ 656 w 712"/>
                  <a:gd name="T57" fmla="*/ 442 h 801"/>
                  <a:gd name="T58" fmla="*/ 628 w 712"/>
                  <a:gd name="T59" fmla="*/ 530 h 801"/>
                  <a:gd name="T60" fmla="*/ 578 w 712"/>
                  <a:gd name="T61" fmla="*/ 613 h 801"/>
                  <a:gd name="T62" fmla="*/ 512 w 712"/>
                  <a:gd name="T63" fmla="*/ 682 h 801"/>
                  <a:gd name="T64" fmla="*/ 437 w 712"/>
                  <a:gd name="T65" fmla="*/ 729 h 801"/>
                  <a:gd name="T66" fmla="*/ 358 w 712"/>
                  <a:gd name="T67" fmla="*/ 754 h 801"/>
                  <a:gd name="T68" fmla="*/ 317 w 712"/>
                  <a:gd name="T69" fmla="*/ 759 h 801"/>
                  <a:gd name="T70" fmla="*/ 297 w 712"/>
                  <a:gd name="T71" fmla="*/ 760 h 801"/>
                  <a:gd name="T72" fmla="*/ 275 w 712"/>
                  <a:gd name="T73" fmla="*/ 759 h 801"/>
                  <a:gd name="T74" fmla="*/ 196 w 712"/>
                  <a:gd name="T75" fmla="*/ 742 h 801"/>
                  <a:gd name="T76" fmla="*/ 120 w 712"/>
                  <a:gd name="T77" fmla="*/ 704 h 801"/>
                  <a:gd name="T78" fmla="*/ 54 w 712"/>
                  <a:gd name="T79" fmla="*/ 646 h 801"/>
                  <a:gd name="T80" fmla="*/ 0 w 712"/>
                  <a:gd name="T81" fmla="*/ 5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2" h="801">
                    <a:moveTo>
                      <a:pt x="0" y="567"/>
                    </a:moveTo>
                    <a:lnTo>
                      <a:pt x="54" y="658"/>
                    </a:lnTo>
                    <a:lnTo>
                      <a:pt x="126" y="727"/>
                    </a:lnTo>
                    <a:lnTo>
                      <a:pt x="212" y="773"/>
                    </a:lnTo>
                    <a:lnTo>
                      <a:pt x="305" y="798"/>
                    </a:lnTo>
                    <a:lnTo>
                      <a:pt x="352" y="800"/>
                    </a:lnTo>
                    <a:lnTo>
                      <a:pt x="375" y="800"/>
                    </a:lnTo>
                    <a:lnTo>
                      <a:pt x="399" y="798"/>
                    </a:lnTo>
                    <a:lnTo>
                      <a:pt x="490" y="774"/>
                    </a:lnTo>
                    <a:lnTo>
                      <a:pt x="570" y="727"/>
                    </a:lnTo>
                    <a:lnTo>
                      <a:pt x="636" y="652"/>
                    </a:lnTo>
                    <a:lnTo>
                      <a:pt x="683" y="559"/>
                    </a:lnTo>
                    <a:lnTo>
                      <a:pt x="707" y="461"/>
                    </a:lnTo>
                    <a:lnTo>
                      <a:pt x="711" y="412"/>
                    </a:lnTo>
                    <a:lnTo>
                      <a:pt x="711" y="388"/>
                    </a:lnTo>
                    <a:lnTo>
                      <a:pt x="710" y="362"/>
                    </a:lnTo>
                    <a:lnTo>
                      <a:pt x="690" y="266"/>
                    </a:lnTo>
                    <a:lnTo>
                      <a:pt x="652" y="179"/>
                    </a:lnTo>
                    <a:lnTo>
                      <a:pt x="595" y="103"/>
                    </a:lnTo>
                    <a:lnTo>
                      <a:pt x="521" y="42"/>
                    </a:lnTo>
                    <a:lnTo>
                      <a:pt x="430" y="0"/>
                    </a:lnTo>
                    <a:lnTo>
                      <a:pt x="509" y="45"/>
                    </a:lnTo>
                    <a:lnTo>
                      <a:pt x="574" y="106"/>
                    </a:lnTo>
                    <a:lnTo>
                      <a:pt x="622" y="180"/>
                    </a:lnTo>
                    <a:lnTo>
                      <a:pt x="652" y="263"/>
                    </a:lnTo>
                    <a:lnTo>
                      <a:pt x="663" y="352"/>
                    </a:lnTo>
                    <a:lnTo>
                      <a:pt x="663" y="374"/>
                    </a:lnTo>
                    <a:lnTo>
                      <a:pt x="662" y="397"/>
                    </a:lnTo>
                    <a:lnTo>
                      <a:pt x="656" y="442"/>
                    </a:lnTo>
                    <a:lnTo>
                      <a:pt x="628" y="530"/>
                    </a:lnTo>
                    <a:lnTo>
                      <a:pt x="578" y="613"/>
                    </a:lnTo>
                    <a:lnTo>
                      <a:pt x="512" y="682"/>
                    </a:lnTo>
                    <a:lnTo>
                      <a:pt x="437" y="729"/>
                    </a:lnTo>
                    <a:lnTo>
                      <a:pt x="358" y="754"/>
                    </a:lnTo>
                    <a:lnTo>
                      <a:pt x="317" y="759"/>
                    </a:lnTo>
                    <a:lnTo>
                      <a:pt x="297" y="760"/>
                    </a:lnTo>
                    <a:lnTo>
                      <a:pt x="275" y="759"/>
                    </a:lnTo>
                    <a:lnTo>
                      <a:pt x="196" y="742"/>
                    </a:lnTo>
                    <a:lnTo>
                      <a:pt x="120" y="704"/>
                    </a:lnTo>
                    <a:lnTo>
                      <a:pt x="54" y="646"/>
                    </a:lnTo>
                    <a:lnTo>
                      <a:pt x="0" y="567"/>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Freeform 8"/>
              <p:cNvSpPr>
                <a:spLocks/>
              </p:cNvSpPr>
              <p:nvPr/>
            </p:nvSpPr>
            <p:spPr bwMode="auto">
              <a:xfrm>
                <a:off x="4270" y="1046"/>
                <a:ext cx="712" cy="775"/>
              </a:xfrm>
              <a:custGeom>
                <a:avLst/>
                <a:gdLst>
                  <a:gd name="T0" fmla="*/ 0 w 712"/>
                  <a:gd name="T1" fmla="*/ 390 h 775"/>
                  <a:gd name="T2" fmla="*/ 14 w 712"/>
                  <a:gd name="T3" fmla="*/ 299 h 775"/>
                  <a:gd name="T4" fmla="*/ 41 w 712"/>
                  <a:gd name="T5" fmla="*/ 220 h 775"/>
                  <a:gd name="T6" fmla="*/ 78 w 712"/>
                  <a:gd name="T7" fmla="*/ 153 h 775"/>
                  <a:gd name="T8" fmla="*/ 125 w 712"/>
                  <a:gd name="T9" fmla="*/ 97 h 775"/>
                  <a:gd name="T10" fmla="*/ 179 w 712"/>
                  <a:gd name="T11" fmla="*/ 55 h 775"/>
                  <a:gd name="T12" fmla="*/ 238 w 712"/>
                  <a:gd name="T13" fmla="*/ 25 h 775"/>
                  <a:gd name="T14" fmla="*/ 300 w 712"/>
                  <a:gd name="T15" fmla="*/ 6 h 775"/>
                  <a:gd name="T16" fmla="*/ 365 w 712"/>
                  <a:gd name="T17" fmla="*/ 0 h 775"/>
                  <a:gd name="T18" fmla="*/ 397 w 712"/>
                  <a:gd name="T19" fmla="*/ 1 h 775"/>
                  <a:gd name="T20" fmla="*/ 429 w 712"/>
                  <a:gd name="T21" fmla="*/ 5 h 775"/>
                  <a:gd name="T22" fmla="*/ 490 w 712"/>
                  <a:gd name="T23" fmla="*/ 24 h 775"/>
                  <a:gd name="T24" fmla="*/ 547 w 712"/>
                  <a:gd name="T25" fmla="*/ 54 h 775"/>
                  <a:gd name="T26" fmla="*/ 600 w 712"/>
                  <a:gd name="T27" fmla="*/ 97 h 775"/>
                  <a:gd name="T28" fmla="*/ 644 w 712"/>
                  <a:gd name="T29" fmla="*/ 152 h 775"/>
                  <a:gd name="T30" fmla="*/ 678 w 712"/>
                  <a:gd name="T31" fmla="*/ 220 h 775"/>
                  <a:gd name="T32" fmla="*/ 701 w 712"/>
                  <a:gd name="T33" fmla="*/ 298 h 775"/>
                  <a:gd name="T34" fmla="*/ 711 w 712"/>
                  <a:gd name="T35" fmla="*/ 390 h 775"/>
                  <a:gd name="T36" fmla="*/ 698 w 712"/>
                  <a:gd name="T37" fmla="*/ 480 h 775"/>
                  <a:gd name="T38" fmla="*/ 672 w 712"/>
                  <a:gd name="T39" fmla="*/ 557 h 775"/>
                  <a:gd name="T40" fmla="*/ 635 w 712"/>
                  <a:gd name="T41" fmla="*/ 623 h 775"/>
                  <a:gd name="T42" fmla="*/ 589 w 712"/>
                  <a:gd name="T43" fmla="*/ 677 h 775"/>
                  <a:gd name="T44" fmla="*/ 536 w 712"/>
                  <a:gd name="T45" fmla="*/ 719 h 775"/>
                  <a:gd name="T46" fmla="*/ 478 w 712"/>
                  <a:gd name="T47" fmla="*/ 749 h 775"/>
                  <a:gd name="T48" fmla="*/ 415 w 712"/>
                  <a:gd name="T49" fmla="*/ 767 h 775"/>
                  <a:gd name="T50" fmla="*/ 351 w 712"/>
                  <a:gd name="T51" fmla="*/ 774 h 775"/>
                  <a:gd name="T52" fmla="*/ 226 w 712"/>
                  <a:gd name="T53" fmla="*/ 752 h 775"/>
                  <a:gd name="T54" fmla="*/ 169 w 712"/>
                  <a:gd name="T55" fmla="*/ 722 h 775"/>
                  <a:gd name="T56" fmla="*/ 116 w 712"/>
                  <a:gd name="T57" fmla="*/ 680 h 775"/>
                  <a:gd name="T58" fmla="*/ 72 w 712"/>
                  <a:gd name="T59" fmla="*/ 626 h 775"/>
                  <a:gd name="T60" fmla="*/ 36 w 712"/>
                  <a:gd name="T61" fmla="*/ 560 h 775"/>
                  <a:gd name="T62" fmla="*/ 12 w 712"/>
                  <a:gd name="T63" fmla="*/ 482 h 775"/>
                  <a:gd name="T64" fmla="*/ 0 w 712"/>
                  <a:gd name="T65" fmla="*/ 39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2" h="775">
                    <a:moveTo>
                      <a:pt x="0" y="390"/>
                    </a:moveTo>
                    <a:lnTo>
                      <a:pt x="14" y="299"/>
                    </a:lnTo>
                    <a:lnTo>
                      <a:pt x="41" y="220"/>
                    </a:lnTo>
                    <a:lnTo>
                      <a:pt x="78" y="153"/>
                    </a:lnTo>
                    <a:lnTo>
                      <a:pt x="125" y="97"/>
                    </a:lnTo>
                    <a:lnTo>
                      <a:pt x="179" y="55"/>
                    </a:lnTo>
                    <a:lnTo>
                      <a:pt x="238" y="25"/>
                    </a:lnTo>
                    <a:lnTo>
                      <a:pt x="300" y="6"/>
                    </a:lnTo>
                    <a:lnTo>
                      <a:pt x="365" y="0"/>
                    </a:lnTo>
                    <a:lnTo>
                      <a:pt x="397" y="1"/>
                    </a:lnTo>
                    <a:lnTo>
                      <a:pt x="429" y="5"/>
                    </a:lnTo>
                    <a:lnTo>
                      <a:pt x="490" y="24"/>
                    </a:lnTo>
                    <a:lnTo>
                      <a:pt x="547" y="54"/>
                    </a:lnTo>
                    <a:lnTo>
                      <a:pt x="600" y="97"/>
                    </a:lnTo>
                    <a:lnTo>
                      <a:pt x="644" y="152"/>
                    </a:lnTo>
                    <a:lnTo>
                      <a:pt x="678" y="220"/>
                    </a:lnTo>
                    <a:lnTo>
                      <a:pt x="701" y="298"/>
                    </a:lnTo>
                    <a:lnTo>
                      <a:pt x="711" y="390"/>
                    </a:lnTo>
                    <a:lnTo>
                      <a:pt x="698" y="480"/>
                    </a:lnTo>
                    <a:lnTo>
                      <a:pt x="672" y="557"/>
                    </a:lnTo>
                    <a:lnTo>
                      <a:pt x="635" y="623"/>
                    </a:lnTo>
                    <a:lnTo>
                      <a:pt x="589" y="677"/>
                    </a:lnTo>
                    <a:lnTo>
                      <a:pt x="536" y="719"/>
                    </a:lnTo>
                    <a:lnTo>
                      <a:pt x="478" y="749"/>
                    </a:lnTo>
                    <a:lnTo>
                      <a:pt x="415" y="767"/>
                    </a:lnTo>
                    <a:lnTo>
                      <a:pt x="351" y="774"/>
                    </a:lnTo>
                    <a:lnTo>
                      <a:pt x="226" y="752"/>
                    </a:lnTo>
                    <a:lnTo>
                      <a:pt x="169" y="722"/>
                    </a:lnTo>
                    <a:lnTo>
                      <a:pt x="116" y="680"/>
                    </a:lnTo>
                    <a:lnTo>
                      <a:pt x="72" y="626"/>
                    </a:lnTo>
                    <a:lnTo>
                      <a:pt x="36" y="560"/>
                    </a:lnTo>
                    <a:lnTo>
                      <a:pt x="12" y="482"/>
                    </a:lnTo>
                    <a:lnTo>
                      <a:pt x="0" y="390"/>
                    </a:lnTo>
                  </a:path>
                </a:pathLst>
              </a:custGeom>
              <a:noFill/>
              <a:ln w="12700" cap="rnd"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Freeform 9"/>
              <p:cNvSpPr>
                <a:spLocks/>
              </p:cNvSpPr>
              <p:nvPr/>
            </p:nvSpPr>
            <p:spPr bwMode="auto">
              <a:xfrm>
                <a:off x="3623" y="1758"/>
                <a:ext cx="693" cy="728"/>
              </a:xfrm>
              <a:custGeom>
                <a:avLst/>
                <a:gdLst>
                  <a:gd name="T0" fmla="*/ 578 w 693"/>
                  <a:gd name="T1" fmla="*/ 91 h 728"/>
                  <a:gd name="T2" fmla="*/ 605 w 693"/>
                  <a:gd name="T3" fmla="*/ 63 h 728"/>
                  <a:gd name="T4" fmla="*/ 622 w 693"/>
                  <a:gd name="T5" fmla="*/ 30 h 728"/>
                  <a:gd name="T6" fmla="*/ 621 w 693"/>
                  <a:gd name="T7" fmla="*/ 13 h 728"/>
                  <a:gd name="T8" fmla="*/ 612 w 693"/>
                  <a:gd name="T9" fmla="*/ 0 h 728"/>
                  <a:gd name="T10" fmla="*/ 657 w 693"/>
                  <a:gd name="T11" fmla="*/ 44 h 728"/>
                  <a:gd name="T12" fmla="*/ 692 w 693"/>
                  <a:gd name="T13" fmla="*/ 100 h 728"/>
                  <a:gd name="T14" fmla="*/ 671 w 693"/>
                  <a:gd name="T15" fmla="*/ 125 h 728"/>
                  <a:gd name="T16" fmla="*/ 42 w 693"/>
                  <a:gd name="T17" fmla="*/ 727 h 728"/>
                  <a:gd name="T18" fmla="*/ 44 w 693"/>
                  <a:gd name="T19" fmla="*/ 710 h 728"/>
                  <a:gd name="T20" fmla="*/ 35 w 693"/>
                  <a:gd name="T21" fmla="*/ 687 h 728"/>
                  <a:gd name="T22" fmla="*/ 0 w 693"/>
                  <a:gd name="T23" fmla="*/ 636 h 728"/>
                  <a:gd name="T24" fmla="*/ 578 w 693"/>
                  <a:gd name="T25" fmla="*/ 9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728">
                    <a:moveTo>
                      <a:pt x="578" y="91"/>
                    </a:moveTo>
                    <a:lnTo>
                      <a:pt x="605" y="63"/>
                    </a:lnTo>
                    <a:lnTo>
                      <a:pt x="622" y="30"/>
                    </a:lnTo>
                    <a:lnTo>
                      <a:pt x="621" y="13"/>
                    </a:lnTo>
                    <a:lnTo>
                      <a:pt x="612" y="0"/>
                    </a:lnTo>
                    <a:lnTo>
                      <a:pt x="657" y="44"/>
                    </a:lnTo>
                    <a:lnTo>
                      <a:pt x="692" y="100"/>
                    </a:lnTo>
                    <a:lnTo>
                      <a:pt x="671" y="125"/>
                    </a:lnTo>
                    <a:lnTo>
                      <a:pt x="42" y="727"/>
                    </a:lnTo>
                    <a:lnTo>
                      <a:pt x="44" y="710"/>
                    </a:lnTo>
                    <a:lnTo>
                      <a:pt x="35" y="687"/>
                    </a:lnTo>
                    <a:lnTo>
                      <a:pt x="0" y="636"/>
                    </a:lnTo>
                    <a:lnTo>
                      <a:pt x="578" y="91"/>
                    </a:lnTo>
                  </a:path>
                </a:pathLst>
              </a:custGeom>
              <a:solidFill>
                <a:srgbClr val="000000"/>
              </a:solidFill>
              <a:ln w="12700" cap="rnd" cmpd="sng">
                <a:solidFill>
                  <a:srgbClr val="8F8F8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Freeform 10"/>
              <p:cNvSpPr>
                <a:spLocks/>
              </p:cNvSpPr>
              <p:nvPr/>
            </p:nvSpPr>
            <p:spPr bwMode="auto">
              <a:xfrm>
                <a:off x="3579" y="1758"/>
                <a:ext cx="667" cy="635"/>
              </a:xfrm>
              <a:custGeom>
                <a:avLst/>
                <a:gdLst>
                  <a:gd name="T0" fmla="*/ 622 w 667"/>
                  <a:gd name="T1" fmla="*/ 91 h 635"/>
                  <a:gd name="T2" fmla="*/ 649 w 667"/>
                  <a:gd name="T3" fmla="*/ 63 h 635"/>
                  <a:gd name="T4" fmla="*/ 666 w 667"/>
                  <a:gd name="T5" fmla="*/ 30 h 635"/>
                  <a:gd name="T6" fmla="*/ 665 w 667"/>
                  <a:gd name="T7" fmla="*/ 13 h 635"/>
                  <a:gd name="T8" fmla="*/ 656 w 667"/>
                  <a:gd name="T9" fmla="*/ 0 h 635"/>
                  <a:gd name="T10" fmla="*/ 645 w 667"/>
                  <a:gd name="T11" fmla="*/ 1 h 635"/>
                  <a:gd name="T12" fmla="*/ 637 w 667"/>
                  <a:gd name="T13" fmla="*/ 7 h 635"/>
                  <a:gd name="T14" fmla="*/ 0 w 667"/>
                  <a:gd name="T15" fmla="*/ 601 h 635"/>
                  <a:gd name="T16" fmla="*/ 15 w 667"/>
                  <a:gd name="T17" fmla="*/ 608 h 635"/>
                  <a:gd name="T18" fmla="*/ 44 w 667"/>
                  <a:gd name="T19" fmla="*/ 634 h 635"/>
                  <a:gd name="T20" fmla="*/ 622 w 667"/>
                  <a:gd name="T21" fmla="*/ 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635">
                    <a:moveTo>
                      <a:pt x="622" y="91"/>
                    </a:moveTo>
                    <a:lnTo>
                      <a:pt x="649" y="63"/>
                    </a:lnTo>
                    <a:lnTo>
                      <a:pt x="666" y="30"/>
                    </a:lnTo>
                    <a:lnTo>
                      <a:pt x="665" y="13"/>
                    </a:lnTo>
                    <a:lnTo>
                      <a:pt x="656" y="0"/>
                    </a:lnTo>
                    <a:lnTo>
                      <a:pt x="645" y="1"/>
                    </a:lnTo>
                    <a:lnTo>
                      <a:pt x="637" y="7"/>
                    </a:lnTo>
                    <a:lnTo>
                      <a:pt x="0" y="601"/>
                    </a:lnTo>
                    <a:lnTo>
                      <a:pt x="15" y="608"/>
                    </a:lnTo>
                    <a:lnTo>
                      <a:pt x="44" y="634"/>
                    </a:lnTo>
                    <a:lnTo>
                      <a:pt x="622" y="9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Freeform 11"/>
              <p:cNvSpPr>
                <a:spLocks/>
              </p:cNvSpPr>
              <p:nvPr/>
            </p:nvSpPr>
            <p:spPr bwMode="auto">
              <a:xfrm>
                <a:off x="3578" y="2359"/>
                <a:ext cx="93" cy="125"/>
              </a:xfrm>
              <a:custGeom>
                <a:avLst/>
                <a:gdLst>
                  <a:gd name="T0" fmla="*/ 58 w 93"/>
                  <a:gd name="T1" fmla="*/ 46 h 125"/>
                  <a:gd name="T2" fmla="*/ 23 w 93"/>
                  <a:gd name="T3" fmla="*/ 8 h 125"/>
                  <a:gd name="T4" fmla="*/ 10 w 93"/>
                  <a:gd name="T5" fmla="*/ 0 h 125"/>
                  <a:gd name="T6" fmla="*/ 1 w 93"/>
                  <a:gd name="T7" fmla="*/ 0 h 125"/>
                  <a:gd name="T8" fmla="*/ 0 w 93"/>
                  <a:gd name="T9" fmla="*/ 11 h 125"/>
                  <a:gd name="T10" fmla="*/ 6 w 93"/>
                  <a:gd name="T11" fmla="*/ 31 h 125"/>
                  <a:gd name="T12" fmla="*/ 33 w 93"/>
                  <a:gd name="T13" fmla="*/ 78 h 125"/>
                  <a:gd name="T14" fmla="*/ 68 w 93"/>
                  <a:gd name="T15" fmla="*/ 115 h 125"/>
                  <a:gd name="T16" fmla="*/ 82 w 93"/>
                  <a:gd name="T17" fmla="*/ 124 h 125"/>
                  <a:gd name="T18" fmla="*/ 91 w 93"/>
                  <a:gd name="T19" fmla="*/ 123 h 125"/>
                  <a:gd name="T20" fmla="*/ 92 w 93"/>
                  <a:gd name="T21" fmla="*/ 113 h 125"/>
                  <a:gd name="T22" fmla="*/ 86 w 93"/>
                  <a:gd name="T23" fmla="*/ 93 h 125"/>
                  <a:gd name="T24" fmla="*/ 58 w 93"/>
                  <a:gd name="T25" fmla="*/ 4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5">
                    <a:moveTo>
                      <a:pt x="58" y="46"/>
                    </a:moveTo>
                    <a:lnTo>
                      <a:pt x="23" y="8"/>
                    </a:lnTo>
                    <a:lnTo>
                      <a:pt x="10" y="0"/>
                    </a:lnTo>
                    <a:lnTo>
                      <a:pt x="1" y="0"/>
                    </a:lnTo>
                    <a:lnTo>
                      <a:pt x="0" y="11"/>
                    </a:lnTo>
                    <a:lnTo>
                      <a:pt x="6" y="31"/>
                    </a:lnTo>
                    <a:lnTo>
                      <a:pt x="33" y="78"/>
                    </a:lnTo>
                    <a:lnTo>
                      <a:pt x="68" y="115"/>
                    </a:lnTo>
                    <a:lnTo>
                      <a:pt x="82" y="124"/>
                    </a:lnTo>
                    <a:lnTo>
                      <a:pt x="91" y="123"/>
                    </a:lnTo>
                    <a:lnTo>
                      <a:pt x="92" y="113"/>
                    </a:lnTo>
                    <a:lnTo>
                      <a:pt x="86" y="93"/>
                    </a:lnTo>
                    <a:lnTo>
                      <a:pt x="58" y="46"/>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2"/>
              <p:cNvSpPr>
                <a:spLocks noChangeShapeType="1"/>
              </p:cNvSpPr>
              <p:nvPr/>
            </p:nvSpPr>
            <p:spPr bwMode="auto">
              <a:xfrm flipH="1">
                <a:off x="3621" y="1883"/>
                <a:ext cx="548" cy="50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3" name="Line 13"/>
              <p:cNvSpPr>
                <a:spLocks noChangeShapeType="1"/>
              </p:cNvSpPr>
              <p:nvPr/>
            </p:nvSpPr>
            <p:spPr bwMode="auto">
              <a:xfrm flipH="1">
                <a:off x="3661" y="1848"/>
                <a:ext cx="649" cy="610"/>
              </a:xfrm>
              <a:prstGeom prst="line">
                <a:avLst/>
              </a:prstGeom>
              <a:noFill/>
              <a:ln w="12700">
                <a:solidFill>
                  <a:srgbClr val="D2D2D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4" name="Freeform 14"/>
              <p:cNvSpPr>
                <a:spLocks/>
              </p:cNvSpPr>
              <p:nvPr/>
            </p:nvSpPr>
            <p:spPr bwMode="auto">
              <a:xfrm>
                <a:off x="4234" y="1704"/>
                <a:ext cx="151" cy="155"/>
              </a:xfrm>
              <a:custGeom>
                <a:avLst/>
                <a:gdLst>
                  <a:gd name="T0" fmla="*/ 150 w 151"/>
                  <a:gd name="T1" fmla="*/ 30 h 155"/>
                  <a:gd name="T2" fmla="*/ 124 w 151"/>
                  <a:gd name="T3" fmla="*/ 56 h 155"/>
                  <a:gd name="T4" fmla="*/ 108 w 151"/>
                  <a:gd name="T5" fmla="*/ 77 h 155"/>
                  <a:gd name="T6" fmla="*/ 95 w 151"/>
                  <a:gd name="T7" fmla="*/ 91 h 155"/>
                  <a:gd name="T8" fmla="*/ 87 w 151"/>
                  <a:gd name="T9" fmla="*/ 110 h 155"/>
                  <a:gd name="T10" fmla="*/ 83 w 151"/>
                  <a:gd name="T11" fmla="*/ 140 h 155"/>
                  <a:gd name="T12" fmla="*/ 83 w 151"/>
                  <a:gd name="T13" fmla="*/ 147 h 155"/>
                  <a:gd name="T14" fmla="*/ 81 w 151"/>
                  <a:gd name="T15" fmla="*/ 154 h 155"/>
                  <a:gd name="T16" fmla="*/ 34 w 151"/>
                  <a:gd name="T17" fmla="*/ 84 h 155"/>
                  <a:gd name="T18" fmla="*/ 0 w 151"/>
                  <a:gd name="T19" fmla="*/ 54 h 155"/>
                  <a:gd name="T20" fmla="*/ 7 w 151"/>
                  <a:gd name="T21" fmla="*/ 51 h 155"/>
                  <a:gd name="T22" fmla="*/ 21 w 151"/>
                  <a:gd name="T23" fmla="*/ 54 h 155"/>
                  <a:gd name="T24" fmla="*/ 41 w 151"/>
                  <a:gd name="T25" fmla="*/ 51 h 155"/>
                  <a:gd name="T26" fmla="*/ 60 w 151"/>
                  <a:gd name="T27" fmla="*/ 44 h 155"/>
                  <a:gd name="T28" fmla="*/ 78 w 151"/>
                  <a:gd name="T29" fmla="*/ 35 h 155"/>
                  <a:gd name="T30" fmla="*/ 102 w 151"/>
                  <a:gd name="T31" fmla="*/ 19 h 155"/>
                  <a:gd name="T32" fmla="*/ 124 w 151"/>
                  <a:gd name="T33" fmla="*/ 0 h 155"/>
                  <a:gd name="T34" fmla="*/ 150 w 151"/>
                  <a:gd name="T35" fmla="*/ 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55">
                    <a:moveTo>
                      <a:pt x="150" y="30"/>
                    </a:moveTo>
                    <a:lnTo>
                      <a:pt x="124" y="56"/>
                    </a:lnTo>
                    <a:lnTo>
                      <a:pt x="108" y="77"/>
                    </a:lnTo>
                    <a:lnTo>
                      <a:pt x="95" y="91"/>
                    </a:lnTo>
                    <a:lnTo>
                      <a:pt x="87" y="110"/>
                    </a:lnTo>
                    <a:lnTo>
                      <a:pt x="83" y="140"/>
                    </a:lnTo>
                    <a:lnTo>
                      <a:pt x="83" y="147"/>
                    </a:lnTo>
                    <a:lnTo>
                      <a:pt x="81" y="154"/>
                    </a:lnTo>
                    <a:lnTo>
                      <a:pt x="34" y="84"/>
                    </a:lnTo>
                    <a:lnTo>
                      <a:pt x="0" y="54"/>
                    </a:lnTo>
                    <a:lnTo>
                      <a:pt x="7" y="51"/>
                    </a:lnTo>
                    <a:lnTo>
                      <a:pt x="21" y="54"/>
                    </a:lnTo>
                    <a:lnTo>
                      <a:pt x="41" y="51"/>
                    </a:lnTo>
                    <a:lnTo>
                      <a:pt x="60" y="44"/>
                    </a:lnTo>
                    <a:lnTo>
                      <a:pt x="78" y="35"/>
                    </a:lnTo>
                    <a:lnTo>
                      <a:pt x="102" y="19"/>
                    </a:lnTo>
                    <a:lnTo>
                      <a:pt x="124" y="0"/>
                    </a:lnTo>
                    <a:lnTo>
                      <a:pt x="150" y="30"/>
                    </a:lnTo>
                  </a:path>
                </a:pathLst>
              </a:custGeom>
              <a:solidFill>
                <a:srgbClr val="E1E1E1"/>
              </a:solidFill>
              <a:ln w="12700" cap="rnd" cmpd="sng">
                <a:solidFill>
                  <a:srgbClr val="72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5" name="Freeform 15"/>
              <p:cNvSpPr>
                <a:spLocks/>
              </p:cNvSpPr>
              <p:nvPr/>
            </p:nvSpPr>
            <p:spPr bwMode="auto">
              <a:xfrm>
                <a:off x="4167" y="1778"/>
                <a:ext cx="99" cy="102"/>
              </a:xfrm>
              <a:custGeom>
                <a:avLst/>
                <a:gdLst>
                  <a:gd name="T0" fmla="*/ 78 w 99"/>
                  <a:gd name="T1" fmla="*/ 0 h 102"/>
                  <a:gd name="T2" fmla="*/ 74 w 99"/>
                  <a:gd name="T3" fmla="*/ 21 h 102"/>
                  <a:gd name="T4" fmla="*/ 55 w 99"/>
                  <a:gd name="T5" fmla="*/ 50 h 102"/>
                  <a:gd name="T6" fmla="*/ 0 w 99"/>
                  <a:gd name="T7" fmla="*/ 101 h 102"/>
                  <a:gd name="T8" fmla="*/ 67 w 99"/>
                  <a:gd name="T9" fmla="*/ 66 h 102"/>
                  <a:gd name="T10" fmla="*/ 91 w 99"/>
                  <a:gd name="T11" fmla="*/ 50 h 102"/>
                  <a:gd name="T12" fmla="*/ 98 w 99"/>
                  <a:gd name="T13" fmla="*/ 37 h 102"/>
                  <a:gd name="T14" fmla="*/ 98 w 99"/>
                  <a:gd name="T15" fmla="*/ 28 h 102"/>
                  <a:gd name="T16" fmla="*/ 95 w 99"/>
                  <a:gd name="T17" fmla="*/ 17 h 102"/>
                  <a:gd name="T18" fmla="*/ 85 w 99"/>
                  <a:gd name="T19" fmla="*/ 4 h 102"/>
                  <a:gd name="T20" fmla="*/ 78 w 99"/>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2">
                    <a:moveTo>
                      <a:pt x="78" y="0"/>
                    </a:moveTo>
                    <a:lnTo>
                      <a:pt x="74" y="21"/>
                    </a:lnTo>
                    <a:lnTo>
                      <a:pt x="55" y="50"/>
                    </a:lnTo>
                    <a:lnTo>
                      <a:pt x="0" y="101"/>
                    </a:lnTo>
                    <a:lnTo>
                      <a:pt x="67" y="66"/>
                    </a:lnTo>
                    <a:lnTo>
                      <a:pt x="91" y="50"/>
                    </a:lnTo>
                    <a:lnTo>
                      <a:pt x="98" y="37"/>
                    </a:lnTo>
                    <a:lnTo>
                      <a:pt x="98" y="28"/>
                    </a:lnTo>
                    <a:lnTo>
                      <a:pt x="95" y="17"/>
                    </a:lnTo>
                    <a:lnTo>
                      <a:pt x="85" y="4"/>
                    </a:lnTo>
                    <a:lnTo>
                      <a:pt x="7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Freeform 16"/>
              <p:cNvSpPr>
                <a:spLocks/>
              </p:cNvSpPr>
              <p:nvPr/>
            </p:nvSpPr>
            <p:spPr bwMode="auto">
              <a:xfrm>
                <a:off x="4289" y="1727"/>
                <a:ext cx="85" cy="97"/>
              </a:xfrm>
              <a:custGeom>
                <a:avLst/>
                <a:gdLst>
                  <a:gd name="T0" fmla="*/ 84 w 85"/>
                  <a:gd name="T1" fmla="*/ 5 h 97"/>
                  <a:gd name="T2" fmla="*/ 42 w 85"/>
                  <a:gd name="T3" fmla="*/ 50 h 97"/>
                  <a:gd name="T4" fmla="*/ 21 w 85"/>
                  <a:gd name="T5" fmla="*/ 96 h 97"/>
                  <a:gd name="T6" fmla="*/ 17 w 85"/>
                  <a:gd name="T7" fmla="*/ 92 h 97"/>
                  <a:gd name="T8" fmla="*/ 8 w 85"/>
                  <a:gd name="T9" fmla="*/ 75 h 97"/>
                  <a:gd name="T10" fmla="*/ 0 w 85"/>
                  <a:gd name="T11" fmla="*/ 63 h 97"/>
                  <a:gd name="T12" fmla="*/ 38 w 85"/>
                  <a:gd name="T13" fmla="*/ 42 h 97"/>
                  <a:gd name="T14" fmla="*/ 78 w 85"/>
                  <a:gd name="T15" fmla="*/ 0 h 97"/>
                  <a:gd name="T16" fmla="*/ 84 w 85"/>
                  <a:gd name="T17"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97">
                    <a:moveTo>
                      <a:pt x="84" y="5"/>
                    </a:moveTo>
                    <a:lnTo>
                      <a:pt x="42" y="50"/>
                    </a:lnTo>
                    <a:lnTo>
                      <a:pt x="21" y="96"/>
                    </a:lnTo>
                    <a:lnTo>
                      <a:pt x="17" y="92"/>
                    </a:lnTo>
                    <a:lnTo>
                      <a:pt x="8" y="75"/>
                    </a:lnTo>
                    <a:lnTo>
                      <a:pt x="0" y="63"/>
                    </a:lnTo>
                    <a:lnTo>
                      <a:pt x="38" y="42"/>
                    </a:lnTo>
                    <a:lnTo>
                      <a:pt x="78" y="0"/>
                    </a:lnTo>
                    <a:lnTo>
                      <a:pt x="84" y="5"/>
                    </a:lnTo>
                  </a:path>
                </a:pathLst>
              </a:custGeom>
              <a:solidFill>
                <a:srgbClr val="FFFFFF"/>
              </a:solidFill>
              <a:ln w="12700" cap="rnd" cmpd="sng">
                <a:solidFill>
                  <a:srgbClr val="E1E1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Tree>
  </p:cSld>
  <p:clrMapOvr>
    <a:masterClrMapping/>
  </p:clrMapOvr>
  <p:transition spd="med">
    <p:fade/>
    <p:sndAc>
      <p:stSnd>
        <p:snd r:embed="rId3" name="KAMERA.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de-DE" altLang="en-US"/>
              <a:t>Die heimlichen Gewinner</a:t>
            </a:r>
            <a:br>
              <a:rPr lang="de-DE" altLang="en-US"/>
            </a:br>
            <a:r>
              <a:rPr lang="de-DE" altLang="en-US" sz="2000"/>
              <a:t>Erfolgsfaktoren ihres Sieges</a:t>
            </a:r>
          </a:p>
        </p:txBody>
      </p:sp>
      <p:sp>
        <p:nvSpPr>
          <p:cNvPr id="110595" name="Rectangle 3"/>
          <p:cNvSpPr>
            <a:spLocks noGrp="1" noChangeArrowheads="1"/>
          </p:cNvSpPr>
          <p:nvPr>
            <p:ph type="body" sz="half" idx="1"/>
          </p:nvPr>
        </p:nvSpPr>
        <p:spPr/>
        <p:txBody>
          <a:bodyPr/>
          <a:lstStyle/>
          <a:p>
            <a:pPr>
              <a:lnSpc>
                <a:spcPct val="90000"/>
              </a:lnSpc>
            </a:pPr>
            <a:r>
              <a:rPr lang="de-DE" altLang="en-US" sz="1800"/>
              <a:t>Unternehmensziele</a:t>
            </a:r>
          </a:p>
          <a:p>
            <a:pPr lvl="1">
              <a:lnSpc>
                <a:spcPct val="90000"/>
              </a:lnSpc>
            </a:pPr>
            <a:r>
              <a:rPr lang="de-DE" altLang="en-US" sz="1600"/>
              <a:t>aktiv, aggressiv, optimistisch</a:t>
            </a:r>
          </a:p>
          <a:p>
            <a:pPr lvl="1">
              <a:lnSpc>
                <a:spcPct val="90000"/>
              </a:lnSpc>
            </a:pPr>
            <a:r>
              <a:rPr lang="de-DE" altLang="en-US" sz="1600"/>
              <a:t>konzentriert auf die </a:t>
            </a:r>
            <a:r>
              <a:rPr lang="de-DE" altLang="en-US" sz="1600" b="1"/>
              <a:t>Kernkompetenzen</a:t>
            </a:r>
          </a:p>
          <a:p>
            <a:pPr lvl="1">
              <a:lnSpc>
                <a:spcPct val="90000"/>
              </a:lnSpc>
            </a:pPr>
            <a:r>
              <a:rPr lang="de-DE" altLang="en-US" sz="1600"/>
              <a:t>auf gemeinsame Ziele und Werte eingeschworen</a:t>
            </a:r>
          </a:p>
          <a:p>
            <a:pPr>
              <a:lnSpc>
                <a:spcPct val="90000"/>
              </a:lnSpc>
            </a:pPr>
            <a:r>
              <a:rPr lang="de-DE" altLang="en-US" sz="1800"/>
              <a:t>Der Markt</a:t>
            </a:r>
          </a:p>
          <a:p>
            <a:pPr lvl="1">
              <a:lnSpc>
                <a:spcPct val="90000"/>
              </a:lnSpc>
            </a:pPr>
            <a:r>
              <a:rPr lang="de-DE" altLang="en-US" sz="1600" b="1"/>
              <a:t>eng</a:t>
            </a:r>
            <a:r>
              <a:rPr lang="de-DE" altLang="en-US" sz="1600"/>
              <a:t> definiert</a:t>
            </a:r>
          </a:p>
          <a:p>
            <a:pPr lvl="1">
              <a:lnSpc>
                <a:spcPct val="90000"/>
              </a:lnSpc>
            </a:pPr>
            <a:r>
              <a:rPr lang="de-DE" altLang="en-US" sz="1600"/>
              <a:t>hoch </a:t>
            </a:r>
            <a:r>
              <a:rPr lang="de-DE" altLang="en-US" sz="1600" b="1"/>
              <a:t>spezialisiert</a:t>
            </a:r>
            <a:r>
              <a:rPr lang="de-DE" altLang="en-US" sz="1600"/>
              <a:t> bearbeitet</a:t>
            </a:r>
          </a:p>
          <a:p>
            <a:pPr lvl="1">
              <a:lnSpc>
                <a:spcPct val="90000"/>
              </a:lnSpc>
            </a:pPr>
            <a:r>
              <a:rPr lang="de-DE" altLang="en-US" sz="1600"/>
              <a:t>Sortimente </a:t>
            </a:r>
            <a:r>
              <a:rPr lang="de-DE" altLang="en-US" sz="1600" b="1"/>
              <a:t>tief</a:t>
            </a:r>
            <a:r>
              <a:rPr lang="de-DE" altLang="en-US" sz="1600"/>
              <a:t> nicht breit</a:t>
            </a:r>
          </a:p>
          <a:p>
            <a:pPr lvl="1">
              <a:lnSpc>
                <a:spcPct val="90000"/>
              </a:lnSpc>
            </a:pPr>
            <a:r>
              <a:rPr lang="de-DE" altLang="en-US" sz="1600"/>
              <a:t>hoher </a:t>
            </a:r>
            <a:r>
              <a:rPr lang="de-DE" altLang="en-US" sz="1600" b="1"/>
              <a:t>Spezialisierungsgrad</a:t>
            </a:r>
          </a:p>
          <a:p>
            <a:pPr lvl="1">
              <a:lnSpc>
                <a:spcPct val="90000"/>
              </a:lnSpc>
            </a:pPr>
            <a:r>
              <a:rPr lang="de-DE" altLang="en-US" sz="1600"/>
              <a:t>unerreichte </a:t>
            </a:r>
            <a:r>
              <a:rPr lang="de-DE" altLang="en-US" sz="1600" b="1"/>
              <a:t>Perfektion</a:t>
            </a:r>
          </a:p>
          <a:p>
            <a:pPr lvl="1">
              <a:lnSpc>
                <a:spcPct val="90000"/>
              </a:lnSpc>
            </a:pPr>
            <a:r>
              <a:rPr lang="de-DE" altLang="en-US" sz="1600"/>
              <a:t>ihr Markt ist die </a:t>
            </a:r>
            <a:r>
              <a:rPr lang="de-DE" altLang="en-US" sz="1600" b="1"/>
              <a:t>Welt</a:t>
            </a:r>
          </a:p>
          <a:p>
            <a:pPr>
              <a:lnSpc>
                <a:spcPct val="90000"/>
              </a:lnSpc>
            </a:pPr>
            <a:r>
              <a:rPr lang="de-DE" altLang="en-US" sz="1800"/>
              <a:t>Die Kunden</a:t>
            </a:r>
          </a:p>
          <a:p>
            <a:pPr lvl="1">
              <a:lnSpc>
                <a:spcPct val="90000"/>
              </a:lnSpc>
            </a:pPr>
            <a:r>
              <a:rPr lang="de-DE" altLang="en-US" sz="1600"/>
              <a:t>Direkte </a:t>
            </a:r>
            <a:r>
              <a:rPr lang="de-DE" altLang="en-US" sz="1600" b="1"/>
              <a:t>Kundenkontakte</a:t>
            </a:r>
          </a:p>
          <a:p>
            <a:pPr lvl="1">
              <a:lnSpc>
                <a:spcPct val="90000"/>
              </a:lnSpc>
            </a:pPr>
            <a:r>
              <a:rPr lang="de-DE" altLang="en-US" sz="1600" b="1"/>
              <a:t>Langfristige</a:t>
            </a:r>
            <a:r>
              <a:rPr lang="de-DE" altLang="en-US" sz="1600"/>
              <a:t> Geschäftsbeziehungen</a:t>
            </a:r>
          </a:p>
          <a:p>
            <a:pPr lvl="1">
              <a:lnSpc>
                <a:spcPct val="90000"/>
              </a:lnSpc>
            </a:pPr>
            <a:r>
              <a:rPr lang="de-DE" altLang="en-US" sz="1600" b="1"/>
              <a:t>Kundenbindung</a:t>
            </a:r>
            <a:r>
              <a:rPr lang="de-DE" altLang="en-US" sz="1600"/>
              <a:t> wichtiger als kurzfristiger Gewinn</a:t>
            </a:r>
          </a:p>
        </p:txBody>
      </p:sp>
      <p:sp>
        <p:nvSpPr>
          <p:cNvPr id="110596" name="Rectangle 4"/>
          <p:cNvSpPr>
            <a:spLocks noGrp="1" noChangeArrowheads="1"/>
          </p:cNvSpPr>
          <p:nvPr>
            <p:ph type="body" sz="half" idx="2"/>
          </p:nvPr>
        </p:nvSpPr>
        <p:spPr>
          <a:xfrm>
            <a:off x="4610100" y="1143000"/>
            <a:ext cx="4229100" cy="4876800"/>
          </a:xfrm>
        </p:spPr>
        <p:txBody>
          <a:bodyPr/>
          <a:lstStyle/>
          <a:p>
            <a:pPr>
              <a:lnSpc>
                <a:spcPct val="90000"/>
              </a:lnSpc>
            </a:pPr>
            <a:r>
              <a:rPr lang="de-DE" altLang="en-US" sz="1800"/>
              <a:t>Innovation</a:t>
            </a:r>
          </a:p>
          <a:p>
            <a:pPr lvl="1">
              <a:lnSpc>
                <a:spcPct val="90000"/>
              </a:lnSpc>
            </a:pPr>
            <a:r>
              <a:rPr lang="de-DE" altLang="en-US" sz="1600"/>
              <a:t>2 Quellen: </a:t>
            </a:r>
            <a:r>
              <a:rPr lang="de-DE" altLang="en-US" sz="1600" b="1"/>
              <a:t>Kunde</a:t>
            </a:r>
            <a:r>
              <a:rPr lang="de-DE" altLang="en-US" sz="1600"/>
              <a:t> und </a:t>
            </a:r>
            <a:r>
              <a:rPr lang="de-DE" altLang="en-US" sz="1600" b="1"/>
              <a:t>Spezialisierung</a:t>
            </a:r>
          </a:p>
          <a:p>
            <a:pPr lvl="1">
              <a:lnSpc>
                <a:spcPct val="90000"/>
              </a:lnSpc>
            </a:pPr>
            <a:r>
              <a:rPr lang="de-DE" altLang="en-US" sz="1600"/>
              <a:t>Konzentration auf ein </a:t>
            </a:r>
            <a:r>
              <a:rPr lang="de-DE" altLang="en-US" sz="1600" b="1"/>
              <a:t>Spezialgebiet</a:t>
            </a:r>
          </a:p>
          <a:p>
            <a:pPr lvl="1">
              <a:lnSpc>
                <a:spcPct val="90000"/>
              </a:lnSpc>
            </a:pPr>
            <a:r>
              <a:rPr lang="de-DE" altLang="en-US" sz="1600"/>
              <a:t>Bestimmen die „</a:t>
            </a:r>
            <a:r>
              <a:rPr lang="de-DE" altLang="en-US" sz="1600" b="1"/>
              <a:t>Schlagzahl</a:t>
            </a:r>
            <a:r>
              <a:rPr lang="de-DE" altLang="en-US" sz="1600"/>
              <a:t>“ mit immer neuen Innovationen</a:t>
            </a:r>
          </a:p>
          <a:p>
            <a:pPr>
              <a:lnSpc>
                <a:spcPct val="90000"/>
              </a:lnSpc>
            </a:pPr>
            <a:r>
              <a:rPr lang="de-DE" altLang="en-US" sz="1800"/>
              <a:t>Der Wettbewerb</a:t>
            </a:r>
          </a:p>
          <a:p>
            <a:pPr lvl="1">
              <a:lnSpc>
                <a:spcPct val="90000"/>
              </a:lnSpc>
            </a:pPr>
            <a:r>
              <a:rPr lang="de-DE" altLang="en-US" sz="1600"/>
              <a:t>Suchen aktiv die leistungssteigernde </a:t>
            </a:r>
            <a:r>
              <a:rPr lang="de-DE" altLang="en-US" sz="1600" b="1"/>
              <a:t>Konfrontation</a:t>
            </a:r>
            <a:r>
              <a:rPr lang="de-DE" altLang="en-US" sz="1600"/>
              <a:t> mit den stärksten Wettbewerbern.</a:t>
            </a:r>
          </a:p>
          <a:p>
            <a:pPr lvl="1">
              <a:lnSpc>
                <a:spcPct val="90000"/>
              </a:lnSpc>
            </a:pPr>
            <a:r>
              <a:rPr lang="de-DE" altLang="en-US" sz="1600"/>
              <a:t>Immer in mindestens einem Punkt </a:t>
            </a:r>
            <a:r>
              <a:rPr lang="de-DE" altLang="en-US" sz="1600" b="1"/>
              <a:t>besser</a:t>
            </a:r>
            <a:r>
              <a:rPr lang="de-DE" altLang="en-US" sz="1600"/>
              <a:t> als der Wettbewerb.</a:t>
            </a:r>
          </a:p>
          <a:p>
            <a:pPr lvl="1">
              <a:lnSpc>
                <a:spcPct val="90000"/>
              </a:lnSpc>
            </a:pPr>
            <a:r>
              <a:rPr lang="de-DE" altLang="en-US" sz="1600"/>
              <a:t>Wettbewerb über </a:t>
            </a:r>
            <a:r>
              <a:rPr lang="de-DE" altLang="en-US" sz="1600" b="1"/>
              <a:t>Service</a:t>
            </a:r>
            <a:r>
              <a:rPr lang="de-DE" altLang="en-US" sz="1600"/>
              <a:t> und </a:t>
            </a:r>
            <a:r>
              <a:rPr lang="de-DE" altLang="en-US" sz="1600" b="1"/>
              <a:t>Qualität</a:t>
            </a:r>
            <a:r>
              <a:rPr lang="de-DE" altLang="en-US" sz="1600"/>
              <a:t>.</a:t>
            </a:r>
          </a:p>
          <a:p>
            <a:pPr>
              <a:lnSpc>
                <a:spcPct val="90000"/>
              </a:lnSpc>
            </a:pPr>
            <a:r>
              <a:rPr lang="de-DE" altLang="en-US" sz="1800"/>
              <a:t>Die Partner</a:t>
            </a:r>
          </a:p>
          <a:p>
            <a:pPr lvl="1">
              <a:lnSpc>
                <a:spcPct val="90000"/>
              </a:lnSpc>
            </a:pPr>
            <a:r>
              <a:rPr lang="de-DE" altLang="en-US" sz="1600" b="1"/>
              <a:t>Kernkompetenzen</a:t>
            </a:r>
          </a:p>
          <a:p>
            <a:pPr lvl="1">
              <a:lnSpc>
                <a:spcPct val="90000"/>
              </a:lnSpc>
            </a:pPr>
            <a:r>
              <a:rPr lang="de-DE" altLang="en-US" sz="1600" b="1"/>
              <a:t>Langfristige</a:t>
            </a:r>
            <a:r>
              <a:rPr lang="de-DE" altLang="en-US" sz="1600"/>
              <a:t> Beziehungen</a:t>
            </a:r>
          </a:p>
          <a:p>
            <a:pPr lvl="1">
              <a:lnSpc>
                <a:spcPct val="90000"/>
              </a:lnSpc>
            </a:pPr>
            <a:r>
              <a:rPr lang="de-DE" altLang="en-US" sz="1600"/>
              <a:t>gegenseitiges </a:t>
            </a:r>
            <a:r>
              <a:rPr lang="de-DE" altLang="en-US" sz="1600" b="1"/>
              <a:t>Vertrauen</a:t>
            </a:r>
          </a:p>
          <a:p>
            <a:pPr lvl="1">
              <a:lnSpc>
                <a:spcPct val="90000"/>
              </a:lnSpc>
            </a:pPr>
            <a:r>
              <a:rPr lang="de-DE" altLang="en-US" sz="1600"/>
              <a:t>Folgen den Kunden </a:t>
            </a:r>
            <a:r>
              <a:rPr lang="de-DE" altLang="en-US" sz="1600" b="1"/>
              <a:t>weltweit</a:t>
            </a:r>
          </a:p>
          <a:p>
            <a:pPr>
              <a:lnSpc>
                <a:spcPct val="90000"/>
              </a:lnSpc>
              <a:buFont typeface="Wingdings" pitchFamily="2" charset="2"/>
              <a:buNone/>
            </a:pPr>
            <a:endParaRPr lang="de-DE" altLang="en-US" sz="1800"/>
          </a:p>
          <a:p>
            <a:pPr>
              <a:lnSpc>
                <a:spcPct val="90000"/>
              </a:lnSpc>
            </a:pPr>
            <a:endParaRPr lang="de-DE" altLang="en-US" sz="180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GB" altLang="en-US" sz="2400"/>
              <a:t>You …</a:t>
            </a:r>
          </a:p>
        </p:txBody>
      </p:sp>
      <p:sp>
        <p:nvSpPr>
          <p:cNvPr id="144387" name="Rectangle 3"/>
          <p:cNvSpPr>
            <a:spLocks noGrp="1" noChangeArrowheads="1"/>
          </p:cNvSpPr>
          <p:nvPr>
            <p:ph type="body" idx="1"/>
          </p:nvPr>
        </p:nvSpPr>
        <p:spPr/>
        <p:txBody>
          <a:bodyPr/>
          <a:lstStyle/>
          <a:p>
            <a:r>
              <a:rPr lang="en-GB" altLang="en-US"/>
              <a:t>are a business delegation from Vietnam</a:t>
            </a:r>
          </a:p>
          <a:p>
            <a:r>
              <a:rPr lang="en-GB" altLang="en-US"/>
              <a:t>are active in machines and technology sector.</a:t>
            </a:r>
          </a:p>
          <a:p>
            <a:r>
              <a:rPr lang="en-GB" altLang="en-US"/>
              <a:t>did attend the Messe </a:t>
            </a:r>
            <a:r>
              <a:rPr lang="en-GB" altLang="en-US">
                <a:hlinkClick r:id="rId3"/>
              </a:rPr>
              <a:t>www.mesago.com/sps</a:t>
            </a:r>
            <a:r>
              <a:rPr lang="en-GB" altLang="en-US"/>
              <a:t>  on 27</a:t>
            </a:r>
            <a:r>
              <a:rPr lang="en-GB" altLang="en-US" baseline="30000"/>
              <a:t>th</a:t>
            </a:r>
            <a:r>
              <a:rPr lang="en-GB" altLang="en-US"/>
              <a:t>  Nov 2007</a:t>
            </a:r>
          </a:p>
          <a:p>
            <a:r>
              <a:rPr lang="en-GB" altLang="en-US"/>
              <a:t>will visit ZVEI and VDMA</a:t>
            </a:r>
          </a:p>
          <a:p>
            <a:r>
              <a:rPr lang="en-GB" altLang="en-US"/>
              <a:t>Are mainly looking for suppliers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de-DE" altLang="en-US"/>
              <a:t>Die heimlichen Gewinner</a:t>
            </a:r>
            <a:br>
              <a:rPr lang="de-DE" altLang="en-US"/>
            </a:br>
            <a:r>
              <a:rPr lang="de-DE" altLang="en-US" sz="2000"/>
              <a:t>Erfolgsfaktoren ihres Sieges</a:t>
            </a:r>
          </a:p>
        </p:txBody>
      </p:sp>
      <p:sp>
        <p:nvSpPr>
          <p:cNvPr id="112643" name="Rectangle 3"/>
          <p:cNvSpPr>
            <a:spLocks noGrp="1" noChangeArrowheads="1"/>
          </p:cNvSpPr>
          <p:nvPr>
            <p:ph type="body" sz="half" idx="1"/>
          </p:nvPr>
        </p:nvSpPr>
        <p:spPr>
          <a:xfrm>
            <a:off x="304800" y="1066800"/>
            <a:ext cx="4152900" cy="4876800"/>
          </a:xfrm>
        </p:spPr>
        <p:txBody>
          <a:bodyPr/>
          <a:lstStyle/>
          <a:p>
            <a:pPr>
              <a:lnSpc>
                <a:spcPct val="90000"/>
              </a:lnSpc>
            </a:pPr>
            <a:r>
              <a:rPr lang="de-DE" altLang="en-US" sz="1800"/>
              <a:t>Das Team</a:t>
            </a:r>
          </a:p>
          <a:p>
            <a:pPr lvl="1">
              <a:lnSpc>
                <a:spcPct val="90000"/>
              </a:lnSpc>
            </a:pPr>
            <a:r>
              <a:rPr lang="de-DE" altLang="en-US" sz="1600"/>
              <a:t>Sehr starke und eigenwillige </a:t>
            </a:r>
            <a:r>
              <a:rPr lang="de-DE" altLang="en-US" sz="1600" b="1"/>
              <a:t>Unternehmenskulturen</a:t>
            </a:r>
            <a:r>
              <a:rPr lang="de-DE" altLang="en-US" sz="1600"/>
              <a:t>.</a:t>
            </a:r>
          </a:p>
          <a:p>
            <a:pPr lvl="1">
              <a:lnSpc>
                <a:spcPct val="90000"/>
              </a:lnSpc>
            </a:pPr>
            <a:r>
              <a:rPr lang="de-DE" altLang="en-US" sz="1600"/>
              <a:t>Hohe </a:t>
            </a:r>
            <a:r>
              <a:rPr lang="de-DE" altLang="en-US" sz="1600" b="1"/>
              <a:t>Identifikation</a:t>
            </a:r>
            <a:r>
              <a:rPr lang="de-DE" altLang="en-US" sz="1600"/>
              <a:t> mit den Zielen und Werten des Unternehmens.</a:t>
            </a:r>
          </a:p>
          <a:p>
            <a:pPr lvl="1">
              <a:lnSpc>
                <a:spcPct val="90000"/>
              </a:lnSpc>
            </a:pPr>
            <a:r>
              <a:rPr lang="de-DE" altLang="en-US" sz="1600"/>
              <a:t>Stammbelegschaft: geringe </a:t>
            </a:r>
            <a:r>
              <a:rPr lang="de-DE" altLang="en-US" sz="1600" b="1"/>
              <a:t>Fluktuation, </a:t>
            </a:r>
            <a:r>
              <a:rPr lang="de-DE" altLang="en-US" sz="1600"/>
              <a:t>niedriger Krankenstand</a:t>
            </a:r>
          </a:p>
          <a:p>
            <a:pPr lvl="1">
              <a:lnSpc>
                <a:spcPct val="90000"/>
              </a:lnSpc>
            </a:pPr>
            <a:r>
              <a:rPr lang="de-DE" altLang="en-US" sz="1600"/>
              <a:t>Wenig </a:t>
            </a:r>
            <a:r>
              <a:rPr lang="de-DE" altLang="en-US" sz="1600" b="1"/>
              <a:t>Reibungsverluste</a:t>
            </a:r>
            <a:r>
              <a:rPr lang="de-DE" altLang="en-US" sz="1600"/>
              <a:t>.</a:t>
            </a:r>
          </a:p>
          <a:p>
            <a:pPr lvl="1">
              <a:lnSpc>
                <a:spcPct val="90000"/>
              </a:lnSpc>
            </a:pPr>
            <a:r>
              <a:rPr lang="de-DE" altLang="en-US" sz="1600" i="1"/>
              <a:t>„An den Wochenende haben wir unsere Konkurrenten geschlagen.“</a:t>
            </a:r>
          </a:p>
          <a:p>
            <a:pPr lvl="1">
              <a:lnSpc>
                <a:spcPct val="90000"/>
              </a:lnSpc>
            </a:pPr>
            <a:r>
              <a:rPr lang="de-DE" altLang="en-US" sz="1600"/>
              <a:t>Schlüsselfaktor </a:t>
            </a:r>
            <a:r>
              <a:rPr lang="de-DE" altLang="en-US" sz="1600" b="1"/>
              <a:t>Mitarbeiterqualifikation</a:t>
            </a:r>
          </a:p>
          <a:p>
            <a:pPr lvl="1">
              <a:lnSpc>
                <a:spcPct val="90000"/>
              </a:lnSpc>
            </a:pPr>
            <a:r>
              <a:rPr lang="de-DE" altLang="en-US" sz="1600"/>
              <a:t>Hohe Investitionen in </a:t>
            </a:r>
            <a:r>
              <a:rPr lang="de-DE" altLang="en-US" sz="1600" b="1"/>
              <a:t>Weiterbildung</a:t>
            </a:r>
            <a:r>
              <a:rPr lang="de-DE" altLang="en-US" sz="1600"/>
              <a:t>.</a:t>
            </a:r>
          </a:p>
          <a:p>
            <a:pPr lvl="1">
              <a:lnSpc>
                <a:spcPct val="90000"/>
              </a:lnSpc>
            </a:pPr>
            <a:r>
              <a:rPr lang="de-DE" altLang="en-US" sz="1600"/>
              <a:t>Lernen </a:t>
            </a:r>
            <a:r>
              <a:rPr lang="de-DE" altLang="en-US" sz="1600" b="1"/>
              <a:t>am Arbeitsplatz</a:t>
            </a:r>
            <a:r>
              <a:rPr lang="de-DE" altLang="en-US" sz="1600"/>
              <a:t> wichtiger als formale Programme.</a:t>
            </a:r>
          </a:p>
          <a:p>
            <a:pPr lvl="1">
              <a:lnSpc>
                <a:spcPct val="90000"/>
              </a:lnSpc>
            </a:pPr>
            <a:r>
              <a:rPr lang="de-DE" altLang="en-US" sz="1600"/>
              <a:t>Sehr sorgfältige </a:t>
            </a:r>
            <a:r>
              <a:rPr lang="de-DE" altLang="en-US" sz="1600" b="1"/>
              <a:t>Personalauswahl</a:t>
            </a:r>
            <a:r>
              <a:rPr lang="de-DE" altLang="en-US" sz="1600"/>
              <a:t>.</a:t>
            </a:r>
          </a:p>
          <a:p>
            <a:pPr lvl="1">
              <a:lnSpc>
                <a:spcPct val="90000"/>
              </a:lnSpc>
            </a:pPr>
            <a:r>
              <a:rPr lang="de-DE" altLang="en-US" sz="1600"/>
              <a:t>Test neuer Mitarbeiter </a:t>
            </a:r>
            <a:r>
              <a:rPr lang="de-DE" altLang="en-US" sz="1600" b="1"/>
              <a:t>am Arbeitsplatz</a:t>
            </a:r>
            <a:r>
              <a:rPr lang="de-DE" altLang="en-US" sz="1600"/>
              <a:t>.</a:t>
            </a:r>
          </a:p>
          <a:p>
            <a:pPr lvl="1">
              <a:lnSpc>
                <a:spcPct val="90000"/>
              </a:lnSpc>
            </a:pPr>
            <a:r>
              <a:rPr lang="de-DE" altLang="en-US" sz="1600"/>
              <a:t>Neue bleiben entweder lange oder gehen schnell wieder.</a:t>
            </a:r>
          </a:p>
        </p:txBody>
      </p:sp>
      <p:sp>
        <p:nvSpPr>
          <p:cNvPr id="112644" name="Rectangle 4"/>
          <p:cNvSpPr>
            <a:spLocks noGrp="1" noChangeArrowheads="1"/>
          </p:cNvSpPr>
          <p:nvPr>
            <p:ph type="body" sz="half" idx="2"/>
          </p:nvPr>
        </p:nvSpPr>
        <p:spPr>
          <a:xfrm>
            <a:off x="4610100" y="1066800"/>
            <a:ext cx="3771900" cy="4876800"/>
          </a:xfrm>
        </p:spPr>
        <p:txBody>
          <a:bodyPr/>
          <a:lstStyle/>
          <a:p>
            <a:pPr>
              <a:lnSpc>
                <a:spcPct val="90000"/>
              </a:lnSpc>
            </a:pPr>
            <a:r>
              <a:rPr lang="de-DE" altLang="en-US" sz="1800"/>
              <a:t>Die Führungskräfte</a:t>
            </a:r>
          </a:p>
          <a:p>
            <a:pPr lvl="1">
              <a:lnSpc>
                <a:spcPct val="90000"/>
              </a:lnSpc>
            </a:pPr>
            <a:r>
              <a:rPr lang="de-DE" altLang="en-US" sz="1600"/>
              <a:t>Unermüdliche </a:t>
            </a:r>
            <a:r>
              <a:rPr lang="de-DE" altLang="en-US" sz="1600" b="1"/>
              <a:t>Kraft</a:t>
            </a:r>
            <a:r>
              <a:rPr lang="de-DE" altLang="en-US" sz="1600"/>
              <a:t> und </a:t>
            </a:r>
            <a:r>
              <a:rPr lang="de-DE" altLang="en-US" sz="1600" b="1"/>
              <a:t>Energie</a:t>
            </a:r>
          </a:p>
          <a:p>
            <a:pPr lvl="1">
              <a:lnSpc>
                <a:spcPct val="90000"/>
              </a:lnSpc>
            </a:pPr>
            <a:r>
              <a:rPr lang="de-DE" altLang="en-US" sz="1600"/>
              <a:t>Klare </a:t>
            </a:r>
            <a:r>
              <a:rPr lang="de-DE" altLang="en-US" sz="1600" b="1"/>
              <a:t>Schwerpunkte</a:t>
            </a:r>
          </a:p>
          <a:p>
            <a:pPr lvl="1">
              <a:lnSpc>
                <a:spcPct val="90000"/>
              </a:lnSpc>
            </a:pPr>
            <a:r>
              <a:rPr lang="de-DE" altLang="en-US" sz="1600"/>
              <a:t>Voll auf das Geschäft </a:t>
            </a:r>
            <a:r>
              <a:rPr lang="de-DE" altLang="en-US" sz="1600" b="1"/>
              <a:t>konzentriert</a:t>
            </a:r>
          </a:p>
          <a:p>
            <a:pPr>
              <a:lnSpc>
                <a:spcPct val="90000"/>
              </a:lnSpc>
            </a:pPr>
            <a:r>
              <a:rPr lang="de-DE" altLang="en-US" sz="1800"/>
              <a:t>Führungsstil ist: </a:t>
            </a:r>
          </a:p>
          <a:p>
            <a:pPr lvl="1">
              <a:lnSpc>
                <a:spcPct val="90000"/>
              </a:lnSpc>
            </a:pPr>
            <a:r>
              <a:rPr lang="de-DE" altLang="en-US" sz="1600" b="1"/>
              <a:t>autoritär</a:t>
            </a:r>
            <a:r>
              <a:rPr lang="de-DE" altLang="en-US" sz="1600"/>
              <a:t> in den Werten, Zielen, Kernkompetenzen</a:t>
            </a:r>
          </a:p>
          <a:p>
            <a:pPr lvl="1">
              <a:lnSpc>
                <a:spcPct val="90000"/>
              </a:lnSpc>
            </a:pPr>
            <a:r>
              <a:rPr lang="de-DE" altLang="en-US" sz="1600" b="1"/>
              <a:t>partizipativ</a:t>
            </a:r>
            <a:r>
              <a:rPr lang="de-DE" altLang="en-US" sz="1600"/>
              <a:t> und Freiräume lassend bei den Einzelheiten der Durchführung.</a:t>
            </a:r>
          </a:p>
          <a:p>
            <a:pPr lvl="1">
              <a:lnSpc>
                <a:spcPct val="90000"/>
              </a:lnSpc>
            </a:pPr>
            <a:r>
              <a:rPr lang="de-DE" altLang="en-US" sz="1600"/>
              <a:t>Arbeit nach dem </a:t>
            </a:r>
            <a:r>
              <a:rPr lang="de-DE" altLang="en-US" sz="1600" b="1"/>
              <a:t>Flow</a:t>
            </a:r>
            <a:r>
              <a:rPr lang="de-DE" altLang="en-US" sz="1600"/>
              <a:t>-Prinzip.</a:t>
            </a:r>
          </a:p>
          <a:p>
            <a:pPr lvl="1">
              <a:lnSpc>
                <a:spcPct val="90000"/>
              </a:lnSpc>
            </a:pPr>
            <a:r>
              <a:rPr lang="de-DE" altLang="en-US" sz="1600"/>
              <a:t>Dank und </a:t>
            </a:r>
            <a:r>
              <a:rPr lang="de-DE" altLang="en-US" sz="1600" b="1"/>
              <a:t>Anerkennung</a:t>
            </a:r>
            <a:r>
              <a:rPr lang="de-DE" altLang="en-US" sz="1600"/>
              <a:t> nehmen breiten Raum ein.</a:t>
            </a:r>
          </a:p>
          <a:p>
            <a:pPr lvl="1">
              <a:lnSpc>
                <a:spcPct val="90000"/>
              </a:lnSpc>
            </a:pPr>
            <a:r>
              <a:rPr lang="de-DE" altLang="en-US" sz="1600"/>
              <a:t>Eine „</a:t>
            </a:r>
            <a:r>
              <a:rPr lang="de-DE" altLang="en-US" sz="1600" b="1"/>
              <a:t>eingeschworene</a:t>
            </a:r>
            <a:r>
              <a:rPr lang="de-DE" altLang="en-US" sz="1600"/>
              <a:t> Gemeinschaft“</a:t>
            </a:r>
          </a:p>
          <a:p>
            <a:pPr lvl="1">
              <a:lnSpc>
                <a:spcPct val="90000"/>
              </a:lnSpc>
            </a:pPr>
            <a:r>
              <a:rPr lang="de-DE" altLang="en-US" sz="1600"/>
              <a:t>Unternehmen und Person des </a:t>
            </a:r>
            <a:r>
              <a:rPr lang="de-DE" altLang="en-US" sz="1600" b="1"/>
              <a:t>Gründers</a:t>
            </a:r>
            <a:r>
              <a:rPr lang="de-DE" altLang="en-US" sz="1600"/>
              <a:t> immer als Einheit.</a:t>
            </a:r>
          </a:p>
          <a:p>
            <a:pPr>
              <a:lnSpc>
                <a:spcPct val="90000"/>
              </a:lnSpc>
            </a:pPr>
            <a:endParaRPr lang="de-DE" altLang="en-US" sz="16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title"/>
          </p:nvPr>
        </p:nvSpPr>
        <p:spPr/>
        <p:txBody>
          <a:bodyPr/>
          <a:lstStyle/>
          <a:p>
            <a:r>
              <a:rPr lang="en-GB" altLang="en-US"/>
              <a:t>Germany - a good starting point</a:t>
            </a:r>
          </a:p>
        </p:txBody>
      </p:sp>
      <p:sp>
        <p:nvSpPr>
          <p:cNvPr id="75781" name="Rectangle 5"/>
          <p:cNvSpPr>
            <a:spLocks noGrp="1" noChangeArrowheads="1"/>
          </p:cNvSpPr>
          <p:nvPr>
            <p:ph type="body" sz="half" idx="2"/>
          </p:nvPr>
        </p:nvSpPr>
        <p:spPr/>
        <p:txBody>
          <a:bodyPr/>
          <a:lstStyle/>
          <a:p>
            <a:r>
              <a:rPr lang="en-GB" altLang="en-US" sz="1800"/>
              <a:t>Located in the centre of Europe</a:t>
            </a:r>
          </a:p>
          <a:p>
            <a:r>
              <a:rPr lang="en-GB" altLang="en-US" sz="1800"/>
              <a:t>Coverage of most of Europe within …</a:t>
            </a:r>
          </a:p>
          <a:p>
            <a:pPr lvl="1"/>
            <a:r>
              <a:rPr lang="en-GB" altLang="en-US" sz="1600"/>
              <a:t>24h by truck,</a:t>
            </a:r>
          </a:p>
          <a:p>
            <a:pPr lvl="1"/>
            <a:r>
              <a:rPr lang="en-GB" altLang="en-US" sz="1600"/>
              <a:t>30h by train or</a:t>
            </a:r>
          </a:p>
          <a:p>
            <a:pPr lvl="1"/>
            <a:r>
              <a:rPr lang="en-GB" altLang="en-US" sz="1600"/>
              <a:t>3h by plane</a:t>
            </a:r>
          </a:p>
          <a:p>
            <a:r>
              <a:rPr lang="en-GB" altLang="en-US" sz="1800"/>
              <a:t>Europe’s largest economy</a:t>
            </a:r>
          </a:p>
          <a:p>
            <a:r>
              <a:rPr lang="en-GB" altLang="en-US" sz="1800"/>
              <a:t>a strong focus on engineering and manufacturing.</a:t>
            </a:r>
          </a:p>
          <a:p>
            <a:r>
              <a:rPr lang="en-GB" altLang="en-US" sz="1800"/>
              <a:t>~ 80 million inhabitants,</a:t>
            </a:r>
          </a:p>
          <a:p>
            <a:r>
              <a:rPr lang="en-GB" altLang="en-US" sz="1800"/>
              <a:t>~ 40 million employees</a:t>
            </a:r>
          </a:p>
          <a:p>
            <a:r>
              <a:rPr lang="en-GB" altLang="en-US" sz="1800"/>
              <a:t>~ 4 million companies</a:t>
            </a:r>
          </a:p>
          <a:p>
            <a:r>
              <a:rPr lang="en-GB" altLang="en-US" sz="1800"/>
              <a:t>excellent infrastructure</a:t>
            </a:r>
          </a:p>
          <a:p>
            <a:r>
              <a:rPr lang="en-GB" altLang="en-US" sz="1800"/>
              <a:t>good skill level</a:t>
            </a:r>
          </a:p>
          <a:p>
            <a:r>
              <a:rPr lang="en-GB" altLang="en-US" sz="1800"/>
              <a:t>and more …</a:t>
            </a:r>
          </a:p>
          <a:p>
            <a:endParaRPr lang="en-GB" altLang="en-US" sz="1800"/>
          </a:p>
          <a:p>
            <a:pPr lvl="1"/>
            <a:endParaRPr lang="en-GB" altLang="en-US" sz="1600"/>
          </a:p>
        </p:txBody>
      </p:sp>
      <p:pic>
        <p:nvPicPr>
          <p:cNvPr id="75782" name="Picture 6"/>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7163" y="817563"/>
            <a:ext cx="4414837" cy="5221287"/>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75783" name="Text Box 7"/>
          <p:cNvSpPr txBox="1">
            <a:spLocks noChangeArrowheads="1"/>
          </p:cNvSpPr>
          <p:nvPr/>
        </p:nvSpPr>
        <p:spPr bwMode="auto">
          <a:xfrm>
            <a:off x="773113" y="6021388"/>
            <a:ext cx="75961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gn="l">
              <a:defRPr sz="2400">
                <a:solidFill>
                  <a:schemeClr val="tx1"/>
                </a:solidFill>
                <a:latin typeface="Times New Roman" pitchFamily="18" charset="0"/>
                <a:cs typeface="Times New Roman" pitchFamily="18" charset="0"/>
              </a:defRPr>
            </a:lvl1pPr>
            <a:lvl2pPr marL="538163" algn="l">
              <a:defRPr sz="2400">
                <a:solidFill>
                  <a:schemeClr val="tx1"/>
                </a:solidFill>
                <a:latin typeface="Times New Roman" pitchFamily="18" charset="0"/>
                <a:cs typeface="Times New Roman" pitchFamily="18" charset="0"/>
              </a:defRPr>
            </a:lvl2pPr>
            <a:lvl3pPr algn="l">
              <a:defRPr sz="2400">
                <a:solidFill>
                  <a:schemeClr val="tx1"/>
                </a:solidFill>
                <a:latin typeface="Times New Roman" pitchFamily="18" charset="0"/>
                <a:cs typeface="Times New Roman" pitchFamily="18" charset="0"/>
              </a:defRPr>
            </a:lvl3pPr>
            <a:lvl4pPr algn="l">
              <a:defRPr sz="2400">
                <a:solidFill>
                  <a:schemeClr val="tx1"/>
                </a:solidFill>
                <a:latin typeface="Times New Roman" pitchFamily="18" charset="0"/>
                <a:cs typeface="Times New Roman" pitchFamily="18" charset="0"/>
              </a:defRPr>
            </a:lvl4pPr>
            <a:lvl5pPr algn="l">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lnSpc>
                <a:spcPct val="90000"/>
              </a:lnSpc>
              <a:spcBef>
                <a:spcPct val="20000"/>
              </a:spcBef>
              <a:buClr>
                <a:srgbClr val="FF3300"/>
              </a:buClr>
              <a:buSzTx/>
              <a:buFont typeface="Wingdings" pitchFamily="2" charset="2"/>
              <a:buChar char="è"/>
            </a:pPr>
            <a:r>
              <a:rPr lang="en-GB" altLang="en-US" sz="1600">
                <a:solidFill>
                  <a:srgbClr val="FF3300"/>
                </a:solidFill>
                <a:latin typeface="Ottawa" pitchFamily="34" charset="0"/>
              </a:rPr>
              <a:t>It is surely not a bad idea to look in Germany for potential partners for setting up a European business.</a:t>
            </a:r>
            <a:endParaRPr lang="de-DE" altLang="en-US" sz="1600">
              <a:latin typeface="Ottawa"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ltLang="en-US">
                <a:solidFill>
                  <a:schemeClr val="tx1"/>
                </a:solidFill>
              </a:rPr>
              <a:t>Germany – a federated republic</a:t>
            </a:r>
            <a:br>
              <a:rPr lang="en-GB" altLang="en-US">
                <a:solidFill>
                  <a:schemeClr val="tx1"/>
                </a:solidFill>
              </a:rPr>
            </a:br>
            <a:r>
              <a:rPr lang="en-GB" altLang="en-US" sz="2000">
                <a:solidFill>
                  <a:schemeClr val="tx1"/>
                </a:solidFill>
              </a:rPr>
              <a:t>taking the regional diversity successfully into account</a:t>
            </a:r>
          </a:p>
        </p:txBody>
      </p:sp>
      <p:sp>
        <p:nvSpPr>
          <p:cNvPr id="21511" name="Rectangle 7"/>
          <p:cNvSpPr>
            <a:spLocks noGrp="1" noChangeArrowheads="1"/>
          </p:cNvSpPr>
          <p:nvPr>
            <p:ph type="body" sz="half" idx="2"/>
          </p:nvPr>
        </p:nvSpPr>
        <p:spPr/>
        <p:txBody>
          <a:bodyPr/>
          <a:lstStyle/>
          <a:p>
            <a:r>
              <a:rPr lang="en-GB" altLang="en-US" sz="1800"/>
              <a:t>May look like a uniform state</a:t>
            </a:r>
          </a:p>
          <a:p>
            <a:endParaRPr lang="en-GB" altLang="en-US" sz="1800"/>
          </a:p>
        </p:txBody>
      </p:sp>
      <p:pic>
        <p:nvPicPr>
          <p:cNvPr id="21512" name="Picture 8" descr="Map of Germany"/>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17550" y="1647825"/>
            <a:ext cx="3706813"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1513" name="Group 9"/>
          <p:cNvGrpSpPr>
            <a:grpSpLocks/>
          </p:cNvGrpSpPr>
          <p:nvPr/>
        </p:nvGrpSpPr>
        <p:grpSpPr bwMode="auto">
          <a:xfrm>
            <a:off x="2447925" y="1125538"/>
            <a:ext cx="1800225" cy="684212"/>
            <a:chOff x="3129" y="300"/>
            <a:chExt cx="1134" cy="431"/>
          </a:xfrm>
        </p:grpSpPr>
        <p:pic>
          <p:nvPicPr>
            <p:cNvPr id="2151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8" y="414"/>
              <a:ext cx="336"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5" name="AutoShape 11"/>
            <p:cNvSpPr>
              <a:spLocks noChangeArrowheads="1"/>
            </p:cNvSpPr>
            <p:nvPr/>
          </p:nvSpPr>
          <p:spPr bwMode="auto">
            <a:xfrm>
              <a:off x="3129" y="300"/>
              <a:ext cx="1134" cy="431"/>
            </a:xfrm>
            <a:prstGeom prst="cloudCallout">
              <a:avLst>
                <a:gd name="adj1" fmla="val -43750"/>
                <a:gd name="adj2" fmla="val 7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ltLang="en-US"/>
            </a:p>
          </p:txBody>
        </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GB" altLang="en-US">
                <a:solidFill>
                  <a:schemeClr val="tx1"/>
                </a:solidFill>
              </a:rPr>
              <a:t>Germany – a federated republic</a:t>
            </a:r>
            <a:br>
              <a:rPr lang="en-GB" altLang="en-US">
                <a:solidFill>
                  <a:schemeClr val="tx1"/>
                </a:solidFill>
              </a:rPr>
            </a:br>
            <a:r>
              <a:rPr lang="en-GB" altLang="en-US" sz="2000">
                <a:solidFill>
                  <a:schemeClr val="tx1"/>
                </a:solidFill>
              </a:rPr>
              <a:t>taking the regional diversity successfully into account</a:t>
            </a:r>
          </a:p>
        </p:txBody>
      </p:sp>
      <p:sp>
        <p:nvSpPr>
          <p:cNvPr id="125955" name="Rectangle 3"/>
          <p:cNvSpPr>
            <a:spLocks noGrp="1" noChangeArrowheads="1"/>
          </p:cNvSpPr>
          <p:nvPr>
            <p:ph type="body" sz="half" idx="2"/>
          </p:nvPr>
        </p:nvSpPr>
        <p:spPr/>
        <p:txBody>
          <a:bodyPr/>
          <a:lstStyle/>
          <a:p>
            <a:pPr>
              <a:lnSpc>
                <a:spcPct val="80000"/>
              </a:lnSpc>
            </a:pPr>
            <a:r>
              <a:rPr lang="en-GB" altLang="en-US" sz="1600"/>
              <a:t>May look like a uniform state</a:t>
            </a:r>
          </a:p>
          <a:p>
            <a:pPr>
              <a:lnSpc>
                <a:spcPct val="80000"/>
              </a:lnSpc>
            </a:pPr>
            <a:r>
              <a:rPr lang="en-GB" altLang="en-US" sz="1600"/>
              <a:t>Consists in fact of 16 ‘Länder’</a:t>
            </a:r>
          </a:p>
          <a:p>
            <a:pPr lvl="1">
              <a:lnSpc>
                <a:spcPct val="80000"/>
              </a:lnSpc>
            </a:pPr>
            <a:r>
              <a:rPr lang="en-GB" altLang="en-US" sz="1400"/>
              <a:t>Baden-Wuerttemberg</a:t>
            </a:r>
          </a:p>
          <a:p>
            <a:pPr lvl="1">
              <a:lnSpc>
                <a:spcPct val="80000"/>
              </a:lnSpc>
            </a:pPr>
            <a:r>
              <a:rPr lang="en-GB" altLang="en-US" sz="1400"/>
              <a:t>Bavaria</a:t>
            </a:r>
          </a:p>
          <a:p>
            <a:pPr lvl="1">
              <a:lnSpc>
                <a:spcPct val="80000"/>
              </a:lnSpc>
            </a:pPr>
            <a:r>
              <a:rPr lang="en-GB" altLang="en-US" sz="1400"/>
              <a:t>Berlin</a:t>
            </a:r>
          </a:p>
          <a:p>
            <a:pPr lvl="1">
              <a:lnSpc>
                <a:spcPct val="80000"/>
              </a:lnSpc>
            </a:pPr>
            <a:r>
              <a:rPr lang="en-GB" altLang="en-US" sz="1400"/>
              <a:t>Brandenburg</a:t>
            </a:r>
          </a:p>
          <a:p>
            <a:pPr lvl="1">
              <a:lnSpc>
                <a:spcPct val="80000"/>
              </a:lnSpc>
            </a:pPr>
            <a:r>
              <a:rPr lang="en-GB" altLang="en-US" sz="1400"/>
              <a:t>Bremen</a:t>
            </a:r>
          </a:p>
          <a:p>
            <a:pPr lvl="1">
              <a:lnSpc>
                <a:spcPct val="80000"/>
              </a:lnSpc>
            </a:pPr>
            <a:r>
              <a:rPr lang="en-GB" altLang="en-US" sz="1400"/>
              <a:t>Hamburg</a:t>
            </a:r>
          </a:p>
          <a:p>
            <a:pPr lvl="1">
              <a:lnSpc>
                <a:spcPct val="80000"/>
              </a:lnSpc>
            </a:pPr>
            <a:r>
              <a:rPr lang="en-GB" altLang="en-US" sz="1400"/>
              <a:t>Hessia</a:t>
            </a:r>
          </a:p>
          <a:p>
            <a:pPr lvl="1">
              <a:lnSpc>
                <a:spcPct val="80000"/>
              </a:lnSpc>
            </a:pPr>
            <a:r>
              <a:rPr lang="en-GB" altLang="en-US" sz="1400"/>
              <a:t>Lower Saxony</a:t>
            </a:r>
          </a:p>
          <a:p>
            <a:pPr lvl="1">
              <a:lnSpc>
                <a:spcPct val="80000"/>
              </a:lnSpc>
            </a:pPr>
            <a:r>
              <a:rPr lang="en-GB" altLang="en-US" sz="1400"/>
              <a:t>Mecklenburg-Western Pomerania</a:t>
            </a:r>
          </a:p>
          <a:p>
            <a:pPr lvl="1">
              <a:lnSpc>
                <a:spcPct val="80000"/>
              </a:lnSpc>
            </a:pPr>
            <a:r>
              <a:rPr lang="en-GB" altLang="en-US" sz="1400"/>
              <a:t>North Rhine-Westphalia</a:t>
            </a:r>
          </a:p>
          <a:p>
            <a:pPr lvl="1">
              <a:lnSpc>
                <a:spcPct val="80000"/>
              </a:lnSpc>
            </a:pPr>
            <a:r>
              <a:rPr lang="en-GB" altLang="en-US" sz="1400"/>
              <a:t>Rhineland-Palatinate</a:t>
            </a:r>
          </a:p>
          <a:p>
            <a:pPr lvl="1">
              <a:lnSpc>
                <a:spcPct val="80000"/>
              </a:lnSpc>
            </a:pPr>
            <a:r>
              <a:rPr lang="en-GB" altLang="en-US" sz="1400"/>
              <a:t>Saarland</a:t>
            </a:r>
          </a:p>
          <a:p>
            <a:pPr lvl="1">
              <a:lnSpc>
                <a:spcPct val="80000"/>
              </a:lnSpc>
            </a:pPr>
            <a:r>
              <a:rPr lang="en-GB" altLang="en-US" sz="1400"/>
              <a:t>Saxony</a:t>
            </a:r>
          </a:p>
          <a:p>
            <a:pPr lvl="1">
              <a:lnSpc>
                <a:spcPct val="80000"/>
              </a:lnSpc>
            </a:pPr>
            <a:r>
              <a:rPr lang="en-GB" altLang="en-US" sz="1400"/>
              <a:t>Saxony-Anhalt</a:t>
            </a:r>
          </a:p>
          <a:p>
            <a:pPr lvl="1">
              <a:lnSpc>
                <a:spcPct val="80000"/>
              </a:lnSpc>
            </a:pPr>
            <a:r>
              <a:rPr lang="en-GB" altLang="en-US" sz="1400"/>
              <a:t>Schleswig-Holstein</a:t>
            </a:r>
          </a:p>
          <a:p>
            <a:pPr lvl="1">
              <a:lnSpc>
                <a:spcPct val="80000"/>
              </a:lnSpc>
            </a:pPr>
            <a:r>
              <a:rPr lang="en-GB" altLang="en-US" sz="1400"/>
              <a:t>Thuringia</a:t>
            </a:r>
          </a:p>
          <a:p>
            <a:pPr>
              <a:lnSpc>
                <a:spcPct val="80000"/>
              </a:lnSpc>
            </a:pPr>
            <a:r>
              <a:rPr lang="en-GB" altLang="en-US" sz="1600"/>
              <a:t>Each with its own tradition &amp; focus</a:t>
            </a:r>
          </a:p>
          <a:p>
            <a:pPr>
              <a:lnSpc>
                <a:spcPct val="80000"/>
              </a:lnSpc>
            </a:pPr>
            <a:r>
              <a:rPr lang="en-GB" altLang="en-US" sz="1600"/>
              <a:t>Competing with each others</a:t>
            </a:r>
          </a:p>
          <a:p>
            <a:pPr>
              <a:lnSpc>
                <a:spcPct val="80000"/>
              </a:lnSpc>
            </a:pPr>
            <a:r>
              <a:rPr lang="en-GB" altLang="en-US" sz="1600"/>
              <a:t>Offering different opportunities</a:t>
            </a:r>
          </a:p>
          <a:p>
            <a:pPr>
              <a:lnSpc>
                <a:spcPct val="80000"/>
              </a:lnSpc>
            </a:pPr>
            <a:r>
              <a:rPr lang="en-GB" altLang="en-US" sz="1600"/>
              <a:t>Doing independent trade promotion</a:t>
            </a:r>
            <a:br>
              <a:rPr lang="en-GB" altLang="en-US" sz="1600"/>
            </a:br>
            <a:endParaRPr lang="en-GB" altLang="en-US" sz="1600"/>
          </a:p>
          <a:p>
            <a:pPr>
              <a:lnSpc>
                <a:spcPct val="80000"/>
              </a:lnSpc>
              <a:buClr>
                <a:srgbClr val="FF3300"/>
              </a:buClr>
              <a:buSzPct val="110000"/>
              <a:buFont typeface="Wingdings" pitchFamily="2" charset="2"/>
              <a:buChar char="è"/>
            </a:pPr>
            <a:r>
              <a:rPr lang="en-GB" altLang="en-US" sz="1600">
                <a:solidFill>
                  <a:srgbClr val="FF3300"/>
                </a:solidFill>
              </a:rPr>
              <a:t>Having (slightly) different cultures</a:t>
            </a:r>
          </a:p>
        </p:txBody>
      </p:sp>
      <p:pic>
        <p:nvPicPr>
          <p:cNvPr id="125956" name="Picture 4" descr="Map of Germany"/>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17550" y="1647825"/>
            <a:ext cx="3706813"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5960" name="Picture 8" descr="Wappen von Baden-Württembe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25" y="5408613"/>
            <a:ext cx="54292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1" name="Picture 9" descr="Bavar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5263" y="5229225"/>
            <a:ext cx="54292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2" name="Picture 10" descr="Wappen von Berl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4550" y="3021013"/>
            <a:ext cx="54292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3" name="Picture 11" descr="Wappen von Brandenbur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1888" y="3429000"/>
            <a:ext cx="54292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4" name="Picture 12" descr="Wappen von Breme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2275" y="2744788"/>
            <a:ext cx="54292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5" name="Picture 13" descr="Wappen von Hambur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9000" y="2384425"/>
            <a:ext cx="54292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6" name="Picture 14" descr="Wappen von Hess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2275" y="4221163"/>
            <a:ext cx="54292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7" name="Picture 15" descr="Wappen von Mecklenburg-Vorpommer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2138" y="2276475"/>
            <a:ext cx="54292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8" name="Picture 16" descr="Wappen von Niedersachse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4075" y="3224213"/>
            <a:ext cx="54292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9" name="Picture 17" descr="Wappen von Nordrhein-Westfale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50938" y="3608388"/>
            <a:ext cx="54292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0" name="Picture 18" descr="Wappen von Rheinland-Pfalz"/>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8063" y="4581525"/>
            <a:ext cx="54292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1" name="Picture 19" descr="Wappen vom Saarlan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7088" y="5049838"/>
            <a:ext cx="54292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2" name="Picture 20" descr="Wappen von Sachse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19475" y="4041775"/>
            <a:ext cx="54292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3" name="Picture 21" descr="Wappen von Sachsen-Anhal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35263" y="3429000"/>
            <a:ext cx="54292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4" name="Picture 22" descr="Wappen von Schleswig-Holstei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43100" y="1773238"/>
            <a:ext cx="54292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5" name="Picture 23" descr="Wappen von Thueringe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55875" y="4113213"/>
            <a:ext cx="54292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GB" altLang="en-US" sz="2400"/>
              <a:t>The German Mittelstand</a:t>
            </a:r>
            <a:br>
              <a:rPr lang="en-GB" altLang="en-US" sz="2400"/>
            </a:br>
            <a:r>
              <a:rPr lang="en-GB" altLang="en-US" sz="1800"/>
              <a:t>the backbone of Germanys economy – (often hidden) champions</a:t>
            </a:r>
          </a:p>
        </p:txBody>
      </p:sp>
      <p:sp>
        <p:nvSpPr>
          <p:cNvPr id="78851" name="Rectangle 3"/>
          <p:cNvSpPr>
            <a:spLocks noGrp="1" noChangeArrowheads="1"/>
          </p:cNvSpPr>
          <p:nvPr>
            <p:ph type="body" sz="half" idx="2"/>
          </p:nvPr>
        </p:nvSpPr>
        <p:spPr>
          <a:xfrm>
            <a:off x="4610100" y="1143000"/>
            <a:ext cx="4246563" cy="5022850"/>
          </a:xfrm>
        </p:spPr>
        <p:txBody>
          <a:bodyPr/>
          <a:lstStyle/>
          <a:p>
            <a:pPr>
              <a:spcBef>
                <a:spcPct val="25000"/>
              </a:spcBef>
            </a:pPr>
            <a:r>
              <a:rPr lang="en-GB" altLang="en-US" sz="1400"/>
              <a:t>Small &amp; medium sized (SME) companies </a:t>
            </a:r>
          </a:p>
          <a:p>
            <a:pPr>
              <a:spcBef>
                <a:spcPct val="25000"/>
              </a:spcBef>
            </a:pPr>
            <a:r>
              <a:rPr lang="en-GB" altLang="en-US" sz="1400"/>
              <a:t>A typical German phenomenon. </a:t>
            </a:r>
          </a:p>
          <a:p>
            <a:pPr>
              <a:spcBef>
                <a:spcPct val="25000"/>
              </a:spcBef>
            </a:pPr>
            <a:r>
              <a:rPr lang="en-GB" altLang="en-US" sz="1400"/>
              <a:t>Definitions according to “Institut für Mittelstandsforschung”, Bonn </a:t>
            </a:r>
            <a:r>
              <a:rPr lang="en-GB" altLang="en-US" sz="1400">
                <a:hlinkClick r:id="rId3"/>
              </a:rPr>
              <a:t>http://www.ifm-bonn.org</a:t>
            </a:r>
            <a:r>
              <a:rPr lang="en-GB" altLang="en-US" sz="1400"/>
              <a:t>. </a:t>
            </a:r>
            <a:endParaRPr lang="en-GB" altLang="en-US" sz="1400" b="1"/>
          </a:p>
          <a:p>
            <a:pPr lvl="1">
              <a:spcBef>
                <a:spcPct val="25000"/>
              </a:spcBef>
            </a:pPr>
            <a:r>
              <a:rPr lang="en-GB" altLang="en-US" sz="1200"/>
              <a:t>1 &gt; 50  million Euro turnaround</a:t>
            </a:r>
          </a:p>
          <a:p>
            <a:pPr lvl="1">
              <a:spcBef>
                <a:spcPct val="25000"/>
              </a:spcBef>
            </a:pPr>
            <a:r>
              <a:rPr lang="en-GB" altLang="en-US" sz="1200"/>
              <a:t>10 &gt; 499 employees. </a:t>
            </a:r>
          </a:p>
          <a:p>
            <a:pPr lvl="1">
              <a:spcBef>
                <a:spcPct val="25000"/>
              </a:spcBef>
            </a:pPr>
            <a:r>
              <a:rPr lang="en-GB" altLang="en-US" sz="1200"/>
              <a:t>Cross industry sector </a:t>
            </a:r>
          </a:p>
          <a:p>
            <a:pPr>
              <a:spcBef>
                <a:spcPct val="25000"/>
              </a:spcBef>
            </a:pPr>
            <a:r>
              <a:rPr lang="en-GB" altLang="en-US" sz="1400"/>
              <a:t>numbers</a:t>
            </a:r>
          </a:p>
          <a:p>
            <a:pPr lvl="1">
              <a:spcBef>
                <a:spcPct val="25000"/>
              </a:spcBef>
            </a:pPr>
            <a:r>
              <a:rPr lang="en-GB" altLang="en-US" sz="1200"/>
              <a:t>3,3 Million SME’s, freelancer &amp; self-employed. </a:t>
            </a:r>
          </a:p>
          <a:p>
            <a:pPr lvl="1">
              <a:spcBef>
                <a:spcPct val="25000"/>
              </a:spcBef>
            </a:pPr>
            <a:r>
              <a:rPr lang="en-GB" altLang="en-US" sz="1200"/>
              <a:t>&gt; 85% of all German companies</a:t>
            </a:r>
          </a:p>
          <a:p>
            <a:pPr lvl="1">
              <a:spcBef>
                <a:spcPct val="25000"/>
              </a:spcBef>
            </a:pPr>
            <a:r>
              <a:rPr lang="en-GB" altLang="en-US" sz="1200"/>
              <a:t>~ 40% of all German companies turnaround</a:t>
            </a:r>
          </a:p>
          <a:p>
            <a:pPr lvl="1">
              <a:spcBef>
                <a:spcPct val="25000"/>
              </a:spcBef>
            </a:pPr>
            <a:r>
              <a:rPr lang="en-GB" altLang="en-US" sz="1200"/>
              <a:t>employ ~70% (~20 million) of all German employees. </a:t>
            </a:r>
          </a:p>
          <a:p>
            <a:pPr>
              <a:spcBef>
                <a:spcPct val="25000"/>
              </a:spcBef>
            </a:pPr>
            <a:r>
              <a:rPr lang="en-GB" altLang="en-US" sz="1400"/>
              <a:t>typically </a:t>
            </a:r>
          </a:p>
          <a:p>
            <a:pPr lvl="1">
              <a:spcBef>
                <a:spcPct val="25000"/>
              </a:spcBef>
            </a:pPr>
            <a:r>
              <a:rPr lang="en-GB" altLang="en-US" sz="1200"/>
              <a:t>owner-managed. </a:t>
            </a:r>
          </a:p>
          <a:p>
            <a:pPr lvl="1">
              <a:spcBef>
                <a:spcPct val="25000"/>
              </a:spcBef>
            </a:pPr>
            <a:r>
              <a:rPr lang="en-GB" altLang="en-US" sz="1200"/>
              <a:t>strong Identification of management with the company.</a:t>
            </a:r>
            <a:endParaRPr lang="en-GB" altLang="en-US" sz="1200" b="1"/>
          </a:p>
          <a:p>
            <a:pPr>
              <a:spcBef>
                <a:spcPct val="25000"/>
              </a:spcBef>
            </a:pPr>
            <a:r>
              <a:rPr lang="en-GB" altLang="en-US" sz="1400"/>
              <a:t>sources</a:t>
            </a:r>
          </a:p>
          <a:p>
            <a:pPr lvl="1">
              <a:spcBef>
                <a:spcPct val="25000"/>
              </a:spcBef>
            </a:pPr>
            <a:r>
              <a:rPr lang="en-GB" altLang="en-US" sz="1200">
                <a:hlinkClick r:id="rId4"/>
              </a:rPr>
              <a:t>http://www.bmwa.bund.de</a:t>
            </a:r>
            <a:r>
              <a:rPr lang="en-GB" altLang="en-US" sz="1200"/>
              <a:t> </a:t>
            </a:r>
          </a:p>
          <a:p>
            <a:pPr lvl="1">
              <a:spcBef>
                <a:spcPct val="25000"/>
              </a:spcBef>
            </a:pPr>
            <a:r>
              <a:rPr lang="en-GB" altLang="en-US" sz="1200">
                <a:hlinkClick r:id="rId3"/>
              </a:rPr>
              <a:t>http://www.ifm-bonn.org</a:t>
            </a:r>
            <a:r>
              <a:rPr lang="en-GB" altLang="en-US" sz="1200"/>
              <a:t> </a:t>
            </a:r>
          </a:p>
          <a:p>
            <a:pPr lvl="1">
              <a:spcBef>
                <a:spcPct val="25000"/>
              </a:spcBef>
            </a:pPr>
            <a:r>
              <a:rPr lang="en-GB" altLang="en-US" sz="1200">
                <a:hlinkClick r:id="rId5"/>
              </a:rPr>
              <a:t>http://de.wikipedia.org</a:t>
            </a:r>
            <a:r>
              <a:rPr lang="en-GB" altLang="en-US" sz="1200"/>
              <a:t> </a:t>
            </a:r>
          </a:p>
          <a:p>
            <a:pPr>
              <a:spcBef>
                <a:spcPct val="25000"/>
              </a:spcBef>
            </a:pPr>
            <a:endParaRPr lang="en-GB" altLang="en-US" sz="1400"/>
          </a:p>
        </p:txBody>
      </p:sp>
      <p:pic>
        <p:nvPicPr>
          <p:cNvPr id="78853" name="Picture 5"/>
          <p:cNvPicPr>
            <a:picLocks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647700" y="1196975"/>
            <a:ext cx="3771900" cy="4141788"/>
          </a:xfrm>
          <a:noFill/>
          <a:ln cap="flat">
            <a:solidFill>
              <a:schemeClr val="hlink"/>
            </a:solidFill>
            <a:miter lim="800000"/>
            <a:headEnd/>
            <a:tailEnd/>
          </a:ln>
        </p:spPr>
      </p:pic>
      <p:sp>
        <p:nvSpPr>
          <p:cNvPr id="78854" name="Text Box 6"/>
          <p:cNvSpPr txBox="1">
            <a:spLocks noChangeArrowheads="1"/>
          </p:cNvSpPr>
          <p:nvPr/>
        </p:nvSpPr>
        <p:spPr bwMode="auto">
          <a:xfrm>
            <a:off x="719138" y="6308725"/>
            <a:ext cx="29083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t>Source: adapted from Faixet al. 2006</a:t>
            </a:r>
          </a:p>
        </p:txBody>
      </p:sp>
      <p:sp>
        <p:nvSpPr>
          <p:cNvPr id="78855" name="Text Box 7"/>
          <p:cNvSpPr txBox="1">
            <a:spLocks noChangeArrowheads="1"/>
          </p:cNvSpPr>
          <p:nvPr/>
        </p:nvSpPr>
        <p:spPr bwMode="auto">
          <a:xfrm>
            <a:off x="647700" y="5589588"/>
            <a:ext cx="38163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gn="l">
              <a:defRPr sz="2400">
                <a:solidFill>
                  <a:schemeClr val="tx1"/>
                </a:solidFill>
                <a:latin typeface="Times New Roman" pitchFamily="18" charset="0"/>
                <a:cs typeface="Times New Roman" pitchFamily="18" charset="0"/>
              </a:defRPr>
            </a:lvl1pPr>
            <a:lvl2pPr algn="l">
              <a:defRPr sz="2400">
                <a:solidFill>
                  <a:schemeClr val="tx1"/>
                </a:solidFill>
                <a:latin typeface="Times New Roman" pitchFamily="18" charset="0"/>
                <a:cs typeface="Times New Roman" pitchFamily="18" charset="0"/>
              </a:defRPr>
            </a:lvl2pPr>
            <a:lvl3pPr algn="l">
              <a:defRPr sz="2400">
                <a:solidFill>
                  <a:schemeClr val="tx1"/>
                </a:solidFill>
                <a:latin typeface="Times New Roman" pitchFamily="18" charset="0"/>
                <a:cs typeface="Times New Roman" pitchFamily="18" charset="0"/>
              </a:defRPr>
            </a:lvl3pPr>
            <a:lvl4pPr algn="l">
              <a:defRPr sz="2400">
                <a:solidFill>
                  <a:schemeClr val="tx1"/>
                </a:solidFill>
                <a:latin typeface="Times New Roman" pitchFamily="18" charset="0"/>
                <a:cs typeface="Times New Roman" pitchFamily="18" charset="0"/>
              </a:defRPr>
            </a:lvl4pPr>
            <a:lvl5pPr algn="l">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lnSpc>
                <a:spcPct val="90000"/>
              </a:lnSpc>
              <a:spcBef>
                <a:spcPct val="20000"/>
              </a:spcBef>
              <a:buClr>
                <a:srgbClr val="FF3300"/>
              </a:buClr>
              <a:buSzTx/>
              <a:buFont typeface="Wingdings" pitchFamily="2" charset="2"/>
              <a:buChar char="è"/>
            </a:pPr>
            <a:r>
              <a:rPr lang="en-GB" altLang="en-US" sz="1600">
                <a:solidFill>
                  <a:srgbClr val="FF3300"/>
                </a:solidFill>
                <a:latin typeface="Ottawa" pitchFamily="34" charset="0"/>
              </a:rPr>
              <a:t>It is often worth to look beyond the large corporations</a:t>
            </a:r>
          </a:p>
          <a:p>
            <a:endParaRPr lang="de-DE" altLang="en-US" sz="1600">
              <a:latin typeface="Ottawa"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GB" altLang="en-US"/>
              <a:t>The hidden champions</a:t>
            </a:r>
            <a:br>
              <a:rPr lang="en-GB" altLang="en-US"/>
            </a:br>
            <a:r>
              <a:rPr lang="en-GB" altLang="en-US" sz="2000"/>
              <a:t>the most successful companies are nearly invisible.</a:t>
            </a:r>
          </a:p>
        </p:txBody>
      </p:sp>
      <p:sp>
        <p:nvSpPr>
          <p:cNvPr id="104451" name="Rectangle 3"/>
          <p:cNvSpPr>
            <a:spLocks noGrp="1" noChangeArrowheads="1"/>
          </p:cNvSpPr>
          <p:nvPr>
            <p:ph type="body" sz="half" idx="2"/>
          </p:nvPr>
        </p:nvSpPr>
        <p:spPr>
          <a:xfrm>
            <a:off x="4533900" y="1089025"/>
            <a:ext cx="4392613" cy="4876800"/>
          </a:xfrm>
        </p:spPr>
        <p:txBody>
          <a:bodyPr/>
          <a:lstStyle/>
          <a:p>
            <a:pPr>
              <a:lnSpc>
                <a:spcPct val="90000"/>
              </a:lnSpc>
            </a:pPr>
            <a:r>
              <a:rPr lang="en-GB" altLang="en-US" sz="1800"/>
              <a:t>The Germans are </a:t>
            </a:r>
            <a:r>
              <a:rPr lang="en-GB" altLang="en-US" sz="1800" b="1"/>
              <a:t>export champions</a:t>
            </a:r>
          </a:p>
          <a:p>
            <a:pPr>
              <a:lnSpc>
                <a:spcPct val="90000"/>
              </a:lnSpc>
            </a:pPr>
            <a:r>
              <a:rPr lang="en-GB" altLang="en-US" sz="1800"/>
              <a:t>It’s not due to the </a:t>
            </a:r>
            <a:r>
              <a:rPr lang="en-GB" altLang="en-US" sz="1800" b="1"/>
              <a:t>large</a:t>
            </a:r>
            <a:r>
              <a:rPr lang="en-GB" altLang="en-US" sz="1800"/>
              <a:t> corporations.</a:t>
            </a:r>
          </a:p>
          <a:p>
            <a:pPr>
              <a:lnSpc>
                <a:spcPct val="90000"/>
              </a:lnSpc>
            </a:pPr>
            <a:r>
              <a:rPr lang="en-GB" altLang="en-US" sz="1800"/>
              <a:t>But by a group of lesser know  companies who are world champions is a </a:t>
            </a:r>
            <a:r>
              <a:rPr lang="en-GB" altLang="en-US" sz="1800" b="1"/>
              <a:t>small market segment</a:t>
            </a:r>
            <a:r>
              <a:rPr lang="en-GB" altLang="en-US" sz="1800"/>
              <a:t>.</a:t>
            </a:r>
          </a:p>
          <a:p>
            <a:pPr>
              <a:lnSpc>
                <a:spcPct val="90000"/>
              </a:lnSpc>
            </a:pPr>
            <a:r>
              <a:rPr lang="en-GB" altLang="en-US" sz="1800"/>
              <a:t>Operating since many years </a:t>
            </a:r>
            <a:r>
              <a:rPr lang="en-GB" altLang="en-US" sz="1800" b="1"/>
              <a:t>successfully </a:t>
            </a:r>
            <a:r>
              <a:rPr lang="en-GB" altLang="en-US" sz="1800"/>
              <a:t>but</a:t>
            </a:r>
            <a:r>
              <a:rPr lang="en-GB" altLang="en-US" sz="1800" b="1"/>
              <a:t> invisible</a:t>
            </a:r>
            <a:r>
              <a:rPr lang="en-GB" altLang="en-US" sz="1800"/>
              <a:t>. </a:t>
            </a:r>
          </a:p>
          <a:p>
            <a:pPr>
              <a:lnSpc>
                <a:spcPct val="90000"/>
              </a:lnSpc>
            </a:pPr>
            <a:r>
              <a:rPr lang="en-GB" altLang="en-US" sz="1800"/>
              <a:t>They tend to </a:t>
            </a:r>
            <a:r>
              <a:rPr lang="en-GB" altLang="en-US" sz="1800" b="1"/>
              <a:t>avoid publicity</a:t>
            </a:r>
            <a:r>
              <a:rPr lang="en-GB" altLang="en-US" sz="1800"/>
              <a:t>. </a:t>
            </a:r>
          </a:p>
          <a:p>
            <a:pPr>
              <a:lnSpc>
                <a:spcPct val="90000"/>
              </a:lnSpc>
            </a:pPr>
            <a:r>
              <a:rPr lang="en-GB" altLang="en-US" sz="1800"/>
              <a:t>In Germany alone there are ~ 1200.</a:t>
            </a:r>
          </a:p>
          <a:p>
            <a:pPr>
              <a:lnSpc>
                <a:spcPct val="90000"/>
              </a:lnSpc>
            </a:pPr>
            <a:r>
              <a:rPr lang="en-GB" altLang="en-US" sz="1800" b="1"/>
              <a:t>Innovation</a:t>
            </a:r>
            <a:r>
              <a:rPr lang="en-GB" altLang="en-US" sz="1800"/>
              <a:t> is their most distinctive element.</a:t>
            </a:r>
          </a:p>
          <a:p>
            <a:pPr>
              <a:lnSpc>
                <a:spcPct val="90000"/>
              </a:lnSpc>
            </a:pPr>
            <a:r>
              <a:rPr lang="en-GB" altLang="en-US" sz="1800"/>
              <a:t>Nearly all of them reached </a:t>
            </a:r>
            <a:r>
              <a:rPr lang="en-GB" altLang="en-US" sz="1800" b="1"/>
              <a:t>world championship</a:t>
            </a:r>
            <a:r>
              <a:rPr lang="en-GB" altLang="en-US" sz="1800"/>
              <a:t>.</a:t>
            </a:r>
          </a:p>
          <a:p>
            <a:pPr>
              <a:lnSpc>
                <a:spcPct val="90000"/>
              </a:lnSpc>
            </a:pPr>
            <a:r>
              <a:rPr lang="en-GB" altLang="en-US" sz="1800"/>
              <a:t>Because they once started as </a:t>
            </a:r>
            <a:r>
              <a:rPr lang="en-GB" altLang="en-US" sz="1800" b="1"/>
              <a:t>pioneers</a:t>
            </a:r>
            <a:r>
              <a:rPr lang="en-GB" altLang="en-US" sz="1800"/>
              <a:t>. </a:t>
            </a:r>
          </a:p>
          <a:p>
            <a:pPr>
              <a:lnSpc>
                <a:spcPct val="90000"/>
              </a:lnSpc>
              <a:buFont typeface="Wingdings" pitchFamily="2" charset="2"/>
              <a:buNone/>
            </a:pPr>
            <a:r>
              <a:rPr lang="en-GB" altLang="en-US" sz="1800"/>
              <a:t>… in </a:t>
            </a:r>
            <a:r>
              <a:rPr lang="en-GB" altLang="en-US" sz="1800" b="1"/>
              <a:t>technology</a:t>
            </a:r>
            <a:r>
              <a:rPr lang="en-GB" altLang="en-US" sz="1800"/>
              <a:t> or </a:t>
            </a:r>
            <a:r>
              <a:rPr lang="en-GB" altLang="en-US" sz="1800" b="1"/>
              <a:t>market approach</a:t>
            </a:r>
            <a:r>
              <a:rPr lang="en-GB" altLang="en-US" sz="1800"/>
              <a:t>.</a:t>
            </a:r>
            <a:br>
              <a:rPr lang="en-GB" altLang="en-US" sz="1800"/>
            </a:br>
            <a:endParaRPr lang="en-GB" altLang="en-US" sz="1800"/>
          </a:p>
          <a:p>
            <a:pPr>
              <a:lnSpc>
                <a:spcPct val="90000"/>
              </a:lnSpc>
              <a:buClr>
                <a:srgbClr val="FF3300"/>
              </a:buClr>
              <a:buSzTx/>
              <a:buFont typeface="Wingdings" pitchFamily="2" charset="2"/>
              <a:buChar char="è"/>
            </a:pPr>
            <a:r>
              <a:rPr lang="en-GB" altLang="en-US" sz="1800">
                <a:solidFill>
                  <a:srgbClr val="FF3300"/>
                </a:solidFill>
              </a:rPr>
              <a:t>Their corporate culture differs considerably from large corporations</a:t>
            </a:r>
            <a:endParaRPr lang="en-GB" altLang="en-US" sz="1600">
              <a:solidFill>
                <a:srgbClr val="FF3300"/>
              </a:solidFill>
            </a:endParaRPr>
          </a:p>
        </p:txBody>
      </p:sp>
      <p:pic>
        <p:nvPicPr>
          <p:cNvPr id="104455" name="Picture 7"/>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47700" y="1089025"/>
            <a:ext cx="3381375" cy="487680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GB" altLang="en-US"/>
              <a:t>The Hidden Champions</a:t>
            </a:r>
            <a:br>
              <a:rPr lang="en-GB" altLang="en-US"/>
            </a:br>
            <a:r>
              <a:rPr lang="en-GB" altLang="en-US" sz="2000"/>
              <a:t>Germanys top performers are often not seen at 1</a:t>
            </a:r>
            <a:r>
              <a:rPr lang="en-GB" altLang="en-US" sz="2000" baseline="30000"/>
              <a:t>st</a:t>
            </a:r>
            <a:r>
              <a:rPr lang="en-GB" altLang="en-US" sz="2000"/>
              <a:t> sight</a:t>
            </a:r>
          </a:p>
        </p:txBody>
      </p:sp>
      <p:sp>
        <p:nvSpPr>
          <p:cNvPr id="106499" name="Rectangle 3"/>
          <p:cNvSpPr>
            <a:spLocks noGrp="1" noChangeArrowheads="1"/>
          </p:cNvSpPr>
          <p:nvPr>
            <p:ph type="body" idx="1"/>
          </p:nvPr>
        </p:nvSpPr>
        <p:spPr/>
        <p:txBody>
          <a:bodyPr/>
          <a:lstStyle/>
          <a:p>
            <a:r>
              <a:rPr lang="en-GB" altLang="en-US"/>
              <a:t>are small or medium sized companies.</a:t>
            </a:r>
          </a:p>
          <a:p>
            <a:r>
              <a:rPr lang="en-GB" altLang="en-US"/>
              <a:t>rule the world market often by &gt;  50% market share.</a:t>
            </a:r>
          </a:p>
          <a:p>
            <a:r>
              <a:rPr lang="en-GB" altLang="en-US"/>
              <a:t>often provide ‘invisible’ or unspectacular products.</a:t>
            </a:r>
          </a:p>
          <a:p>
            <a:r>
              <a:rPr lang="en-GB" altLang="en-US"/>
              <a:t>show a remarkable ability to survive under changing conditions.</a:t>
            </a:r>
          </a:p>
          <a:p>
            <a:r>
              <a:rPr lang="en-GB" altLang="en-US"/>
              <a:t>have a substantial export quote.</a:t>
            </a:r>
          </a:p>
          <a:p>
            <a:r>
              <a:rPr lang="en-GB" altLang="en-US"/>
              <a:t>contribute significantly to Germanys trade balance.</a:t>
            </a:r>
          </a:p>
          <a:p>
            <a:r>
              <a:rPr lang="en-GB" altLang="en-US"/>
              <a:t>are truly global competitors.</a:t>
            </a:r>
          </a:p>
          <a:p>
            <a:r>
              <a:rPr lang="en-GB" altLang="en-US"/>
              <a:t>are mostly family owned and managed.</a:t>
            </a:r>
          </a:p>
          <a:p>
            <a:r>
              <a:rPr lang="en-GB" altLang="en-US"/>
              <a:t>are successful but not miracle companies.</a:t>
            </a:r>
          </a:p>
          <a:p>
            <a:r>
              <a:rPr lang="en-GB" altLang="en-US"/>
              <a:t>reside often in remote places.</a:t>
            </a:r>
          </a:p>
          <a:p>
            <a:r>
              <a:rPr lang="en-GB" altLang="en-US"/>
              <a:t>are led by a strong, sometimes ‘peculiar’ corporate culture.</a:t>
            </a:r>
          </a:p>
        </p:txBody>
      </p:sp>
      <p:sp>
        <p:nvSpPr>
          <p:cNvPr id="106500" name="Text Box 4"/>
          <p:cNvSpPr txBox="1">
            <a:spLocks noChangeArrowheads="1"/>
          </p:cNvSpPr>
          <p:nvPr/>
        </p:nvSpPr>
        <p:spPr bwMode="auto">
          <a:xfrm>
            <a:off x="773113" y="6021388"/>
            <a:ext cx="759618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gn="l">
              <a:defRPr sz="2400">
                <a:solidFill>
                  <a:schemeClr val="tx1"/>
                </a:solidFill>
                <a:latin typeface="Times New Roman" pitchFamily="18" charset="0"/>
                <a:cs typeface="Times New Roman" pitchFamily="18" charset="0"/>
              </a:defRPr>
            </a:lvl1pPr>
            <a:lvl2pPr marL="538163" algn="l">
              <a:defRPr sz="2400">
                <a:solidFill>
                  <a:schemeClr val="tx1"/>
                </a:solidFill>
                <a:latin typeface="Times New Roman" pitchFamily="18" charset="0"/>
                <a:cs typeface="Times New Roman" pitchFamily="18" charset="0"/>
              </a:defRPr>
            </a:lvl2pPr>
            <a:lvl3pPr algn="l">
              <a:defRPr sz="2400">
                <a:solidFill>
                  <a:schemeClr val="tx1"/>
                </a:solidFill>
                <a:latin typeface="Times New Roman" pitchFamily="18" charset="0"/>
                <a:cs typeface="Times New Roman" pitchFamily="18" charset="0"/>
              </a:defRPr>
            </a:lvl3pPr>
            <a:lvl4pPr algn="l">
              <a:defRPr sz="2400">
                <a:solidFill>
                  <a:schemeClr val="tx1"/>
                </a:solidFill>
                <a:latin typeface="Times New Roman" pitchFamily="18" charset="0"/>
                <a:cs typeface="Times New Roman" pitchFamily="18" charset="0"/>
              </a:defRPr>
            </a:lvl4pPr>
            <a:lvl5pPr algn="l">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lnSpc>
                <a:spcPct val="90000"/>
              </a:lnSpc>
              <a:spcBef>
                <a:spcPct val="20000"/>
              </a:spcBef>
              <a:buClr>
                <a:srgbClr val="FF3300"/>
              </a:buClr>
              <a:buSzTx/>
              <a:buFont typeface="Wingdings" pitchFamily="2" charset="2"/>
              <a:buChar char="è"/>
            </a:pPr>
            <a:r>
              <a:rPr lang="en-GB" altLang="en-US" sz="1800">
                <a:solidFill>
                  <a:srgbClr val="FF3300"/>
                </a:solidFill>
                <a:latin typeface="Ottawa" pitchFamily="34" charset="0"/>
              </a:rPr>
              <a:t>It might be worth to ‘dig a bit deeper’ to find the best partner.</a:t>
            </a:r>
            <a:endParaRPr lang="de-DE" altLang="en-US" sz="1800">
              <a:latin typeface="Ottawa"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roposal Framework">
  <a:themeElements>
    <a:clrScheme name="">
      <a:dk1>
        <a:srgbClr val="000000"/>
      </a:dk1>
      <a:lt1>
        <a:srgbClr val="FFFFFF"/>
      </a:lt1>
      <a:dk2>
        <a:srgbClr val="000000"/>
      </a:dk2>
      <a:lt2>
        <a:srgbClr val="C0C0C0"/>
      </a:lt2>
      <a:accent1>
        <a:srgbClr val="FFCC99"/>
      </a:accent1>
      <a:accent2>
        <a:srgbClr val="3366FF"/>
      </a:accent2>
      <a:accent3>
        <a:srgbClr val="FFFFFF"/>
      </a:accent3>
      <a:accent4>
        <a:srgbClr val="000000"/>
      </a:accent4>
      <a:accent5>
        <a:srgbClr val="FFE2CA"/>
      </a:accent5>
      <a:accent6>
        <a:srgbClr val="2D5CE7"/>
      </a:accent6>
      <a:hlink>
        <a:srgbClr val="000099"/>
      </a:hlink>
      <a:folHlink>
        <a:srgbClr val="CC3300"/>
      </a:folHlink>
    </a:clrScheme>
    <a:fontScheme name="Proposal Framework">
      <a:majorFont>
        <a:latin typeface="Arial Unicode MS"/>
        <a:ea typeface=""/>
        <a:cs typeface=""/>
      </a:majorFont>
      <a:minorFont>
        <a:latin typeface="Arial Unicode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
            <a:srgbClr val="6699FF"/>
          </a:buClr>
          <a:buSzPct val="80000"/>
          <a:buFont typeface="Wingdings" pitchFamily="2" charset="2"/>
          <a:buNone/>
          <a:tabLst/>
          <a:defRPr kumimoji="0" lang="de-DE" altLang="en-US" sz="1300" b="0" i="0" u="none" strike="noStrike" cap="none" normalizeH="0" baseline="0" smtClean="0">
            <a:ln>
              <a:noFill/>
            </a:ln>
            <a:solidFill>
              <a:schemeClr val="tx1"/>
            </a:solidFill>
            <a:effectLst/>
            <a:latin typeface="Ottaw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
            <a:srgbClr val="6699FF"/>
          </a:buClr>
          <a:buSzPct val="80000"/>
          <a:buFont typeface="Wingdings" pitchFamily="2" charset="2"/>
          <a:buNone/>
          <a:tabLst/>
          <a:defRPr kumimoji="0" lang="de-DE" altLang="en-US" sz="1300" b="0" i="0" u="none" strike="noStrike" cap="none" normalizeH="0" baseline="0" smtClean="0">
            <a:ln>
              <a:noFill/>
            </a:ln>
            <a:solidFill>
              <a:schemeClr val="tx1"/>
            </a:solidFill>
            <a:effectLst/>
            <a:latin typeface="Ottawa" pitchFamily="34" charset="0"/>
            <a:cs typeface="Times New Roman" pitchFamily="18" charset="0"/>
          </a:defRPr>
        </a:defPPr>
      </a:lstStyle>
    </a:lnDef>
  </a:objectDefaults>
  <a:extraClrSchemeLst>
    <a:extraClrScheme>
      <a:clrScheme name="Proposal Framewor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posal Framewor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posal Framewor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posal Framewor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posal Framewor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posal Framewor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posal Framewor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C:\Dokumente und Einstellungen\Horst Walther\Eigene Dateien\1. SiG\Proposal Framework.ppt</Template>
  <TotalTime>0</TotalTime>
  <Words>3145</Words>
  <Application>Microsoft Office PowerPoint</Application>
  <PresentationFormat>Bildschirmpräsentation (4:3)</PresentationFormat>
  <Paragraphs>544</Paragraphs>
  <Slides>30</Slides>
  <Notes>30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30</vt:i4>
      </vt:variant>
    </vt:vector>
  </HeadingPairs>
  <TitlesOfParts>
    <vt:vector size="38" baseType="lpstr">
      <vt:lpstr>Times New Roman</vt:lpstr>
      <vt:lpstr>Arial Unicode MS</vt:lpstr>
      <vt:lpstr>Wingdings</vt:lpstr>
      <vt:lpstr>Webdings</vt:lpstr>
      <vt:lpstr>Ottawa</vt:lpstr>
      <vt:lpstr>Arial</vt:lpstr>
      <vt:lpstr>Comic Sans MS</vt:lpstr>
      <vt:lpstr>Proposal Framework</vt:lpstr>
      <vt:lpstr>How to do business with German partners</vt:lpstr>
      <vt:lpstr>agenda</vt:lpstr>
      <vt:lpstr>You …</vt:lpstr>
      <vt:lpstr>Germany - a good starting point</vt:lpstr>
      <vt:lpstr>Germany – a federated republic taking the regional diversity successfully into account</vt:lpstr>
      <vt:lpstr>Germany – a federated republic taking the regional diversity successfully into account</vt:lpstr>
      <vt:lpstr>The German Mittelstand the backbone of Germanys economy – (often hidden) champions</vt:lpstr>
      <vt:lpstr>The hidden champions the most successful companies are nearly invisible.</vt:lpstr>
      <vt:lpstr>The Hidden Champions Germanys top performers are often not seen at 1st sight</vt:lpstr>
      <vt:lpstr>Hidden champions in 2007 some examples of small or medium sized world champions</vt:lpstr>
      <vt:lpstr>How to approach a potential German partner straight to the point but not without courtesy</vt:lpstr>
      <vt:lpstr>How to find a German partner How to find suppliers, technology transfer, investment partners</vt:lpstr>
      <vt:lpstr>Where to get information from Regional business development agencies</vt:lpstr>
      <vt:lpstr>Where to get information from Regional business development agencies</vt:lpstr>
      <vt:lpstr>ZVEI Zentralverband Elektrotechnik- und Elektronikindustrie e.V.</vt:lpstr>
      <vt:lpstr>VDMA Verband Deutscher Maschinen- und Anlagenbau</vt:lpstr>
      <vt:lpstr>German exhibitions an important way to contact German partners</vt:lpstr>
      <vt:lpstr>Characteristics of German businesses acting slowly but used to make decisions at trade fairs</vt:lpstr>
      <vt:lpstr>Corporate culture – what it is about several layers form what we call a culture</vt:lpstr>
      <vt:lpstr>Corporate culture – our common heritage we all share the same evolution-biological roots.</vt:lpstr>
      <vt:lpstr>German cultural stereotypes good to know – but be prepared for surprises</vt:lpstr>
      <vt:lpstr>Communication patterns Something, you should know</vt:lpstr>
      <vt:lpstr>Germans and their forthright mentality</vt:lpstr>
      <vt:lpstr>The end ...</vt:lpstr>
      <vt:lpstr>questions - comments - suggestions?</vt:lpstr>
      <vt:lpstr>Information sources</vt:lpstr>
      <vt:lpstr>Dr. Horst Walther SiG Software Integration GmbH – http://www.si-g.com </vt:lpstr>
      <vt:lpstr>Attention  Backup slides (not for printed or electronic handouts)</vt:lpstr>
      <vt:lpstr>Die heimlichen Gewinner Erfolgsfaktoren ihres Sieges</vt:lpstr>
      <vt:lpstr>Die heimlichen Gewinner Erfolgsfaktoren ihres Sieges</vt:lpstr>
    </vt:vector>
  </TitlesOfParts>
  <Company>SiG Software Integration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QS-Fragen - Was wollen wir erreichen?</dc:title>
  <dc:creator>Horst.Walther@Si-G.com</dc:creator>
  <cp:lastModifiedBy>Horst Walther</cp:lastModifiedBy>
  <cp:revision>99</cp:revision>
  <dcterms:created xsi:type="dcterms:W3CDTF">2003-05-20T21:32:32Z</dcterms:created>
  <dcterms:modified xsi:type="dcterms:W3CDTF">2016-01-25T17:53:04Z</dcterms:modified>
</cp:coreProperties>
</file>