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</p:sldIdLst>
  <p:sldSz cx="9144000" cy="6858000" type="screen4x3"/>
  <p:notesSz cx="6858000" cy="97726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84858A9-F3CE-4E34-BD02-41C2D242FC4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75972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87425" y="733425"/>
            <a:ext cx="4884738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1850"/>
            <a:ext cx="5486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9DA1627-0A1E-44DD-9834-3D508DECCF7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7450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898D4-6B6C-49F0-B859-F1BE6FA69EE6}" type="slidenum">
              <a:rPr lang="de-DE" altLang="en-US"/>
              <a:pPr/>
              <a:t>1</a:t>
            </a:fld>
            <a:endParaRPr lang="de-DE" alt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F3C47-2DE6-4BFF-AE0A-7E2DD6B1DF5D}" type="slidenum">
              <a:rPr lang="de-DE" altLang="en-US"/>
              <a:pPr/>
              <a:t>10</a:t>
            </a:fld>
            <a:endParaRPr lang="de-DE" alt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1850"/>
            <a:ext cx="5029200" cy="43973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E1513-AB7A-481C-8B75-2CF4D7A47499}" type="slidenum">
              <a:rPr lang="de-DE" altLang="en-US"/>
              <a:pPr/>
              <a:t>11</a:t>
            </a:fld>
            <a:endParaRPr lang="de-DE" alt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1850"/>
            <a:ext cx="5029200" cy="43973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701DB-B793-4AD3-AE11-8DD9F23AA670}" type="slidenum">
              <a:rPr lang="de-DE" altLang="en-US"/>
              <a:pPr/>
              <a:t>12</a:t>
            </a:fld>
            <a:endParaRPr lang="de-DE" alt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1850"/>
            <a:ext cx="5029200" cy="43973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448F8-3F0B-475C-B262-2F62F0274780}" type="slidenum">
              <a:rPr lang="de-DE" altLang="en-US"/>
              <a:pPr/>
              <a:t>13</a:t>
            </a:fld>
            <a:endParaRPr lang="de-DE" alt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25CB4-0925-4FA6-96F4-BCBAED83CAEB}" type="slidenum">
              <a:rPr lang="de-DE" altLang="en-US"/>
              <a:pPr/>
              <a:t>14</a:t>
            </a:fld>
            <a:endParaRPr lang="de-DE" alt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33425"/>
            <a:ext cx="4887913" cy="366553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0263"/>
            <a:ext cx="5029200" cy="43989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022D0-261F-47EF-88AA-55AE1EAABD6D}" type="slidenum">
              <a:rPr lang="de-DE" altLang="en-US"/>
              <a:pPr/>
              <a:t>15</a:t>
            </a:fld>
            <a:endParaRPr lang="de-DE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9800" y="4625975"/>
            <a:ext cx="5013325" cy="4111625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992" tIns="47153" rIns="95992" bIns="47153"/>
          <a:lstStyle/>
          <a:p>
            <a:endParaRPr lang="en-US" altLang="en-US"/>
          </a:p>
        </p:txBody>
      </p:sp>
      <p:sp>
        <p:nvSpPr>
          <p:cNvPr id="47107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73163" y="873125"/>
            <a:ext cx="4541837" cy="34067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486D4-AD6A-440D-B1FA-22B085913602}" type="slidenum">
              <a:rPr lang="de-DE" altLang="en-US"/>
              <a:pPr/>
              <a:t>2</a:t>
            </a:fld>
            <a:endParaRPr lang="de-DE" alt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1444C-3A7E-433A-B841-4380E5F3B0C9}" type="slidenum">
              <a:rPr lang="de-DE" altLang="en-US"/>
              <a:pPr/>
              <a:t>3</a:t>
            </a:fld>
            <a:endParaRPr lang="de-DE" alt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7B05D-0C32-4C6D-BF42-E08923C86C45}" type="slidenum">
              <a:rPr lang="de-DE" altLang="en-US"/>
              <a:pPr/>
              <a:t>4</a:t>
            </a:fld>
            <a:endParaRPr lang="de-DE" alt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136A3-AC7D-4CAA-901B-46420B225575}" type="slidenum">
              <a:rPr lang="de-DE" altLang="en-US"/>
              <a:pPr/>
              <a:t>5</a:t>
            </a:fld>
            <a:endParaRPr lang="de-DE" alt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2D625-E517-4DE3-9129-2EA15F1B418C}" type="slidenum">
              <a:rPr lang="de-DE" altLang="en-US"/>
              <a:pPr/>
              <a:t>6</a:t>
            </a:fld>
            <a:endParaRPr lang="de-DE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26BF3-CDB7-4B4D-B0E4-28F99DFBEBFE}" type="slidenum">
              <a:rPr lang="de-DE" altLang="en-US"/>
              <a:pPr/>
              <a:t>7</a:t>
            </a:fld>
            <a:endParaRPr lang="de-DE" alt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1850"/>
            <a:ext cx="5029200" cy="43973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C2489-D217-44BE-B64C-AAC4D83FC0FF}" type="slidenum">
              <a:rPr lang="de-DE" altLang="en-US"/>
              <a:pPr/>
              <a:t>8</a:t>
            </a:fld>
            <a:endParaRPr lang="de-DE" alt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1850"/>
            <a:ext cx="5029200" cy="43973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6F88E-B3D7-45D3-85D5-28F14D40F2E3}" type="slidenum">
              <a:rPr lang="de-DE" altLang="en-US"/>
              <a:pPr/>
              <a:t>9</a:t>
            </a:fld>
            <a:endParaRPr lang="de-DE" alt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1850"/>
            <a:ext cx="5029200" cy="43973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altLang="en-US" noProof="0" smtClean="0"/>
              <a:t>Titelmasterformat durch Klicken bearbeiten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pPr lvl="0"/>
            <a:r>
              <a:rPr lang="de-DE" altLang="en-US" noProof="0" smtClean="0"/>
              <a:t>Formatvorlage des Untertitelmasters durch Klicken bearbeiten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B49256-9C53-4F9C-A031-D1A2DCAD77AE}" type="slidenum">
              <a:rPr lang="de-DE" altLang="en-US"/>
              <a:pPr/>
              <a:t>‹Nr.›</a:t>
            </a:fld>
            <a:endParaRPr lang="de-DE" alt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164DA-3041-4498-ADD0-BD082F08345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4064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8D75-57DA-4B43-921F-484459FC55F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0531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03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566738" y="1196975"/>
            <a:ext cx="3924300" cy="48228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3438" y="1196975"/>
            <a:ext cx="3924300" cy="4822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3B567B1-96B9-42E9-A247-0436988EFDC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224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9B510-6A62-4303-B643-52DDF8CED8E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7256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E022D-C6B5-43D6-9FCC-6A8454675C5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1751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196975"/>
            <a:ext cx="392430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392430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54F03-8C71-4103-B6AF-B85DC8EFD5C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4727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873D4-7C75-49C0-AB0F-6D48B3CF603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2110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E7FB4-9AA9-45FA-B243-FE88A11EDA5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0237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AFCD-78E2-43FF-8971-D0D5DF5E077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2315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A7C3C-7E2A-4F65-9179-0620C23B169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908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9C2BD-F774-43C5-B7C5-0D0B117617C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2247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96975"/>
            <a:ext cx="80010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09600" y="981075"/>
            <a:ext cx="7958138" cy="109538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de-DE" alt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9939D-9BA4-4CD1-918C-7D0B07EDD523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amdeutschenmuseum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-conf.com/speakers/1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-conf.com/speakers/20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en-US" b="1">
                <a:latin typeface="Trebuchet MS" pitchFamily="34" charset="0"/>
              </a:rPr>
              <a:t>Successful IAM Implementation Strategies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213100"/>
            <a:ext cx="7010400" cy="2736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000" b="1">
                <a:latin typeface="Trebuchet MS" pitchFamily="34" charset="0"/>
              </a:rPr>
              <a:t>Birds-of-a-Feather II</a:t>
            </a:r>
          </a:p>
          <a:p>
            <a:pPr>
              <a:lnSpc>
                <a:spcPct val="90000"/>
              </a:lnSpc>
            </a:pPr>
            <a:endParaRPr lang="de-DE" altLang="en-US" sz="1800" b="1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2000">
                <a:latin typeface="Trebuchet MS" pitchFamily="34" charset="0"/>
              </a:rPr>
              <a:t>2nd European Identity Conference</a:t>
            </a:r>
          </a:p>
          <a:p>
            <a:pPr>
              <a:lnSpc>
                <a:spcPct val="90000"/>
              </a:lnSpc>
            </a:pPr>
            <a:r>
              <a:rPr lang="de-DE" altLang="en-US" sz="1400">
                <a:latin typeface="Trebuchet MS" pitchFamily="34" charset="0"/>
              </a:rPr>
              <a:t>2008-04-23, 16:00-17:00</a:t>
            </a:r>
          </a:p>
          <a:p>
            <a:pPr>
              <a:lnSpc>
                <a:spcPct val="90000"/>
              </a:lnSpc>
            </a:pPr>
            <a:endParaRPr lang="de-DE" altLang="en-US" sz="150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2000">
                <a:latin typeface="Trebuchet MS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altLang="en-US" sz="1400">
                <a:latin typeface="Trebuchet MS" pitchFamily="34" charset="0"/>
              </a:rPr>
              <a:t>Forum am Deutschen Museum</a:t>
            </a:r>
          </a:p>
          <a:p>
            <a:pPr>
              <a:lnSpc>
                <a:spcPct val="90000"/>
              </a:lnSpc>
            </a:pPr>
            <a:r>
              <a:rPr lang="de-DE" altLang="en-US" sz="1400">
                <a:latin typeface="Trebuchet MS" pitchFamily="34" charset="0"/>
              </a:rPr>
              <a:t>Museumsinsel 1 • 80538 München </a:t>
            </a:r>
            <a:br>
              <a:rPr lang="de-DE" altLang="en-US" sz="1400">
                <a:latin typeface="Trebuchet MS" pitchFamily="34" charset="0"/>
              </a:rPr>
            </a:br>
            <a:r>
              <a:rPr lang="de-DE" altLang="en-US" sz="1400">
                <a:latin typeface="Trebuchet MS" pitchFamily="34" charset="0"/>
              </a:rPr>
              <a:t>Phone: +49 89211 25170 • Fax: +49 89211 25165 </a:t>
            </a:r>
            <a:br>
              <a:rPr lang="de-DE" altLang="en-US" sz="1400">
                <a:latin typeface="Trebuchet MS" pitchFamily="34" charset="0"/>
              </a:rPr>
            </a:br>
            <a:r>
              <a:rPr lang="de-DE" altLang="en-US" sz="1400">
                <a:latin typeface="Trebuchet MS" pitchFamily="34" charset="0"/>
              </a:rPr>
              <a:t>Web: </a:t>
            </a:r>
            <a:r>
              <a:rPr lang="de-DE" altLang="en-US" sz="1400">
                <a:latin typeface="Trebuchet MS" pitchFamily="34" charset="0"/>
                <a:hlinkClick r:id="rId3"/>
              </a:rPr>
              <a:t>http://www.forumamdeutschenmuseum.de</a:t>
            </a:r>
            <a:endParaRPr lang="de-DE" altLang="en-US" sz="1400">
              <a:latin typeface="Trebuchet MS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71663" y="6165850"/>
            <a:ext cx="5400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en-US">
                <a:latin typeface="Trebuchet MS" pitchFamily="34" charset="0"/>
              </a:rPr>
              <a:t>Dr. Horst Walther, Version 2008-04-21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rebuchet MS" pitchFamily="34" charset="0"/>
              </a:rPr>
              <a:t>Technical risks – they still exist</a:t>
            </a:r>
            <a:br>
              <a:rPr lang="en-GB" altLang="en-US">
                <a:latin typeface="Trebuchet MS" pitchFamily="34" charset="0"/>
              </a:rPr>
            </a:br>
            <a:r>
              <a:rPr lang="en-GB" altLang="en-US" sz="2000">
                <a:latin typeface="Trebuchet MS" pitchFamily="34" charset="0"/>
              </a:rPr>
              <a:t>Technology often is more of marketing than reality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196975"/>
            <a:ext cx="4105275" cy="4822825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25000"/>
              </a:spcBef>
              <a:buClrTx/>
              <a:buFontTx/>
              <a:buNone/>
            </a:pPr>
            <a:r>
              <a:rPr lang="en-GB" altLang="en-US" sz="2000">
                <a:latin typeface="Trebuchet MS" pitchFamily="34" charset="0"/>
              </a:rPr>
              <a:t>Complexity factors</a:t>
            </a:r>
            <a:endParaRPr lang="en-GB" altLang="en-US">
              <a:latin typeface="Trebuchet MS" pitchFamily="34" charset="0"/>
            </a:endParaRP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IAM-SW-Suites are </a:t>
            </a:r>
            <a:r>
              <a:rPr lang="en-GB" altLang="en-US" sz="1600" b="1">
                <a:latin typeface="Trebuchet MS" pitchFamily="34" charset="0"/>
              </a:rPr>
              <a:t>complex</a:t>
            </a:r>
            <a:r>
              <a:rPr lang="en-GB" altLang="en-US" sz="1600">
                <a:latin typeface="Trebuchet MS" pitchFamily="34" charset="0"/>
              </a:rPr>
              <a:t> and often not easy to handle.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Without i</a:t>
            </a:r>
            <a:r>
              <a:rPr lang="en-GB" altLang="en-US" sz="1600" b="1">
                <a:latin typeface="Trebuchet MS" pitchFamily="34" charset="0"/>
              </a:rPr>
              <a:t>mplementation experience</a:t>
            </a:r>
            <a:r>
              <a:rPr lang="en-GB" altLang="en-US" sz="1600">
                <a:latin typeface="Trebuchet MS" pitchFamily="34" charset="0"/>
              </a:rPr>
              <a:t> in exactly the required environment risk of failure is high.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„minor“ changes of the version number sometimes cover  oft complete </a:t>
            </a:r>
            <a:r>
              <a:rPr lang="en-GB" altLang="en-US" sz="1600" b="1">
                <a:latin typeface="Trebuchet MS" pitchFamily="34" charset="0"/>
              </a:rPr>
              <a:t>new developments</a:t>
            </a:r>
            <a:r>
              <a:rPr lang="en-GB" altLang="en-US" sz="1600">
                <a:latin typeface="Trebuchet MS" pitchFamily="34" charset="0"/>
              </a:rPr>
              <a:t>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The support Matrix of environment </a:t>
            </a:r>
            <a:r>
              <a:rPr lang="en-GB" altLang="en-US" sz="1600" b="1">
                <a:latin typeface="Trebuchet MS" pitchFamily="34" charset="0"/>
              </a:rPr>
              <a:t>components</a:t>
            </a:r>
            <a:r>
              <a:rPr lang="en-GB" altLang="en-US" sz="1600">
                <a:latin typeface="Trebuchet MS" pitchFamily="34" charset="0"/>
              </a:rPr>
              <a:t> vs. versions often is only sparsely populated.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Forced replacement of infrastructure components leads to higher </a:t>
            </a:r>
            <a:r>
              <a:rPr lang="en-GB" altLang="en-US" sz="1600" b="1">
                <a:latin typeface="Trebuchet MS" pitchFamily="34" charset="0"/>
              </a:rPr>
              <a:t>effort</a:t>
            </a:r>
            <a:r>
              <a:rPr lang="en-GB" altLang="en-US" sz="1600">
                <a:latin typeface="Trebuchet MS" pitchFamily="34" charset="0"/>
              </a:rPr>
              <a:t>.</a:t>
            </a:r>
            <a:endParaRPr lang="en-GB" altLang="en-US">
              <a:latin typeface="Trebuchet MS" pitchFamily="34" charset="0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>
                <a:latin typeface="Trebuchet MS" pitchFamily="34" charset="0"/>
              </a:rPr>
              <a:t>actions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Always test selected software in a </a:t>
            </a:r>
            <a:r>
              <a:rPr lang="en-GB" altLang="en-US" sz="1600" b="1">
                <a:latin typeface="Trebuchet MS" pitchFamily="34" charset="0"/>
              </a:rPr>
              <a:t>pilot run</a:t>
            </a:r>
            <a:r>
              <a:rPr lang="en-GB" altLang="en-US" sz="1600">
                <a:latin typeface="Trebuchet MS" pitchFamily="34" charset="0"/>
              </a:rPr>
              <a:t> before deployment.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Only choose integration partners with </a:t>
            </a:r>
            <a:r>
              <a:rPr lang="en-GB" altLang="en-US" sz="1600" b="1">
                <a:latin typeface="Trebuchet MS" pitchFamily="34" charset="0"/>
              </a:rPr>
              <a:t>true product experience</a:t>
            </a:r>
            <a:r>
              <a:rPr lang="en-GB" altLang="en-US" sz="1600">
                <a:latin typeface="Trebuchet MS" pitchFamily="34" charset="0"/>
              </a:rPr>
              <a:t>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25538"/>
            <a:ext cx="3317875" cy="4968875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rebuchet MS" pitchFamily="34" charset="0"/>
              </a:rPr>
              <a:t>Sub-optimal assignment of responsibilities</a:t>
            </a:r>
            <a:br>
              <a:rPr lang="en-GB" altLang="en-US">
                <a:latin typeface="Trebuchet MS" pitchFamily="34" charset="0"/>
              </a:rPr>
            </a:br>
            <a:r>
              <a:rPr lang="en-GB" altLang="en-US" sz="2000">
                <a:latin typeface="Trebuchet MS" pitchFamily="34" charset="0"/>
              </a:rPr>
              <a:t>corporate organisation needs a Business Owner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ct val="25000"/>
              </a:spcBef>
              <a:buClrTx/>
              <a:buFontTx/>
              <a:buNone/>
            </a:pPr>
            <a:r>
              <a:rPr lang="en-GB" altLang="en-US" sz="2000">
                <a:latin typeface="Trebuchet MS" pitchFamily="34" charset="0"/>
              </a:rPr>
              <a:t>Complexity factors</a:t>
            </a:r>
            <a:endParaRPr lang="en-GB" altLang="en-US">
              <a:latin typeface="Trebuchet MS" pitchFamily="34" charset="0"/>
            </a:endParaRP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Identity Management is a management task.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Identity Management means organising the enterprise.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HR could be the natural owner – but often refuses.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IT ahs the implementation capabilities but is not mandated to change the organisation.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On the business side methodological and technical knowledge is lacking.</a:t>
            </a:r>
            <a:br>
              <a:rPr lang="en-GB" altLang="en-US" sz="1600">
                <a:latin typeface="Trebuchet MS" pitchFamily="34" charset="0"/>
              </a:rPr>
            </a:br>
            <a:endParaRPr lang="en-GB" altLang="en-US">
              <a:latin typeface="Trebuchet MS" pitchFamily="34" charset="0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 sz="2000">
                <a:latin typeface="Trebuchet MS" pitchFamily="34" charset="0"/>
              </a:rPr>
              <a:t>actions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Shift the responsibility to the business side.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Create a new cross functional function (group) for the doing.</a:t>
            </a:r>
          </a:p>
        </p:txBody>
      </p:sp>
      <p:pic>
        <p:nvPicPr>
          <p:cNvPr id="39940" name="Picture 4">
            <a:hlinkClick r:id="rId3" action="ppaction://hlinksldjump"/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19300"/>
            <a:ext cx="4716463" cy="2720975"/>
          </a:xfrm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rebuchet MS" pitchFamily="34" charset="0"/>
              </a:rPr>
              <a:t>Sub-optimal assignment of responsibilities</a:t>
            </a:r>
            <a:r>
              <a:rPr lang="en-GB" altLang="en-US" sz="3200">
                <a:latin typeface="Trebuchet MS" pitchFamily="34" charset="0"/>
              </a:rPr>
              <a:t/>
            </a:r>
            <a:br>
              <a:rPr lang="en-GB" altLang="en-US" sz="3200">
                <a:latin typeface="Trebuchet MS" pitchFamily="34" charset="0"/>
              </a:rPr>
            </a:br>
            <a:r>
              <a:rPr lang="en-GB" altLang="en-US" sz="2400">
                <a:latin typeface="Trebuchet MS" pitchFamily="34" charset="0"/>
              </a:rPr>
              <a:t>corporate organisation needs a Business Owner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ct val="25000"/>
              </a:spcBef>
              <a:buClrTx/>
              <a:buFontTx/>
              <a:buNone/>
            </a:pPr>
            <a:r>
              <a:rPr lang="en-GB" altLang="en-US" sz="2000">
                <a:latin typeface="Trebuchet MS" pitchFamily="34" charset="0"/>
              </a:rPr>
              <a:t>Complexity factors</a:t>
            </a:r>
            <a:endParaRPr lang="en-GB" altLang="en-US">
              <a:latin typeface="Trebuchet MS" pitchFamily="34" charset="0"/>
            </a:endParaRP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Identity Management is a management task.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Identity Management means organising the enterprise.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HR could be the natural owner – but often refuses.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IT ahs the implementation capabilities but is not mandated to change the organisation.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On the business side methodological and technical knowledge is lacking.</a:t>
            </a:r>
            <a:br>
              <a:rPr lang="en-GB" altLang="en-US" sz="1600">
                <a:latin typeface="Trebuchet MS" pitchFamily="34" charset="0"/>
              </a:rPr>
            </a:br>
            <a:endParaRPr lang="en-GB" altLang="en-US">
              <a:latin typeface="Trebuchet MS" pitchFamily="34" charset="0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 sz="2000">
                <a:latin typeface="Trebuchet MS" pitchFamily="34" charset="0"/>
              </a:rPr>
              <a:t>actions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Shift the responsibility to the business side.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Create a new cross functional function (group) for the doing.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660525"/>
            <a:ext cx="4643438" cy="33718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200">
                <a:latin typeface="Trebuchet MS" pitchFamily="34" charset="0"/>
              </a:rPr>
              <a:t>Responsibility</a:t>
            </a:r>
            <a:r>
              <a:rPr lang="en-GB" altLang="en-US" sz="1700">
                <a:latin typeface="Trebuchet MS" pitchFamily="34" charset="0"/>
              </a:rPr>
              <a:t/>
            </a:r>
            <a:br>
              <a:rPr lang="en-GB" altLang="en-US" sz="1700">
                <a:latin typeface="Trebuchet MS" pitchFamily="34" charset="0"/>
              </a:rPr>
            </a:br>
            <a:r>
              <a:rPr lang="en-GB" altLang="en-US" sz="1700">
                <a:latin typeface="Trebuchet MS" pitchFamily="34" charset="0"/>
              </a:rPr>
              <a:t>Who should be responsible for the Identity Management?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141413"/>
            <a:ext cx="3794125" cy="2430462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3311525" y="1771650"/>
            <a:ext cx="360363" cy="360363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GB" altLang="en-US" sz="1800">
              <a:solidFill>
                <a:srgbClr val="FF3300"/>
              </a:solidFill>
              <a:latin typeface="Trebuchet MS" pitchFamily="34" charset="0"/>
            </a:endParaRP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5256213" y="1987550"/>
            <a:ext cx="360362" cy="360363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GB" altLang="en-US" sz="1800">
              <a:solidFill>
                <a:srgbClr val="FF3300"/>
              </a:solidFill>
              <a:latin typeface="Trebuchet MS" pitchFamily="34" charset="0"/>
            </a:endParaRP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3671888" y="2671763"/>
            <a:ext cx="360362" cy="360362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GB" altLang="en-US" sz="1800">
              <a:solidFill>
                <a:srgbClr val="FF3300"/>
              </a:solidFill>
              <a:latin typeface="Trebuchet MS" pitchFamily="34" charset="0"/>
            </a:endParaRP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4391025" y="1592263"/>
            <a:ext cx="360363" cy="360362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GB" altLang="en-US" sz="1800">
              <a:solidFill>
                <a:srgbClr val="FF3300"/>
              </a:solidFill>
              <a:latin typeface="Trebuchet MS" pitchFamily="34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15900" y="3573463"/>
            <a:ext cx="1727200" cy="2298700"/>
          </a:xfrm>
          <a:prstGeom prst="rect">
            <a:avLst/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altLang="en-US" sz="1800">
                <a:latin typeface="Trebuchet MS" pitchFamily="34" charset="0"/>
              </a:rPr>
              <a:t>HR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altLang="en-US" sz="1200">
                <a:latin typeface="Trebuchet MS" pitchFamily="34" charset="0"/>
              </a:rPr>
              <a:t>has a natural relationship to Persons / person data.</a:t>
            </a:r>
          </a:p>
          <a:p>
            <a:pPr eaLnBrk="0" hangingPunct="0"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altLang="en-US" sz="1200">
                <a:latin typeface="Trebuchet MS" pitchFamily="34" charset="0"/>
              </a:rPr>
              <a:t>Often far from  being business minded</a:t>
            </a:r>
          </a:p>
          <a:p>
            <a:pPr eaLnBrk="0" hangingPunct="0"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altLang="en-US" sz="1200">
                <a:latin typeface="Trebuchet MS" pitchFamily="34" charset="0"/>
              </a:rPr>
              <a:t>HR acts not really “real time”.</a:t>
            </a:r>
          </a:p>
        </p:txBody>
      </p:sp>
      <p:cxnSp>
        <p:nvCxnSpPr>
          <p:cNvPr id="41993" name="AutoShape 9"/>
          <p:cNvCxnSpPr>
            <a:cxnSpLocks noChangeShapeType="1"/>
            <a:stCxn id="41992" idx="0"/>
            <a:endCxn id="41988" idx="3"/>
          </p:cNvCxnSpPr>
          <p:nvPr/>
        </p:nvCxnSpPr>
        <p:spPr bwMode="auto">
          <a:xfrm flipV="1">
            <a:off x="1079500" y="2079625"/>
            <a:ext cx="2284413" cy="1493838"/>
          </a:xfrm>
          <a:prstGeom prst="straightConnector1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232025" y="4005263"/>
            <a:ext cx="1692275" cy="1933575"/>
          </a:xfrm>
          <a:prstGeom prst="rect">
            <a:avLst/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altLang="en-US" sz="1800">
                <a:latin typeface="Trebuchet MS" pitchFamily="34" charset="0"/>
              </a:rPr>
              <a:t>Business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altLang="en-US" sz="1200">
                <a:latin typeface="Trebuchet MS" pitchFamily="34" charset="0"/>
              </a:rPr>
              <a:t>Tasks and responsibility match perfectly.</a:t>
            </a:r>
          </a:p>
          <a:p>
            <a:pPr eaLnBrk="0" hangingPunct="0"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altLang="en-US" sz="1200">
                <a:latin typeface="Trebuchet MS" pitchFamily="34" charset="0"/>
              </a:rPr>
              <a:t>Don’t act enterprise wide</a:t>
            </a:r>
          </a:p>
          <a:p>
            <a:pPr eaLnBrk="0" hangingPunct="0"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altLang="en-US" sz="1200">
                <a:latin typeface="Trebuchet MS" pitchFamily="34" charset="0"/>
              </a:rPr>
              <a:t>Special skills are missing.</a:t>
            </a:r>
          </a:p>
        </p:txBody>
      </p:sp>
      <p:cxnSp>
        <p:nvCxnSpPr>
          <p:cNvPr id="41995" name="AutoShape 11"/>
          <p:cNvCxnSpPr>
            <a:cxnSpLocks noChangeShapeType="1"/>
            <a:stCxn id="41994" idx="0"/>
            <a:endCxn id="41990" idx="4"/>
          </p:cNvCxnSpPr>
          <p:nvPr/>
        </p:nvCxnSpPr>
        <p:spPr bwMode="auto">
          <a:xfrm flipV="1">
            <a:off x="3078163" y="3032125"/>
            <a:ext cx="774700" cy="973138"/>
          </a:xfrm>
          <a:prstGeom prst="straightConnector1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572000" y="3716338"/>
            <a:ext cx="2376488" cy="2728912"/>
          </a:xfrm>
          <a:prstGeom prst="rect">
            <a:avLst/>
          </a:prstGeom>
          <a:solidFill>
            <a:schemeClr val="bg1"/>
          </a:solidFill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altLang="en-US" sz="1800">
                <a:latin typeface="Trebuchet MS" pitchFamily="34" charset="0"/>
              </a:rPr>
              <a:t>new function</a:t>
            </a:r>
          </a:p>
          <a:p>
            <a:pPr eaLnBrk="0" hangingPunct="0"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altLang="en-US" sz="1200">
                <a:latin typeface="Trebuchet MS" pitchFamily="34" charset="0"/>
              </a:rPr>
              <a:t>Still without examples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altLang="en-US" sz="1200">
                <a:latin typeface="Trebuchet MS" pitchFamily="34" charset="0"/>
              </a:rPr>
              <a:t>Must be responsible for Identities, Roles &amp; processes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altLang="en-US" sz="1200">
                <a:latin typeface="Trebuchet MS" pitchFamily="34" charset="0"/>
              </a:rPr>
              <a:t>Needs business organisational and technical skills.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altLang="en-US" sz="1200">
                <a:latin typeface="Trebuchet MS" pitchFamily="34" charset="0"/>
              </a:rPr>
              <a:t>Must be mandated for organisational changes.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altLang="en-US" sz="1200">
                <a:latin typeface="Trebuchet MS" pitchFamily="34" charset="0"/>
              </a:rPr>
              <a:t>Chance for a tailored design</a:t>
            </a:r>
          </a:p>
        </p:txBody>
      </p:sp>
      <p:cxnSp>
        <p:nvCxnSpPr>
          <p:cNvPr id="41997" name="AutoShape 13"/>
          <p:cNvCxnSpPr>
            <a:cxnSpLocks noChangeShapeType="1"/>
            <a:stCxn id="41996" idx="0"/>
            <a:endCxn id="41991" idx="4"/>
          </p:cNvCxnSpPr>
          <p:nvPr/>
        </p:nvCxnSpPr>
        <p:spPr bwMode="auto">
          <a:xfrm flipH="1" flipV="1">
            <a:off x="4572000" y="1952625"/>
            <a:ext cx="1189038" cy="1725613"/>
          </a:xfrm>
          <a:prstGeom prst="straightConnector1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164388" y="3644900"/>
            <a:ext cx="1727200" cy="2390775"/>
          </a:xfrm>
          <a:prstGeom prst="rect">
            <a:avLst/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altLang="en-US" sz="1800">
                <a:latin typeface="Trebuchet MS" pitchFamily="34" charset="0"/>
              </a:rPr>
              <a:t>IT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altLang="en-US" sz="1200">
                <a:latin typeface="Trebuchet MS" pitchFamily="34" charset="0"/>
              </a:rPr>
              <a:t>Technical implementation  skills available</a:t>
            </a:r>
          </a:p>
          <a:p>
            <a:pPr eaLnBrk="0" hangingPunct="0"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altLang="en-US" sz="1200">
                <a:latin typeface="Trebuchet MS" pitchFamily="34" charset="0"/>
              </a:rPr>
              <a:t>not mandated for organisational changes.</a:t>
            </a:r>
          </a:p>
          <a:p>
            <a:pPr eaLnBrk="0" hangingPunct="0"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altLang="en-US" sz="1200">
                <a:latin typeface="Trebuchet MS" pitchFamily="34" charset="0"/>
              </a:rPr>
              <a:t>Organisation is not Technology.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en-GB" altLang="en-US" sz="1200">
              <a:latin typeface="Trebuchet MS" pitchFamily="34" charset="0"/>
            </a:endParaRPr>
          </a:p>
        </p:txBody>
      </p:sp>
      <p:cxnSp>
        <p:nvCxnSpPr>
          <p:cNvPr id="41999" name="AutoShape 15"/>
          <p:cNvCxnSpPr>
            <a:cxnSpLocks noChangeShapeType="1"/>
            <a:stCxn id="41998" idx="0"/>
            <a:endCxn id="41989" idx="5"/>
          </p:cNvCxnSpPr>
          <p:nvPr/>
        </p:nvCxnSpPr>
        <p:spPr bwMode="auto">
          <a:xfrm flipH="1" flipV="1">
            <a:off x="5564188" y="2295525"/>
            <a:ext cx="2463800" cy="1349375"/>
          </a:xfrm>
          <a:prstGeom prst="straightConnector1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000" name="Group 16"/>
          <p:cNvGrpSpPr>
            <a:grpSpLocks noChangeAspect="1"/>
          </p:cNvGrpSpPr>
          <p:nvPr/>
        </p:nvGrpSpPr>
        <p:grpSpPr bwMode="auto">
          <a:xfrm>
            <a:off x="7889875" y="152400"/>
            <a:ext cx="1146175" cy="1141413"/>
            <a:chOff x="3578" y="1038"/>
            <a:chExt cx="1453" cy="1448"/>
          </a:xfrm>
        </p:grpSpPr>
        <p:sp>
          <p:nvSpPr>
            <p:cNvPr id="42001" name="Freeform 17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2" name="Freeform 18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3" name="Freeform 19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4" name="Freeform 20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5" name="Freeform 21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6" name="Freeform 22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7" name="Line 23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8" name="Line 24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9" name="Freeform 25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0" name="Freeform 26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1" name="Freeform 27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42875"/>
            <a:ext cx="7772400" cy="763588"/>
          </a:xfrm>
        </p:spPr>
        <p:txBody>
          <a:bodyPr/>
          <a:lstStyle/>
          <a:p>
            <a:r>
              <a:rPr lang="en-GB" altLang="en-US">
                <a:latin typeface="Trebuchet MS" pitchFamily="34" charset="0"/>
              </a:rPr>
              <a:t>Questions - comments – suggestions?</a:t>
            </a:r>
          </a:p>
        </p:txBody>
      </p:sp>
      <p:pic>
        <p:nvPicPr>
          <p:cNvPr id="44035" name="Picture 3" descr="Fr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403350"/>
            <a:ext cx="26860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u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93838"/>
            <a:ext cx="21621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636713" y="3641725"/>
            <a:ext cx="5907087" cy="17970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US" sz="8000">
                <a:latin typeface="Comic Sans MS" pitchFamily="66" charset="0"/>
              </a:rPr>
              <a:t>A</a:t>
            </a:r>
            <a:r>
              <a:rPr lang="en-GB" altLang="en-US" sz="3600">
                <a:latin typeface="Comic Sans MS" pitchFamily="66" charset="0"/>
              </a:rPr>
              <a:t>ttention</a:t>
            </a:r>
            <a:br>
              <a:rPr lang="en-GB" altLang="en-US" sz="3600">
                <a:latin typeface="Comic Sans MS" pitchFamily="66" charset="0"/>
              </a:rPr>
            </a:br>
            <a:r>
              <a:rPr lang="en-GB" altLang="en-US" sz="8000">
                <a:latin typeface="Comic Sans MS" pitchFamily="66" charset="0"/>
              </a:rPr>
              <a:t> A</a:t>
            </a:r>
            <a:r>
              <a:rPr lang="en-GB" altLang="en-US" sz="3600">
                <a:latin typeface="Comic Sans MS" pitchFamily="66" charset="0"/>
              </a:rPr>
              <a:t>ppendix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990600" y="5715000"/>
            <a:ext cx="7280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GB" altLang="en-US" sz="2400" i="1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From here the notorious back-up slides follow ...</a:t>
            </a:r>
          </a:p>
        </p:txBody>
      </p:sp>
    </p:spTree>
  </p:cSld>
  <p:clrMapOvr>
    <a:masterClrMapping/>
  </p:clrMapOvr>
  <p:transition spd="med">
    <p:fade/>
    <p:sndAc>
      <p:stSnd>
        <p:snd r:embed="rId3" name="K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rebuchet MS" pitchFamily="34" charset="0"/>
              </a:rPr>
              <a:t>Birds-of-a-feather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 b="1">
                <a:latin typeface="Trebuchet MS" pitchFamily="34" charset="0"/>
                <a:hlinkClick r:id="rId3"/>
              </a:rPr>
              <a:t>Dr. Horst Walther</a:t>
            </a:r>
            <a:r>
              <a:rPr lang="en-GB" altLang="en-US" sz="2000">
                <a:latin typeface="Trebuchet MS" pitchFamily="34" charset="0"/>
                <a:hlinkClick r:id="rId3"/>
              </a:rPr>
              <a:t>, Kuppinger Cole + Partner</a:t>
            </a:r>
            <a:endParaRPr lang="en-GB" altLang="en-US" sz="2000" b="1">
              <a:latin typeface="Trebuchet MS" pitchFamily="34" charset="0"/>
              <a:hlinkClick r:id="rId4"/>
            </a:endParaRPr>
          </a:p>
          <a:p>
            <a:pPr>
              <a:lnSpc>
                <a:spcPct val="90000"/>
              </a:lnSpc>
            </a:pPr>
            <a:r>
              <a:rPr lang="en-GB" altLang="en-US" sz="2000" b="1">
                <a:latin typeface="Trebuchet MS" pitchFamily="34" charset="0"/>
                <a:hlinkClick r:id="rId4"/>
              </a:rPr>
              <a:t>Paul Heiden</a:t>
            </a:r>
            <a:r>
              <a:rPr lang="en-GB" altLang="en-US" sz="2000">
                <a:latin typeface="Trebuchet MS" pitchFamily="34" charset="0"/>
                <a:hlinkClick r:id="rId4"/>
              </a:rPr>
              <a:t>, BHOLD COMPANY BV</a:t>
            </a:r>
            <a:endParaRPr lang="en-GB" altLang="en-US" sz="2000">
              <a:latin typeface="Trebuchet MS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altLang="en-US" sz="1800">
                <a:latin typeface="Trebuchet MS" pitchFamily="34" charset="0"/>
              </a:rPr>
              <a:t>how to identify business drivers </a:t>
            </a:r>
          </a:p>
          <a:p>
            <a:pPr lvl="1">
              <a:lnSpc>
                <a:spcPct val="90000"/>
              </a:lnSpc>
            </a:pPr>
            <a:r>
              <a:rPr lang="en-GB" altLang="en-US" sz="1800">
                <a:latin typeface="Trebuchet MS" pitchFamily="34" charset="0"/>
              </a:rPr>
              <a:t>how to meet business requirements</a:t>
            </a:r>
          </a:p>
          <a:p>
            <a:pPr lvl="1">
              <a:lnSpc>
                <a:spcPct val="90000"/>
              </a:lnSpc>
            </a:pPr>
            <a:r>
              <a:rPr lang="en-GB" altLang="en-US" sz="1800">
                <a:latin typeface="Trebuchet MS" pitchFamily="34" charset="0"/>
              </a:rPr>
              <a:t>why IAM-projects fail</a:t>
            </a:r>
          </a:p>
          <a:p>
            <a:pPr lvl="1">
              <a:lnSpc>
                <a:spcPct val="90000"/>
              </a:lnSpc>
            </a:pPr>
            <a:r>
              <a:rPr lang="en-GB" altLang="en-US" sz="1800">
                <a:latin typeface="Trebuchet MS" pitchFamily="34" charset="0"/>
              </a:rPr>
              <a:t>why IAM projects succeed</a:t>
            </a:r>
          </a:p>
          <a:p>
            <a:pPr lvl="1">
              <a:lnSpc>
                <a:spcPct val="90000"/>
              </a:lnSpc>
            </a:pPr>
            <a:r>
              <a:rPr lang="en-GB" altLang="en-US" sz="1800">
                <a:latin typeface="Trebuchet MS" pitchFamily="34" charset="0"/>
              </a:rPr>
              <a:t>determine your strategy</a:t>
            </a:r>
          </a:p>
          <a:p>
            <a:pPr>
              <a:lnSpc>
                <a:spcPct val="90000"/>
              </a:lnSpc>
            </a:pPr>
            <a:r>
              <a:rPr lang="en-GB" altLang="en-US" sz="2000">
                <a:latin typeface="Trebuchet MS" pitchFamily="34" charset="0"/>
              </a:rPr>
              <a:t>This Birds-of-a-feather will be supervised by Paul Heiden, CEO BHOLD Company.</a:t>
            </a:r>
          </a:p>
          <a:p>
            <a:pPr>
              <a:lnSpc>
                <a:spcPct val="90000"/>
              </a:lnSpc>
            </a:pPr>
            <a:r>
              <a:rPr lang="en-GB" altLang="en-US" sz="2000">
                <a:latin typeface="Trebuchet MS" pitchFamily="34" charset="0"/>
              </a:rPr>
              <a:t>Paul will introduce the subject and set the scene with a short presentation. </a:t>
            </a:r>
          </a:p>
          <a:p>
            <a:pPr>
              <a:lnSpc>
                <a:spcPct val="90000"/>
              </a:lnSpc>
            </a:pPr>
            <a:r>
              <a:rPr lang="en-GB" altLang="en-US" sz="2000">
                <a:latin typeface="Trebuchet MS" pitchFamily="34" charset="0"/>
              </a:rPr>
              <a:t>Goal is to share experiences and lessons-learnt and make participants help each other to determine the outlines of an implementation strategy that matches your organization’s requirements.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>
                <a:latin typeface="Trebuchet MS" pitchFamily="34" charset="0"/>
              </a:rPr>
              <a:t>Caveats - why IAM-Projects fail</a:t>
            </a:r>
            <a:br>
              <a:rPr lang="en-GB" altLang="en-US" sz="2400">
                <a:latin typeface="Trebuchet MS" pitchFamily="34" charset="0"/>
              </a:rPr>
            </a:br>
            <a:r>
              <a:rPr lang="en-GB" altLang="en-US" sz="1800">
                <a:latin typeface="Trebuchet MS" pitchFamily="34" charset="0"/>
              </a:rPr>
              <a:t>7+1 reasons and more to expect.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125538"/>
            <a:ext cx="8001000" cy="48228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altLang="en-US" sz="2000">
                <a:latin typeface="Trebuchet MS" pitchFamily="34" charset="0"/>
              </a:rPr>
              <a:t>Cross-company character</a:t>
            </a:r>
            <a:br>
              <a:rPr lang="en-GB" altLang="en-US" sz="2000">
                <a:latin typeface="Trebuchet MS" pitchFamily="34" charset="0"/>
              </a:rPr>
            </a:br>
            <a:r>
              <a:rPr lang="en-GB" altLang="en-US" sz="1600">
                <a:latin typeface="Trebuchet MS" pitchFamily="34" charset="0"/>
              </a:rPr>
              <a:t>IAM-Projects touch multiple corporate functions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altLang="en-US" sz="2000">
                <a:latin typeface="Trebuchet MS" pitchFamily="34" charset="0"/>
              </a:rPr>
              <a:t>differing Process maturity</a:t>
            </a:r>
            <a:br>
              <a:rPr lang="en-GB" altLang="en-US" sz="2000">
                <a:latin typeface="Trebuchet MS" pitchFamily="34" charset="0"/>
              </a:rPr>
            </a:br>
            <a:r>
              <a:rPr lang="en-GB" altLang="en-US" sz="1600">
                <a:latin typeface="Trebuchet MS" pitchFamily="34" charset="0"/>
              </a:rPr>
              <a:t>no islands of order in an ocean of chaos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altLang="en-US" sz="2000">
                <a:latin typeface="Trebuchet MS" pitchFamily="34" charset="0"/>
              </a:rPr>
              <a:t>wrong Project scope</a:t>
            </a:r>
            <a:br>
              <a:rPr lang="en-GB" altLang="en-US" sz="2000">
                <a:latin typeface="Trebuchet MS" pitchFamily="34" charset="0"/>
              </a:rPr>
            </a:br>
            <a:r>
              <a:rPr lang="en-GB" altLang="en-US" sz="1600">
                <a:latin typeface="Trebuchet MS" pitchFamily="34" charset="0"/>
              </a:rPr>
              <a:t>An implementation project cannot reorganise the corporation.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altLang="en-US" sz="2000">
                <a:latin typeface="Trebuchet MS" pitchFamily="34" charset="0"/>
              </a:rPr>
              <a:t>Adverse effects of the market consolidation</a:t>
            </a:r>
            <a:br>
              <a:rPr lang="en-GB" altLang="en-US" sz="2000">
                <a:latin typeface="Trebuchet MS" pitchFamily="34" charset="0"/>
              </a:rPr>
            </a:br>
            <a:r>
              <a:rPr lang="en-GB" altLang="en-US" sz="1600">
                <a:latin typeface="Trebuchet MS" pitchFamily="34" charset="0"/>
              </a:rPr>
              <a:t>acquired components don’t necessarily combine to Suites 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altLang="en-US" sz="2000">
                <a:latin typeface="Trebuchet MS" pitchFamily="34" charset="0"/>
              </a:rPr>
              <a:t>Non-availability of domain knowledge specialists</a:t>
            </a:r>
            <a:br>
              <a:rPr lang="en-GB" altLang="en-US" sz="2000">
                <a:latin typeface="Trebuchet MS" pitchFamily="34" charset="0"/>
              </a:rPr>
            </a:br>
            <a:r>
              <a:rPr lang="en-GB" altLang="en-US" sz="1600">
                <a:latin typeface="Trebuchet MS" pitchFamily="34" charset="0"/>
              </a:rPr>
              <a:t>persons with business domain knowledge are rare creatures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altLang="en-US" sz="2000">
                <a:latin typeface="Trebuchet MS" pitchFamily="34" charset="0"/>
              </a:rPr>
              <a:t>To deep vertical integration</a:t>
            </a:r>
            <a:br>
              <a:rPr lang="en-GB" altLang="en-US" sz="2000">
                <a:latin typeface="Trebuchet MS" pitchFamily="34" charset="0"/>
              </a:rPr>
            </a:br>
            <a:r>
              <a:rPr lang="en-GB" altLang="en-US" sz="1600">
                <a:latin typeface="Trebuchet MS" pitchFamily="34" charset="0"/>
              </a:rPr>
              <a:t>don’t try to reinvent the wheel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altLang="en-US" sz="2000">
                <a:latin typeface="Trebuchet MS" pitchFamily="34" charset="0"/>
              </a:rPr>
              <a:t>Technical risks – they still exist</a:t>
            </a:r>
            <a:br>
              <a:rPr lang="en-GB" altLang="en-US" sz="2000">
                <a:latin typeface="Trebuchet MS" pitchFamily="34" charset="0"/>
              </a:rPr>
            </a:br>
            <a:r>
              <a:rPr lang="en-GB" altLang="en-US" sz="1600">
                <a:latin typeface="Trebuchet MS" pitchFamily="34" charset="0"/>
              </a:rPr>
              <a:t>Technology often is more of marketing than reality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GB" altLang="en-US" sz="2000">
                <a:latin typeface="Trebuchet MS" pitchFamily="34" charset="0"/>
              </a:rPr>
              <a:t>Sub-optimal assignment of responsibilities</a:t>
            </a:r>
            <a:br>
              <a:rPr lang="en-GB" altLang="en-US" sz="2000">
                <a:latin typeface="Trebuchet MS" pitchFamily="34" charset="0"/>
              </a:rPr>
            </a:br>
            <a:r>
              <a:rPr lang="en-GB" altLang="en-US" sz="1600">
                <a:latin typeface="Trebuchet MS" pitchFamily="34" charset="0"/>
              </a:rPr>
              <a:t>corporate organisation needs a Business Owner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rebuchet MS" pitchFamily="34" charset="0"/>
              </a:rPr>
              <a:t>Cross-company character</a:t>
            </a:r>
            <a:br>
              <a:rPr lang="en-GB" altLang="en-US">
                <a:latin typeface="Trebuchet MS" pitchFamily="34" charset="0"/>
              </a:rPr>
            </a:br>
            <a:r>
              <a:rPr lang="en-GB" altLang="en-US" sz="1800">
                <a:latin typeface="Trebuchet MS" pitchFamily="34" charset="0"/>
              </a:rPr>
              <a:t>IAM-Projects touch multiple corporate functions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 sz="2000">
                <a:latin typeface="Trebuchet MS" pitchFamily="34" charset="0"/>
              </a:rPr>
              <a:t>Complexity factors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Identity-Management Processes are typically </a:t>
            </a:r>
            <a:r>
              <a:rPr lang="en-GB" altLang="en-US" sz="1600" b="1">
                <a:latin typeface="Trebuchet MS" pitchFamily="34" charset="0"/>
              </a:rPr>
              <a:t>cross-company</a:t>
            </a:r>
            <a:r>
              <a:rPr lang="en-GB" altLang="en-US" sz="1600">
                <a:latin typeface="Trebuchet MS" pitchFamily="34" charset="0"/>
              </a:rPr>
              <a:t>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There are </a:t>
            </a:r>
            <a:r>
              <a:rPr lang="en-GB" altLang="en-US" sz="1600" b="1">
                <a:latin typeface="Trebuchet MS" pitchFamily="34" charset="0"/>
              </a:rPr>
              <a:t>multiple Stakeholders</a:t>
            </a:r>
            <a:r>
              <a:rPr lang="en-GB" altLang="en-US" sz="1600">
                <a:latin typeface="Trebuchet MS" pitchFamily="34" charset="0"/>
              </a:rPr>
              <a:t> from different corporate levels involved in a project.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3 to 5 mal times higher </a:t>
            </a:r>
            <a:r>
              <a:rPr lang="en-GB" altLang="en-US" sz="1600" b="1">
                <a:latin typeface="Trebuchet MS" pitchFamily="34" charset="0"/>
              </a:rPr>
              <a:t>Communication complexity</a:t>
            </a:r>
            <a:r>
              <a:rPr lang="en-GB" altLang="en-US" sz="1600">
                <a:latin typeface="Trebuchet MS" pitchFamily="34" charset="0"/>
              </a:rPr>
              <a:t> compared to „normal“ IT-projects.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Typical </a:t>
            </a:r>
            <a:r>
              <a:rPr lang="en-GB" altLang="en-US" sz="1600" b="1">
                <a:latin typeface="Trebuchet MS" pitchFamily="34" charset="0"/>
              </a:rPr>
              <a:t>Change</a:t>
            </a:r>
            <a:r>
              <a:rPr lang="en-GB" altLang="en-US" sz="1600">
                <a:latin typeface="Trebuchet MS" pitchFamily="34" charset="0"/>
              </a:rPr>
              <a:t> Management Process</a:t>
            </a:r>
            <a:br>
              <a:rPr lang="en-GB" altLang="en-US" sz="1600">
                <a:latin typeface="Trebuchet MS" pitchFamily="34" charset="0"/>
              </a:rPr>
            </a:br>
            <a:endParaRPr lang="en-GB" altLang="en-US" sz="1600">
              <a:latin typeface="Trebuchet MS" pitchFamily="34" charset="0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 sz="1800">
                <a:latin typeface="Trebuchet MS" pitchFamily="34" charset="0"/>
              </a:rPr>
              <a:t>actions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Strengthen the project management!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Add an extra reserve for communication!</a:t>
            </a:r>
          </a:p>
          <a:p>
            <a:pPr marL="449263" lvl="1" indent="-269875">
              <a:lnSpc>
                <a:spcPct val="80000"/>
              </a:lnSpc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Insist on a power sponsor for your project!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57400"/>
            <a:ext cx="3600450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AutoShape 5"/>
          <p:cNvSpPr>
            <a:spLocks noChangeAspect="1" noChangeArrowheads="1"/>
          </p:cNvSpPr>
          <p:nvPr/>
        </p:nvSpPr>
        <p:spPr bwMode="auto">
          <a:xfrm>
            <a:off x="1873250" y="4441825"/>
            <a:ext cx="284163" cy="247650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GB" altLang="en-US">
              <a:latin typeface="Trebuchet MS" pitchFamily="34" charset="0"/>
            </a:endParaRPr>
          </a:p>
        </p:txBody>
      </p:sp>
      <p:sp>
        <p:nvSpPr>
          <p:cNvPr id="25606" name="AutoShape 6"/>
          <p:cNvSpPr>
            <a:spLocks noChangeAspect="1" noChangeArrowheads="1"/>
          </p:cNvSpPr>
          <p:nvPr/>
        </p:nvSpPr>
        <p:spPr bwMode="auto">
          <a:xfrm>
            <a:off x="2089150" y="4802188"/>
            <a:ext cx="284163" cy="247650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GB" altLang="en-US">
              <a:latin typeface="Trebuchet MS" pitchFamily="34" charset="0"/>
            </a:endParaRPr>
          </a:p>
        </p:txBody>
      </p:sp>
      <p:sp>
        <p:nvSpPr>
          <p:cNvPr id="25607" name="AutoShape 7"/>
          <p:cNvSpPr>
            <a:spLocks noChangeAspect="1" noChangeArrowheads="1"/>
          </p:cNvSpPr>
          <p:nvPr/>
        </p:nvSpPr>
        <p:spPr bwMode="auto">
          <a:xfrm>
            <a:off x="2449513" y="4586288"/>
            <a:ext cx="284162" cy="247650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GB" altLang="en-US">
              <a:latin typeface="Trebuchet MS" pitchFamily="34" charset="0"/>
            </a:endParaRPr>
          </a:p>
        </p:txBody>
      </p:sp>
      <p:sp>
        <p:nvSpPr>
          <p:cNvPr id="25608" name="AutoShape 8"/>
          <p:cNvSpPr>
            <a:spLocks noChangeAspect="1" noChangeArrowheads="1"/>
          </p:cNvSpPr>
          <p:nvPr/>
        </p:nvSpPr>
        <p:spPr bwMode="auto">
          <a:xfrm>
            <a:off x="3097213" y="4586288"/>
            <a:ext cx="284162" cy="247650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GB" altLang="en-US"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rebuchet MS" pitchFamily="34" charset="0"/>
              </a:rPr>
              <a:t>differing Process maturity</a:t>
            </a:r>
            <a:br>
              <a:rPr lang="en-GB" altLang="en-US">
                <a:latin typeface="Trebuchet MS" pitchFamily="34" charset="0"/>
              </a:rPr>
            </a:br>
            <a:r>
              <a:rPr lang="en-GB" altLang="en-US" sz="1800">
                <a:latin typeface="Trebuchet MS" pitchFamily="34" charset="0"/>
              </a:rPr>
              <a:t>no islands of order in an ocean of chaos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 sz="2000">
                <a:latin typeface="Trebuchet MS" pitchFamily="34" charset="0"/>
              </a:rPr>
              <a:t>Complexity factors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At higher levels of </a:t>
            </a:r>
            <a:r>
              <a:rPr lang="en-GB" altLang="en-US" sz="1600" b="1">
                <a:latin typeface="Trebuchet MS" pitchFamily="34" charset="0"/>
              </a:rPr>
              <a:t>maturity</a:t>
            </a:r>
            <a:r>
              <a:rPr lang="en-GB" altLang="en-US" sz="1600">
                <a:latin typeface="Trebuchet MS" pitchFamily="34" charset="0"/>
              </a:rPr>
              <a:t> of the  management processes (e.g. according to CMMi) the introduction of IAM- processes, -rules, -roles, -policies becomes easier.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You can’t implement mature IAM-processes in a low maturity </a:t>
            </a:r>
            <a:r>
              <a:rPr lang="en-GB" altLang="en-US" sz="1600" b="1">
                <a:latin typeface="Trebuchet MS" pitchFamily="34" charset="0"/>
              </a:rPr>
              <a:t>process environment</a:t>
            </a:r>
            <a:r>
              <a:rPr lang="en-GB" altLang="en-US" sz="1600">
                <a:latin typeface="Trebuchet MS" pitchFamily="34" charset="0"/>
              </a:rPr>
              <a:t>.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The top-down definition of roles needs defined processes.</a:t>
            </a:r>
          </a:p>
          <a:p>
            <a:pPr marL="449263" lvl="1" indent="-269875">
              <a:spcBef>
                <a:spcPct val="25000"/>
              </a:spcBef>
            </a:pPr>
            <a:endParaRPr lang="en-GB" altLang="en-US" sz="1400">
              <a:latin typeface="Trebuchet MS" pitchFamily="34" charset="0"/>
            </a:endParaRPr>
          </a:p>
          <a:p>
            <a:pPr marL="0" indent="0"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 sz="1800">
                <a:latin typeface="Trebuchet MS" pitchFamily="34" charset="0"/>
              </a:rPr>
              <a:t>actions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Only launch IAM-projects relying on a maturity level as implemented in the environment.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Occasionally just say „</a:t>
            </a:r>
            <a:r>
              <a:rPr lang="en-GB" altLang="en-US" sz="1600" b="1">
                <a:latin typeface="Trebuchet MS" pitchFamily="34" charset="0"/>
              </a:rPr>
              <a:t>no</a:t>
            </a:r>
            <a:r>
              <a:rPr lang="en-GB" altLang="en-US" sz="1600">
                <a:latin typeface="Trebuchet MS" pitchFamily="34" charset="0"/>
              </a:rPr>
              <a:t>”!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9225"/>
            <a:ext cx="4932363" cy="1525588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rebuchet MS" pitchFamily="34" charset="0"/>
              </a:rPr>
              <a:t>wrong Project scope</a:t>
            </a:r>
            <a:br>
              <a:rPr lang="en-GB" altLang="en-US">
                <a:latin typeface="Trebuchet MS" pitchFamily="34" charset="0"/>
              </a:rPr>
            </a:br>
            <a:r>
              <a:rPr lang="en-GB" altLang="en-US" sz="1800">
                <a:latin typeface="Trebuchet MS" pitchFamily="34" charset="0"/>
              </a:rPr>
              <a:t>An implementation project cannot reorganise the corporation.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25000"/>
              </a:spcBef>
            </a:pPr>
            <a:endParaRPr lang="en-GB" altLang="en-US" sz="1800">
              <a:latin typeface="Trebuchet MS" pitchFamily="34" charset="0"/>
            </a:endParaRPr>
          </a:p>
          <a:p>
            <a:endParaRPr lang="en-GB" altLang="en-US" sz="1800">
              <a:latin typeface="Trebuchet MS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196975"/>
            <a:ext cx="4176712" cy="4822825"/>
          </a:xfrm>
        </p:spPr>
        <p:txBody>
          <a:bodyPr/>
          <a:lstStyle/>
          <a:p>
            <a:pPr marL="0" indent="0"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>
                <a:latin typeface="Trebuchet MS" pitchFamily="34" charset="0"/>
              </a:rPr>
              <a:t>Complexity factors</a:t>
            </a:r>
          </a:p>
          <a:p>
            <a:pPr marL="0" indent="0">
              <a:spcBef>
                <a:spcPct val="25000"/>
              </a:spcBef>
              <a:buFont typeface="Wingdings" pitchFamily="2" charset="2"/>
              <a:buNone/>
            </a:pPr>
            <a:endParaRPr lang="en-GB" altLang="en-US" sz="2000">
              <a:latin typeface="Trebuchet MS" pitchFamily="34" charset="0"/>
            </a:endParaRP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Implementation project will have a </a:t>
            </a:r>
            <a:r>
              <a:rPr lang="en-GB" altLang="en-US" sz="1800" b="1">
                <a:latin typeface="Trebuchet MS" pitchFamily="34" charset="0"/>
              </a:rPr>
              <a:t>hard job</a:t>
            </a:r>
            <a:r>
              <a:rPr lang="en-GB" altLang="en-US" sz="1800">
                <a:latin typeface="Trebuchet MS" pitchFamily="34" charset="0"/>
              </a:rPr>
              <a:t> when having to reorganise the corporation first. 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Process- and Role-Definitions require their own </a:t>
            </a:r>
            <a:r>
              <a:rPr lang="en-GB" altLang="en-US" sz="1800" b="1">
                <a:latin typeface="Trebuchet MS" pitchFamily="34" charset="0"/>
              </a:rPr>
              <a:t>Definition projects</a:t>
            </a:r>
            <a:r>
              <a:rPr lang="en-GB" altLang="en-US" sz="1800">
                <a:latin typeface="Trebuchet MS" pitchFamily="34" charset="0"/>
              </a:rPr>
              <a:t> before or in  parallel to the Implementation.</a:t>
            </a:r>
          </a:p>
          <a:p>
            <a:pPr marL="449263" lvl="1" indent="-269875">
              <a:spcBef>
                <a:spcPct val="25000"/>
              </a:spcBef>
            </a:pPr>
            <a:endParaRPr lang="en-GB" altLang="en-US" sz="1400">
              <a:latin typeface="Trebuchet MS" pitchFamily="34" charset="0"/>
            </a:endParaRPr>
          </a:p>
          <a:p>
            <a:pPr marL="0" indent="0"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 sz="2000">
                <a:latin typeface="Trebuchet MS" pitchFamily="34" charset="0"/>
              </a:rPr>
              <a:t>actions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Define own projects for the Definition of Processes and Roles before or in  parallel to the Implementation.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744663"/>
            <a:ext cx="4716462" cy="3189287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rebuchet MS" pitchFamily="34" charset="0"/>
              </a:rPr>
              <a:t>Adverse effects of the market consolidation</a:t>
            </a:r>
            <a:br>
              <a:rPr lang="en-GB" altLang="en-US">
                <a:latin typeface="Trebuchet MS" pitchFamily="34" charset="0"/>
              </a:rPr>
            </a:br>
            <a:r>
              <a:rPr lang="en-GB" altLang="en-US" sz="2000">
                <a:latin typeface="Trebuchet MS" pitchFamily="34" charset="0"/>
              </a:rPr>
              <a:t>acquired components don’t necessarily combine to Suites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>
                <a:latin typeface="Trebuchet MS" pitchFamily="34" charset="0"/>
              </a:rPr>
              <a:t>Complexity factors</a:t>
            </a:r>
            <a:endParaRPr lang="en-GB" altLang="en-US" sz="2000">
              <a:latin typeface="Trebuchet MS" pitchFamily="34" charset="0"/>
            </a:endParaRPr>
          </a:p>
          <a:p>
            <a:pPr marL="449263" lvl="1" indent="-269875">
              <a:lnSpc>
                <a:spcPct val="90000"/>
              </a:lnSpc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Mergers &amp; Acquisitions often lead to  less compatible </a:t>
            </a:r>
            <a:r>
              <a:rPr lang="en-GB" altLang="en-US" sz="1800" b="1">
                <a:latin typeface="Trebuchet MS" pitchFamily="34" charset="0"/>
              </a:rPr>
              <a:t>Product collections</a:t>
            </a:r>
            <a:r>
              <a:rPr lang="en-GB" altLang="en-US" sz="1800">
                <a:latin typeface="Trebuchet MS" pitchFamily="34" charset="0"/>
              </a:rPr>
              <a:t>.</a:t>
            </a:r>
          </a:p>
          <a:p>
            <a:pPr marL="449263" lvl="1" indent="-269875">
              <a:lnSpc>
                <a:spcPct val="90000"/>
              </a:lnSpc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The software of acquired companies is often not </a:t>
            </a:r>
            <a:r>
              <a:rPr lang="en-GB" altLang="en-US" sz="1800" b="1">
                <a:latin typeface="Trebuchet MS" pitchFamily="34" charset="0"/>
              </a:rPr>
              <a:t>supported sufficiently</a:t>
            </a:r>
            <a:r>
              <a:rPr lang="en-GB" altLang="en-US" sz="1800">
                <a:latin typeface="Trebuchet MS" pitchFamily="34" charset="0"/>
              </a:rPr>
              <a:t>.</a:t>
            </a:r>
          </a:p>
          <a:p>
            <a:pPr marL="449263" lvl="1" indent="-269875">
              <a:lnSpc>
                <a:spcPct val="90000"/>
              </a:lnSpc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It may </a:t>
            </a:r>
            <a:r>
              <a:rPr lang="en-GB" altLang="en-US" sz="1800" b="1">
                <a:latin typeface="Trebuchet MS" pitchFamily="34" charset="0"/>
              </a:rPr>
              <a:t>take a long while</a:t>
            </a:r>
            <a:r>
              <a:rPr lang="en-GB" altLang="en-US" sz="1800">
                <a:latin typeface="Trebuchet MS" pitchFamily="34" charset="0"/>
              </a:rPr>
              <a:t>, until components fit together as promised.</a:t>
            </a:r>
            <a:br>
              <a:rPr lang="en-GB" altLang="en-US" sz="1800">
                <a:latin typeface="Trebuchet MS" pitchFamily="34" charset="0"/>
              </a:rPr>
            </a:br>
            <a:endParaRPr lang="en-GB" altLang="en-US" sz="1800">
              <a:latin typeface="Trebuchet MS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 sz="2000">
                <a:latin typeface="Trebuchet MS" pitchFamily="34" charset="0"/>
              </a:rPr>
              <a:t>actions</a:t>
            </a:r>
          </a:p>
          <a:p>
            <a:pPr marL="449263" lvl="1" indent="-269875">
              <a:lnSpc>
                <a:spcPct val="90000"/>
              </a:lnSpc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Only a Pilot installation under </a:t>
            </a:r>
            <a:r>
              <a:rPr lang="en-GB" altLang="en-US" sz="1800" b="1">
                <a:latin typeface="Trebuchet MS" pitchFamily="34" charset="0"/>
              </a:rPr>
              <a:t>real world conditions</a:t>
            </a:r>
            <a:r>
              <a:rPr lang="en-GB" altLang="en-US" sz="1800">
                <a:latin typeface="Trebuchet MS" pitchFamily="34" charset="0"/>
              </a:rPr>
              <a:t> leads to the necessary evidence for a product selection.	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rebuchet MS" pitchFamily="34" charset="0"/>
              </a:rPr>
              <a:t>Non-availability of domain specialists</a:t>
            </a:r>
            <a:br>
              <a:rPr lang="en-GB" altLang="en-US">
                <a:latin typeface="Trebuchet MS" pitchFamily="34" charset="0"/>
              </a:rPr>
            </a:br>
            <a:r>
              <a:rPr lang="en-GB" altLang="en-US" sz="2000">
                <a:latin typeface="Trebuchet MS" pitchFamily="34" charset="0"/>
              </a:rPr>
              <a:t>persons with business domain knowledge are rare creatures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96975"/>
            <a:ext cx="4176713" cy="5040313"/>
          </a:xfrm>
        </p:spPr>
        <p:txBody>
          <a:bodyPr/>
          <a:lstStyle/>
          <a:p>
            <a:pPr marL="0" indent="0"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 sz="2000">
                <a:latin typeface="Trebuchet MS" pitchFamily="34" charset="0"/>
              </a:rPr>
              <a:t>Complexity factors</a:t>
            </a:r>
            <a:endParaRPr lang="en-GB" altLang="en-US" sz="1800">
              <a:latin typeface="Trebuchet MS" pitchFamily="34" charset="0"/>
            </a:endParaRP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The availability of specialists with </a:t>
            </a:r>
            <a:r>
              <a:rPr lang="en-GB" altLang="en-US" sz="1600" b="1">
                <a:latin typeface="Trebuchet MS" pitchFamily="34" charset="0"/>
              </a:rPr>
              <a:t>domain knowledge</a:t>
            </a:r>
            <a:r>
              <a:rPr lang="en-GB" altLang="en-US" sz="1600">
                <a:latin typeface="Trebuchet MS" pitchFamily="34" charset="0"/>
              </a:rPr>
              <a:t> often turns out to be the bottle neck in role- und process definitions.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Their involvement is essential for the </a:t>
            </a:r>
            <a:r>
              <a:rPr lang="en-GB" altLang="en-US" sz="1600" b="1">
                <a:latin typeface="Trebuchet MS" pitchFamily="34" charset="0"/>
              </a:rPr>
              <a:t>requirements definition</a:t>
            </a:r>
            <a:r>
              <a:rPr lang="en-GB" altLang="en-US" sz="1600">
                <a:latin typeface="Trebuchet MS" pitchFamily="34" charset="0"/>
              </a:rPr>
              <a:t> and the  </a:t>
            </a:r>
            <a:r>
              <a:rPr lang="en-GB" altLang="en-US" sz="1600" b="1">
                <a:latin typeface="Trebuchet MS" pitchFamily="34" charset="0"/>
              </a:rPr>
              <a:t>QA</a:t>
            </a:r>
            <a:r>
              <a:rPr lang="en-GB" altLang="en-US" sz="1600">
                <a:latin typeface="Trebuchet MS" pitchFamily="34" charset="0"/>
              </a:rPr>
              <a:t>.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Waiting times (for specialists) are driving the overall effort.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While in projects they tend to  disappear.</a:t>
            </a:r>
            <a:br>
              <a:rPr lang="en-GB" altLang="en-US" sz="1600">
                <a:latin typeface="Trebuchet MS" pitchFamily="34" charset="0"/>
              </a:rPr>
            </a:br>
            <a:endParaRPr lang="en-GB" altLang="en-US" sz="1600">
              <a:latin typeface="Trebuchet MS" pitchFamily="34" charset="0"/>
            </a:endParaRPr>
          </a:p>
          <a:p>
            <a:pPr marL="0" indent="0"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 sz="1800">
                <a:latin typeface="Trebuchet MS" pitchFamily="34" charset="0"/>
              </a:rPr>
              <a:t>actions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Assign the project responsibility to the  </a:t>
            </a:r>
            <a:r>
              <a:rPr lang="en-GB" altLang="en-US" sz="1600" b="1">
                <a:latin typeface="Trebuchet MS" pitchFamily="34" charset="0"/>
              </a:rPr>
              <a:t>business departments</a:t>
            </a:r>
            <a:r>
              <a:rPr lang="en-GB" altLang="en-US" sz="1600">
                <a:latin typeface="Trebuchet MS" pitchFamily="34" charset="0"/>
              </a:rPr>
              <a:t>.</a:t>
            </a:r>
          </a:p>
          <a:p>
            <a:pPr marL="449263" lvl="1" indent="-269875">
              <a:spcBef>
                <a:spcPct val="25000"/>
              </a:spcBef>
            </a:pPr>
            <a:r>
              <a:rPr lang="en-GB" altLang="en-US" sz="1600">
                <a:latin typeface="Trebuchet MS" pitchFamily="34" charset="0"/>
              </a:rPr>
              <a:t>Think of </a:t>
            </a:r>
            <a:r>
              <a:rPr lang="en-GB" altLang="en-US" sz="1600" b="1">
                <a:latin typeface="Trebuchet MS" pitchFamily="34" charset="0"/>
              </a:rPr>
              <a:t>splitting projects</a:t>
            </a:r>
            <a:r>
              <a:rPr lang="en-GB" altLang="en-US" sz="1600">
                <a:latin typeface="Trebuchet MS" pitchFamily="34" charset="0"/>
              </a:rPr>
              <a:t> to   business definition and an implementation part.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rebuchet MS" pitchFamily="34" charset="0"/>
              </a:rPr>
              <a:t>To deep vertical integration</a:t>
            </a:r>
            <a:br>
              <a:rPr lang="en-GB" altLang="en-US">
                <a:latin typeface="Trebuchet MS" pitchFamily="34" charset="0"/>
              </a:rPr>
            </a:br>
            <a:r>
              <a:rPr lang="en-GB" altLang="en-US" sz="2000">
                <a:latin typeface="Trebuchet MS" pitchFamily="34" charset="0"/>
              </a:rPr>
              <a:t>don’t try to reinvent the wheel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196975"/>
            <a:ext cx="4176712" cy="48228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25000"/>
              </a:spcBef>
              <a:buClrTx/>
              <a:buFontTx/>
              <a:buNone/>
            </a:pPr>
            <a:r>
              <a:rPr lang="en-GB" altLang="en-US">
                <a:latin typeface="Trebuchet MS" pitchFamily="34" charset="0"/>
              </a:rPr>
              <a:t>Complexity factors</a:t>
            </a:r>
            <a:endParaRPr lang="en-GB" altLang="en-US" sz="2000">
              <a:latin typeface="Trebuchet MS" pitchFamily="34" charset="0"/>
            </a:endParaRPr>
          </a:p>
          <a:p>
            <a:pPr marL="449263" lvl="1" indent="-269875">
              <a:lnSpc>
                <a:spcPct val="90000"/>
              </a:lnSpc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Only a fraction of the overall  IAM-Processes is really enterprise </a:t>
            </a:r>
            <a:r>
              <a:rPr lang="en-GB" altLang="en-US" sz="1800" b="1">
                <a:latin typeface="Trebuchet MS" pitchFamily="34" charset="0"/>
              </a:rPr>
              <a:t>specific</a:t>
            </a:r>
            <a:r>
              <a:rPr lang="en-GB" altLang="en-US" sz="1800">
                <a:latin typeface="Trebuchet MS" pitchFamily="34" charset="0"/>
              </a:rPr>
              <a:t>.</a:t>
            </a:r>
          </a:p>
          <a:p>
            <a:pPr marL="449263" lvl="1" indent="-269875">
              <a:lnSpc>
                <a:spcPct val="90000"/>
              </a:lnSpc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The </a:t>
            </a:r>
            <a:r>
              <a:rPr lang="en-GB" altLang="en-US" sz="1800" b="1">
                <a:latin typeface="Trebuchet MS" pitchFamily="34" charset="0"/>
              </a:rPr>
              <a:t>adoption</a:t>
            </a:r>
            <a:r>
              <a:rPr lang="en-GB" altLang="en-US" sz="1800">
                <a:latin typeface="Trebuchet MS" pitchFamily="34" charset="0"/>
              </a:rPr>
              <a:t> of processes and / or Roles from generic Models may speed up projects. </a:t>
            </a:r>
          </a:p>
          <a:p>
            <a:pPr marL="449263" lvl="1" indent="-269875">
              <a:lnSpc>
                <a:spcPct val="90000"/>
              </a:lnSpc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It may … projects always to start with a blank sheet of paper.</a:t>
            </a:r>
          </a:p>
          <a:p>
            <a:pPr marL="449263" lvl="1" indent="-269875">
              <a:lnSpc>
                <a:spcPct val="90000"/>
              </a:lnSpc>
              <a:spcBef>
                <a:spcPct val="25000"/>
              </a:spcBef>
            </a:pPr>
            <a:endParaRPr lang="en-GB" altLang="en-US">
              <a:latin typeface="Trebuchet MS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altLang="en-US">
                <a:latin typeface="Trebuchet MS" pitchFamily="34" charset="0"/>
              </a:rPr>
              <a:t>actions</a:t>
            </a:r>
          </a:p>
          <a:p>
            <a:pPr marL="449263" lvl="1" indent="-269875">
              <a:lnSpc>
                <a:spcPct val="90000"/>
              </a:lnSpc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Ask your integration partner or consultant for </a:t>
            </a:r>
            <a:r>
              <a:rPr lang="en-GB" altLang="en-US" sz="1800" b="1">
                <a:latin typeface="Trebuchet MS" pitchFamily="34" charset="0"/>
              </a:rPr>
              <a:t>consolidated</a:t>
            </a:r>
            <a:r>
              <a:rPr lang="en-GB" altLang="en-US" sz="1800">
                <a:latin typeface="Trebuchet MS" pitchFamily="34" charset="0"/>
              </a:rPr>
              <a:t> models containing his experience. </a:t>
            </a:r>
          </a:p>
          <a:p>
            <a:pPr marL="449263" lvl="1" indent="-269875">
              <a:lnSpc>
                <a:spcPct val="90000"/>
              </a:lnSpc>
              <a:spcBef>
                <a:spcPct val="25000"/>
              </a:spcBef>
            </a:pPr>
            <a:r>
              <a:rPr lang="en-GB" altLang="en-US" sz="1800">
                <a:latin typeface="Trebuchet MS" pitchFamily="34" charset="0"/>
              </a:rPr>
              <a:t>Participate in  </a:t>
            </a:r>
            <a:r>
              <a:rPr lang="en-GB" altLang="en-US" sz="1800" b="1">
                <a:latin typeface="Trebuchet MS" pitchFamily="34" charset="0"/>
              </a:rPr>
              <a:t>Standardisation</a:t>
            </a:r>
            <a:r>
              <a:rPr lang="en-GB" altLang="en-US" sz="1800">
                <a:latin typeface="Trebuchet MS" pitchFamily="34" charset="0"/>
              </a:rPr>
              <a:t> initiatives (like GenericIAM.org).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892300"/>
            <a:ext cx="3924300" cy="343217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Generic IAM Logo_300 dpi_5cm_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73688"/>
            <a:ext cx="906463" cy="2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cp">
  <a:themeElements>
    <a:clrScheme name="kcp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kc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kcp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cp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2007-11-23_SAP-WS-Auditing approach definition(0.2)</Template>
  <TotalTime>0</TotalTime>
  <Words>803</Words>
  <Application>Microsoft Office PowerPoint</Application>
  <PresentationFormat>Bildschirmpräsentation (4:3)</PresentationFormat>
  <Paragraphs>149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Verdana</vt:lpstr>
      <vt:lpstr>Times New Roman</vt:lpstr>
      <vt:lpstr>Wingdings</vt:lpstr>
      <vt:lpstr>Comic Sans MS</vt:lpstr>
      <vt:lpstr>Arial Unicode MS</vt:lpstr>
      <vt:lpstr>Trebuchet MS</vt:lpstr>
      <vt:lpstr>kcp</vt:lpstr>
      <vt:lpstr>Successful IAM Implementation Strategies</vt:lpstr>
      <vt:lpstr>Birds-of-a-feather</vt:lpstr>
      <vt:lpstr>Caveats - why IAM-Projects fail 7+1 reasons and more to expect.</vt:lpstr>
      <vt:lpstr>Cross-company character IAM-Projects touch multiple corporate functions</vt:lpstr>
      <vt:lpstr>differing Process maturity no islands of order in an ocean of chaos</vt:lpstr>
      <vt:lpstr>wrong Project scope An implementation project cannot reorganise the corporation.</vt:lpstr>
      <vt:lpstr>Adverse effects of the market consolidation acquired components don’t necessarily combine to Suites</vt:lpstr>
      <vt:lpstr>Non-availability of domain specialists persons with business domain knowledge are rare creatures</vt:lpstr>
      <vt:lpstr>To deep vertical integration don’t try to reinvent the wheel</vt:lpstr>
      <vt:lpstr>Technical risks – they still exist Technology often is more of marketing than reality</vt:lpstr>
      <vt:lpstr>Sub-optimal assignment of responsibilities corporate organisation needs a Business Owner</vt:lpstr>
      <vt:lpstr>Sub-optimal assignment of responsibilities corporate organisation needs a Business Owner</vt:lpstr>
      <vt:lpstr>Responsibility Who should be responsible for the Identity Management?</vt:lpstr>
      <vt:lpstr>Questions - comments – suggestions?</vt:lpstr>
      <vt:lpstr>Attention  Appendix</vt:lpstr>
    </vt:vector>
  </TitlesOfParts>
  <Company>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Management Project Leadership</dc:title>
  <dc:creator>Horst Walther</dc:creator>
  <cp:lastModifiedBy>Horst Walther</cp:lastModifiedBy>
  <cp:revision>11</cp:revision>
  <dcterms:created xsi:type="dcterms:W3CDTF">2008-01-13T22:44:30Z</dcterms:created>
  <dcterms:modified xsi:type="dcterms:W3CDTF">2016-01-25T17:57:07Z</dcterms:modified>
</cp:coreProperties>
</file>