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322" r:id="rId2"/>
    <p:sldId id="328" r:id="rId3"/>
    <p:sldId id="329" r:id="rId4"/>
    <p:sldId id="330" r:id="rId5"/>
    <p:sldId id="331" r:id="rId6"/>
    <p:sldId id="333" r:id="rId7"/>
    <p:sldId id="334" r:id="rId8"/>
    <p:sldId id="335" r:id="rId9"/>
    <p:sldId id="337" r:id="rId10"/>
    <p:sldId id="338" r:id="rId11"/>
    <p:sldId id="339" r:id="rId12"/>
    <p:sldId id="354" r:id="rId13"/>
    <p:sldId id="343" r:id="rId14"/>
    <p:sldId id="341" r:id="rId15"/>
    <p:sldId id="345" r:id="rId16"/>
    <p:sldId id="346" r:id="rId17"/>
    <p:sldId id="326" r:id="rId18"/>
    <p:sldId id="327" r:id="rId19"/>
    <p:sldId id="336" r:id="rId20"/>
    <p:sldId id="332" r:id="rId21"/>
    <p:sldId id="342" r:id="rId22"/>
    <p:sldId id="344" r:id="rId23"/>
    <p:sldId id="347" r:id="rId24"/>
    <p:sldId id="348" r:id="rId25"/>
    <p:sldId id="349" r:id="rId26"/>
    <p:sldId id="350" r:id="rId27"/>
    <p:sldId id="351" r:id="rId28"/>
    <p:sldId id="352" r:id="rId29"/>
    <p:sldId id="325" r:id="rId30"/>
    <p:sldId id="353" r:id="rId31"/>
  </p:sldIdLst>
  <p:sldSz cx="9144000" cy="6858000" type="screen4x3"/>
  <p:notesSz cx="6648450" cy="978217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DDDDDD"/>
    <a:srgbClr val="B2B2B2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9" autoAdjust="0"/>
    <p:restoredTop sz="94737" autoAdjust="0"/>
  </p:normalViewPr>
  <p:slideViewPr>
    <p:cSldViewPr showGuides="1"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435B651-BCD8-43EC-BEDE-70BDC7EBEBC2}" type="datetimeFigureOut">
              <a:rPr lang="de-DE"/>
              <a:pPr>
                <a:defRPr/>
              </a:pPr>
              <a:t>25.01.2016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D11378-FCB7-4DBD-80FC-AC484969DD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72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6613"/>
            <a:ext cx="5318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9E48C8-7767-44F5-B7FE-0143835BD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76555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AA24184C-7B1C-461B-B575-29ABD1346B37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11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AB9D0B29-44E3-4D4C-B3FD-988BC27D3B7B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Rectangle 7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19113" y="511175"/>
            <a:ext cx="5829300" cy="437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83207224-4B9A-4CED-A41C-B83D68BA6A3D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14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1FC1F90D-CCA3-4B1A-99BF-F0383053B8E5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52525" y="682625"/>
            <a:ext cx="4557713" cy="3417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79" name="Text Box 7"/>
          <p:cNvSpPr txBox="1">
            <a:spLocks noChangeArrowheads="1"/>
          </p:cNvSpPr>
          <p:nvPr>
            <p:ph type="body"/>
          </p:nvPr>
        </p:nvSpPr>
        <p:spPr>
          <a:xfrm>
            <a:off x="898525" y="4360863"/>
            <a:ext cx="5016500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7407" rIns="90036" bIns="46819"/>
          <a:lstStyle/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buFont typeface="Arial Unicode MS" pitchFamily="34" charset="-128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en-GB" altLang="en-US" smtClean="0">
                <a:cs typeface="Times New Roman" pitchFamily="18" charset="0"/>
              </a:rPr>
              <a:t>Frequently occurring business functions with low or medium complexity obviously promise best result to effort ratios. </a:t>
            </a:r>
          </a:p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buFont typeface="Arial Unicode MS" pitchFamily="34" charset="-128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en-GB" altLang="en-US" smtClean="0">
                <a:cs typeface="Times New Roman" pitchFamily="18" charset="0"/>
              </a:rPr>
              <a:t>Those functions are most commonly found at the lower end of the traditional enterprise pyramid, where operational functions are located. </a:t>
            </a:r>
          </a:p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buFont typeface="Arial Unicode MS" pitchFamily="34" charset="-128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en-GB" altLang="en-US" smtClean="0">
                <a:cs typeface="Times New Roman" pitchFamily="18" charset="0"/>
              </a:rPr>
              <a:t>Here is clearly a good starting point für role engineering. </a:t>
            </a:r>
          </a:p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buFont typeface="Arial Unicode MS" pitchFamily="34" charset="-128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en-GB" altLang="en-US" smtClean="0">
                <a:cs typeface="Times New Roman" pitchFamily="18" charset="0"/>
              </a:rPr>
              <a:t>The nearer the role engineer comes to the headquarters und the more he moves up the corporate hierarchy the more difficult his task becomes. </a:t>
            </a:r>
          </a:p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buFont typeface="Arial Unicode MS" pitchFamily="34" charset="-128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en-GB" altLang="en-US" smtClean="0">
                <a:cs typeface="Times New Roman" pitchFamily="18" charset="0"/>
              </a:rPr>
              <a:t>The portfolio diagram may serve as a guideline while looking für a good starting point für role engineering.</a:t>
            </a:r>
          </a:p>
          <a:p>
            <a:pPr marL="282575" indent="-282575" defTabSz="449263" eaLnBrk="1" hangingPunct="1">
              <a:lnSpc>
                <a:spcPct val="93000"/>
              </a:lnSpc>
              <a:spcBef>
                <a:spcPts val="450"/>
              </a:spcBef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endParaRPr lang="de-DE" alt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76555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3DD5667B-F892-4D48-BDD2-8A3B04F0F163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15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7290985A-5972-4E5C-8476-FEA64690EE71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79475" y="733425"/>
            <a:ext cx="4892675" cy="3668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1" name="Rectangle 7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76555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5529148E-3199-42A5-8A64-D28E9DDF663E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9E88DFEF-CD17-4060-A328-4C571672D4FB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8" name="Rectangle 6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065213" y="873125"/>
            <a:ext cx="4546600" cy="3409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19113" y="511175"/>
            <a:ext cx="5829300" cy="437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19113" y="511175"/>
            <a:ext cx="5829300" cy="437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1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3" name="Rectangle 3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1" name="Rectangle 3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4EB71ABD-0D61-4072-82B6-BC0FCB93F571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55EE984B-1951-46B7-AD6D-F961F455C5B1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3" name="Rectangle 7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D8144949-1D74-4E73-8EAB-7FEFB7DB20BF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D8105CD4-0CDA-40B5-BFDF-A2EEB98FBCA5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6763" cy="3432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711" name="Rectangle 7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BAC6716F-3408-4CCB-91AF-ADC512F06A0D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27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A18A346E-EA09-4950-9878-30C36BAE6E4C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9" name="Text Box 7"/>
          <p:cNvSpPr txBox="1">
            <a:spLocks noChangeArrowheads="1"/>
          </p:cNvSpPr>
          <p:nvPr>
            <p:ph type="body"/>
          </p:nvPr>
        </p:nvSpPr>
        <p:spPr>
          <a:xfrm>
            <a:off x="914400" y="4344988"/>
            <a:ext cx="5032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7407" rIns="90036" bIns="46819"/>
          <a:lstStyle/>
          <a:p>
            <a:pPr marL="288925" indent="-288925" defTabSz="449263" eaLnBrk="1" hangingPunct="1">
              <a:lnSpc>
                <a:spcPct val="93000"/>
              </a:lnSpc>
              <a:spcBef>
                <a:spcPts val="450"/>
              </a:spcBef>
              <a:buFontTx/>
              <a:buChar char="•"/>
              <a:tabLst>
                <a:tab pos="288925" algn="l"/>
                <a:tab pos="1203325" algn="l"/>
                <a:tab pos="2117725" algn="l"/>
                <a:tab pos="3032125" algn="l"/>
                <a:tab pos="3946525" algn="l"/>
                <a:tab pos="4860925" algn="l"/>
                <a:tab pos="5775325" algn="l"/>
                <a:tab pos="6689725" algn="l"/>
                <a:tab pos="7604125" algn="l"/>
                <a:tab pos="8518525" algn="l"/>
                <a:tab pos="9432925" algn="l"/>
                <a:tab pos="10347325" algn="l"/>
              </a:tabLst>
            </a:pPr>
            <a:r>
              <a:rPr lang="de-DE" altLang="en-US" smtClean="0">
                <a:cs typeface="Times New Roman" pitchFamily="18" charset="0"/>
              </a:rPr>
              <a:t>Aus unser Sicht muss sich die Auswahl der Identity Management- Lösungen an den Geschäftsprozessen orientieren.</a:t>
            </a:r>
          </a:p>
          <a:p>
            <a:pPr marL="288925" indent="-288925" defTabSz="449263" eaLnBrk="1" hangingPunct="1">
              <a:lnSpc>
                <a:spcPct val="93000"/>
              </a:lnSpc>
              <a:spcBef>
                <a:spcPts val="450"/>
              </a:spcBef>
              <a:buFontTx/>
              <a:buChar char="•"/>
              <a:tabLst>
                <a:tab pos="288925" algn="l"/>
                <a:tab pos="1203325" algn="l"/>
                <a:tab pos="2117725" algn="l"/>
                <a:tab pos="3032125" algn="l"/>
                <a:tab pos="3946525" algn="l"/>
                <a:tab pos="4860925" algn="l"/>
                <a:tab pos="5775325" algn="l"/>
                <a:tab pos="6689725" algn="l"/>
                <a:tab pos="7604125" algn="l"/>
                <a:tab pos="8518525" algn="l"/>
                <a:tab pos="9432925" algn="l"/>
                <a:tab pos="10347325" algn="l"/>
              </a:tabLst>
            </a:pPr>
            <a:r>
              <a:rPr lang="de-DE" altLang="en-US" smtClean="0">
                <a:cs typeface="Times New Roman" pitchFamily="18" charset="0"/>
              </a:rPr>
              <a:t>Diese Betrachtungsweise identifiziert die Bereiche, in denen Identity Management vordringlich ist und erlaubt auch eine gezielte Auswahl der erforderlichen Technologien.</a:t>
            </a:r>
          </a:p>
          <a:p>
            <a:pPr marL="288925" indent="-288925" defTabSz="449263" eaLnBrk="1" hangingPunct="1">
              <a:lnSpc>
                <a:spcPct val="93000"/>
              </a:lnSpc>
              <a:spcBef>
                <a:spcPts val="450"/>
              </a:spcBef>
              <a:buFontTx/>
              <a:buChar char="•"/>
              <a:tabLst>
                <a:tab pos="288925" algn="l"/>
                <a:tab pos="1203325" algn="l"/>
                <a:tab pos="2117725" algn="l"/>
                <a:tab pos="3032125" algn="l"/>
                <a:tab pos="3946525" algn="l"/>
                <a:tab pos="4860925" algn="l"/>
                <a:tab pos="5775325" algn="l"/>
                <a:tab pos="6689725" algn="l"/>
                <a:tab pos="7604125" algn="l"/>
                <a:tab pos="8518525" algn="l"/>
                <a:tab pos="9432925" algn="l"/>
                <a:tab pos="10347325" algn="l"/>
              </a:tabLst>
            </a:pPr>
            <a:r>
              <a:rPr lang="de-DE" altLang="en-US" smtClean="0">
                <a:cs typeface="Times New Roman" pitchFamily="18" charset="0"/>
              </a:rPr>
              <a:t>In dieser Methodik geht es darum, die Rolle von Lieferanten, Mitarbeitern und Kunden in den Geschäftsprozessen zu analysieren und zu gewichten.</a:t>
            </a:r>
          </a:p>
          <a:p>
            <a:pPr marL="288925" indent="-288925" defTabSz="449263" eaLnBrk="1" hangingPunct="1">
              <a:lnSpc>
                <a:spcPct val="93000"/>
              </a:lnSpc>
              <a:spcBef>
                <a:spcPts val="450"/>
              </a:spcBef>
              <a:buFontTx/>
              <a:buChar char="•"/>
              <a:tabLst>
                <a:tab pos="288925" algn="l"/>
                <a:tab pos="1203325" algn="l"/>
                <a:tab pos="2117725" algn="l"/>
                <a:tab pos="3032125" algn="l"/>
                <a:tab pos="3946525" algn="l"/>
                <a:tab pos="4860925" algn="l"/>
                <a:tab pos="5775325" algn="l"/>
                <a:tab pos="6689725" algn="l"/>
                <a:tab pos="7604125" algn="l"/>
                <a:tab pos="8518525" algn="l"/>
                <a:tab pos="9432925" algn="l"/>
                <a:tab pos="10347325" algn="l"/>
              </a:tabLst>
            </a:pPr>
            <a:r>
              <a:rPr lang="de-DE" altLang="en-US" smtClean="0">
                <a:cs typeface="Times New Roman" pitchFamily="18" charset="0"/>
              </a:rPr>
              <a:t>Daraus lässt sich ableiten, welche Rolle die jeweiligen Gruppen und ihre Identitäten für die Gestaltung von Geschäftsprozessen spielen.</a:t>
            </a:r>
          </a:p>
          <a:p>
            <a:pPr marL="288925" indent="-288925" defTabSz="449263" eaLnBrk="1" hangingPunct="1">
              <a:lnSpc>
                <a:spcPct val="93000"/>
              </a:lnSpc>
              <a:spcBef>
                <a:spcPts val="450"/>
              </a:spcBef>
              <a:buFontTx/>
              <a:buChar char="•"/>
              <a:tabLst>
                <a:tab pos="288925" algn="l"/>
                <a:tab pos="1203325" algn="l"/>
                <a:tab pos="2117725" algn="l"/>
                <a:tab pos="3032125" algn="l"/>
                <a:tab pos="3946525" algn="l"/>
                <a:tab pos="4860925" algn="l"/>
                <a:tab pos="5775325" algn="l"/>
                <a:tab pos="6689725" algn="l"/>
                <a:tab pos="7604125" algn="l"/>
                <a:tab pos="8518525" algn="l"/>
                <a:tab pos="9432925" algn="l"/>
                <a:tab pos="10347325" algn="l"/>
              </a:tabLst>
            </a:pPr>
            <a:r>
              <a:rPr lang="de-DE" altLang="en-US" smtClean="0">
                <a:cs typeface="Arial" charset="0"/>
              </a:rPr>
              <a:t>Auf dieser Basis lassen sich dann wiederum die erforderlichen Funktionen des Identity Management ermitteln.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F501C08D-7BB0-48BE-8FEE-1ADD5A1338ED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28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86C2237C-3A9C-480A-BDBF-C40CB83616DB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7" name="Rectangle 7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76555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7AB3818E-86F4-4E51-991F-D359B87FE963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29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9288463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 anchor="b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54382" rIns="90036" bIns="46819"/>
          <a:lstStyle>
            <a:lvl1pPr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32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DC40EFC3-CE59-4CF3-9D99-BACA801FF5B8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81063" y="733425"/>
            <a:ext cx="4891087" cy="366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Rectangle 7"/>
          <p:cNvSpPr txBox="1">
            <a:spLocks noChangeArrowheads="1"/>
          </p:cNvSpPr>
          <p:nvPr>
            <p:ph type="body"/>
          </p:nvPr>
        </p:nvSpPr>
        <p:spPr>
          <a:xfrm>
            <a:off x="665163" y="4645025"/>
            <a:ext cx="5318125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CA9323E6-F87F-4949-82CD-841D62F5F3E9}" type="slidenum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30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 anchor="b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36" tIns="46819" rIns="90036" bIns="46819"/>
          <a:lstStyle>
            <a:lvl1pPr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8988" indent="-230188" defTabSz="449263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61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33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05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7788" indent="-230188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fld id="{9CA43F86-B256-45D4-A72C-32FFC0841B8C}" type="datetimeFigureOut"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t>25.01.2016</a:t>
            </a:fld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5175" cy="343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55" name="Rectangle 7"/>
          <p:cNvSpPr txBox="1">
            <a:spLocks noChangeArrowheads="1"/>
          </p:cNvSpPr>
          <p:nvPr>
            <p:ph type="body"/>
          </p:nvPr>
        </p:nvSpPr>
        <p:spPr>
          <a:xfrm>
            <a:off x="685800" y="4344988"/>
            <a:ext cx="54895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1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87425" y="733425"/>
            <a:ext cx="4887913" cy="3665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643438"/>
            <a:ext cx="548957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1125538"/>
            <a:ext cx="7772400" cy="109537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313" y="6237288"/>
            <a:ext cx="1905000" cy="457200"/>
          </a:xfrm>
        </p:spPr>
        <p:txBody>
          <a:bodyPr/>
          <a:lstStyle>
            <a:lvl1pPr algn="l">
              <a:defRPr dirty="0" smtClean="0"/>
            </a:lvl1pPr>
          </a:lstStyle>
          <a:p>
            <a:pPr>
              <a:defRPr/>
            </a:pPr>
            <a:r>
              <a:rPr lang="de-DE"/>
              <a:t>Seite </a:t>
            </a:r>
            <a:fld id="{EB4B9083-FC55-4A4A-AC43-D466647629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83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D109618-D1CD-475E-AF3A-46B2E9057A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18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81A4EA3-018C-4F19-B438-D34F11449E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54D9B0E-0EF7-4A1B-957C-A7743C6FB2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8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71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5743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CFFFDC5-F104-450B-BD1E-D84A2059C6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4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895CAC8-7672-4B2A-B8EE-EB80F53BAA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1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5D97B81-16BD-4DFD-B27C-0FEF5EA468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5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8EF94BF-18A2-4CCD-8E53-B68EFF4C6A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8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17A1B7-6FA9-4B90-9BD0-DCC82E6FBF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4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D624DCE-A34C-4B46-85F6-6CAA4AF8E2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10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1965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000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EE8EC2F-0AF9-43DC-AA9E-A410453F77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44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r>
              <a:rPr lang="de-DE"/>
              <a:t>© Kuppinger Cole 2010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2372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Seite </a:t>
            </a:r>
            <a:fld id="{29895903-C3E0-4225-B047-DB44FFC722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3" descr="C:\0_KCL\logo\080616_Logo_KC_NOBarcod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286500"/>
            <a:ext cx="2441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nericiam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92213" y="990600"/>
            <a:ext cx="7772400" cy="1371600"/>
          </a:xfrm>
        </p:spPr>
        <p:txBody>
          <a:bodyPr/>
          <a:lstStyle/>
          <a:p>
            <a:pPr eaLnBrk="1" hangingPunct="1"/>
            <a:r>
              <a:rPr lang="de-DE" altLang="en-US" sz="2800" smtClean="0">
                <a:latin typeface="Trebuchet MS" pitchFamily="34" charset="0"/>
              </a:rPr>
              <a:t>European Identity Conference 2010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2709863"/>
            <a:ext cx="7010400" cy="1754187"/>
          </a:xfrm>
        </p:spPr>
        <p:txBody>
          <a:bodyPr/>
          <a:lstStyle/>
          <a:p>
            <a:pPr eaLnBrk="1" hangingPunct="1"/>
            <a:r>
              <a:rPr lang="de-DE" altLang="en-US" sz="2600" b="1" smtClean="0">
                <a:latin typeface="Trebuchet MS" pitchFamily="34" charset="0"/>
              </a:rPr>
              <a:t>Identity Management Projekte erfolgreich umsetzen</a:t>
            </a:r>
          </a:p>
        </p:txBody>
      </p:sp>
      <p:pic>
        <p:nvPicPr>
          <p:cNvPr id="15363" name="Picture 3" descr="C:\0_KCL\logo\080616_Logo_KC_NOBar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"/>
            <a:ext cx="2441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6215063"/>
            <a:ext cx="8929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92213" y="5445125"/>
            <a:ext cx="7632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 i="1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Dr. Horst Walther, </a:t>
            </a:r>
          </a:p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 i="1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Senior Analyst bei Kuppinger, Cole + Partner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7019925" y="3716338"/>
            <a:ext cx="1728788" cy="1939925"/>
            <a:chOff x="4106" y="935"/>
            <a:chExt cx="1089" cy="1222"/>
          </a:xfrm>
        </p:grpSpPr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4106" y="1727"/>
              <a:ext cx="546" cy="179"/>
            </a:xfrm>
            <a:prstGeom prst="chevron">
              <a:avLst>
                <a:gd name="adj" fmla="val 76257"/>
              </a:avLst>
            </a:prstGeom>
            <a:solidFill>
              <a:srgbClr val="DDDDDD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4354" y="1979"/>
              <a:ext cx="546" cy="179"/>
            </a:xfrm>
            <a:prstGeom prst="chevron">
              <a:avLst>
                <a:gd name="adj" fmla="val 76257"/>
              </a:avLst>
            </a:prstGeom>
            <a:solidFill>
              <a:srgbClr val="DDDDDD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4650" y="1727"/>
              <a:ext cx="546" cy="179"/>
            </a:xfrm>
            <a:prstGeom prst="chevron">
              <a:avLst>
                <a:gd name="adj" fmla="val 76257"/>
              </a:avLst>
            </a:prstGeom>
            <a:solidFill>
              <a:srgbClr val="DDDDDD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935"/>
              <a:ext cx="757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192213" y="3792538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200"/>
              <a:t>2010-05-05 10:30-11:30 </a:t>
            </a:r>
            <a:br>
              <a:rPr lang="de-DE" altLang="en-US" sz="1200"/>
            </a:br>
            <a:endParaRPr lang="de-DE" altLang="en-US" sz="1200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8713"/>
            <a:ext cx="58801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88913"/>
            <a:ext cx="8001000" cy="6619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04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600" smtClean="0">
                <a:latin typeface="Trebuchet MS" pitchFamily="34" charset="0"/>
              </a:rPr>
              <a:t>Verantwortung</a:t>
            </a:r>
            <a:r>
              <a:rPr lang="de-DE" altLang="en-US" sz="1900" smtClean="0">
                <a:latin typeface="Trebuchet MS" pitchFamily="34" charset="0"/>
              </a:rPr>
              <a:t/>
            </a:r>
            <a:br>
              <a:rPr lang="de-DE" altLang="en-US" sz="1900" smtClean="0">
                <a:latin typeface="Trebuchet MS" pitchFamily="34" charset="0"/>
              </a:rPr>
            </a:br>
            <a:r>
              <a:rPr lang="de-DE" altLang="en-US" sz="1900" smtClean="0">
                <a:latin typeface="Trebuchet MS" pitchFamily="34" charset="0"/>
              </a:rPr>
              <a:t>Wer sollte im Unternehmen für Identity Management zuständig sein?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141413"/>
            <a:ext cx="3794125" cy="2430462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311525" y="1771650"/>
            <a:ext cx="360363" cy="360363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5256213" y="1987550"/>
            <a:ext cx="360362" cy="360363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3671888" y="2671763"/>
            <a:ext cx="360362" cy="360362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4391025" y="1592263"/>
            <a:ext cx="360363" cy="360362"/>
          </a:xfrm>
          <a:prstGeom prst="ellipse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5900" y="3573463"/>
            <a:ext cx="1727200" cy="19431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lIns="90000" tIns="46800" rIns="90000" bIns="46800">
            <a:spAutoFit/>
          </a:bodyPr>
          <a:lstStyle>
            <a:lvl1pPr marL="177800" indent="-1778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HR</a:t>
            </a:r>
          </a:p>
          <a:p>
            <a:pPr eaLnBrk="0" hangingPunct="0">
              <a:spcBef>
                <a:spcPts val="750"/>
              </a:spcBef>
              <a:buClr>
                <a:srgbClr val="A3B2C1"/>
              </a:buClr>
              <a:buSzPct val="100000"/>
              <a:buFont typeface="Wingdings" pitchFamily="2" charset="2"/>
              <a:buChar char="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hat eine natürliche Affinität zu Personen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Relativ businessfern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Zeitverhalten nicht gerade real time.</a:t>
            </a:r>
          </a:p>
        </p:txBody>
      </p:sp>
      <p:cxnSp>
        <p:nvCxnSpPr>
          <p:cNvPr id="47113" name="AutoShape 9"/>
          <p:cNvCxnSpPr>
            <a:cxnSpLocks noChangeShapeType="1"/>
            <a:stCxn id="47112" idx="0"/>
            <a:endCxn id="47108" idx="3"/>
          </p:cNvCxnSpPr>
          <p:nvPr/>
        </p:nvCxnSpPr>
        <p:spPr bwMode="auto">
          <a:xfrm flipV="1">
            <a:off x="1079500" y="2079625"/>
            <a:ext cx="2284413" cy="1493838"/>
          </a:xfrm>
          <a:prstGeom prst="straightConnector1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32025" y="4005263"/>
            <a:ext cx="1692275" cy="2125662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lIns="90000" tIns="46800" rIns="90000" bIns="46800">
            <a:spAutoFit/>
          </a:bodyPr>
          <a:lstStyle>
            <a:lvl1pPr marL="177800" indent="-1778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Business</a:t>
            </a:r>
          </a:p>
          <a:p>
            <a:pPr eaLnBrk="0" hangingPunct="0">
              <a:spcBef>
                <a:spcPts val="750"/>
              </a:spcBef>
              <a:buClr>
                <a:srgbClr val="A3B2C1"/>
              </a:buClr>
              <a:buSzPct val="100000"/>
              <a:buFont typeface="Wingdings" pitchFamily="2" charset="2"/>
              <a:buChar char="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Verantwortung und Aufgaben decken sich.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Nicht Unternehmens-übergreifend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Spezialwissen fehlt.</a:t>
            </a:r>
          </a:p>
        </p:txBody>
      </p:sp>
      <p:cxnSp>
        <p:nvCxnSpPr>
          <p:cNvPr id="47115" name="AutoShape 11"/>
          <p:cNvCxnSpPr>
            <a:cxnSpLocks noChangeShapeType="1"/>
            <a:stCxn id="47114" idx="0"/>
            <a:endCxn id="47110" idx="4"/>
          </p:cNvCxnSpPr>
          <p:nvPr/>
        </p:nvCxnSpPr>
        <p:spPr bwMode="auto">
          <a:xfrm flipV="1">
            <a:off x="3078163" y="3032125"/>
            <a:ext cx="774700" cy="973138"/>
          </a:xfrm>
          <a:prstGeom prst="straightConnector1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572000" y="3716338"/>
            <a:ext cx="2376488" cy="2379662"/>
          </a:xfrm>
          <a:prstGeom prst="rect">
            <a:avLst/>
          </a:prstGeom>
          <a:solidFill>
            <a:srgbClr val="FFFFFF"/>
          </a:solidFill>
          <a:ln w="76320">
            <a:solidFill>
              <a:srgbClr val="FF33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lIns="90000" tIns="46800" rIns="90000" bIns="46800">
            <a:spAutoFit/>
          </a:bodyPr>
          <a:lstStyle>
            <a:lvl1pPr marL="177800" indent="-1778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neue Funktion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Noch ohne Beispiel</a:t>
            </a:r>
          </a:p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Muss für Identitäten, Rollen &amp; Prozesse zuständig sein</a:t>
            </a:r>
          </a:p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Braucht organisatorisches und technisches Wissen</a:t>
            </a:r>
          </a:p>
          <a:p>
            <a:pPr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rebuchet MS" pitchFamily="34" charset="0"/>
              <a:buChar char="•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Braucht Gestaltungsmandat</a:t>
            </a:r>
          </a:p>
          <a:p>
            <a:pPr eaLnBrk="0" hangingPunct="0">
              <a:spcBef>
                <a:spcPts val="750"/>
              </a:spcBef>
              <a:buClr>
                <a:srgbClr val="A3B2C1"/>
              </a:buClr>
              <a:buSzPct val="100000"/>
              <a:buFont typeface="Wingdings" pitchFamily="2" charset="2"/>
              <a:buChar char="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Chance für ein maßgeschneidertes Design</a:t>
            </a:r>
          </a:p>
        </p:txBody>
      </p:sp>
      <p:cxnSp>
        <p:nvCxnSpPr>
          <p:cNvPr id="47117" name="AutoShape 13"/>
          <p:cNvCxnSpPr>
            <a:cxnSpLocks noChangeShapeType="1"/>
            <a:stCxn id="47116" idx="0"/>
            <a:endCxn id="47111" idx="4"/>
          </p:cNvCxnSpPr>
          <p:nvPr/>
        </p:nvCxnSpPr>
        <p:spPr bwMode="auto">
          <a:xfrm flipH="1" flipV="1">
            <a:off x="4572000" y="1952625"/>
            <a:ext cx="1189038" cy="1725613"/>
          </a:xfrm>
          <a:prstGeom prst="straightConnector1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164388" y="3644900"/>
            <a:ext cx="1727200" cy="2403475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lIns="90000" tIns="46800" rIns="90000" bIns="46800">
            <a:spAutoFit/>
          </a:bodyPr>
          <a:lstStyle>
            <a:lvl1pPr marL="177800" indent="-1778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IT</a:t>
            </a:r>
          </a:p>
          <a:p>
            <a:pPr eaLnBrk="0" hangingPunct="0">
              <a:spcBef>
                <a:spcPts val="750"/>
              </a:spcBef>
              <a:buClr>
                <a:srgbClr val="A3B2C1"/>
              </a:buClr>
              <a:buSzPct val="100000"/>
              <a:buFont typeface="Wingdings" pitchFamily="2" charset="2"/>
              <a:buChar char="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Technisches Umsetzungswissen ist vorhanden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Mandat für Unter-nehmensgestaltung fehlt.</a:t>
            </a:r>
          </a:p>
          <a:p>
            <a:pPr eaLnBrk="0" hangingPunct="0">
              <a:spcBef>
                <a:spcPts val="750"/>
              </a:spcBef>
              <a:buClr>
                <a:srgbClr val="FF3300"/>
              </a:buClr>
              <a:buSzPct val="100000"/>
              <a:buFont typeface="Trebuchet MS" pitchFamily="34" charset="0"/>
              <a:buChar char="-"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Organisation ist nicht Technik.</a:t>
            </a:r>
          </a:p>
          <a:p>
            <a:pPr eaLnBrk="0" hangingPunct="0">
              <a:spcBef>
                <a:spcPts val="750"/>
              </a:spcBef>
            </a:pPr>
            <a:endParaRPr lang="de-DE" altLang="en-US" sz="12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47119" name="AutoShape 15"/>
          <p:cNvCxnSpPr>
            <a:cxnSpLocks noChangeShapeType="1"/>
            <a:stCxn id="47118" idx="0"/>
            <a:endCxn id="47109" idx="5"/>
          </p:cNvCxnSpPr>
          <p:nvPr/>
        </p:nvCxnSpPr>
        <p:spPr bwMode="auto">
          <a:xfrm flipH="1" flipV="1">
            <a:off x="5564188" y="2295525"/>
            <a:ext cx="2463800" cy="1349375"/>
          </a:xfrm>
          <a:prstGeom prst="straightConnector1">
            <a:avLst/>
          </a:prstGeom>
          <a:noFill/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7889875" y="152400"/>
            <a:ext cx="1144588" cy="1139825"/>
            <a:chOff x="4970" y="96"/>
            <a:chExt cx="721" cy="718"/>
          </a:xfrm>
        </p:grpSpPr>
        <p:sp>
          <p:nvSpPr>
            <p:cNvPr id="47121" name="Freeform 17"/>
            <p:cNvSpPr>
              <a:spLocks noChangeArrowheads="1"/>
            </p:cNvSpPr>
            <p:nvPr/>
          </p:nvSpPr>
          <p:spPr bwMode="auto">
            <a:xfrm>
              <a:off x="5310" y="96"/>
              <a:ext cx="196" cy="273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600">
              <a:solidFill>
                <a:srgbClr val="A2A2A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 noChangeArrowheads="1"/>
            </p:cNvSpPr>
            <p:nvPr/>
          </p:nvSpPr>
          <p:spPr bwMode="auto">
            <a:xfrm>
              <a:off x="5338" y="108"/>
              <a:ext cx="354" cy="398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600">
              <a:solidFill>
                <a:srgbClr val="A2A2A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 noChangeArrowheads="1"/>
            </p:cNvSpPr>
            <p:nvPr/>
          </p:nvSpPr>
          <p:spPr bwMode="auto">
            <a:xfrm>
              <a:off x="5314" y="100"/>
              <a:ext cx="354" cy="38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600">
              <a:solidFill>
                <a:srgbClr val="7272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4" name="Freeform 20"/>
            <p:cNvSpPr>
              <a:spLocks noChangeArrowheads="1"/>
            </p:cNvSpPr>
            <p:nvPr/>
          </p:nvSpPr>
          <p:spPr bwMode="auto">
            <a:xfrm>
              <a:off x="4992" y="453"/>
              <a:ext cx="344" cy="361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8F8F8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5" name="Freeform 21"/>
            <p:cNvSpPr>
              <a:spLocks noChangeArrowheads="1"/>
            </p:cNvSpPr>
            <p:nvPr/>
          </p:nvSpPr>
          <p:spPr bwMode="auto">
            <a:xfrm>
              <a:off x="4970" y="453"/>
              <a:ext cx="332" cy="31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6" name="Freeform 22"/>
            <p:cNvSpPr>
              <a:spLocks noChangeArrowheads="1"/>
            </p:cNvSpPr>
            <p:nvPr/>
          </p:nvSpPr>
          <p:spPr bwMode="auto">
            <a:xfrm>
              <a:off x="4970" y="752"/>
              <a:ext cx="46" cy="62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flipH="1">
              <a:off x="4990" y="515"/>
              <a:ext cx="274" cy="25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flipH="1">
              <a:off x="5010" y="498"/>
              <a:ext cx="324" cy="303"/>
            </a:xfrm>
            <a:prstGeom prst="line">
              <a:avLst/>
            </a:prstGeom>
            <a:noFill/>
            <a:ln w="12600">
              <a:solidFill>
                <a:srgbClr val="D2D2D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9" name="Freeform 25"/>
            <p:cNvSpPr>
              <a:spLocks noChangeArrowheads="1"/>
            </p:cNvSpPr>
            <p:nvPr/>
          </p:nvSpPr>
          <p:spPr bwMode="auto">
            <a:xfrm>
              <a:off x="5296" y="427"/>
              <a:ext cx="75" cy="77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600">
              <a:solidFill>
                <a:srgbClr val="72727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0" name="Freeform 26"/>
            <p:cNvSpPr>
              <a:spLocks noChangeArrowheads="1"/>
            </p:cNvSpPr>
            <p:nvPr/>
          </p:nvSpPr>
          <p:spPr bwMode="auto">
            <a:xfrm>
              <a:off x="5262" y="463"/>
              <a:ext cx="49" cy="51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1" name="Freeform 27"/>
            <p:cNvSpPr>
              <a:spLocks noChangeArrowheads="1"/>
            </p:cNvSpPr>
            <p:nvPr/>
          </p:nvSpPr>
          <p:spPr bwMode="auto">
            <a:xfrm>
              <a:off x="5323" y="438"/>
              <a:ext cx="42" cy="48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E1E1E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Einführung Tiefe vs. Breite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Welches Vorgehen verspricht den höchsten Nutzen?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638" y="1485900"/>
            <a:ext cx="4356100" cy="4678363"/>
          </a:xfrm>
        </p:spPr>
        <p:txBody>
          <a:bodyPr/>
          <a:lstStyle/>
          <a:p>
            <a:pPr>
              <a:spcBef>
                <a:spcPct val="25000"/>
              </a:spcBef>
              <a:buSzPct val="111000"/>
            </a:pPr>
            <a:r>
              <a:rPr lang="de-DE" altLang="en-US" sz="1400" smtClean="0">
                <a:latin typeface="Trebuchet MS" pitchFamily="34" charset="0"/>
              </a:rPr>
              <a:t>Durchstich in der Tiefe wenn ...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Einige wenige Systeme gut angebunden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Rechtesituation gut bekannt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bidirektionale Anbindung technisch vorhanden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Wichtige Massensysteme: </a:t>
            </a:r>
          </a:p>
          <a:p>
            <a:pPr lvl="2">
              <a:spcBef>
                <a:spcPct val="25000"/>
              </a:spcBef>
              <a:buClr>
                <a:srgbClr val="001A3E"/>
              </a:buClr>
            </a:pPr>
            <a:r>
              <a:rPr lang="de-DE" altLang="en-US" sz="1400" smtClean="0">
                <a:latin typeface="Trebuchet MS" pitchFamily="34" charset="0"/>
              </a:rPr>
              <a:t>Windows</a:t>
            </a:r>
          </a:p>
          <a:p>
            <a:pPr lvl="2">
              <a:spcBef>
                <a:spcPct val="25000"/>
              </a:spcBef>
              <a:buClr>
                <a:srgbClr val="001A3E"/>
              </a:buClr>
            </a:pPr>
            <a:r>
              <a:rPr lang="de-DE" altLang="en-US" sz="1400" smtClean="0">
                <a:latin typeface="Trebuchet MS" pitchFamily="34" charset="0"/>
              </a:rPr>
              <a:t>Exchange</a:t>
            </a:r>
          </a:p>
          <a:p>
            <a:pPr lvl="2">
              <a:spcBef>
                <a:spcPct val="25000"/>
              </a:spcBef>
              <a:buClr>
                <a:srgbClr val="001A3E"/>
              </a:buClr>
            </a:pPr>
            <a:r>
              <a:rPr lang="de-DE" altLang="en-US" sz="1400" smtClean="0">
                <a:latin typeface="Trebuchet MS" pitchFamily="34" charset="0"/>
              </a:rPr>
              <a:t>Lotus NOTES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Systemneueinführung</a:t>
            </a:r>
          </a:p>
          <a:p>
            <a:pPr>
              <a:spcBef>
                <a:spcPct val="25000"/>
              </a:spcBef>
              <a:buSzPct val="111000"/>
            </a:pPr>
            <a:r>
              <a:rPr lang="de-DE" altLang="en-US" sz="1400" smtClean="0">
                <a:latin typeface="Trebuchet MS" pitchFamily="34" charset="0"/>
              </a:rPr>
              <a:t>Evidenzbildung in der Breite wenn ...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Eine zentrale Benutzerverwaltung aufgebaut werden soll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en-GB" altLang="en-US" sz="1400" smtClean="0">
                <a:latin typeface="Trebuchet MS" pitchFamily="34" charset="0"/>
              </a:rPr>
              <a:t>Compliance</a:t>
            </a:r>
            <a:r>
              <a:rPr lang="de-DE" altLang="en-US" sz="1400" smtClean="0">
                <a:latin typeface="Trebuchet MS" pitchFamily="34" charset="0"/>
              </a:rPr>
              <a:t>- und Sicherheits- Erwägungen im Vordergrund stehen.</a:t>
            </a:r>
          </a:p>
          <a:p>
            <a:pPr lvl="1">
              <a:spcBef>
                <a:spcPct val="25000"/>
              </a:spcBef>
              <a:buSzPct val="112000"/>
            </a:pPr>
            <a:r>
              <a:rPr lang="de-DE" altLang="en-US" sz="1400" smtClean="0">
                <a:latin typeface="Trebuchet MS" pitchFamily="34" charset="0"/>
              </a:rPr>
              <a:t>Viele wichtige und wenig bekannte Altsysteme angebunden werden sollen.</a:t>
            </a:r>
            <a:endParaRPr lang="de-DE" altLang="en-US" sz="1300" smtClean="0">
              <a:latin typeface="Trebuchet MS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03238" y="5892800"/>
            <a:ext cx="81153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912" rIns="90000" bIns="46800">
            <a:spAutoFit/>
          </a:bodyPr>
          <a:lstStyle>
            <a:lvl1pPr marL="376238" indent="-3762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3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Wingdings" pitchFamily="2" charset="2"/>
              <a:buChar char=""/>
            </a:pPr>
            <a:r>
              <a:rPr lang="de-DE" altLang="en-US" sz="1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gewachsenen Systemlandschaften lassen sich nicht alle Systeme in einem Schritt einbinden.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11263"/>
            <a:ext cx="2314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Zentral vs. Lokal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1900" smtClean="0">
                <a:latin typeface="Trebuchet MS" pitchFamily="34" charset="0"/>
              </a:rPr>
              <a:t>IDs &amp; Rollen haben zentralen, Berechtigungen lokalen Charakter.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8001000" cy="4678362"/>
          </a:xfrm>
        </p:spPr>
        <p:txBody>
          <a:bodyPr/>
          <a:lstStyle/>
          <a:p>
            <a:endParaRPr lang="de-DE" altLang="en-US" sz="2600" smtClean="0">
              <a:latin typeface="Trebuchet MS" pitchFamily="34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65976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62000" y="5913438"/>
            <a:ext cx="76247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Ferraiolo, Sandhu, Gavrila: A Proposed Standard for Role-Based Access Control, 2000. 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2125663" y="1341438"/>
            <a:ext cx="2663825" cy="4608512"/>
          </a:xfrm>
          <a:prstGeom prst="line">
            <a:avLst/>
          </a:prstGeom>
          <a:noFill/>
          <a:ln w="38160">
            <a:solidFill>
              <a:srgbClr val="3333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275263" y="1300163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2800" b="1" i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lokal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2925" y="5373688"/>
            <a:ext cx="1250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2800" b="1" i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zentral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419475" y="4292600"/>
            <a:ext cx="532923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84" rIns="90000" bIns="46800"/>
          <a:lstStyle>
            <a:lvl1pPr marL="341313" indent="-341313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49263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Identitäten werden Rollen zugewiesen</a:t>
            </a:r>
          </a:p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Rollen können hierarchisch angeordnet sein.</a:t>
            </a:r>
          </a:p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Oft haben übergeordnete Rollen alle Rechte untergeordneter Rollen </a:t>
            </a:r>
          </a:p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Berechtigungen sind Operationen auf Objekte.</a:t>
            </a:r>
          </a:p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Berechtigungen können additiv oder subtraktiv zugewiesen werden.</a:t>
            </a:r>
          </a:p>
          <a:p>
            <a:pPr>
              <a:lnSpc>
                <a:spcPct val="93000"/>
              </a:lnSpc>
              <a:spcBef>
                <a:spcPts val="750"/>
              </a:spcBef>
              <a:buSzPct val="167000"/>
            </a:pPr>
            <a:r>
              <a:rPr lang="de-DE" altLang="en-US" sz="1200"/>
              <a:t>Rollen können temporär pro Session gelten.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33375"/>
            <a:ext cx="8001000" cy="704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68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800" i="1" smtClean="0">
                <a:latin typeface="Trebuchet MS" pitchFamily="34" charset="0"/>
              </a:rPr>
              <a:t>Principle of least Privilege</a:t>
            </a:r>
            <a:r>
              <a:rPr lang="de-DE" altLang="en-US" sz="2800" smtClean="0">
                <a:latin typeface="Trebuchet MS" pitchFamily="34" charset="0"/>
              </a:rPr>
              <a:t> (PoLP)</a:t>
            </a:r>
            <a:br>
              <a:rPr lang="de-DE" altLang="en-US" sz="28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risikobasierte Entscheidungen sind erforderlich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268413"/>
            <a:ext cx="8001000" cy="50403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algn="ctr" defTabSz="449263">
              <a:lnSpc>
                <a:spcPct val="93000"/>
              </a:lnSpc>
              <a:spcBef>
                <a:spcPts val="563"/>
              </a:spcBef>
              <a:buFont typeface="Wingdings" pitchFamily="2" charset="2"/>
              <a:buNone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i="1" smtClean="0">
                <a:latin typeface="Trebuchet MS" pitchFamily="34" charset="0"/>
              </a:rPr>
              <a:t>“</a:t>
            </a:r>
            <a:r>
              <a:rPr lang="de-DE" altLang="en-US" sz="1800" i="1" smtClean="0">
                <a:solidFill>
                  <a:srgbClr val="336699"/>
                </a:solidFill>
                <a:latin typeface="Trebuchet MS" pitchFamily="34" charset="0"/>
              </a:rPr>
              <a:t>Einem Benutzer sollte nicht mehr Ressourcen zugriff gewährt werden, als er zur Erfüllung seiner Aufgaben benötigt.”</a:t>
            </a:r>
          </a:p>
          <a:p>
            <a:pPr marL="341313" indent="-341313" defTabSz="449263">
              <a:spcBef>
                <a:spcPct val="25000"/>
              </a:spcBef>
              <a:buFont typeface="Wingdings" pitchFamily="2" charset="2"/>
              <a:buChar char="n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700" smtClean="0">
                <a:latin typeface="Trebuchet MS" pitchFamily="34" charset="0"/>
              </a:rPr>
              <a:t>Die Leitlinie für die Erstellung von Zugriffsrichtlinien</a:t>
            </a:r>
          </a:p>
          <a:p>
            <a:pPr marL="341313" indent="-341313" defTabSz="449263">
              <a:spcBef>
                <a:spcPct val="25000"/>
              </a:spcBef>
              <a:buFont typeface="Wingdings" pitchFamily="2" charset="2"/>
              <a:buChar char="n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700" smtClean="0">
                <a:latin typeface="Trebuchet MS" pitchFamily="34" charset="0"/>
              </a:rPr>
              <a:t>In der Praxis ist sie jedoch nur schwer zu verwirklichen.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Erfordert die Zuteilung sehr feinkörniger Zugriffsrechte.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Berechtigungen sind volatil – sie ändern sich im Laufe der Zeit.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Die folge ist ein hoher Wartungsaufwand.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Die zugrunde liegende Fachlichkeit ist of nicht ausreichend definiert.</a:t>
            </a:r>
          </a:p>
          <a:p>
            <a:pPr marL="341313" indent="-341313" defTabSz="449263">
              <a:spcBef>
                <a:spcPct val="25000"/>
              </a:spcBef>
              <a:buFont typeface="Wingdings" pitchFamily="2" charset="2"/>
              <a:buChar char="n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700" smtClean="0">
                <a:latin typeface="Trebuchet MS" pitchFamily="34" charset="0"/>
              </a:rPr>
              <a:t>Das „</a:t>
            </a:r>
            <a:r>
              <a:rPr lang="de-DE" altLang="en-US" sz="1700" i="1" smtClean="0">
                <a:latin typeface="Trebuchet MS" pitchFamily="34" charset="0"/>
              </a:rPr>
              <a:t>principle of least privilege</a:t>
            </a:r>
            <a:r>
              <a:rPr lang="de-DE" altLang="en-US" sz="1700" smtClean="0">
                <a:latin typeface="Trebuchet MS" pitchFamily="34" charset="0"/>
              </a:rPr>
              <a:t>“ ist nur für Hochrisiko-Zugriffe erforderlich</a:t>
            </a:r>
          </a:p>
          <a:p>
            <a:pPr marL="341313" indent="-341313" defTabSz="449263">
              <a:spcBef>
                <a:spcPct val="25000"/>
              </a:spcBef>
              <a:buFont typeface="Wingdings" pitchFamily="2" charset="2"/>
              <a:buChar char="n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700" smtClean="0">
                <a:latin typeface="Trebuchet MS" pitchFamily="34" charset="0"/>
              </a:rPr>
              <a:t>Für geringere Risiko Niveaus ist eine transparente Zurechenbarkeit ausreichend.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Zugriffsrichtlinie veröffentlichen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Alle Ressourcenzugriffe loggen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Log-Dateien regelmäßig auf Auffälligkeiten prüfen</a:t>
            </a:r>
          </a:p>
          <a:p>
            <a:pPr marL="741363" lvl="1" indent="-284163" defTabSz="449263">
              <a:spcBef>
                <a:spcPct val="25000"/>
              </a:spcBef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smtClean="0">
                <a:latin typeface="Trebuchet MS" pitchFamily="34" charset="0"/>
              </a:rPr>
              <a:t>Bei Auffälligkeiten unmittelbar handeln.</a:t>
            </a:r>
            <a:endParaRPr lang="de-DE" altLang="en-US" sz="1400" i="1" smtClean="0">
              <a:solidFill>
                <a:srgbClr val="FF3300"/>
              </a:solidFill>
              <a:latin typeface="Trebuchet MS" pitchFamily="34" charset="0"/>
            </a:endParaRPr>
          </a:p>
          <a:p>
            <a:pPr marL="341313" indent="-341313" algn="ctr" defTabSz="449263">
              <a:lnSpc>
                <a:spcPct val="130000"/>
              </a:lnSpc>
              <a:buClrTx/>
              <a:buFont typeface="Webdings" pitchFamily="18" charset="2"/>
              <a:buChar char="8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600" b="1" i="1" smtClean="0">
                <a:solidFill>
                  <a:srgbClr val="FF3300"/>
                </a:solidFill>
                <a:latin typeface="Trebuchet MS" pitchFamily="34" charset="0"/>
              </a:rPr>
              <a:t>Prinzip: PoLP für hohe – Zurechenbarkeit für mittlere und geringe Risiken.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5373688" y="3754438"/>
            <a:ext cx="3794125" cy="2051050"/>
            <a:chOff x="3385" y="2240"/>
            <a:chExt cx="2390" cy="1292"/>
          </a:xfrm>
        </p:grpSpPr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4742" y="2563"/>
              <a:ext cx="762" cy="969"/>
              <a:chOff x="4742" y="2563"/>
              <a:chExt cx="762" cy="969"/>
            </a:xfrm>
          </p:grpSpPr>
          <p:sp>
            <p:nvSpPr>
              <p:cNvPr id="57350" name="AutoShape 6"/>
              <p:cNvSpPr>
                <a:spLocks noChangeArrowheads="1"/>
              </p:cNvSpPr>
              <p:nvPr/>
            </p:nvSpPr>
            <p:spPr bwMode="auto">
              <a:xfrm>
                <a:off x="4742" y="2563"/>
                <a:ext cx="763" cy="970"/>
              </a:xfrm>
              <a:prstGeom prst="triangle">
                <a:avLst>
                  <a:gd name="adj" fmla="val 50000"/>
                </a:avLst>
              </a:prstGeom>
              <a:solidFill>
                <a:srgbClr val="EAEAEA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51" name="AutoShape 7"/>
              <p:cNvSpPr>
                <a:spLocks noChangeArrowheads="1"/>
              </p:cNvSpPr>
              <p:nvPr/>
            </p:nvSpPr>
            <p:spPr bwMode="auto">
              <a:xfrm>
                <a:off x="4872" y="2567"/>
                <a:ext cx="503" cy="63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4998" y="2564"/>
                <a:ext cx="252" cy="3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5168" y="2570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600" i="1">
                  <a:solidFill>
                    <a:srgbClr val="336699"/>
                  </a:solidFill>
                  <a:latin typeface="Trebuchet MS" pitchFamily="34" charset="0"/>
                  <a:cs typeface="Arial" charset="0"/>
                </a:rPr>
                <a:t>high risk</a:t>
              </a:r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4853" y="3255"/>
              <a:ext cx="5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600" i="1">
                  <a:solidFill>
                    <a:srgbClr val="336699"/>
                  </a:solidFill>
                  <a:latin typeface="Trebuchet MS" pitchFamily="34" charset="0"/>
                  <a:cs typeface="Arial" charset="0"/>
                </a:rPr>
                <a:t>low risk</a:t>
              </a: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auto">
            <a:xfrm>
              <a:off x="4747" y="2240"/>
              <a:ext cx="877" cy="336"/>
            </a:xfrm>
            <a:prstGeom prst="cloudCallout">
              <a:avLst>
                <a:gd name="adj1" fmla="val -9977"/>
                <a:gd name="adj2" fmla="val 116370"/>
              </a:avLst>
            </a:prstGeom>
            <a:solidFill>
              <a:srgbClr val="FFFFFF">
                <a:alpha val="50000"/>
              </a:srgbClr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>
                  <a:solidFill>
                    <a:srgbClr val="336699"/>
                  </a:solidFill>
                  <a:latin typeface="Trebuchet MS" pitchFamily="34" charset="0"/>
                  <a:cs typeface="Arial" charset="0"/>
                </a:rPr>
                <a:t>POLP</a:t>
              </a: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auto">
            <a:xfrm>
              <a:off x="3385" y="2947"/>
              <a:ext cx="1458" cy="336"/>
            </a:xfrm>
            <a:prstGeom prst="cloudCallout">
              <a:avLst>
                <a:gd name="adj1" fmla="val 68245"/>
                <a:gd name="adj2" fmla="val 26486"/>
              </a:avLst>
            </a:prstGeom>
            <a:solidFill>
              <a:srgbClr val="FFFFFF">
                <a:alpha val="50000"/>
              </a:srgbClr>
            </a:solidFill>
            <a:ln w="936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400">
                  <a:solidFill>
                    <a:srgbClr val="336699"/>
                  </a:solidFill>
                  <a:latin typeface="Trebuchet MS" pitchFamily="34" charset="0"/>
                  <a:cs typeface="Arial" charset="0"/>
                </a:rPr>
                <a:t>Zurechenbarkeit</a:t>
              </a:r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723" y="2956"/>
              <a:ext cx="824" cy="21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600" i="1">
                  <a:solidFill>
                    <a:srgbClr val="336699"/>
                  </a:solidFill>
                  <a:latin typeface="Trebuchet MS" pitchFamily="34" charset="0"/>
                  <a:cs typeface="Arial" charset="0"/>
                </a:rPr>
                <a:t>medium risk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3000" smtClean="0">
                <a:latin typeface="Trebuchet MS" pitchFamily="34" charset="0"/>
              </a:rPr>
              <a:t>Wo sich der Einsatz von Rollen lohnt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Optimale Ergebnisse bei einer hohen Zahl von Jobs niedriger Komplexität</a:t>
            </a:r>
          </a:p>
        </p:txBody>
      </p:sp>
      <p:sp>
        <p:nvSpPr>
          <p:cNvPr id="53272" name="Rectangle 24"/>
          <p:cNvSpPr>
            <a:spLocks noGrp="1" noChangeArrowheads="1"/>
          </p:cNvSpPr>
          <p:nvPr>
            <p:ph sz="half" idx="4294967295"/>
          </p:nvPr>
        </p:nvSpPr>
        <p:spPr>
          <a:xfrm>
            <a:off x="566738" y="1341438"/>
            <a:ext cx="39243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en-US" sz="2000" smtClean="0">
              <a:latin typeface="Trebuchet MS" pitchFamily="34" charset="0"/>
            </a:endParaRPr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en-US" sz="2000" smtClean="0">
                <a:latin typeface="Trebuchet MS" pitchFamily="34" charset="0"/>
              </a:rPr>
              <a:t>häufig – einfach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Optimale Effizienz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Dafür wurden Rollen erfunden.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Hier starten!</a:t>
            </a:r>
          </a:p>
          <a:p>
            <a:pPr>
              <a:lnSpc>
                <a:spcPct val="80000"/>
              </a:lnSpc>
            </a:pPr>
            <a:r>
              <a:rPr lang="de-DE" altLang="en-US" sz="2000" smtClean="0">
                <a:latin typeface="Trebuchet MS" pitchFamily="34" charset="0"/>
              </a:rPr>
              <a:t>häufig – komplex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Lohnend aber riskant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Bei Erfolg hier fort fahren.</a:t>
            </a:r>
          </a:p>
          <a:p>
            <a:pPr>
              <a:lnSpc>
                <a:spcPct val="80000"/>
              </a:lnSpc>
            </a:pPr>
            <a:r>
              <a:rPr lang="de-DE" altLang="en-US" sz="2000" smtClean="0">
                <a:latin typeface="Trebuchet MS" pitchFamily="34" charset="0"/>
              </a:rPr>
              <a:t>selten – komplex 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Nur für hoch sensitive Jobs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Nur bei guten Gründen für ein Rollenengineering.</a:t>
            </a:r>
          </a:p>
          <a:p>
            <a:pPr>
              <a:lnSpc>
                <a:spcPct val="80000"/>
              </a:lnSpc>
            </a:pPr>
            <a:r>
              <a:rPr lang="de-DE" altLang="en-US" sz="2000" smtClean="0">
                <a:latin typeface="Trebuchet MS" pitchFamily="34" charset="0"/>
              </a:rPr>
              <a:t>selten – einfach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Direkte Rechtevergabe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latin typeface="Trebuchet MS" pitchFamily="34" charset="0"/>
              </a:rPr>
              <a:t>Für einfache Fälle lohnt sich kein Rollenengineering.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61913" y="1466850"/>
            <a:ext cx="4725987" cy="4749800"/>
            <a:chOff x="39" y="608"/>
            <a:chExt cx="2977" cy="2992"/>
          </a:xfrm>
        </p:grpSpPr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424" y="801"/>
              <a:ext cx="2400" cy="2400"/>
            </a:xfrm>
            <a:prstGeom prst="rect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89A5FF"/>
                </a:gs>
              </a:gsLst>
              <a:path path="shape">
                <a:fillToRect l="50000" t="50000" r="50000" b="50000"/>
              </a:path>
            </a:gradFill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424" y="801"/>
              <a:ext cx="1200" cy="1200"/>
            </a:xfrm>
            <a:prstGeom prst="rect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1624" y="801"/>
              <a:ext cx="1200" cy="1200"/>
            </a:xfrm>
            <a:prstGeom prst="rect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424" y="2001"/>
              <a:ext cx="1200" cy="1200"/>
            </a:xfrm>
            <a:prstGeom prst="rect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1624" y="2001"/>
              <a:ext cx="1200" cy="1200"/>
            </a:xfrm>
            <a:prstGeom prst="rect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424" y="3201"/>
              <a:ext cx="2592" cy="1"/>
            </a:xfrm>
            <a:prstGeom prst="line">
              <a:avLst/>
            </a:prstGeom>
            <a:noFill/>
            <a:ln w="28440">
              <a:solidFill>
                <a:srgbClr val="3366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V="1">
              <a:off x="424" y="608"/>
              <a:ext cx="1" cy="2594"/>
            </a:xfrm>
            <a:prstGeom prst="line">
              <a:avLst/>
            </a:prstGeom>
            <a:noFill/>
            <a:ln w="28440">
              <a:solidFill>
                <a:srgbClr val="3366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751" y="3226"/>
              <a:ext cx="19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Organisatorische Komplexität</a:t>
              </a:r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 rot="16200000">
              <a:off x="-605" y="1741"/>
              <a:ext cx="1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Häufigkeit des Auftretens</a:t>
              </a:r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 rot="16200000">
              <a:off x="310" y="3313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200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niedrig</a:t>
              </a:r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 rot="16200000">
              <a:off x="2559" y="3274"/>
              <a:ext cx="3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200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hoch</a:t>
              </a: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39" y="3009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200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niedrig</a:t>
              </a: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102" y="801"/>
              <a:ext cx="3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sz="1200">
                  <a:solidFill>
                    <a:srgbClr val="000000"/>
                  </a:solidFill>
                  <a:latin typeface="Arial Unicode MS" pitchFamily="34" charset="-128"/>
                  <a:cs typeface="Arial" charset="0"/>
                </a:rPr>
                <a:t>hoch</a:t>
              </a:r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1721" y="2337"/>
              <a:ext cx="9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nur für sehr</a:t>
              </a:r>
              <a:b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</a:b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sensitive</a:t>
              </a:r>
              <a:b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</a:b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Aufgaben</a:t>
              </a:r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632" y="1233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optimale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Effizienz</a:t>
              </a:r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664" y="2289"/>
              <a:ext cx="66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direkte</a:t>
              </a:r>
              <a:b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</a:b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Rechte-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Vergabe</a:t>
              </a:r>
            </a:p>
          </p:txBody>
        </p:sp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1735" y="1261"/>
              <a:ext cx="9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lohnend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de-DE" altLang="en-US" b="1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aber riskant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42875"/>
            <a:ext cx="7772400" cy="763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Questions - comments – suggestions?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03350"/>
            <a:ext cx="2686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93838"/>
            <a:ext cx="21621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36713" y="3324225"/>
            <a:ext cx="5907087" cy="2433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221184" rIns="90360" bIns="44280" anchor="ctr"/>
          <a:lstStyle/>
          <a:p>
            <a:pPr defTabSz="449263"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8600" smtClean="0">
                <a:latin typeface="Comic Sans MS" pitchFamily="66" charset="0"/>
              </a:rPr>
              <a:t>C</a:t>
            </a:r>
            <a:r>
              <a:rPr lang="en-GB" altLang="en-US" sz="3900" smtClean="0">
                <a:latin typeface="Comic Sans MS" pitchFamily="66" charset="0"/>
              </a:rPr>
              <a:t>aution</a:t>
            </a:r>
            <a:br>
              <a:rPr lang="en-GB" altLang="en-US" sz="3900" smtClean="0">
                <a:latin typeface="Comic Sans MS" pitchFamily="66" charset="0"/>
              </a:rPr>
            </a:br>
            <a:r>
              <a:rPr lang="en-GB" altLang="en-US" sz="8600" smtClean="0">
                <a:latin typeface="Comic Sans MS" pitchFamily="66" charset="0"/>
              </a:rPr>
              <a:t> A</a:t>
            </a:r>
            <a:r>
              <a:rPr lang="en-GB" altLang="en-US" sz="3900" smtClean="0">
                <a:latin typeface="Comic Sans MS" pitchFamily="66" charset="0"/>
              </a:rPr>
              <a:t>ppendix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990600" y="5715000"/>
            <a:ext cx="7280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65448" rIns="90360" bIns="4428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en-GB" alt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Here the notorious back-up-slides follow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Definition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Identity- &amp; Access Management – Was ist das?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en-US" sz="13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875"/>
              </a:spcBef>
              <a:buSzPct val="143000"/>
            </a:pP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Identity Management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 (IdM) ist die ganzheitliche Behundlung digitaler Identitäten.</a:t>
            </a:r>
          </a:p>
          <a:p>
            <a:pPr>
              <a:lnSpc>
                <a:spcPct val="80000"/>
              </a:lnSpc>
              <a:spcBef>
                <a:spcPts val="875"/>
              </a:spcBef>
              <a:buSzPct val="143000"/>
            </a:pP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Identity &amp; Access Management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 (IAM) schließt auch die Verwaltung von Zugriffsrechten ein.</a:t>
            </a:r>
          </a:p>
          <a:p>
            <a:pPr>
              <a:lnSpc>
                <a:spcPct val="80000"/>
              </a:lnSpc>
              <a:spcBef>
                <a:spcPts val="875"/>
              </a:spcBef>
              <a:buSzPct val="143000"/>
            </a:pP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Die Aufgaben des IAM sind </a:t>
            </a: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nicht neu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 – sie sind seit Anbeginn mit den betrieblichen Abläufen fest verbunden.</a:t>
            </a:r>
          </a:p>
          <a:p>
            <a:pPr>
              <a:lnSpc>
                <a:spcPct val="80000"/>
              </a:lnSpc>
              <a:spcBef>
                <a:spcPts val="875"/>
              </a:spcBef>
              <a:buSzPct val="143000"/>
            </a:pP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Neu ist die </a:t>
            </a: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übergreifende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 Betrachtung …</a:t>
            </a:r>
          </a:p>
          <a:p>
            <a:pPr lvl="1">
              <a:lnSpc>
                <a:spcPct val="80000"/>
              </a:lnSpc>
              <a:spcBef>
                <a:spcPts val="750"/>
              </a:spcBef>
              <a:buSzPct val="150000"/>
            </a:pP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Der einzelnen Disziplinen und </a:t>
            </a:r>
          </a:p>
          <a:p>
            <a:pPr lvl="1">
              <a:lnSpc>
                <a:spcPct val="80000"/>
              </a:lnSpc>
              <a:spcBef>
                <a:spcPts val="750"/>
              </a:spcBef>
              <a:buSzPct val="150000"/>
            </a:pP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Über das gesamte Unternehmen hinweg</a:t>
            </a:r>
          </a:p>
          <a:p>
            <a:pPr>
              <a:lnSpc>
                <a:spcPct val="80000"/>
              </a:lnSpc>
              <a:spcBef>
                <a:spcPts val="875"/>
              </a:spcBef>
              <a:buSzPct val="143000"/>
            </a:pP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IAM ist eine </a:t>
            </a: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Infrastrukturaufgabe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 mit …</a:t>
            </a:r>
          </a:p>
          <a:p>
            <a:pPr lvl="1">
              <a:lnSpc>
                <a:spcPct val="80000"/>
              </a:lnSpc>
              <a:spcBef>
                <a:spcPts val="750"/>
              </a:spcBef>
              <a:buSzPct val="150000"/>
            </a:pP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Einer </a:t>
            </a:r>
            <a:r>
              <a:rPr lang="de-DE" altLang="en-US" sz="1000" b="1" smtClean="0">
                <a:solidFill>
                  <a:srgbClr val="000000"/>
                </a:solidFill>
                <a:latin typeface="Trebuchet MS" pitchFamily="34" charset="0"/>
              </a:rPr>
              <a:t>fachlich</a:t>
            </a: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 organisatorischen Komponente</a:t>
            </a:r>
          </a:p>
          <a:p>
            <a:pPr lvl="1">
              <a:lnSpc>
                <a:spcPct val="80000"/>
              </a:lnSpc>
              <a:spcBef>
                <a:spcPts val="750"/>
              </a:spcBef>
              <a:buSzPct val="150000"/>
            </a:pP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Einer </a:t>
            </a:r>
            <a:r>
              <a:rPr lang="de-DE" altLang="en-US" sz="1000" b="1" smtClean="0">
                <a:solidFill>
                  <a:srgbClr val="000000"/>
                </a:solidFill>
                <a:latin typeface="Trebuchet MS" pitchFamily="34" charset="0"/>
              </a:rPr>
              <a:t>technischen</a:t>
            </a:r>
            <a:r>
              <a:rPr lang="de-DE" altLang="en-US" sz="1000" smtClean="0">
                <a:solidFill>
                  <a:srgbClr val="000000"/>
                </a:solidFill>
                <a:latin typeface="Trebuchet MS" pitchFamily="34" charset="0"/>
              </a:rPr>
              <a:t> Komponente und</a:t>
            </a:r>
          </a:p>
          <a:p>
            <a:pPr>
              <a:lnSpc>
                <a:spcPct val="80000"/>
              </a:lnSpc>
              <a:spcBef>
                <a:spcPts val="875"/>
              </a:spcBef>
              <a:buSzPct val="143000"/>
            </a:pP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Dafür gibt es im klassischen Unternehmens-aufbau keine definierte „</a:t>
            </a:r>
            <a:r>
              <a:rPr lang="de-DE" altLang="en-US" sz="1200" b="1" smtClean="0">
                <a:solidFill>
                  <a:srgbClr val="000000"/>
                </a:solidFill>
                <a:latin typeface="Trebuchet MS" pitchFamily="34" charset="0"/>
              </a:rPr>
              <a:t>Ownership</a:t>
            </a:r>
            <a:r>
              <a:rPr lang="de-DE" altLang="en-US" sz="1200" smtClean="0">
                <a:solidFill>
                  <a:srgbClr val="000000"/>
                </a:solidFill>
                <a:latin typeface="Trebuchet MS" pitchFamily="34" charset="0"/>
              </a:rPr>
              <a:t>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altLang="en-US" sz="1500" smtClean="0">
              <a:latin typeface="Trebuchet MS" pitchFamily="34" charset="0"/>
            </a:endParaRP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671513" y="1852613"/>
            <a:ext cx="3513137" cy="3340100"/>
            <a:chOff x="423" y="1167"/>
            <a:chExt cx="2213" cy="2104"/>
          </a:xfrm>
        </p:grpSpPr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1167"/>
              <a:ext cx="2214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23" y="1167"/>
              <a:ext cx="2214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Identity Management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hat ein fachliches und ein technisches Gesicht.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en-US" sz="1700" smtClean="0">
              <a:solidFill>
                <a:srgbClr val="A3B2C1"/>
              </a:solidFill>
              <a:latin typeface="Trebuchet MS" pitchFamily="34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341438"/>
            <a:ext cx="4067175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Identity Management (IdM) ist die ganzheitliche Behandlung digitaler Identitäten.</a:t>
            </a:r>
          </a:p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Identity &amp; Access Management (IAM) schließt auch die Verwaltung von Zugriffsrechten ein.</a:t>
            </a:r>
          </a:p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Die Aufgaben des IAM sind nicht neu – sie sind seit Anbeginn mit den betrieblichen Abläufen fest verbunden.</a:t>
            </a:r>
          </a:p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Neu ist die übergreifende Betrachtung …</a:t>
            </a:r>
          </a:p>
          <a:p>
            <a:pPr lvl="1">
              <a:lnSpc>
                <a:spcPct val="80000"/>
              </a:lnSpc>
            </a:pPr>
            <a:r>
              <a:rPr lang="de-DE" altLang="en-US" sz="1400" smtClean="0">
                <a:latin typeface="Trebuchet MS" pitchFamily="34" charset="0"/>
              </a:rPr>
              <a:t>Der einzelnen Disziplinen und </a:t>
            </a:r>
          </a:p>
          <a:p>
            <a:pPr lvl="1">
              <a:lnSpc>
                <a:spcPct val="80000"/>
              </a:lnSpc>
            </a:pPr>
            <a:r>
              <a:rPr lang="de-DE" altLang="en-US" sz="1400" smtClean="0">
                <a:latin typeface="Trebuchet MS" pitchFamily="34" charset="0"/>
              </a:rPr>
              <a:t>Über das gesamte Unternehmen hinweg</a:t>
            </a:r>
          </a:p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IAM ist eine Infrastrukturaufgabe mit zu etwa gleichen Teilen …</a:t>
            </a:r>
          </a:p>
          <a:p>
            <a:pPr lvl="1">
              <a:lnSpc>
                <a:spcPct val="80000"/>
              </a:lnSpc>
            </a:pPr>
            <a:r>
              <a:rPr lang="de-DE" altLang="en-US" sz="1400" smtClean="0">
                <a:latin typeface="Trebuchet MS" pitchFamily="34" charset="0"/>
              </a:rPr>
              <a:t>Einer fachlich organisatorischen Komponente</a:t>
            </a:r>
          </a:p>
          <a:p>
            <a:pPr lvl="1">
              <a:lnSpc>
                <a:spcPct val="80000"/>
              </a:lnSpc>
            </a:pPr>
            <a:r>
              <a:rPr lang="de-DE" altLang="en-US" sz="1400" smtClean="0">
                <a:latin typeface="Trebuchet MS" pitchFamily="34" charset="0"/>
              </a:rPr>
              <a:t>Einer technischen Komponente und</a:t>
            </a:r>
          </a:p>
          <a:p>
            <a:pPr>
              <a:lnSpc>
                <a:spcPct val="80000"/>
              </a:lnSpc>
            </a:pPr>
            <a:r>
              <a:rPr lang="de-DE" altLang="en-US" sz="1500" smtClean="0">
                <a:latin typeface="Trebuchet MS" pitchFamily="34" charset="0"/>
              </a:rPr>
              <a:t>Dafür gibt es im klassischen Unternehmens-aufbau keine definierte „Ownership“</a:t>
            </a:r>
          </a:p>
          <a:p>
            <a:pPr>
              <a:lnSpc>
                <a:spcPct val="80000"/>
              </a:lnSpc>
            </a:pPr>
            <a:endParaRPr lang="de-DE" altLang="en-US" sz="1500" smtClean="0">
              <a:latin typeface="Trebuchet MS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71513" y="1557338"/>
            <a:ext cx="3513137" cy="3340100"/>
            <a:chOff x="423" y="799"/>
            <a:chExt cx="2213" cy="2104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" y="799"/>
              <a:ext cx="2214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23" y="799"/>
              <a:ext cx="2214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4213" y="4581525"/>
            <a:ext cx="8064500" cy="1584325"/>
          </a:xfrm>
          <a:prstGeom prst="rect">
            <a:avLst/>
          </a:prstGeom>
          <a:solidFill>
            <a:srgbClr val="FFFFFF">
              <a:alpha val="84999"/>
            </a:srgbClr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68313" indent="-468313" defTabSz="449263"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06463" indent="-436563" defTabSz="449263"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468313" algn="l"/>
                <a:tab pos="1382713" algn="l"/>
                <a:tab pos="2297113" algn="l"/>
                <a:tab pos="3211513" algn="l"/>
                <a:tab pos="4125913" algn="l"/>
                <a:tab pos="5040313" algn="l"/>
                <a:tab pos="5954713" algn="l"/>
                <a:tab pos="6869113" algn="l"/>
                <a:tab pos="7783513" algn="l"/>
                <a:tab pos="8697913" algn="l"/>
                <a:tab pos="9612313" algn="l"/>
                <a:tab pos="105267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ts val="12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</a:pP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IAM ist eine </a:t>
            </a:r>
            <a:r>
              <a:rPr lang="de-DE" alt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Infrastrukturaufgabe</a:t>
            </a: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mit …</a:t>
            </a:r>
          </a:p>
          <a:p>
            <a:pPr lvl="1" eaLnBrk="0" hangingPunct="0">
              <a:spcBef>
                <a:spcPts val="1125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einer </a:t>
            </a: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fachlich</a:t>
            </a: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organisatorischen Komponente</a:t>
            </a:r>
          </a:p>
          <a:p>
            <a:pPr lvl="1" eaLnBrk="0" hangingPunct="0">
              <a:spcBef>
                <a:spcPts val="1125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einer </a:t>
            </a: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technischen</a:t>
            </a:r>
            <a:r>
              <a:rPr lang="de-DE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Komponente und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en-US" altLang="en-US" sz="2600" smtClean="0">
                <a:latin typeface="Trebuchet MS" pitchFamily="34" charset="0"/>
              </a:rPr>
              <a:t>Expertenrat</a:t>
            </a:r>
            <a:br>
              <a:rPr lang="en-US" altLang="en-US" sz="2600" smtClean="0">
                <a:latin typeface="Trebuchet MS" pitchFamily="34" charset="0"/>
              </a:rPr>
            </a:br>
            <a:r>
              <a:rPr lang="en-US" altLang="en-US" sz="2000" smtClean="0">
                <a:latin typeface="Trebuchet MS" pitchFamily="34" charset="0"/>
              </a:rPr>
              <a:t>Was wir aus bisherigen Projekten gelernt haben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8001000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Verantwortung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Wer sollte im Unternehmen für Identity Management zuständig sein?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Einführung Tiefe vs. Breite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Welches Vorgehen verspricht den höchsten Nutzen?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Zentral vs. Lokal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IDs &amp; Rollen haben zentralen, Berechtigungen lokalen Charakter.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Wo sich der Einsatz von Rollen lohnt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Optimale Ergebnisse bei einer hohen Zahl von Jobs niedriger Komplexität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Rollen oder Rechte?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Was soll provisioniert werden?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Principle of least Berechtigung (PoLP)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risikobasierte Entscheidungen sind erforderlich</a:t>
            </a:r>
          </a:p>
          <a:p>
            <a:pPr>
              <a:lnSpc>
                <a:spcPct val="90000"/>
              </a:lnSpc>
            </a:pPr>
            <a:r>
              <a:rPr lang="de-DE" altLang="en-US" sz="2200" smtClean="0">
                <a:latin typeface="Trebuchet MS" pitchFamily="34" charset="0"/>
              </a:rPr>
              <a:t>Vision: Auslagerung der Autorisierung</a:t>
            </a:r>
            <a:br>
              <a:rPr lang="de-DE" altLang="en-US" sz="2200" smtClean="0">
                <a:latin typeface="Trebuchet MS" pitchFamily="34" charset="0"/>
              </a:rPr>
            </a:br>
            <a:r>
              <a:rPr lang="de-DE" altLang="en-US" sz="1800" smtClean="0">
                <a:latin typeface="Trebuchet MS" pitchFamily="34" charset="0"/>
              </a:rPr>
              <a:t>Bei Neuentwicklungen authorisation as a Service definieren.</a:t>
            </a:r>
            <a:endParaRPr lang="ru-RU" altLang="en-US" sz="1800" smtClean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Change Projekte mit einigen Besonderheiten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spezifische Herausforderungen &amp; flankierende Maßnahmen.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8001000" cy="46783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Querschnittscharakter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IAM-Projekte berühren eine Vielzahl von Unternehmensfunktionen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Prozessreife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keine Inseln der Ordnung in einem Meer an Chaos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Projektzuschnitt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Im Implementierungsprojekt nicht das Unternehmen organisieren.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Verfügbarkeit von Fachspezialisten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Personen mit business domain Wissen sind rare Wesen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Fertigungstiefe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Nicht immer das Rad neu erfinden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Technische Risiken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Technik ist oft mehr Marketing als Realität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Verantwortung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Wer sollte im Unternehmen für Identity Management zuständig sein?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Einführung Tiefe vs. Breite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Welches Vorgehen verspricht den höchsten Nutzen?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Principle of least Berechtigung (PoLP)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risikobasierte Entscheidungen sind erforderlich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altLang="en-US" sz="1800" smtClean="0">
                <a:latin typeface="Trebuchet MS" pitchFamily="34" charset="0"/>
              </a:rPr>
              <a:t>Wo sich der Einsatz von Rollen lohnt</a:t>
            </a:r>
            <a:br>
              <a:rPr lang="de-DE" altLang="en-US" sz="1800" smtClean="0">
                <a:latin typeface="Trebuchet MS" pitchFamily="34" charset="0"/>
              </a:rPr>
            </a:br>
            <a:r>
              <a:rPr lang="de-DE" altLang="en-US" sz="1400" smtClean="0">
                <a:latin typeface="Trebuchet MS" pitchFamily="34" charset="0"/>
              </a:rPr>
              <a:t>Von außen nach innen – von untern nach oben!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altLang="en-US" sz="140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Folgen der Marktkonsolidierung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zusammengekaufte Suiten passen nicht immer zusammen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defTabSz="449263">
              <a:lnSpc>
                <a:spcPct val="93000"/>
              </a:lnSpc>
              <a:spcBef>
                <a:spcPts val="563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22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752600"/>
            <a:ext cx="4319587" cy="4267200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563"/>
              </a:spcBef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en-GB" altLang="en-US" sz="1800" smtClean="0">
                <a:solidFill>
                  <a:srgbClr val="000000"/>
                </a:solidFill>
                <a:latin typeface="Trebuchet MS" pitchFamily="34" charset="0"/>
              </a:rPr>
              <a:t>Mergers &amp; Acquisitions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 führen oft zu wenig kompatiblen </a:t>
            </a:r>
            <a:r>
              <a:rPr lang="de-DE" altLang="en-US" sz="1800" b="1" smtClean="0">
                <a:solidFill>
                  <a:srgbClr val="000000"/>
                </a:solidFill>
                <a:latin typeface="Trebuchet MS" pitchFamily="34" charset="0"/>
              </a:rPr>
              <a:t>Produktsammlungen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Die Software übernommener Unternehmen wird häufig nicht mehr optimal </a:t>
            </a:r>
            <a:r>
              <a:rPr lang="de-DE" altLang="en-US" sz="1800" b="1" smtClean="0">
                <a:solidFill>
                  <a:srgbClr val="000000"/>
                </a:solidFill>
                <a:latin typeface="Trebuchet MS" pitchFamily="34" charset="0"/>
              </a:rPr>
              <a:t>unterstützt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Es </a:t>
            </a:r>
            <a:r>
              <a:rPr lang="de-DE" altLang="en-US" sz="1800" b="1" smtClean="0">
                <a:solidFill>
                  <a:srgbClr val="000000"/>
                </a:solidFill>
                <a:latin typeface="Trebuchet MS" pitchFamily="34" charset="0"/>
              </a:rPr>
              <a:t>dauert lange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, bis zusammen gewachsen ist, was zusammen passen sollte.</a:t>
            </a:r>
            <a:b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</a:br>
            <a:endParaRPr lang="de-DE" altLang="en-US" sz="18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buFont typeface="Webdings" pitchFamily="18" charset="2"/>
              <a:buChar char="8"/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Erst eine Pilotinstallation unter realen Bedingungen über eine Softwareauswahl entscheiden lassen.	</a:t>
            </a:r>
            <a:endParaRPr lang="de-DE" altLang="en-US" sz="1800" smtClean="0">
              <a:latin typeface="Trebuchet MS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84313"/>
            <a:ext cx="39243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15888"/>
            <a:ext cx="80010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Rollen oder Rechte?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2400" smtClean="0">
                <a:latin typeface="Trebuchet MS" pitchFamily="34" charset="0"/>
              </a:rPr>
              <a:t>Was soll provisioniert werden?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4724400"/>
            <a:ext cx="8274050" cy="1628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1000"/>
              </a:spcBef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700" smtClean="0">
                <a:latin typeface="Trebuchet MS" pitchFamily="34" charset="0"/>
              </a:rPr>
              <a:t>Da es keinen Standard für das Provisioning von Rollen gibt …</a:t>
            </a:r>
          </a:p>
          <a:p>
            <a:pPr marL="741363" lvl="1" indent="-284163" defTabSz="449263">
              <a:spcBef>
                <a:spcPts val="8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600" smtClean="0">
                <a:latin typeface="Trebuchet MS" pitchFamily="34" charset="0"/>
              </a:rPr>
              <a:t>Ist es nicht ratsam,  die unterschiedlichen nicht-Standard Rollen,  Gruppen- und / oder Regel Systeme der Ziel-Anwendungen zu unterstützen.</a:t>
            </a:r>
          </a:p>
          <a:p>
            <a:pPr marL="741363" lvl="1" indent="-284163" defTabSz="449263">
              <a:spcBef>
                <a:spcPts val="8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600" smtClean="0">
                <a:latin typeface="Trebuchet MS" pitchFamily="34" charset="0"/>
              </a:rPr>
              <a:t>Müssen rollen in elementare Berechtigungen aufgelöst und an die Ziel-Anwendungen provisioniert werden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0" y="1266825"/>
            <a:ext cx="3960813" cy="1008063"/>
          </a:xfrm>
          <a:prstGeom prst="rect">
            <a:avLst/>
          </a:prstGeom>
          <a:solidFill>
            <a:srgbClr val="EAEAEA"/>
          </a:solidFill>
          <a:ln w="19080">
            <a:solidFill>
              <a:srgbClr val="CC00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/>
            <a:endParaRPr lang="de-DE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260975" y="1306513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081588" y="1666875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902200" y="2027238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297488" y="2025650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440363" y="1666875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5306" name="AutoShape 10"/>
          <p:cNvCxnSpPr>
            <a:cxnSpLocks noChangeShapeType="1"/>
            <a:stCxn id="55301" idx="2"/>
            <a:endCxn id="55302" idx="0"/>
          </p:cNvCxnSpPr>
          <p:nvPr/>
        </p:nvCxnSpPr>
        <p:spPr bwMode="auto">
          <a:xfrm flipH="1">
            <a:off x="5189538" y="1522413"/>
            <a:ext cx="179387" cy="144462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7" name="AutoShape 11"/>
          <p:cNvCxnSpPr>
            <a:cxnSpLocks noChangeShapeType="1"/>
            <a:stCxn id="55301" idx="2"/>
            <a:endCxn id="55305" idx="0"/>
          </p:cNvCxnSpPr>
          <p:nvPr/>
        </p:nvCxnSpPr>
        <p:spPr bwMode="auto">
          <a:xfrm>
            <a:off x="5368925" y="1522413"/>
            <a:ext cx="179388" cy="144462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8" name="AutoShape 12"/>
          <p:cNvCxnSpPr>
            <a:cxnSpLocks noChangeShapeType="1"/>
            <a:stCxn id="55302" idx="2"/>
            <a:endCxn id="55304" idx="0"/>
          </p:cNvCxnSpPr>
          <p:nvPr/>
        </p:nvCxnSpPr>
        <p:spPr bwMode="auto">
          <a:xfrm>
            <a:off x="5189538" y="1882775"/>
            <a:ext cx="215900" cy="142875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9" name="AutoShape 13"/>
          <p:cNvCxnSpPr>
            <a:cxnSpLocks noChangeShapeType="1"/>
            <a:stCxn id="55302" idx="2"/>
            <a:endCxn id="55303" idx="0"/>
          </p:cNvCxnSpPr>
          <p:nvPr/>
        </p:nvCxnSpPr>
        <p:spPr bwMode="auto">
          <a:xfrm flipH="1">
            <a:off x="5010150" y="1882775"/>
            <a:ext cx="179388" cy="144463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75288" y="1841500"/>
            <a:ext cx="647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99"/>
                </a:solidFill>
                <a:latin typeface="Trebuchet MS" pitchFamily="34" charset="0"/>
                <a:cs typeface="Arial" charset="0"/>
              </a:rPr>
              <a:t>Rollen</a:t>
            </a:r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6372225" y="1409700"/>
            <a:ext cx="430213" cy="430213"/>
            <a:chOff x="4014" y="888"/>
            <a:chExt cx="271" cy="271"/>
          </a:xfrm>
        </p:grpSpPr>
        <p:sp>
          <p:nvSpPr>
            <p:cNvPr id="55312" name="AutoShape 16"/>
            <p:cNvSpPr>
              <a:spLocks noChangeArrowheads="1"/>
            </p:cNvSpPr>
            <p:nvPr/>
          </p:nvSpPr>
          <p:spPr bwMode="auto">
            <a:xfrm>
              <a:off x="4014" y="888"/>
              <a:ext cx="272" cy="272"/>
            </a:xfrm>
            <a:prstGeom prst="flowChartDocument">
              <a:avLst/>
            </a:prstGeom>
            <a:solidFill>
              <a:srgbClr val="FFFFFF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4059" y="933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059" y="978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4059" y="1023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059" y="1068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197600" y="1841500"/>
            <a:ext cx="7445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99"/>
                </a:solidFill>
                <a:latin typeface="Trebuchet MS" pitchFamily="34" charset="0"/>
                <a:cs typeface="Arial" charset="0"/>
              </a:rPr>
              <a:t>Policies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7302500" y="1841500"/>
            <a:ext cx="6810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99"/>
                </a:solidFill>
                <a:latin typeface="Trebuchet MS" pitchFamily="34" charset="0"/>
                <a:cs typeface="Arial" charset="0"/>
              </a:rPr>
              <a:t>Regeln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6977063" y="1554163"/>
            <a:ext cx="13414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CC3300"/>
                </a:solidFill>
                <a:latin typeface="Symbol" pitchFamily="18" charset="2"/>
                <a:cs typeface="Arial" charset="0"/>
              </a:rPr>
              <a:t>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4578350" y="3540125"/>
            <a:ext cx="3960813" cy="1008063"/>
          </a:xfrm>
          <a:prstGeom prst="rect">
            <a:avLst/>
          </a:prstGeom>
          <a:solidFill>
            <a:srgbClr val="EAEAEA"/>
          </a:solidFill>
          <a:ln w="19080">
            <a:solidFill>
              <a:srgbClr val="CC00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5964238" y="2530475"/>
            <a:ext cx="863600" cy="842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 rot="18600000">
            <a:off x="4514056" y="3925094"/>
            <a:ext cx="993775" cy="223838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23" name="Oval 27"/>
          <p:cNvSpPr>
            <a:spLocks noChangeArrowheads="1"/>
          </p:cNvSpPr>
          <p:nvPr/>
        </p:nvSpPr>
        <p:spPr bwMode="auto">
          <a:xfrm>
            <a:off x="5064125" y="3776663"/>
            <a:ext cx="185738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4862513" y="3925888"/>
            <a:ext cx="230187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5" name="Oval 29"/>
          <p:cNvSpPr>
            <a:spLocks noChangeArrowheads="1"/>
          </p:cNvSpPr>
          <p:nvPr/>
        </p:nvSpPr>
        <p:spPr bwMode="auto">
          <a:xfrm>
            <a:off x="4776788" y="4106863"/>
            <a:ext cx="187325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26" name="Oval 30"/>
          <p:cNvSpPr>
            <a:spLocks noChangeArrowheads="1"/>
          </p:cNvSpPr>
          <p:nvPr/>
        </p:nvSpPr>
        <p:spPr bwMode="auto">
          <a:xfrm rot="18600000">
            <a:off x="5126831" y="3925094"/>
            <a:ext cx="993775" cy="223838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27" name="Oval 31"/>
          <p:cNvSpPr>
            <a:spLocks noChangeArrowheads="1"/>
          </p:cNvSpPr>
          <p:nvPr/>
        </p:nvSpPr>
        <p:spPr bwMode="auto">
          <a:xfrm>
            <a:off x="5678488" y="3776663"/>
            <a:ext cx="185737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5475288" y="3925888"/>
            <a:ext cx="230187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 rot="18540000">
            <a:off x="5359400" y="3843338"/>
            <a:ext cx="4429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action </a:t>
            </a:r>
          </a:p>
        </p:txBody>
      </p:sp>
      <p:sp>
        <p:nvSpPr>
          <p:cNvPr id="55330" name="Oval 34"/>
          <p:cNvSpPr>
            <a:spLocks noChangeArrowheads="1"/>
          </p:cNvSpPr>
          <p:nvPr/>
        </p:nvSpPr>
        <p:spPr bwMode="auto">
          <a:xfrm>
            <a:off x="5389563" y="4106863"/>
            <a:ext cx="187325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31" name="Oval 35"/>
          <p:cNvSpPr>
            <a:spLocks noChangeArrowheads="1"/>
          </p:cNvSpPr>
          <p:nvPr/>
        </p:nvSpPr>
        <p:spPr bwMode="auto">
          <a:xfrm rot="18600000">
            <a:off x="5741194" y="3925094"/>
            <a:ext cx="993775" cy="223837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32" name="Oval 36"/>
          <p:cNvSpPr>
            <a:spLocks noChangeArrowheads="1"/>
          </p:cNvSpPr>
          <p:nvPr/>
        </p:nvSpPr>
        <p:spPr bwMode="auto">
          <a:xfrm>
            <a:off x="6292850" y="3776663"/>
            <a:ext cx="185738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V="1">
            <a:off x="6089650" y="3925888"/>
            <a:ext cx="230188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 rot="18540000">
            <a:off x="6043612" y="3817938"/>
            <a:ext cx="333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9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</a:t>
            </a:r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6003925" y="4106863"/>
            <a:ext cx="187325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 rot="18600000">
            <a:off x="6353969" y="3925094"/>
            <a:ext cx="993775" cy="223837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6904038" y="3776663"/>
            <a:ext cx="185737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6702425" y="3925888"/>
            <a:ext cx="230188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 rot="18540000">
            <a:off x="6656387" y="3819526"/>
            <a:ext cx="333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9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</a:t>
            </a:r>
          </a:p>
        </p:txBody>
      </p:sp>
      <p:sp>
        <p:nvSpPr>
          <p:cNvPr id="55340" name="Oval 44"/>
          <p:cNvSpPr>
            <a:spLocks noChangeArrowheads="1"/>
          </p:cNvSpPr>
          <p:nvPr/>
        </p:nvSpPr>
        <p:spPr bwMode="auto">
          <a:xfrm>
            <a:off x="6616700" y="4106863"/>
            <a:ext cx="187325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 rot="18600000">
            <a:off x="6968331" y="3925094"/>
            <a:ext cx="993775" cy="223838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7519988" y="3776663"/>
            <a:ext cx="185737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V="1">
            <a:off x="7316788" y="3925888"/>
            <a:ext cx="230187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 rot="18540000">
            <a:off x="7270750" y="3817938"/>
            <a:ext cx="333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9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</a:t>
            </a:r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7231063" y="4106863"/>
            <a:ext cx="187325" cy="173037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 rot="18600000">
            <a:off x="7582694" y="3926682"/>
            <a:ext cx="993775" cy="223837"/>
          </a:xfrm>
          <a:prstGeom prst="ellipse">
            <a:avLst/>
          </a:prstGeom>
          <a:solidFill>
            <a:srgbClr val="EAEAEA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7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8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800" b="1">
                <a:solidFill>
                  <a:srgbClr val="969696"/>
                </a:solidFill>
                <a:latin typeface="Trebuchet MS" pitchFamily="34" charset="0"/>
                <a:cs typeface="Arial" charset="0"/>
              </a:rPr>
              <a:t>Permission</a:t>
            </a:r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8132763" y="3778250"/>
            <a:ext cx="185737" cy="173038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Resource</a:t>
            </a:r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V="1">
            <a:off x="7931150" y="3927475"/>
            <a:ext cx="230188" cy="276225"/>
          </a:xfrm>
          <a:prstGeom prst="line">
            <a:avLst/>
          </a:prstGeom>
          <a:noFill/>
          <a:ln w="126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auto">
          <a:xfrm rot="18540000">
            <a:off x="7885112" y="3819526"/>
            <a:ext cx="333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9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</a:t>
            </a:r>
          </a:p>
        </p:txBody>
      </p:sp>
      <p:sp>
        <p:nvSpPr>
          <p:cNvPr id="55350" name="Oval 54"/>
          <p:cNvSpPr>
            <a:spLocks noChangeArrowheads="1"/>
          </p:cNvSpPr>
          <p:nvPr/>
        </p:nvSpPr>
        <p:spPr bwMode="auto">
          <a:xfrm>
            <a:off x="7845425" y="4108450"/>
            <a:ext cx="187325" cy="173038"/>
          </a:xfrm>
          <a:prstGeom prst="ellipse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Operation</a:t>
            </a:r>
          </a:p>
        </p:txBody>
      </p:sp>
      <p:sp>
        <p:nvSpPr>
          <p:cNvPr id="55351" name="Oval 55"/>
          <p:cNvSpPr>
            <a:spLocks noChangeArrowheads="1"/>
          </p:cNvSpPr>
          <p:nvPr/>
        </p:nvSpPr>
        <p:spPr bwMode="auto">
          <a:xfrm>
            <a:off x="836613" y="1227138"/>
            <a:ext cx="2976562" cy="1350962"/>
          </a:xfrm>
          <a:prstGeom prst="ellipse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Identity</a:t>
            </a:r>
            <a:b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Management</a:t>
            </a:r>
            <a:b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System</a:t>
            </a:r>
          </a:p>
        </p:txBody>
      </p:sp>
      <p:sp>
        <p:nvSpPr>
          <p:cNvPr id="55352" name="AutoShape 56"/>
          <p:cNvSpPr>
            <a:spLocks noChangeArrowheads="1"/>
          </p:cNvSpPr>
          <p:nvPr/>
        </p:nvSpPr>
        <p:spPr bwMode="auto">
          <a:xfrm>
            <a:off x="1050925" y="3284538"/>
            <a:ext cx="2549525" cy="13112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Anwendung</a:t>
            </a:r>
          </a:p>
        </p:txBody>
      </p:sp>
      <p:cxnSp>
        <p:nvCxnSpPr>
          <p:cNvPr id="55353" name="AutoShape 57"/>
          <p:cNvCxnSpPr>
            <a:cxnSpLocks noChangeShapeType="1"/>
            <a:stCxn id="55351" idx="4"/>
            <a:endCxn id="55352" idx="0"/>
          </p:cNvCxnSpPr>
          <p:nvPr/>
        </p:nvCxnSpPr>
        <p:spPr bwMode="auto">
          <a:xfrm>
            <a:off x="2324100" y="2576513"/>
            <a:ext cx="1588" cy="708025"/>
          </a:xfrm>
          <a:prstGeom prst="straightConnector1">
            <a:avLst/>
          </a:prstGeom>
          <a:noFill/>
          <a:ln w="5724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54" name="Text Box 58"/>
          <p:cNvSpPr txBox="1">
            <a:spLocks noChangeArrowheads="1"/>
          </p:cNvSpPr>
          <p:nvPr/>
        </p:nvSpPr>
        <p:spPr bwMode="auto">
          <a:xfrm>
            <a:off x="2359025" y="2689225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Provisioning</a:t>
            </a:r>
          </a:p>
        </p:txBody>
      </p: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4360863" y="2670175"/>
            <a:ext cx="4424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Auflösen in elementare Berechtigungen</a:t>
            </a: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 rot="18540000">
            <a:off x="4692650" y="3938588"/>
            <a:ext cx="4683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7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action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0350"/>
            <a:ext cx="8001000" cy="6032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600" smtClean="0">
                <a:latin typeface="Trebuchet MS" pitchFamily="34" charset="0"/>
              </a:rPr>
              <a:t>Vision: Auslagerung der Autorisierung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Bei Neuentwicklungen </a:t>
            </a:r>
            <a:r>
              <a:rPr lang="de-DE" altLang="en-US" sz="2000" i="1" smtClean="0">
                <a:latin typeface="Trebuchet MS" pitchFamily="34" charset="0"/>
              </a:rPr>
              <a:t>authorisation as a Service</a:t>
            </a:r>
            <a:r>
              <a:rPr lang="de-DE" altLang="en-US" sz="2000" smtClean="0">
                <a:latin typeface="Trebuchet MS" pitchFamily="34" charset="0"/>
              </a:rPr>
              <a:t> definieren.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3913" y="1509713"/>
            <a:ext cx="3795712" cy="4511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9055" rIns="90000" bIns="46800"/>
          <a:lstStyle/>
          <a:p>
            <a:pPr marL="341313" indent="-341313" defTabSz="449263">
              <a:lnSpc>
                <a:spcPct val="84000"/>
              </a:lnSpc>
              <a:spcBef>
                <a:spcPts val="1000"/>
              </a:spcBef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In einer Service orientierten Umgebung sollte die Autorisierung als unabhängiger Service bereit gestellt werden.</a:t>
            </a:r>
          </a:p>
          <a:p>
            <a:pPr marL="341313" indent="-341313" defTabSz="449263">
              <a:lnSpc>
                <a:spcPct val="84000"/>
              </a:lnSpc>
              <a:spcBef>
                <a:spcPts val="1000"/>
              </a:spcBef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An jedem Zugriffsent-scheidungspunkt sendet die Anwendung eine Anfrage an den Service. </a:t>
            </a:r>
          </a:p>
          <a:p>
            <a:pPr marL="341313" indent="-341313" defTabSz="449263">
              <a:lnSpc>
                <a:spcPct val="84000"/>
              </a:lnSpc>
              <a:spcBef>
                <a:spcPts val="1000"/>
              </a:spcBef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Der Service entscheidet nach Rollen und Regeln, ob der Zugriff gewährt werden soll oder nicht.</a:t>
            </a:r>
          </a:p>
          <a:p>
            <a:pPr marL="341313" indent="-341313" defTabSz="449263">
              <a:lnSpc>
                <a:spcPct val="84000"/>
              </a:lnSpc>
              <a:spcBef>
                <a:spcPts val="1000"/>
              </a:spcBef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2 Performance Optimierungen sind möglich:</a:t>
            </a:r>
          </a:p>
          <a:p>
            <a:pPr marL="741363" lvl="1" indent="-284163" defTabSz="449263">
              <a:lnSpc>
                <a:spcPct val="84000"/>
              </a:lnSpc>
              <a:spcBef>
                <a:spcPts val="8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Puffern der aufgelösten Berechtigungen in einem Cache.  </a:t>
            </a:r>
          </a:p>
          <a:p>
            <a:pPr marL="741363" lvl="1" indent="-284163" defTabSz="449263">
              <a:lnSpc>
                <a:spcPct val="84000"/>
              </a:lnSpc>
              <a:spcBef>
                <a:spcPts val="8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Den lose gekoppelten Service  als a fest gekoppeltes Modul in die Anwendung re-integrieren.</a:t>
            </a:r>
          </a:p>
          <a:p>
            <a:pPr marL="341313" indent="-341313" defTabSz="449263">
              <a:lnSpc>
                <a:spcPct val="84000"/>
              </a:lnSpc>
              <a:spcBef>
                <a:spcPts val="875"/>
              </a:spcBef>
              <a:buClrTx/>
              <a:buFont typeface="Wingdings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en-US" sz="15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817563" y="3316288"/>
            <a:ext cx="2976562" cy="1350962"/>
          </a:xfrm>
          <a:prstGeom prst="ellipse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Autorisierungs-</a:t>
            </a:r>
            <a:b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Service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1268413" y="5403850"/>
            <a:ext cx="2073275" cy="833438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Rollen &amp;</a:t>
            </a:r>
            <a:b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Berechtigungen</a:t>
            </a:r>
          </a:p>
        </p:txBody>
      </p:sp>
      <p:cxnSp>
        <p:nvCxnSpPr>
          <p:cNvPr id="59398" name="AutoShape 6"/>
          <p:cNvCxnSpPr>
            <a:cxnSpLocks noChangeShapeType="1"/>
            <a:stCxn id="59397" idx="1"/>
            <a:endCxn id="59396" idx="4"/>
          </p:cNvCxnSpPr>
          <p:nvPr/>
        </p:nvCxnSpPr>
        <p:spPr bwMode="auto">
          <a:xfrm flipV="1">
            <a:off x="2305050" y="4667250"/>
            <a:ext cx="1588" cy="736600"/>
          </a:xfrm>
          <a:prstGeom prst="straightConnector1">
            <a:avLst/>
          </a:prstGeom>
          <a:noFill/>
          <a:ln w="5724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031875" y="1292225"/>
            <a:ext cx="2549525" cy="13112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Anwendung</a:t>
            </a:r>
          </a:p>
        </p:txBody>
      </p:sp>
      <p:cxnSp>
        <p:nvCxnSpPr>
          <p:cNvPr id="59400" name="AutoShape 8"/>
          <p:cNvCxnSpPr>
            <a:cxnSpLocks noChangeShapeType="1"/>
            <a:stCxn id="59396" idx="0"/>
            <a:endCxn id="59399" idx="2"/>
          </p:cNvCxnSpPr>
          <p:nvPr/>
        </p:nvCxnSpPr>
        <p:spPr bwMode="auto">
          <a:xfrm flipV="1">
            <a:off x="2305050" y="2603500"/>
            <a:ext cx="1588" cy="712788"/>
          </a:xfrm>
          <a:prstGeom prst="straightConnector1">
            <a:avLst/>
          </a:prstGeom>
          <a:noFill/>
          <a:ln w="57240">
            <a:solidFill>
              <a:srgbClr val="3366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2154238" y="2800350"/>
            <a:ext cx="295275" cy="295275"/>
          </a:xfrm>
          <a:prstGeom prst="ellipse">
            <a:avLst/>
          </a:prstGeom>
          <a:noFill/>
          <a:ln w="1908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146300" y="4935538"/>
            <a:ext cx="295275" cy="295275"/>
          </a:xfrm>
          <a:prstGeom prst="ellipse">
            <a:avLst/>
          </a:prstGeom>
          <a:noFill/>
          <a:ln w="1908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 flipH="1">
            <a:off x="2466975" y="2763838"/>
            <a:ext cx="863600" cy="365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 flipH="1">
            <a:off x="2470150" y="4900613"/>
            <a:ext cx="863600" cy="365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313113" y="28098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Optimierung #1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355975" y="49450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Optimierung #2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 flipH="1">
            <a:off x="5975350" y="1270000"/>
            <a:ext cx="2879725" cy="4318000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7188"/>
            <a:ext cx="8002588" cy="646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Vorab : Der Kontext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2400" smtClean="0">
                <a:latin typeface="Trebuchet MS" pitchFamily="34" charset="0"/>
              </a:rPr>
              <a:t>Die Industrialisierung der Dienstleistung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358775" y="1270000"/>
            <a:ext cx="2879725" cy="4318000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268413"/>
            <a:ext cx="2449513" cy="41576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912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1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en-US" sz="1700" b="1" smtClean="0">
                <a:latin typeface="Trebuchet MS" pitchFamily="34" charset="0"/>
              </a:rPr>
              <a:t>Compliance</a:t>
            </a:r>
          </a:p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buFont typeface="Wingdings" pitchFamily="2" charset="2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en-US" sz="1500" smtClean="0">
                <a:latin typeface="Trebuchet MS" pitchFamily="34" charset="0"/>
              </a:rPr>
              <a:t>Compliance erzwingt die Verwendung von Infrastruktur Standards.</a:t>
            </a:r>
          </a:p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buFont typeface="Wingdings" pitchFamily="2" charset="2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en-US" sz="1500" smtClean="0">
                <a:latin typeface="Trebuchet MS" pitchFamily="34" charset="0"/>
              </a:rPr>
              <a:t>ITIL ist erst der Anfang – CoBIT, ValIT und andere werden folgen.</a:t>
            </a:r>
          </a:p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buFont typeface="Wingdings" pitchFamily="2" charset="2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en-US" sz="1500" smtClean="0">
                <a:latin typeface="Trebuchet MS" pitchFamily="34" charset="0"/>
              </a:rPr>
              <a:t>SOA bietet ein technisches Framework für die Implementierung.</a:t>
            </a:r>
          </a:p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SzPct val="143000"/>
              <a:buFont typeface="Wingdings" pitchFamily="2" charset="2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en-US" sz="1500" smtClean="0">
                <a:latin typeface="Trebuchet MS" pitchFamily="34" charset="0"/>
              </a:rPr>
              <a:t>ITIL, SOA, Compliance Frameworks sind Details eines größeren Bildes</a:t>
            </a:r>
          </a:p>
          <a:p>
            <a:pPr marL="341313" indent="-341313" defTabSz="449263">
              <a:lnSpc>
                <a:spcPct val="93000"/>
              </a:lnSpc>
              <a:spcBef>
                <a:spcPts val="875"/>
              </a:spcBef>
              <a:buClrTx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DE" altLang="en-US" sz="1500" smtClean="0">
              <a:latin typeface="Trebuchet MS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671888" y="2528888"/>
            <a:ext cx="1800225" cy="1800225"/>
          </a:xfrm>
          <a:prstGeom prst="ellipse">
            <a:avLst/>
          </a:prstGeom>
          <a:solidFill>
            <a:srgbClr val="DDDDD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920" rIns="90000" bIns="46800" anchor="ctr"/>
          <a:lstStyle>
            <a:lvl1pPr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24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Unternehmen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443663" y="1268413"/>
            <a:ext cx="24130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880" rIns="90000" bIns="46800"/>
          <a:lstStyle>
            <a:lvl1pPr marL="341313" indent="-341313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 b="1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  Globalisierung</a:t>
            </a:r>
          </a:p>
          <a:p>
            <a:pPr>
              <a:lnSpc>
                <a:spcPct val="9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rebuchet MS" pitchFamily="34" charset="0"/>
              <a:buBlip>
                <a:blip r:embed="rId3"/>
              </a:buBlip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Marktkräfte erzwingen Konzentration auf Kernkompetenzen.</a:t>
            </a:r>
          </a:p>
          <a:p>
            <a:pPr>
              <a:lnSpc>
                <a:spcPct val="9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rebuchet MS" pitchFamily="34" charset="0"/>
              <a:buBlip>
                <a:blip r:embed="rId3"/>
              </a:buBlip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Nicht-wettbewerbs-relevante Aktivitäten werden standardisiert.</a:t>
            </a:r>
          </a:p>
          <a:p>
            <a:pPr>
              <a:lnSpc>
                <a:spcPct val="9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rebuchet MS" pitchFamily="34" charset="0"/>
              <a:buBlip>
                <a:blip r:embed="rId3"/>
              </a:buBlip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Sie werden zu niedrigen preisen weltweit beschafft,</a:t>
            </a:r>
          </a:p>
          <a:p>
            <a:pPr>
              <a:lnSpc>
                <a:spcPct val="9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rebuchet MS" pitchFamily="34" charset="0"/>
              <a:buBlip>
                <a:blip r:embed="rId3"/>
              </a:buBlip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ausgelagert / von Drittanbietern bezogen</a:t>
            </a:r>
          </a:p>
          <a:p>
            <a:pPr>
              <a:lnSpc>
                <a:spcPct val="9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rebuchet MS" pitchFamily="34" charset="0"/>
              <a:buBlip>
                <a:blip r:embed="rId3"/>
              </a:buBlip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… oder anhand von </a:t>
            </a:r>
            <a:r>
              <a:rPr lang="de-DE" altLang="en-US" sz="1400" i="1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best practice</a:t>
            </a: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Referenzmodellen abgearbeitet..</a:t>
            </a:r>
          </a:p>
          <a:p>
            <a:pPr>
              <a:lnSpc>
                <a:spcPct val="95000"/>
              </a:lnSpc>
              <a:spcBef>
                <a:spcPts val="875"/>
              </a:spcBef>
            </a:pPr>
            <a:endParaRPr lang="de-DE" altLang="en-US" sz="1400">
              <a:solidFill>
                <a:srgbClr val="000066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 rot="5400000">
            <a:off x="3756025" y="3925888"/>
            <a:ext cx="1636713" cy="2700337"/>
          </a:xfrm>
          <a:prstGeom prst="homePlate">
            <a:avLst>
              <a:gd name="adj" fmla="val 25000"/>
            </a:avLst>
          </a:prstGeom>
          <a:solidFill>
            <a:srgbClr val="DDDDDD"/>
          </a:solidFill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lIns="90000" tIns="55620" rIns="90000" bIns="46800" anchor="ctr"/>
          <a:lstStyle>
            <a:lvl1pPr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rtl="1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Standardisierung</a:t>
            </a:r>
          </a:p>
          <a:p>
            <a:pPr algn="ctr" rtl="1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Automatisierung</a:t>
            </a:r>
          </a:p>
          <a:p>
            <a:pPr algn="ctr" rtl="1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Modularisierung</a:t>
            </a:r>
          </a:p>
          <a:p>
            <a:pPr algn="ctr" rtl="1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Kontinuierliche Verbesserung</a:t>
            </a:r>
          </a:p>
          <a:p>
            <a:pPr algn="ctr" rtl="1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400">
                <a:solidFill>
                  <a:srgbClr val="000066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Kernkompetenzen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3365500" y="1125538"/>
            <a:ext cx="2411413" cy="1258887"/>
          </a:xfrm>
          <a:prstGeom prst="cloudCallout">
            <a:avLst>
              <a:gd name="adj1" fmla="val -33806"/>
              <a:gd name="adj2" fmla="val 40667"/>
            </a:avLst>
          </a:prstGeom>
          <a:solidFill>
            <a:srgbClr val="FFFFFF"/>
          </a:solidFill>
          <a:ln w="126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920" rIns="90000" bIns="46800"/>
          <a:lstStyle>
            <a:lvl1pPr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2 globale Kräfte wirken ein.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7188"/>
            <a:ext cx="8002588" cy="646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04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600" smtClean="0">
                <a:latin typeface="Trebuchet MS" pitchFamily="34" charset="0"/>
              </a:rPr>
              <a:t>Die zentrale digitale Identität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1900" smtClean="0">
                <a:latin typeface="Trebuchet MS" pitchFamily="34" charset="0"/>
              </a:rPr>
              <a:t>Wann immer ein Individuum die Unternehmensgrenze passiert …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5025" y="1341438"/>
            <a:ext cx="3924300" cy="46799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Wird seine digitale Identität erzeugt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Unabhängig ob es als </a:t>
            </a:r>
            <a:r>
              <a:rPr lang="de-DE" altLang="en-US" sz="1800" i="1" smtClean="0">
                <a:latin typeface="Trebuchet MS" pitchFamily="34" charset="0"/>
              </a:rPr>
              <a:t>User</a:t>
            </a:r>
            <a:r>
              <a:rPr lang="de-DE" altLang="en-US" sz="1800" smtClean="0">
                <a:latin typeface="Trebuchet MS" pitchFamily="34" charset="0"/>
              </a:rPr>
              <a:t> wirkt oder nicht.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User bedeutet bereits eine Rolle.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Die digitale Identität ist sein digitales Abbild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Seine Lebenszeit bestimmt auch die seiner digitalen Identität.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800" smtClean="0">
                <a:latin typeface="Trebuchet MS" pitchFamily="34" charset="0"/>
              </a:rPr>
              <a:t>Seine digitalen Identität ist global und eindeutig.</a:t>
            </a:r>
          </a:p>
          <a:p>
            <a:pPr marL="741363" lvl="1" indent="-284163" defTabSz="449263">
              <a:spcBef>
                <a:spcPts val="1000"/>
              </a:spcBef>
              <a:buSzPct val="112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600" smtClean="0">
                <a:latin typeface="Trebuchet MS" pitchFamily="34" charset="0"/>
              </a:rPr>
              <a:t>Bereits die Wirkung der Biometrie bedenken! 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Clr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en-US" sz="1800" smtClean="0">
              <a:latin typeface="Trebuchet MS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39750" y="1916113"/>
            <a:ext cx="3527425" cy="35274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2400" b="1" i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Unternehmen</a:t>
            </a: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2400" b="1" i="1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 flipV="1">
            <a:off x="466725" y="1698625"/>
            <a:ext cx="938213" cy="101123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106363" y="4797425"/>
            <a:ext cx="1084262" cy="936625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3563938" y="1663700"/>
            <a:ext cx="1152525" cy="1011238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419475" y="4905375"/>
            <a:ext cx="1403350" cy="1044575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263650" y="2205038"/>
            <a:ext cx="1255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 b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Angestellter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882900" y="3308350"/>
            <a:ext cx="847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 b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Partner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952750" y="4076700"/>
            <a:ext cx="766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 b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Kunde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404938" y="4940300"/>
            <a:ext cx="1187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 b="1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Interessent</a:t>
            </a: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1258888" y="2636838"/>
            <a:ext cx="647700" cy="647700"/>
          </a:xfrm>
          <a:prstGeom prst="ellipse">
            <a:avLst/>
          </a:prstGeom>
          <a:solidFill>
            <a:srgbClr val="EAEAEA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HR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2987675" y="2600325"/>
            <a:ext cx="647700" cy="647700"/>
          </a:xfrm>
          <a:prstGeom prst="ellipse">
            <a:avLst/>
          </a:prstGeom>
          <a:solidFill>
            <a:srgbClr val="EAEAEA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PRM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2843213" y="4365625"/>
            <a:ext cx="647700" cy="647700"/>
          </a:xfrm>
          <a:prstGeom prst="ellipse">
            <a:avLst/>
          </a:prstGeom>
          <a:solidFill>
            <a:srgbClr val="EAEAEA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CRM</a:t>
            </a: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1150938" y="4292600"/>
            <a:ext cx="647700" cy="647700"/>
          </a:xfrm>
          <a:prstGeom prst="ellipse">
            <a:avLst/>
          </a:prstGeom>
          <a:solidFill>
            <a:srgbClr val="EAEAEA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IAM</a:t>
            </a: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1979613" y="3355975"/>
            <a:ext cx="647700" cy="647700"/>
          </a:xfrm>
          <a:prstGeom prst="ellipse">
            <a:avLst/>
          </a:prstGeom>
          <a:solidFill>
            <a:srgbClr val="EAEAEA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hangingPunct="0">
              <a:lnSpc>
                <a:spcPct val="101000"/>
              </a:lnSpc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6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</a:t>
            </a:r>
          </a:p>
        </p:txBody>
      </p:sp>
      <p:cxnSp>
        <p:nvCxnSpPr>
          <p:cNvPr id="67602" name="AutoShape 18"/>
          <p:cNvCxnSpPr>
            <a:cxnSpLocks noChangeShapeType="1"/>
            <a:endCxn id="67601" idx="1"/>
          </p:cNvCxnSpPr>
          <p:nvPr/>
        </p:nvCxnSpPr>
        <p:spPr bwMode="auto">
          <a:xfrm>
            <a:off x="1809750" y="3187700"/>
            <a:ext cx="265113" cy="263525"/>
          </a:xfrm>
          <a:prstGeom prst="straightConnector1">
            <a:avLst/>
          </a:prstGeom>
          <a:noFill/>
          <a:ln w="2844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3" name="AutoShape 19"/>
          <p:cNvCxnSpPr>
            <a:cxnSpLocks noChangeShapeType="1"/>
            <a:endCxn id="67601" idx="7"/>
          </p:cNvCxnSpPr>
          <p:nvPr/>
        </p:nvCxnSpPr>
        <p:spPr bwMode="auto">
          <a:xfrm flipH="1">
            <a:off x="2532063" y="3117850"/>
            <a:ext cx="514350" cy="333375"/>
          </a:xfrm>
          <a:prstGeom prst="straightConnector1">
            <a:avLst/>
          </a:prstGeom>
          <a:noFill/>
          <a:ln w="2844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4" name="AutoShape 20"/>
          <p:cNvCxnSpPr>
            <a:cxnSpLocks noChangeShapeType="1"/>
            <a:endCxn id="67601" idx="5"/>
          </p:cNvCxnSpPr>
          <p:nvPr/>
        </p:nvCxnSpPr>
        <p:spPr bwMode="auto">
          <a:xfrm flipH="1" flipV="1">
            <a:off x="2532063" y="3908425"/>
            <a:ext cx="479425" cy="515938"/>
          </a:xfrm>
          <a:prstGeom prst="straightConnector1">
            <a:avLst/>
          </a:prstGeom>
          <a:noFill/>
          <a:ln w="2844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5" name="AutoShape 21"/>
          <p:cNvCxnSpPr>
            <a:cxnSpLocks noChangeShapeType="1"/>
            <a:endCxn id="67601" idx="3"/>
          </p:cNvCxnSpPr>
          <p:nvPr/>
        </p:nvCxnSpPr>
        <p:spPr bwMode="auto">
          <a:xfrm flipV="1">
            <a:off x="1630363" y="3908425"/>
            <a:ext cx="444500" cy="444500"/>
          </a:xfrm>
          <a:prstGeom prst="straightConnector1">
            <a:avLst/>
          </a:prstGeom>
          <a:noFill/>
          <a:ln w="2844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15888"/>
            <a:ext cx="8001000" cy="704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68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800" smtClean="0">
                <a:latin typeface="Trebuchet MS" pitchFamily="34" charset="0"/>
              </a:rPr>
              <a:t>Businessmodell und technische Implementierung</a:t>
            </a:r>
            <a:br>
              <a:rPr lang="de-DE" altLang="en-US" sz="28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Identity Management hat seinen Schwerpunkt im Business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11188" y="5300663"/>
            <a:ext cx="7921625" cy="1008062"/>
          </a:xfrm>
          <a:prstGeom prst="rect">
            <a:avLst/>
          </a:prstGeom>
          <a:solidFill>
            <a:srgbClr val="EAEAEA"/>
          </a:solidFill>
          <a:ln w="19080">
            <a:solidFill>
              <a:srgbClr val="CC00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11188" y="1125538"/>
            <a:ext cx="7921625" cy="1008062"/>
          </a:xfrm>
          <a:prstGeom prst="rect">
            <a:avLst/>
          </a:prstGeom>
          <a:solidFill>
            <a:srgbClr val="EAEAEA"/>
          </a:solidFill>
          <a:ln w="19080">
            <a:solidFill>
              <a:srgbClr val="CC0000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978025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A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Vista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914650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B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RACF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851275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C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NOTES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787900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D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SAP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724525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E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Oracle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6661150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F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…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7597775" y="5445125"/>
            <a:ext cx="719138" cy="576263"/>
          </a:xfrm>
          <a:prstGeom prst="rect">
            <a:avLst/>
          </a:prstGeom>
          <a:solidFill>
            <a:srgbClr val="DDDDDD"/>
          </a:solidFill>
          <a:ln w="1908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G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…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083050" y="6022975"/>
            <a:ext cx="10493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Systeme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963988" y="1844675"/>
            <a:ext cx="1328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IAM Modell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1403350" y="1196975"/>
            <a:ext cx="433388" cy="142875"/>
          </a:xfrm>
          <a:prstGeom prst="chevron">
            <a:avLst>
              <a:gd name="adj" fmla="val 75833"/>
            </a:avLst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1619250" y="1412875"/>
            <a:ext cx="433388" cy="142875"/>
          </a:xfrm>
          <a:prstGeom prst="chevron">
            <a:avLst>
              <a:gd name="adj" fmla="val 75833"/>
            </a:avLst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835150" y="1196975"/>
            <a:ext cx="433388" cy="142875"/>
          </a:xfrm>
          <a:prstGeom prst="chevron">
            <a:avLst>
              <a:gd name="adj" fmla="val 75833"/>
            </a:avLst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1406525" y="1700213"/>
            <a:ext cx="8175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Prozesse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3203575" y="1165225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024188" y="1525588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2844800" y="1885950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3240088" y="1884363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3382963" y="1525588"/>
            <a:ext cx="215900" cy="215900"/>
          </a:xfrm>
          <a:prstGeom prst="rect">
            <a:avLst/>
          </a:prstGeom>
          <a:solidFill>
            <a:srgbClr val="DDDDDD"/>
          </a:solidFill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9655" name="AutoShape 23"/>
          <p:cNvCxnSpPr>
            <a:cxnSpLocks noChangeShapeType="1"/>
            <a:stCxn id="69650" idx="2"/>
            <a:endCxn id="69651" idx="0"/>
          </p:cNvCxnSpPr>
          <p:nvPr/>
        </p:nvCxnSpPr>
        <p:spPr bwMode="auto">
          <a:xfrm flipH="1">
            <a:off x="3132138" y="1381125"/>
            <a:ext cx="179387" cy="144463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6" name="AutoShape 24"/>
          <p:cNvCxnSpPr>
            <a:cxnSpLocks noChangeShapeType="1"/>
            <a:stCxn id="69650" idx="2"/>
            <a:endCxn id="69654" idx="0"/>
          </p:cNvCxnSpPr>
          <p:nvPr/>
        </p:nvCxnSpPr>
        <p:spPr bwMode="auto">
          <a:xfrm>
            <a:off x="3311525" y="1381125"/>
            <a:ext cx="179388" cy="144463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7" name="AutoShape 25"/>
          <p:cNvCxnSpPr>
            <a:cxnSpLocks noChangeShapeType="1"/>
            <a:stCxn id="69651" idx="2"/>
            <a:endCxn id="69653" idx="0"/>
          </p:cNvCxnSpPr>
          <p:nvPr/>
        </p:nvCxnSpPr>
        <p:spPr bwMode="auto">
          <a:xfrm>
            <a:off x="3132138" y="1741488"/>
            <a:ext cx="215900" cy="142875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8" name="AutoShape 26"/>
          <p:cNvCxnSpPr>
            <a:cxnSpLocks noChangeShapeType="1"/>
            <a:stCxn id="69651" idx="2"/>
            <a:endCxn id="69652" idx="0"/>
          </p:cNvCxnSpPr>
          <p:nvPr/>
        </p:nvCxnSpPr>
        <p:spPr bwMode="auto">
          <a:xfrm flipH="1">
            <a:off x="2952750" y="1741488"/>
            <a:ext cx="179388" cy="144462"/>
          </a:xfrm>
          <a:prstGeom prst="straightConnector1">
            <a:avLst/>
          </a:prstGeom>
          <a:noFill/>
          <a:ln w="936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3417888" y="1700213"/>
            <a:ext cx="647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Rollen</a:t>
            </a:r>
          </a:p>
        </p:txBody>
      </p:sp>
      <p:grpSp>
        <p:nvGrpSpPr>
          <p:cNvPr id="69660" name="Group 28"/>
          <p:cNvGrpSpPr>
            <a:grpSpLocks/>
          </p:cNvGrpSpPr>
          <p:nvPr/>
        </p:nvGrpSpPr>
        <p:grpSpPr bwMode="auto">
          <a:xfrm>
            <a:off x="5508625" y="1268413"/>
            <a:ext cx="212725" cy="214312"/>
            <a:chOff x="3470" y="799"/>
            <a:chExt cx="134" cy="135"/>
          </a:xfrm>
        </p:grpSpPr>
        <p:sp>
          <p:nvSpPr>
            <p:cNvPr id="69661" name="Oval 29"/>
            <p:cNvSpPr>
              <a:spLocks noChangeArrowheads="1"/>
            </p:cNvSpPr>
            <p:nvPr/>
          </p:nvSpPr>
          <p:spPr bwMode="auto">
            <a:xfrm>
              <a:off x="3470" y="799"/>
              <a:ext cx="135" cy="136"/>
            </a:xfrm>
            <a:prstGeom prst="ellipse">
              <a:avLst/>
            </a:prstGeom>
            <a:solidFill>
              <a:srgbClr val="EAEAEA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62" name="Oval 30"/>
            <p:cNvSpPr>
              <a:spLocks noChangeArrowheads="1"/>
            </p:cNvSpPr>
            <p:nvPr/>
          </p:nvSpPr>
          <p:spPr bwMode="auto">
            <a:xfrm>
              <a:off x="3493" y="822"/>
              <a:ext cx="90" cy="90"/>
            </a:xfrm>
            <a:prstGeom prst="ellipse">
              <a:avLst/>
            </a:prstGeom>
            <a:solidFill>
              <a:srgbClr val="A3B2C1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63" name="Oval 31"/>
            <p:cNvSpPr>
              <a:spLocks noChangeArrowheads="1"/>
            </p:cNvSpPr>
            <p:nvPr/>
          </p:nvSpPr>
          <p:spPr bwMode="auto">
            <a:xfrm>
              <a:off x="3515" y="844"/>
              <a:ext cx="45" cy="45"/>
            </a:xfrm>
            <a:prstGeom prst="ellipse">
              <a:avLst/>
            </a:prstGeom>
            <a:solidFill>
              <a:srgbClr val="003366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9664" name="Group 32"/>
          <p:cNvGrpSpPr>
            <a:grpSpLocks/>
          </p:cNvGrpSpPr>
          <p:nvPr/>
        </p:nvGrpSpPr>
        <p:grpSpPr bwMode="auto">
          <a:xfrm>
            <a:off x="5724525" y="1484313"/>
            <a:ext cx="212725" cy="214312"/>
            <a:chOff x="3606" y="935"/>
            <a:chExt cx="134" cy="135"/>
          </a:xfrm>
        </p:grpSpPr>
        <p:sp>
          <p:nvSpPr>
            <p:cNvPr id="69665" name="Oval 33"/>
            <p:cNvSpPr>
              <a:spLocks noChangeArrowheads="1"/>
            </p:cNvSpPr>
            <p:nvPr/>
          </p:nvSpPr>
          <p:spPr bwMode="auto">
            <a:xfrm>
              <a:off x="3606" y="935"/>
              <a:ext cx="135" cy="136"/>
            </a:xfrm>
            <a:prstGeom prst="ellipse">
              <a:avLst/>
            </a:prstGeom>
            <a:solidFill>
              <a:srgbClr val="EAEAEA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66" name="Oval 34"/>
            <p:cNvSpPr>
              <a:spLocks noChangeArrowheads="1"/>
            </p:cNvSpPr>
            <p:nvPr/>
          </p:nvSpPr>
          <p:spPr bwMode="auto">
            <a:xfrm>
              <a:off x="3629" y="958"/>
              <a:ext cx="90" cy="90"/>
            </a:xfrm>
            <a:prstGeom prst="ellipse">
              <a:avLst/>
            </a:prstGeom>
            <a:solidFill>
              <a:srgbClr val="A3B2C1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67" name="Oval 35"/>
            <p:cNvSpPr>
              <a:spLocks noChangeArrowheads="1"/>
            </p:cNvSpPr>
            <p:nvPr/>
          </p:nvSpPr>
          <p:spPr bwMode="auto">
            <a:xfrm>
              <a:off x="3651" y="980"/>
              <a:ext cx="45" cy="45"/>
            </a:xfrm>
            <a:prstGeom prst="ellipse">
              <a:avLst/>
            </a:prstGeom>
            <a:solidFill>
              <a:srgbClr val="003366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5364163" y="1484313"/>
            <a:ext cx="212725" cy="214312"/>
            <a:chOff x="3379" y="935"/>
            <a:chExt cx="134" cy="135"/>
          </a:xfrm>
        </p:grpSpPr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3379" y="935"/>
              <a:ext cx="135" cy="136"/>
            </a:xfrm>
            <a:prstGeom prst="ellipse">
              <a:avLst/>
            </a:prstGeom>
            <a:solidFill>
              <a:srgbClr val="EAEAEA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auto">
            <a:xfrm>
              <a:off x="3402" y="958"/>
              <a:ext cx="90" cy="90"/>
            </a:xfrm>
            <a:prstGeom prst="ellipse">
              <a:avLst/>
            </a:prstGeom>
            <a:solidFill>
              <a:srgbClr val="A3B2C1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3424" y="980"/>
              <a:ext cx="45" cy="45"/>
            </a:xfrm>
            <a:prstGeom prst="ellipse">
              <a:avLst/>
            </a:prstGeom>
            <a:solidFill>
              <a:srgbClr val="003366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5153025" y="1700213"/>
            <a:ext cx="10112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Identitäten</a:t>
            </a:r>
          </a:p>
        </p:txBody>
      </p:sp>
      <p:grpSp>
        <p:nvGrpSpPr>
          <p:cNvPr id="69673" name="Group 41"/>
          <p:cNvGrpSpPr>
            <a:grpSpLocks/>
          </p:cNvGrpSpPr>
          <p:nvPr/>
        </p:nvGrpSpPr>
        <p:grpSpPr bwMode="auto">
          <a:xfrm>
            <a:off x="6372225" y="1268413"/>
            <a:ext cx="430213" cy="430212"/>
            <a:chOff x="4014" y="799"/>
            <a:chExt cx="271" cy="271"/>
          </a:xfrm>
        </p:grpSpPr>
        <p:sp>
          <p:nvSpPr>
            <p:cNvPr id="69674" name="AutoShape 42"/>
            <p:cNvSpPr>
              <a:spLocks noChangeArrowheads="1"/>
            </p:cNvSpPr>
            <p:nvPr/>
          </p:nvSpPr>
          <p:spPr bwMode="auto">
            <a:xfrm>
              <a:off x="4014" y="799"/>
              <a:ext cx="272" cy="272"/>
            </a:xfrm>
            <a:prstGeom prst="flowChartDocument">
              <a:avLst/>
            </a:prstGeom>
            <a:solidFill>
              <a:srgbClr val="FFFFFF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75" name="Line 43"/>
            <p:cNvSpPr>
              <a:spLocks noChangeShapeType="1"/>
            </p:cNvSpPr>
            <p:nvPr/>
          </p:nvSpPr>
          <p:spPr bwMode="auto">
            <a:xfrm>
              <a:off x="4059" y="844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>
              <a:off x="4059" y="889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77" name="Line 45"/>
            <p:cNvSpPr>
              <a:spLocks noChangeShapeType="1"/>
            </p:cNvSpPr>
            <p:nvPr/>
          </p:nvSpPr>
          <p:spPr bwMode="auto">
            <a:xfrm>
              <a:off x="4059" y="934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>
              <a:off x="4059" y="979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6197600" y="1700213"/>
            <a:ext cx="7445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Policies</a:t>
            </a:r>
          </a:p>
        </p:txBody>
      </p:sp>
      <p:sp>
        <p:nvSpPr>
          <p:cNvPr id="69680" name="Text Box 48"/>
          <p:cNvSpPr txBox="1">
            <a:spLocks noChangeArrowheads="1"/>
          </p:cNvSpPr>
          <p:nvPr/>
        </p:nvSpPr>
        <p:spPr bwMode="auto">
          <a:xfrm>
            <a:off x="7302500" y="1700213"/>
            <a:ext cx="6810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Regeln</a:t>
            </a: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6977063" y="1412875"/>
            <a:ext cx="13414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Symbol" pitchFamily="18" charset="2"/>
                <a:cs typeface="Arial" charset="0"/>
              </a:rPr>
              <a:t></a:t>
            </a:r>
          </a:p>
        </p:txBody>
      </p:sp>
      <p:sp>
        <p:nvSpPr>
          <p:cNvPr id="69682" name="AutoShape 50"/>
          <p:cNvSpPr>
            <a:spLocks noChangeArrowheads="1"/>
          </p:cNvSpPr>
          <p:nvPr/>
        </p:nvSpPr>
        <p:spPr bwMode="auto">
          <a:xfrm rot="16200000">
            <a:off x="6156325" y="3429001"/>
            <a:ext cx="22320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AEAEA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auto">
          <a:xfrm rot="5400000" flipV="1">
            <a:off x="107950" y="3500438"/>
            <a:ext cx="22320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AEAEA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7542213" y="2936875"/>
            <a:ext cx="1090612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Evidenz-</a:t>
            </a:r>
            <a:b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</a:b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Prozesse</a:t>
            </a:r>
            <a:b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</a:br>
            <a:r>
              <a:rPr lang="de-DE" altLang="en-US" sz="1300">
                <a:solidFill>
                  <a:srgbClr val="003366"/>
                </a:solidFill>
                <a:latin typeface="Gill Sans MT" pitchFamily="34" charset="0"/>
                <a:cs typeface="Arial" charset="0"/>
              </a:rPr>
              <a:t>(Compliance)</a:t>
            </a:r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1484313" y="2940050"/>
            <a:ext cx="15017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Management</a:t>
            </a:r>
            <a:b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</a:b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Prozesse</a:t>
            </a:r>
          </a:p>
        </p:txBody>
      </p:sp>
      <p:sp>
        <p:nvSpPr>
          <p:cNvPr id="69686" name="AutoShape 54"/>
          <p:cNvSpPr>
            <a:spLocks noChangeArrowheads="1"/>
          </p:cNvSpPr>
          <p:nvPr/>
        </p:nvSpPr>
        <p:spPr bwMode="auto">
          <a:xfrm>
            <a:off x="3143250" y="4149725"/>
            <a:ext cx="1368425" cy="1008063"/>
          </a:xfrm>
          <a:prstGeom prst="curvedDownArrow">
            <a:avLst>
              <a:gd name="adj1" fmla="val 26395"/>
              <a:gd name="adj2" fmla="val 54048"/>
              <a:gd name="adj3" fmla="val 33333"/>
            </a:avLst>
          </a:prstGeom>
          <a:solidFill>
            <a:srgbClr val="EAEAEA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3252788" y="3587750"/>
            <a:ext cx="1173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operative</a:t>
            </a:r>
            <a:b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</a:b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Prozesse</a:t>
            </a:r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3417888" y="4365625"/>
            <a:ext cx="636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auth.</a:t>
            </a:r>
            <a:b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autor.</a:t>
            </a:r>
          </a:p>
        </p:txBody>
      </p:sp>
      <p:sp>
        <p:nvSpPr>
          <p:cNvPr id="69689" name="AutoShape 57"/>
          <p:cNvSpPr>
            <a:spLocks noChangeArrowheads="1"/>
          </p:cNvSpPr>
          <p:nvPr/>
        </p:nvSpPr>
        <p:spPr bwMode="auto">
          <a:xfrm flipV="1">
            <a:off x="5148263" y="2347913"/>
            <a:ext cx="1368425" cy="1008062"/>
          </a:xfrm>
          <a:prstGeom prst="curvedDownArrow">
            <a:avLst>
              <a:gd name="adj1" fmla="val 26395"/>
              <a:gd name="adj2" fmla="val 54048"/>
              <a:gd name="adj3" fmla="val 33333"/>
            </a:avLst>
          </a:prstGeom>
          <a:solidFill>
            <a:srgbClr val="EAEAEA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5230813" y="3429000"/>
            <a:ext cx="10937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Modell</a:t>
            </a:r>
            <a:b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</a:br>
            <a:r>
              <a:rPr lang="de-DE" altLang="en-US" sz="1300">
                <a:solidFill>
                  <a:srgbClr val="003366"/>
                </a:solidFill>
                <a:latin typeface="Gill Sans Ultra Bold" pitchFamily="34" charset="0"/>
                <a:cs typeface="Arial" charset="0"/>
              </a:rPr>
              <a:t>Wartung</a:t>
            </a:r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541338" y="630872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Technik</a:t>
            </a: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541338" y="2060575"/>
            <a:ext cx="1027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en-US" altLang="en-US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Business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3311525" y="4329113"/>
            <a:ext cx="25209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582863" y="1412875"/>
            <a:ext cx="3978275" cy="460851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en-GB" altLang="en-US" sz="1300">
              <a:solidFill>
                <a:srgbClr val="000066"/>
              </a:solidFill>
              <a:latin typeface="Gill Sans Ultra Bold" pitchFamily="34" charset="0"/>
              <a:cs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en-GB" altLang="en-US" sz="1300">
                <a:solidFill>
                  <a:srgbClr val="000066"/>
                </a:solidFill>
                <a:latin typeface="Gill Sans Ultra Bold" pitchFamily="34" charset="0"/>
                <a:cs typeface="Arial" charset="0"/>
              </a:rPr>
              <a:t>custom processes</a:t>
            </a:r>
            <a:br>
              <a:rPr lang="en-GB" altLang="en-US" sz="1300">
                <a:solidFill>
                  <a:srgbClr val="000066"/>
                </a:solidFill>
                <a:latin typeface="Gill Sans Ultra Bold" pitchFamily="34" charset="0"/>
                <a:cs typeface="Arial" charset="0"/>
              </a:rPr>
            </a:br>
            <a:r>
              <a:rPr lang="en-GB" altLang="en-US" sz="1300">
                <a:solidFill>
                  <a:srgbClr val="000066"/>
                </a:solidFill>
                <a:latin typeface="Gill Sans Ultra Bold" pitchFamily="34" charset="0"/>
                <a:cs typeface="Arial" charset="0"/>
              </a:rPr>
              <a:t> </a:t>
            </a:r>
            <a:r>
              <a:rPr lang="en-GB" altLang="en-US" sz="1300">
                <a:solidFill>
                  <a:srgbClr val="000066"/>
                </a:solidFill>
                <a:latin typeface="Trebuchet MS" pitchFamily="34" charset="0"/>
                <a:cs typeface="Arial" charset="0"/>
              </a:rPr>
              <a:t>adapted &amp; extended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4450"/>
            <a:ext cx="8461375" cy="763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68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800" smtClean="0">
                <a:latin typeface="Trebuchet MS" pitchFamily="34" charset="0"/>
              </a:rPr>
              <a:t>Der NIFIS GenericIAM Modellierungsansatz</a:t>
            </a:r>
            <a:br>
              <a:rPr lang="de-DE" altLang="en-US" sz="28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bottom-up- und top-down-Ansatz führen zu einem generischen Modell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3052763" y="1420813"/>
            <a:ext cx="3036887" cy="3503612"/>
            <a:chOff x="1923" y="895"/>
            <a:chExt cx="1913" cy="2207"/>
          </a:xfrm>
        </p:grpSpPr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>
              <a:off x="1923" y="895"/>
              <a:ext cx="1914" cy="2208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360">
              <a:solidFill>
                <a:srgbClr val="3366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DDDDDD"/>
              </a:outerShdw>
            </a:effectLst>
          </p:spPr>
          <p:txBody>
            <a:bodyPr wrap="none" lIns="90000" tIns="46800" rIns="90000" bIns="46800" anchor="ctr"/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Times New Roman" pitchFamily="18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generic processes</a:t>
              </a:r>
            </a:p>
          </p:txBody>
        </p:sp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2248" y="895"/>
              <a:ext cx="1263" cy="1457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360">
              <a:solidFill>
                <a:srgbClr val="3366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DDDDDD"/>
              </a:outerShdw>
            </a:effectLst>
          </p:spPr>
          <p:txBody>
            <a:bodyPr wrap="none" lIns="90000" tIns="46800" rIns="90000" bIns="46800" anchor="ctr"/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Arial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endParaRPr lang="en-GB" altLang="en-US" sz="1300">
                <a:solidFill>
                  <a:srgbClr val="000066"/>
                </a:solidFill>
                <a:latin typeface="Gill Sans Ultra Bold" pitchFamily="34" charset="0"/>
                <a:cs typeface="Arial" charset="0"/>
              </a:endParaRPr>
            </a:p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elementary</a:t>
              </a:r>
              <a:b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</a:b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actions</a:t>
              </a:r>
            </a:p>
          </p:txBody>
        </p:sp>
        <p:sp>
          <p:nvSpPr>
            <p:cNvPr id="71688" name="AutoShape 8"/>
            <p:cNvSpPr>
              <a:spLocks noChangeArrowheads="1"/>
            </p:cNvSpPr>
            <p:nvPr/>
          </p:nvSpPr>
          <p:spPr bwMode="auto">
            <a:xfrm>
              <a:off x="2566" y="895"/>
              <a:ext cx="630" cy="727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36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buClr>
                  <a:srgbClr val="000000"/>
                </a:buClr>
                <a:buSzPct val="100000"/>
                <a:buFont typeface="Trebuchet MS" pitchFamily="34" charset="0"/>
                <a:buNone/>
              </a:pP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objects</a:t>
              </a:r>
              <a:b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</a:b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&amp;</a:t>
              </a:r>
              <a:b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</a:br>
              <a:r>
                <a:rPr lang="en-GB" altLang="en-US" sz="1300">
                  <a:solidFill>
                    <a:srgbClr val="000066"/>
                  </a:solidFill>
                  <a:latin typeface="Gill Sans Ultra Bold" pitchFamily="34" charset="0"/>
                  <a:cs typeface="Arial" charset="0"/>
                </a:rPr>
                <a:t>subjects</a:t>
              </a:r>
            </a:p>
          </p:txBody>
        </p:sp>
      </p:grpSp>
      <p:sp>
        <p:nvSpPr>
          <p:cNvPr id="71689" name="AutoShape 9"/>
          <p:cNvSpPr>
            <a:spLocks noChangeArrowheads="1"/>
          </p:cNvSpPr>
          <p:nvPr/>
        </p:nvSpPr>
        <p:spPr bwMode="auto">
          <a:xfrm rot="17700000">
            <a:off x="1081881" y="4006057"/>
            <a:ext cx="3240087" cy="723900"/>
          </a:xfrm>
          <a:prstGeom prst="notchedRightArrow">
            <a:avLst>
              <a:gd name="adj1" fmla="val 53222"/>
              <a:gd name="adj2" fmla="val 54394"/>
            </a:avLst>
          </a:prstGeom>
          <a:solidFill>
            <a:srgbClr val="EAEAEA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en-GB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bottom-up approach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 rot="3960000">
            <a:off x="4682331" y="3715544"/>
            <a:ext cx="3240088" cy="723900"/>
          </a:xfrm>
          <a:prstGeom prst="notchedRightArrow">
            <a:avLst>
              <a:gd name="adj1" fmla="val 53222"/>
              <a:gd name="adj2" fmla="val 54394"/>
            </a:avLst>
          </a:prstGeom>
          <a:solidFill>
            <a:srgbClr val="EAEAEA"/>
          </a:solidFill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en-GB" altLang="en-US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Top-down approach</a:t>
            </a:r>
          </a:p>
        </p:txBody>
      </p:sp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21621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205163" y="4449763"/>
            <a:ext cx="2263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 b="1">
                <a:solidFill>
                  <a:srgbClr val="336699"/>
                </a:solidFill>
                <a:latin typeface="Trebuchet MS" pitchFamily="34" charset="0"/>
                <a:cs typeface="Arial" charset="0"/>
                <a:hlinkClick r:id="rId4"/>
              </a:rPr>
              <a:t>http://www.GenericIAM.org/</a:t>
            </a:r>
            <a:r>
              <a:rPr lang="de-DE" altLang="en-US" sz="12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31763"/>
            <a:ext cx="8001000" cy="704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68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800" smtClean="0">
                <a:latin typeface="Trebuchet MS" pitchFamily="34" charset="0"/>
              </a:rPr>
              <a:t>Prozesse – Rollen – Regeln</a:t>
            </a:r>
            <a:br>
              <a:rPr lang="de-DE" altLang="en-US" sz="28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Sie bilden die Organisation ab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0263" y="1412875"/>
            <a:ext cx="3963987" cy="4608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/>
          <a:p>
            <a:pPr marL="341313" indent="-341313" defTabSz="449263">
              <a:lnSpc>
                <a:spcPct val="93000"/>
              </a:lnSpc>
              <a:spcBef>
                <a:spcPts val="1250"/>
              </a:spcBef>
              <a:buFont typeface="Wingdings" pitchFamily="2" charset="2"/>
              <a:buNone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20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Top-down Modellierung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Die Arbeitsweise von Organisationen wird durch ihre Geschäftsprozesse beschrieben.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Prozesse bestehen aus elementaren Aktionen: eine Person zu einer Zeit an einem Ort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Aktionen werden von Rollen ausgeführt.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Dazu benötigen sie definierte Zugriffsrechte auf Ressourcen.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SzPct val="111000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Prozesse und Rollen lassen sich nicht unabhängig modellieren.</a:t>
            </a:r>
          </a:p>
          <a:p>
            <a:pPr marL="341313" indent="-341313" defTabSz="449263">
              <a:lnSpc>
                <a:spcPct val="93000"/>
              </a:lnSpc>
              <a:spcBef>
                <a:spcPts val="1125"/>
              </a:spcBef>
              <a:buClrTx/>
              <a:buFontTx/>
              <a:buChar char="•"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endParaRPr lang="de-DE" altLang="en-US" sz="1800" smtClean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684213" y="1785938"/>
            <a:ext cx="3657600" cy="838200"/>
          </a:xfrm>
          <a:prstGeom prst="chevron">
            <a:avLst>
              <a:gd name="adj" fmla="val 59091"/>
            </a:avLst>
          </a:prstGeom>
          <a:solidFill>
            <a:srgbClr val="EAEAEA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1293813" y="1862138"/>
            <a:ext cx="685800" cy="6858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Aktion</a:t>
            </a:r>
            <a:b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#1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227263" y="1862138"/>
            <a:ext cx="685800" cy="6858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Aktion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#2</a:t>
            </a: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3198813" y="1862138"/>
            <a:ext cx="685800" cy="6858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Aktion</a:t>
            </a:r>
            <a:b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#3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127250" y="1484313"/>
            <a:ext cx="727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Prozess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1547813" y="3213100"/>
            <a:ext cx="685800" cy="6858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Rolle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#1</a:t>
            </a: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2771775" y="3213100"/>
            <a:ext cx="685800" cy="685800"/>
          </a:xfrm>
          <a:prstGeom prst="ellipse">
            <a:avLst/>
          </a:prstGeom>
          <a:solidFill>
            <a:srgbClr val="DDDDDD"/>
          </a:solidFill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DDDDDD"/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Rolle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#2</a:t>
            </a: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539750" y="5300663"/>
            <a:ext cx="1079500" cy="7921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 anchorCtr="1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Ressource</a:t>
            </a:r>
            <a:b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#1</a:t>
            </a: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1739900" y="5300663"/>
            <a:ext cx="647700" cy="7921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 anchorCtr="1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Ressource</a:t>
            </a:r>
            <a:b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#2</a:t>
            </a:r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2508250" y="5300663"/>
            <a:ext cx="1079500" cy="7921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 anchorCtr="1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Ressource</a:t>
            </a:r>
            <a:b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#3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708400" y="5300663"/>
            <a:ext cx="647700" cy="79216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 anchorCtr="1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Ressource</a:t>
            </a:r>
            <a:b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#4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 rot="16200000">
            <a:off x="251619" y="4941094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ansehen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 rot="16200000">
            <a:off x="467519" y="4941094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erfassen</a:t>
            </a: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 rot="16200000">
            <a:off x="683419" y="4941094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ändern</a:t>
            </a:r>
          </a:p>
        </p:txBody>
      </p:sp>
      <p:sp>
        <p:nvSpPr>
          <p:cNvPr id="73746" name="AutoShape 18"/>
          <p:cNvSpPr>
            <a:spLocks noChangeArrowheads="1"/>
          </p:cNvSpPr>
          <p:nvPr/>
        </p:nvSpPr>
        <p:spPr bwMode="auto">
          <a:xfrm rot="16200000">
            <a:off x="898525" y="4940301"/>
            <a:ext cx="1082675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löschen</a:t>
            </a:r>
          </a:p>
        </p:txBody>
      </p:sp>
      <p:sp>
        <p:nvSpPr>
          <p:cNvPr id="73747" name="AutoShape 19"/>
          <p:cNvSpPr>
            <a:spLocks noChangeArrowheads="1"/>
          </p:cNvSpPr>
          <p:nvPr/>
        </p:nvSpPr>
        <p:spPr bwMode="auto">
          <a:xfrm rot="16200000">
            <a:off x="1402556" y="4941094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genehmigen</a:t>
            </a: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 rot="16200000">
            <a:off x="1618456" y="4941094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zurückweisen</a:t>
            </a:r>
          </a:p>
        </p:txBody>
      </p:sp>
      <p:sp>
        <p:nvSpPr>
          <p:cNvPr id="73749" name="AutoShape 21"/>
          <p:cNvSpPr>
            <a:spLocks noChangeArrowheads="1"/>
          </p:cNvSpPr>
          <p:nvPr/>
        </p:nvSpPr>
        <p:spPr bwMode="auto">
          <a:xfrm rot="16200000">
            <a:off x="2196306" y="4942682"/>
            <a:ext cx="1081087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ansehen</a:t>
            </a:r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 rot="16200000">
            <a:off x="2412206" y="4942682"/>
            <a:ext cx="1081087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erfassen</a:t>
            </a:r>
          </a:p>
        </p:txBody>
      </p:sp>
      <p:sp>
        <p:nvSpPr>
          <p:cNvPr id="73751" name="AutoShape 23"/>
          <p:cNvSpPr>
            <a:spLocks noChangeArrowheads="1"/>
          </p:cNvSpPr>
          <p:nvPr/>
        </p:nvSpPr>
        <p:spPr bwMode="auto">
          <a:xfrm rot="16200000">
            <a:off x="2628106" y="4942682"/>
            <a:ext cx="1081087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ändern</a:t>
            </a: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 rot="16200000">
            <a:off x="2843212" y="4941888"/>
            <a:ext cx="1082675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löschen</a:t>
            </a:r>
          </a:p>
        </p:txBody>
      </p:sp>
      <p:sp>
        <p:nvSpPr>
          <p:cNvPr id="73753" name="AutoShape 25"/>
          <p:cNvSpPr>
            <a:spLocks noChangeArrowheads="1"/>
          </p:cNvSpPr>
          <p:nvPr/>
        </p:nvSpPr>
        <p:spPr bwMode="auto">
          <a:xfrm rot="16200000">
            <a:off x="3347244" y="4942682"/>
            <a:ext cx="1081087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frei geben</a:t>
            </a:r>
          </a:p>
        </p:txBody>
      </p:sp>
      <p:sp>
        <p:nvSpPr>
          <p:cNvPr id="73754" name="AutoShape 26"/>
          <p:cNvSpPr>
            <a:spLocks noChangeArrowheads="1"/>
          </p:cNvSpPr>
          <p:nvPr/>
        </p:nvSpPr>
        <p:spPr bwMode="auto">
          <a:xfrm rot="16200000">
            <a:off x="3563144" y="4942682"/>
            <a:ext cx="1081087" cy="215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2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eskalieren</a:t>
            </a:r>
          </a:p>
        </p:txBody>
      </p:sp>
      <p:cxnSp>
        <p:nvCxnSpPr>
          <p:cNvPr id="73755" name="AutoShape 27"/>
          <p:cNvCxnSpPr>
            <a:cxnSpLocks noChangeShapeType="1"/>
            <a:stCxn id="73733" idx="4"/>
            <a:endCxn id="73738" idx="0"/>
          </p:cNvCxnSpPr>
          <p:nvPr/>
        </p:nvCxnSpPr>
        <p:spPr bwMode="auto">
          <a:xfrm>
            <a:off x="1636713" y="2547938"/>
            <a:ext cx="1477962" cy="665162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6" name="AutoShape 28"/>
          <p:cNvCxnSpPr>
            <a:cxnSpLocks noChangeShapeType="1"/>
            <a:stCxn id="73737" idx="4"/>
            <a:endCxn id="73743" idx="2"/>
          </p:cNvCxnSpPr>
          <p:nvPr/>
        </p:nvCxnSpPr>
        <p:spPr bwMode="auto">
          <a:xfrm flipH="1">
            <a:off x="900113" y="3898900"/>
            <a:ext cx="990600" cy="1147763"/>
          </a:xfrm>
          <a:prstGeom prst="straightConnector1">
            <a:avLst/>
          </a:prstGeom>
          <a:noFill/>
          <a:ln w="1908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7" name="AutoShape 29"/>
          <p:cNvCxnSpPr>
            <a:cxnSpLocks noChangeShapeType="1"/>
            <a:stCxn id="73737" idx="4"/>
            <a:endCxn id="73744" idx="2"/>
          </p:cNvCxnSpPr>
          <p:nvPr/>
        </p:nvCxnSpPr>
        <p:spPr bwMode="auto">
          <a:xfrm flipH="1">
            <a:off x="1116013" y="3898900"/>
            <a:ext cx="774700" cy="1147763"/>
          </a:xfrm>
          <a:prstGeom prst="straightConnector1">
            <a:avLst/>
          </a:prstGeom>
          <a:noFill/>
          <a:ln w="1908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8" name="AutoShape 30"/>
          <p:cNvCxnSpPr>
            <a:cxnSpLocks noChangeShapeType="1"/>
            <a:stCxn id="73737" idx="4"/>
            <a:endCxn id="73745" idx="2"/>
          </p:cNvCxnSpPr>
          <p:nvPr/>
        </p:nvCxnSpPr>
        <p:spPr bwMode="auto">
          <a:xfrm flipH="1">
            <a:off x="1331913" y="3898900"/>
            <a:ext cx="557212" cy="1147763"/>
          </a:xfrm>
          <a:prstGeom prst="straightConnector1">
            <a:avLst/>
          </a:prstGeom>
          <a:noFill/>
          <a:ln w="1908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9" name="AutoShape 31"/>
          <p:cNvCxnSpPr>
            <a:cxnSpLocks noChangeShapeType="1"/>
            <a:stCxn id="73737" idx="4"/>
            <a:endCxn id="73749" idx="2"/>
          </p:cNvCxnSpPr>
          <p:nvPr/>
        </p:nvCxnSpPr>
        <p:spPr bwMode="auto">
          <a:xfrm>
            <a:off x="1890713" y="3898900"/>
            <a:ext cx="954087" cy="1150938"/>
          </a:xfrm>
          <a:prstGeom prst="straightConnector1">
            <a:avLst/>
          </a:prstGeom>
          <a:noFill/>
          <a:ln w="1908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0" name="AutoShape 32"/>
          <p:cNvCxnSpPr>
            <a:cxnSpLocks noChangeShapeType="1"/>
            <a:stCxn id="73738" idx="4"/>
            <a:endCxn id="73747" idx="2"/>
          </p:cNvCxnSpPr>
          <p:nvPr/>
        </p:nvCxnSpPr>
        <p:spPr bwMode="auto">
          <a:xfrm flipH="1">
            <a:off x="2051050" y="3898900"/>
            <a:ext cx="1063625" cy="1147763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1" name="AutoShape 33"/>
          <p:cNvCxnSpPr>
            <a:cxnSpLocks noChangeShapeType="1"/>
            <a:stCxn id="73738" idx="4"/>
            <a:endCxn id="73748" idx="2"/>
          </p:cNvCxnSpPr>
          <p:nvPr/>
        </p:nvCxnSpPr>
        <p:spPr bwMode="auto">
          <a:xfrm flipH="1">
            <a:off x="2266950" y="3898900"/>
            <a:ext cx="847725" cy="1147763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2" name="AutoShape 34"/>
          <p:cNvCxnSpPr>
            <a:cxnSpLocks noChangeShapeType="1"/>
            <a:stCxn id="73738" idx="4"/>
            <a:endCxn id="73753" idx="2"/>
          </p:cNvCxnSpPr>
          <p:nvPr/>
        </p:nvCxnSpPr>
        <p:spPr bwMode="auto">
          <a:xfrm>
            <a:off x="3114675" y="3898900"/>
            <a:ext cx="881063" cy="1150938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3" name="AutoShape 35"/>
          <p:cNvCxnSpPr>
            <a:cxnSpLocks noChangeShapeType="1"/>
            <a:stCxn id="73738" idx="4"/>
            <a:endCxn id="73754" idx="2"/>
          </p:cNvCxnSpPr>
          <p:nvPr/>
        </p:nvCxnSpPr>
        <p:spPr bwMode="auto">
          <a:xfrm>
            <a:off x="3114675" y="3898900"/>
            <a:ext cx="1096963" cy="1150938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4" name="AutoShape 36"/>
          <p:cNvCxnSpPr>
            <a:cxnSpLocks noChangeShapeType="1"/>
          </p:cNvCxnSpPr>
          <p:nvPr/>
        </p:nvCxnSpPr>
        <p:spPr bwMode="auto">
          <a:xfrm>
            <a:off x="3114675" y="3898900"/>
            <a:ext cx="992188" cy="612775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5" name="AutoShape 37"/>
          <p:cNvCxnSpPr>
            <a:cxnSpLocks noChangeShapeType="1"/>
          </p:cNvCxnSpPr>
          <p:nvPr/>
        </p:nvCxnSpPr>
        <p:spPr bwMode="auto">
          <a:xfrm>
            <a:off x="3114675" y="3898900"/>
            <a:ext cx="992188" cy="612775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6" name="AutoShape 38"/>
          <p:cNvCxnSpPr>
            <a:cxnSpLocks noChangeShapeType="1"/>
            <a:stCxn id="73735" idx="4"/>
            <a:endCxn id="73738" idx="0"/>
          </p:cNvCxnSpPr>
          <p:nvPr/>
        </p:nvCxnSpPr>
        <p:spPr bwMode="auto">
          <a:xfrm flipH="1">
            <a:off x="3114675" y="2547938"/>
            <a:ext cx="427038" cy="665162"/>
          </a:xfrm>
          <a:prstGeom prst="straightConnector1">
            <a:avLst/>
          </a:pr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7" name="AutoShape 39"/>
          <p:cNvCxnSpPr>
            <a:cxnSpLocks noChangeShapeType="1"/>
            <a:stCxn id="73734" idx="4"/>
            <a:endCxn id="73737" idx="0"/>
          </p:cNvCxnSpPr>
          <p:nvPr/>
        </p:nvCxnSpPr>
        <p:spPr bwMode="auto">
          <a:xfrm flipH="1">
            <a:off x="1890713" y="2547938"/>
            <a:ext cx="679450" cy="665162"/>
          </a:xfrm>
          <a:prstGeom prst="straightConnector1">
            <a:avLst/>
          </a:prstGeom>
          <a:noFill/>
          <a:ln w="19080">
            <a:solidFill>
              <a:srgbClr val="3366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73768" name="Group 40"/>
          <p:cNvGrpSpPr>
            <a:grpSpLocks/>
          </p:cNvGrpSpPr>
          <p:nvPr/>
        </p:nvGrpSpPr>
        <p:grpSpPr bwMode="auto">
          <a:xfrm>
            <a:off x="4067175" y="3213100"/>
            <a:ext cx="430213" cy="430213"/>
            <a:chOff x="2562" y="2024"/>
            <a:chExt cx="271" cy="271"/>
          </a:xfrm>
        </p:grpSpPr>
        <p:sp>
          <p:nvSpPr>
            <p:cNvPr id="73769" name="AutoShape 41"/>
            <p:cNvSpPr>
              <a:spLocks noChangeArrowheads="1"/>
            </p:cNvSpPr>
            <p:nvPr/>
          </p:nvSpPr>
          <p:spPr bwMode="auto">
            <a:xfrm>
              <a:off x="2562" y="2024"/>
              <a:ext cx="272" cy="272"/>
            </a:xfrm>
            <a:prstGeom prst="flowChartDocument">
              <a:avLst/>
            </a:prstGeom>
            <a:solidFill>
              <a:srgbClr val="FFFFFF"/>
            </a:solidFill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>
              <a:off x="2607" y="2069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>
              <a:off x="2607" y="2114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>
              <a:off x="2607" y="2159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73" name="Line 45"/>
            <p:cNvSpPr>
              <a:spLocks noChangeShapeType="1"/>
            </p:cNvSpPr>
            <p:nvPr/>
          </p:nvSpPr>
          <p:spPr bwMode="auto">
            <a:xfrm>
              <a:off x="2607" y="2204"/>
              <a:ext cx="182" cy="1"/>
            </a:xfrm>
            <a:prstGeom prst="line">
              <a:avLst/>
            </a:prstGeom>
            <a:noFill/>
            <a:ln w="936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3774" name="Text Box 46"/>
          <p:cNvSpPr txBox="1">
            <a:spLocks noChangeArrowheads="1"/>
          </p:cNvSpPr>
          <p:nvPr/>
        </p:nvSpPr>
        <p:spPr bwMode="auto">
          <a:xfrm>
            <a:off x="3892550" y="3644900"/>
            <a:ext cx="7445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Policies</a:t>
            </a:r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330200" y="3500438"/>
            <a:ext cx="6810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336699"/>
                </a:solidFill>
                <a:latin typeface="Trebuchet MS" pitchFamily="34" charset="0"/>
                <a:cs typeface="Arial" charset="0"/>
              </a:rPr>
              <a:t>Regeln</a:t>
            </a:r>
          </a:p>
        </p:txBody>
      </p:sp>
      <p:sp>
        <p:nvSpPr>
          <p:cNvPr id="73776" name="Text Box 48"/>
          <p:cNvSpPr txBox="1">
            <a:spLocks noChangeArrowheads="1"/>
          </p:cNvSpPr>
          <p:nvPr/>
        </p:nvSpPr>
        <p:spPr bwMode="auto">
          <a:xfrm>
            <a:off x="4763" y="3213100"/>
            <a:ext cx="13414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rebuchet MS" pitchFamily="34" charset="0"/>
              <a:buNone/>
            </a:pPr>
            <a:r>
              <a:rPr lang="de-DE" altLang="en-US" sz="1300">
                <a:solidFill>
                  <a:srgbClr val="003366"/>
                </a:solidFill>
                <a:latin typeface="Symbol" pitchFamily="18" charset="2"/>
                <a:cs typeface="Arial" charset="0"/>
              </a:rPr>
              <a:t></a:t>
            </a:r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973138" y="3549650"/>
            <a:ext cx="503237" cy="1588"/>
          </a:xfrm>
          <a:prstGeom prst="line">
            <a:avLst/>
          </a:prstGeom>
          <a:noFill/>
          <a:ln w="38160">
            <a:solidFill>
              <a:srgbClr val="0066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 flipH="1">
            <a:off x="3490913" y="3573463"/>
            <a:ext cx="506412" cy="1587"/>
          </a:xfrm>
          <a:prstGeom prst="line">
            <a:avLst/>
          </a:prstGeom>
          <a:noFill/>
          <a:ln w="38160">
            <a:solidFill>
              <a:srgbClr val="0066FF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88913"/>
            <a:ext cx="8001000" cy="6032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Ratschlag der Weisen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1341438"/>
            <a:ext cx="4175125" cy="41036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Rollen 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und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Regeln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kombinieren – für ein einfaches Modell. 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Nicht alle Unternehmensbereiche sind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gleich gut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für ein Rollenengineering geeignet.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Rollen lohnen sich bei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häufig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auf-tretenden Funktionen geringer Komplexität. 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Sie finden sich am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unteren Ende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der traditionellen Unternehmenspyramide.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Operative Funktionen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sind ein guter Ausgangspunkt für Rollenengineering.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Je näher zu den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Headquarters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und je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höher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in der Unternehmenshierarchie um so schwieriger wird es. 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Rollenengineering ist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Unternehmensorganisation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. </a:t>
            </a:r>
          </a:p>
          <a:p>
            <a:pPr marL="341313" indent="-341313" defTabSz="449263">
              <a:spcBef>
                <a:spcPct val="25000"/>
              </a:spcBef>
              <a:buSzPct val="14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Rollenengineering kann sich als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gefährlicher Engpass 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erweisen.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85800" y="5589588"/>
            <a:ext cx="8153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76238" indent="-376238" defTabSz="449263"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1290638" algn="l"/>
                <a:tab pos="2205038" algn="l"/>
                <a:tab pos="3119438" algn="l"/>
                <a:tab pos="4033838" algn="l"/>
                <a:tab pos="4948238" algn="l"/>
                <a:tab pos="5862638" algn="l"/>
                <a:tab pos="6777038" algn="l"/>
                <a:tab pos="7691438" algn="l"/>
                <a:tab pos="8605838" algn="l"/>
                <a:tab pos="9520238" algn="l"/>
                <a:tab pos="10434638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450"/>
              </a:spcBef>
              <a:buClr>
                <a:srgbClr val="FF0000"/>
              </a:buClr>
              <a:buSzPct val="80000"/>
              <a:buFont typeface="Wingdings" pitchFamily="2" charset="2"/>
              <a:buChar char=""/>
            </a:pPr>
            <a:r>
              <a:rPr lang="de-DE" altLang="en-US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Rollenengineering, ein Teil der Unternehmensmodellierung, ist nicht einfach und bietet eine Reihe von Stolpersteinen und Fallgruben.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300163"/>
            <a:ext cx="2954337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7188"/>
            <a:ext cx="8002588" cy="646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Ernste Warnung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2200" smtClean="0">
                <a:latin typeface="Trebuchet MS" pitchFamily="34" charset="0"/>
              </a:rPr>
              <a:t>Stoppen Sie mich – bevor es zu spät ist.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19238"/>
            <a:ext cx="7916863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5300" y="4292600"/>
            <a:ext cx="81534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5184" rIns="90000" bIns="46800">
            <a:spAutoFit/>
          </a:bodyPr>
          <a:lstStyle>
            <a:lvl1pPr marL="284163" indent="-284163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84000"/>
              </a:lnSpc>
              <a:spcBef>
                <a:spcPts val="563"/>
              </a:spcBef>
              <a:buClr>
                <a:srgbClr val="6699FF"/>
              </a:buClr>
              <a:buSzPct val="80000"/>
              <a:buFont typeface="Wingdings" pitchFamily="2" charset="2"/>
              <a:buChar char=""/>
            </a:pP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Akute Powerpoint-Vergiftung ist eine weit verbreitete aber weithin unbekannte Zivilisationskrankheit.</a:t>
            </a:r>
          </a:p>
          <a:p>
            <a:pPr eaLnBrk="0" hangingPunct="0">
              <a:lnSpc>
                <a:spcPct val="84000"/>
              </a:lnSpc>
              <a:spcBef>
                <a:spcPts val="563"/>
              </a:spcBef>
              <a:buClr>
                <a:srgbClr val="6699FF"/>
              </a:buClr>
              <a:buSzPct val="80000"/>
              <a:buFont typeface="Wingdings" pitchFamily="2" charset="2"/>
              <a:buChar char=""/>
            </a:pP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Sie tritt besonders bei ehrgeizigen Führungskräften und den durch sie Geführten auf.</a:t>
            </a:r>
          </a:p>
          <a:p>
            <a:pPr eaLnBrk="0" hangingPunct="0">
              <a:lnSpc>
                <a:spcPct val="84000"/>
              </a:lnSpc>
              <a:spcBef>
                <a:spcPts val="563"/>
              </a:spcBef>
              <a:buClr>
                <a:srgbClr val="6699FF"/>
              </a:buClr>
              <a:buSzPct val="80000"/>
              <a:buFont typeface="Wingdings" pitchFamily="2" charset="2"/>
              <a:buChar char=""/>
            </a:pPr>
            <a:r>
              <a:rPr lang="de-DE" altLang="en-US" sz="20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Sie ist durch eine Therapie aus frischer Luft, Sonne, absoluter Ruhe und einem Gläschen Wein leicht heilbar.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Querschnittscharakter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IAM-Projekte berühren eine Vielzahl von Unternehmensfunktionen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7120" rIns="90000" bIns="46800"/>
          <a:lstStyle/>
          <a:p>
            <a:pPr marL="342900" indent="-342900" defTabSz="449263">
              <a:lnSpc>
                <a:spcPct val="84000"/>
              </a:lnSpc>
              <a:spcBef>
                <a:spcPts val="400"/>
              </a:spcBef>
              <a:buClrTx/>
              <a:buFontTx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19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84000"/>
              </a:lnSpc>
              <a:spcBef>
                <a:spcPts val="625"/>
              </a:spcBef>
            </a:pPr>
            <a:r>
              <a:rPr lang="de-DE" altLang="en-US" sz="19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Identity-Management Prozesse sind typischerweise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bereichsübergreifend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Es sind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viele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gleichberechtigte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Stakeholder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in ein Projekt involviert.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3 bis 5 mal höhere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Kommunikationskomplexität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zu „normalen“ IT-Projekten.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Typischer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Change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Management Prozess</a:t>
            </a:r>
            <a:b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</a:br>
            <a:endParaRPr lang="de-DE" altLang="en-US" sz="16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4000"/>
              </a:lnSpc>
              <a:spcBef>
                <a:spcPts val="563"/>
              </a:spcBef>
              <a:buFont typeface="Webdings" pitchFamily="18" charset="2"/>
              <a:buChar char="8"/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Projektmanagement stärken!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Programm statt Projekt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Kommunikationszuschlag einplanen!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Auf Macht-Sponsor bestehen!</a:t>
            </a:r>
          </a:p>
          <a:p>
            <a:pPr>
              <a:lnSpc>
                <a:spcPct val="84000"/>
              </a:lnSpc>
              <a:spcBef>
                <a:spcPts val="400"/>
              </a:spcBef>
              <a:buClrTx/>
              <a:buFontTx/>
              <a:buChar char="–"/>
            </a:pPr>
            <a:endParaRPr lang="de-DE" altLang="en-US" sz="15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700" smtClean="0">
              <a:latin typeface="Trebuchet MS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57400"/>
            <a:ext cx="36004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873250" y="4441825"/>
            <a:ext cx="284163" cy="247650"/>
          </a:xfrm>
          <a:prstGeom prst="irregularSeal1">
            <a:avLst/>
          </a:prstGeom>
          <a:solidFill>
            <a:srgbClr val="FF0000"/>
          </a:solidFill>
          <a:ln w="126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089150" y="4802188"/>
            <a:ext cx="284163" cy="247650"/>
          </a:xfrm>
          <a:prstGeom prst="irregularSeal1">
            <a:avLst/>
          </a:prstGeom>
          <a:solidFill>
            <a:srgbClr val="FF0000"/>
          </a:solidFill>
          <a:ln w="126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4495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6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0972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6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88913"/>
            <a:ext cx="8001000" cy="6032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68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2800" smtClean="0">
                <a:latin typeface="Trebuchet MS" pitchFamily="34" charset="0"/>
              </a:rPr>
              <a:t>Identity theft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r="7382"/>
          <a:stretch>
            <a:fillRect/>
          </a:stretch>
        </p:blipFill>
        <p:spPr bwMode="auto">
          <a:xfrm>
            <a:off x="862013" y="1511300"/>
            <a:ext cx="741045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251" r="73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1440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Prozessreife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keine Inseln der Ordnung in einem Meer an Chaos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088" rIns="90000" bIns="46800"/>
          <a:lstStyle/>
          <a:p>
            <a:pPr marL="342900" indent="-342900" defTabSz="449263">
              <a:lnSpc>
                <a:spcPct val="84000"/>
              </a:lnSpc>
              <a:spcBef>
                <a:spcPts val="563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22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84000"/>
              </a:lnSpc>
              <a:spcBef>
                <a:spcPts val="563"/>
              </a:spcBef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Je höher die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Reife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der Management-Prozesse (z.B. nach CMMi) umso leichter fällt die Einführung von IAM- Prozessen, -Regeln, -Rollen, -Policies.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in einem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unreifen Prozess-Umfeld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sind keine reifen IAM-Prozesse implementierbar.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Die top-down-Definition von Rollen benötigt Prozessdefinitionen.</a:t>
            </a:r>
          </a:p>
          <a:p>
            <a:pPr>
              <a:lnSpc>
                <a:spcPct val="84000"/>
              </a:lnSpc>
              <a:spcBef>
                <a:spcPts val="438"/>
              </a:spcBef>
              <a:buClrTx/>
              <a:buFontTx/>
              <a:buChar char="•"/>
            </a:pPr>
            <a:endParaRPr lang="de-DE" altLang="en-US" sz="12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4000"/>
              </a:lnSpc>
              <a:spcBef>
                <a:spcPts val="563"/>
              </a:spcBef>
              <a:buFont typeface="Webdings" pitchFamily="18" charset="2"/>
              <a:buChar char="8"/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Nur IAM-Vorhaben umsetzen, die der Prozessreife der Umgebung angepasst sind.</a:t>
            </a:r>
          </a:p>
          <a:p>
            <a:pPr lvl="1">
              <a:lnSpc>
                <a:spcPct val="84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Auch einmal „nein“ sagen!</a:t>
            </a:r>
          </a:p>
          <a:p>
            <a:pPr>
              <a:lnSpc>
                <a:spcPct val="80000"/>
              </a:lnSpc>
            </a:pPr>
            <a:endParaRPr lang="de-DE" altLang="en-US" sz="1700" smtClean="0">
              <a:latin typeface="Trebuchet MS" pitchFamily="34" charset="0"/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2689225"/>
            <a:ext cx="4930775" cy="1524000"/>
            <a:chOff x="0" y="1694"/>
            <a:chExt cx="3106" cy="960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4"/>
              <a:ext cx="3107" cy="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0" y="1694"/>
              <a:ext cx="3107" cy="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15888"/>
            <a:ext cx="8001000" cy="7350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latin typeface="Trebuchet MS" pitchFamily="34" charset="0"/>
              </a:rPr>
              <a:t>Projektzuschnitt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Im Implementierungsprojekt nicht das Unternehmen organisieren.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7088" y="1509713"/>
            <a:ext cx="3792537" cy="4511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defTabSz="449263">
              <a:lnSpc>
                <a:spcPct val="93000"/>
              </a:lnSpc>
              <a:spcBef>
                <a:spcPts val="563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220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 defTabSz="449263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22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0" y="1196975"/>
            <a:ext cx="40322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47675" indent="-268288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rebuchet MS" pitchFamily="34" charset="0"/>
              <a:buNone/>
            </a:pPr>
            <a:endParaRPr lang="de-DE" altLang="en-US" sz="16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1438" y="1744663"/>
            <a:ext cx="4714875" cy="3187700"/>
            <a:chOff x="45" y="1099"/>
            <a:chExt cx="2970" cy="2008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1099"/>
              <a:ext cx="2971" cy="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45" y="1099"/>
              <a:ext cx="2971" cy="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Implementierungsprojekte sind </a:t>
            </a:r>
            <a:r>
              <a:rPr lang="de-DE" altLang="en-US" sz="1800" b="1" smtClean="0">
                <a:solidFill>
                  <a:srgbClr val="000000"/>
                </a:solidFill>
                <a:latin typeface="Trebuchet MS" pitchFamily="34" charset="0"/>
              </a:rPr>
              <a:t>überfordert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, wenn sie die organisatorischen Voraussetzungen erst schaffen müssen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Prozess- und Rollen-Definitionen erfordern eigene </a:t>
            </a:r>
            <a:r>
              <a:rPr lang="de-DE" altLang="en-US" sz="1800" b="1" smtClean="0">
                <a:solidFill>
                  <a:srgbClr val="000000"/>
                </a:solidFill>
                <a:latin typeface="Trebuchet MS" pitchFamily="34" charset="0"/>
              </a:rPr>
              <a:t>Definitionsprojekte</a:t>
            </a: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 vor der oder parallel zur Implementierung.</a:t>
            </a:r>
          </a:p>
          <a:p>
            <a:pPr>
              <a:lnSpc>
                <a:spcPct val="80000"/>
              </a:lnSpc>
            </a:pPr>
            <a:endParaRPr lang="de-DE" altLang="en-US" sz="20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Webdings" pitchFamily="18" charset="2"/>
              <a:buChar char="8"/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0000"/>
              </a:lnSpc>
            </a:pPr>
            <a:r>
              <a:rPr lang="de-DE" altLang="en-US" sz="1800" smtClean="0">
                <a:solidFill>
                  <a:srgbClr val="000000"/>
                </a:solidFill>
                <a:latin typeface="Trebuchet MS" pitchFamily="34" charset="0"/>
              </a:rPr>
              <a:t>Für die Prozess- und Rollen- Definition eigene Projekte vor der oder parallel zur Implementierung aufsetzen.</a:t>
            </a:r>
            <a:endParaRPr lang="de-DE" altLang="en-US" sz="1800" smtClean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Verfügbarkeit von Fachspezialisten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Personen mit </a:t>
            </a:r>
            <a:r>
              <a:rPr lang="de-DE" altLang="en-US" sz="2000" i="1" smtClean="0">
                <a:latin typeface="Trebuchet MS" pitchFamily="34" charset="0"/>
              </a:rPr>
              <a:t>business domain</a:t>
            </a:r>
            <a:r>
              <a:rPr lang="de-DE" altLang="en-US" sz="2000" smtClean="0">
                <a:latin typeface="Trebuchet MS" pitchFamily="34" charset="0"/>
              </a:rPr>
              <a:t> Wissen sind rare Wesen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41438"/>
            <a:ext cx="3924300" cy="4678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defTabSz="449263">
              <a:lnSpc>
                <a:spcPct val="93000"/>
              </a:lnSpc>
              <a:spcBef>
                <a:spcPts val="563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de-DE" altLang="en-US" sz="22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752600"/>
            <a:ext cx="4176712" cy="4267200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563"/>
              </a:spcBef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Verfügbarkeit von Fachpersonen mit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Domänen-Wissen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ist oft der Engpass-Faktor bei Rollen- und Prozess-Definitionen.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Sie werden in der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Anforderungsdefinition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und der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QS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benötigt.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Wartezeiten (auf Spezialisten) sind Aufwandstreiber.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In Projekten neigen sie zum Verschwinden.</a:t>
            </a:r>
            <a:b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</a:br>
            <a:endParaRPr lang="de-DE" altLang="en-US" sz="16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Font typeface="Webdings" pitchFamily="18" charset="2"/>
              <a:buChar char="8"/>
            </a:pPr>
            <a:r>
              <a:rPr lang="de-DE" altLang="en-US" sz="17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Die Projektverantwortung in die Fachabteilung legen.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Projekte ggf. in fachliche und Implementierungsprojekte teilen.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Nicht zu viel auf einmal!</a:t>
            </a:r>
            <a:endParaRPr lang="de-DE" altLang="en-US" sz="1600" smtClean="0">
              <a:latin typeface="Trebuchet MS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96975"/>
            <a:ext cx="39243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46063"/>
            <a:ext cx="8001000" cy="7350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732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en-US" sz="3000" smtClean="0">
                <a:solidFill>
                  <a:srgbClr val="000000"/>
                </a:solidFill>
                <a:latin typeface="Trebuchet MS" pitchFamily="34" charset="0"/>
              </a:rPr>
              <a:t>Fertigungstiefe</a:t>
            </a:r>
            <a:br>
              <a:rPr lang="de-DE" altLang="en-US" sz="300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Nicht immer das Rad neu erfinden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566738" y="1892300"/>
            <a:ext cx="3922712" cy="3430588"/>
            <a:chOff x="357" y="1192"/>
            <a:chExt cx="2471" cy="2161"/>
          </a:xfrm>
        </p:grpSpPr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1192"/>
              <a:ext cx="2472" cy="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357" y="1192"/>
              <a:ext cx="2472" cy="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906463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341438"/>
            <a:ext cx="4140200" cy="46783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25"/>
              </a:spcBef>
            </a:pPr>
            <a:r>
              <a:rPr lang="de-DE" altLang="en-US" sz="19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Nur ein Teil der IAM-Prozesse ist wirklich unternehmens-spezifisch.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Die </a:t>
            </a:r>
            <a:r>
              <a:rPr lang="de-DE" altLang="en-US" sz="1600" b="1" smtClean="0">
                <a:solidFill>
                  <a:srgbClr val="000000"/>
                </a:solidFill>
                <a:latin typeface="Trebuchet MS" pitchFamily="34" charset="0"/>
              </a:rPr>
              <a:t>Übernahme</a:t>
            </a: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 von Prozessen und / oder Rollen aus generischen Modellen kann Projekte beschleunigen. 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Immer wieder mit einem weißen Blatt Papier zu beginnen überfordert die Projekte.</a:t>
            </a:r>
          </a:p>
          <a:p>
            <a:pPr>
              <a:lnSpc>
                <a:spcPct val="80000"/>
              </a:lnSpc>
              <a:spcBef>
                <a:spcPts val="563"/>
              </a:spcBef>
              <a:buClrTx/>
              <a:buFontTx/>
              <a:buChar char=""/>
            </a:pPr>
            <a:endParaRPr lang="de-DE" altLang="en-US" sz="17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ts val="625"/>
              </a:spcBef>
              <a:buFont typeface="Webdings" pitchFamily="18" charset="2"/>
              <a:buChar char="8"/>
            </a:pPr>
            <a:r>
              <a:rPr lang="de-DE" altLang="en-US" sz="19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Integratoren und Berater nach konsolidierten Erfahrungs-modellen fragen. 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An Standardisierungsinitiativen teilnehmen.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Geschäftskomplexität reduzieren</a:t>
            </a:r>
          </a:p>
          <a:p>
            <a:pPr>
              <a:lnSpc>
                <a:spcPct val="80000"/>
              </a:lnSpc>
            </a:pPr>
            <a:endParaRPr lang="de-DE" altLang="en-US" sz="1700" smtClean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2600" smtClean="0">
                <a:latin typeface="Trebuchet MS" pitchFamily="34" charset="0"/>
              </a:rPr>
              <a:t>Technische Risiken</a:t>
            </a:r>
            <a:br>
              <a:rPr lang="de-DE" altLang="en-US" sz="2600" smtClean="0">
                <a:latin typeface="Trebuchet MS" pitchFamily="34" charset="0"/>
              </a:rPr>
            </a:br>
            <a:r>
              <a:rPr lang="de-DE" altLang="en-US" sz="2000" smtClean="0">
                <a:latin typeface="Trebuchet MS" pitchFamily="34" charset="0"/>
              </a:rPr>
              <a:t>Technik ist oft mehr Marketing als Realität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924300" cy="4678362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25"/>
              </a:spcBef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IAM-SW-Suiten sind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</a:rPr>
              <a:t>komplex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 und schwer zu handhaben.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Ohne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</a:rPr>
              <a:t>Implementierungserfahrung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 in exakt der geforderten Umgebung sind Projektrisiken nicht kalkulierbar.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Hinter „harmlosen“ Versions-sprüngen stecken oft komplette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</a:rPr>
              <a:t>Neuentwicklungen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Die Matrix der vom Hersteller unterstützten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</a:rPr>
              <a:t>Komponenten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 vs. Version ist oft dünn besetzt.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Ersatz von Infrastruktur-Komponenten führt oft zu hohem </a:t>
            </a:r>
            <a:r>
              <a:rPr lang="de-DE" altLang="en-US" sz="1400" b="1" smtClean="0">
                <a:solidFill>
                  <a:srgbClr val="000000"/>
                </a:solidFill>
                <a:latin typeface="Trebuchet MS" pitchFamily="34" charset="0"/>
              </a:rPr>
              <a:t>Aufwand</a:t>
            </a: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25"/>
              </a:spcBef>
              <a:buFont typeface="Webdings" pitchFamily="18" charset="2"/>
              <a:buChar char="8"/>
            </a:pPr>
            <a:r>
              <a:rPr lang="de-DE" altLang="en-US" sz="20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Referenzinstallationen prüfen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Ausgewählte Software immer erst im Pilotbetrieb testen.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400" smtClean="0">
                <a:solidFill>
                  <a:srgbClr val="000000"/>
                </a:solidFill>
                <a:latin typeface="Trebuchet MS" pitchFamily="34" charset="0"/>
              </a:rPr>
              <a:t>Integratoren mit echter Produkterfahrung wählen.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altLang="en-US" sz="1500" smtClean="0">
              <a:latin typeface="Trebuchet MS" pitchFamily="34" charset="0"/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042988" y="1414463"/>
            <a:ext cx="3316287" cy="4967287"/>
            <a:chOff x="657" y="709"/>
            <a:chExt cx="2089" cy="3129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709"/>
              <a:ext cx="2090" cy="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657" y="709"/>
              <a:ext cx="2090" cy="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r>
              <a:rPr lang="de-DE" altLang="en-US" sz="3000" smtClean="0">
                <a:latin typeface="Trebuchet MS" pitchFamily="34" charset="0"/>
              </a:rPr>
              <a:t>Falsche Zuständigkeiten</a:t>
            </a:r>
            <a:br>
              <a:rPr lang="de-DE" altLang="en-US" sz="3000" smtClean="0">
                <a:latin typeface="Trebuchet MS" pitchFamily="34" charset="0"/>
              </a:rPr>
            </a:br>
            <a:r>
              <a:rPr lang="de-DE" altLang="en-US" sz="2200" smtClean="0">
                <a:latin typeface="Trebuchet MS" pitchFamily="34" charset="0"/>
              </a:rPr>
              <a:t>Unternehmensorganisation braucht Business Owner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752600"/>
            <a:ext cx="4176712" cy="4267200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25"/>
              </a:spcBef>
            </a:pPr>
            <a:r>
              <a:rPr lang="de-DE" altLang="en-US" sz="2100" smtClean="0">
                <a:solidFill>
                  <a:srgbClr val="000000"/>
                </a:solidFill>
                <a:latin typeface="Trebuchet MS" pitchFamily="34" charset="0"/>
              </a:rPr>
              <a:t>Komplexitätsfaktoren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Identity Management ist eine fachliche Aufgabe.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Identity Management ist pure Unternehmensorganisation.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HR könnte sich dem annehmen – will es aber meistens nicht.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Die IT kann es umsetzen hat aber nicht das Organisationsmandat.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Dem Fachbereich fehlen methodisches und technisches Wissen.</a:t>
            </a:r>
            <a:b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</a:br>
            <a:endParaRPr lang="de-DE" altLang="en-US" sz="1600" smtClean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ts val="625"/>
              </a:spcBef>
              <a:buFont typeface="Webdings" pitchFamily="18" charset="2"/>
              <a:buChar char="8"/>
            </a:pPr>
            <a:r>
              <a:rPr lang="de-DE" altLang="en-US" sz="2100" smtClean="0">
                <a:solidFill>
                  <a:srgbClr val="000000"/>
                </a:solidFill>
                <a:latin typeface="Trebuchet MS" pitchFamily="34" charset="0"/>
              </a:rPr>
              <a:t>Maßnahmen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Die Verantwortung unternehmensübergreifend definieren.</a:t>
            </a:r>
          </a:p>
          <a:p>
            <a:pPr lvl="1">
              <a:lnSpc>
                <a:spcPct val="80000"/>
              </a:lnSpc>
              <a:spcBef>
                <a:spcPts val="438"/>
              </a:spcBef>
              <a:buClr>
                <a:srgbClr val="CC0000"/>
              </a:buClr>
              <a:buSzPct val="65000"/>
              <a:buFont typeface="Wingdings" pitchFamily="2" charset="2"/>
              <a:buChar char=""/>
            </a:pPr>
            <a:r>
              <a:rPr lang="de-DE" altLang="en-US" sz="1600" smtClean="0">
                <a:solidFill>
                  <a:srgbClr val="000000"/>
                </a:solidFill>
                <a:latin typeface="Trebuchet MS" pitchFamily="34" charset="0"/>
              </a:rPr>
              <a:t>Eine interdisziplinär arbeitende neue Funktion schaffen.</a:t>
            </a:r>
          </a:p>
          <a:p>
            <a:pPr>
              <a:lnSpc>
                <a:spcPct val="80000"/>
              </a:lnSpc>
            </a:pPr>
            <a:endParaRPr lang="de-DE" altLang="en-US" sz="1700" smtClean="0">
              <a:latin typeface="Trebuchet MS" pitchFamily="34" charset="0"/>
            </a:endParaRP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2019300"/>
            <a:ext cx="4714875" cy="2719388"/>
            <a:chOff x="0" y="1272"/>
            <a:chExt cx="2970" cy="1713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2"/>
              <a:ext cx="2971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0" y="1272"/>
              <a:ext cx="2971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KCP">
  <a:themeElements>
    <a:clrScheme name="KCP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C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CP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CP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KCP</Template>
  <TotalTime>0</TotalTime>
  <Words>1888</Words>
  <Application>Microsoft Office PowerPoint</Application>
  <PresentationFormat>Bildschirmpräsentation (4:3)</PresentationFormat>
  <Paragraphs>453</Paragraphs>
  <Slides>30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Verdana</vt:lpstr>
      <vt:lpstr>Arial</vt:lpstr>
      <vt:lpstr>Wingdings</vt:lpstr>
      <vt:lpstr>Trebuchet MS</vt:lpstr>
      <vt:lpstr>Arial Unicode MS</vt:lpstr>
      <vt:lpstr>Webdings</vt:lpstr>
      <vt:lpstr>Comic Sans MS</vt:lpstr>
      <vt:lpstr>Times New Roman</vt:lpstr>
      <vt:lpstr>Symbol</vt:lpstr>
      <vt:lpstr>Gill Sans Ultra Bold</vt:lpstr>
      <vt:lpstr>Gill Sans MT</vt:lpstr>
      <vt:lpstr>KCP</vt:lpstr>
      <vt:lpstr>European Identity Conference 2010</vt:lpstr>
      <vt:lpstr>Change Projekte mit einigen Besonderheiten spezifische Herausforderungen &amp; flankierende Maßnahmen.</vt:lpstr>
      <vt:lpstr>Querschnittscharakter IAM-Projekte berühren eine Vielzahl von Unternehmensfunktionen</vt:lpstr>
      <vt:lpstr>Prozessreife keine Inseln der Ordnung in einem Meer an Chaos</vt:lpstr>
      <vt:lpstr>Projektzuschnitt Im Implementierungsprojekt nicht das Unternehmen organisieren.</vt:lpstr>
      <vt:lpstr>Verfügbarkeit von Fachspezialisten Personen mit business domain Wissen sind rare Wesen</vt:lpstr>
      <vt:lpstr>Fertigungstiefe Nicht immer das Rad neu erfinden</vt:lpstr>
      <vt:lpstr>Technische Risiken Technik ist oft mehr Marketing als Realität</vt:lpstr>
      <vt:lpstr>Falsche Zuständigkeiten Unternehmensorganisation braucht Business Owner</vt:lpstr>
      <vt:lpstr>Verantwortung Wer sollte im Unternehmen für Identity Management zuständig sein?</vt:lpstr>
      <vt:lpstr>Einführung Tiefe vs. Breite Welches Vorgehen verspricht den höchsten Nutzen?</vt:lpstr>
      <vt:lpstr>Zentral vs. Lokal IDs &amp; Rollen haben zentralen, Berechtigungen lokalen Charakter.</vt:lpstr>
      <vt:lpstr>Principle of least Privilege (PoLP) risikobasierte Entscheidungen sind erforderlich</vt:lpstr>
      <vt:lpstr>Wo sich der Einsatz von Rollen lohnt Optimale Ergebnisse bei einer hohen Zahl von Jobs niedriger Komplexität</vt:lpstr>
      <vt:lpstr>Questions - comments – suggestions?</vt:lpstr>
      <vt:lpstr>Caution  Appendix</vt:lpstr>
      <vt:lpstr>Definition Identity- &amp; Access Management – Was ist das?</vt:lpstr>
      <vt:lpstr>Identity Management hat ein fachliches und ein technisches Gesicht.</vt:lpstr>
      <vt:lpstr>Expertenrat Was wir aus bisherigen Projekten gelernt haben</vt:lpstr>
      <vt:lpstr>Folgen der Marktkonsolidierung zusammengekaufte Suiten passen nicht immer zusammen</vt:lpstr>
      <vt:lpstr>Rollen oder Rechte? Was soll provisioniert werden?</vt:lpstr>
      <vt:lpstr>Vision: Auslagerung der Autorisierung Bei Neuentwicklungen authorisation as a Service definieren.</vt:lpstr>
      <vt:lpstr>Vorab : Der Kontext Die Industrialisierung der Dienstleistung</vt:lpstr>
      <vt:lpstr>Die zentrale digitale Identität Wann immer ein Individuum die Unternehmensgrenze passiert …</vt:lpstr>
      <vt:lpstr>Businessmodell und technische Implementierung Identity Management hat seinen Schwerpunkt im Business</vt:lpstr>
      <vt:lpstr>Der NIFIS GenericIAM Modellierungsansatz bottom-up- und top-down-Ansatz führen zu einem generischen Modell</vt:lpstr>
      <vt:lpstr>Prozesse – Rollen – Regeln Sie bilden die Organisation ab</vt:lpstr>
      <vt:lpstr>Ratschlag der Weisen </vt:lpstr>
      <vt:lpstr>Ernste Warnung Stoppen Sie mich – bevor es zu spät ist.</vt:lpstr>
      <vt:lpstr>Identity theft</vt:lpstr>
    </vt:vector>
  </TitlesOfParts>
  <Company>Martin Kuppinger Redaktionsbüro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Rolle von Identity Management und eProvisioning für On-Demand-Strategien der IT</dc:title>
  <dc:creator>Martin Kuppinger</dc:creator>
  <cp:lastModifiedBy>Horst Walther</cp:lastModifiedBy>
  <cp:revision>324</cp:revision>
  <cp:lastPrinted>1601-01-01T00:00:00Z</cp:lastPrinted>
  <dcterms:created xsi:type="dcterms:W3CDTF">2004-02-04T06:22:51Z</dcterms:created>
  <dcterms:modified xsi:type="dcterms:W3CDTF">2016-01-25T17:56:54Z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