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9"/>
  </p:notesMasterIdLst>
  <p:handoutMasterIdLst>
    <p:handoutMasterId r:id="rId40"/>
  </p:handoutMasterIdLst>
  <p:sldIdLst>
    <p:sldId id="622" r:id="rId2"/>
    <p:sldId id="626" r:id="rId3"/>
    <p:sldId id="627" r:id="rId4"/>
    <p:sldId id="647" r:id="rId5"/>
    <p:sldId id="637" r:id="rId6"/>
    <p:sldId id="636" r:id="rId7"/>
    <p:sldId id="644" r:id="rId8"/>
    <p:sldId id="687" r:id="rId9"/>
    <p:sldId id="629" r:id="rId10"/>
    <p:sldId id="673" r:id="rId11"/>
    <p:sldId id="674" r:id="rId12"/>
    <p:sldId id="631" r:id="rId13"/>
    <p:sldId id="671" r:id="rId14"/>
    <p:sldId id="680" r:id="rId15"/>
    <p:sldId id="681" r:id="rId16"/>
    <p:sldId id="676" r:id="rId17"/>
    <p:sldId id="677" r:id="rId18"/>
    <p:sldId id="678" r:id="rId19"/>
    <p:sldId id="682" r:id="rId20"/>
    <p:sldId id="683" r:id="rId21"/>
    <p:sldId id="685" r:id="rId22"/>
    <p:sldId id="684" r:id="rId23"/>
    <p:sldId id="633" r:id="rId24"/>
    <p:sldId id="679" r:id="rId25"/>
    <p:sldId id="667" r:id="rId26"/>
    <p:sldId id="668" r:id="rId27"/>
    <p:sldId id="634" r:id="rId28"/>
    <p:sldId id="660" r:id="rId29"/>
    <p:sldId id="657" r:id="rId30"/>
    <p:sldId id="658" r:id="rId31"/>
    <p:sldId id="659" r:id="rId32"/>
    <p:sldId id="635" r:id="rId33"/>
    <p:sldId id="645" r:id="rId34"/>
    <p:sldId id="672" r:id="rId35"/>
    <p:sldId id="666" r:id="rId36"/>
    <p:sldId id="675" r:id="rId37"/>
    <p:sldId id="686" r:id="rId38"/>
  </p:sldIdLst>
  <p:sldSz cx="9144000" cy="6858000" type="screen4x3"/>
  <p:notesSz cx="6858000" cy="977265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buClr>
        <a:srgbClr val="6699FF"/>
      </a:buClr>
      <a:buSzPct val="80000"/>
      <a:buFont typeface="Wingdings" pitchFamily="2" charset="2"/>
      <a:defRPr sz="11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buClr>
        <a:srgbClr val="6699FF"/>
      </a:buClr>
      <a:buSzPct val="80000"/>
      <a:buFont typeface="Wingdings" pitchFamily="2" charset="2"/>
      <a:defRPr sz="11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buClr>
        <a:srgbClr val="6699FF"/>
      </a:buClr>
      <a:buSzPct val="80000"/>
      <a:buFont typeface="Wingdings" pitchFamily="2" charset="2"/>
      <a:defRPr sz="11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buClr>
        <a:srgbClr val="6699FF"/>
      </a:buClr>
      <a:buSzPct val="80000"/>
      <a:buFont typeface="Wingdings" pitchFamily="2" charset="2"/>
      <a:defRPr sz="11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buClr>
        <a:srgbClr val="6699FF"/>
      </a:buClr>
      <a:buSzPct val="80000"/>
      <a:buFont typeface="Wingdings" pitchFamily="2" charset="2"/>
      <a:defRPr sz="11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1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11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11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11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58"/>
    <a:srgbClr val="00698E"/>
    <a:srgbClr val="FFFFFF"/>
    <a:srgbClr val="DDDDDD"/>
    <a:srgbClr val="33CC33"/>
    <a:srgbClr val="F8F8F8"/>
    <a:srgbClr val="040000"/>
    <a:srgbClr val="EAEAEA"/>
    <a:srgbClr val="00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9895" autoAdjust="0"/>
  </p:normalViewPr>
  <p:slideViewPr>
    <p:cSldViewPr snapToObjects="1" showGuides="1">
      <p:cViewPr>
        <p:scale>
          <a:sx n="100" d="100"/>
          <a:sy n="100" d="100"/>
        </p:scale>
        <p:origin x="-618" y="-72"/>
      </p:cViewPr>
      <p:guideLst>
        <p:guide orient="horz" pos="2205"/>
        <p:guide pos="1224"/>
      </p:guideLst>
    </p:cSldViewPr>
  </p:slideViewPr>
  <p:outlineViewPr>
    <p:cViewPr>
      <p:scale>
        <a:sx n="50" d="100"/>
        <a:sy n="50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>
        <p:scale>
          <a:sx n="100" d="100"/>
          <a:sy n="100" d="100"/>
        </p:scale>
        <p:origin x="-1416" y="2460"/>
      </p:cViewPr>
      <p:guideLst>
        <p:guide orient="horz" pos="3078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157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3700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157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283700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1F4C8C3-0DBF-4EDB-B292-9D1DDE34827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8827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10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7425" y="733425"/>
            <a:ext cx="4886325" cy="3663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1850"/>
            <a:ext cx="5029200" cy="439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3700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283700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D13F616-2663-4640-B1E5-867E09D4246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9680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233848-B803-4E71-9AEA-47FC6F88DCC3}" type="slidenum">
              <a:rPr lang="de-DE"/>
              <a:pPr/>
              <a:t>1</a:t>
            </a:fld>
            <a:endParaRPr lang="de-DE"/>
          </a:p>
        </p:txBody>
      </p:sp>
      <p:sp>
        <p:nvSpPr>
          <p:cNvPr id="81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1E6DD4-ADD4-4881-8008-A56E7023C21A}" type="slidenum">
              <a:rPr lang="de-DE"/>
              <a:pPr/>
              <a:t>21</a:t>
            </a:fld>
            <a:endParaRPr lang="de-DE"/>
          </a:p>
        </p:txBody>
      </p:sp>
      <p:sp>
        <p:nvSpPr>
          <p:cNvPr id="92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7425" y="733425"/>
            <a:ext cx="4884738" cy="3663950"/>
          </a:xfrm>
          <a:ln/>
        </p:spPr>
      </p:sp>
      <p:sp>
        <p:nvSpPr>
          <p:cNvPr id="92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6C6225-AA9F-4D64-A572-6D3DBD677ECC}" type="slidenum">
              <a:rPr lang="de-DE"/>
              <a:pPr/>
              <a:t>22</a:t>
            </a:fld>
            <a:endParaRPr lang="de-DE"/>
          </a:p>
        </p:txBody>
      </p:sp>
      <p:sp>
        <p:nvSpPr>
          <p:cNvPr id="92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7425" y="733425"/>
            <a:ext cx="4884738" cy="3663950"/>
          </a:xfrm>
          <a:ln/>
        </p:spPr>
      </p:sp>
      <p:sp>
        <p:nvSpPr>
          <p:cNvPr id="92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BFF02B-958B-4B70-AB71-84349D41B65C}" type="slidenum">
              <a:rPr lang="de-DE"/>
              <a:pPr/>
              <a:t>24</a:t>
            </a:fld>
            <a:endParaRPr lang="de-DE"/>
          </a:p>
        </p:txBody>
      </p:sp>
      <p:sp>
        <p:nvSpPr>
          <p:cNvPr id="91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7425" y="733425"/>
            <a:ext cx="4884738" cy="3663950"/>
          </a:xfrm>
          <a:ln/>
        </p:spPr>
      </p:sp>
      <p:sp>
        <p:nvSpPr>
          <p:cNvPr id="91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41850"/>
            <a:ext cx="5486400" cy="4397375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7EC2C5-75CC-4087-9DB4-D39FDF43A98B}" type="slidenum">
              <a:rPr lang="de-DE"/>
              <a:pPr/>
              <a:t>28</a:t>
            </a:fld>
            <a:endParaRPr lang="de-DE"/>
          </a:p>
        </p:txBody>
      </p:sp>
      <p:sp>
        <p:nvSpPr>
          <p:cNvPr id="87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AF91D1-A760-4D3B-9266-594049FFED9E}" type="slidenum">
              <a:rPr lang="de-DE"/>
              <a:pPr/>
              <a:t>29</a:t>
            </a:fld>
            <a:endParaRPr lang="de-DE"/>
          </a:p>
        </p:txBody>
      </p:sp>
      <p:sp>
        <p:nvSpPr>
          <p:cNvPr id="86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7425" y="733425"/>
            <a:ext cx="4884738" cy="3663950"/>
          </a:xfrm>
          <a:ln/>
        </p:spPr>
      </p:sp>
      <p:sp>
        <p:nvSpPr>
          <p:cNvPr id="86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43FE30-47F1-4EBD-A60C-C6D992355C1C}" type="slidenum">
              <a:rPr lang="de-DE"/>
              <a:pPr/>
              <a:t>30</a:t>
            </a:fld>
            <a:endParaRPr lang="de-DE"/>
          </a:p>
        </p:txBody>
      </p:sp>
      <p:sp>
        <p:nvSpPr>
          <p:cNvPr id="87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7425" y="733425"/>
            <a:ext cx="4884738" cy="3663950"/>
          </a:xfrm>
          <a:ln/>
        </p:spPr>
      </p:sp>
      <p:sp>
        <p:nvSpPr>
          <p:cNvPr id="87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7740A8-72F0-4A7D-9A18-BA9DD4280E00}" type="slidenum">
              <a:rPr lang="de-DE"/>
              <a:pPr/>
              <a:t>31</a:t>
            </a:fld>
            <a:endParaRPr lang="de-DE"/>
          </a:p>
        </p:txBody>
      </p:sp>
      <p:sp>
        <p:nvSpPr>
          <p:cNvPr id="87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7425" y="733425"/>
            <a:ext cx="4884738" cy="3663950"/>
          </a:xfrm>
          <a:ln/>
        </p:spPr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22725B-6CE2-45B2-A8E1-B8AF54EE5DB3}" type="slidenum">
              <a:rPr lang="de-DE"/>
              <a:pPr/>
              <a:t>34</a:t>
            </a:fld>
            <a:endParaRPr lang="de-DE"/>
          </a:p>
        </p:txBody>
      </p:sp>
      <p:sp>
        <p:nvSpPr>
          <p:cNvPr id="89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39775"/>
            <a:ext cx="4868863" cy="3651250"/>
          </a:xfrm>
          <a:ln/>
        </p:spPr>
      </p:sp>
      <p:sp>
        <p:nvSpPr>
          <p:cNvPr id="89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40263"/>
            <a:ext cx="5029200" cy="4397375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3A670F-5C3A-48E9-A9F3-1F8472D22114}" type="slidenum">
              <a:rPr lang="de-DE"/>
              <a:pPr/>
              <a:t>36</a:t>
            </a:fld>
            <a:endParaRPr lang="de-DE"/>
          </a:p>
        </p:txBody>
      </p:sp>
      <p:sp>
        <p:nvSpPr>
          <p:cNvPr id="90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34A309-CA40-40F4-A1FE-CCF3674CBED8}" type="slidenum">
              <a:rPr lang="de-DE"/>
              <a:pPr/>
              <a:t>37</a:t>
            </a:fld>
            <a:endParaRPr lang="de-DE"/>
          </a:p>
        </p:txBody>
      </p:sp>
      <p:sp>
        <p:nvSpPr>
          <p:cNvPr id="925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8213" y="4627563"/>
            <a:ext cx="5014912" cy="4110037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85" tIns="45234" rIns="92085" bIns="45234"/>
          <a:lstStyle/>
          <a:p>
            <a:endParaRPr lang="ru-RU"/>
          </a:p>
        </p:txBody>
      </p:sp>
      <p:sp>
        <p:nvSpPr>
          <p:cNvPr id="9256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873125"/>
            <a:ext cx="4545013" cy="3408363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76C929-438D-42D9-91F4-BE100DC1E5B8}" type="slidenum">
              <a:rPr lang="de-DE"/>
              <a:pPr/>
              <a:t>13</a:t>
            </a:fld>
            <a:endParaRPr lang="de-DE"/>
          </a:p>
        </p:txBody>
      </p:sp>
      <p:sp>
        <p:nvSpPr>
          <p:cNvPr id="89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7425" y="733425"/>
            <a:ext cx="4884738" cy="3663950"/>
          </a:xfrm>
          <a:ln/>
        </p:spPr>
      </p:sp>
      <p:sp>
        <p:nvSpPr>
          <p:cNvPr id="89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CF141A-2BC6-4433-90AB-7B31FB4E05FC}" type="slidenum">
              <a:rPr lang="de-DE"/>
              <a:pPr/>
              <a:t>14</a:t>
            </a:fld>
            <a:endParaRPr lang="de-DE"/>
          </a:p>
        </p:txBody>
      </p:sp>
      <p:sp>
        <p:nvSpPr>
          <p:cNvPr id="91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E50304-CDF1-4388-A88D-724F16881358}" type="slidenum">
              <a:rPr lang="de-DE"/>
              <a:pPr/>
              <a:t>15</a:t>
            </a:fld>
            <a:endParaRPr lang="de-DE"/>
          </a:p>
        </p:txBody>
      </p:sp>
      <p:sp>
        <p:nvSpPr>
          <p:cNvPr id="91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DB818F-BE85-41B2-B471-6C29CD5E4025}" type="slidenum">
              <a:rPr lang="de-DE"/>
              <a:pPr/>
              <a:t>16</a:t>
            </a:fld>
            <a:endParaRPr lang="de-DE"/>
          </a:p>
        </p:txBody>
      </p:sp>
      <p:sp>
        <p:nvSpPr>
          <p:cNvPr id="90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33425"/>
            <a:ext cx="4884737" cy="3663950"/>
          </a:xfrm>
          <a:ln/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516A26-D359-4448-9384-43C2596A5F65}" type="slidenum">
              <a:rPr lang="de-DE"/>
              <a:pPr/>
              <a:t>17</a:t>
            </a:fld>
            <a:endParaRPr lang="de-DE"/>
          </a:p>
        </p:txBody>
      </p:sp>
      <p:sp>
        <p:nvSpPr>
          <p:cNvPr id="90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33425"/>
            <a:ext cx="4884737" cy="3663950"/>
          </a:xfrm>
          <a:ln/>
        </p:spPr>
      </p:sp>
      <p:sp>
        <p:nvSpPr>
          <p:cNvPr id="90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F048AD-63EF-4995-9949-8CEAB39D566D}" type="slidenum">
              <a:rPr lang="de-DE"/>
              <a:pPr/>
              <a:t>18</a:t>
            </a:fld>
            <a:endParaRPr lang="de-DE"/>
          </a:p>
        </p:txBody>
      </p:sp>
      <p:sp>
        <p:nvSpPr>
          <p:cNvPr id="90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33425"/>
            <a:ext cx="4884737" cy="3663950"/>
          </a:xfrm>
          <a:ln/>
        </p:spPr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84C48A-6DCE-4C9B-BA63-D6B99FF89CA1}" type="slidenum">
              <a:rPr lang="de-DE"/>
              <a:pPr/>
              <a:t>19</a:t>
            </a:fld>
            <a:endParaRPr lang="de-DE"/>
          </a:p>
        </p:txBody>
      </p:sp>
      <p:sp>
        <p:nvSpPr>
          <p:cNvPr id="91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592138"/>
            <a:ext cx="4559300" cy="3419475"/>
          </a:xfrm>
          <a:ln/>
        </p:spPr>
      </p:sp>
      <p:sp>
        <p:nvSpPr>
          <p:cNvPr id="91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48200"/>
            <a:ext cx="5029200" cy="4418013"/>
          </a:xfrm>
          <a:ln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E110E5-E102-4DE3-9225-F47250E74675}" type="slidenum">
              <a:rPr lang="de-DE"/>
              <a:pPr/>
              <a:t>20</a:t>
            </a:fld>
            <a:endParaRPr lang="de-DE"/>
          </a:p>
        </p:txBody>
      </p:sp>
      <p:sp>
        <p:nvSpPr>
          <p:cNvPr id="91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7425" y="733425"/>
            <a:ext cx="4884738" cy="3663950"/>
          </a:xfrm>
          <a:ln/>
        </p:spPr>
      </p:sp>
      <p:sp>
        <p:nvSpPr>
          <p:cNvPr id="91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667000"/>
            <a:ext cx="6781800" cy="60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 smtClean="0"/>
              <a:t>Klicken Sie, um das Format des Titel-Masters zu bearbeiten.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www.si-g.com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762000" y="6591300"/>
            <a:ext cx="7620000" cy="0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766763" y="2590800"/>
            <a:ext cx="0" cy="762000"/>
          </a:xfrm>
          <a:prstGeom prst="line">
            <a:avLst/>
          </a:prstGeom>
          <a:noFill/>
          <a:ln w="76200">
            <a:solidFill>
              <a:srgbClr val="DDDDD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942975" y="3657600"/>
            <a:ext cx="3629025" cy="533400"/>
          </a:xfrm>
        </p:spPr>
        <p:txBody>
          <a:bodyPr lIns="0" tIns="0" rIns="0" bIns="0"/>
          <a:lstStyle>
            <a:lvl1pPr marL="0" indent="0" algn="ctr">
              <a:buFont typeface="Wingdings" pitchFamily="2" charset="2"/>
              <a:buNone/>
              <a:defRPr sz="1700"/>
            </a:lvl1pPr>
          </a:lstStyle>
          <a:p>
            <a:pPr lvl="0"/>
            <a:r>
              <a:rPr lang="de-DE" noProof="0" smtClean="0"/>
              <a:t>Klicken Sie, um das Logo einzufügen</a:t>
            </a:r>
          </a:p>
        </p:txBody>
      </p:sp>
      <p:grpSp>
        <p:nvGrpSpPr>
          <p:cNvPr id="4103" name="Group 7"/>
          <p:cNvGrpSpPr>
            <a:grpSpLocks/>
          </p:cNvGrpSpPr>
          <p:nvPr/>
        </p:nvGrpSpPr>
        <p:grpSpPr bwMode="auto">
          <a:xfrm>
            <a:off x="8534400" y="6248400"/>
            <a:ext cx="422275" cy="400050"/>
            <a:chOff x="5376" y="3936"/>
            <a:chExt cx="266" cy="252"/>
          </a:xfrm>
        </p:grpSpPr>
        <p:pic>
          <p:nvPicPr>
            <p:cNvPr id="4104" name="Picture 8" descr="DownRight_off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" y="3936"/>
              <a:ext cx="220" cy="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5" name="Text Box 9"/>
            <p:cNvSpPr txBox="1">
              <a:spLocks noChangeArrowheads="1"/>
            </p:cNvSpPr>
            <p:nvPr userDrawn="1"/>
          </p:nvSpPr>
          <p:spPr bwMode="auto">
            <a:xfrm>
              <a:off x="5393" y="4034"/>
              <a:ext cx="24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ClrTx/>
                <a:buSzTx/>
                <a:buFontTx/>
                <a:buNone/>
              </a:pPr>
              <a:r>
                <a:rPr lang="de-DE" sz="1000">
                  <a:solidFill>
                    <a:srgbClr val="F7F4EF"/>
                  </a:solidFill>
                </a:rPr>
                <a:t>SiG</a:t>
              </a:r>
              <a:endParaRPr lang="de-DE" sz="700">
                <a:solidFill>
                  <a:srgbClr val="DDDDDD"/>
                </a:solidFill>
              </a:endParaRPr>
            </a:p>
          </p:txBody>
        </p:sp>
      </p:grpSp>
      <p:pic>
        <p:nvPicPr>
          <p:cNvPr id="4106" name="Picture 10" descr="UpLeft_o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269875"/>
            <a:ext cx="349250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7" name="Rectangle 1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3D77D12B-B11A-4781-A90F-F4DAA5682325}" type="datetime5">
              <a:rPr lang="de-DE"/>
              <a:pPr/>
              <a:t>12-05-02</a:t>
            </a:fld>
            <a:endParaRPr lang="de-DE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D848CBF-5E6B-468E-A50A-891431E8D7FF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www.si-g.com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48CC10-9CCF-4C36-8B76-4F4C3CCC0E9A}" type="datetime5">
              <a:rPr lang="de-DE"/>
              <a:pPr/>
              <a:t>12-05-02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C3DFA-A8DD-4AB1-83FE-B4139B3D509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904716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56363" y="277813"/>
            <a:ext cx="1925637" cy="57419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79450" y="277813"/>
            <a:ext cx="5624513" cy="574198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www.si-g.com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B13A964-8245-4936-B061-8F58BCA93BD0}" type="datetime5">
              <a:rPr lang="de-DE"/>
              <a:pPr/>
              <a:t>12-05-02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08CD27-5FC8-4987-8203-A5980F8D9685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8862232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9450" y="277813"/>
            <a:ext cx="7702550" cy="381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771900" cy="4876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10100" y="1143000"/>
            <a:ext cx="3771900" cy="4876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3124200" y="6329363"/>
            <a:ext cx="2895600" cy="371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www.si-g.com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quarter" idx="11"/>
          </p:nvPr>
        </p:nvSpPr>
        <p:spPr>
          <a:xfrm>
            <a:off x="762000" y="6327775"/>
            <a:ext cx="2362200" cy="373063"/>
          </a:xfrm>
        </p:spPr>
        <p:txBody>
          <a:bodyPr/>
          <a:lstStyle>
            <a:lvl1pPr>
              <a:defRPr/>
            </a:lvl1pPr>
          </a:lstStyle>
          <a:p>
            <a:fld id="{DD8043DF-0D10-41DD-97BC-4E066CC93581}" type="datetime5">
              <a:rPr lang="de-DE"/>
              <a:pPr/>
              <a:t>12-05-02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019800" y="6324600"/>
            <a:ext cx="2438400" cy="381000"/>
          </a:xfrm>
        </p:spPr>
        <p:txBody>
          <a:bodyPr/>
          <a:lstStyle>
            <a:lvl1pPr>
              <a:defRPr/>
            </a:lvl1pPr>
          </a:lstStyle>
          <a:p>
            <a:fld id="{DECD0F1A-A46A-4AAE-B2EC-7BCD15916C3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605367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ClipAr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9450" y="277813"/>
            <a:ext cx="7702550" cy="381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ClipArt-Platzhalter 2"/>
          <p:cNvSpPr>
            <a:spLocks noGrp="1"/>
          </p:cNvSpPr>
          <p:nvPr>
            <p:ph type="clipArt" sz="half" idx="1"/>
          </p:nvPr>
        </p:nvSpPr>
        <p:spPr>
          <a:xfrm>
            <a:off x="685800" y="1143000"/>
            <a:ext cx="3771900" cy="4876800"/>
          </a:xfrm>
        </p:spPr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10100" y="1143000"/>
            <a:ext cx="3771900" cy="4876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3124200" y="6329363"/>
            <a:ext cx="2895600" cy="371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www.si-g.com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quarter" idx="11"/>
          </p:nvPr>
        </p:nvSpPr>
        <p:spPr>
          <a:xfrm>
            <a:off x="762000" y="6327775"/>
            <a:ext cx="2362200" cy="373063"/>
          </a:xfrm>
        </p:spPr>
        <p:txBody>
          <a:bodyPr/>
          <a:lstStyle>
            <a:lvl1pPr>
              <a:defRPr/>
            </a:lvl1pPr>
          </a:lstStyle>
          <a:p>
            <a:fld id="{3AE71738-302F-4E07-A45F-0EBA55F54744}" type="datetime5">
              <a:rPr lang="de-DE"/>
              <a:pPr/>
              <a:t>12-05-02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019800" y="6324600"/>
            <a:ext cx="2438400" cy="381000"/>
          </a:xfrm>
        </p:spPr>
        <p:txBody>
          <a:bodyPr/>
          <a:lstStyle>
            <a:lvl1pPr>
              <a:defRPr/>
            </a:lvl1pPr>
          </a:lstStyle>
          <a:p>
            <a:fld id="{0BE1DF4E-26F6-424C-A197-D05122784CC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39632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www.si-g.com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B37A9B7-F07F-44D7-8357-011DC3E51BB3}" type="datetime5">
              <a:rPr lang="de-DE"/>
              <a:pPr/>
              <a:t>12-05-02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7BA215-3B85-4B08-88FA-25D656CDB99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492463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www.si-g.com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8B041A-5C47-4CBF-B932-1A01224ED217}" type="datetime5">
              <a:rPr lang="de-DE"/>
              <a:pPr/>
              <a:t>12-05-02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84180-05C4-41B6-A837-DACF40A9C6F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490611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7719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0100" y="1143000"/>
            <a:ext cx="37719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www.si-g.com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B7D912-A34A-4B94-9F66-1A60F2EFFAA4}" type="datetime5">
              <a:rPr lang="de-DE"/>
              <a:pPr/>
              <a:t>12-05-02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FB16F-C034-4BD6-965B-9373C8211AC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958232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www.si-g.com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BF48E44-980F-4867-B3FD-B49B1CE6AAA0}" type="datetime5">
              <a:rPr lang="de-DE"/>
              <a:pPr/>
              <a:t>12-05-02</a:t>
            </a:fld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7816D-47C7-4D0C-B302-785CE18F50F4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264644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www.si-g.com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A100881-FB8B-4D37-8593-2FD9979FDF35}" type="datetime5">
              <a:rPr lang="de-DE"/>
              <a:pPr/>
              <a:t>12-05-02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F8F5E-A8C3-44A9-A313-8A2121122B7C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122481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www.si-g.com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5123FE-3B48-417B-8D9E-12CA0540A8F5}" type="datetime5">
              <a:rPr lang="de-DE"/>
              <a:pPr/>
              <a:t>12-05-02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56B2C8-13EC-4C27-84BC-5E8752B143E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911923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www.si-g.com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FD19F4-C093-4150-89E1-73DB904568E8}" type="datetime5">
              <a:rPr lang="de-DE"/>
              <a:pPr/>
              <a:t>12-05-02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1BF9EF-6E7F-44F6-A24B-1A0EB440C33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83005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www.si-g.com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D02FFAF-398B-4849-A9B5-349DA4D1E3C2}" type="datetime5">
              <a:rPr lang="de-DE"/>
              <a:pPr/>
              <a:t>12-05-02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C3CB8-38BF-4857-8BC2-D0B10958BA3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220115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pLeft_of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269875"/>
            <a:ext cx="349250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277813"/>
            <a:ext cx="77025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Master-Titelformat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6962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Hier klicken, um Master-Textformat zu bearbeiten.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762000" y="6591300"/>
            <a:ext cx="7620000" cy="0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078" name="Group 6"/>
          <p:cNvGrpSpPr>
            <a:grpSpLocks/>
          </p:cNvGrpSpPr>
          <p:nvPr/>
        </p:nvGrpSpPr>
        <p:grpSpPr bwMode="auto">
          <a:xfrm>
            <a:off x="8534400" y="6248400"/>
            <a:ext cx="422275" cy="400050"/>
            <a:chOff x="5376" y="3936"/>
            <a:chExt cx="266" cy="252"/>
          </a:xfrm>
        </p:grpSpPr>
        <p:pic>
          <p:nvPicPr>
            <p:cNvPr id="3079" name="Picture 7" descr="DownRight_off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" y="3936"/>
              <a:ext cx="220" cy="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80" name="Text Box 8"/>
            <p:cNvSpPr txBox="1">
              <a:spLocks noChangeArrowheads="1"/>
            </p:cNvSpPr>
            <p:nvPr userDrawn="1"/>
          </p:nvSpPr>
          <p:spPr bwMode="auto">
            <a:xfrm>
              <a:off x="5393" y="4034"/>
              <a:ext cx="24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ClrTx/>
                <a:buSzTx/>
                <a:buFontTx/>
                <a:buNone/>
              </a:pPr>
              <a:r>
                <a:rPr lang="de-DE" sz="1000">
                  <a:solidFill>
                    <a:srgbClr val="F7F4EF"/>
                  </a:solidFill>
                </a:rPr>
                <a:t>SiG</a:t>
              </a:r>
              <a:endParaRPr lang="de-DE" sz="700">
                <a:solidFill>
                  <a:srgbClr val="DDDDDD"/>
                </a:solidFill>
              </a:endParaRPr>
            </a:p>
          </p:txBody>
        </p:sp>
      </p:grp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9363"/>
            <a:ext cx="28956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SzTx/>
              <a:buFontTx/>
              <a:buNone/>
              <a:defRPr sz="1200">
                <a:solidFill>
                  <a:srgbClr val="C0C0C0"/>
                </a:solidFill>
              </a:defRPr>
            </a:lvl1pPr>
          </a:lstStyle>
          <a:p>
            <a:r>
              <a:rPr lang="en-US"/>
              <a:t>www.si-g.com</a:t>
            </a:r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762000" y="6591300"/>
            <a:ext cx="7620000" cy="0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762000" y="6327775"/>
            <a:ext cx="2362200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651AA793-9C5F-417F-B947-EA16C6766B85}" type="datetime5">
              <a:rPr lang="de-DE"/>
              <a:pPr/>
              <a:t>12-05-02</a:t>
            </a:fld>
            <a:endParaRPr lang="de-DE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19800" y="6324600"/>
            <a:ext cx="2438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5DA0796-52F4-45A5-B36F-59A127B50A50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 spd="med"/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Unicode MS" pitchFamily="3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Unicode MS" pitchFamily="34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Unicode MS" pitchFamily="34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Unicode MS" pitchFamily="34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5000"/>
        </a:spcBef>
        <a:spcAft>
          <a:spcPct val="0"/>
        </a:spcAft>
        <a:buClr>
          <a:srgbClr val="6699FF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5000"/>
        </a:spcBef>
        <a:spcAft>
          <a:spcPct val="0"/>
        </a:spcAft>
        <a:buClr>
          <a:srgbClr val="6699FF"/>
        </a:buClr>
        <a:buSzPct val="80000"/>
        <a:buFont typeface="Webdings" pitchFamily="18" charset="2"/>
        <a:buChar char="4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SzPct val="80000"/>
        <a:buFont typeface="Webdings" pitchFamily="18" charset="2"/>
        <a:buChar char="8"/>
        <a:defRPr sz="1600">
          <a:solidFill>
            <a:schemeClr val="tx1"/>
          </a:solidFill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SzPct val="80000"/>
        <a:buChar char="•"/>
        <a:defRPr sz="1400">
          <a:solidFill>
            <a:schemeClr val="tx1"/>
          </a:solidFill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SzPct val="80000"/>
        <a:buChar char="-"/>
        <a:defRPr sz="1200">
          <a:solidFill>
            <a:schemeClr val="tx1"/>
          </a:solidFill>
          <a:latin typeface="+mn-lt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SzPct val="80000"/>
        <a:buChar char="-"/>
        <a:defRPr sz="1200">
          <a:solidFill>
            <a:schemeClr val="tx1"/>
          </a:solidFill>
          <a:latin typeface="+mn-lt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SzPct val="80000"/>
        <a:buChar char="-"/>
        <a:defRPr sz="1200">
          <a:solidFill>
            <a:schemeClr val="tx1"/>
          </a:solidFill>
          <a:latin typeface="+mn-lt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SzPct val="80000"/>
        <a:buChar char="-"/>
        <a:defRPr sz="1200">
          <a:solidFill>
            <a:schemeClr val="tx1"/>
          </a:solidFill>
          <a:latin typeface="+mn-lt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SzPct val="80000"/>
        <a:buChar char="-"/>
        <a:defRPr sz="12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1.png"/><Relationship Id="rId4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662622"/>
            <a:ext cx="6781800" cy="609600"/>
          </a:xfrm>
        </p:spPr>
        <p:txBody>
          <a:bodyPr/>
          <a:lstStyle/>
          <a:p>
            <a:r>
              <a:rPr lang="en-GB" b="0" dirty="0" smtClean="0">
                <a:latin typeface="Trebuchet MS" pitchFamily="34" charset="0"/>
              </a:rPr>
              <a:t>Cultural limitations to quality</a:t>
            </a:r>
            <a:endParaRPr lang="en-GB" b="0" dirty="0">
              <a:latin typeface="Trebuchet MS" pitchFamily="34" charset="0"/>
            </a:endParaRPr>
          </a:p>
        </p:txBody>
      </p:sp>
      <p:sp>
        <p:nvSpPr>
          <p:cNvPr id="814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42974" y="3606527"/>
            <a:ext cx="7337438" cy="1139552"/>
          </a:xfrm>
        </p:spPr>
        <p:txBody>
          <a:bodyPr/>
          <a:lstStyle/>
          <a:p>
            <a:pPr algn="l"/>
            <a:r>
              <a:rPr lang="en-GB" dirty="0">
                <a:latin typeface="Trebuchet MS" pitchFamily="34" charset="0"/>
              </a:rPr>
              <a:t>How and corporate culture </a:t>
            </a:r>
            <a:r>
              <a:rPr lang="en-GB" dirty="0" smtClean="0">
                <a:latin typeface="Trebuchet MS" pitchFamily="34" charset="0"/>
              </a:rPr>
              <a:t>determines the achievable </a:t>
            </a:r>
            <a:r>
              <a:rPr lang="en-GB" dirty="0">
                <a:latin typeface="Trebuchet MS" pitchFamily="34" charset="0"/>
              </a:rPr>
              <a:t>target </a:t>
            </a:r>
            <a:r>
              <a:rPr lang="en-GB" dirty="0" smtClean="0">
                <a:latin typeface="Trebuchet MS" pitchFamily="34" charset="0"/>
              </a:rPr>
              <a:t>quality</a:t>
            </a:r>
          </a:p>
          <a:p>
            <a:r>
              <a:rPr lang="en-GB" dirty="0" smtClean="0">
                <a:latin typeface="Trebuchet MS" pitchFamily="34" charset="0"/>
              </a:rPr>
              <a:t>- or </a:t>
            </a:r>
            <a:r>
              <a:rPr lang="en-GB" sz="1800" dirty="0" smtClean="0">
                <a:latin typeface="Trebuchet MS" pitchFamily="34" charset="0"/>
              </a:rPr>
              <a:t>–</a:t>
            </a:r>
          </a:p>
          <a:p>
            <a:pPr algn="l"/>
            <a:r>
              <a:rPr lang="en-GB" sz="1800" dirty="0">
                <a:latin typeface="Trebuchet MS" pitchFamily="34" charset="0"/>
              </a:rPr>
              <a:t>H</a:t>
            </a:r>
            <a:r>
              <a:rPr lang="en-GB" sz="1800" dirty="0" smtClean="0">
                <a:latin typeface="Trebuchet MS" pitchFamily="34" charset="0"/>
              </a:rPr>
              <a:t>ow </a:t>
            </a:r>
            <a:r>
              <a:rPr lang="en-GB" sz="1800" dirty="0">
                <a:latin typeface="Trebuchet MS" pitchFamily="34" charset="0"/>
              </a:rPr>
              <a:t>much quality does our corporate culture permit?</a:t>
            </a:r>
            <a:endParaRPr lang="en-GB" dirty="0">
              <a:latin typeface="Trebuchet MS" pitchFamily="34" charset="0"/>
            </a:endParaRPr>
          </a:p>
        </p:txBody>
      </p:sp>
      <p:sp>
        <p:nvSpPr>
          <p:cNvPr id="814084" name="Text Box 4"/>
          <p:cNvSpPr txBox="1">
            <a:spLocks noChangeArrowheads="1"/>
          </p:cNvSpPr>
          <p:nvPr/>
        </p:nvSpPr>
        <p:spPr bwMode="auto">
          <a:xfrm>
            <a:off x="2413000" y="6213475"/>
            <a:ext cx="3927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1000" dirty="0" err="1">
                <a:latin typeface="Trebuchet MS" pitchFamily="34" charset="0"/>
              </a:rPr>
              <a:t>Dr.</a:t>
            </a:r>
            <a:r>
              <a:rPr lang="en-GB" sz="1000">
                <a:latin typeface="Trebuchet MS" pitchFamily="34" charset="0"/>
              </a:rPr>
              <a:t> Horst Walther, Business Advisor Operational Risk Management</a:t>
            </a:r>
            <a:br>
              <a:rPr lang="en-GB" sz="1000">
                <a:latin typeface="Trebuchet MS" pitchFamily="34" charset="0"/>
              </a:rPr>
            </a:br>
            <a:r>
              <a:rPr lang="en-GB" sz="1000">
                <a:latin typeface="Trebuchet MS" pitchFamily="34" charset="0"/>
              </a:rPr>
              <a:t>Member of the VCB &amp; Company LLP, London, </a:t>
            </a:r>
          </a:p>
        </p:txBody>
      </p:sp>
      <p:pic>
        <p:nvPicPr>
          <p:cNvPr id="814085" name="Picture 5" descr="logo_2010_mit_uni_cice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333375"/>
            <a:ext cx="5761037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4088" name="Picture 8" descr="spirit3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5705475"/>
            <a:ext cx="5080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www.si-g.com</a:t>
            </a:r>
          </a:p>
        </p:txBody>
      </p:sp>
      <p:sp>
        <p:nvSpPr>
          <p:cNvPr id="6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1C091778-D29F-45F8-A857-2D827A14E66D}" type="datetime5">
              <a:rPr lang="de-DE"/>
              <a:pPr/>
              <a:t>12-05-02</a:t>
            </a:fld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25ECC-5882-4E62-9E57-41118D9459DF}" type="slidenum">
              <a:rPr lang="de-DE"/>
              <a:pPr/>
              <a:t>10</a:t>
            </a:fld>
            <a:endParaRPr lang="de-DE"/>
          </a:p>
        </p:txBody>
      </p:sp>
      <p:sp>
        <p:nvSpPr>
          <p:cNvPr id="89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0">
                <a:latin typeface="Trebuchet MS" pitchFamily="34" charset="0"/>
              </a:rPr>
              <a:t>History</a:t>
            </a:r>
            <a:br>
              <a:rPr lang="en-GB" b="0">
                <a:latin typeface="Trebuchet MS" pitchFamily="34" charset="0"/>
              </a:rPr>
            </a:br>
            <a:r>
              <a:rPr lang="en-GB" sz="2000" b="0">
                <a:latin typeface="Trebuchet MS" pitchFamily="34" charset="0"/>
              </a:rPr>
              <a:t>EFQM Excellence Model®</a:t>
            </a:r>
          </a:p>
        </p:txBody>
      </p:sp>
      <p:pic>
        <p:nvPicPr>
          <p:cNvPr id="89395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900" y="1506538"/>
            <a:ext cx="7618413" cy="4148137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893956" name="Rectangle 4"/>
          <p:cNvSpPr>
            <a:spLocks noChangeArrowheads="1"/>
          </p:cNvSpPr>
          <p:nvPr/>
        </p:nvSpPr>
        <p:spPr bwMode="auto">
          <a:xfrm>
            <a:off x="723900" y="6057900"/>
            <a:ext cx="3581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buClrTx/>
              <a:buSzTx/>
              <a:buFontTx/>
              <a:buNone/>
            </a:pPr>
            <a:r>
              <a:rPr lang="en-GB">
                <a:latin typeface="Trebuchet MS" pitchFamily="34" charset="0"/>
              </a:rPr>
              <a:t>European Foundation for Quality Management (EFQM)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www.si-g.com</a:t>
            </a:r>
          </a:p>
        </p:txBody>
      </p:sp>
      <p:sp>
        <p:nvSpPr>
          <p:cNvPr id="12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050B88C6-CD1B-46B0-95F2-D4F533DD141D}" type="datetime5">
              <a:rPr lang="de-DE"/>
              <a:pPr/>
              <a:t>12-05-02</a:t>
            </a:fld>
            <a:endParaRPr lang="de-DE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77017-04AB-4B6A-80C8-549C0A54D1A8}" type="slidenum">
              <a:rPr lang="de-DE"/>
              <a:pPr/>
              <a:t>11</a:t>
            </a:fld>
            <a:endParaRPr lang="de-DE"/>
          </a:p>
        </p:txBody>
      </p:sp>
      <p:sp>
        <p:nvSpPr>
          <p:cNvPr id="89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0">
                <a:latin typeface="Trebuchet MS" pitchFamily="34" charset="0"/>
              </a:rPr>
              <a:t>History</a:t>
            </a:r>
            <a:br>
              <a:rPr lang="en-GB" b="0">
                <a:latin typeface="Trebuchet MS" pitchFamily="34" charset="0"/>
              </a:rPr>
            </a:br>
            <a:r>
              <a:rPr lang="en-GB" sz="2000" b="0">
                <a:latin typeface="Trebuchet MS" pitchFamily="34" charset="0"/>
              </a:rPr>
              <a:t>EFQM Excellence Model®</a:t>
            </a:r>
          </a:p>
        </p:txBody>
      </p:sp>
      <p:pic>
        <p:nvPicPr>
          <p:cNvPr id="89497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900" y="1530350"/>
            <a:ext cx="7618413" cy="4100513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grpSp>
        <p:nvGrpSpPr>
          <p:cNvPr id="894985" name="Group 9"/>
          <p:cNvGrpSpPr>
            <a:grpSpLocks/>
          </p:cNvGrpSpPr>
          <p:nvPr/>
        </p:nvGrpSpPr>
        <p:grpSpPr bwMode="auto">
          <a:xfrm>
            <a:off x="503238" y="976313"/>
            <a:ext cx="3313112" cy="4432300"/>
            <a:chOff x="317" y="615"/>
            <a:chExt cx="2087" cy="2792"/>
          </a:xfrm>
        </p:grpSpPr>
        <p:sp>
          <p:nvSpPr>
            <p:cNvPr id="894980" name="Oval 4"/>
            <p:cNvSpPr>
              <a:spLocks noChangeArrowheads="1"/>
            </p:cNvSpPr>
            <p:nvPr/>
          </p:nvSpPr>
          <p:spPr bwMode="auto">
            <a:xfrm>
              <a:off x="317" y="964"/>
              <a:ext cx="1089" cy="2443"/>
            </a:xfrm>
            <a:prstGeom prst="ellipse">
              <a:avLst/>
            </a:prstGeom>
            <a:solidFill>
              <a:srgbClr val="FF3300">
                <a:alpha val="25000"/>
              </a:srgbClr>
            </a:solidFill>
            <a:ln w="19050">
              <a:solidFill>
                <a:srgbClr val="FF33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94981" name="Oval 5"/>
            <p:cNvSpPr>
              <a:spLocks noChangeArrowheads="1"/>
            </p:cNvSpPr>
            <p:nvPr/>
          </p:nvSpPr>
          <p:spPr bwMode="auto">
            <a:xfrm>
              <a:off x="1315" y="1275"/>
              <a:ext cx="1089" cy="590"/>
            </a:xfrm>
            <a:prstGeom prst="ellipse">
              <a:avLst/>
            </a:prstGeom>
            <a:solidFill>
              <a:srgbClr val="FF3300">
                <a:alpha val="25000"/>
              </a:srgbClr>
            </a:solidFill>
            <a:ln w="19050">
              <a:solidFill>
                <a:srgbClr val="FF33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94982" name="Text Box 6"/>
            <p:cNvSpPr txBox="1">
              <a:spLocks noChangeArrowheads="1"/>
            </p:cNvSpPr>
            <p:nvPr/>
          </p:nvSpPr>
          <p:spPr bwMode="auto">
            <a:xfrm>
              <a:off x="1568" y="615"/>
              <a:ext cx="67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000" b="1">
                  <a:solidFill>
                    <a:srgbClr val="FF3300"/>
                  </a:solidFill>
                  <a:latin typeface="Trebuchet MS" pitchFamily="34" charset="0"/>
                </a:rPr>
                <a:t>Culture</a:t>
              </a:r>
            </a:p>
          </p:txBody>
        </p:sp>
        <p:cxnSp>
          <p:nvCxnSpPr>
            <p:cNvPr id="894983" name="AutoShape 7"/>
            <p:cNvCxnSpPr>
              <a:cxnSpLocks noChangeShapeType="1"/>
              <a:stCxn id="894982" idx="2"/>
              <a:endCxn id="894980" idx="0"/>
            </p:cNvCxnSpPr>
            <p:nvPr/>
          </p:nvCxnSpPr>
          <p:spPr bwMode="auto">
            <a:xfrm flipH="1">
              <a:off x="862" y="865"/>
              <a:ext cx="998" cy="93"/>
            </a:xfrm>
            <a:prstGeom prst="straightConnector1">
              <a:avLst/>
            </a:prstGeom>
            <a:noFill/>
            <a:ln w="19050">
              <a:solidFill>
                <a:srgbClr val="FF3300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4984" name="AutoShape 8"/>
            <p:cNvCxnSpPr>
              <a:cxnSpLocks noChangeShapeType="1"/>
              <a:stCxn id="894982" idx="2"/>
              <a:endCxn id="894981" idx="0"/>
            </p:cNvCxnSpPr>
            <p:nvPr/>
          </p:nvCxnSpPr>
          <p:spPr bwMode="auto">
            <a:xfrm>
              <a:off x="1860" y="865"/>
              <a:ext cx="0" cy="404"/>
            </a:xfrm>
            <a:prstGeom prst="straightConnector1">
              <a:avLst/>
            </a:prstGeom>
            <a:noFill/>
            <a:ln w="19050">
              <a:solidFill>
                <a:srgbClr val="FF3300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894986" name="Rectangle 10"/>
          <p:cNvSpPr>
            <a:spLocks noChangeArrowheads="1"/>
          </p:cNvSpPr>
          <p:nvPr/>
        </p:nvSpPr>
        <p:spPr bwMode="auto">
          <a:xfrm>
            <a:off x="723900" y="6057900"/>
            <a:ext cx="3581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buClrTx/>
              <a:buSzTx/>
              <a:buFontTx/>
              <a:buNone/>
            </a:pPr>
            <a:r>
              <a:rPr lang="en-GB">
                <a:latin typeface="Trebuchet MS" pitchFamily="34" charset="0"/>
              </a:rPr>
              <a:t>European Foundation for Quality Management (EFQM)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4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www.si-g.com</a:t>
            </a:r>
          </a:p>
        </p:txBody>
      </p:sp>
      <p:sp>
        <p:nvSpPr>
          <p:cNvPr id="6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CE220326-221B-4AD7-BCA5-06CE7B371216}" type="datetime5">
              <a:rPr lang="de-DE"/>
              <a:pPr/>
              <a:t>12-05-02</a:t>
            </a:fld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381A-D154-4E27-909B-0C3B5ECCD0CE}" type="slidenum">
              <a:rPr lang="de-DE"/>
              <a:pPr/>
              <a:t>12</a:t>
            </a:fld>
            <a:endParaRPr lang="de-DE"/>
          </a:p>
        </p:txBody>
      </p:sp>
      <p:sp>
        <p:nvSpPr>
          <p:cNvPr id="82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0">
                <a:latin typeface="Trebuchet MS" pitchFamily="34" charset="0"/>
              </a:rPr>
              <a:t>Definition</a:t>
            </a:r>
            <a:br>
              <a:rPr lang="en-GB" b="0">
                <a:latin typeface="Trebuchet MS" pitchFamily="34" charset="0"/>
              </a:rPr>
            </a:br>
            <a:r>
              <a:rPr lang="en-GB" sz="2000" b="0">
                <a:latin typeface="Trebuchet MS" pitchFamily="34" charset="0"/>
              </a:rPr>
              <a:t>What is corporate culture after all?</a:t>
            </a:r>
          </a:p>
        </p:txBody>
      </p:sp>
      <p:sp>
        <p:nvSpPr>
          <p:cNvPr id="82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GB" sz="2400" i="1">
                <a:latin typeface="Trebuchet MS" pitchFamily="34" charset="0"/>
              </a:rPr>
              <a:t>“An organization’s widely </a:t>
            </a:r>
            <a:r>
              <a:rPr lang="en-GB" sz="2400" b="1" i="1">
                <a:latin typeface="Trebuchet MS" pitchFamily="34" charset="0"/>
              </a:rPr>
              <a:t>shared values</a:t>
            </a:r>
            <a:r>
              <a:rPr lang="en-GB" sz="2400" i="1">
                <a:latin typeface="Trebuchet MS" pitchFamily="34" charset="0"/>
              </a:rPr>
              <a:t>, symbols, behaviours, and assumptions”</a:t>
            </a:r>
          </a:p>
          <a:p>
            <a:pPr marL="0" indent="0" algn="r">
              <a:lnSpc>
                <a:spcPct val="90000"/>
              </a:lnSpc>
              <a:buFont typeface="Wingdings" pitchFamily="2" charset="2"/>
              <a:buNone/>
            </a:pPr>
            <a:r>
              <a:rPr lang="en-GB" sz="1800">
                <a:latin typeface="Trebuchet MS" pitchFamily="34" charset="0"/>
              </a:rPr>
              <a:t>Goffee &amp; Jones, </a:t>
            </a:r>
            <a:r>
              <a:rPr lang="en-GB" sz="1800" i="1">
                <a:latin typeface="Trebuchet MS" pitchFamily="34" charset="0"/>
              </a:rPr>
              <a:t>The Character of a Corporation (2003)</a:t>
            </a:r>
            <a:endParaRPr lang="en-GB" sz="1800">
              <a:latin typeface="Trebuchet MS" pitchFamily="34" charset="0"/>
            </a:endParaRP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en-GB">
              <a:latin typeface="Trebuchet MS" pitchFamily="34" charset="0"/>
            </a:endParaRP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GB" sz="2400" i="1">
                <a:latin typeface="Trebuchet MS" pitchFamily="34" charset="0"/>
              </a:rPr>
              <a:t>“a pattern of basic group assumptions that has worked well enough to be considered valid, and, therefore, is taught to new members as the correct way to perceive, think, and feel”.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GB" sz="2400" i="1">
                <a:latin typeface="Trebuchet MS" pitchFamily="34" charset="0"/>
              </a:rPr>
              <a:t>“Stated values” vs. “Tacit assumptions”</a:t>
            </a:r>
          </a:p>
          <a:p>
            <a:pPr marL="0" indent="0" algn="r">
              <a:lnSpc>
                <a:spcPct val="90000"/>
              </a:lnSpc>
              <a:buFont typeface="Wingdings" pitchFamily="2" charset="2"/>
              <a:buNone/>
            </a:pPr>
            <a:r>
              <a:rPr lang="en-GB" sz="1800" i="1">
                <a:latin typeface="Trebuchet MS" pitchFamily="34" charset="0"/>
              </a:rPr>
              <a:t>Edgar H. Schein, Organizational Culture and Leadership (2004)</a:t>
            </a:r>
          </a:p>
          <a:p>
            <a:pPr marL="0" indent="0" algn="r">
              <a:lnSpc>
                <a:spcPct val="90000"/>
              </a:lnSpc>
              <a:buFont typeface="Wingdings" pitchFamily="2" charset="2"/>
              <a:buNone/>
            </a:pPr>
            <a:endParaRPr lang="en-GB" sz="1800" i="1">
              <a:latin typeface="Trebuchet MS" pitchFamily="34" charset="0"/>
            </a:endParaRP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GB" sz="2400" i="1">
                <a:latin typeface="Trebuchet MS" pitchFamily="34" charset="0"/>
              </a:rPr>
              <a:t>Culture = the way we do things around here</a:t>
            </a:r>
          </a:p>
          <a:p>
            <a:pPr marL="0" indent="0" algn="r">
              <a:lnSpc>
                <a:spcPct val="90000"/>
              </a:lnSpc>
              <a:buFont typeface="Wingdings" pitchFamily="2" charset="2"/>
              <a:buNone/>
            </a:pPr>
            <a:r>
              <a:rPr lang="en-GB"/>
              <a:t>					</a:t>
            </a:r>
            <a:r>
              <a:rPr lang="en-GB" sz="1600"/>
              <a:t>	</a:t>
            </a:r>
            <a:r>
              <a:rPr lang="en-GB" sz="1800" i="1">
                <a:latin typeface="Trebuchet MS" pitchFamily="34" charset="0"/>
              </a:rPr>
              <a:t>...(Ouchi, 1979)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en-GB" sz="1800" i="1">
              <a:latin typeface="Trebuchet MS" pitchFamily="34" charset="0"/>
            </a:endParaRPr>
          </a:p>
        </p:txBody>
      </p:sp>
      <p:pic>
        <p:nvPicPr>
          <p:cNvPr id="829444" name="Picture 4" descr="Common valu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69863"/>
            <a:ext cx="123825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82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2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2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www.si-g.com</a:t>
            </a:r>
          </a:p>
        </p:txBody>
      </p:sp>
      <p:sp>
        <p:nvSpPr>
          <p:cNvPr id="13" name="Datumsplatzhalt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106B9507-8F0F-44F0-88D7-64D45A779E02}" type="datetime5">
              <a:rPr lang="de-DE"/>
              <a:pPr/>
              <a:t>12-05-02</a:t>
            </a:fld>
            <a:endParaRPr lang="de-DE"/>
          </a:p>
        </p:txBody>
      </p:sp>
      <p:sp>
        <p:nvSpPr>
          <p:cNvPr id="14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7DF5-9AA9-405C-A529-3955FE99F595}" type="slidenum">
              <a:rPr lang="de-DE"/>
              <a:pPr/>
              <a:t>13</a:t>
            </a:fld>
            <a:endParaRPr lang="de-DE"/>
          </a:p>
        </p:txBody>
      </p:sp>
      <p:sp>
        <p:nvSpPr>
          <p:cNvPr id="889858" name="Freeform 2"/>
          <p:cNvSpPr>
            <a:spLocks/>
          </p:cNvSpPr>
          <p:nvPr/>
        </p:nvSpPr>
        <p:spPr bwMode="auto">
          <a:xfrm>
            <a:off x="457200" y="838200"/>
            <a:ext cx="8686800" cy="5694363"/>
          </a:xfrm>
          <a:custGeom>
            <a:avLst/>
            <a:gdLst>
              <a:gd name="T0" fmla="*/ 47 w 4819"/>
              <a:gd name="T1" fmla="*/ 3213 h 3425"/>
              <a:gd name="T2" fmla="*/ 164 w 4819"/>
              <a:gd name="T3" fmla="*/ 2884 h 3425"/>
              <a:gd name="T4" fmla="*/ 246 w 4819"/>
              <a:gd name="T5" fmla="*/ 2601 h 3425"/>
              <a:gd name="T6" fmla="*/ 282 w 4819"/>
              <a:gd name="T7" fmla="*/ 2531 h 3425"/>
              <a:gd name="T8" fmla="*/ 411 w 4819"/>
              <a:gd name="T9" fmla="*/ 2390 h 3425"/>
              <a:gd name="T10" fmla="*/ 505 w 4819"/>
              <a:gd name="T11" fmla="*/ 2166 h 3425"/>
              <a:gd name="T12" fmla="*/ 693 w 4819"/>
              <a:gd name="T13" fmla="*/ 1802 h 3425"/>
              <a:gd name="T14" fmla="*/ 869 w 4819"/>
              <a:gd name="T15" fmla="*/ 1696 h 3425"/>
              <a:gd name="T16" fmla="*/ 987 w 4819"/>
              <a:gd name="T17" fmla="*/ 1426 h 3425"/>
              <a:gd name="T18" fmla="*/ 1257 w 4819"/>
              <a:gd name="T19" fmla="*/ 1179 h 3425"/>
              <a:gd name="T20" fmla="*/ 1387 w 4819"/>
              <a:gd name="T21" fmla="*/ 1062 h 3425"/>
              <a:gd name="T22" fmla="*/ 1434 w 4819"/>
              <a:gd name="T23" fmla="*/ 1003 h 3425"/>
              <a:gd name="T24" fmla="*/ 1516 w 4819"/>
              <a:gd name="T25" fmla="*/ 779 h 3425"/>
              <a:gd name="T26" fmla="*/ 1657 w 4819"/>
              <a:gd name="T27" fmla="*/ 627 h 3425"/>
              <a:gd name="T28" fmla="*/ 1763 w 4819"/>
              <a:gd name="T29" fmla="*/ 521 h 3425"/>
              <a:gd name="T30" fmla="*/ 2127 w 4819"/>
              <a:gd name="T31" fmla="*/ 239 h 3425"/>
              <a:gd name="T32" fmla="*/ 2421 w 4819"/>
              <a:gd name="T33" fmla="*/ 15 h 3425"/>
              <a:gd name="T34" fmla="*/ 2480 w 4819"/>
              <a:gd name="T35" fmla="*/ 203 h 3425"/>
              <a:gd name="T36" fmla="*/ 2727 w 4819"/>
              <a:gd name="T37" fmla="*/ 391 h 3425"/>
              <a:gd name="T38" fmla="*/ 2903 w 4819"/>
              <a:gd name="T39" fmla="*/ 615 h 3425"/>
              <a:gd name="T40" fmla="*/ 3044 w 4819"/>
              <a:gd name="T41" fmla="*/ 721 h 3425"/>
              <a:gd name="T42" fmla="*/ 3126 w 4819"/>
              <a:gd name="T43" fmla="*/ 815 h 3425"/>
              <a:gd name="T44" fmla="*/ 3244 w 4819"/>
              <a:gd name="T45" fmla="*/ 1003 h 3425"/>
              <a:gd name="T46" fmla="*/ 3514 w 4819"/>
              <a:gd name="T47" fmla="*/ 1226 h 3425"/>
              <a:gd name="T48" fmla="*/ 3761 w 4819"/>
              <a:gd name="T49" fmla="*/ 1367 h 3425"/>
              <a:gd name="T50" fmla="*/ 3949 w 4819"/>
              <a:gd name="T51" fmla="*/ 1743 h 3425"/>
              <a:gd name="T52" fmla="*/ 4114 w 4819"/>
              <a:gd name="T53" fmla="*/ 1920 h 3425"/>
              <a:gd name="T54" fmla="*/ 4208 w 4819"/>
              <a:gd name="T55" fmla="*/ 2402 h 3425"/>
              <a:gd name="T56" fmla="*/ 4290 w 4819"/>
              <a:gd name="T57" fmla="*/ 2507 h 3425"/>
              <a:gd name="T58" fmla="*/ 4396 w 4819"/>
              <a:gd name="T59" fmla="*/ 2625 h 3425"/>
              <a:gd name="T60" fmla="*/ 4455 w 4819"/>
              <a:gd name="T61" fmla="*/ 2872 h 3425"/>
              <a:gd name="T62" fmla="*/ 4572 w 4819"/>
              <a:gd name="T63" fmla="*/ 3048 h 3425"/>
              <a:gd name="T64" fmla="*/ 4690 w 4819"/>
              <a:gd name="T65" fmla="*/ 3377 h 3425"/>
              <a:gd name="T66" fmla="*/ 4749 w 4819"/>
              <a:gd name="T67" fmla="*/ 3424 h 3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819" h="3425">
                <a:moveTo>
                  <a:pt x="0" y="3342"/>
                </a:moveTo>
                <a:cubicBezTo>
                  <a:pt x="14" y="3296"/>
                  <a:pt x="25" y="3256"/>
                  <a:pt x="47" y="3213"/>
                </a:cubicBezTo>
                <a:cubicBezTo>
                  <a:pt x="74" y="3102"/>
                  <a:pt x="55" y="3148"/>
                  <a:pt x="94" y="3072"/>
                </a:cubicBezTo>
                <a:cubicBezTo>
                  <a:pt x="109" y="3006"/>
                  <a:pt x="141" y="2947"/>
                  <a:pt x="164" y="2884"/>
                </a:cubicBezTo>
                <a:cubicBezTo>
                  <a:pt x="188" y="2819"/>
                  <a:pt x="201" y="2749"/>
                  <a:pt x="223" y="2684"/>
                </a:cubicBezTo>
                <a:cubicBezTo>
                  <a:pt x="227" y="2673"/>
                  <a:pt x="239" y="2615"/>
                  <a:pt x="246" y="2601"/>
                </a:cubicBezTo>
                <a:cubicBezTo>
                  <a:pt x="252" y="2588"/>
                  <a:pt x="264" y="2579"/>
                  <a:pt x="270" y="2566"/>
                </a:cubicBezTo>
                <a:cubicBezTo>
                  <a:pt x="276" y="2555"/>
                  <a:pt x="275" y="2541"/>
                  <a:pt x="282" y="2531"/>
                </a:cubicBezTo>
                <a:cubicBezTo>
                  <a:pt x="291" y="2517"/>
                  <a:pt x="307" y="2509"/>
                  <a:pt x="317" y="2496"/>
                </a:cubicBezTo>
                <a:cubicBezTo>
                  <a:pt x="350" y="2456"/>
                  <a:pt x="366" y="2419"/>
                  <a:pt x="411" y="2390"/>
                </a:cubicBezTo>
                <a:cubicBezTo>
                  <a:pt x="427" y="2366"/>
                  <a:pt x="449" y="2346"/>
                  <a:pt x="458" y="2319"/>
                </a:cubicBezTo>
                <a:cubicBezTo>
                  <a:pt x="474" y="2269"/>
                  <a:pt x="493" y="2217"/>
                  <a:pt x="505" y="2166"/>
                </a:cubicBezTo>
                <a:cubicBezTo>
                  <a:pt x="531" y="2053"/>
                  <a:pt x="536" y="1993"/>
                  <a:pt x="623" y="1908"/>
                </a:cubicBezTo>
                <a:cubicBezTo>
                  <a:pt x="637" y="1865"/>
                  <a:pt x="656" y="1831"/>
                  <a:pt x="693" y="1802"/>
                </a:cubicBezTo>
                <a:cubicBezTo>
                  <a:pt x="715" y="1785"/>
                  <a:pt x="764" y="1755"/>
                  <a:pt x="764" y="1755"/>
                </a:cubicBezTo>
                <a:cubicBezTo>
                  <a:pt x="798" y="1704"/>
                  <a:pt x="814" y="1715"/>
                  <a:pt x="869" y="1696"/>
                </a:cubicBezTo>
                <a:cubicBezTo>
                  <a:pt x="896" y="1618"/>
                  <a:pt x="914" y="1539"/>
                  <a:pt x="940" y="1461"/>
                </a:cubicBezTo>
                <a:cubicBezTo>
                  <a:pt x="946" y="1442"/>
                  <a:pt x="973" y="1439"/>
                  <a:pt x="987" y="1426"/>
                </a:cubicBezTo>
                <a:cubicBezTo>
                  <a:pt x="1047" y="1371"/>
                  <a:pt x="1096" y="1307"/>
                  <a:pt x="1163" y="1261"/>
                </a:cubicBezTo>
                <a:cubicBezTo>
                  <a:pt x="1203" y="1203"/>
                  <a:pt x="1175" y="1234"/>
                  <a:pt x="1257" y="1179"/>
                </a:cubicBezTo>
                <a:cubicBezTo>
                  <a:pt x="1413" y="1074"/>
                  <a:pt x="1268" y="1129"/>
                  <a:pt x="1363" y="1097"/>
                </a:cubicBezTo>
                <a:cubicBezTo>
                  <a:pt x="1371" y="1085"/>
                  <a:pt x="1377" y="1072"/>
                  <a:pt x="1387" y="1062"/>
                </a:cubicBezTo>
                <a:cubicBezTo>
                  <a:pt x="1397" y="1052"/>
                  <a:pt x="1413" y="1049"/>
                  <a:pt x="1422" y="1038"/>
                </a:cubicBezTo>
                <a:cubicBezTo>
                  <a:pt x="1430" y="1028"/>
                  <a:pt x="1429" y="1014"/>
                  <a:pt x="1434" y="1003"/>
                </a:cubicBezTo>
                <a:cubicBezTo>
                  <a:pt x="1440" y="990"/>
                  <a:pt x="1451" y="980"/>
                  <a:pt x="1457" y="967"/>
                </a:cubicBezTo>
                <a:cubicBezTo>
                  <a:pt x="1483" y="908"/>
                  <a:pt x="1495" y="840"/>
                  <a:pt x="1516" y="779"/>
                </a:cubicBezTo>
                <a:cubicBezTo>
                  <a:pt x="1536" y="720"/>
                  <a:pt x="1564" y="714"/>
                  <a:pt x="1598" y="674"/>
                </a:cubicBezTo>
                <a:cubicBezTo>
                  <a:pt x="1639" y="625"/>
                  <a:pt x="1600" y="645"/>
                  <a:pt x="1657" y="627"/>
                </a:cubicBezTo>
                <a:cubicBezTo>
                  <a:pt x="1678" y="605"/>
                  <a:pt x="1694" y="578"/>
                  <a:pt x="1716" y="556"/>
                </a:cubicBezTo>
                <a:cubicBezTo>
                  <a:pt x="1730" y="542"/>
                  <a:pt x="1748" y="534"/>
                  <a:pt x="1763" y="521"/>
                </a:cubicBezTo>
                <a:cubicBezTo>
                  <a:pt x="1814" y="477"/>
                  <a:pt x="1860" y="429"/>
                  <a:pt x="1916" y="391"/>
                </a:cubicBezTo>
                <a:cubicBezTo>
                  <a:pt x="1962" y="320"/>
                  <a:pt x="2067" y="301"/>
                  <a:pt x="2127" y="239"/>
                </a:cubicBezTo>
                <a:cubicBezTo>
                  <a:pt x="2218" y="145"/>
                  <a:pt x="2213" y="51"/>
                  <a:pt x="2362" y="4"/>
                </a:cubicBezTo>
                <a:cubicBezTo>
                  <a:pt x="2382" y="8"/>
                  <a:pt x="2408" y="0"/>
                  <a:pt x="2421" y="15"/>
                </a:cubicBezTo>
                <a:cubicBezTo>
                  <a:pt x="2437" y="33"/>
                  <a:pt x="2428" y="62"/>
                  <a:pt x="2433" y="86"/>
                </a:cubicBezTo>
                <a:cubicBezTo>
                  <a:pt x="2442" y="129"/>
                  <a:pt x="2452" y="169"/>
                  <a:pt x="2480" y="203"/>
                </a:cubicBezTo>
                <a:cubicBezTo>
                  <a:pt x="2530" y="263"/>
                  <a:pt x="2607" y="280"/>
                  <a:pt x="2680" y="297"/>
                </a:cubicBezTo>
                <a:cubicBezTo>
                  <a:pt x="2784" y="437"/>
                  <a:pt x="2661" y="259"/>
                  <a:pt x="2727" y="391"/>
                </a:cubicBezTo>
                <a:cubicBezTo>
                  <a:pt x="2736" y="408"/>
                  <a:pt x="2751" y="422"/>
                  <a:pt x="2762" y="438"/>
                </a:cubicBezTo>
                <a:cubicBezTo>
                  <a:pt x="2814" y="513"/>
                  <a:pt x="2839" y="550"/>
                  <a:pt x="2903" y="615"/>
                </a:cubicBezTo>
                <a:cubicBezTo>
                  <a:pt x="2958" y="670"/>
                  <a:pt x="2925" y="641"/>
                  <a:pt x="3009" y="697"/>
                </a:cubicBezTo>
                <a:cubicBezTo>
                  <a:pt x="3021" y="705"/>
                  <a:pt x="3032" y="713"/>
                  <a:pt x="3044" y="721"/>
                </a:cubicBezTo>
                <a:cubicBezTo>
                  <a:pt x="3056" y="729"/>
                  <a:pt x="3079" y="744"/>
                  <a:pt x="3079" y="744"/>
                </a:cubicBezTo>
                <a:cubicBezTo>
                  <a:pt x="3095" y="768"/>
                  <a:pt x="3106" y="795"/>
                  <a:pt x="3126" y="815"/>
                </a:cubicBezTo>
                <a:cubicBezTo>
                  <a:pt x="3154" y="842"/>
                  <a:pt x="3168" y="851"/>
                  <a:pt x="3185" y="885"/>
                </a:cubicBezTo>
                <a:cubicBezTo>
                  <a:pt x="3204" y="922"/>
                  <a:pt x="3217" y="970"/>
                  <a:pt x="3244" y="1003"/>
                </a:cubicBezTo>
                <a:cubicBezTo>
                  <a:pt x="3344" y="1128"/>
                  <a:pt x="3278" y="1035"/>
                  <a:pt x="3350" y="1097"/>
                </a:cubicBezTo>
                <a:cubicBezTo>
                  <a:pt x="3400" y="1140"/>
                  <a:pt x="3450" y="1205"/>
                  <a:pt x="3514" y="1226"/>
                </a:cubicBezTo>
                <a:cubicBezTo>
                  <a:pt x="3526" y="1230"/>
                  <a:pt x="3539" y="1232"/>
                  <a:pt x="3550" y="1238"/>
                </a:cubicBezTo>
                <a:cubicBezTo>
                  <a:pt x="3622" y="1278"/>
                  <a:pt x="3682" y="1340"/>
                  <a:pt x="3761" y="1367"/>
                </a:cubicBezTo>
                <a:cubicBezTo>
                  <a:pt x="3767" y="1430"/>
                  <a:pt x="3759" y="1497"/>
                  <a:pt x="3785" y="1555"/>
                </a:cubicBezTo>
                <a:cubicBezTo>
                  <a:pt x="3823" y="1638"/>
                  <a:pt x="3883" y="1686"/>
                  <a:pt x="3949" y="1743"/>
                </a:cubicBezTo>
                <a:cubicBezTo>
                  <a:pt x="3996" y="1783"/>
                  <a:pt x="4035" y="1840"/>
                  <a:pt x="4079" y="1884"/>
                </a:cubicBezTo>
                <a:cubicBezTo>
                  <a:pt x="4091" y="1896"/>
                  <a:pt x="4114" y="1920"/>
                  <a:pt x="4114" y="1920"/>
                </a:cubicBezTo>
                <a:cubicBezTo>
                  <a:pt x="4157" y="2046"/>
                  <a:pt x="4137" y="2125"/>
                  <a:pt x="4149" y="2284"/>
                </a:cubicBezTo>
                <a:cubicBezTo>
                  <a:pt x="4151" y="2315"/>
                  <a:pt x="4190" y="2380"/>
                  <a:pt x="4208" y="2402"/>
                </a:cubicBezTo>
                <a:cubicBezTo>
                  <a:pt x="4229" y="2428"/>
                  <a:pt x="4278" y="2472"/>
                  <a:pt x="4278" y="2472"/>
                </a:cubicBezTo>
                <a:cubicBezTo>
                  <a:pt x="4282" y="2484"/>
                  <a:pt x="4281" y="2498"/>
                  <a:pt x="4290" y="2507"/>
                </a:cubicBezTo>
                <a:cubicBezTo>
                  <a:pt x="4310" y="2527"/>
                  <a:pt x="4361" y="2554"/>
                  <a:pt x="4361" y="2554"/>
                </a:cubicBezTo>
                <a:cubicBezTo>
                  <a:pt x="4386" y="2637"/>
                  <a:pt x="4354" y="2542"/>
                  <a:pt x="4396" y="2625"/>
                </a:cubicBezTo>
                <a:cubicBezTo>
                  <a:pt x="4416" y="2665"/>
                  <a:pt x="4420" y="2711"/>
                  <a:pt x="4431" y="2754"/>
                </a:cubicBezTo>
                <a:cubicBezTo>
                  <a:pt x="4438" y="2783"/>
                  <a:pt x="4437" y="2840"/>
                  <a:pt x="4455" y="2872"/>
                </a:cubicBezTo>
                <a:cubicBezTo>
                  <a:pt x="4482" y="2920"/>
                  <a:pt x="4518" y="2967"/>
                  <a:pt x="4549" y="3013"/>
                </a:cubicBezTo>
                <a:cubicBezTo>
                  <a:pt x="4557" y="3025"/>
                  <a:pt x="4564" y="3036"/>
                  <a:pt x="4572" y="3048"/>
                </a:cubicBezTo>
                <a:cubicBezTo>
                  <a:pt x="4580" y="3060"/>
                  <a:pt x="4596" y="3083"/>
                  <a:pt x="4596" y="3083"/>
                </a:cubicBezTo>
                <a:cubicBezTo>
                  <a:pt x="4621" y="3182"/>
                  <a:pt x="4657" y="3280"/>
                  <a:pt x="4690" y="3377"/>
                </a:cubicBezTo>
                <a:cubicBezTo>
                  <a:pt x="4694" y="3389"/>
                  <a:pt x="4698" y="3401"/>
                  <a:pt x="4702" y="3413"/>
                </a:cubicBezTo>
                <a:cubicBezTo>
                  <a:pt x="4706" y="3425"/>
                  <a:pt x="4819" y="3424"/>
                  <a:pt x="4749" y="3424"/>
                </a:cubicBezTo>
              </a:path>
            </a:pathLst>
          </a:custGeom>
          <a:solidFill>
            <a:srgbClr val="FFFF99">
              <a:alpha val="50000"/>
            </a:srgbClr>
          </a:solidFill>
          <a:ln w="222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889859" name="Rectangle 3"/>
          <p:cNvSpPr>
            <a:spLocks noChangeArrowheads="1"/>
          </p:cNvSpPr>
          <p:nvPr/>
        </p:nvSpPr>
        <p:spPr bwMode="auto">
          <a:xfrm>
            <a:off x="0" y="4267200"/>
            <a:ext cx="9144000" cy="2590800"/>
          </a:xfrm>
          <a:prstGeom prst="rect">
            <a:avLst/>
          </a:prstGeom>
          <a:solidFill>
            <a:srgbClr val="CCFFFF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89860" name="Text Box 4"/>
          <p:cNvSpPr txBox="1">
            <a:spLocks noChangeArrowheads="1"/>
          </p:cNvSpPr>
          <p:nvPr/>
        </p:nvSpPr>
        <p:spPr bwMode="auto">
          <a:xfrm>
            <a:off x="3167063" y="1412875"/>
            <a:ext cx="3024187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sz="2400" b="1">
                <a:solidFill>
                  <a:srgbClr val="000000"/>
                </a:solidFill>
                <a:latin typeface="Trebuchet MS" pitchFamily="34" charset="0"/>
              </a:rPr>
              <a:t>observable symbols, ceremonies, stories, slogans, behaviours, dress, physical settings, …</a:t>
            </a:r>
          </a:p>
        </p:txBody>
      </p:sp>
      <p:sp>
        <p:nvSpPr>
          <p:cNvPr id="889861" name="Text Box 5"/>
          <p:cNvSpPr txBox="1">
            <a:spLocks noChangeArrowheads="1"/>
          </p:cNvSpPr>
          <p:nvPr/>
        </p:nvSpPr>
        <p:spPr bwMode="auto">
          <a:xfrm>
            <a:off x="2286000" y="5086350"/>
            <a:ext cx="4953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sz="2400" b="1">
                <a:solidFill>
                  <a:srgbClr val="000000"/>
                </a:solidFill>
                <a:latin typeface="Trebuchet MS" pitchFamily="34" charset="0"/>
              </a:rPr>
              <a:t>Underlying Values, Assumptions, Beliefs, Attitudes, Feelings</a:t>
            </a:r>
          </a:p>
        </p:txBody>
      </p:sp>
      <p:sp>
        <p:nvSpPr>
          <p:cNvPr id="889864" name="AutoShape 8"/>
          <p:cNvSpPr>
            <a:spLocks noChangeArrowheads="1"/>
          </p:cNvSpPr>
          <p:nvPr/>
        </p:nvSpPr>
        <p:spPr bwMode="auto">
          <a:xfrm>
            <a:off x="3779838" y="3695700"/>
            <a:ext cx="762000" cy="114300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FF3300">
              <a:alpha val="50000"/>
            </a:srgbClr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89867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0">
                <a:latin typeface="Trebuchet MS" pitchFamily="34" charset="0"/>
              </a:rPr>
              <a:t>Definition</a:t>
            </a:r>
            <a:br>
              <a:rPr lang="en-GB" b="0">
                <a:latin typeface="Trebuchet MS" pitchFamily="34" charset="0"/>
              </a:rPr>
            </a:br>
            <a:r>
              <a:rPr lang="en-GB" sz="2000" b="0">
                <a:latin typeface="Trebuchet MS" pitchFamily="34" charset="0"/>
              </a:rPr>
              <a:t>What is corporate culture after all?</a:t>
            </a:r>
          </a:p>
        </p:txBody>
      </p:sp>
      <p:sp>
        <p:nvSpPr>
          <p:cNvPr id="889868" name="AutoShape 12"/>
          <p:cNvSpPr>
            <a:spLocks noChangeArrowheads="1"/>
          </p:cNvSpPr>
          <p:nvPr/>
        </p:nvSpPr>
        <p:spPr bwMode="auto">
          <a:xfrm flipV="1">
            <a:off x="4686300" y="3697288"/>
            <a:ext cx="762000" cy="114300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FF3300">
              <a:alpha val="50000"/>
            </a:srgbClr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89869" name="Rectangle 13"/>
          <p:cNvSpPr>
            <a:spLocks noChangeArrowheads="1"/>
          </p:cNvSpPr>
          <p:nvPr/>
        </p:nvSpPr>
        <p:spPr bwMode="auto">
          <a:xfrm>
            <a:off x="107950" y="3900488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800">
                <a:solidFill>
                  <a:srgbClr val="000000"/>
                </a:solidFill>
                <a:latin typeface="Trebuchet MS" pitchFamily="34" charset="0"/>
              </a:rPr>
              <a:t>visible</a:t>
            </a:r>
          </a:p>
        </p:txBody>
      </p:sp>
      <p:sp>
        <p:nvSpPr>
          <p:cNvPr id="889870" name="Rectangle 14"/>
          <p:cNvSpPr>
            <a:spLocks noChangeArrowheads="1"/>
          </p:cNvSpPr>
          <p:nvPr/>
        </p:nvSpPr>
        <p:spPr bwMode="auto">
          <a:xfrm>
            <a:off x="111125" y="4292600"/>
            <a:ext cx="1028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800">
                <a:solidFill>
                  <a:srgbClr val="000000"/>
                </a:solidFill>
                <a:latin typeface="Trebuchet MS" pitchFamily="34" charset="0"/>
              </a:rPr>
              <a:t>invisible</a:t>
            </a:r>
          </a:p>
        </p:txBody>
      </p:sp>
      <p:sp>
        <p:nvSpPr>
          <p:cNvPr id="889871" name="AutoShape 15"/>
          <p:cNvSpPr>
            <a:spLocks noChangeArrowheads="1"/>
          </p:cNvSpPr>
          <p:nvPr/>
        </p:nvSpPr>
        <p:spPr bwMode="auto">
          <a:xfrm>
            <a:off x="4859338" y="838200"/>
            <a:ext cx="3960812" cy="1441450"/>
          </a:xfrm>
          <a:prstGeom prst="cloudCallout">
            <a:avLst>
              <a:gd name="adj1" fmla="val 54329"/>
              <a:gd name="adj2" fmla="val -69162"/>
            </a:avLst>
          </a:prstGeom>
          <a:solidFill>
            <a:srgbClr val="FFFFFF">
              <a:alpha val="67000"/>
            </a:srgbClr>
          </a:solidFill>
          <a:ln w="9525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sz="1400" b="1" i="1">
                <a:solidFill>
                  <a:schemeClr val="hlink"/>
                </a:solidFill>
                <a:latin typeface="Trebuchet MS" pitchFamily="34" charset="0"/>
                <a:cs typeface="Times New Roman" pitchFamily="18" charset="0"/>
              </a:rPr>
              <a:t>The iceberg metaphor puts emphasis the weight of the invisible part of the corporate culture.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987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www.si-g.com</a:t>
            </a:r>
          </a:p>
        </p:txBody>
      </p:sp>
      <p:sp>
        <p:nvSpPr>
          <p:cNvPr id="29" name="Datumsplatzhalt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67A44571-A7DA-4BFC-A43D-27EDB8863D13}" type="datetime5">
              <a:rPr lang="de-DE"/>
              <a:pPr/>
              <a:t>12-05-02</a:t>
            </a:fld>
            <a:endParaRPr lang="de-DE"/>
          </a:p>
        </p:txBody>
      </p:sp>
      <p:sp>
        <p:nvSpPr>
          <p:cNvPr id="30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53637-FDC3-46CA-A8FA-D6E3F670BA2C}" type="slidenum">
              <a:rPr lang="de-DE"/>
              <a:pPr/>
              <a:t>14</a:t>
            </a:fld>
            <a:endParaRPr lang="de-DE"/>
          </a:p>
        </p:txBody>
      </p:sp>
      <p:sp>
        <p:nvSpPr>
          <p:cNvPr id="91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0">
                <a:latin typeface="Trebuchet MS" pitchFamily="34" charset="0"/>
              </a:rPr>
              <a:t>Definition</a:t>
            </a:r>
            <a:br>
              <a:rPr lang="en-GB" b="0">
                <a:latin typeface="Trebuchet MS" pitchFamily="34" charset="0"/>
              </a:rPr>
            </a:br>
            <a:r>
              <a:rPr lang="en-GB" sz="2000" b="0">
                <a:latin typeface="Trebuchet MS" pitchFamily="34" charset="0"/>
              </a:rPr>
              <a:t>How do we deal with each others?</a:t>
            </a:r>
          </a:p>
        </p:txBody>
      </p:sp>
      <p:sp>
        <p:nvSpPr>
          <p:cNvPr id="912387" name="Text Box 3"/>
          <p:cNvSpPr txBox="1">
            <a:spLocks noChangeArrowheads="1"/>
          </p:cNvSpPr>
          <p:nvPr/>
        </p:nvSpPr>
        <p:spPr bwMode="auto">
          <a:xfrm>
            <a:off x="911225" y="5872163"/>
            <a:ext cx="22971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800" b="1">
                <a:solidFill>
                  <a:schemeClr val="hlink"/>
                </a:solidFill>
                <a:latin typeface="Trebuchet MS" pitchFamily="34" charset="0"/>
                <a:cs typeface="Times New Roman" pitchFamily="18" charset="0"/>
              </a:rPr>
              <a:t>internal orientation</a:t>
            </a:r>
          </a:p>
        </p:txBody>
      </p:sp>
      <p:sp>
        <p:nvSpPr>
          <p:cNvPr id="912388" name="Text Box 4"/>
          <p:cNvSpPr txBox="1">
            <a:spLocks noChangeArrowheads="1"/>
          </p:cNvSpPr>
          <p:nvPr/>
        </p:nvSpPr>
        <p:spPr bwMode="auto">
          <a:xfrm>
            <a:off x="5813425" y="5872163"/>
            <a:ext cx="2352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800" b="1">
                <a:solidFill>
                  <a:schemeClr val="hlink"/>
                </a:solidFill>
                <a:latin typeface="Trebuchet MS" pitchFamily="34" charset="0"/>
                <a:cs typeface="Times New Roman" pitchFamily="18" charset="0"/>
              </a:rPr>
              <a:t>external orientation</a:t>
            </a:r>
          </a:p>
        </p:txBody>
      </p:sp>
      <p:sp>
        <p:nvSpPr>
          <p:cNvPr id="912389" name="Oval 5"/>
          <p:cNvSpPr>
            <a:spLocks noChangeArrowheads="1"/>
          </p:cNvSpPr>
          <p:nvPr/>
        </p:nvSpPr>
        <p:spPr bwMode="auto">
          <a:xfrm>
            <a:off x="1403350" y="3157538"/>
            <a:ext cx="1044575" cy="684212"/>
          </a:xfrm>
          <a:prstGeom prst="ellipse">
            <a:avLst/>
          </a:prstGeom>
          <a:solidFill>
            <a:srgbClr val="EAEAEA"/>
          </a:solidFill>
          <a:ln w="9525">
            <a:solidFill>
              <a:srgbClr val="B2B2B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1500">
                <a:latin typeface="Trebuchet MS" pitchFamily="34" charset="0"/>
                <a:cs typeface="Times New Roman" pitchFamily="18" charset="0"/>
              </a:rPr>
              <a:t>me</a:t>
            </a:r>
          </a:p>
        </p:txBody>
      </p:sp>
      <p:sp>
        <p:nvSpPr>
          <p:cNvPr id="912390" name="Oval 6"/>
          <p:cNvSpPr>
            <a:spLocks noChangeArrowheads="1"/>
          </p:cNvSpPr>
          <p:nvPr/>
        </p:nvSpPr>
        <p:spPr bwMode="auto">
          <a:xfrm>
            <a:off x="3419475" y="3157538"/>
            <a:ext cx="1044575" cy="684212"/>
          </a:xfrm>
          <a:prstGeom prst="ellipse">
            <a:avLst/>
          </a:prstGeom>
          <a:solidFill>
            <a:srgbClr val="EAEAEA"/>
          </a:solidFill>
          <a:ln w="9525">
            <a:solidFill>
              <a:srgbClr val="B2B2B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1500">
                <a:latin typeface="Trebuchet MS" pitchFamily="34" charset="0"/>
                <a:cs typeface="Times New Roman" pitchFamily="18" charset="0"/>
              </a:rPr>
              <a:t>colleague</a:t>
            </a:r>
          </a:p>
        </p:txBody>
      </p:sp>
      <p:sp>
        <p:nvSpPr>
          <p:cNvPr id="912391" name="Oval 7"/>
          <p:cNvSpPr>
            <a:spLocks noChangeArrowheads="1"/>
          </p:cNvSpPr>
          <p:nvPr/>
        </p:nvSpPr>
        <p:spPr bwMode="auto">
          <a:xfrm>
            <a:off x="1403350" y="4724400"/>
            <a:ext cx="1044575" cy="684213"/>
          </a:xfrm>
          <a:prstGeom prst="ellipse">
            <a:avLst/>
          </a:prstGeom>
          <a:solidFill>
            <a:srgbClr val="EAEAEA"/>
          </a:solidFill>
          <a:ln w="9525">
            <a:solidFill>
              <a:srgbClr val="B2B2B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1500">
                <a:latin typeface="Trebuchet MS" pitchFamily="34" charset="0"/>
                <a:cs typeface="Times New Roman" pitchFamily="18" charset="0"/>
              </a:rPr>
              <a:t>subordinate</a:t>
            </a:r>
          </a:p>
        </p:txBody>
      </p:sp>
      <p:sp>
        <p:nvSpPr>
          <p:cNvPr id="912392" name="Oval 8"/>
          <p:cNvSpPr>
            <a:spLocks noChangeArrowheads="1"/>
          </p:cNvSpPr>
          <p:nvPr/>
        </p:nvSpPr>
        <p:spPr bwMode="auto">
          <a:xfrm>
            <a:off x="1403350" y="1592263"/>
            <a:ext cx="1044575" cy="684212"/>
          </a:xfrm>
          <a:prstGeom prst="ellipse">
            <a:avLst/>
          </a:prstGeom>
          <a:solidFill>
            <a:srgbClr val="EAEAEA"/>
          </a:solidFill>
          <a:ln w="9525">
            <a:solidFill>
              <a:srgbClr val="B2B2B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1500">
                <a:latin typeface="Trebuchet MS" pitchFamily="34" charset="0"/>
                <a:cs typeface="Times New Roman" pitchFamily="18" charset="0"/>
              </a:rPr>
              <a:t>superior</a:t>
            </a:r>
          </a:p>
        </p:txBody>
      </p:sp>
      <p:sp>
        <p:nvSpPr>
          <p:cNvPr id="912393" name="Oval 9"/>
          <p:cNvSpPr>
            <a:spLocks noChangeArrowheads="1"/>
          </p:cNvSpPr>
          <p:nvPr/>
        </p:nvSpPr>
        <p:spPr bwMode="auto">
          <a:xfrm>
            <a:off x="6335713" y="3140075"/>
            <a:ext cx="1044575" cy="684213"/>
          </a:xfrm>
          <a:prstGeom prst="ellipse">
            <a:avLst/>
          </a:prstGeom>
          <a:solidFill>
            <a:srgbClr val="EAEAEA"/>
          </a:solidFill>
          <a:ln w="9525">
            <a:solidFill>
              <a:srgbClr val="B2B2B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1500">
                <a:latin typeface="Trebuchet MS" pitchFamily="34" charset="0"/>
                <a:cs typeface="Times New Roman" pitchFamily="18" charset="0"/>
              </a:rPr>
              <a:t>corporation</a:t>
            </a:r>
          </a:p>
        </p:txBody>
      </p:sp>
      <p:sp>
        <p:nvSpPr>
          <p:cNvPr id="912394" name="Oval 10"/>
          <p:cNvSpPr>
            <a:spLocks noChangeArrowheads="1"/>
          </p:cNvSpPr>
          <p:nvPr/>
        </p:nvSpPr>
        <p:spPr bwMode="auto">
          <a:xfrm>
            <a:off x="5111750" y="2060575"/>
            <a:ext cx="1044575" cy="684213"/>
          </a:xfrm>
          <a:prstGeom prst="ellipse">
            <a:avLst/>
          </a:prstGeom>
          <a:solidFill>
            <a:srgbClr val="EAEAEA"/>
          </a:solidFill>
          <a:ln w="9525">
            <a:solidFill>
              <a:srgbClr val="B2B2B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1500">
                <a:latin typeface="Trebuchet MS" pitchFamily="34" charset="0"/>
                <a:cs typeface="Times New Roman" pitchFamily="18" charset="0"/>
              </a:rPr>
              <a:t>competition</a:t>
            </a:r>
          </a:p>
        </p:txBody>
      </p:sp>
      <p:sp>
        <p:nvSpPr>
          <p:cNvPr id="912395" name="Oval 11"/>
          <p:cNvSpPr>
            <a:spLocks noChangeArrowheads="1"/>
          </p:cNvSpPr>
          <p:nvPr/>
        </p:nvSpPr>
        <p:spPr bwMode="auto">
          <a:xfrm>
            <a:off x="7667625" y="2060575"/>
            <a:ext cx="1044575" cy="684213"/>
          </a:xfrm>
          <a:prstGeom prst="ellipse">
            <a:avLst/>
          </a:prstGeom>
          <a:solidFill>
            <a:srgbClr val="EAEAEA"/>
          </a:solidFill>
          <a:ln w="9525">
            <a:solidFill>
              <a:srgbClr val="B2B2B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1500">
                <a:latin typeface="Trebuchet MS" pitchFamily="34" charset="0"/>
                <a:cs typeface="Times New Roman" pitchFamily="18" charset="0"/>
              </a:rPr>
              <a:t>partner</a:t>
            </a:r>
          </a:p>
        </p:txBody>
      </p:sp>
      <p:sp>
        <p:nvSpPr>
          <p:cNvPr id="912396" name="Oval 12"/>
          <p:cNvSpPr>
            <a:spLocks noChangeArrowheads="1"/>
          </p:cNvSpPr>
          <p:nvPr/>
        </p:nvSpPr>
        <p:spPr bwMode="auto">
          <a:xfrm>
            <a:off x="5111750" y="4184650"/>
            <a:ext cx="1044575" cy="684213"/>
          </a:xfrm>
          <a:prstGeom prst="ellipse">
            <a:avLst/>
          </a:prstGeom>
          <a:solidFill>
            <a:srgbClr val="EAEAEA"/>
          </a:solidFill>
          <a:ln w="9525">
            <a:solidFill>
              <a:srgbClr val="B2B2B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1500">
                <a:latin typeface="Trebuchet MS" pitchFamily="34" charset="0"/>
                <a:cs typeface="Times New Roman" pitchFamily="18" charset="0"/>
              </a:rPr>
              <a:t>customer</a:t>
            </a:r>
          </a:p>
        </p:txBody>
      </p:sp>
      <p:sp>
        <p:nvSpPr>
          <p:cNvPr id="912397" name="Oval 13"/>
          <p:cNvSpPr>
            <a:spLocks noChangeArrowheads="1"/>
          </p:cNvSpPr>
          <p:nvPr/>
        </p:nvSpPr>
        <p:spPr bwMode="auto">
          <a:xfrm>
            <a:off x="7667625" y="4184650"/>
            <a:ext cx="1044575" cy="684213"/>
          </a:xfrm>
          <a:prstGeom prst="ellipse">
            <a:avLst/>
          </a:prstGeom>
          <a:solidFill>
            <a:srgbClr val="EAEAEA"/>
          </a:solidFill>
          <a:ln w="9525">
            <a:solidFill>
              <a:srgbClr val="B2B2B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1500">
                <a:latin typeface="Trebuchet MS" pitchFamily="34" charset="0"/>
                <a:cs typeface="Times New Roman" pitchFamily="18" charset="0"/>
              </a:rPr>
              <a:t>supplier</a:t>
            </a:r>
          </a:p>
        </p:txBody>
      </p:sp>
      <p:cxnSp>
        <p:nvCxnSpPr>
          <p:cNvPr id="912398" name="AutoShape 14"/>
          <p:cNvCxnSpPr>
            <a:cxnSpLocks noChangeShapeType="1"/>
            <a:stCxn id="912392" idx="4"/>
            <a:endCxn id="912389" idx="0"/>
          </p:cNvCxnSpPr>
          <p:nvPr/>
        </p:nvCxnSpPr>
        <p:spPr bwMode="auto">
          <a:xfrm>
            <a:off x="1925638" y="2276475"/>
            <a:ext cx="0" cy="881063"/>
          </a:xfrm>
          <a:prstGeom prst="straightConnector1">
            <a:avLst/>
          </a:prstGeom>
          <a:noFill/>
          <a:ln w="28575">
            <a:solidFill>
              <a:schemeClr val="hlink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2399" name="AutoShape 15"/>
          <p:cNvCxnSpPr>
            <a:cxnSpLocks noChangeShapeType="1"/>
            <a:stCxn id="912389" idx="4"/>
            <a:endCxn id="912391" idx="0"/>
          </p:cNvCxnSpPr>
          <p:nvPr/>
        </p:nvCxnSpPr>
        <p:spPr bwMode="auto">
          <a:xfrm>
            <a:off x="1925638" y="3841750"/>
            <a:ext cx="0" cy="882650"/>
          </a:xfrm>
          <a:prstGeom prst="straightConnector1">
            <a:avLst/>
          </a:prstGeom>
          <a:noFill/>
          <a:ln w="28575">
            <a:solidFill>
              <a:schemeClr val="hlink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2400" name="AutoShape 16"/>
          <p:cNvCxnSpPr>
            <a:cxnSpLocks noChangeShapeType="1"/>
            <a:stCxn id="912389" idx="6"/>
            <a:endCxn id="912390" idx="2"/>
          </p:cNvCxnSpPr>
          <p:nvPr/>
        </p:nvCxnSpPr>
        <p:spPr bwMode="auto">
          <a:xfrm>
            <a:off x="2447925" y="3500438"/>
            <a:ext cx="971550" cy="0"/>
          </a:xfrm>
          <a:prstGeom prst="straightConnector1">
            <a:avLst/>
          </a:prstGeom>
          <a:noFill/>
          <a:ln w="28575">
            <a:solidFill>
              <a:schemeClr val="hlink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2401" name="AutoShape 17"/>
          <p:cNvSpPr>
            <a:spLocks noChangeArrowheads="1"/>
          </p:cNvSpPr>
          <p:nvPr/>
        </p:nvSpPr>
        <p:spPr bwMode="auto">
          <a:xfrm>
            <a:off x="2735263" y="2420938"/>
            <a:ext cx="1512887" cy="936625"/>
          </a:xfrm>
          <a:prstGeom prst="cloudCallout">
            <a:avLst>
              <a:gd name="adj1" fmla="val -45278"/>
              <a:gd name="adj2" fmla="val 51185"/>
            </a:avLst>
          </a:prstGeom>
          <a:solidFill>
            <a:srgbClr val="FFFFFF">
              <a:alpha val="50000"/>
            </a:srgbClr>
          </a:solidFill>
          <a:ln w="9525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>
                <a:latin typeface="Trebuchet MS" pitchFamily="34" charset="0"/>
                <a:cs typeface="Times New Roman" pitchFamily="18" charset="0"/>
              </a:rPr>
              <a:t>cooperation</a:t>
            </a:r>
            <a:br>
              <a:rPr lang="en-GB">
                <a:latin typeface="Trebuchet MS" pitchFamily="34" charset="0"/>
                <a:cs typeface="Times New Roman" pitchFamily="18" charset="0"/>
              </a:rPr>
            </a:br>
            <a:r>
              <a:rPr lang="en-GB">
                <a:latin typeface="Trebuchet MS" pitchFamily="34" charset="0"/>
                <a:cs typeface="Times New Roman" pitchFamily="18" charset="0"/>
              </a:rPr>
              <a:t>politics</a:t>
            </a:r>
            <a:br>
              <a:rPr lang="en-GB">
                <a:latin typeface="Trebuchet MS" pitchFamily="34" charset="0"/>
                <a:cs typeface="Times New Roman" pitchFamily="18" charset="0"/>
              </a:rPr>
            </a:br>
            <a:r>
              <a:rPr lang="en-GB">
                <a:latin typeface="Trebuchet MS" pitchFamily="34" charset="0"/>
                <a:cs typeface="Times New Roman" pitchFamily="18" charset="0"/>
              </a:rPr>
              <a:t>mobbing&lt;</a:t>
            </a:r>
          </a:p>
        </p:txBody>
      </p:sp>
      <p:sp>
        <p:nvSpPr>
          <p:cNvPr id="912402" name="AutoShape 18"/>
          <p:cNvSpPr>
            <a:spLocks noChangeArrowheads="1"/>
          </p:cNvSpPr>
          <p:nvPr/>
        </p:nvSpPr>
        <p:spPr bwMode="auto">
          <a:xfrm>
            <a:off x="179388" y="2276475"/>
            <a:ext cx="1333500" cy="468313"/>
          </a:xfrm>
          <a:prstGeom prst="cloudCallout">
            <a:avLst>
              <a:gd name="adj1" fmla="val 76431"/>
              <a:gd name="adj2" fmla="val 45593"/>
            </a:avLst>
          </a:prstGeom>
          <a:noFill/>
          <a:ln w="9525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>
                <a:latin typeface="Trebuchet MS" pitchFamily="34" charset="0"/>
                <a:cs typeface="Times New Roman" pitchFamily="18" charset="0"/>
              </a:rPr>
              <a:t>leadership</a:t>
            </a:r>
          </a:p>
        </p:txBody>
      </p:sp>
      <p:sp>
        <p:nvSpPr>
          <p:cNvPr id="912403" name="AutoShape 19"/>
          <p:cNvSpPr>
            <a:spLocks noChangeArrowheads="1"/>
          </p:cNvSpPr>
          <p:nvPr/>
        </p:nvSpPr>
        <p:spPr bwMode="auto">
          <a:xfrm>
            <a:off x="179388" y="4130675"/>
            <a:ext cx="1333500" cy="468313"/>
          </a:xfrm>
          <a:prstGeom prst="cloudCallout">
            <a:avLst>
              <a:gd name="adj1" fmla="val 73810"/>
              <a:gd name="adj2" fmla="val -9324"/>
            </a:avLst>
          </a:prstGeom>
          <a:noFill/>
          <a:ln w="9525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>
                <a:latin typeface="Trebuchet MS" pitchFamily="34" charset="0"/>
                <a:cs typeface="Times New Roman" pitchFamily="18" charset="0"/>
              </a:rPr>
              <a:t>leadership</a:t>
            </a:r>
          </a:p>
        </p:txBody>
      </p:sp>
      <p:cxnSp>
        <p:nvCxnSpPr>
          <p:cNvPr id="912404" name="AutoShape 20"/>
          <p:cNvCxnSpPr>
            <a:cxnSpLocks noChangeShapeType="1"/>
            <a:stCxn id="912394" idx="5"/>
            <a:endCxn id="912393" idx="1"/>
          </p:cNvCxnSpPr>
          <p:nvPr/>
        </p:nvCxnSpPr>
        <p:spPr bwMode="auto">
          <a:xfrm>
            <a:off x="6003925" y="2644775"/>
            <a:ext cx="484188" cy="595313"/>
          </a:xfrm>
          <a:prstGeom prst="straightConnector1">
            <a:avLst/>
          </a:prstGeom>
          <a:noFill/>
          <a:ln w="28575">
            <a:solidFill>
              <a:schemeClr val="hlink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2405" name="AutoShape 21"/>
          <p:cNvCxnSpPr>
            <a:cxnSpLocks noChangeShapeType="1"/>
            <a:stCxn id="912395" idx="3"/>
            <a:endCxn id="912393" idx="7"/>
          </p:cNvCxnSpPr>
          <p:nvPr/>
        </p:nvCxnSpPr>
        <p:spPr bwMode="auto">
          <a:xfrm flipH="1">
            <a:off x="7227888" y="2644775"/>
            <a:ext cx="592137" cy="595313"/>
          </a:xfrm>
          <a:prstGeom prst="straightConnector1">
            <a:avLst/>
          </a:prstGeom>
          <a:noFill/>
          <a:ln w="28575">
            <a:solidFill>
              <a:schemeClr val="hlink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2406" name="AutoShape 22"/>
          <p:cNvCxnSpPr>
            <a:cxnSpLocks noChangeShapeType="1"/>
            <a:stCxn id="912393" idx="3"/>
            <a:endCxn id="912396" idx="7"/>
          </p:cNvCxnSpPr>
          <p:nvPr/>
        </p:nvCxnSpPr>
        <p:spPr bwMode="auto">
          <a:xfrm flipH="1">
            <a:off x="6003925" y="3724275"/>
            <a:ext cx="484188" cy="560388"/>
          </a:xfrm>
          <a:prstGeom prst="straightConnector1">
            <a:avLst/>
          </a:prstGeom>
          <a:noFill/>
          <a:ln w="28575">
            <a:solidFill>
              <a:schemeClr val="hlink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2407" name="AutoShape 23"/>
          <p:cNvCxnSpPr>
            <a:cxnSpLocks noChangeShapeType="1"/>
            <a:stCxn id="912397" idx="1"/>
            <a:endCxn id="912393" idx="5"/>
          </p:cNvCxnSpPr>
          <p:nvPr/>
        </p:nvCxnSpPr>
        <p:spPr bwMode="auto">
          <a:xfrm flipH="1" flipV="1">
            <a:off x="7227888" y="3724275"/>
            <a:ext cx="592137" cy="560388"/>
          </a:xfrm>
          <a:prstGeom prst="straightConnector1">
            <a:avLst/>
          </a:prstGeom>
          <a:noFill/>
          <a:ln w="28575">
            <a:solidFill>
              <a:schemeClr val="hlink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2408" name="AutoShape 24"/>
          <p:cNvSpPr>
            <a:spLocks noChangeArrowheads="1"/>
          </p:cNvSpPr>
          <p:nvPr/>
        </p:nvSpPr>
        <p:spPr bwMode="auto">
          <a:xfrm>
            <a:off x="4670425" y="3157538"/>
            <a:ext cx="1665288" cy="684212"/>
          </a:xfrm>
          <a:prstGeom prst="cloudCallout">
            <a:avLst>
              <a:gd name="adj1" fmla="val 41037"/>
              <a:gd name="adj2" fmla="val 70648"/>
            </a:avLst>
          </a:prstGeom>
          <a:noFill/>
          <a:ln w="9525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>
                <a:latin typeface="Trebuchet MS" pitchFamily="34" charset="0"/>
                <a:cs typeface="Times New Roman" pitchFamily="18" charset="0"/>
              </a:rPr>
              <a:t>industry sector</a:t>
            </a:r>
            <a:br>
              <a:rPr lang="en-GB">
                <a:latin typeface="Trebuchet MS" pitchFamily="34" charset="0"/>
                <a:cs typeface="Times New Roman" pitchFamily="18" charset="0"/>
              </a:rPr>
            </a:br>
            <a:r>
              <a:rPr lang="en-GB">
                <a:latin typeface="Trebuchet MS" pitchFamily="34" charset="0"/>
                <a:cs typeface="Times New Roman" pitchFamily="18" charset="0"/>
              </a:rPr>
              <a:t>knowledge</a:t>
            </a:r>
            <a:br>
              <a:rPr lang="en-GB">
                <a:latin typeface="Trebuchet MS" pitchFamily="34" charset="0"/>
                <a:cs typeface="Times New Roman" pitchFamily="18" charset="0"/>
              </a:rPr>
            </a:br>
            <a:r>
              <a:rPr lang="en-GB">
                <a:latin typeface="Trebuchet MS" pitchFamily="34" charset="0"/>
                <a:cs typeface="Times New Roman" pitchFamily="18" charset="0"/>
              </a:rPr>
              <a:t>service </a:t>
            </a:r>
          </a:p>
        </p:txBody>
      </p:sp>
      <p:sp>
        <p:nvSpPr>
          <p:cNvPr id="912409" name="AutoShape 25"/>
          <p:cNvSpPr>
            <a:spLocks noChangeArrowheads="1"/>
          </p:cNvSpPr>
          <p:nvPr/>
        </p:nvSpPr>
        <p:spPr bwMode="auto">
          <a:xfrm>
            <a:off x="7667625" y="3032125"/>
            <a:ext cx="1333500" cy="325438"/>
          </a:xfrm>
          <a:prstGeom prst="cloudCallout">
            <a:avLst>
              <a:gd name="adj1" fmla="val -57380"/>
              <a:gd name="adj2" fmla="val -80245"/>
            </a:avLst>
          </a:prstGeom>
          <a:noFill/>
          <a:ln w="9525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>
                <a:latin typeface="Trebuchet MS" pitchFamily="34" charset="0"/>
                <a:cs typeface="Times New Roman" pitchFamily="18" charset="0"/>
              </a:rPr>
              <a:t>sourcing</a:t>
            </a:r>
          </a:p>
        </p:txBody>
      </p:sp>
      <p:sp>
        <p:nvSpPr>
          <p:cNvPr id="912410" name="AutoShape 26"/>
          <p:cNvSpPr>
            <a:spLocks noChangeArrowheads="1"/>
          </p:cNvSpPr>
          <p:nvPr/>
        </p:nvSpPr>
        <p:spPr bwMode="auto">
          <a:xfrm>
            <a:off x="6108700" y="1592263"/>
            <a:ext cx="1044575" cy="703262"/>
          </a:xfrm>
          <a:prstGeom prst="cloudCallout">
            <a:avLst>
              <a:gd name="adj1" fmla="val -37083"/>
              <a:gd name="adj2" fmla="val 126750"/>
            </a:avLst>
          </a:prstGeom>
          <a:noFill/>
          <a:ln w="9525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>
                <a:latin typeface="Trebuchet MS" pitchFamily="34" charset="0"/>
                <a:cs typeface="Times New Roman" pitchFamily="18" charset="0"/>
              </a:rPr>
              <a:t>winning</a:t>
            </a:r>
            <a:br>
              <a:rPr lang="en-GB">
                <a:latin typeface="Trebuchet MS" pitchFamily="34" charset="0"/>
                <a:cs typeface="Times New Roman" pitchFamily="18" charset="0"/>
              </a:rPr>
            </a:br>
            <a:r>
              <a:rPr lang="en-GB">
                <a:latin typeface="Trebuchet MS" pitchFamily="34" charset="0"/>
                <a:cs typeface="Times New Roman" pitchFamily="18" charset="0"/>
              </a:rPr>
              <a:t>attitude</a:t>
            </a:r>
          </a:p>
        </p:txBody>
      </p:sp>
      <p:sp>
        <p:nvSpPr>
          <p:cNvPr id="912411" name="AutoShape 27"/>
          <p:cNvSpPr>
            <a:spLocks noChangeArrowheads="1"/>
          </p:cNvSpPr>
          <p:nvPr/>
        </p:nvSpPr>
        <p:spPr bwMode="auto">
          <a:xfrm>
            <a:off x="7488238" y="3560763"/>
            <a:ext cx="1512887" cy="569912"/>
          </a:xfrm>
          <a:prstGeom prst="cloudCallout">
            <a:avLst>
              <a:gd name="adj1" fmla="val -52097"/>
              <a:gd name="adj2" fmla="val 18801"/>
            </a:avLst>
          </a:prstGeom>
          <a:noFill/>
          <a:ln w="9525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>
                <a:latin typeface="Trebuchet MS" pitchFamily="34" charset="0"/>
                <a:cs typeface="Times New Roman" pitchFamily="18" charset="0"/>
              </a:rPr>
              <a:t>vertical</a:t>
            </a:r>
            <a:br>
              <a:rPr lang="en-GB">
                <a:latin typeface="Trebuchet MS" pitchFamily="34" charset="0"/>
                <a:cs typeface="Times New Roman" pitchFamily="18" charset="0"/>
              </a:rPr>
            </a:br>
            <a:r>
              <a:rPr lang="en-GB">
                <a:latin typeface="Trebuchet MS" pitchFamily="34" charset="0"/>
                <a:cs typeface="Times New Roman" pitchFamily="18" charset="0"/>
              </a:rPr>
              <a:t>integration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www.si-g.com</a:t>
            </a:r>
          </a:p>
        </p:txBody>
      </p:sp>
      <p:sp>
        <p:nvSpPr>
          <p:cNvPr id="28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78FE2377-78A4-43BD-8416-9A08A54AD903}" type="datetime5">
              <a:rPr lang="de-DE"/>
              <a:pPr/>
              <a:t>12-05-02</a:t>
            </a:fld>
            <a:endParaRPr lang="de-DE"/>
          </a:p>
        </p:txBody>
      </p:sp>
      <p:sp>
        <p:nvSpPr>
          <p:cNvPr id="2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FF7F0-8A0F-412A-9243-A067416EEA65}" type="slidenum">
              <a:rPr lang="de-DE"/>
              <a:pPr/>
              <a:t>15</a:t>
            </a:fld>
            <a:endParaRPr lang="de-DE"/>
          </a:p>
        </p:txBody>
      </p:sp>
      <p:sp>
        <p:nvSpPr>
          <p:cNvPr id="91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0">
                <a:latin typeface="Trebuchet MS" pitchFamily="34" charset="0"/>
              </a:rPr>
              <a:t>origin &amp; impact</a:t>
            </a:r>
            <a:br>
              <a:rPr lang="en-GB" b="0">
                <a:latin typeface="Trebuchet MS" pitchFamily="34" charset="0"/>
              </a:rPr>
            </a:br>
            <a:r>
              <a:rPr lang="en-GB" sz="2000" b="0">
                <a:latin typeface="Trebuchet MS" pitchFamily="34" charset="0"/>
              </a:rPr>
              <a:t>How is corporate culture created?</a:t>
            </a:r>
          </a:p>
        </p:txBody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696200" cy="2249488"/>
          </a:xfrm>
        </p:spPr>
        <p:txBody>
          <a:bodyPr/>
          <a:lstStyle/>
          <a:p>
            <a:r>
              <a:rPr lang="en-GB">
                <a:latin typeface="Trebuchet MS" pitchFamily="34" charset="0"/>
              </a:rPr>
              <a:t>Its core are a corporations guiding values, it’s ethics.</a:t>
            </a:r>
          </a:p>
          <a:p>
            <a:r>
              <a:rPr lang="en-GB">
                <a:latin typeface="Trebuchet MS" pitchFamily="34" charset="0"/>
              </a:rPr>
              <a:t>The corporate culture …</a:t>
            </a:r>
          </a:p>
          <a:p>
            <a:pPr lvl="1"/>
            <a:r>
              <a:rPr lang="en-GB">
                <a:latin typeface="Trebuchet MS" pitchFamily="34" charset="0"/>
              </a:rPr>
              <a:t>influences a corporations action directly and often unconsciously.</a:t>
            </a:r>
          </a:p>
          <a:p>
            <a:pPr lvl="1"/>
            <a:r>
              <a:rPr lang="en-GB">
                <a:latin typeface="Trebuchet MS" pitchFamily="34" charset="0"/>
              </a:rPr>
              <a:t>resists to direct engineering.</a:t>
            </a:r>
          </a:p>
          <a:p>
            <a:pPr lvl="1"/>
            <a:r>
              <a:rPr lang="en-GB">
                <a:latin typeface="Trebuchet MS" pitchFamily="34" charset="0"/>
              </a:rPr>
              <a:t>is confirmed or changed by all decisions or actions.</a:t>
            </a:r>
          </a:p>
          <a:p>
            <a:r>
              <a:rPr lang="en-GB">
                <a:latin typeface="Trebuchet MS" pitchFamily="34" charset="0"/>
              </a:rPr>
              <a:t>Our actions offspring from several sources: </a:t>
            </a:r>
          </a:p>
          <a:p>
            <a:pPr lvl="1"/>
            <a:r>
              <a:rPr lang="en-GB">
                <a:latin typeface="Trebuchet MS" pitchFamily="34" charset="0"/>
              </a:rPr>
              <a:t>founder, market forces, cultural embedding, …</a:t>
            </a:r>
          </a:p>
        </p:txBody>
      </p:sp>
      <p:sp>
        <p:nvSpPr>
          <p:cNvPr id="914436" name="AutoShape 4"/>
          <p:cNvSpPr>
            <a:spLocks noChangeArrowheads="1"/>
          </p:cNvSpPr>
          <p:nvPr/>
        </p:nvSpPr>
        <p:spPr bwMode="auto">
          <a:xfrm>
            <a:off x="1116013" y="4017963"/>
            <a:ext cx="2305050" cy="755650"/>
          </a:xfrm>
          <a:prstGeom prst="chevron">
            <a:avLst>
              <a:gd name="adj" fmla="val 76261"/>
            </a:avLst>
          </a:prstGeom>
          <a:solidFill>
            <a:srgbClr val="DDDDDD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buClrTx/>
              <a:buSzTx/>
              <a:buFontTx/>
              <a:buNone/>
            </a:pPr>
            <a:r>
              <a:rPr lang="en-GB" sz="1600">
                <a:latin typeface="Trebuchet MS" pitchFamily="34" charset="0"/>
                <a:cs typeface="Times New Roman" pitchFamily="18" charset="0"/>
              </a:rPr>
              <a:t>actions</a:t>
            </a:r>
          </a:p>
        </p:txBody>
      </p:sp>
      <p:sp>
        <p:nvSpPr>
          <p:cNvPr id="914437" name="AutoShape 5"/>
          <p:cNvSpPr>
            <a:spLocks noChangeArrowheads="1"/>
          </p:cNvSpPr>
          <p:nvPr/>
        </p:nvSpPr>
        <p:spPr bwMode="auto">
          <a:xfrm>
            <a:off x="5726113" y="4017963"/>
            <a:ext cx="2305050" cy="755650"/>
          </a:xfrm>
          <a:prstGeom prst="chevron">
            <a:avLst>
              <a:gd name="adj" fmla="val 76261"/>
            </a:avLst>
          </a:prstGeom>
          <a:solidFill>
            <a:srgbClr val="DDDDDD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buClrTx/>
              <a:buSzTx/>
              <a:buFontTx/>
              <a:buNone/>
            </a:pPr>
            <a:r>
              <a:rPr lang="en-GB" sz="1600">
                <a:latin typeface="Trebuchet MS" pitchFamily="34" charset="0"/>
                <a:cs typeface="Times New Roman" pitchFamily="18" charset="0"/>
              </a:rPr>
              <a:t>actions</a:t>
            </a:r>
          </a:p>
        </p:txBody>
      </p:sp>
      <p:sp>
        <p:nvSpPr>
          <p:cNvPr id="914438" name="Oval 6"/>
          <p:cNvSpPr>
            <a:spLocks noChangeArrowheads="1"/>
          </p:cNvSpPr>
          <p:nvPr/>
        </p:nvSpPr>
        <p:spPr bwMode="auto">
          <a:xfrm>
            <a:off x="1331913" y="5673725"/>
            <a:ext cx="1511300" cy="612775"/>
          </a:xfrm>
          <a:prstGeom prst="ellipse">
            <a:avLst/>
          </a:prstGeom>
          <a:gradFill rotWithShape="1">
            <a:gsLst>
              <a:gs pos="0">
                <a:srgbClr val="FF3300">
                  <a:alpha val="75000"/>
                </a:srgbClr>
              </a:gs>
              <a:gs pos="100000">
                <a:srgbClr val="FFFF00">
                  <a:alpha val="75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B2B2B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1800">
                <a:latin typeface="Trebuchet MS" pitchFamily="34" charset="0"/>
                <a:cs typeface="Times New Roman" pitchFamily="18" charset="0"/>
              </a:rPr>
              <a:t>values</a:t>
            </a:r>
          </a:p>
        </p:txBody>
      </p:sp>
      <p:sp>
        <p:nvSpPr>
          <p:cNvPr id="914439" name="Oval 7"/>
          <p:cNvSpPr>
            <a:spLocks noChangeArrowheads="1"/>
          </p:cNvSpPr>
          <p:nvPr/>
        </p:nvSpPr>
        <p:spPr bwMode="auto">
          <a:xfrm>
            <a:off x="5903913" y="5673725"/>
            <a:ext cx="1511300" cy="612775"/>
          </a:xfrm>
          <a:prstGeom prst="ellipse">
            <a:avLst/>
          </a:prstGeom>
          <a:gradFill rotWithShape="1">
            <a:gsLst>
              <a:gs pos="0">
                <a:srgbClr val="FF3300">
                  <a:alpha val="75000"/>
                </a:srgbClr>
              </a:gs>
              <a:gs pos="100000">
                <a:srgbClr val="FFFF00">
                  <a:alpha val="75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B2B2B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1800">
                <a:latin typeface="Trebuchet MS" pitchFamily="34" charset="0"/>
                <a:cs typeface="Times New Roman" pitchFamily="18" charset="0"/>
              </a:rPr>
              <a:t>values</a:t>
            </a:r>
          </a:p>
        </p:txBody>
      </p:sp>
      <p:sp>
        <p:nvSpPr>
          <p:cNvPr id="914440" name="Line 8"/>
          <p:cNvSpPr>
            <a:spLocks noChangeShapeType="1"/>
          </p:cNvSpPr>
          <p:nvPr/>
        </p:nvSpPr>
        <p:spPr bwMode="auto">
          <a:xfrm>
            <a:off x="1368425" y="4846638"/>
            <a:ext cx="539750" cy="792162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4441" name="Line 9"/>
          <p:cNvSpPr>
            <a:spLocks noChangeShapeType="1"/>
          </p:cNvSpPr>
          <p:nvPr/>
        </p:nvSpPr>
        <p:spPr bwMode="auto">
          <a:xfrm flipH="1">
            <a:off x="2268538" y="4846638"/>
            <a:ext cx="539750" cy="792162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4442" name="Line 10"/>
          <p:cNvSpPr>
            <a:spLocks noChangeShapeType="1"/>
          </p:cNvSpPr>
          <p:nvPr/>
        </p:nvSpPr>
        <p:spPr bwMode="auto">
          <a:xfrm>
            <a:off x="1655763" y="4881563"/>
            <a:ext cx="360362" cy="757237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4443" name="Line 11"/>
          <p:cNvSpPr>
            <a:spLocks noChangeShapeType="1"/>
          </p:cNvSpPr>
          <p:nvPr/>
        </p:nvSpPr>
        <p:spPr bwMode="auto">
          <a:xfrm flipH="1">
            <a:off x="2159000" y="4881563"/>
            <a:ext cx="325438" cy="757237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4444" name="Line 12"/>
          <p:cNvSpPr>
            <a:spLocks noChangeShapeType="1"/>
          </p:cNvSpPr>
          <p:nvPr/>
        </p:nvSpPr>
        <p:spPr bwMode="auto">
          <a:xfrm>
            <a:off x="2087563" y="4881563"/>
            <a:ext cx="0" cy="757237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4445" name="Line 13"/>
          <p:cNvSpPr>
            <a:spLocks noChangeShapeType="1"/>
          </p:cNvSpPr>
          <p:nvPr/>
        </p:nvSpPr>
        <p:spPr bwMode="auto">
          <a:xfrm>
            <a:off x="5940425" y="4846638"/>
            <a:ext cx="539750" cy="792162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4446" name="Line 14"/>
          <p:cNvSpPr>
            <a:spLocks noChangeShapeType="1"/>
          </p:cNvSpPr>
          <p:nvPr/>
        </p:nvSpPr>
        <p:spPr bwMode="auto">
          <a:xfrm flipH="1">
            <a:off x="6840538" y="4846638"/>
            <a:ext cx="539750" cy="792162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4447" name="Line 15"/>
          <p:cNvSpPr>
            <a:spLocks noChangeShapeType="1"/>
          </p:cNvSpPr>
          <p:nvPr/>
        </p:nvSpPr>
        <p:spPr bwMode="auto">
          <a:xfrm>
            <a:off x="6227763" y="4881563"/>
            <a:ext cx="360362" cy="757237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4448" name="Line 16"/>
          <p:cNvSpPr>
            <a:spLocks noChangeShapeType="1"/>
          </p:cNvSpPr>
          <p:nvPr/>
        </p:nvSpPr>
        <p:spPr bwMode="auto">
          <a:xfrm flipH="1">
            <a:off x="6731000" y="4881563"/>
            <a:ext cx="325438" cy="757237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4449" name="Line 17"/>
          <p:cNvSpPr>
            <a:spLocks noChangeShapeType="1"/>
          </p:cNvSpPr>
          <p:nvPr/>
        </p:nvSpPr>
        <p:spPr bwMode="auto">
          <a:xfrm>
            <a:off x="6659563" y="4881563"/>
            <a:ext cx="0" cy="757237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4450" name="Text Box 18"/>
          <p:cNvSpPr txBox="1">
            <a:spLocks noChangeArrowheads="1"/>
          </p:cNvSpPr>
          <p:nvPr/>
        </p:nvSpPr>
        <p:spPr bwMode="auto">
          <a:xfrm>
            <a:off x="3543300" y="4219575"/>
            <a:ext cx="9048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200">
                <a:latin typeface="Trebuchet MS" pitchFamily="34" charset="0"/>
                <a:cs typeface="Times New Roman" pitchFamily="18" charset="0"/>
              </a:rPr>
              <a:t>short term</a:t>
            </a:r>
          </a:p>
        </p:txBody>
      </p:sp>
      <p:sp>
        <p:nvSpPr>
          <p:cNvPr id="914451" name="Text Box 19"/>
          <p:cNvSpPr txBox="1">
            <a:spLocks noChangeArrowheads="1"/>
          </p:cNvSpPr>
          <p:nvPr/>
        </p:nvSpPr>
        <p:spPr bwMode="auto">
          <a:xfrm>
            <a:off x="3543300" y="5830888"/>
            <a:ext cx="11049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200">
                <a:latin typeface="Trebuchet MS" pitchFamily="34" charset="0"/>
                <a:cs typeface="Times New Roman" pitchFamily="18" charset="0"/>
              </a:rPr>
              <a:t>medium term</a:t>
            </a:r>
          </a:p>
        </p:txBody>
      </p:sp>
      <p:sp>
        <p:nvSpPr>
          <p:cNvPr id="914452" name="AutoShape 20"/>
          <p:cNvSpPr>
            <a:spLocks noChangeArrowheads="1"/>
          </p:cNvSpPr>
          <p:nvPr/>
        </p:nvSpPr>
        <p:spPr bwMode="auto">
          <a:xfrm>
            <a:off x="935038" y="4233863"/>
            <a:ext cx="303212" cy="260350"/>
          </a:xfrm>
          <a:prstGeom prst="notchedRightArrow">
            <a:avLst>
              <a:gd name="adj1" fmla="val 50000"/>
              <a:gd name="adj2" fmla="val 29116"/>
            </a:avLst>
          </a:prstGeom>
          <a:noFill/>
          <a:ln w="9525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914453" name="AutoShape 21"/>
          <p:cNvSpPr>
            <a:spLocks noChangeArrowheads="1"/>
          </p:cNvSpPr>
          <p:nvPr/>
        </p:nvSpPr>
        <p:spPr bwMode="auto">
          <a:xfrm>
            <a:off x="935038" y="5889625"/>
            <a:ext cx="303212" cy="260350"/>
          </a:xfrm>
          <a:prstGeom prst="notchedRightArrow">
            <a:avLst>
              <a:gd name="adj1" fmla="val 50000"/>
              <a:gd name="adj2" fmla="val 29116"/>
            </a:avLst>
          </a:prstGeom>
          <a:noFill/>
          <a:ln w="9525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914454" name="Text Box 22"/>
          <p:cNvSpPr txBox="1">
            <a:spLocks noChangeArrowheads="1"/>
          </p:cNvSpPr>
          <p:nvPr/>
        </p:nvSpPr>
        <p:spPr bwMode="auto">
          <a:xfrm>
            <a:off x="806450" y="5557838"/>
            <a:ext cx="4889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4800">
                <a:solidFill>
                  <a:srgbClr val="FF3300"/>
                </a:solidFill>
                <a:latin typeface="Trebuchet MS" pitchFamily="34" charset="0"/>
                <a:cs typeface="Times New Roman" pitchFamily="18" charset="0"/>
              </a:rPr>
              <a:t>x</a:t>
            </a:r>
          </a:p>
        </p:txBody>
      </p:sp>
      <p:sp>
        <p:nvSpPr>
          <p:cNvPr id="914455" name="Text Box 23"/>
          <p:cNvSpPr txBox="1">
            <a:spLocks noChangeArrowheads="1"/>
          </p:cNvSpPr>
          <p:nvPr/>
        </p:nvSpPr>
        <p:spPr bwMode="auto">
          <a:xfrm rot="-5400000">
            <a:off x="-396081" y="4961731"/>
            <a:ext cx="1781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800">
                <a:latin typeface="Trebuchet MS" pitchFamily="34" charset="0"/>
                <a:cs typeface="Times New Roman" pitchFamily="18" charset="0"/>
              </a:rPr>
              <a:t>--- influence ---</a:t>
            </a:r>
          </a:p>
        </p:txBody>
      </p:sp>
      <p:sp>
        <p:nvSpPr>
          <p:cNvPr id="914456" name="AutoShape 24"/>
          <p:cNvSpPr>
            <a:spLocks noChangeArrowheads="1"/>
          </p:cNvSpPr>
          <p:nvPr/>
        </p:nvSpPr>
        <p:spPr bwMode="auto">
          <a:xfrm>
            <a:off x="2735263" y="4518025"/>
            <a:ext cx="1512887" cy="936625"/>
          </a:xfrm>
          <a:prstGeom prst="cloudCallout">
            <a:avLst>
              <a:gd name="adj1" fmla="val -45278"/>
              <a:gd name="adj2" fmla="val 51185"/>
            </a:avLst>
          </a:prstGeom>
          <a:solidFill>
            <a:srgbClr val="FFFFFF">
              <a:alpha val="50000"/>
            </a:srgbClr>
          </a:solidFill>
          <a:ln w="9525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>
                <a:latin typeface="Trebuchet MS" pitchFamily="34" charset="0"/>
                <a:cs typeface="Times New Roman" pitchFamily="18" charset="0"/>
              </a:rPr>
              <a:t>no direct engineering possible</a:t>
            </a:r>
          </a:p>
        </p:txBody>
      </p:sp>
      <p:sp>
        <p:nvSpPr>
          <p:cNvPr id="914457" name="AutoShape 25"/>
          <p:cNvSpPr>
            <a:spLocks noChangeArrowheads="1"/>
          </p:cNvSpPr>
          <p:nvPr/>
        </p:nvSpPr>
        <p:spPr bwMode="auto">
          <a:xfrm>
            <a:off x="7272338" y="4518025"/>
            <a:ext cx="1620837" cy="936625"/>
          </a:xfrm>
          <a:prstGeom prst="cloudCallout">
            <a:avLst>
              <a:gd name="adj1" fmla="val -45593"/>
              <a:gd name="adj2" fmla="val 51185"/>
            </a:avLst>
          </a:prstGeom>
          <a:solidFill>
            <a:srgbClr val="FFFFFF">
              <a:alpha val="50000"/>
            </a:srgbClr>
          </a:solidFill>
          <a:ln w="9525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>
                <a:latin typeface="Trebuchet MS" pitchFamily="34" charset="0"/>
                <a:cs typeface="Times New Roman" pitchFamily="18" charset="0"/>
              </a:rPr>
              <a:t>has impact on all actions – often unconsciously</a:t>
            </a:r>
          </a:p>
        </p:txBody>
      </p:sp>
      <p:sp>
        <p:nvSpPr>
          <p:cNvPr id="914458" name="Oval 26"/>
          <p:cNvSpPr>
            <a:spLocks noChangeArrowheads="1"/>
          </p:cNvSpPr>
          <p:nvPr/>
        </p:nvSpPr>
        <p:spPr bwMode="auto">
          <a:xfrm>
            <a:off x="2354263" y="3313113"/>
            <a:ext cx="1692275" cy="434975"/>
          </a:xfrm>
          <a:prstGeom prst="ellipse">
            <a:avLst/>
          </a:prstGeom>
          <a:solidFill>
            <a:srgbClr val="FF3300">
              <a:alpha val="25000"/>
            </a:srgbClr>
          </a:solidFill>
          <a:ln w="19050">
            <a:solidFill>
              <a:srgbClr val="FF33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445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www.si-g.com</a:t>
            </a:r>
          </a:p>
        </p:txBody>
      </p:sp>
      <p:sp>
        <p:nvSpPr>
          <p:cNvPr id="31" name="Datumsplatzhalt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5493F448-C7DE-47F7-A6E4-5AC426237CB1}" type="datetime5">
              <a:rPr lang="de-DE"/>
              <a:pPr/>
              <a:t>12-05-02</a:t>
            </a:fld>
            <a:endParaRPr lang="de-DE"/>
          </a:p>
        </p:txBody>
      </p:sp>
      <p:sp>
        <p:nvSpPr>
          <p:cNvPr id="32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B7D3-C0D4-4CAF-9827-70D97BB0D605}" type="slidenum">
              <a:rPr lang="de-DE"/>
              <a:pPr/>
              <a:t>16</a:t>
            </a:fld>
            <a:endParaRPr lang="de-DE"/>
          </a:p>
        </p:txBody>
      </p:sp>
      <p:sp>
        <p:nvSpPr>
          <p:cNvPr id="90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origin - corporate culture &amp; market </a:t>
            </a:r>
            <a:br>
              <a:rPr lang="en-GB"/>
            </a:br>
            <a:r>
              <a:rPr lang="en-GB" sz="2000" b="0"/>
              <a:t>How efficient, how flexible should the corporation be?</a:t>
            </a:r>
          </a:p>
        </p:txBody>
      </p:sp>
      <p:grpSp>
        <p:nvGrpSpPr>
          <p:cNvPr id="904195" name="Group 3"/>
          <p:cNvGrpSpPr>
            <a:grpSpLocks/>
          </p:cNvGrpSpPr>
          <p:nvPr/>
        </p:nvGrpSpPr>
        <p:grpSpPr bwMode="auto">
          <a:xfrm>
            <a:off x="1905000" y="685800"/>
            <a:ext cx="5562600" cy="4953000"/>
            <a:chOff x="1200" y="528"/>
            <a:chExt cx="3504" cy="3120"/>
          </a:xfrm>
        </p:grpSpPr>
        <p:sp>
          <p:nvSpPr>
            <p:cNvPr id="904196" name="Rectangle 4"/>
            <p:cNvSpPr>
              <a:spLocks noChangeArrowheads="1"/>
            </p:cNvSpPr>
            <p:nvPr/>
          </p:nvSpPr>
          <p:spPr bwMode="auto">
            <a:xfrm>
              <a:off x="1200" y="672"/>
              <a:ext cx="3360" cy="2976"/>
            </a:xfrm>
            <a:prstGeom prst="rect">
              <a:avLst/>
            </a:prstGeom>
            <a:solidFill>
              <a:srgbClr val="EAEAEA">
                <a:alpha val="50000"/>
              </a:srgb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04197" name="Line 5"/>
            <p:cNvSpPr>
              <a:spLocks noChangeShapeType="1"/>
            </p:cNvSpPr>
            <p:nvPr/>
          </p:nvSpPr>
          <p:spPr bwMode="auto">
            <a:xfrm>
              <a:off x="2880" y="672"/>
              <a:ext cx="0" cy="297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4198" name="Line 6"/>
            <p:cNvSpPr>
              <a:spLocks noChangeShapeType="1"/>
            </p:cNvSpPr>
            <p:nvPr/>
          </p:nvSpPr>
          <p:spPr bwMode="auto">
            <a:xfrm>
              <a:off x="1200" y="2160"/>
              <a:ext cx="336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4199" name="Line 7"/>
            <p:cNvSpPr>
              <a:spLocks noChangeShapeType="1"/>
            </p:cNvSpPr>
            <p:nvPr/>
          </p:nvSpPr>
          <p:spPr bwMode="auto">
            <a:xfrm flipV="1">
              <a:off x="1200" y="528"/>
              <a:ext cx="0" cy="3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4200" name="Line 8"/>
            <p:cNvSpPr>
              <a:spLocks noChangeShapeType="1"/>
            </p:cNvSpPr>
            <p:nvPr/>
          </p:nvSpPr>
          <p:spPr bwMode="auto">
            <a:xfrm flipV="1">
              <a:off x="1200" y="3648"/>
              <a:ext cx="35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904201" name="Text Box 9"/>
          <p:cNvSpPr txBox="1">
            <a:spLocks noChangeArrowheads="1"/>
          </p:cNvSpPr>
          <p:nvPr/>
        </p:nvSpPr>
        <p:spPr bwMode="auto">
          <a:xfrm>
            <a:off x="1219200" y="990600"/>
            <a:ext cx="61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800"/>
              <a:t>high</a:t>
            </a:r>
          </a:p>
        </p:txBody>
      </p:sp>
      <p:sp>
        <p:nvSpPr>
          <p:cNvPr id="904202" name="Text Box 10"/>
          <p:cNvSpPr txBox="1">
            <a:spLocks noChangeArrowheads="1"/>
          </p:cNvSpPr>
          <p:nvPr/>
        </p:nvSpPr>
        <p:spPr bwMode="auto">
          <a:xfrm>
            <a:off x="1219200" y="5105400"/>
            <a:ext cx="527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800"/>
              <a:t>low</a:t>
            </a:r>
          </a:p>
        </p:txBody>
      </p:sp>
      <p:sp>
        <p:nvSpPr>
          <p:cNvPr id="904203" name="Text Box 11"/>
          <p:cNvSpPr txBox="1">
            <a:spLocks noChangeArrowheads="1"/>
          </p:cNvSpPr>
          <p:nvPr/>
        </p:nvSpPr>
        <p:spPr bwMode="auto">
          <a:xfrm>
            <a:off x="1905000" y="5638800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800"/>
              <a:t>low</a:t>
            </a:r>
          </a:p>
        </p:txBody>
      </p:sp>
      <p:sp>
        <p:nvSpPr>
          <p:cNvPr id="904204" name="Text Box 12"/>
          <p:cNvSpPr txBox="1">
            <a:spLocks noChangeArrowheads="1"/>
          </p:cNvSpPr>
          <p:nvPr/>
        </p:nvSpPr>
        <p:spPr bwMode="auto">
          <a:xfrm>
            <a:off x="6096000" y="5638800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GB" sz="1800"/>
              <a:t>high</a:t>
            </a:r>
          </a:p>
        </p:txBody>
      </p:sp>
      <p:sp>
        <p:nvSpPr>
          <p:cNvPr id="904205" name="Text Box 13"/>
          <p:cNvSpPr txBox="1">
            <a:spLocks noChangeArrowheads="1"/>
          </p:cNvSpPr>
          <p:nvPr/>
        </p:nvSpPr>
        <p:spPr bwMode="auto">
          <a:xfrm rot="-5400000">
            <a:off x="869157" y="3058318"/>
            <a:ext cx="155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800"/>
              <a:t>specialisation</a:t>
            </a:r>
          </a:p>
        </p:txBody>
      </p:sp>
      <p:sp>
        <p:nvSpPr>
          <p:cNvPr id="904206" name="Text Box 14"/>
          <p:cNvSpPr txBox="1">
            <a:spLocks noChangeArrowheads="1"/>
          </p:cNvSpPr>
          <p:nvPr/>
        </p:nvSpPr>
        <p:spPr bwMode="auto">
          <a:xfrm>
            <a:off x="4035425" y="5638800"/>
            <a:ext cx="191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800"/>
              <a:t>market dynamics</a:t>
            </a:r>
          </a:p>
        </p:txBody>
      </p:sp>
      <p:sp>
        <p:nvSpPr>
          <p:cNvPr id="904207" name="Oval 15"/>
          <p:cNvSpPr>
            <a:spLocks noChangeArrowheads="1"/>
          </p:cNvSpPr>
          <p:nvPr/>
        </p:nvSpPr>
        <p:spPr bwMode="auto">
          <a:xfrm>
            <a:off x="2743200" y="1600200"/>
            <a:ext cx="990600" cy="914400"/>
          </a:xfrm>
          <a:prstGeom prst="ellipse">
            <a:avLst/>
          </a:prstGeom>
          <a:solidFill>
            <a:srgbClr val="CCECFF">
              <a:alpha val="50000"/>
            </a:srgbClr>
          </a:solidFill>
          <a:ln w="9525">
            <a:solidFill>
              <a:srgbClr val="FF33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400"/>
          </a:p>
        </p:txBody>
      </p:sp>
      <p:sp>
        <p:nvSpPr>
          <p:cNvPr id="904208" name="AutoShape 16"/>
          <p:cNvSpPr>
            <a:spLocks noChangeArrowheads="1"/>
          </p:cNvSpPr>
          <p:nvPr/>
        </p:nvSpPr>
        <p:spPr bwMode="auto">
          <a:xfrm rot="5400000">
            <a:off x="4572000" y="3962400"/>
            <a:ext cx="304800" cy="1219200"/>
          </a:xfrm>
          <a:prstGeom prst="upArrow">
            <a:avLst>
              <a:gd name="adj1" fmla="val 50000"/>
              <a:gd name="adj2" fmla="val 100000"/>
            </a:avLst>
          </a:prstGeom>
          <a:solidFill>
            <a:srgbClr val="FF3300"/>
          </a:solidFill>
          <a:ln w="9525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04209" name="Text Box 17"/>
          <p:cNvSpPr txBox="1">
            <a:spLocks noChangeArrowheads="1"/>
          </p:cNvSpPr>
          <p:nvPr/>
        </p:nvSpPr>
        <p:spPr bwMode="auto">
          <a:xfrm>
            <a:off x="3009900" y="1752600"/>
            <a:ext cx="471488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3700" b="1">
                <a:solidFill>
                  <a:srgbClr val="FF33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904210" name="Oval 18"/>
          <p:cNvSpPr>
            <a:spLocks noChangeArrowheads="1"/>
          </p:cNvSpPr>
          <p:nvPr/>
        </p:nvSpPr>
        <p:spPr bwMode="auto">
          <a:xfrm>
            <a:off x="5486400" y="1676400"/>
            <a:ext cx="990600" cy="914400"/>
          </a:xfrm>
          <a:prstGeom prst="ellipse">
            <a:avLst/>
          </a:prstGeom>
          <a:solidFill>
            <a:srgbClr val="CCECFF">
              <a:alpha val="50000"/>
            </a:srgbClr>
          </a:solidFill>
          <a:ln w="9525">
            <a:solidFill>
              <a:srgbClr val="FF33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400"/>
          </a:p>
        </p:txBody>
      </p:sp>
      <p:sp>
        <p:nvSpPr>
          <p:cNvPr id="904211" name="Text Box 19"/>
          <p:cNvSpPr txBox="1">
            <a:spLocks noChangeArrowheads="1"/>
          </p:cNvSpPr>
          <p:nvPr/>
        </p:nvSpPr>
        <p:spPr bwMode="auto">
          <a:xfrm>
            <a:off x="5715000" y="1752600"/>
            <a:ext cx="471488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3700" b="1">
                <a:solidFill>
                  <a:srgbClr val="FF3300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904212" name="Rectangle 20"/>
          <p:cNvSpPr>
            <a:spLocks noChangeArrowheads="1"/>
          </p:cNvSpPr>
          <p:nvPr/>
        </p:nvSpPr>
        <p:spPr bwMode="auto">
          <a:xfrm>
            <a:off x="2797175" y="6005513"/>
            <a:ext cx="3219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800">
                <a:solidFill>
                  <a:schemeClr val="tx2"/>
                </a:solidFill>
              </a:rPr>
              <a:t>specialisation versus flexibility</a:t>
            </a:r>
          </a:p>
        </p:txBody>
      </p:sp>
      <p:graphicFrame>
        <p:nvGraphicFramePr>
          <p:cNvPr id="904213" name="Object 21"/>
          <p:cNvGraphicFramePr>
            <a:graphicFrameLocks noChangeAspect="1"/>
          </p:cNvGraphicFramePr>
          <p:nvPr/>
        </p:nvGraphicFramePr>
        <p:xfrm>
          <a:off x="2398713" y="3768725"/>
          <a:ext cx="1636712" cy="187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248" name="Photo Editor-Foto" r:id="rId4" imgW="5152381" imgH="2142857" progId="MSPhotoEd.3">
                  <p:embed/>
                </p:oleObj>
              </mc:Choice>
              <mc:Fallback>
                <p:oleObj name="Photo Editor-Foto" r:id="rId4" imgW="5152381" imgH="2142857" progId="MSPhotoEd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2601" r="68193"/>
                      <a:stretch>
                        <a:fillRect/>
                      </a:stretch>
                    </p:blipFill>
                    <p:spPr bwMode="auto">
                      <a:xfrm>
                        <a:off x="2398713" y="3768725"/>
                        <a:ext cx="1636712" cy="187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4214" name="Object 22"/>
          <p:cNvGraphicFramePr>
            <a:graphicFrameLocks noChangeAspect="1"/>
          </p:cNvGraphicFramePr>
          <p:nvPr/>
        </p:nvGraphicFramePr>
        <p:xfrm>
          <a:off x="5486400" y="3770313"/>
          <a:ext cx="1122363" cy="186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249" name="Photo Editor-Foto" r:id="rId6" imgW="5152381" imgH="2142857" progId="MSPhotoEd.3">
                  <p:embed/>
                </p:oleObj>
              </mc:Choice>
              <mc:Fallback>
                <p:oleObj name="Photo Editor-Foto" r:id="rId6" imgW="5152381" imgH="2142857" progId="MSPhotoEd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1852" t="12601" r="36333"/>
                      <a:stretch>
                        <a:fillRect/>
                      </a:stretch>
                    </p:blipFill>
                    <p:spPr bwMode="auto">
                      <a:xfrm>
                        <a:off x="5486400" y="3770313"/>
                        <a:ext cx="1122363" cy="186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04215" name="Group 23"/>
          <p:cNvGrpSpPr>
            <a:grpSpLocks/>
          </p:cNvGrpSpPr>
          <p:nvPr/>
        </p:nvGrpSpPr>
        <p:grpSpPr bwMode="auto">
          <a:xfrm>
            <a:off x="2743200" y="4038600"/>
            <a:ext cx="990600" cy="914400"/>
            <a:chOff x="1728" y="2544"/>
            <a:chExt cx="624" cy="576"/>
          </a:xfrm>
        </p:grpSpPr>
        <p:sp>
          <p:nvSpPr>
            <p:cNvPr id="904216" name="Oval 24"/>
            <p:cNvSpPr>
              <a:spLocks noChangeArrowheads="1"/>
            </p:cNvSpPr>
            <p:nvPr/>
          </p:nvSpPr>
          <p:spPr bwMode="auto">
            <a:xfrm>
              <a:off x="1728" y="2544"/>
              <a:ext cx="624" cy="576"/>
            </a:xfrm>
            <a:prstGeom prst="ellipse">
              <a:avLst/>
            </a:prstGeom>
            <a:solidFill>
              <a:srgbClr val="CCECFF">
                <a:alpha val="50000"/>
              </a:srgbClr>
            </a:solidFill>
            <a:ln w="9525">
              <a:solidFill>
                <a:srgbClr val="FF33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sz="2400"/>
            </a:p>
          </p:txBody>
        </p:sp>
        <p:sp>
          <p:nvSpPr>
            <p:cNvPr id="904217" name="Text Box 25"/>
            <p:cNvSpPr txBox="1">
              <a:spLocks noChangeArrowheads="1"/>
            </p:cNvSpPr>
            <p:nvPr/>
          </p:nvSpPr>
          <p:spPr bwMode="auto">
            <a:xfrm>
              <a:off x="1892" y="2626"/>
              <a:ext cx="297" cy="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3700" b="1">
                  <a:solidFill>
                    <a:srgbClr val="FF3300"/>
                  </a:solidFill>
                  <a:latin typeface="Comic Sans MS" pitchFamily="66" charset="0"/>
                </a:rPr>
                <a:t>1</a:t>
              </a:r>
            </a:p>
          </p:txBody>
        </p:sp>
      </p:grpSp>
      <p:sp>
        <p:nvSpPr>
          <p:cNvPr id="904218" name="AutoShape 26"/>
          <p:cNvSpPr>
            <a:spLocks noChangeArrowheads="1"/>
          </p:cNvSpPr>
          <p:nvPr/>
        </p:nvSpPr>
        <p:spPr bwMode="auto">
          <a:xfrm>
            <a:off x="3094038" y="2590800"/>
            <a:ext cx="304800" cy="1219200"/>
          </a:xfrm>
          <a:prstGeom prst="upArrow">
            <a:avLst>
              <a:gd name="adj1" fmla="val 50000"/>
              <a:gd name="adj2" fmla="val 100000"/>
            </a:avLst>
          </a:prstGeom>
          <a:solidFill>
            <a:srgbClr val="FF3300"/>
          </a:solidFill>
          <a:ln w="9525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904219" name="Group 27"/>
          <p:cNvGrpSpPr>
            <a:grpSpLocks/>
          </p:cNvGrpSpPr>
          <p:nvPr/>
        </p:nvGrpSpPr>
        <p:grpSpPr bwMode="auto">
          <a:xfrm>
            <a:off x="5486400" y="4038600"/>
            <a:ext cx="990600" cy="914400"/>
            <a:chOff x="3456" y="2544"/>
            <a:chExt cx="624" cy="576"/>
          </a:xfrm>
        </p:grpSpPr>
        <p:sp>
          <p:nvSpPr>
            <p:cNvPr id="904220" name="Oval 28"/>
            <p:cNvSpPr>
              <a:spLocks noChangeArrowheads="1"/>
            </p:cNvSpPr>
            <p:nvPr/>
          </p:nvSpPr>
          <p:spPr bwMode="auto">
            <a:xfrm>
              <a:off x="3456" y="2544"/>
              <a:ext cx="624" cy="576"/>
            </a:xfrm>
            <a:prstGeom prst="ellipse">
              <a:avLst/>
            </a:prstGeom>
            <a:solidFill>
              <a:srgbClr val="CCECFF">
                <a:alpha val="50000"/>
              </a:srgbClr>
            </a:solidFill>
            <a:ln w="9525">
              <a:solidFill>
                <a:srgbClr val="FF33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sz="2400"/>
            </a:p>
          </p:txBody>
        </p:sp>
        <p:sp>
          <p:nvSpPr>
            <p:cNvPr id="904221" name="Text Box 29"/>
            <p:cNvSpPr txBox="1">
              <a:spLocks noChangeArrowheads="1"/>
            </p:cNvSpPr>
            <p:nvPr/>
          </p:nvSpPr>
          <p:spPr bwMode="auto">
            <a:xfrm>
              <a:off x="3620" y="2626"/>
              <a:ext cx="297" cy="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3700" b="1">
                  <a:solidFill>
                    <a:srgbClr val="FF3300"/>
                  </a:solidFill>
                  <a:latin typeface="Comic Sans MS" pitchFamily="66" charset="0"/>
                </a:rPr>
                <a:t>3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www.si-g.com</a:t>
            </a:r>
          </a:p>
        </p:txBody>
      </p:sp>
      <p:sp>
        <p:nvSpPr>
          <p:cNvPr id="35" name="Datumsplatzhalt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4A178EB1-2EA9-4B21-805D-D1A73CD3B012}" type="datetime5">
              <a:rPr lang="de-DE"/>
              <a:pPr/>
              <a:t>12-05-02</a:t>
            </a:fld>
            <a:endParaRPr lang="de-DE"/>
          </a:p>
        </p:txBody>
      </p:sp>
      <p:sp>
        <p:nvSpPr>
          <p:cNvPr id="3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F130-7E7B-41E3-85F8-E5A6379C2B5B}" type="slidenum">
              <a:rPr lang="de-DE"/>
              <a:pPr/>
              <a:t>17</a:t>
            </a:fld>
            <a:endParaRPr lang="de-DE"/>
          </a:p>
        </p:txBody>
      </p:sp>
      <p:sp>
        <p:nvSpPr>
          <p:cNvPr id="90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origin - corporate culture &amp; market </a:t>
            </a:r>
            <a:br>
              <a:rPr lang="en-GB"/>
            </a:br>
            <a:r>
              <a:rPr lang="en-GB" sz="2000" b="0"/>
              <a:t>How efficient, how flexible should the corporation be?</a:t>
            </a:r>
          </a:p>
        </p:txBody>
      </p:sp>
      <p:grpSp>
        <p:nvGrpSpPr>
          <p:cNvPr id="906243" name="Group 3"/>
          <p:cNvGrpSpPr>
            <a:grpSpLocks/>
          </p:cNvGrpSpPr>
          <p:nvPr/>
        </p:nvGrpSpPr>
        <p:grpSpPr bwMode="auto">
          <a:xfrm>
            <a:off x="1905000" y="685800"/>
            <a:ext cx="5562600" cy="4953000"/>
            <a:chOff x="1200" y="528"/>
            <a:chExt cx="3504" cy="3120"/>
          </a:xfrm>
        </p:grpSpPr>
        <p:sp>
          <p:nvSpPr>
            <p:cNvPr id="906244" name="Rectangle 4"/>
            <p:cNvSpPr>
              <a:spLocks noChangeArrowheads="1"/>
            </p:cNvSpPr>
            <p:nvPr/>
          </p:nvSpPr>
          <p:spPr bwMode="auto">
            <a:xfrm>
              <a:off x="1200" y="672"/>
              <a:ext cx="3360" cy="2976"/>
            </a:xfrm>
            <a:prstGeom prst="rect">
              <a:avLst/>
            </a:prstGeom>
            <a:solidFill>
              <a:srgbClr val="EAEAEA">
                <a:alpha val="50000"/>
              </a:srgb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06245" name="Line 5"/>
            <p:cNvSpPr>
              <a:spLocks noChangeShapeType="1"/>
            </p:cNvSpPr>
            <p:nvPr/>
          </p:nvSpPr>
          <p:spPr bwMode="auto">
            <a:xfrm>
              <a:off x="2880" y="672"/>
              <a:ext cx="0" cy="297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6246" name="Line 6"/>
            <p:cNvSpPr>
              <a:spLocks noChangeShapeType="1"/>
            </p:cNvSpPr>
            <p:nvPr/>
          </p:nvSpPr>
          <p:spPr bwMode="auto">
            <a:xfrm>
              <a:off x="1200" y="2160"/>
              <a:ext cx="336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6247" name="Line 7"/>
            <p:cNvSpPr>
              <a:spLocks noChangeShapeType="1"/>
            </p:cNvSpPr>
            <p:nvPr/>
          </p:nvSpPr>
          <p:spPr bwMode="auto">
            <a:xfrm flipV="1">
              <a:off x="1200" y="528"/>
              <a:ext cx="0" cy="3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6248" name="Line 8"/>
            <p:cNvSpPr>
              <a:spLocks noChangeShapeType="1"/>
            </p:cNvSpPr>
            <p:nvPr/>
          </p:nvSpPr>
          <p:spPr bwMode="auto">
            <a:xfrm flipV="1">
              <a:off x="1200" y="3648"/>
              <a:ext cx="35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906249" name="Text Box 9"/>
          <p:cNvSpPr txBox="1">
            <a:spLocks noChangeArrowheads="1"/>
          </p:cNvSpPr>
          <p:nvPr/>
        </p:nvSpPr>
        <p:spPr bwMode="auto">
          <a:xfrm>
            <a:off x="1219200" y="990600"/>
            <a:ext cx="61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800"/>
              <a:t>high</a:t>
            </a:r>
          </a:p>
        </p:txBody>
      </p:sp>
      <p:sp>
        <p:nvSpPr>
          <p:cNvPr id="906250" name="Text Box 10"/>
          <p:cNvSpPr txBox="1">
            <a:spLocks noChangeArrowheads="1"/>
          </p:cNvSpPr>
          <p:nvPr/>
        </p:nvSpPr>
        <p:spPr bwMode="auto">
          <a:xfrm>
            <a:off x="1219200" y="5105400"/>
            <a:ext cx="527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800"/>
              <a:t>low</a:t>
            </a:r>
          </a:p>
        </p:txBody>
      </p:sp>
      <p:pic>
        <p:nvPicPr>
          <p:cNvPr id="90625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0" r="17181" b="2887"/>
          <a:stretch>
            <a:fillRect/>
          </a:stretch>
        </p:blipFill>
        <p:spPr bwMode="auto">
          <a:xfrm>
            <a:off x="1930400" y="927100"/>
            <a:ext cx="2641600" cy="234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6252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4"/>
          <a:stretch>
            <a:fillRect/>
          </a:stretch>
        </p:blipFill>
        <p:spPr bwMode="auto">
          <a:xfrm>
            <a:off x="1905000" y="3276600"/>
            <a:ext cx="2667000" cy="235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6253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" t="2710" r="4620" b="2942"/>
          <a:stretch>
            <a:fillRect/>
          </a:stretch>
        </p:blipFill>
        <p:spPr bwMode="auto">
          <a:xfrm>
            <a:off x="4572000" y="3276600"/>
            <a:ext cx="26670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6254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47328" r="37878" b="11269"/>
          <a:stretch>
            <a:fillRect/>
          </a:stretch>
        </p:blipFill>
        <p:spPr bwMode="auto">
          <a:xfrm>
            <a:off x="4572000" y="914400"/>
            <a:ext cx="26670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6255" name="Oval 15"/>
          <p:cNvSpPr>
            <a:spLocks noChangeArrowheads="1"/>
          </p:cNvSpPr>
          <p:nvPr/>
        </p:nvSpPr>
        <p:spPr bwMode="auto">
          <a:xfrm>
            <a:off x="2743200" y="1600200"/>
            <a:ext cx="990600" cy="914400"/>
          </a:xfrm>
          <a:prstGeom prst="ellipse">
            <a:avLst/>
          </a:prstGeom>
          <a:solidFill>
            <a:srgbClr val="CCECFF">
              <a:alpha val="50000"/>
            </a:srgbClr>
          </a:solidFill>
          <a:ln w="9525">
            <a:solidFill>
              <a:srgbClr val="FF33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400"/>
          </a:p>
        </p:txBody>
      </p:sp>
      <p:sp>
        <p:nvSpPr>
          <p:cNvPr id="906256" name="AutoShape 16"/>
          <p:cNvSpPr>
            <a:spLocks noChangeArrowheads="1"/>
          </p:cNvSpPr>
          <p:nvPr/>
        </p:nvSpPr>
        <p:spPr bwMode="auto">
          <a:xfrm>
            <a:off x="3094038" y="2590800"/>
            <a:ext cx="304800" cy="1219200"/>
          </a:xfrm>
          <a:prstGeom prst="upArrow">
            <a:avLst>
              <a:gd name="adj1" fmla="val 50000"/>
              <a:gd name="adj2" fmla="val 100000"/>
            </a:avLst>
          </a:prstGeom>
          <a:solidFill>
            <a:srgbClr val="FF3300"/>
          </a:solidFill>
          <a:ln w="9525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06257" name="AutoShape 17"/>
          <p:cNvSpPr>
            <a:spLocks noChangeArrowheads="1"/>
          </p:cNvSpPr>
          <p:nvPr/>
        </p:nvSpPr>
        <p:spPr bwMode="auto">
          <a:xfrm rot="5400000">
            <a:off x="4572000" y="3962400"/>
            <a:ext cx="304800" cy="1219200"/>
          </a:xfrm>
          <a:prstGeom prst="upArrow">
            <a:avLst>
              <a:gd name="adj1" fmla="val 50000"/>
              <a:gd name="adj2" fmla="val 100000"/>
            </a:avLst>
          </a:prstGeom>
          <a:solidFill>
            <a:srgbClr val="FF3300"/>
          </a:solidFill>
          <a:ln w="9525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06258" name="Text Box 18"/>
          <p:cNvSpPr txBox="1">
            <a:spLocks noChangeArrowheads="1"/>
          </p:cNvSpPr>
          <p:nvPr/>
        </p:nvSpPr>
        <p:spPr bwMode="auto">
          <a:xfrm>
            <a:off x="3009900" y="1752600"/>
            <a:ext cx="471488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3700" b="1">
                <a:solidFill>
                  <a:srgbClr val="FF33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906259" name="Text Box 19"/>
          <p:cNvSpPr txBox="1">
            <a:spLocks noChangeArrowheads="1"/>
          </p:cNvSpPr>
          <p:nvPr/>
        </p:nvSpPr>
        <p:spPr bwMode="auto">
          <a:xfrm>
            <a:off x="3009900" y="4191000"/>
            <a:ext cx="471488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3700" b="1">
                <a:solidFill>
                  <a:srgbClr val="FF33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906260" name="Oval 20"/>
          <p:cNvSpPr>
            <a:spLocks noChangeArrowheads="1"/>
          </p:cNvSpPr>
          <p:nvPr/>
        </p:nvSpPr>
        <p:spPr bwMode="auto">
          <a:xfrm>
            <a:off x="5486400" y="1676400"/>
            <a:ext cx="990600" cy="914400"/>
          </a:xfrm>
          <a:prstGeom prst="ellipse">
            <a:avLst/>
          </a:prstGeom>
          <a:solidFill>
            <a:srgbClr val="CCECFF">
              <a:alpha val="50000"/>
            </a:srgbClr>
          </a:solidFill>
          <a:ln w="9525">
            <a:solidFill>
              <a:srgbClr val="FF33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400"/>
          </a:p>
        </p:txBody>
      </p:sp>
      <p:sp>
        <p:nvSpPr>
          <p:cNvPr id="906261" name="Text Box 21"/>
          <p:cNvSpPr txBox="1">
            <a:spLocks noChangeArrowheads="1"/>
          </p:cNvSpPr>
          <p:nvPr/>
        </p:nvSpPr>
        <p:spPr bwMode="auto">
          <a:xfrm>
            <a:off x="5776913" y="4191000"/>
            <a:ext cx="471487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3700" b="1">
                <a:solidFill>
                  <a:srgbClr val="FF3300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906262" name="Text Box 22"/>
          <p:cNvSpPr txBox="1">
            <a:spLocks noChangeArrowheads="1"/>
          </p:cNvSpPr>
          <p:nvPr/>
        </p:nvSpPr>
        <p:spPr bwMode="auto">
          <a:xfrm>
            <a:off x="5715000" y="1752600"/>
            <a:ext cx="471488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3700" b="1">
                <a:solidFill>
                  <a:srgbClr val="FF3300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906263" name="Rectangle 23"/>
          <p:cNvSpPr>
            <a:spLocks noChangeArrowheads="1"/>
          </p:cNvSpPr>
          <p:nvPr/>
        </p:nvSpPr>
        <p:spPr bwMode="auto">
          <a:xfrm>
            <a:off x="2797175" y="6005513"/>
            <a:ext cx="3219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800">
                <a:solidFill>
                  <a:schemeClr val="tx2"/>
                </a:solidFill>
              </a:rPr>
              <a:t>specialisation versus flexibility</a:t>
            </a:r>
          </a:p>
        </p:txBody>
      </p:sp>
      <p:sp>
        <p:nvSpPr>
          <p:cNvPr id="906264" name="Text Box 24"/>
          <p:cNvSpPr txBox="1">
            <a:spLocks noChangeArrowheads="1"/>
          </p:cNvSpPr>
          <p:nvPr/>
        </p:nvSpPr>
        <p:spPr bwMode="auto">
          <a:xfrm>
            <a:off x="1905000" y="5638800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800"/>
              <a:t>low</a:t>
            </a:r>
          </a:p>
        </p:txBody>
      </p:sp>
      <p:sp>
        <p:nvSpPr>
          <p:cNvPr id="906265" name="Text Box 25"/>
          <p:cNvSpPr txBox="1">
            <a:spLocks noChangeArrowheads="1"/>
          </p:cNvSpPr>
          <p:nvPr/>
        </p:nvSpPr>
        <p:spPr bwMode="auto">
          <a:xfrm>
            <a:off x="6096000" y="5638800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GB" sz="1800"/>
              <a:t>high</a:t>
            </a:r>
          </a:p>
        </p:txBody>
      </p:sp>
      <p:sp>
        <p:nvSpPr>
          <p:cNvPr id="906266" name="Text Box 26"/>
          <p:cNvSpPr txBox="1">
            <a:spLocks noChangeArrowheads="1"/>
          </p:cNvSpPr>
          <p:nvPr/>
        </p:nvSpPr>
        <p:spPr bwMode="auto">
          <a:xfrm rot="-5400000">
            <a:off x="869157" y="3058318"/>
            <a:ext cx="155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800"/>
              <a:t>specialisation</a:t>
            </a:r>
          </a:p>
        </p:txBody>
      </p:sp>
      <p:sp>
        <p:nvSpPr>
          <p:cNvPr id="906267" name="Text Box 27"/>
          <p:cNvSpPr txBox="1">
            <a:spLocks noChangeArrowheads="1"/>
          </p:cNvSpPr>
          <p:nvPr/>
        </p:nvSpPr>
        <p:spPr bwMode="auto">
          <a:xfrm>
            <a:off x="4035425" y="5638800"/>
            <a:ext cx="191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800"/>
              <a:t>market dynamics</a:t>
            </a:r>
          </a:p>
        </p:txBody>
      </p:sp>
      <p:grpSp>
        <p:nvGrpSpPr>
          <p:cNvPr id="906268" name="Group 28"/>
          <p:cNvGrpSpPr>
            <a:grpSpLocks/>
          </p:cNvGrpSpPr>
          <p:nvPr/>
        </p:nvGrpSpPr>
        <p:grpSpPr bwMode="auto">
          <a:xfrm>
            <a:off x="2743200" y="4038600"/>
            <a:ext cx="990600" cy="914400"/>
            <a:chOff x="1728" y="2544"/>
            <a:chExt cx="624" cy="576"/>
          </a:xfrm>
        </p:grpSpPr>
        <p:sp>
          <p:nvSpPr>
            <p:cNvPr id="906269" name="Oval 29"/>
            <p:cNvSpPr>
              <a:spLocks noChangeArrowheads="1"/>
            </p:cNvSpPr>
            <p:nvPr/>
          </p:nvSpPr>
          <p:spPr bwMode="auto">
            <a:xfrm>
              <a:off x="1728" y="2544"/>
              <a:ext cx="624" cy="576"/>
            </a:xfrm>
            <a:prstGeom prst="ellipse">
              <a:avLst/>
            </a:prstGeom>
            <a:solidFill>
              <a:srgbClr val="CCECFF">
                <a:alpha val="50000"/>
              </a:srgbClr>
            </a:solidFill>
            <a:ln w="9525">
              <a:solidFill>
                <a:srgbClr val="FF33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sz="2400"/>
            </a:p>
          </p:txBody>
        </p:sp>
        <p:sp>
          <p:nvSpPr>
            <p:cNvPr id="906270" name="Text Box 30"/>
            <p:cNvSpPr txBox="1">
              <a:spLocks noChangeArrowheads="1"/>
            </p:cNvSpPr>
            <p:nvPr/>
          </p:nvSpPr>
          <p:spPr bwMode="auto">
            <a:xfrm>
              <a:off x="1892" y="2626"/>
              <a:ext cx="297" cy="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3700" b="1">
                  <a:solidFill>
                    <a:srgbClr val="FF3300"/>
                  </a:solidFill>
                  <a:latin typeface="Comic Sans MS" pitchFamily="66" charset="0"/>
                </a:rPr>
                <a:t>1</a:t>
              </a:r>
            </a:p>
          </p:txBody>
        </p:sp>
      </p:grpSp>
      <p:grpSp>
        <p:nvGrpSpPr>
          <p:cNvPr id="906271" name="Group 31"/>
          <p:cNvGrpSpPr>
            <a:grpSpLocks/>
          </p:cNvGrpSpPr>
          <p:nvPr/>
        </p:nvGrpSpPr>
        <p:grpSpPr bwMode="auto">
          <a:xfrm>
            <a:off x="5486400" y="4038600"/>
            <a:ext cx="990600" cy="914400"/>
            <a:chOff x="3456" y="2544"/>
            <a:chExt cx="624" cy="576"/>
          </a:xfrm>
        </p:grpSpPr>
        <p:sp>
          <p:nvSpPr>
            <p:cNvPr id="906272" name="Oval 32"/>
            <p:cNvSpPr>
              <a:spLocks noChangeArrowheads="1"/>
            </p:cNvSpPr>
            <p:nvPr/>
          </p:nvSpPr>
          <p:spPr bwMode="auto">
            <a:xfrm>
              <a:off x="3456" y="2544"/>
              <a:ext cx="624" cy="576"/>
            </a:xfrm>
            <a:prstGeom prst="ellipse">
              <a:avLst/>
            </a:prstGeom>
            <a:solidFill>
              <a:srgbClr val="CCECFF">
                <a:alpha val="50000"/>
              </a:srgbClr>
            </a:solidFill>
            <a:ln w="9525">
              <a:solidFill>
                <a:srgbClr val="FF33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sz="2400"/>
            </a:p>
          </p:txBody>
        </p:sp>
        <p:sp>
          <p:nvSpPr>
            <p:cNvPr id="906273" name="Text Box 33"/>
            <p:cNvSpPr txBox="1">
              <a:spLocks noChangeArrowheads="1"/>
            </p:cNvSpPr>
            <p:nvPr/>
          </p:nvSpPr>
          <p:spPr bwMode="auto">
            <a:xfrm>
              <a:off x="3620" y="2626"/>
              <a:ext cx="297" cy="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3700" b="1">
                  <a:solidFill>
                    <a:srgbClr val="FF3300"/>
                  </a:solidFill>
                  <a:latin typeface="Comic Sans MS" pitchFamily="66" charset="0"/>
                </a:rPr>
                <a:t>3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www.si-g.com</a:t>
            </a:r>
          </a:p>
        </p:txBody>
      </p:sp>
      <p:sp>
        <p:nvSpPr>
          <p:cNvPr id="6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561D9054-A3A3-4AC6-B15A-80505C12D14A}" type="datetime5">
              <a:rPr lang="de-DE"/>
              <a:pPr/>
              <a:t>12-05-02</a:t>
            </a:fld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ADE4-9933-4C31-B07E-4137138E9CEE}" type="slidenum">
              <a:rPr lang="de-DE"/>
              <a:pPr/>
              <a:t>18</a:t>
            </a:fld>
            <a:endParaRPr lang="de-DE"/>
          </a:p>
        </p:txBody>
      </p:sp>
      <p:sp>
        <p:nvSpPr>
          <p:cNvPr id="90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origin - corporate culture &amp; market </a:t>
            </a:r>
            <a:br>
              <a:rPr lang="en-GB"/>
            </a:br>
            <a:r>
              <a:rPr lang="en-GB" sz="2000" b="0"/>
              <a:t>How efficient, how flexible should the corporation be?</a:t>
            </a:r>
          </a:p>
        </p:txBody>
      </p:sp>
      <p:sp>
        <p:nvSpPr>
          <p:cNvPr id="90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/>
              <a:t>1. Quadrant – </a:t>
            </a:r>
            <a:r>
              <a:rPr lang="en-GB" sz="1800" i="1"/>
              <a:t>Generalist in a static environment</a:t>
            </a:r>
          </a:p>
          <a:p>
            <a:pPr lvl="1"/>
            <a:r>
              <a:rPr lang="en-GB" sz="1600"/>
              <a:t>High competition</a:t>
            </a:r>
          </a:p>
          <a:p>
            <a:pPr lvl="1"/>
            <a:r>
              <a:rPr lang="en-GB" sz="1600"/>
              <a:t>Only the strongest survives: competitive through size</a:t>
            </a:r>
          </a:p>
          <a:p>
            <a:pPr lvl="1"/>
            <a:r>
              <a:rPr lang="en-GB" sz="1600"/>
              <a:t>Universal success models: shark, dinosaur</a:t>
            </a:r>
          </a:p>
          <a:p>
            <a:r>
              <a:rPr lang="en-GB" sz="1800"/>
              <a:t>2. Quadrant – </a:t>
            </a:r>
            <a:r>
              <a:rPr lang="en-GB" sz="1800" i="1"/>
              <a:t>Specialist in a static environment</a:t>
            </a:r>
          </a:p>
          <a:p>
            <a:pPr lvl="1"/>
            <a:r>
              <a:rPr lang="en-GB" sz="1600"/>
              <a:t>Conquering ecological Niches</a:t>
            </a:r>
          </a:p>
          <a:p>
            <a:pPr lvl="1"/>
            <a:r>
              <a:rPr lang="en-GB" sz="1600"/>
              <a:t>Highly adapted efficiency specialists</a:t>
            </a:r>
          </a:p>
          <a:p>
            <a:pPr lvl="1"/>
            <a:r>
              <a:rPr lang="en-GB" sz="1600"/>
              <a:t>Niche dwellers: polar bear, camel</a:t>
            </a:r>
          </a:p>
          <a:p>
            <a:r>
              <a:rPr lang="en-GB" sz="1800"/>
              <a:t>3. Quadrant – </a:t>
            </a:r>
            <a:r>
              <a:rPr lang="en-GB" sz="1800" i="1"/>
              <a:t>Generalist in a dynamic environment</a:t>
            </a:r>
          </a:p>
          <a:p>
            <a:pPr lvl="1"/>
            <a:r>
              <a:rPr lang="en-GB" sz="1600"/>
              <a:t>cut-throat competition </a:t>
            </a:r>
          </a:p>
          <a:p>
            <a:pPr lvl="1"/>
            <a:r>
              <a:rPr lang="en-GB" sz="1600"/>
              <a:t>Flexible process innovators: wolf</a:t>
            </a:r>
          </a:p>
          <a:p>
            <a:pPr lvl="1"/>
            <a:r>
              <a:rPr lang="en-GB" sz="1600"/>
              <a:t>survival under changing conditions, social system</a:t>
            </a:r>
          </a:p>
          <a:p>
            <a:r>
              <a:rPr lang="en-GB" sz="1800"/>
              <a:t>4. Quadrant – </a:t>
            </a:r>
            <a:r>
              <a:rPr lang="en-GB" sz="1800" i="1"/>
              <a:t>Specialist in a dynamic environment</a:t>
            </a:r>
          </a:p>
          <a:p>
            <a:pPr lvl="1"/>
            <a:r>
              <a:rPr lang="en-GB" sz="1600"/>
              <a:t>Taking advantage of „windows of opportunity“</a:t>
            </a:r>
          </a:p>
          <a:p>
            <a:pPr lvl="1"/>
            <a:r>
              <a:rPr lang="en-GB" sz="1600"/>
              <a:t>Agile Specialists, Nomads, opportunity picker, migrant birds, swarm</a:t>
            </a:r>
          </a:p>
        </p:txBody>
      </p:sp>
      <p:sp>
        <p:nvSpPr>
          <p:cNvPr id="908292" name="Text Box 4"/>
          <p:cNvSpPr txBox="1">
            <a:spLocks noChangeArrowheads="1"/>
          </p:cNvSpPr>
          <p:nvPr/>
        </p:nvSpPr>
        <p:spPr bwMode="auto">
          <a:xfrm>
            <a:off x="533400" y="5973763"/>
            <a:ext cx="830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92100" indent="-292100"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82600"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buClr>
                <a:srgbClr val="FF3300"/>
              </a:buClr>
              <a:buFont typeface="Wingdings" pitchFamily="2" charset="2"/>
              <a:buChar char="è"/>
            </a:pPr>
            <a:r>
              <a:rPr lang="en-GB" sz="2000" b="1">
                <a:solidFill>
                  <a:srgbClr val="FF3300"/>
                </a:solidFill>
              </a:rPr>
              <a:t>increasing market dynamics require higher flexibility.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www.si-g.com</a:t>
            </a:r>
          </a:p>
        </p:txBody>
      </p:sp>
      <p:sp>
        <p:nvSpPr>
          <p:cNvPr id="155" name="Datumsplatzhalt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44136CA9-765F-4AFE-BBA2-26BEBA79EF87}" type="datetime5">
              <a:rPr lang="de-DE"/>
              <a:pPr/>
              <a:t>12-05-02</a:t>
            </a:fld>
            <a:endParaRPr lang="de-DE"/>
          </a:p>
        </p:txBody>
      </p:sp>
      <p:sp>
        <p:nvSpPr>
          <p:cNvPr id="15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69C7A-B11D-4289-8CC4-7B754B2BE810}" type="slidenum">
              <a:rPr lang="de-DE"/>
              <a:pPr/>
              <a:t>19</a:t>
            </a:fld>
            <a:endParaRPr lang="de-DE"/>
          </a:p>
        </p:txBody>
      </p:sp>
      <p:sp>
        <p:nvSpPr>
          <p:cNvPr id="916482" name="Rectangle 2"/>
          <p:cNvSpPr>
            <a:spLocks noChangeArrowheads="1"/>
          </p:cNvSpPr>
          <p:nvPr/>
        </p:nvSpPr>
        <p:spPr bwMode="auto">
          <a:xfrm>
            <a:off x="3248025" y="357188"/>
            <a:ext cx="85725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>
              <a:cs typeface="Times New Roman" pitchFamily="18" charset="0"/>
            </a:endParaRPr>
          </a:p>
        </p:txBody>
      </p:sp>
      <p:sp>
        <p:nvSpPr>
          <p:cNvPr id="916483" name="Freeform 3"/>
          <p:cNvSpPr>
            <a:spLocks/>
          </p:cNvSpPr>
          <p:nvPr/>
        </p:nvSpPr>
        <p:spPr bwMode="auto">
          <a:xfrm>
            <a:off x="862013" y="1619250"/>
            <a:ext cx="3863975" cy="3446463"/>
          </a:xfrm>
          <a:custGeom>
            <a:avLst/>
            <a:gdLst>
              <a:gd name="T0" fmla="*/ 0 w 2637"/>
              <a:gd name="T1" fmla="*/ 2170 h 2171"/>
              <a:gd name="T2" fmla="*/ 2636 w 2637"/>
              <a:gd name="T3" fmla="*/ 2170 h 2171"/>
              <a:gd name="T4" fmla="*/ 1319 w 2637"/>
              <a:gd name="T5" fmla="*/ 0 h 2171"/>
              <a:gd name="T6" fmla="*/ 0 w 2637"/>
              <a:gd name="T7" fmla="*/ 2170 h 2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37" h="2171">
                <a:moveTo>
                  <a:pt x="0" y="2170"/>
                </a:moveTo>
                <a:lnTo>
                  <a:pt x="2636" y="2170"/>
                </a:lnTo>
                <a:lnTo>
                  <a:pt x="1319" y="0"/>
                </a:lnTo>
                <a:lnTo>
                  <a:pt x="0" y="2170"/>
                </a:lnTo>
              </a:path>
            </a:pathLst>
          </a:custGeom>
          <a:solidFill>
            <a:srgbClr val="B2D9FF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916484" name="Freeform 4"/>
          <p:cNvSpPr>
            <a:spLocks/>
          </p:cNvSpPr>
          <p:nvPr/>
        </p:nvSpPr>
        <p:spPr bwMode="auto">
          <a:xfrm>
            <a:off x="855663" y="1612900"/>
            <a:ext cx="3876675" cy="3459163"/>
          </a:xfrm>
          <a:custGeom>
            <a:avLst/>
            <a:gdLst>
              <a:gd name="T0" fmla="*/ 0 w 2645"/>
              <a:gd name="T1" fmla="*/ 2172 h 2179"/>
              <a:gd name="T2" fmla="*/ 0 w 2645"/>
              <a:gd name="T3" fmla="*/ 2176 h 2179"/>
              <a:gd name="T4" fmla="*/ 2 w 2645"/>
              <a:gd name="T5" fmla="*/ 2176 h 2179"/>
              <a:gd name="T6" fmla="*/ 2 w 2645"/>
              <a:gd name="T7" fmla="*/ 2178 h 2179"/>
              <a:gd name="T8" fmla="*/ 2640 w 2645"/>
              <a:gd name="T9" fmla="*/ 2178 h 2179"/>
              <a:gd name="T10" fmla="*/ 2644 w 2645"/>
              <a:gd name="T11" fmla="*/ 2174 h 2179"/>
              <a:gd name="T12" fmla="*/ 2644 w 2645"/>
              <a:gd name="T13" fmla="*/ 2172 h 2179"/>
              <a:gd name="T14" fmla="*/ 2642 w 2645"/>
              <a:gd name="T15" fmla="*/ 2172 h 2179"/>
              <a:gd name="T16" fmla="*/ 1325 w 2645"/>
              <a:gd name="T17" fmla="*/ 2 h 2179"/>
              <a:gd name="T18" fmla="*/ 1325 w 2645"/>
              <a:gd name="T19" fmla="*/ 0 h 2179"/>
              <a:gd name="T20" fmla="*/ 1319 w 2645"/>
              <a:gd name="T21" fmla="*/ 0 h 2179"/>
              <a:gd name="T22" fmla="*/ 1319 w 2645"/>
              <a:gd name="T23" fmla="*/ 2 h 2179"/>
              <a:gd name="T24" fmla="*/ 0 w 2645"/>
              <a:gd name="T25" fmla="*/ 2172 h 2179"/>
              <a:gd name="T26" fmla="*/ 6 w 2645"/>
              <a:gd name="T27" fmla="*/ 2176 h 2179"/>
              <a:gd name="T28" fmla="*/ 1325 w 2645"/>
              <a:gd name="T29" fmla="*/ 6 h 2179"/>
              <a:gd name="T30" fmla="*/ 1319 w 2645"/>
              <a:gd name="T31" fmla="*/ 6 h 2179"/>
              <a:gd name="T32" fmla="*/ 2637 w 2645"/>
              <a:gd name="T33" fmla="*/ 2176 h 2179"/>
              <a:gd name="T34" fmla="*/ 2640 w 2645"/>
              <a:gd name="T35" fmla="*/ 2170 h 2179"/>
              <a:gd name="T36" fmla="*/ 4 w 2645"/>
              <a:gd name="T37" fmla="*/ 2170 h 2179"/>
              <a:gd name="T38" fmla="*/ 6 w 2645"/>
              <a:gd name="T39" fmla="*/ 2176 h 2179"/>
              <a:gd name="T40" fmla="*/ 0 w 2645"/>
              <a:gd name="T41" fmla="*/ 2172 h 2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645" h="2179">
                <a:moveTo>
                  <a:pt x="0" y="2172"/>
                </a:moveTo>
                <a:lnTo>
                  <a:pt x="0" y="2176"/>
                </a:lnTo>
                <a:lnTo>
                  <a:pt x="2" y="2176"/>
                </a:lnTo>
                <a:lnTo>
                  <a:pt x="2" y="2178"/>
                </a:lnTo>
                <a:lnTo>
                  <a:pt x="2640" y="2178"/>
                </a:lnTo>
                <a:lnTo>
                  <a:pt x="2644" y="2174"/>
                </a:lnTo>
                <a:lnTo>
                  <a:pt x="2644" y="2172"/>
                </a:lnTo>
                <a:lnTo>
                  <a:pt x="2642" y="2172"/>
                </a:lnTo>
                <a:lnTo>
                  <a:pt x="1325" y="2"/>
                </a:lnTo>
                <a:lnTo>
                  <a:pt x="1325" y="0"/>
                </a:lnTo>
                <a:lnTo>
                  <a:pt x="1319" y="0"/>
                </a:lnTo>
                <a:lnTo>
                  <a:pt x="1319" y="2"/>
                </a:lnTo>
                <a:lnTo>
                  <a:pt x="0" y="2172"/>
                </a:lnTo>
                <a:lnTo>
                  <a:pt x="6" y="2176"/>
                </a:lnTo>
                <a:lnTo>
                  <a:pt x="1325" y="6"/>
                </a:lnTo>
                <a:lnTo>
                  <a:pt x="1319" y="6"/>
                </a:lnTo>
                <a:lnTo>
                  <a:pt x="2637" y="2176"/>
                </a:lnTo>
                <a:lnTo>
                  <a:pt x="2640" y="2170"/>
                </a:lnTo>
                <a:lnTo>
                  <a:pt x="4" y="2170"/>
                </a:lnTo>
                <a:lnTo>
                  <a:pt x="6" y="2176"/>
                </a:lnTo>
                <a:lnTo>
                  <a:pt x="0" y="2172"/>
                </a:lnTo>
              </a:path>
            </a:pathLst>
          </a:custGeom>
          <a:solidFill>
            <a:srgbClr val="A2C1FE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6485" name="Freeform 5"/>
          <p:cNvSpPr>
            <a:spLocks/>
          </p:cNvSpPr>
          <p:nvPr/>
        </p:nvSpPr>
        <p:spPr bwMode="auto">
          <a:xfrm>
            <a:off x="5500688" y="1609725"/>
            <a:ext cx="2762250" cy="3462338"/>
          </a:xfrm>
          <a:custGeom>
            <a:avLst/>
            <a:gdLst>
              <a:gd name="T0" fmla="*/ 5 w 1885"/>
              <a:gd name="T1" fmla="*/ 1178 h 2181"/>
              <a:gd name="T2" fmla="*/ 945 w 1885"/>
              <a:gd name="T3" fmla="*/ 6 h 2181"/>
              <a:gd name="T4" fmla="*/ 939 w 1885"/>
              <a:gd name="T5" fmla="*/ 6 h 2181"/>
              <a:gd name="T6" fmla="*/ 1876 w 1885"/>
              <a:gd name="T7" fmla="*/ 1176 h 2181"/>
              <a:gd name="T8" fmla="*/ 1876 w 1885"/>
              <a:gd name="T9" fmla="*/ 1173 h 2181"/>
              <a:gd name="T10" fmla="*/ 1314 w 1885"/>
              <a:gd name="T11" fmla="*/ 2174 h 2181"/>
              <a:gd name="T12" fmla="*/ 1318 w 1885"/>
              <a:gd name="T13" fmla="*/ 2172 h 2181"/>
              <a:gd name="T14" fmla="*/ 568 w 1885"/>
              <a:gd name="T15" fmla="*/ 2172 h 2181"/>
              <a:gd name="T16" fmla="*/ 569 w 1885"/>
              <a:gd name="T17" fmla="*/ 2174 h 2181"/>
              <a:gd name="T18" fmla="*/ 5 w 1885"/>
              <a:gd name="T19" fmla="*/ 1151 h 2181"/>
              <a:gd name="T20" fmla="*/ 0 w 1885"/>
              <a:gd name="T21" fmla="*/ 1155 h 2181"/>
              <a:gd name="T22" fmla="*/ 564 w 1885"/>
              <a:gd name="T23" fmla="*/ 2178 h 2181"/>
              <a:gd name="T24" fmla="*/ 566 w 1885"/>
              <a:gd name="T25" fmla="*/ 2178 h 2181"/>
              <a:gd name="T26" fmla="*/ 566 w 1885"/>
              <a:gd name="T27" fmla="*/ 2180 h 2181"/>
              <a:gd name="T28" fmla="*/ 1318 w 1885"/>
              <a:gd name="T29" fmla="*/ 2180 h 2181"/>
              <a:gd name="T30" fmla="*/ 1320 w 1885"/>
              <a:gd name="T31" fmla="*/ 2178 h 2181"/>
              <a:gd name="T32" fmla="*/ 1882 w 1885"/>
              <a:gd name="T33" fmla="*/ 1176 h 2181"/>
              <a:gd name="T34" fmla="*/ 1884 w 1885"/>
              <a:gd name="T35" fmla="*/ 1175 h 2181"/>
              <a:gd name="T36" fmla="*/ 1884 w 1885"/>
              <a:gd name="T37" fmla="*/ 1173 h 2181"/>
              <a:gd name="T38" fmla="*/ 1882 w 1885"/>
              <a:gd name="T39" fmla="*/ 1173 h 2181"/>
              <a:gd name="T40" fmla="*/ 1882 w 1885"/>
              <a:gd name="T41" fmla="*/ 1171 h 2181"/>
              <a:gd name="T42" fmla="*/ 945 w 1885"/>
              <a:gd name="T43" fmla="*/ 0 h 2181"/>
              <a:gd name="T44" fmla="*/ 939 w 1885"/>
              <a:gd name="T45" fmla="*/ 0 h 2181"/>
              <a:gd name="T46" fmla="*/ 0 w 1885"/>
              <a:gd name="T47" fmla="*/ 1175 h 2181"/>
              <a:gd name="T48" fmla="*/ 5 w 1885"/>
              <a:gd name="T49" fmla="*/ 1178 h 2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85" h="2181">
                <a:moveTo>
                  <a:pt x="5" y="1178"/>
                </a:moveTo>
                <a:lnTo>
                  <a:pt x="945" y="6"/>
                </a:lnTo>
                <a:lnTo>
                  <a:pt x="939" y="6"/>
                </a:lnTo>
                <a:lnTo>
                  <a:pt x="1876" y="1176"/>
                </a:lnTo>
                <a:lnTo>
                  <a:pt x="1876" y="1173"/>
                </a:lnTo>
                <a:lnTo>
                  <a:pt x="1314" y="2174"/>
                </a:lnTo>
                <a:lnTo>
                  <a:pt x="1318" y="2172"/>
                </a:lnTo>
                <a:lnTo>
                  <a:pt x="568" y="2172"/>
                </a:lnTo>
                <a:lnTo>
                  <a:pt x="569" y="2174"/>
                </a:lnTo>
                <a:lnTo>
                  <a:pt x="5" y="1151"/>
                </a:lnTo>
                <a:lnTo>
                  <a:pt x="0" y="1155"/>
                </a:lnTo>
                <a:lnTo>
                  <a:pt x="564" y="2178"/>
                </a:lnTo>
                <a:lnTo>
                  <a:pt x="566" y="2178"/>
                </a:lnTo>
                <a:lnTo>
                  <a:pt x="566" y="2180"/>
                </a:lnTo>
                <a:lnTo>
                  <a:pt x="1318" y="2180"/>
                </a:lnTo>
                <a:lnTo>
                  <a:pt x="1320" y="2178"/>
                </a:lnTo>
                <a:lnTo>
                  <a:pt x="1882" y="1176"/>
                </a:lnTo>
                <a:lnTo>
                  <a:pt x="1884" y="1175"/>
                </a:lnTo>
                <a:lnTo>
                  <a:pt x="1884" y="1173"/>
                </a:lnTo>
                <a:lnTo>
                  <a:pt x="1882" y="1173"/>
                </a:lnTo>
                <a:lnTo>
                  <a:pt x="1882" y="1171"/>
                </a:lnTo>
                <a:lnTo>
                  <a:pt x="945" y="0"/>
                </a:lnTo>
                <a:lnTo>
                  <a:pt x="939" y="0"/>
                </a:lnTo>
                <a:lnTo>
                  <a:pt x="0" y="1175"/>
                </a:lnTo>
                <a:lnTo>
                  <a:pt x="5" y="1178"/>
                </a:lnTo>
              </a:path>
            </a:pathLst>
          </a:custGeom>
          <a:solidFill>
            <a:srgbClr val="232323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6486" name="Freeform 6"/>
          <p:cNvSpPr>
            <a:spLocks/>
          </p:cNvSpPr>
          <p:nvPr/>
        </p:nvSpPr>
        <p:spPr bwMode="auto">
          <a:xfrm>
            <a:off x="5513388" y="1619250"/>
            <a:ext cx="2762250" cy="3449638"/>
          </a:xfrm>
          <a:custGeom>
            <a:avLst/>
            <a:gdLst>
              <a:gd name="T0" fmla="*/ 0 w 1885"/>
              <a:gd name="T1" fmla="*/ 1164 h 2173"/>
              <a:gd name="T2" fmla="*/ 936 w 1885"/>
              <a:gd name="T3" fmla="*/ 0 h 2173"/>
              <a:gd name="T4" fmla="*/ 1884 w 1885"/>
              <a:gd name="T5" fmla="*/ 1170 h 2173"/>
              <a:gd name="T6" fmla="*/ 1314 w 1885"/>
              <a:gd name="T7" fmla="*/ 2172 h 2173"/>
              <a:gd name="T8" fmla="*/ 552 w 1885"/>
              <a:gd name="T9" fmla="*/ 2172 h 2173"/>
              <a:gd name="T10" fmla="*/ 0 w 1885"/>
              <a:gd name="T11" fmla="*/ 1164 h 2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85" h="2173">
                <a:moveTo>
                  <a:pt x="0" y="1164"/>
                </a:moveTo>
                <a:lnTo>
                  <a:pt x="936" y="0"/>
                </a:lnTo>
                <a:lnTo>
                  <a:pt x="1884" y="1170"/>
                </a:lnTo>
                <a:lnTo>
                  <a:pt x="1314" y="2172"/>
                </a:lnTo>
                <a:lnTo>
                  <a:pt x="552" y="2172"/>
                </a:lnTo>
                <a:lnTo>
                  <a:pt x="0" y="1164"/>
                </a:lnTo>
              </a:path>
            </a:pathLst>
          </a:custGeom>
          <a:solidFill>
            <a:srgbClr val="B2D9FF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916487" name="Freeform 7"/>
          <p:cNvSpPr>
            <a:spLocks/>
          </p:cNvSpPr>
          <p:nvPr/>
        </p:nvSpPr>
        <p:spPr bwMode="auto">
          <a:xfrm>
            <a:off x="6407150" y="2701925"/>
            <a:ext cx="122238" cy="828675"/>
          </a:xfrm>
          <a:custGeom>
            <a:avLst/>
            <a:gdLst>
              <a:gd name="T0" fmla="*/ 83 w 84"/>
              <a:gd name="T1" fmla="*/ 33 h 522"/>
              <a:gd name="T2" fmla="*/ 81 w 84"/>
              <a:gd name="T3" fmla="*/ 26 h 522"/>
              <a:gd name="T4" fmla="*/ 80 w 84"/>
              <a:gd name="T5" fmla="*/ 18 h 522"/>
              <a:gd name="T6" fmla="*/ 75 w 84"/>
              <a:gd name="T7" fmla="*/ 10 h 522"/>
              <a:gd name="T8" fmla="*/ 68 w 84"/>
              <a:gd name="T9" fmla="*/ 4 h 522"/>
              <a:gd name="T10" fmla="*/ 61 w 84"/>
              <a:gd name="T11" fmla="*/ 0 h 522"/>
              <a:gd name="T12" fmla="*/ 45 w 84"/>
              <a:gd name="T13" fmla="*/ 0 h 522"/>
              <a:gd name="T14" fmla="*/ 36 w 84"/>
              <a:gd name="T15" fmla="*/ 4 h 522"/>
              <a:gd name="T16" fmla="*/ 31 w 84"/>
              <a:gd name="T17" fmla="*/ 8 h 522"/>
              <a:gd name="T18" fmla="*/ 24 w 84"/>
              <a:gd name="T19" fmla="*/ 14 h 522"/>
              <a:gd name="T20" fmla="*/ 21 w 84"/>
              <a:gd name="T21" fmla="*/ 22 h 522"/>
              <a:gd name="T22" fmla="*/ 21 w 84"/>
              <a:gd name="T23" fmla="*/ 31 h 522"/>
              <a:gd name="T24" fmla="*/ 0 w 84"/>
              <a:gd name="T25" fmla="*/ 485 h 522"/>
              <a:gd name="T26" fmla="*/ 0 w 84"/>
              <a:gd name="T27" fmla="*/ 493 h 522"/>
              <a:gd name="T28" fmla="*/ 4 w 84"/>
              <a:gd name="T29" fmla="*/ 501 h 522"/>
              <a:gd name="T30" fmla="*/ 7 w 84"/>
              <a:gd name="T31" fmla="*/ 509 h 522"/>
              <a:gd name="T32" fmla="*/ 14 w 84"/>
              <a:gd name="T33" fmla="*/ 515 h 522"/>
              <a:gd name="T34" fmla="*/ 21 w 84"/>
              <a:gd name="T35" fmla="*/ 519 h 522"/>
              <a:gd name="T36" fmla="*/ 30 w 84"/>
              <a:gd name="T37" fmla="*/ 521 h 522"/>
              <a:gd name="T38" fmla="*/ 36 w 84"/>
              <a:gd name="T39" fmla="*/ 519 h 522"/>
              <a:gd name="T40" fmla="*/ 45 w 84"/>
              <a:gd name="T41" fmla="*/ 517 h 522"/>
              <a:gd name="T42" fmla="*/ 52 w 84"/>
              <a:gd name="T43" fmla="*/ 511 h 522"/>
              <a:gd name="T44" fmla="*/ 57 w 84"/>
              <a:gd name="T45" fmla="*/ 505 h 522"/>
              <a:gd name="T46" fmla="*/ 61 w 84"/>
              <a:gd name="T47" fmla="*/ 497 h 522"/>
              <a:gd name="T48" fmla="*/ 62 w 84"/>
              <a:gd name="T49" fmla="*/ 487 h 522"/>
              <a:gd name="T50" fmla="*/ 83 w 84"/>
              <a:gd name="T51" fmla="*/ 33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84" h="522">
                <a:moveTo>
                  <a:pt x="83" y="33"/>
                </a:moveTo>
                <a:lnTo>
                  <a:pt x="81" y="26"/>
                </a:lnTo>
                <a:lnTo>
                  <a:pt x="80" y="18"/>
                </a:lnTo>
                <a:lnTo>
                  <a:pt x="75" y="10"/>
                </a:lnTo>
                <a:lnTo>
                  <a:pt x="68" y="4"/>
                </a:lnTo>
                <a:lnTo>
                  <a:pt x="61" y="0"/>
                </a:lnTo>
                <a:lnTo>
                  <a:pt x="45" y="0"/>
                </a:lnTo>
                <a:lnTo>
                  <a:pt x="36" y="4"/>
                </a:lnTo>
                <a:lnTo>
                  <a:pt x="31" y="8"/>
                </a:lnTo>
                <a:lnTo>
                  <a:pt x="24" y="14"/>
                </a:lnTo>
                <a:lnTo>
                  <a:pt x="21" y="22"/>
                </a:lnTo>
                <a:lnTo>
                  <a:pt x="21" y="31"/>
                </a:lnTo>
                <a:lnTo>
                  <a:pt x="0" y="485"/>
                </a:lnTo>
                <a:lnTo>
                  <a:pt x="0" y="493"/>
                </a:lnTo>
                <a:lnTo>
                  <a:pt x="4" y="501"/>
                </a:lnTo>
                <a:lnTo>
                  <a:pt x="7" y="509"/>
                </a:lnTo>
                <a:lnTo>
                  <a:pt x="14" y="515"/>
                </a:lnTo>
                <a:lnTo>
                  <a:pt x="21" y="519"/>
                </a:lnTo>
                <a:lnTo>
                  <a:pt x="30" y="521"/>
                </a:lnTo>
                <a:lnTo>
                  <a:pt x="36" y="519"/>
                </a:lnTo>
                <a:lnTo>
                  <a:pt x="45" y="517"/>
                </a:lnTo>
                <a:lnTo>
                  <a:pt x="52" y="511"/>
                </a:lnTo>
                <a:lnTo>
                  <a:pt x="57" y="505"/>
                </a:lnTo>
                <a:lnTo>
                  <a:pt x="61" y="497"/>
                </a:lnTo>
                <a:lnTo>
                  <a:pt x="62" y="487"/>
                </a:lnTo>
                <a:lnTo>
                  <a:pt x="83" y="33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6488" name="Freeform 8"/>
          <p:cNvSpPr>
            <a:spLocks/>
          </p:cNvSpPr>
          <p:nvPr/>
        </p:nvSpPr>
        <p:spPr bwMode="auto">
          <a:xfrm>
            <a:off x="6350000" y="3394075"/>
            <a:ext cx="219075" cy="214313"/>
          </a:xfrm>
          <a:custGeom>
            <a:avLst/>
            <a:gdLst>
              <a:gd name="T0" fmla="*/ 149 w 150"/>
              <a:gd name="T1" fmla="*/ 8 h 135"/>
              <a:gd name="T2" fmla="*/ 69 w 150"/>
              <a:gd name="T3" fmla="*/ 134 h 135"/>
              <a:gd name="T4" fmla="*/ 0 w 150"/>
              <a:gd name="T5" fmla="*/ 0 h 135"/>
              <a:gd name="T6" fmla="*/ 149 w 150"/>
              <a:gd name="T7" fmla="*/ 8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0" h="135">
                <a:moveTo>
                  <a:pt x="149" y="8"/>
                </a:moveTo>
                <a:lnTo>
                  <a:pt x="69" y="134"/>
                </a:lnTo>
                <a:lnTo>
                  <a:pt x="0" y="0"/>
                </a:lnTo>
                <a:lnTo>
                  <a:pt x="149" y="8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6489" name="Freeform 9"/>
          <p:cNvSpPr>
            <a:spLocks/>
          </p:cNvSpPr>
          <p:nvPr/>
        </p:nvSpPr>
        <p:spPr bwMode="auto">
          <a:xfrm>
            <a:off x="6472238" y="2663825"/>
            <a:ext cx="704850" cy="279400"/>
          </a:xfrm>
          <a:custGeom>
            <a:avLst/>
            <a:gdLst>
              <a:gd name="T0" fmla="*/ 40 w 481"/>
              <a:gd name="T1" fmla="*/ 0 h 176"/>
              <a:gd name="T2" fmla="*/ 24 w 481"/>
              <a:gd name="T3" fmla="*/ 0 h 176"/>
              <a:gd name="T4" fmla="*/ 16 w 481"/>
              <a:gd name="T5" fmla="*/ 4 h 176"/>
              <a:gd name="T6" fmla="*/ 9 w 481"/>
              <a:gd name="T7" fmla="*/ 10 h 176"/>
              <a:gd name="T8" fmla="*/ 3 w 481"/>
              <a:gd name="T9" fmla="*/ 15 h 176"/>
              <a:gd name="T10" fmla="*/ 0 w 481"/>
              <a:gd name="T11" fmla="*/ 23 h 176"/>
              <a:gd name="T12" fmla="*/ 0 w 481"/>
              <a:gd name="T13" fmla="*/ 41 h 176"/>
              <a:gd name="T14" fmla="*/ 3 w 481"/>
              <a:gd name="T15" fmla="*/ 48 h 176"/>
              <a:gd name="T16" fmla="*/ 9 w 481"/>
              <a:gd name="T17" fmla="*/ 55 h 176"/>
              <a:gd name="T18" fmla="*/ 16 w 481"/>
              <a:gd name="T19" fmla="*/ 59 h 176"/>
              <a:gd name="T20" fmla="*/ 24 w 481"/>
              <a:gd name="T21" fmla="*/ 63 h 176"/>
              <a:gd name="T22" fmla="*/ 438 w 481"/>
              <a:gd name="T23" fmla="*/ 173 h 176"/>
              <a:gd name="T24" fmla="*/ 446 w 481"/>
              <a:gd name="T25" fmla="*/ 175 h 176"/>
              <a:gd name="T26" fmla="*/ 454 w 481"/>
              <a:gd name="T27" fmla="*/ 173 h 176"/>
              <a:gd name="T28" fmla="*/ 463 w 481"/>
              <a:gd name="T29" fmla="*/ 169 h 176"/>
              <a:gd name="T30" fmla="*/ 469 w 481"/>
              <a:gd name="T31" fmla="*/ 165 h 176"/>
              <a:gd name="T32" fmla="*/ 474 w 481"/>
              <a:gd name="T33" fmla="*/ 159 h 176"/>
              <a:gd name="T34" fmla="*/ 478 w 481"/>
              <a:gd name="T35" fmla="*/ 151 h 176"/>
              <a:gd name="T36" fmla="*/ 480 w 481"/>
              <a:gd name="T37" fmla="*/ 143 h 176"/>
              <a:gd name="T38" fmla="*/ 478 w 481"/>
              <a:gd name="T39" fmla="*/ 133 h 176"/>
              <a:gd name="T40" fmla="*/ 474 w 481"/>
              <a:gd name="T41" fmla="*/ 126 h 176"/>
              <a:gd name="T42" fmla="*/ 463 w 481"/>
              <a:gd name="T43" fmla="*/ 114 h 176"/>
              <a:gd name="T44" fmla="*/ 454 w 481"/>
              <a:gd name="T45" fmla="*/ 110 h 176"/>
              <a:gd name="T46" fmla="*/ 40 w 481"/>
              <a:gd name="T47" fmla="*/ 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81" h="176">
                <a:moveTo>
                  <a:pt x="40" y="0"/>
                </a:moveTo>
                <a:lnTo>
                  <a:pt x="24" y="0"/>
                </a:lnTo>
                <a:lnTo>
                  <a:pt x="16" y="4"/>
                </a:lnTo>
                <a:lnTo>
                  <a:pt x="9" y="10"/>
                </a:lnTo>
                <a:lnTo>
                  <a:pt x="3" y="15"/>
                </a:lnTo>
                <a:lnTo>
                  <a:pt x="0" y="23"/>
                </a:lnTo>
                <a:lnTo>
                  <a:pt x="0" y="41"/>
                </a:lnTo>
                <a:lnTo>
                  <a:pt x="3" y="48"/>
                </a:lnTo>
                <a:lnTo>
                  <a:pt x="9" y="55"/>
                </a:lnTo>
                <a:lnTo>
                  <a:pt x="16" y="59"/>
                </a:lnTo>
                <a:lnTo>
                  <a:pt x="24" y="63"/>
                </a:lnTo>
                <a:lnTo>
                  <a:pt x="438" y="173"/>
                </a:lnTo>
                <a:lnTo>
                  <a:pt x="446" y="175"/>
                </a:lnTo>
                <a:lnTo>
                  <a:pt x="454" y="173"/>
                </a:lnTo>
                <a:lnTo>
                  <a:pt x="463" y="169"/>
                </a:lnTo>
                <a:lnTo>
                  <a:pt x="469" y="165"/>
                </a:lnTo>
                <a:lnTo>
                  <a:pt x="474" y="159"/>
                </a:lnTo>
                <a:lnTo>
                  <a:pt x="478" y="151"/>
                </a:lnTo>
                <a:lnTo>
                  <a:pt x="480" y="143"/>
                </a:lnTo>
                <a:lnTo>
                  <a:pt x="478" y="133"/>
                </a:lnTo>
                <a:lnTo>
                  <a:pt x="474" y="126"/>
                </a:lnTo>
                <a:lnTo>
                  <a:pt x="463" y="114"/>
                </a:lnTo>
                <a:lnTo>
                  <a:pt x="454" y="110"/>
                </a:lnTo>
                <a:lnTo>
                  <a:pt x="40" y="0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6490" name="Freeform 10"/>
          <p:cNvSpPr>
            <a:spLocks/>
          </p:cNvSpPr>
          <p:nvPr/>
        </p:nvSpPr>
        <p:spPr bwMode="auto">
          <a:xfrm>
            <a:off x="7037388" y="2760663"/>
            <a:ext cx="203200" cy="236537"/>
          </a:xfrm>
          <a:custGeom>
            <a:avLst/>
            <a:gdLst>
              <a:gd name="T0" fmla="*/ 37 w 139"/>
              <a:gd name="T1" fmla="*/ 0 h 149"/>
              <a:gd name="T2" fmla="*/ 138 w 139"/>
              <a:gd name="T3" fmla="*/ 106 h 149"/>
              <a:gd name="T4" fmla="*/ 0 w 139"/>
              <a:gd name="T5" fmla="*/ 148 h 149"/>
              <a:gd name="T6" fmla="*/ 37 w 139"/>
              <a:gd name="T7" fmla="*/ 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9" h="149">
                <a:moveTo>
                  <a:pt x="37" y="0"/>
                </a:moveTo>
                <a:lnTo>
                  <a:pt x="138" y="106"/>
                </a:lnTo>
                <a:lnTo>
                  <a:pt x="0" y="148"/>
                </a:lnTo>
                <a:lnTo>
                  <a:pt x="37" y="0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6491" name="Freeform 11"/>
          <p:cNvSpPr>
            <a:spLocks/>
          </p:cNvSpPr>
          <p:nvPr/>
        </p:nvSpPr>
        <p:spPr bwMode="auto">
          <a:xfrm>
            <a:off x="5764213" y="2808288"/>
            <a:ext cx="603250" cy="684212"/>
          </a:xfrm>
          <a:custGeom>
            <a:avLst/>
            <a:gdLst>
              <a:gd name="T0" fmla="*/ 10 w 411"/>
              <a:gd name="T1" fmla="*/ 374 h 431"/>
              <a:gd name="T2" fmla="*/ 4 w 411"/>
              <a:gd name="T3" fmla="*/ 380 h 431"/>
              <a:gd name="T4" fmla="*/ 0 w 411"/>
              <a:gd name="T5" fmla="*/ 388 h 431"/>
              <a:gd name="T6" fmla="*/ 0 w 411"/>
              <a:gd name="T7" fmla="*/ 405 h 431"/>
              <a:gd name="T8" fmla="*/ 4 w 411"/>
              <a:gd name="T9" fmla="*/ 413 h 431"/>
              <a:gd name="T10" fmla="*/ 10 w 411"/>
              <a:gd name="T11" fmla="*/ 420 h 431"/>
              <a:gd name="T12" fmla="*/ 15 w 411"/>
              <a:gd name="T13" fmla="*/ 424 h 431"/>
              <a:gd name="T14" fmla="*/ 23 w 411"/>
              <a:gd name="T15" fmla="*/ 428 h 431"/>
              <a:gd name="T16" fmla="*/ 32 w 411"/>
              <a:gd name="T17" fmla="*/ 430 h 431"/>
              <a:gd name="T18" fmla="*/ 38 w 411"/>
              <a:gd name="T19" fmla="*/ 428 h 431"/>
              <a:gd name="T20" fmla="*/ 46 w 411"/>
              <a:gd name="T21" fmla="*/ 424 h 431"/>
              <a:gd name="T22" fmla="*/ 53 w 411"/>
              <a:gd name="T23" fmla="*/ 420 h 431"/>
              <a:gd name="T24" fmla="*/ 400 w 411"/>
              <a:gd name="T25" fmla="*/ 56 h 431"/>
              <a:gd name="T26" fmla="*/ 404 w 411"/>
              <a:gd name="T27" fmla="*/ 48 h 431"/>
              <a:gd name="T28" fmla="*/ 408 w 411"/>
              <a:gd name="T29" fmla="*/ 40 h 431"/>
              <a:gd name="T30" fmla="*/ 410 w 411"/>
              <a:gd name="T31" fmla="*/ 33 h 431"/>
              <a:gd name="T32" fmla="*/ 408 w 411"/>
              <a:gd name="T33" fmla="*/ 23 h 431"/>
              <a:gd name="T34" fmla="*/ 404 w 411"/>
              <a:gd name="T35" fmla="*/ 16 h 431"/>
              <a:gd name="T36" fmla="*/ 400 w 411"/>
              <a:gd name="T37" fmla="*/ 10 h 431"/>
              <a:gd name="T38" fmla="*/ 393 w 411"/>
              <a:gd name="T39" fmla="*/ 4 h 431"/>
              <a:gd name="T40" fmla="*/ 385 w 411"/>
              <a:gd name="T41" fmla="*/ 0 h 431"/>
              <a:gd name="T42" fmla="*/ 370 w 411"/>
              <a:gd name="T43" fmla="*/ 0 h 431"/>
              <a:gd name="T44" fmla="*/ 362 w 411"/>
              <a:gd name="T45" fmla="*/ 4 h 431"/>
              <a:gd name="T46" fmla="*/ 357 w 411"/>
              <a:gd name="T47" fmla="*/ 10 h 431"/>
              <a:gd name="T48" fmla="*/ 10 w 411"/>
              <a:gd name="T49" fmla="*/ 374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11" h="431">
                <a:moveTo>
                  <a:pt x="10" y="374"/>
                </a:moveTo>
                <a:lnTo>
                  <a:pt x="4" y="380"/>
                </a:lnTo>
                <a:lnTo>
                  <a:pt x="0" y="388"/>
                </a:lnTo>
                <a:lnTo>
                  <a:pt x="0" y="405"/>
                </a:lnTo>
                <a:lnTo>
                  <a:pt x="4" y="413"/>
                </a:lnTo>
                <a:lnTo>
                  <a:pt x="10" y="420"/>
                </a:lnTo>
                <a:lnTo>
                  <a:pt x="15" y="424"/>
                </a:lnTo>
                <a:lnTo>
                  <a:pt x="23" y="428"/>
                </a:lnTo>
                <a:lnTo>
                  <a:pt x="32" y="430"/>
                </a:lnTo>
                <a:lnTo>
                  <a:pt x="38" y="428"/>
                </a:lnTo>
                <a:lnTo>
                  <a:pt x="46" y="424"/>
                </a:lnTo>
                <a:lnTo>
                  <a:pt x="53" y="420"/>
                </a:lnTo>
                <a:lnTo>
                  <a:pt x="400" y="56"/>
                </a:lnTo>
                <a:lnTo>
                  <a:pt x="404" y="48"/>
                </a:lnTo>
                <a:lnTo>
                  <a:pt x="408" y="40"/>
                </a:lnTo>
                <a:lnTo>
                  <a:pt x="410" y="33"/>
                </a:lnTo>
                <a:lnTo>
                  <a:pt x="408" y="23"/>
                </a:lnTo>
                <a:lnTo>
                  <a:pt x="404" y="16"/>
                </a:lnTo>
                <a:lnTo>
                  <a:pt x="400" y="10"/>
                </a:lnTo>
                <a:lnTo>
                  <a:pt x="393" y="4"/>
                </a:lnTo>
                <a:lnTo>
                  <a:pt x="385" y="0"/>
                </a:lnTo>
                <a:lnTo>
                  <a:pt x="370" y="0"/>
                </a:lnTo>
                <a:lnTo>
                  <a:pt x="362" y="4"/>
                </a:lnTo>
                <a:lnTo>
                  <a:pt x="357" y="10"/>
                </a:lnTo>
                <a:lnTo>
                  <a:pt x="10" y="374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6492" name="Freeform 12"/>
          <p:cNvSpPr>
            <a:spLocks/>
          </p:cNvSpPr>
          <p:nvPr/>
        </p:nvSpPr>
        <p:spPr bwMode="auto">
          <a:xfrm>
            <a:off x="6199188" y="2773363"/>
            <a:ext cx="206375" cy="233362"/>
          </a:xfrm>
          <a:custGeom>
            <a:avLst/>
            <a:gdLst>
              <a:gd name="T0" fmla="*/ 0 w 141"/>
              <a:gd name="T1" fmla="*/ 38 h 147"/>
              <a:gd name="T2" fmla="*/ 140 w 141"/>
              <a:gd name="T3" fmla="*/ 0 h 147"/>
              <a:gd name="T4" fmla="*/ 105 w 141"/>
              <a:gd name="T5" fmla="*/ 146 h 147"/>
              <a:gd name="T6" fmla="*/ 0 w 141"/>
              <a:gd name="T7" fmla="*/ 38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1" h="147">
                <a:moveTo>
                  <a:pt x="0" y="38"/>
                </a:moveTo>
                <a:lnTo>
                  <a:pt x="140" y="0"/>
                </a:lnTo>
                <a:lnTo>
                  <a:pt x="105" y="146"/>
                </a:lnTo>
                <a:lnTo>
                  <a:pt x="0" y="38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6493" name="Freeform 13"/>
          <p:cNvSpPr>
            <a:spLocks/>
          </p:cNvSpPr>
          <p:nvPr/>
        </p:nvSpPr>
        <p:spPr bwMode="auto">
          <a:xfrm>
            <a:off x="6475413" y="2149475"/>
            <a:ext cx="246062" cy="500063"/>
          </a:xfrm>
          <a:custGeom>
            <a:avLst/>
            <a:gdLst>
              <a:gd name="T0" fmla="*/ 1 w 168"/>
              <a:gd name="T1" fmla="*/ 268 h 315"/>
              <a:gd name="T2" fmla="*/ 0 w 168"/>
              <a:gd name="T3" fmla="*/ 276 h 315"/>
              <a:gd name="T4" fmla="*/ 0 w 168"/>
              <a:gd name="T5" fmla="*/ 284 h 315"/>
              <a:gd name="T6" fmla="*/ 1 w 168"/>
              <a:gd name="T7" fmla="*/ 293 h 315"/>
              <a:gd name="T8" fmla="*/ 5 w 168"/>
              <a:gd name="T9" fmla="*/ 299 h 315"/>
              <a:gd name="T10" fmla="*/ 11 w 168"/>
              <a:gd name="T11" fmla="*/ 307 h 315"/>
              <a:gd name="T12" fmla="*/ 17 w 168"/>
              <a:gd name="T13" fmla="*/ 311 h 315"/>
              <a:gd name="T14" fmla="*/ 25 w 168"/>
              <a:gd name="T15" fmla="*/ 312 h 315"/>
              <a:gd name="T16" fmla="*/ 32 w 168"/>
              <a:gd name="T17" fmla="*/ 314 h 315"/>
              <a:gd name="T18" fmla="*/ 41 w 168"/>
              <a:gd name="T19" fmla="*/ 312 h 315"/>
              <a:gd name="T20" fmla="*/ 46 w 168"/>
              <a:gd name="T21" fmla="*/ 307 h 315"/>
              <a:gd name="T22" fmla="*/ 53 w 168"/>
              <a:gd name="T23" fmla="*/ 301 h 315"/>
              <a:gd name="T24" fmla="*/ 57 w 168"/>
              <a:gd name="T25" fmla="*/ 295 h 315"/>
              <a:gd name="T26" fmla="*/ 163 w 168"/>
              <a:gd name="T27" fmla="*/ 46 h 315"/>
              <a:gd name="T28" fmla="*/ 165 w 168"/>
              <a:gd name="T29" fmla="*/ 36 h 315"/>
              <a:gd name="T30" fmla="*/ 167 w 168"/>
              <a:gd name="T31" fmla="*/ 28 h 315"/>
              <a:gd name="T32" fmla="*/ 165 w 168"/>
              <a:gd name="T33" fmla="*/ 22 h 315"/>
              <a:gd name="T34" fmla="*/ 159 w 168"/>
              <a:gd name="T35" fmla="*/ 14 h 315"/>
              <a:gd name="T36" fmla="*/ 149 w 168"/>
              <a:gd name="T37" fmla="*/ 2 h 315"/>
              <a:gd name="T38" fmla="*/ 140 w 168"/>
              <a:gd name="T39" fmla="*/ 0 h 315"/>
              <a:gd name="T40" fmla="*/ 132 w 168"/>
              <a:gd name="T41" fmla="*/ 0 h 315"/>
              <a:gd name="T42" fmla="*/ 125 w 168"/>
              <a:gd name="T43" fmla="*/ 2 h 315"/>
              <a:gd name="T44" fmla="*/ 118 w 168"/>
              <a:gd name="T45" fmla="*/ 6 h 315"/>
              <a:gd name="T46" fmla="*/ 113 w 168"/>
              <a:gd name="T47" fmla="*/ 12 h 315"/>
              <a:gd name="T48" fmla="*/ 107 w 168"/>
              <a:gd name="T49" fmla="*/ 20 h 315"/>
              <a:gd name="T50" fmla="*/ 1 w 168"/>
              <a:gd name="T51" fmla="*/ 268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8" h="315">
                <a:moveTo>
                  <a:pt x="1" y="268"/>
                </a:moveTo>
                <a:lnTo>
                  <a:pt x="0" y="276"/>
                </a:lnTo>
                <a:lnTo>
                  <a:pt x="0" y="284"/>
                </a:lnTo>
                <a:lnTo>
                  <a:pt x="1" y="293"/>
                </a:lnTo>
                <a:lnTo>
                  <a:pt x="5" y="299"/>
                </a:lnTo>
                <a:lnTo>
                  <a:pt x="11" y="307"/>
                </a:lnTo>
                <a:lnTo>
                  <a:pt x="17" y="311"/>
                </a:lnTo>
                <a:lnTo>
                  <a:pt x="25" y="312"/>
                </a:lnTo>
                <a:lnTo>
                  <a:pt x="32" y="314"/>
                </a:lnTo>
                <a:lnTo>
                  <a:pt x="41" y="312"/>
                </a:lnTo>
                <a:lnTo>
                  <a:pt x="46" y="307"/>
                </a:lnTo>
                <a:lnTo>
                  <a:pt x="53" y="301"/>
                </a:lnTo>
                <a:lnTo>
                  <a:pt x="57" y="295"/>
                </a:lnTo>
                <a:lnTo>
                  <a:pt x="163" y="46"/>
                </a:lnTo>
                <a:lnTo>
                  <a:pt x="165" y="36"/>
                </a:lnTo>
                <a:lnTo>
                  <a:pt x="167" y="28"/>
                </a:lnTo>
                <a:lnTo>
                  <a:pt x="165" y="22"/>
                </a:lnTo>
                <a:lnTo>
                  <a:pt x="159" y="14"/>
                </a:lnTo>
                <a:lnTo>
                  <a:pt x="149" y="2"/>
                </a:lnTo>
                <a:lnTo>
                  <a:pt x="140" y="0"/>
                </a:lnTo>
                <a:lnTo>
                  <a:pt x="132" y="0"/>
                </a:lnTo>
                <a:lnTo>
                  <a:pt x="125" y="2"/>
                </a:lnTo>
                <a:lnTo>
                  <a:pt x="118" y="6"/>
                </a:lnTo>
                <a:lnTo>
                  <a:pt x="113" y="12"/>
                </a:lnTo>
                <a:lnTo>
                  <a:pt x="107" y="20"/>
                </a:lnTo>
                <a:lnTo>
                  <a:pt x="1" y="268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6494" name="Freeform 14"/>
          <p:cNvSpPr>
            <a:spLocks/>
          </p:cNvSpPr>
          <p:nvPr/>
        </p:nvSpPr>
        <p:spPr bwMode="auto">
          <a:xfrm>
            <a:off x="6554788" y="2090738"/>
            <a:ext cx="198437" cy="238125"/>
          </a:xfrm>
          <a:custGeom>
            <a:avLst/>
            <a:gdLst>
              <a:gd name="T0" fmla="*/ 0 w 135"/>
              <a:gd name="T1" fmla="*/ 86 h 150"/>
              <a:gd name="T2" fmla="*/ 119 w 135"/>
              <a:gd name="T3" fmla="*/ 0 h 150"/>
              <a:gd name="T4" fmla="*/ 134 w 135"/>
              <a:gd name="T5" fmla="*/ 149 h 150"/>
              <a:gd name="T6" fmla="*/ 0 w 135"/>
              <a:gd name="T7" fmla="*/ 86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5" h="150">
                <a:moveTo>
                  <a:pt x="0" y="86"/>
                </a:moveTo>
                <a:lnTo>
                  <a:pt x="119" y="0"/>
                </a:lnTo>
                <a:lnTo>
                  <a:pt x="134" y="149"/>
                </a:lnTo>
                <a:lnTo>
                  <a:pt x="0" y="86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6495" name="Freeform 15"/>
          <p:cNvSpPr>
            <a:spLocks/>
          </p:cNvSpPr>
          <p:nvPr/>
        </p:nvSpPr>
        <p:spPr bwMode="auto">
          <a:xfrm>
            <a:off x="2397125" y="2224088"/>
            <a:ext cx="1390650" cy="2701925"/>
          </a:xfrm>
          <a:custGeom>
            <a:avLst/>
            <a:gdLst>
              <a:gd name="T0" fmla="*/ 180 w 949"/>
              <a:gd name="T1" fmla="*/ 1685 h 1702"/>
              <a:gd name="T2" fmla="*/ 200 w 949"/>
              <a:gd name="T3" fmla="*/ 1699 h 1702"/>
              <a:gd name="T4" fmla="*/ 225 w 949"/>
              <a:gd name="T5" fmla="*/ 1695 h 1702"/>
              <a:gd name="T6" fmla="*/ 237 w 949"/>
              <a:gd name="T7" fmla="*/ 1673 h 1702"/>
              <a:gd name="T8" fmla="*/ 232 w 949"/>
              <a:gd name="T9" fmla="*/ 1575 h 1702"/>
              <a:gd name="T10" fmla="*/ 206 w 949"/>
              <a:gd name="T11" fmla="*/ 1318 h 1702"/>
              <a:gd name="T12" fmla="*/ 172 w 949"/>
              <a:gd name="T13" fmla="*/ 1083 h 1702"/>
              <a:gd name="T14" fmla="*/ 135 w 949"/>
              <a:gd name="T15" fmla="*/ 868 h 1702"/>
              <a:gd name="T16" fmla="*/ 102 w 949"/>
              <a:gd name="T17" fmla="*/ 676 h 1702"/>
              <a:gd name="T18" fmla="*/ 77 w 949"/>
              <a:gd name="T19" fmla="*/ 507 h 1702"/>
              <a:gd name="T20" fmla="*/ 64 w 949"/>
              <a:gd name="T21" fmla="*/ 365 h 1702"/>
              <a:gd name="T22" fmla="*/ 69 w 949"/>
              <a:gd name="T23" fmla="*/ 249 h 1702"/>
              <a:gd name="T24" fmla="*/ 94 w 949"/>
              <a:gd name="T25" fmla="*/ 164 h 1702"/>
              <a:gd name="T26" fmla="*/ 145 w 949"/>
              <a:gd name="T27" fmla="*/ 108 h 1702"/>
              <a:gd name="T28" fmla="*/ 228 w 949"/>
              <a:gd name="T29" fmla="*/ 73 h 1702"/>
              <a:gd name="T30" fmla="*/ 261 w 949"/>
              <a:gd name="T31" fmla="*/ 67 h 1702"/>
              <a:gd name="T32" fmla="*/ 328 w 949"/>
              <a:gd name="T33" fmla="*/ 71 h 1702"/>
              <a:gd name="T34" fmla="*/ 365 w 949"/>
              <a:gd name="T35" fmla="*/ 89 h 1702"/>
              <a:gd name="T36" fmla="*/ 391 w 949"/>
              <a:gd name="T37" fmla="*/ 122 h 1702"/>
              <a:gd name="T38" fmla="*/ 413 w 949"/>
              <a:gd name="T39" fmla="*/ 184 h 1702"/>
              <a:gd name="T40" fmla="*/ 437 w 949"/>
              <a:gd name="T41" fmla="*/ 280 h 1702"/>
              <a:gd name="T42" fmla="*/ 467 w 949"/>
              <a:gd name="T43" fmla="*/ 410 h 1702"/>
              <a:gd name="T44" fmla="*/ 509 w 949"/>
              <a:gd name="T45" fmla="*/ 574 h 1702"/>
              <a:gd name="T46" fmla="*/ 570 w 949"/>
              <a:gd name="T47" fmla="*/ 778 h 1702"/>
              <a:gd name="T48" fmla="*/ 659 w 949"/>
              <a:gd name="T49" fmla="*/ 1024 h 1702"/>
              <a:gd name="T50" fmla="*/ 783 w 949"/>
              <a:gd name="T51" fmla="*/ 1314 h 1702"/>
              <a:gd name="T52" fmla="*/ 888 w 949"/>
              <a:gd name="T53" fmla="*/ 1539 h 1702"/>
              <a:gd name="T54" fmla="*/ 907 w 949"/>
              <a:gd name="T55" fmla="*/ 1554 h 1702"/>
              <a:gd name="T56" fmla="*/ 931 w 949"/>
              <a:gd name="T57" fmla="*/ 1552 h 1702"/>
              <a:gd name="T58" fmla="*/ 948 w 949"/>
              <a:gd name="T59" fmla="*/ 1523 h 1702"/>
              <a:gd name="T60" fmla="*/ 888 w 949"/>
              <a:gd name="T61" fmla="*/ 1393 h 1702"/>
              <a:gd name="T62" fmla="*/ 753 w 949"/>
              <a:gd name="T63" fmla="*/ 1089 h 1702"/>
              <a:gd name="T64" fmla="*/ 656 w 949"/>
              <a:gd name="T65" fmla="*/ 833 h 1702"/>
              <a:gd name="T66" fmla="*/ 587 w 949"/>
              <a:gd name="T67" fmla="*/ 617 h 1702"/>
              <a:gd name="T68" fmla="*/ 539 w 949"/>
              <a:gd name="T69" fmla="*/ 442 h 1702"/>
              <a:gd name="T70" fmla="*/ 508 w 949"/>
              <a:gd name="T71" fmla="*/ 304 h 1702"/>
              <a:gd name="T72" fmla="*/ 481 w 949"/>
              <a:gd name="T73" fmla="*/ 196 h 1702"/>
              <a:gd name="T74" fmla="*/ 455 w 949"/>
              <a:gd name="T75" fmla="*/ 112 h 1702"/>
              <a:gd name="T76" fmla="*/ 420 w 949"/>
              <a:gd name="T77" fmla="*/ 51 h 1702"/>
              <a:gd name="T78" fmla="*/ 363 w 949"/>
              <a:gd name="T79" fmla="*/ 12 h 1702"/>
              <a:gd name="T80" fmla="*/ 289 w 949"/>
              <a:gd name="T81" fmla="*/ 0 h 1702"/>
              <a:gd name="T82" fmla="*/ 174 w 949"/>
              <a:gd name="T83" fmla="*/ 18 h 1702"/>
              <a:gd name="T84" fmla="*/ 81 w 949"/>
              <a:gd name="T85" fmla="*/ 75 h 1702"/>
              <a:gd name="T86" fmla="*/ 26 w 949"/>
              <a:gd name="T87" fmla="*/ 164 h 1702"/>
              <a:gd name="T88" fmla="*/ 2 w 949"/>
              <a:gd name="T89" fmla="*/ 278 h 1702"/>
              <a:gd name="T90" fmla="*/ 2 w 949"/>
              <a:gd name="T91" fmla="*/ 414 h 1702"/>
              <a:gd name="T92" fmla="*/ 21 w 949"/>
              <a:gd name="T93" fmla="*/ 570 h 1702"/>
              <a:gd name="T94" fmla="*/ 51 w 949"/>
              <a:gd name="T95" fmla="*/ 748 h 1702"/>
              <a:gd name="T96" fmla="*/ 85 w 949"/>
              <a:gd name="T97" fmla="*/ 951 h 1702"/>
              <a:gd name="T98" fmla="*/ 122 w 949"/>
              <a:gd name="T99" fmla="*/ 1170 h 1702"/>
              <a:gd name="T100" fmla="*/ 154 w 949"/>
              <a:gd name="T101" fmla="*/ 1411 h 1702"/>
              <a:gd name="T102" fmla="*/ 176 w 949"/>
              <a:gd name="T103" fmla="*/ 1669 h 1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49" h="1702">
                <a:moveTo>
                  <a:pt x="176" y="1669"/>
                </a:moveTo>
                <a:lnTo>
                  <a:pt x="176" y="1677"/>
                </a:lnTo>
                <a:lnTo>
                  <a:pt x="180" y="1685"/>
                </a:lnTo>
                <a:lnTo>
                  <a:pt x="186" y="1691"/>
                </a:lnTo>
                <a:lnTo>
                  <a:pt x="193" y="1697"/>
                </a:lnTo>
                <a:lnTo>
                  <a:pt x="200" y="1699"/>
                </a:lnTo>
                <a:lnTo>
                  <a:pt x="210" y="1701"/>
                </a:lnTo>
                <a:lnTo>
                  <a:pt x="217" y="1699"/>
                </a:lnTo>
                <a:lnTo>
                  <a:pt x="225" y="1695"/>
                </a:lnTo>
                <a:lnTo>
                  <a:pt x="230" y="1689"/>
                </a:lnTo>
                <a:lnTo>
                  <a:pt x="236" y="1681"/>
                </a:lnTo>
                <a:lnTo>
                  <a:pt x="237" y="1673"/>
                </a:lnTo>
                <a:lnTo>
                  <a:pt x="239" y="1665"/>
                </a:lnTo>
                <a:lnTo>
                  <a:pt x="239" y="1663"/>
                </a:lnTo>
                <a:lnTo>
                  <a:pt x="232" y="1575"/>
                </a:lnTo>
                <a:lnTo>
                  <a:pt x="225" y="1487"/>
                </a:lnTo>
                <a:lnTo>
                  <a:pt x="217" y="1403"/>
                </a:lnTo>
                <a:lnTo>
                  <a:pt x="206" y="1318"/>
                </a:lnTo>
                <a:lnTo>
                  <a:pt x="197" y="1239"/>
                </a:lnTo>
                <a:lnTo>
                  <a:pt x="184" y="1160"/>
                </a:lnTo>
                <a:lnTo>
                  <a:pt x="172" y="1083"/>
                </a:lnTo>
                <a:lnTo>
                  <a:pt x="159" y="1009"/>
                </a:lnTo>
                <a:lnTo>
                  <a:pt x="148" y="939"/>
                </a:lnTo>
                <a:lnTo>
                  <a:pt x="135" y="868"/>
                </a:lnTo>
                <a:lnTo>
                  <a:pt x="124" y="801"/>
                </a:lnTo>
                <a:lnTo>
                  <a:pt x="113" y="736"/>
                </a:lnTo>
                <a:lnTo>
                  <a:pt x="102" y="676"/>
                </a:lnTo>
                <a:lnTo>
                  <a:pt x="92" y="617"/>
                </a:lnTo>
                <a:lnTo>
                  <a:pt x="83" y="560"/>
                </a:lnTo>
                <a:lnTo>
                  <a:pt x="77" y="507"/>
                </a:lnTo>
                <a:lnTo>
                  <a:pt x="71" y="456"/>
                </a:lnTo>
                <a:lnTo>
                  <a:pt x="65" y="410"/>
                </a:lnTo>
                <a:lnTo>
                  <a:pt x="64" y="365"/>
                </a:lnTo>
                <a:lnTo>
                  <a:pt x="64" y="324"/>
                </a:lnTo>
                <a:lnTo>
                  <a:pt x="65" y="284"/>
                </a:lnTo>
                <a:lnTo>
                  <a:pt x="69" y="249"/>
                </a:lnTo>
                <a:lnTo>
                  <a:pt x="77" y="217"/>
                </a:lnTo>
                <a:lnTo>
                  <a:pt x="83" y="190"/>
                </a:lnTo>
                <a:lnTo>
                  <a:pt x="94" y="164"/>
                </a:lnTo>
                <a:lnTo>
                  <a:pt x="109" y="143"/>
                </a:lnTo>
                <a:lnTo>
                  <a:pt x="124" y="124"/>
                </a:lnTo>
                <a:lnTo>
                  <a:pt x="145" y="108"/>
                </a:lnTo>
                <a:lnTo>
                  <a:pt x="169" y="93"/>
                </a:lnTo>
                <a:lnTo>
                  <a:pt x="195" y="81"/>
                </a:lnTo>
                <a:lnTo>
                  <a:pt x="228" y="73"/>
                </a:lnTo>
                <a:lnTo>
                  <a:pt x="265" y="65"/>
                </a:lnTo>
                <a:lnTo>
                  <a:pt x="265" y="67"/>
                </a:lnTo>
                <a:lnTo>
                  <a:pt x="261" y="67"/>
                </a:lnTo>
                <a:lnTo>
                  <a:pt x="287" y="67"/>
                </a:lnTo>
                <a:lnTo>
                  <a:pt x="309" y="69"/>
                </a:lnTo>
                <a:lnTo>
                  <a:pt x="328" y="71"/>
                </a:lnTo>
                <a:lnTo>
                  <a:pt x="343" y="75"/>
                </a:lnTo>
                <a:lnTo>
                  <a:pt x="356" y="81"/>
                </a:lnTo>
                <a:lnTo>
                  <a:pt x="365" y="89"/>
                </a:lnTo>
                <a:lnTo>
                  <a:pt x="374" y="97"/>
                </a:lnTo>
                <a:lnTo>
                  <a:pt x="382" y="108"/>
                </a:lnTo>
                <a:lnTo>
                  <a:pt x="391" y="122"/>
                </a:lnTo>
                <a:lnTo>
                  <a:pt x="398" y="140"/>
                </a:lnTo>
                <a:lnTo>
                  <a:pt x="405" y="158"/>
                </a:lnTo>
                <a:lnTo>
                  <a:pt x="413" y="184"/>
                </a:lnTo>
                <a:lnTo>
                  <a:pt x="420" y="213"/>
                </a:lnTo>
                <a:lnTo>
                  <a:pt x="429" y="245"/>
                </a:lnTo>
                <a:lnTo>
                  <a:pt x="437" y="280"/>
                </a:lnTo>
                <a:lnTo>
                  <a:pt x="446" y="320"/>
                </a:lnTo>
                <a:lnTo>
                  <a:pt x="455" y="363"/>
                </a:lnTo>
                <a:lnTo>
                  <a:pt x="467" y="410"/>
                </a:lnTo>
                <a:lnTo>
                  <a:pt x="478" y="460"/>
                </a:lnTo>
                <a:lnTo>
                  <a:pt x="493" y="515"/>
                </a:lnTo>
                <a:lnTo>
                  <a:pt x="509" y="574"/>
                </a:lnTo>
                <a:lnTo>
                  <a:pt x="526" y="637"/>
                </a:lnTo>
                <a:lnTo>
                  <a:pt x="547" y="706"/>
                </a:lnTo>
                <a:lnTo>
                  <a:pt x="570" y="778"/>
                </a:lnTo>
                <a:lnTo>
                  <a:pt x="596" y="856"/>
                </a:lnTo>
                <a:lnTo>
                  <a:pt x="626" y="937"/>
                </a:lnTo>
                <a:lnTo>
                  <a:pt x="659" y="1024"/>
                </a:lnTo>
                <a:lnTo>
                  <a:pt x="696" y="1117"/>
                </a:lnTo>
                <a:lnTo>
                  <a:pt x="736" y="1213"/>
                </a:lnTo>
                <a:lnTo>
                  <a:pt x="783" y="1314"/>
                </a:lnTo>
                <a:lnTo>
                  <a:pt x="833" y="1424"/>
                </a:lnTo>
                <a:lnTo>
                  <a:pt x="886" y="1537"/>
                </a:lnTo>
                <a:lnTo>
                  <a:pt x="888" y="1539"/>
                </a:lnTo>
                <a:lnTo>
                  <a:pt x="892" y="1544"/>
                </a:lnTo>
                <a:lnTo>
                  <a:pt x="899" y="1550"/>
                </a:lnTo>
                <a:lnTo>
                  <a:pt x="907" y="1554"/>
                </a:lnTo>
                <a:lnTo>
                  <a:pt x="914" y="1556"/>
                </a:lnTo>
                <a:lnTo>
                  <a:pt x="922" y="1554"/>
                </a:lnTo>
                <a:lnTo>
                  <a:pt x="931" y="1552"/>
                </a:lnTo>
                <a:lnTo>
                  <a:pt x="942" y="1540"/>
                </a:lnTo>
                <a:lnTo>
                  <a:pt x="946" y="1533"/>
                </a:lnTo>
                <a:lnTo>
                  <a:pt x="948" y="1523"/>
                </a:lnTo>
                <a:lnTo>
                  <a:pt x="946" y="1515"/>
                </a:lnTo>
                <a:lnTo>
                  <a:pt x="944" y="1507"/>
                </a:lnTo>
                <a:lnTo>
                  <a:pt x="888" y="1393"/>
                </a:lnTo>
                <a:lnTo>
                  <a:pt x="839" y="1287"/>
                </a:lnTo>
                <a:lnTo>
                  <a:pt x="794" y="1186"/>
                </a:lnTo>
                <a:lnTo>
                  <a:pt x="753" y="1089"/>
                </a:lnTo>
                <a:lnTo>
                  <a:pt x="718" y="999"/>
                </a:lnTo>
                <a:lnTo>
                  <a:pt x="685" y="913"/>
                </a:lnTo>
                <a:lnTo>
                  <a:pt x="656" y="833"/>
                </a:lnTo>
                <a:lnTo>
                  <a:pt x="629" y="756"/>
                </a:lnTo>
                <a:lnTo>
                  <a:pt x="607" y="684"/>
                </a:lnTo>
                <a:lnTo>
                  <a:pt x="587" y="617"/>
                </a:lnTo>
                <a:lnTo>
                  <a:pt x="568" y="555"/>
                </a:lnTo>
                <a:lnTo>
                  <a:pt x="553" y="498"/>
                </a:lnTo>
                <a:lnTo>
                  <a:pt x="539" y="442"/>
                </a:lnTo>
                <a:lnTo>
                  <a:pt x="528" y="392"/>
                </a:lnTo>
                <a:lnTo>
                  <a:pt x="517" y="347"/>
                </a:lnTo>
                <a:lnTo>
                  <a:pt x="508" y="304"/>
                </a:lnTo>
                <a:lnTo>
                  <a:pt x="498" y="265"/>
                </a:lnTo>
                <a:lnTo>
                  <a:pt x="491" y="229"/>
                </a:lnTo>
                <a:lnTo>
                  <a:pt x="481" y="196"/>
                </a:lnTo>
                <a:lnTo>
                  <a:pt x="474" y="164"/>
                </a:lnTo>
                <a:lnTo>
                  <a:pt x="465" y="138"/>
                </a:lnTo>
                <a:lnTo>
                  <a:pt x="455" y="112"/>
                </a:lnTo>
                <a:lnTo>
                  <a:pt x="446" y="91"/>
                </a:lnTo>
                <a:lnTo>
                  <a:pt x="433" y="69"/>
                </a:lnTo>
                <a:lnTo>
                  <a:pt x="420" y="51"/>
                </a:lnTo>
                <a:lnTo>
                  <a:pt x="403" y="36"/>
                </a:lnTo>
                <a:lnTo>
                  <a:pt x="386" y="22"/>
                </a:lnTo>
                <a:lnTo>
                  <a:pt x="363" y="12"/>
                </a:lnTo>
                <a:lnTo>
                  <a:pt x="341" y="6"/>
                </a:lnTo>
                <a:lnTo>
                  <a:pt x="317" y="2"/>
                </a:lnTo>
                <a:lnTo>
                  <a:pt x="289" y="0"/>
                </a:lnTo>
                <a:lnTo>
                  <a:pt x="255" y="0"/>
                </a:lnTo>
                <a:lnTo>
                  <a:pt x="215" y="8"/>
                </a:lnTo>
                <a:lnTo>
                  <a:pt x="174" y="18"/>
                </a:lnTo>
                <a:lnTo>
                  <a:pt x="141" y="34"/>
                </a:lnTo>
                <a:lnTo>
                  <a:pt x="109" y="53"/>
                </a:lnTo>
                <a:lnTo>
                  <a:pt x="81" y="75"/>
                </a:lnTo>
                <a:lnTo>
                  <a:pt x="60" y="102"/>
                </a:lnTo>
                <a:lnTo>
                  <a:pt x="41" y="132"/>
                </a:lnTo>
                <a:lnTo>
                  <a:pt x="26" y="164"/>
                </a:lnTo>
                <a:lnTo>
                  <a:pt x="15" y="200"/>
                </a:lnTo>
                <a:lnTo>
                  <a:pt x="8" y="239"/>
                </a:lnTo>
                <a:lnTo>
                  <a:pt x="2" y="278"/>
                </a:lnTo>
                <a:lnTo>
                  <a:pt x="0" y="322"/>
                </a:lnTo>
                <a:lnTo>
                  <a:pt x="0" y="367"/>
                </a:lnTo>
                <a:lnTo>
                  <a:pt x="2" y="414"/>
                </a:lnTo>
                <a:lnTo>
                  <a:pt x="8" y="464"/>
                </a:lnTo>
                <a:lnTo>
                  <a:pt x="13" y="515"/>
                </a:lnTo>
                <a:lnTo>
                  <a:pt x="21" y="570"/>
                </a:lnTo>
                <a:lnTo>
                  <a:pt x="30" y="627"/>
                </a:lnTo>
                <a:lnTo>
                  <a:pt x="39" y="688"/>
                </a:lnTo>
                <a:lnTo>
                  <a:pt x="51" y="748"/>
                </a:lnTo>
                <a:lnTo>
                  <a:pt x="62" y="813"/>
                </a:lnTo>
                <a:lnTo>
                  <a:pt x="75" y="880"/>
                </a:lnTo>
                <a:lnTo>
                  <a:pt x="85" y="951"/>
                </a:lnTo>
                <a:lnTo>
                  <a:pt x="98" y="1020"/>
                </a:lnTo>
                <a:lnTo>
                  <a:pt x="109" y="1093"/>
                </a:lnTo>
                <a:lnTo>
                  <a:pt x="122" y="1170"/>
                </a:lnTo>
                <a:lnTo>
                  <a:pt x="133" y="1249"/>
                </a:lnTo>
                <a:lnTo>
                  <a:pt x="145" y="1328"/>
                </a:lnTo>
                <a:lnTo>
                  <a:pt x="154" y="1411"/>
                </a:lnTo>
                <a:lnTo>
                  <a:pt x="161" y="1495"/>
                </a:lnTo>
                <a:lnTo>
                  <a:pt x="169" y="1579"/>
                </a:lnTo>
                <a:lnTo>
                  <a:pt x="176" y="1669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6496" name="Freeform 16"/>
          <p:cNvSpPr>
            <a:spLocks/>
          </p:cNvSpPr>
          <p:nvPr/>
        </p:nvSpPr>
        <p:spPr bwMode="auto">
          <a:xfrm>
            <a:off x="3621088" y="4518025"/>
            <a:ext cx="192087" cy="242888"/>
          </a:xfrm>
          <a:custGeom>
            <a:avLst/>
            <a:gdLst>
              <a:gd name="T0" fmla="*/ 130 w 131"/>
              <a:gd name="T1" fmla="*/ 0 h 153"/>
              <a:gd name="T2" fmla="*/ 121 w 131"/>
              <a:gd name="T3" fmla="*/ 152 h 153"/>
              <a:gd name="T4" fmla="*/ 0 w 131"/>
              <a:gd name="T5" fmla="*/ 73 h 153"/>
              <a:gd name="T6" fmla="*/ 130 w 131"/>
              <a:gd name="T7" fmla="*/ 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53">
                <a:moveTo>
                  <a:pt x="130" y="0"/>
                </a:moveTo>
                <a:lnTo>
                  <a:pt x="121" y="152"/>
                </a:lnTo>
                <a:lnTo>
                  <a:pt x="0" y="73"/>
                </a:lnTo>
                <a:lnTo>
                  <a:pt x="130" y="0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6497" name="Freeform 17"/>
          <p:cNvSpPr>
            <a:spLocks/>
          </p:cNvSpPr>
          <p:nvPr/>
        </p:nvSpPr>
        <p:spPr bwMode="auto">
          <a:xfrm>
            <a:off x="2270125" y="2543175"/>
            <a:ext cx="1050925" cy="22225"/>
          </a:xfrm>
          <a:custGeom>
            <a:avLst/>
            <a:gdLst>
              <a:gd name="T0" fmla="*/ 0 w 717"/>
              <a:gd name="T1" fmla="*/ 13 h 14"/>
              <a:gd name="T2" fmla="*/ 716 w 717"/>
              <a:gd name="T3" fmla="*/ 13 h 14"/>
              <a:gd name="T4" fmla="*/ 716 w 717"/>
              <a:gd name="T5" fmla="*/ 0 h 14"/>
              <a:gd name="T6" fmla="*/ 0 w 717"/>
              <a:gd name="T7" fmla="*/ 0 h 14"/>
              <a:gd name="T8" fmla="*/ 0 w 717"/>
              <a:gd name="T9" fmla="*/ 13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7" h="14">
                <a:moveTo>
                  <a:pt x="0" y="13"/>
                </a:moveTo>
                <a:lnTo>
                  <a:pt x="716" y="13"/>
                </a:lnTo>
                <a:lnTo>
                  <a:pt x="716" y="0"/>
                </a:lnTo>
                <a:lnTo>
                  <a:pt x="0" y="0"/>
                </a:lnTo>
                <a:lnTo>
                  <a:pt x="0" y="13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6498" name="Freeform 18"/>
          <p:cNvSpPr>
            <a:spLocks/>
          </p:cNvSpPr>
          <p:nvPr/>
        </p:nvSpPr>
        <p:spPr bwMode="auto">
          <a:xfrm>
            <a:off x="1382713" y="4116388"/>
            <a:ext cx="2825750" cy="22225"/>
          </a:xfrm>
          <a:custGeom>
            <a:avLst/>
            <a:gdLst>
              <a:gd name="T0" fmla="*/ 0 w 1928"/>
              <a:gd name="T1" fmla="*/ 13 h 14"/>
              <a:gd name="T2" fmla="*/ 1927 w 1928"/>
              <a:gd name="T3" fmla="*/ 13 h 14"/>
              <a:gd name="T4" fmla="*/ 1927 w 1928"/>
              <a:gd name="T5" fmla="*/ 0 h 14"/>
              <a:gd name="T6" fmla="*/ 0 w 1928"/>
              <a:gd name="T7" fmla="*/ 0 h 14"/>
              <a:gd name="T8" fmla="*/ 0 w 1928"/>
              <a:gd name="T9" fmla="*/ 13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8" h="14">
                <a:moveTo>
                  <a:pt x="0" y="13"/>
                </a:moveTo>
                <a:lnTo>
                  <a:pt x="1927" y="13"/>
                </a:lnTo>
                <a:lnTo>
                  <a:pt x="1927" y="0"/>
                </a:lnTo>
                <a:lnTo>
                  <a:pt x="0" y="0"/>
                </a:lnTo>
                <a:lnTo>
                  <a:pt x="0" y="13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6499" name="Freeform 19"/>
          <p:cNvSpPr>
            <a:spLocks/>
          </p:cNvSpPr>
          <p:nvPr/>
        </p:nvSpPr>
        <p:spPr bwMode="auto">
          <a:xfrm>
            <a:off x="2476500" y="2330450"/>
            <a:ext cx="160338" cy="150813"/>
          </a:xfrm>
          <a:custGeom>
            <a:avLst/>
            <a:gdLst>
              <a:gd name="T0" fmla="*/ 0 w 109"/>
              <a:gd name="T1" fmla="*/ 0 h 95"/>
              <a:gd name="T2" fmla="*/ 0 w 109"/>
              <a:gd name="T3" fmla="*/ 94 h 95"/>
              <a:gd name="T4" fmla="*/ 108 w 109"/>
              <a:gd name="T5" fmla="*/ 94 h 95"/>
              <a:gd name="T6" fmla="*/ 108 w 109"/>
              <a:gd name="T7" fmla="*/ 0 h 95"/>
              <a:gd name="T8" fmla="*/ 0 w 109"/>
              <a:gd name="T9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" h="95">
                <a:moveTo>
                  <a:pt x="0" y="0"/>
                </a:moveTo>
                <a:lnTo>
                  <a:pt x="0" y="94"/>
                </a:lnTo>
                <a:lnTo>
                  <a:pt x="108" y="94"/>
                </a:lnTo>
                <a:lnTo>
                  <a:pt x="108" y="0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6500" name="Freeform 20"/>
          <p:cNvSpPr>
            <a:spLocks/>
          </p:cNvSpPr>
          <p:nvPr/>
        </p:nvSpPr>
        <p:spPr bwMode="auto">
          <a:xfrm>
            <a:off x="2471738" y="2324100"/>
            <a:ext cx="169862" cy="163513"/>
          </a:xfrm>
          <a:custGeom>
            <a:avLst/>
            <a:gdLst>
              <a:gd name="T0" fmla="*/ 3 w 116"/>
              <a:gd name="T1" fmla="*/ 0 h 103"/>
              <a:gd name="T2" fmla="*/ 0 w 116"/>
              <a:gd name="T3" fmla="*/ 0 h 103"/>
              <a:gd name="T4" fmla="*/ 0 w 116"/>
              <a:gd name="T5" fmla="*/ 100 h 103"/>
              <a:gd name="T6" fmla="*/ 1 w 116"/>
              <a:gd name="T7" fmla="*/ 100 h 103"/>
              <a:gd name="T8" fmla="*/ 1 w 116"/>
              <a:gd name="T9" fmla="*/ 102 h 103"/>
              <a:gd name="T10" fmla="*/ 111 w 116"/>
              <a:gd name="T11" fmla="*/ 102 h 103"/>
              <a:gd name="T12" fmla="*/ 115 w 116"/>
              <a:gd name="T13" fmla="*/ 98 h 103"/>
              <a:gd name="T14" fmla="*/ 115 w 116"/>
              <a:gd name="T15" fmla="*/ 2 h 103"/>
              <a:gd name="T16" fmla="*/ 113 w 116"/>
              <a:gd name="T17" fmla="*/ 2 h 103"/>
              <a:gd name="T18" fmla="*/ 113 w 116"/>
              <a:gd name="T19" fmla="*/ 0 h 103"/>
              <a:gd name="T20" fmla="*/ 111 w 116"/>
              <a:gd name="T21" fmla="*/ 0 h 103"/>
              <a:gd name="T22" fmla="*/ 3 w 116"/>
              <a:gd name="T23" fmla="*/ 0 h 103"/>
              <a:gd name="T24" fmla="*/ 3 w 116"/>
              <a:gd name="T25" fmla="*/ 8 h 103"/>
              <a:gd name="T26" fmla="*/ 111 w 116"/>
              <a:gd name="T27" fmla="*/ 8 h 103"/>
              <a:gd name="T28" fmla="*/ 107 w 116"/>
              <a:gd name="T29" fmla="*/ 4 h 103"/>
              <a:gd name="T30" fmla="*/ 107 w 116"/>
              <a:gd name="T31" fmla="*/ 98 h 103"/>
              <a:gd name="T32" fmla="*/ 111 w 116"/>
              <a:gd name="T33" fmla="*/ 94 h 103"/>
              <a:gd name="T34" fmla="*/ 3 w 116"/>
              <a:gd name="T35" fmla="*/ 94 h 103"/>
              <a:gd name="T36" fmla="*/ 7 w 116"/>
              <a:gd name="T37" fmla="*/ 98 h 103"/>
              <a:gd name="T38" fmla="*/ 7 w 116"/>
              <a:gd name="T39" fmla="*/ 4 h 103"/>
              <a:gd name="T40" fmla="*/ 3 w 116"/>
              <a:gd name="T41" fmla="*/ 8 h 103"/>
              <a:gd name="T42" fmla="*/ 3 w 116"/>
              <a:gd name="T43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16" h="103">
                <a:moveTo>
                  <a:pt x="3" y="0"/>
                </a:moveTo>
                <a:lnTo>
                  <a:pt x="0" y="0"/>
                </a:lnTo>
                <a:lnTo>
                  <a:pt x="0" y="100"/>
                </a:lnTo>
                <a:lnTo>
                  <a:pt x="1" y="100"/>
                </a:lnTo>
                <a:lnTo>
                  <a:pt x="1" y="102"/>
                </a:lnTo>
                <a:lnTo>
                  <a:pt x="111" y="102"/>
                </a:lnTo>
                <a:lnTo>
                  <a:pt x="115" y="98"/>
                </a:lnTo>
                <a:lnTo>
                  <a:pt x="115" y="2"/>
                </a:lnTo>
                <a:lnTo>
                  <a:pt x="113" y="2"/>
                </a:lnTo>
                <a:lnTo>
                  <a:pt x="113" y="0"/>
                </a:lnTo>
                <a:lnTo>
                  <a:pt x="111" y="0"/>
                </a:lnTo>
                <a:lnTo>
                  <a:pt x="3" y="0"/>
                </a:lnTo>
                <a:lnTo>
                  <a:pt x="3" y="8"/>
                </a:lnTo>
                <a:lnTo>
                  <a:pt x="111" y="8"/>
                </a:lnTo>
                <a:lnTo>
                  <a:pt x="107" y="4"/>
                </a:lnTo>
                <a:lnTo>
                  <a:pt x="107" y="98"/>
                </a:lnTo>
                <a:lnTo>
                  <a:pt x="111" y="94"/>
                </a:lnTo>
                <a:lnTo>
                  <a:pt x="3" y="94"/>
                </a:lnTo>
                <a:lnTo>
                  <a:pt x="7" y="98"/>
                </a:lnTo>
                <a:lnTo>
                  <a:pt x="7" y="4"/>
                </a:lnTo>
                <a:lnTo>
                  <a:pt x="3" y="8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6501" name="Freeform 21"/>
          <p:cNvSpPr>
            <a:spLocks/>
          </p:cNvSpPr>
          <p:nvPr/>
        </p:nvSpPr>
        <p:spPr bwMode="auto">
          <a:xfrm>
            <a:off x="2922588" y="2330450"/>
            <a:ext cx="157162" cy="150813"/>
          </a:xfrm>
          <a:custGeom>
            <a:avLst/>
            <a:gdLst>
              <a:gd name="T0" fmla="*/ 0 w 108"/>
              <a:gd name="T1" fmla="*/ 0 h 95"/>
              <a:gd name="T2" fmla="*/ 0 w 108"/>
              <a:gd name="T3" fmla="*/ 94 h 95"/>
              <a:gd name="T4" fmla="*/ 107 w 108"/>
              <a:gd name="T5" fmla="*/ 94 h 95"/>
              <a:gd name="T6" fmla="*/ 107 w 108"/>
              <a:gd name="T7" fmla="*/ 0 h 95"/>
              <a:gd name="T8" fmla="*/ 0 w 108"/>
              <a:gd name="T9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" h="95">
                <a:moveTo>
                  <a:pt x="0" y="0"/>
                </a:moveTo>
                <a:lnTo>
                  <a:pt x="0" y="94"/>
                </a:lnTo>
                <a:lnTo>
                  <a:pt x="107" y="94"/>
                </a:lnTo>
                <a:lnTo>
                  <a:pt x="107" y="0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6502" name="Freeform 22"/>
          <p:cNvSpPr>
            <a:spLocks/>
          </p:cNvSpPr>
          <p:nvPr/>
        </p:nvSpPr>
        <p:spPr bwMode="auto">
          <a:xfrm>
            <a:off x="2916238" y="2324100"/>
            <a:ext cx="169862" cy="163513"/>
          </a:xfrm>
          <a:custGeom>
            <a:avLst/>
            <a:gdLst>
              <a:gd name="T0" fmla="*/ 4 w 116"/>
              <a:gd name="T1" fmla="*/ 0 h 103"/>
              <a:gd name="T2" fmla="*/ 0 w 116"/>
              <a:gd name="T3" fmla="*/ 0 h 103"/>
              <a:gd name="T4" fmla="*/ 0 w 116"/>
              <a:gd name="T5" fmla="*/ 100 h 103"/>
              <a:gd name="T6" fmla="*/ 2 w 116"/>
              <a:gd name="T7" fmla="*/ 100 h 103"/>
              <a:gd name="T8" fmla="*/ 2 w 116"/>
              <a:gd name="T9" fmla="*/ 102 h 103"/>
              <a:gd name="T10" fmla="*/ 111 w 116"/>
              <a:gd name="T11" fmla="*/ 102 h 103"/>
              <a:gd name="T12" fmla="*/ 115 w 116"/>
              <a:gd name="T13" fmla="*/ 98 h 103"/>
              <a:gd name="T14" fmla="*/ 115 w 116"/>
              <a:gd name="T15" fmla="*/ 2 h 103"/>
              <a:gd name="T16" fmla="*/ 113 w 116"/>
              <a:gd name="T17" fmla="*/ 2 h 103"/>
              <a:gd name="T18" fmla="*/ 113 w 116"/>
              <a:gd name="T19" fmla="*/ 0 h 103"/>
              <a:gd name="T20" fmla="*/ 111 w 116"/>
              <a:gd name="T21" fmla="*/ 0 h 103"/>
              <a:gd name="T22" fmla="*/ 4 w 116"/>
              <a:gd name="T23" fmla="*/ 0 h 103"/>
              <a:gd name="T24" fmla="*/ 4 w 116"/>
              <a:gd name="T25" fmla="*/ 8 h 103"/>
              <a:gd name="T26" fmla="*/ 111 w 116"/>
              <a:gd name="T27" fmla="*/ 8 h 103"/>
              <a:gd name="T28" fmla="*/ 108 w 116"/>
              <a:gd name="T29" fmla="*/ 4 h 103"/>
              <a:gd name="T30" fmla="*/ 108 w 116"/>
              <a:gd name="T31" fmla="*/ 98 h 103"/>
              <a:gd name="T32" fmla="*/ 111 w 116"/>
              <a:gd name="T33" fmla="*/ 94 h 103"/>
              <a:gd name="T34" fmla="*/ 4 w 116"/>
              <a:gd name="T35" fmla="*/ 94 h 103"/>
              <a:gd name="T36" fmla="*/ 8 w 116"/>
              <a:gd name="T37" fmla="*/ 98 h 103"/>
              <a:gd name="T38" fmla="*/ 8 w 116"/>
              <a:gd name="T39" fmla="*/ 4 h 103"/>
              <a:gd name="T40" fmla="*/ 4 w 116"/>
              <a:gd name="T41" fmla="*/ 8 h 103"/>
              <a:gd name="T42" fmla="*/ 4 w 116"/>
              <a:gd name="T43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16" h="103">
                <a:moveTo>
                  <a:pt x="4" y="0"/>
                </a:moveTo>
                <a:lnTo>
                  <a:pt x="0" y="0"/>
                </a:lnTo>
                <a:lnTo>
                  <a:pt x="0" y="100"/>
                </a:lnTo>
                <a:lnTo>
                  <a:pt x="2" y="100"/>
                </a:lnTo>
                <a:lnTo>
                  <a:pt x="2" y="102"/>
                </a:lnTo>
                <a:lnTo>
                  <a:pt x="111" y="102"/>
                </a:lnTo>
                <a:lnTo>
                  <a:pt x="115" y="98"/>
                </a:lnTo>
                <a:lnTo>
                  <a:pt x="115" y="2"/>
                </a:lnTo>
                <a:lnTo>
                  <a:pt x="113" y="2"/>
                </a:lnTo>
                <a:lnTo>
                  <a:pt x="113" y="0"/>
                </a:lnTo>
                <a:lnTo>
                  <a:pt x="111" y="0"/>
                </a:lnTo>
                <a:lnTo>
                  <a:pt x="4" y="0"/>
                </a:lnTo>
                <a:lnTo>
                  <a:pt x="4" y="8"/>
                </a:lnTo>
                <a:lnTo>
                  <a:pt x="111" y="8"/>
                </a:lnTo>
                <a:lnTo>
                  <a:pt x="108" y="4"/>
                </a:lnTo>
                <a:lnTo>
                  <a:pt x="108" y="98"/>
                </a:lnTo>
                <a:lnTo>
                  <a:pt x="111" y="94"/>
                </a:lnTo>
                <a:lnTo>
                  <a:pt x="4" y="94"/>
                </a:lnTo>
                <a:lnTo>
                  <a:pt x="8" y="98"/>
                </a:lnTo>
                <a:lnTo>
                  <a:pt x="8" y="4"/>
                </a:lnTo>
                <a:lnTo>
                  <a:pt x="4" y="8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6503" name="Freeform 23"/>
          <p:cNvSpPr>
            <a:spLocks/>
          </p:cNvSpPr>
          <p:nvPr/>
        </p:nvSpPr>
        <p:spPr bwMode="auto">
          <a:xfrm>
            <a:off x="2700338" y="1858963"/>
            <a:ext cx="160337" cy="147637"/>
          </a:xfrm>
          <a:custGeom>
            <a:avLst/>
            <a:gdLst>
              <a:gd name="T0" fmla="*/ 0 w 109"/>
              <a:gd name="T1" fmla="*/ 0 h 93"/>
              <a:gd name="T2" fmla="*/ 0 w 109"/>
              <a:gd name="T3" fmla="*/ 92 h 93"/>
              <a:gd name="T4" fmla="*/ 108 w 109"/>
              <a:gd name="T5" fmla="*/ 92 h 93"/>
              <a:gd name="T6" fmla="*/ 108 w 109"/>
              <a:gd name="T7" fmla="*/ 0 h 93"/>
              <a:gd name="T8" fmla="*/ 0 w 109"/>
              <a:gd name="T9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" h="93">
                <a:moveTo>
                  <a:pt x="0" y="0"/>
                </a:moveTo>
                <a:lnTo>
                  <a:pt x="0" y="92"/>
                </a:lnTo>
                <a:lnTo>
                  <a:pt x="108" y="92"/>
                </a:lnTo>
                <a:lnTo>
                  <a:pt x="108" y="0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6504" name="Freeform 24"/>
          <p:cNvSpPr>
            <a:spLocks/>
          </p:cNvSpPr>
          <p:nvPr/>
        </p:nvSpPr>
        <p:spPr bwMode="auto">
          <a:xfrm>
            <a:off x="2695575" y="1852613"/>
            <a:ext cx="169863" cy="160337"/>
          </a:xfrm>
          <a:custGeom>
            <a:avLst/>
            <a:gdLst>
              <a:gd name="T0" fmla="*/ 4 w 116"/>
              <a:gd name="T1" fmla="*/ 0 h 101"/>
              <a:gd name="T2" fmla="*/ 0 w 116"/>
              <a:gd name="T3" fmla="*/ 0 h 101"/>
              <a:gd name="T4" fmla="*/ 0 w 116"/>
              <a:gd name="T5" fmla="*/ 98 h 101"/>
              <a:gd name="T6" fmla="*/ 2 w 116"/>
              <a:gd name="T7" fmla="*/ 98 h 101"/>
              <a:gd name="T8" fmla="*/ 2 w 116"/>
              <a:gd name="T9" fmla="*/ 100 h 101"/>
              <a:gd name="T10" fmla="*/ 112 w 116"/>
              <a:gd name="T11" fmla="*/ 100 h 101"/>
              <a:gd name="T12" fmla="*/ 115 w 116"/>
              <a:gd name="T13" fmla="*/ 96 h 101"/>
              <a:gd name="T14" fmla="*/ 115 w 116"/>
              <a:gd name="T15" fmla="*/ 2 h 101"/>
              <a:gd name="T16" fmla="*/ 113 w 116"/>
              <a:gd name="T17" fmla="*/ 2 h 101"/>
              <a:gd name="T18" fmla="*/ 113 w 116"/>
              <a:gd name="T19" fmla="*/ 0 h 101"/>
              <a:gd name="T20" fmla="*/ 112 w 116"/>
              <a:gd name="T21" fmla="*/ 0 h 101"/>
              <a:gd name="T22" fmla="*/ 4 w 116"/>
              <a:gd name="T23" fmla="*/ 0 h 101"/>
              <a:gd name="T24" fmla="*/ 4 w 116"/>
              <a:gd name="T25" fmla="*/ 8 h 101"/>
              <a:gd name="T26" fmla="*/ 112 w 116"/>
              <a:gd name="T27" fmla="*/ 8 h 101"/>
              <a:gd name="T28" fmla="*/ 108 w 116"/>
              <a:gd name="T29" fmla="*/ 4 h 101"/>
              <a:gd name="T30" fmla="*/ 108 w 116"/>
              <a:gd name="T31" fmla="*/ 96 h 101"/>
              <a:gd name="T32" fmla="*/ 112 w 116"/>
              <a:gd name="T33" fmla="*/ 93 h 101"/>
              <a:gd name="T34" fmla="*/ 4 w 116"/>
              <a:gd name="T35" fmla="*/ 93 h 101"/>
              <a:gd name="T36" fmla="*/ 8 w 116"/>
              <a:gd name="T37" fmla="*/ 96 h 101"/>
              <a:gd name="T38" fmla="*/ 8 w 116"/>
              <a:gd name="T39" fmla="*/ 4 h 101"/>
              <a:gd name="T40" fmla="*/ 4 w 116"/>
              <a:gd name="T41" fmla="*/ 8 h 101"/>
              <a:gd name="T42" fmla="*/ 4 w 116"/>
              <a:gd name="T43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16" h="101">
                <a:moveTo>
                  <a:pt x="4" y="0"/>
                </a:moveTo>
                <a:lnTo>
                  <a:pt x="0" y="0"/>
                </a:lnTo>
                <a:lnTo>
                  <a:pt x="0" y="98"/>
                </a:lnTo>
                <a:lnTo>
                  <a:pt x="2" y="98"/>
                </a:lnTo>
                <a:lnTo>
                  <a:pt x="2" y="100"/>
                </a:lnTo>
                <a:lnTo>
                  <a:pt x="112" y="100"/>
                </a:lnTo>
                <a:lnTo>
                  <a:pt x="115" y="96"/>
                </a:lnTo>
                <a:lnTo>
                  <a:pt x="115" y="2"/>
                </a:lnTo>
                <a:lnTo>
                  <a:pt x="113" y="2"/>
                </a:lnTo>
                <a:lnTo>
                  <a:pt x="113" y="0"/>
                </a:lnTo>
                <a:lnTo>
                  <a:pt x="112" y="0"/>
                </a:lnTo>
                <a:lnTo>
                  <a:pt x="4" y="0"/>
                </a:lnTo>
                <a:lnTo>
                  <a:pt x="4" y="8"/>
                </a:lnTo>
                <a:lnTo>
                  <a:pt x="112" y="8"/>
                </a:lnTo>
                <a:lnTo>
                  <a:pt x="108" y="4"/>
                </a:lnTo>
                <a:lnTo>
                  <a:pt x="108" y="96"/>
                </a:lnTo>
                <a:lnTo>
                  <a:pt x="112" y="93"/>
                </a:lnTo>
                <a:lnTo>
                  <a:pt x="4" y="93"/>
                </a:lnTo>
                <a:lnTo>
                  <a:pt x="8" y="96"/>
                </a:lnTo>
                <a:lnTo>
                  <a:pt x="8" y="4"/>
                </a:lnTo>
                <a:lnTo>
                  <a:pt x="4" y="8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6505" name="Freeform 25"/>
          <p:cNvSpPr>
            <a:spLocks/>
          </p:cNvSpPr>
          <p:nvPr/>
        </p:nvSpPr>
        <p:spPr bwMode="auto">
          <a:xfrm>
            <a:off x="2589213" y="2239963"/>
            <a:ext cx="415925" cy="92075"/>
          </a:xfrm>
          <a:custGeom>
            <a:avLst/>
            <a:gdLst>
              <a:gd name="T0" fmla="*/ 0 w 284"/>
              <a:gd name="T1" fmla="*/ 57 h 58"/>
              <a:gd name="T2" fmla="*/ 0 w 284"/>
              <a:gd name="T3" fmla="*/ 0 h 58"/>
              <a:gd name="T4" fmla="*/ 283 w 284"/>
              <a:gd name="T5" fmla="*/ 0 h 58"/>
              <a:gd name="T6" fmla="*/ 283 w 284"/>
              <a:gd name="T7" fmla="*/ 57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4" h="58">
                <a:moveTo>
                  <a:pt x="0" y="57"/>
                </a:moveTo>
                <a:lnTo>
                  <a:pt x="0" y="0"/>
                </a:lnTo>
                <a:lnTo>
                  <a:pt x="283" y="0"/>
                </a:lnTo>
                <a:lnTo>
                  <a:pt x="283" y="5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6506" name="Line 26"/>
          <p:cNvSpPr>
            <a:spLocks noChangeShapeType="1"/>
          </p:cNvSpPr>
          <p:nvPr/>
        </p:nvSpPr>
        <p:spPr bwMode="auto">
          <a:xfrm flipV="1">
            <a:off x="2782888" y="2014538"/>
            <a:ext cx="0" cy="2254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6507" name="Freeform 27"/>
          <p:cNvSpPr>
            <a:spLocks/>
          </p:cNvSpPr>
          <p:nvPr/>
        </p:nvSpPr>
        <p:spPr bwMode="auto">
          <a:xfrm>
            <a:off x="2728913" y="2174875"/>
            <a:ext cx="103187" cy="85725"/>
          </a:xfrm>
          <a:custGeom>
            <a:avLst/>
            <a:gdLst>
              <a:gd name="T0" fmla="*/ 0 w 71"/>
              <a:gd name="T1" fmla="*/ 0 h 54"/>
              <a:gd name="T2" fmla="*/ 0 w 71"/>
              <a:gd name="T3" fmla="*/ 53 h 54"/>
              <a:gd name="T4" fmla="*/ 70 w 71"/>
              <a:gd name="T5" fmla="*/ 53 h 54"/>
              <a:gd name="T6" fmla="*/ 70 w 71"/>
              <a:gd name="T7" fmla="*/ 0 h 54"/>
              <a:gd name="T8" fmla="*/ 0 w 71"/>
              <a:gd name="T9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" h="54">
                <a:moveTo>
                  <a:pt x="0" y="0"/>
                </a:moveTo>
                <a:lnTo>
                  <a:pt x="0" y="53"/>
                </a:lnTo>
                <a:lnTo>
                  <a:pt x="70" y="53"/>
                </a:lnTo>
                <a:lnTo>
                  <a:pt x="70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6508" name="Freeform 28"/>
          <p:cNvSpPr>
            <a:spLocks/>
          </p:cNvSpPr>
          <p:nvPr/>
        </p:nvSpPr>
        <p:spPr bwMode="auto">
          <a:xfrm>
            <a:off x="2722563" y="2168525"/>
            <a:ext cx="115887" cy="98425"/>
          </a:xfrm>
          <a:custGeom>
            <a:avLst/>
            <a:gdLst>
              <a:gd name="T0" fmla="*/ 4 w 79"/>
              <a:gd name="T1" fmla="*/ 0 h 62"/>
              <a:gd name="T2" fmla="*/ 0 w 79"/>
              <a:gd name="T3" fmla="*/ 0 h 62"/>
              <a:gd name="T4" fmla="*/ 0 w 79"/>
              <a:gd name="T5" fmla="*/ 59 h 62"/>
              <a:gd name="T6" fmla="*/ 2 w 79"/>
              <a:gd name="T7" fmla="*/ 59 h 62"/>
              <a:gd name="T8" fmla="*/ 2 w 79"/>
              <a:gd name="T9" fmla="*/ 61 h 62"/>
              <a:gd name="T10" fmla="*/ 74 w 79"/>
              <a:gd name="T11" fmla="*/ 61 h 62"/>
              <a:gd name="T12" fmla="*/ 78 w 79"/>
              <a:gd name="T13" fmla="*/ 57 h 62"/>
              <a:gd name="T14" fmla="*/ 78 w 79"/>
              <a:gd name="T15" fmla="*/ 2 h 62"/>
              <a:gd name="T16" fmla="*/ 76 w 79"/>
              <a:gd name="T17" fmla="*/ 2 h 62"/>
              <a:gd name="T18" fmla="*/ 76 w 79"/>
              <a:gd name="T19" fmla="*/ 0 h 62"/>
              <a:gd name="T20" fmla="*/ 74 w 79"/>
              <a:gd name="T21" fmla="*/ 0 h 62"/>
              <a:gd name="T22" fmla="*/ 4 w 79"/>
              <a:gd name="T23" fmla="*/ 0 h 62"/>
              <a:gd name="T24" fmla="*/ 4 w 79"/>
              <a:gd name="T25" fmla="*/ 7 h 62"/>
              <a:gd name="T26" fmla="*/ 74 w 79"/>
              <a:gd name="T27" fmla="*/ 7 h 62"/>
              <a:gd name="T28" fmla="*/ 71 w 79"/>
              <a:gd name="T29" fmla="*/ 4 h 62"/>
              <a:gd name="T30" fmla="*/ 71 w 79"/>
              <a:gd name="T31" fmla="*/ 57 h 62"/>
              <a:gd name="T32" fmla="*/ 74 w 79"/>
              <a:gd name="T33" fmla="*/ 54 h 62"/>
              <a:gd name="T34" fmla="*/ 4 w 79"/>
              <a:gd name="T35" fmla="*/ 54 h 62"/>
              <a:gd name="T36" fmla="*/ 7 w 79"/>
              <a:gd name="T37" fmla="*/ 57 h 62"/>
              <a:gd name="T38" fmla="*/ 7 w 79"/>
              <a:gd name="T39" fmla="*/ 4 h 62"/>
              <a:gd name="T40" fmla="*/ 4 w 79"/>
              <a:gd name="T41" fmla="*/ 7 h 62"/>
              <a:gd name="T42" fmla="*/ 4 w 79"/>
              <a:gd name="T43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9" h="62">
                <a:moveTo>
                  <a:pt x="4" y="0"/>
                </a:moveTo>
                <a:lnTo>
                  <a:pt x="0" y="0"/>
                </a:lnTo>
                <a:lnTo>
                  <a:pt x="0" y="59"/>
                </a:lnTo>
                <a:lnTo>
                  <a:pt x="2" y="59"/>
                </a:lnTo>
                <a:lnTo>
                  <a:pt x="2" y="61"/>
                </a:lnTo>
                <a:lnTo>
                  <a:pt x="74" y="61"/>
                </a:lnTo>
                <a:lnTo>
                  <a:pt x="78" y="57"/>
                </a:lnTo>
                <a:lnTo>
                  <a:pt x="78" y="2"/>
                </a:lnTo>
                <a:lnTo>
                  <a:pt x="76" y="2"/>
                </a:lnTo>
                <a:lnTo>
                  <a:pt x="76" y="0"/>
                </a:lnTo>
                <a:lnTo>
                  <a:pt x="74" y="0"/>
                </a:lnTo>
                <a:lnTo>
                  <a:pt x="4" y="0"/>
                </a:lnTo>
                <a:lnTo>
                  <a:pt x="4" y="7"/>
                </a:lnTo>
                <a:lnTo>
                  <a:pt x="74" y="7"/>
                </a:lnTo>
                <a:lnTo>
                  <a:pt x="71" y="4"/>
                </a:lnTo>
                <a:lnTo>
                  <a:pt x="71" y="57"/>
                </a:lnTo>
                <a:lnTo>
                  <a:pt x="74" y="54"/>
                </a:lnTo>
                <a:lnTo>
                  <a:pt x="4" y="54"/>
                </a:lnTo>
                <a:lnTo>
                  <a:pt x="7" y="57"/>
                </a:lnTo>
                <a:lnTo>
                  <a:pt x="7" y="4"/>
                </a:lnTo>
                <a:lnTo>
                  <a:pt x="4" y="7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6509" name="Freeform 29"/>
          <p:cNvSpPr>
            <a:spLocks/>
          </p:cNvSpPr>
          <p:nvPr/>
        </p:nvSpPr>
        <p:spPr bwMode="auto">
          <a:xfrm>
            <a:off x="2947988" y="2524125"/>
            <a:ext cx="103187" cy="82550"/>
          </a:xfrm>
          <a:custGeom>
            <a:avLst/>
            <a:gdLst>
              <a:gd name="T0" fmla="*/ 0 w 70"/>
              <a:gd name="T1" fmla="*/ 0 h 52"/>
              <a:gd name="T2" fmla="*/ 0 w 70"/>
              <a:gd name="T3" fmla="*/ 51 h 52"/>
              <a:gd name="T4" fmla="*/ 69 w 70"/>
              <a:gd name="T5" fmla="*/ 51 h 52"/>
              <a:gd name="T6" fmla="*/ 69 w 70"/>
              <a:gd name="T7" fmla="*/ 0 h 52"/>
              <a:gd name="T8" fmla="*/ 0 w 70"/>
              <a:gd name="T9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" h="52">
                <a:moveTo>
                  <a:pt x="0" y="0"/>
                </a:moveTo>
                <a:lnTo>
                  <a:pt x="0" y="51"/>
                </a:lnTo>
                <a:lnTo>
                  <a:pt x="69" y="51"/>
                </a:lnTo>
                <a:lnTo>
                  <a:pt x="69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6510" name="Freeform 30"/>
          <p:cNvSpPr>
            <a:spLocks/>
          </p:cNvSpPr>
          <p:nvPr/>
        </p:nvSpPr>
        <p:spPr bwMode="auto">
          <a:xfrm>
            <a:off x="2943225" y="2517775"/>
            <a:ext cx="114300" cy="95250"/>
          </a:xfrm>
          <a:custGeom>
            <a:avLst/>
            <a:gdLst>
              <a:gd name="T0" fmla="*/ 3 w 77"/>
              <a:gd name="T1" fmla="*/ 0 h 60"/>
              <a:gd name="T2" fmla="*/ 0 w 77"/>
              <a:gd name="T3" fmla="*/ 0 h 60"/>
              <a:gd name="T4" fmla="*/ 0 w 77"/>
              <a:gd name="T5" fmla="*/ 57 h 60"/>
              <a:gd name="T6" fmla="*/ 2 w 77"/>
              <a:gd name="T7" fmla="*/ 57 h 60"/>
              <a:gd name="T8" fmla="*/ 2 w 77"/>
              <a:gd name="T9" fmla="*/ 59 h 60"/>
              <a:gd name="T10" fmla="*/ 72 w 77"/>
              <a:gd name="T11" fmla="*/ 59 h 60"/>
              <a:gd name="T12" fmla="*/ 76 w 77"/>
              <a:gd name="T13" fmla="*/ 55 h 60"/>
              <a:gd name="T14" fmla="*/ 76 w 77"/>
              <a:gd name="T15" fmla="*/ 2 h 60"/>
              <a:gd name="T16" fmla="*/ 74 w 77"/>
              <a:gd name="T17" fmla="*/ 2 h 60"/>
              <a:gd name="T18" fmla="*/ 74 w 77"/>
              <a:gd name="T19" fmla="*/ 0 h 60"/>
              <a:gd name="T20" fmla="*/ 72 w 77"/>
              <a:gd name="T21" fmla="*/ 0 h 60"/>
              <a:gd name="T22" fmla="*/ 3 w 77"/>
              <a:gd name="T23" fmla="*/ 0 h 60"/>
              <a:gd name="T24" fmla="*/ 3 w 77"/>
              <a:gd name="T25" fmla="*/ 7 h 60"/>
              <a:gd name="T26" fmla="*/ 72 w 77"/>
              <a:gd name="T27" fmla="*/ 7 h 60"/>
              <a:gd name="T28" fmla="*/ 69 w 77"/>
              <a:gd name="T29" fmla="*/ 4 h 60"/>
              <a:gd name="T30" fmla="*/ 69 w 77"/>
              <a:gd name="T31" fmla="*/ 55 h 60"/>
              <a:gd name="T32" fmla="*/ 72 w 77"/>
              <a:gd name="T33" fmla="*/ 52 h 60"/>
              <a:gd name="T34" fmla="*/ 3 w 77"/>
              <a:gd name="T35" fmla="*/ 52 h 60"/>
              <a:gd name="T36" fmla="*/ 6 w 77"/>
              <a:gd name="T37" fmla="*/ 55 h 60"/>
              <a:gd name="T38" fmla="*/ 6 w 77"/>
              <a:gd name="T39" fmla="*/ 4 h 60"/>
              <a:gd name="T40" fmla="*/ 3 w 77"/>
              <a:gd name="T41" fmla="*/ 7 h 60"/>
              <a:gd name="T42" fmla="*/ 3 w 77"/>
              <a:gd name="T43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7" h="60">
                <a:moveTo>
                  <a:pt x="3" y="0"/>
                </a:moveTo>
                <a:lnTo>
                  <a:pt x="0" y="0"/>
                </a:lnTo>
                <a:lnTo>
                  <a:pt x="0" y="57"/>
                </a:lnTo>
                <a:lnTo>
                  <a:pt x="2" y="57"/>
                </a:lnTo>
                <a:lnTo>
                  <a:pt x="2" y="59"/>
                </a:lnTo>
                <a:lnTo>
                  <a:pt x="72" y="59"/>
                </a:lnTo>
                <a:lnTo>
                  <a:pt x="76" y="55"/>
                </a:lnTo>
                <a:lnTo>
                  <a:pt x="76" y="2"/>
                </a:lnTo>
                <a:lnTo>
                  <a:pt x="74" y="2"/>
                </a:lnTo>
                <a:lnTo>
                  <a:pt x="74" y="0"/>
                </a:lnTo>
                <a:lnTo>
                  <a:pt x="72" y="0"/>
                </a:lnTo>
                <a:lnTo>
                  <a:pt x="3" y="0"/>
                </a:lnTo>
                <a:lnTo>
                  <a:pt x="3" y="7"/>
                </a:lnTo>
                <a:lnTo>
                  <a:pt x="72" y="7"/>
                </a:lnTo>
                <a:lnTo>
                  <a:pt x="69" y="4"/>
                </a:lnTo>
                <a:lnTo>
                  <a:pt x="69" y="55"/>
                </a:lnTo>
                <a:lnTo>
                  <a:pt x="72" y="52"/>
                </a:lnTo>
                <a:lnTo>
                  <a:pt x="3" y="52"/>
                </a:lnTo>
                <a:lnTo>
                  <a:pt x="6" y="55"/>
                </a:lnTo>
                <a:lnTo>
                  <a:pt x="6" y="4"/>
                </a:lnTo>
                <a:lnTo>
                  <a:pt x="3" y="7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6511" name="Freeform 31"/>
          <p:cNvSpPr>
            <a:spLocks/>
          </p:cNvSpPr>
          <p:nvPr/>
        </p:nvSpPr>
        <p:spPr bwMode="auto">
          <a:xfrm>
            <a:off x="2533650" y="2524125"/>
            <a:ext cx="103188" cy="82550"/>
          </a:xfrm>
          <a:custGeom>
            <a:avLst/>
            <a:gdLst>
              <a:gd name="T0" fmla="*/ 0 w 70"/>
              <a:gd name="T1" fmla="*/ 0 h 52"/>
              <a:gd name="T2" fmla="*/ 0 w 70"/>
              <a:gd name="T3" fmla="*/ 51 h 52"/>
              <a:gd name="T4" fmla="*/ 69 w 70"/>
              <a:gd name="T5" fmla="*/ 51 h 52"/>
              <a:gd name="T6" fmla="*/ 69 w 70"/>
              <a:gd name="T7" fmla="*/ 0 h 52"/>
              <a:gd name="T8" fmla="*/ 0 w 70"/>
              <a:gd name="T9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" h="52">
                <a:moveTo>
                  <a:pt x="0" y="0"/>
                </a:moveTo>
                <a:lnTo>
                  <a:pt x="0" y="51"/>
                </a:lnTo>
                <a:lnTo>
                  <a:pt x="69" y="51"/>
                </a:lnTo>
                <a:lnTo>
                  <a:pt x="69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6512" name="Freeform 32"/>
          <p:cNvSpPr>
            <a:spLocks/>
          </p:cNvSpPr>
          <p:nvPr/>
        </p:nvSpPr>
        <p:spPr bwMode="auto">
          <a:xfrm>
            <a:off x="2528888" y="2517775"/>
            <a:ext cx="112712" cy="95250"/>
          </a:xfrm>
          <a:custGeom>
            <a:avLst/>
            <a:gdLst>
              <a:gd name="T0" fmla="*/ 3 w 77"/>
              <a:gd name="T1" fmla="*/ 0 h 60"/>
              <a:gd name="T2" fmla="*/ 0 w 77"/>
              <a:gd name="T3" fmla="*/ 0 h 60"/>
              <a:gd name="T4" fmla="*/ 0 w 77"/>
              <a:gd name="T5" fmla="*/ 57 h 60"/>
              <a:gd name="T6" fmla="*/ 2 w 77"/>
              <a:gd name="T7" fmla="*/ 57 h 60"/>
              <a:gd name="T8" fmla="*/ 2 w 77"/>
              <a:gd name="T9" fmla="*/ 59 h 60"/>
              <a:gd name="T10" fmla="*/ 72 w 77"/>
              <a:gd name="T11" fmla="*/ 59 h 60"/>
              <a:gd name="T12" fmla="*/ 76 w 77"/>
              <a:gd name="T13" fmla="*/ 55 h 60"/>
              <a:gd name="T14" fmla="*/ 76 w 77"/>
              <a:gd name="T15" fmla="*/ 2 h 60"/>
              <a:gd name="T16" fmla="*/ 74 w 77"/>
              <a:gd name="T17" fmla="*/ 2 h 60"/>
              <a:gd name="T18" fmla="*/ 74 w 77"/>
              <a:gd name="T19" fmla="*/ 0 h 60"/>
              <a:gd name="T20" fmla="*/ 72 w 77"/>
              <a:gd name="T21" fmla="*/ 0 h 60"/>
              <a:gd name="T22" fmla="*/ 3 w 77"/>
              <a:gd name="T23" fmla="*/ 0 h 60"/>
              <a:gd name="T24" fmla="*/ 3 w 77"/>
              <a:gd name="T25" fmla="*/ 7 h 60"/>
              <a:gd name="T26" fmla="*/ 72 w 77"/>
              <a:gd name="T27" fmla="*/ 7 h 60"/>
              <a:gd name="T28" fmla="*/ 69 w 77"/>
              <a:gd name="T29" fmla="*/ 4 h 60"/>
              <a:gd name="T30" fmla="*/ 69 w 77"/>
              <a:gd name="T31" fmla="*/ 55 h 60"/>
              <a:gd name="T32" fmla="*/ 72 w 77"/>
              <a:gd name="T33" fmla="*/ 52 h 60"/>
              <a:gd name="T34" fmla="*/ 3 w 77"/>
              <a:gd name="T35" fmla="*/ 52 h 60"/>
              <a:gd name="T36" fmla="*/ 6 w 77"/>
              <a:gd name="T37" fmla="*/ 55 h 60"/>
              <a:gd name="T38" fmla="*/ 6 w 77"/>
              <a:gd name="T39" fmla="*/ 4 h 60"/>
              <a:gd name="T40" fmla="*/ 3 w 77"/>
              <a:gd name="T41" fmla="*/ 7 h 60"/>
              <a:gd name="T42" fmla="*/ 3 w 77"/>
              <a:gd name="T43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7" h="60">
                <a:moveTo>
                  <a:pt x="3" y="0"/>
                </a:moveTo>
                <a:lnTo>
                  <a:pt x="0" y="0"/>
                </a:lnTo>
                <a:lnTo>
                  <a:pt x="0" y="57"/>
                </a:lnTo>
                <a:lnTo>
                  <a:pt x="2" y="57"/>
                </a:lnTo>
                <a:lnTo>
                  <a:pt x="2" y="59"/>
                </a:lnTo>
                <a:lnTo>
                  <a:pt x="72" y="59"/>
                </a:lnTo>
                <a:lnTo>
                  <a:pt x="76" y="55"/>
                </a:lnTo>
                <a:lnTo>
                  <a:pt x="76" y="2"/>
                </a:lnTo>
                <a:lnTo>
                  <a:pt x="74" y="2"/>
                </a:lnTo>
                <a:lnTo>
                  <a:pt x="74" y="0"/>
                </a:lnTo>
                <a:lnTo>
                  <a:pt x="72" y="0"/>
                </a:lnTo>
                <a:lnTo>
                  <a:pt x="3" y="0"/>
                </a:lnTo>
                <a:lnTo>
                  <a:pt x="3" y="7"/>
                </a:lnTo>
                <a:lnTo>
                  <a:pt x="72" y="7"/>
                </a:lnTo>
                <a:lnTo>
                  <a:pt x="69" y="4"/>
                </a:lnTo>
                <a:lnTo>
                  <a:pt x="69" y="55"/>
                </a:lnTo>
                <a:lnTo>
                  <a:pt x="72" y="52"/>
                </a:lnTo>
                <a:lnTo>
                  <a:pt x="3" y="52"/>
                </a:lnTo>
                <a:lnTo>
                  <a:pt x="6" y="55"/>
                </a:lnTo>
                <a:lnTo>
                  <a:pt x="6" y="4"/>
                </a:lnTo>
                <a:lnTo>
                  <a:pt x="3" y="7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6513" name="Freeform 33"/>
          <p:cNvSpPr>
            <a:spLocks/>
          </p:cNvSpPr>
          <p:nvPr/>
        </p:nvSpPr>
        <p:spPr bwMode="auto">
          <a:xfrm>
            <a:off x="2922588" y="3906838"/>
            <a:ext cx="157162" cy="150812"/>
          </a:xfrm>
          <a:custGeom>
            <a:avLst/>
            <a:gdLst>
              <a:gd name="T0" fmla="*/ 0 w 108"/>
              <a:gd name="T1" fmla="*/ 0 h 95"/>
              <a:gd name="T2" fmla="*/ 0 w 108"/>
              <a:gd name="T3" fmla="*/ 94 h 95"/>
              <a:gd name="T4" fmla="*/ 107 w 108"/>
              <a:gd name="T5" fmla="*/ 94 h 95"/>
              <a:gd name="T6" fmla="*/ 107 w 108"/>
              <a:gd name="T7" fmla="*/ 0 h 95"/>
              <a:gd name="T8" fmla="*/ 0 w 108"/>
              <a:gd name="T9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" h="95">
                <a:moveTo>
                  <a:pt x="0" y="0"/>
                </a:moveTo>
                <a:lnTo>
                  <a:pt x="0" y="94"/>
                </a:lnTo>
                <a:lnTo>
                  <a:pt x="107" y="94"/>
                </a:lnTo>
                <a:lnTo>
                  <a:pt x="107" y="0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6514" name="Freeform 34"/>
          <p:cNvSpPr>
            <a:spLocks/>
          </p:cNvSpPr>
          <p:nvPr/>
        </p:nvSpPr>
        <p:spPr bwMode="auto">
          <a:xfrm>
            <a:off x="2916238" y="3900488"/>
            <a:ext cx="169862" cy="163512"/>
          </a:xfrm>
          <a:custGeom>
            <a:avLst/>
            <a:gdLst>
              <a:gd name="T0" fmla="*/ 4 w 116"/>
              <a:gd name="T1" fmla="*/ 0 h 103"/>
              <a:gd name="T2" fmla="*/ 0 w 116"/>
              <a:gd name="T3" fmla="*/ 0 h 103"/>
              <a:gd name="T4" fmla="*/ 0 w 116"/>
              <a:gd name="T5" fmla="*/ 100 h 103"/>
              <a:gd name="T6" fmla="*/ 2 w 116"/>
              <a:gd name="T7" fmla="*/ 100 h 103"/>
              <a:gd name="T8" fmla="*/ 2 w 116"/>
              <a:gd name="T9" fmla="*/ 102 h 103"/>
              <a:gd name="T10" fmla="*/ 111 w 116"/>
              <a:gd name="T11" fmla="*/ 102 h 103"/>
              <a:gd name="T12" fmla="*/ 115 w 116"/>
              <a:gd name="T13" fmla="*/ 98 h 103"/>
              <a:gd name="T14" fmla="*/ 115 w 116"/>
              <a:gd name="T15" fmla="*/ 2 h 103"/>
              <a:gd name="T16" fmla="*/ 113 w 116"/>
              <a:gd name="T17" fmla="*/ 2 h 103"/>
              <a:gd name="T18" fmla="*/ 113 w 116"/>
              <a:gd name="T19" fmla="*/ 0 h 103"/>
              <a:gd name="T20" fmla="*/ 111 w 116"/>
              <a:gd name="T21" fmla="*/ 0 h 103"/>
              <a:gd name="T22" fmla="*/ 4 w 116"/>
              <a:gd name="T23" fmla="*/ 0 h 103"/>
              <a:gd name="T24" fmla="*/ 4 w 116"/>
              <a:gd name="T25" fmla="*/ 8 h 103"/>
              <a:gd name="T26" fmla="*/ 111 w 116"/>
              <a:gd name="T27" fmla="*/ 8 h 103"/>
              <a:gd name="T28" fmla="*/ 108 w 116"/>
              <a:gd name="T29" fmla="*/ 4 h 103"/>
              <a:gd name="T30" fmla="*/ 108 w 116"/>
              <a:gd name="T31" fmla="*/ 98 h 103"/>
              <a:gd name="T32" fmla="*/ 111 w 116"/>
              <a:gd name="T33" fmla="*/ 94 h 103"/>
              <a:gd name="T34" fmla="*/ 4 w 116"/>
              <a:gd name="T35" fmla="*/ 94 h 103"/>
              <a:gd name="T36" fmla="*/ 8 w 116"/>
              <a:gd name="T37" fmla="*/ 98 h 103"/>
              <a:gd name="T38" fmla="*/ 8 w 116"/>
              <a:gd name="T39" fmla="*/ 4 h 103"/>
              <a:gd name="T40" fmla="*/ 4 w 116"/>
              <a:gd name="T41" fmla="*/ 8 h 103"/>
              <a:gd name="T42" fmla="*/ 4 w 116"/>
              <a:gd name="T43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16" h="103">
                <a:moveTo>
                  <a:pt x="4" y="0"/>
                </a:moveTo>
                <a:lnTo>
                  <a:pt x="0" y="0"/>
                </a:lnTo>
                <a:lnTo>
                  <a:pt x="0" y="100"/>
                </a:lnTo>
                <a:lnTo>
                  <a:pt x="2" y="100"/>
                </a:lnTo>
                <a:lnTo>
                  <a:pt x="2" y="102"/>
                </a:lnTo>
                <a:lnTo>
                  <a:pt x="111" y="102"/>
                </a:lnTo>
                <a:lnTo>
                  <a:pt x="115" y="98"/>
                </a:lnTo>
                <a:lnTo>
                  <a:pt x="115" y="2"/>
                </a:lnTo>
                <a:lnTo>
                  <a:pt x="113" y="2"/>
                </a:lnTo>
                <a:lnTo>
                  <a:pt x="113" y="0"/>
                </a:lnTo>
                <a:lnTo>
                  <a:pt x="111" y="0"/>
                </a:lnTo>
                <a:lnTo>
                  <a:pt x="4" y="0"/>
                </a:lnTo>
                <a:lnTo>
                  <a:pt x="4" y="8"/>
                </a:lnTo>
                <a:lnTo>
                  <a:pt x="111" y="8"/>
                </a:lnTo>
                <a:lnTo>
                  <a:pt x="108" y="4"/>
                </a:lnTo>
                <a:lnTo>
                  <a:pt x="108" y="98"/>
                </a:lnTo>
                <a:lnTo>
                  <a:pt x="111" y="94"/>
                </a:lnTo>
                <a:lnTo>
                  <a:pt x="4" y="94"/>
                </a:lnTo>
                <a:lnTo>
                  <a:pt x="8" y="98"/>
                </a:lnTo>
                <a:lnTo>
                  <a:pt x="8" y="4"/>
                </a:lnTo>
                <a:lnTo>
                  <a:pt x="4" y="8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6515" name="Freeform 35"/>
          <p:cNvSpPr>
            <a:spLocks/>
          </p:cNvSpPr>
          <p:nvPr/>
        </p:nvSpPr>
        <p:spPr bwMode="auto">
          <a:xfrm>
            <a:off x="3336925" y="3906838"/>
            <a:ext cx="160338" cy="150812"/>
          </a:xfrm>
          <a:custGeom>
            <a:avLst/>
            <a:gdLst>
              <a:gd name="T0" fmla="*/ 0 w 110"/>
              <a:gd name="T1" fmla="*/ 0 h 95"/>
              <a:gd name="T2" fmla="*/ 0 w 110"/>
              <a:gd name="T3" fmla="*/ 94 h 95"/>
              <a:gd name="T4" fmla="*/ 109 w 110"/>
              <a:gd name="T5" fmla="*/ 94 h 95"/>
              <a:gd name="T6" fmla="*/ 109 w 110"/>
              <a:gd name="T7" fmla="*/ 0 h 95"/>
              <a:gd name="T8" fmla="*/ 0 w 110"/>
              <a:gd name="T9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" h="95">
                <a:moveTo>
                  <a:pt x="0" y="0"/>
                </a:moveTo>
                <a:lnTo>
                  <a:pt x="0" y="94"/>
                </a:lnTo>
                <a:lnTo>
                  <a:pt x="109" y="94"/>
                </a:lnTo>
                <a:lnTo>
                  <a:pt x="109" y="0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6516" name="Freeform 36"/>
          <p:cNvSpPr>
            <a:spLocks/>
          </p:cNvSpPr>
          <p:nvPr/>
        </p:nvSpPr>
        <p:spPr bwMode="auto">
          <a:xfrm>
            <a:off x="3330575" y="3900488"/>
            <a:ext cx="173038" cy="163512"/>
          </a:xfrm>
          <a:custGeom>
            <a:avLst/>
            <a:gdLst>
              <a:gd name="T0" fmla="*/ 4 w 118"/>
              <a:gd name="T1" fmla="*/ 0 h 103"/>
              <a:gd name="T2" fmla="*/ 0 w 118"/>
              <a:gd name="T3" fmla="*/ 0 h 103"/>
              <a:gd name="T4" fmla="*/ 0 w 118"/>
              <a:gd name="T5" fmla="*/ 100 h 103"/>
              <a:gd name="T6" fmla="*/ 2 w 118"/>
              <a:gd name="T7" fmla="*/ 100 h 103"/>
              <a:gd name="T8" fmla="*/ 2 w 118"/>
              <a:gd name="T9" fmla="*/ 102 h 103"/>
              <a:gd name="T10" fmla="*/ 113 w 118"/>
              <a:gd name="T11" fmla="*/ 102 h 103"/>
              <a:gd name="T12" fmla="*/ 117 w 118"/>
              <a:gd name="T13" fmla="*/ 98 h 103"/>
              <a:gd name="T14" fmla="*/ 117 w 118"/>
              <a:gd name="T15" fmla="*/ 2 h 103"/>
              <a:gd name="T16" fmla="*/ 115 w 118"/>
              <a:gd name="T17" fmla="*/ 2 h 103"/>
              <a:gd name="T18" fmla="*/ 115 w 118"/>
              <a:gd name="T19" fmla="*/ 0 h 103"/>
              <a:gd name="T20" fmla="*/ 113 w 118"/>
              <a:gd name="T21" fmla="*/ 0 h 103"/>
              <a:gd name="T22" fmla="*/ 4 w 118"/>
              <a:gd name="T23" fmla="*/ 0 h 103"/>
              <a:gd name="T24" fmla="*/ 4 w 118"/>
              <a:gd name="T25" fmla="*/ 8 h 103"/>
              <a:gd name="T26" fmla="*/ 113 w 118"/>
              <a:gd name="T27" fmla="*/ 8 h 103"/>
              <a:gd name="T28" fmla="*/ 110 w 118"/>
              <a:gd name="T29" fmla="*/ 4 h 103"/>
              <a:gd name="T30" fmla="*/ 110 w 118"/>
              <a:gd name="T31" fmla="*/ 98 h 103"/>
              <a:gd name="T32" fmla="*/ 113 w 118"/>
              <a:gd name="T33" fmla="*/ 94 h 103"/>
              <a:gd name="T34" fmla="*/ 4 w 118"/>
              <a:gd name="T35" fmla="*/ 94 h 103"/>
              <a:gd name="T36" fmla="*/ 8 w 118"/>
              <a:gd name="T37" fmla="*/ 98 h 103"/>
              <a:gd name="T38" fmla="*/ 8 w 118"/>
              <a:gd name="T39" fmla="*/ 4 h 103"/>
              <a:gd name="T40" fmla="*/ 4 w 118"/>
              <a:gd name="T41" fmla="*/ 8 h 103"/>
              <a:gd name="T42" fmla="*/ 4 w 118"/>
              <a:gd name="T43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18" h="103">
                <a:moveTo>
                  <a:pt x="4" y="0"/>
                </a:moveTo>
                <a:lnTo>
                  <a:pt x="0" y="0"/>
                </a:lnTo>
                <a:lnTo>
                  <a:pt x="0" y="100"/>
                </a:lnTo>
                <a:lnTo>
                  <a:pt x="2" y="100"/>
                </a:lnTo>
                <a:lnTo>
                  <a:pt x="2" y="102"/>
                </a:lnTo>
                <a:lnTo>
                  <a:pt x="113" y="102"/>
                </a:lnTo>
                <a:lnTo>
                  <a:pt x="117" y="98"/>
                </a:lnTo>
                <a:lnTo>
                  <a:pt x="117" y="2"/>
                </a:lnTo>
                <a:lnTo>
                  <a:pt x="115" y="2"/>
                </a:lnTo>
                <a:lnTo>
                  <a:pt x="115" y="0"/>
                </a:lnTo>
                <a:lnTo>
                  <a:pt x="113" y="0"/>
                </a:lnTo>
                <a:lnTo>
                  <a:pt x="4" y="0"/>
                </a:lnTo>
                <a:lnTo>
                  <a:pt x="4" y="8"/>
                </a:lnTo>
                <a:lnTo>
                  <a:pt x="113" y="8"/>
                </a:lnTo>
                <a:lnTo>
                  <a:pt x="110" y="4"/>
                </a:lnTo>
                <a:lnTo>
                  <a:pt x="110" y="98"/>
                </a:lnTo>
                <a:lnTo>
                  <a:pt x="113" y="94"/>
                </a:lnTo>
                <a:lnTo>
                  <a:pt x="4" y="94"/>
                </a:lnTo>
                <a:lnTo>
                  <a:pt x="8" y="98"/>
                </a:lnTo>
                <a:lnTo>
                  <a:pt x="8" y="4"/>
                </a:lnTo>
                <a:lnTo>
                  <a:pt x="4" y="8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6517" name="Freeform 37"/>
          <p:cNvSpPr>
            <a:spLocks/>
          </p:cNvSpPr>
          <p:nvPr/>
        </p:nvSpPr>
        <p:spPr bwMode="auto">
          <a:xfrm>
            <a:off x="3003550" y="3813175"/>
            <a:ext cx="419100" cy="95250"/>
          </a:xfrm>
          <a:custGeom>
            <a:avLst/>
            <a:gdLst>
              <a:gd name="T0" fmla="*/ 0 w 286"/>
              <a:gd name="T1" fmla="*/ 59 h 60"/>
              <a:gd name="T2" fmla="*/ 0 w 286"/>
              <a:gd name="T3" fmla="*/ 0 h 60"/>
              <a:gd name="T4" fmla="*/ 285 w 286"/>
              <a:gd name="T5" fmla="*/ 0 h 60"/>
              <a:gd name="T6" fmla="*/ 285 w 286"/>
              <a:gd name="T7" fmla="*/ 59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60">
                <a:moveTo>
                  <a:pt x="0" y="59"/>
                </a:moveTo>
                <a:lnTo>
                  <a:pt x="0" y="0"/>
                </a:lnTo>
                <a:lnTo>
                  <a:pt x="285" y="0"/>
                </a:lnTo>
                <a:lnTo>
                  <a:pt x="285" y="5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6518" name="Line 38"/>
          <p:cNvSpPr>
            <a:spLocks noChangeShapeType="1"/>
          </p:cNvSpPr>
          <p:nvPr/>
        </p:nvSpPr>
        <p:spPr bwMode="auto">
          <a:xfrm flipV="1">
            <a:off x="3030538" y="2582863"/>
            <a:ext cx="0" cy="12303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6519" name="Freeform 39"/>
          <p:cNvSpPr>
            <a:spLocks/>
          </p:cNvSpPr>
          <p:nvPr/>
        </p:nvSpPr>
        <p:spPr bwMode="auto">
          <a:xfrm>
            <a:off x="2116138" y="3906838"/>
            <a:ext cx="160337" cy="150812"/>
          </a:xfrm>
          <a:custGeom>
            <a:avLst/>
            <a:gdLst>
              <a:gd name="T0" fmla="*/ 0 w 109"/>
              <a:gd name="T1" fmla="*/ 0 h 95"/>
              <a:gd name="T2" fmla="*/ 0 w 109"/>
              <a:gd name="T3" fmla="*/ 94 h 95"/>
              <a:gd name="T4" fmla="*/ 108 w 109"/>
              <a:gd name="T5" fmla="*/ 94 h 95"/>
              <a:gd name="T6" fmla="*/ 108 w 109"/>
              <a:gd name="T7" fmla="*/ 0 h 95"/>
              <a:gd name="T8" fmla="*/ 0 w 109"/>
              <a:gd name="T9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" h="95">
                <a:moveTo>
                  <a:pt x="0" y="0"/>
                </a:moveTo>
                <a:lnTo>
                  <a:pt x="0" y="94"/>
                </a:lnTo>
                <a:lnTo>
                  <a:pt x="108" y="94"/>
                </a:lnTo>
                <a:lnTo>
                  <a:pt x="108" y="0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6520" name="Freeform 40"/>
          <p:cNvSpPr>
            <a:spLocks/>
          </p:cNvSpPr>
          <p:nvPr/>
        </p:nvSpPr>
        <p:spPr bwMode="auto">
          <a:xfrm>
            <a:off x="2111375" y="3900488"/>
            <a:ext cx="169863" cy="163512"/>
          </a:xfrm>
          <a:custGeom>
            <a:avLst/>
            <a:gdLst>
              <a:gd name="T0" fmla="*/ 3 w 116"/>
              <a:gd name="T1" fmla="*/ 0 h 103"/>
              <a:gd name="T2" fmla="*/ 0 w 116"/>
              <a:gd name="T3" fmla="*/ 0 h 103"/>
              <a:gd name="T4" fmla="*/ 0 w 116"/>
              <a:gd name="T5" fmla="*/ 100 h 103"/>
              <a:gd name="T6" fmla="*/ 2 w 116"/>
              <a:gd name="T7" fmla="*/ 100 h 103"/>
              <a:gd name="T8" fmla="*/ 2 w 116"/>
              <a:gd name="T9" fmla="*/ 102 h 103"/>
              <a:gd name="T10" fmla="*/ 111 w 116"/>
              <a:gd name="T11" fmla="*/ 102 h 103"/>
              <a:gd name="T12" fmla="*/ 115 w 116"/>
              <a:gd name="T13" fmla="*/ 98 h 103"/>
              <a:gd name="T14" fmla="*/ 115 w 116"/>
              <a:gd name="T15" fmla="*/ 2 h 103"/>
              <a:gd name="T16" fmla="*/ 113 w 116"/>
              <a:gd name="T17" fmla="*/ 2 h 103"/>
              <a:gd name="T18" fmla="*/ 113 w 116"/>
              <a:gd name="T19" fmla="*/ 0 h 103"/>
              <a:gd name="T20" fmla="*/ 111 w 116"/>
              <a:gd name="T21" fmla="*/ 0 h 103"/>
              <a:gd name="T22" fmla="*/ 3 w 116"/>
              <a:gd name="T23" fmla="*/ 0 h 103"/>
              <a:gd name="T24" fmla="*/ 3 w 116"/>
              <a:gd name="T25" fmla="*/ 8 h 103"/>
              <a:gd name="T26" fmla="*/ 111 w 116"/>
              <a:gd name="T27" fmla="*/ 8 h 103"/>
              <a:gd name="T28" fmla="*/ 107 w 116"/>
              <a:gd name="T29" fmla="*/ 4 h 103"/>
              <a:gd name="T30" fmla="*/ 107 w 116"/>
              <a:gd name="T31" fmla="*/ 98 h 103"/>
              <a:gd name="T32" fmla="*/ 111 w 116"/>
              <a:gd name="T33" fmla="*/ 94 h 103"/>
              <a:gd name="T34" fmla="*/ 3 w 116"/>
              <a:gd name="T35" fmla="*/ 94 h 103"/>
              <a:gd name="T36" fmla="*/ 7 w 116"/>
              <a:gd name="T37" fmla="*/ 98 h 103"/>
              <a:gd name="T38" fmla="*/ 7 w 116"/>
              <a:gd name="T39" fmla="*/ 4 h 103"/>
              <a:gd name="T40" fmla="*/ 3 w 116"/>
              <a:gd name="T41" fmla="*/ 8 h 103"/>
              <a:gd name="T42" fmla="*/ 3 w 116"/>
              <a:gd name="T43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16" h="103">
                <a:moveTo>
                  <a:pt x="3" y="0"/>
                </a:moveTo>
                <a:lnTo>
                  <a:pt x="0" y="0"/>
                </a:lnTo>
                <a:lnTo>
                  <a:pt x="0" y="100"/>
                </a:lnTo>
                <a:lnTo>
                  <a:pt x="2" y="100"/>
                </a:lnTo>
                <a:lnTo>
                  <a:pt x="2" y="102"/>
                </a:lnTo>
                <a:lnTo>
                  <a:pt x="111" y="102"/>
                </a:lnTo>
                <a:lnTo>
                  <a:pt x="115" y="98"/>
                </a:lnTo>
                <a:lnTo>
                  <a:pt x="115" y="2"/>
                </a:lnTo>
                <a:lnTo>
                  <a:pt x="113" y="2"/>
                </a:lnTo>
                <a:lnTo>
                  <a:pt x="113" y="0"/>
                </a:lnTo>
                <a:lnTo>
                  <a:pt x="111" y="0"/>
                </a:lnTo>
                <a:lnTo>
                  <a:pt x="3" y="0"/>
                </a:lnTo>
                <a:lnTo>
                  <a:pt x="3" y="8"/>
                </a:lnTo>
                <a:lnTo>
                  <a:pt x="111" y="8"/>
                </a:lnTo>
                <a:lnTo>
                  <a:pt x="107" y="4"/>
                </a:lnTo>
                <a:lnTo>
                  <a:pt x="107" y="98"/>
                </a:lnTo>
                <a:lnTo>
                  <a:pt x="111" y="94"/>
                </a:lnTo>
                <a:lnTo>
                  <a:pt x="3" y="94"/>
                </a:lnTo>
                <a:lnTo>
                  <a:pt x="7" y="98"/>
                </a:lnTo>
                <a:lnTo>
                  <a:pt x="7" y="4"/>
                </a:lnTo>
                <a:lnTo>
                  <a:pt x="3" y="8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6521" name="Freeform 41"/>
          <p:cNvSpPr>
            <a:spLocks/>
          </p:cNvSpPr>
          <p:nvPr/>
        </p:nvSpPr>
        <p:spPr bwMode="auto">
          <a:xfrm>
            <a:off x="2533650" y="3906838"/>
            <a:ext cx="160338" cy="150812"/>
          </a:xfrm>
          <a:custGeom>
            <a:avLst/>
            <a:gdLst>
              <a:gd name="T0" fmla="*/ 0 w 109"/>
              <a:gd name="T1" fmla="*/ 0 h 95"/>
              <a:gd name="T2" fmla="*/ 0 w 109"/>
              <a:gd name="T3" fmla="*/ 94 h 95"/>
              <a:gd name="T4" fmla="*/ 108 w 109"/>
              <a:gd name="T5" fmla="*/ 94 h 95"/>
              <a:gd name="T6" fmla="*/ 108 w 109"/>
              <a:gd name="T7" fmla="*/ 0 h 95"/>
              <a:gd name="T8" fmla="*/ 0 w 109"/>
              <a:gd name="T9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" h="95">
                <a:moveTo>
                  <a:pt x="0" y="0"/>
                </a:moveTo>
                <a:lnTo>
                  <a:pt x="0" y="94"/>
                </a:lnTo>
                <a:lnTo>
                  <a:pt x="108" y="94"/>
                </a:lnTo>
                <a:lnTo>
                  <a:pt x="108" y="0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6522" name="Freeform 42"/>
          <p:cNvSpPr>
            <a:spLocks/>
          </p:cNvSpPr>
          <p:nvPr/>
        </p:nvSpPr>
        <p:spPr bwMode="auto">
          <a:xfrm>
            <a:off x="2528888" y="3900488"/>
            <a:ext cx="169862" cy="163512"/>
          </a:xfrm>
          <a:custGeom>
            <a:avLst/>
            <a:gdLst>
              <a:gd name="T0" fmla="*/ 3 w 116"/>
              <a:gd name="T1" fmla="*/ 0 h 103"/>
              <a:gd name="T2" fmla="*/ 0 w 116"/>
              <a:gd name="T3" fmla="*/ 0 h 103"/>
              <a:gd name="T4" fmla="*/ 0 w 116"/>
              <a:gd name="T5" fmla="*/ 100 h 103"/>
              <a:gd name="T6" fmla="*/ 2 w 116"/>
              <a:gd name="T7" fmla="*/ 100 h 103"/>
              <a:gd name="T8" fmla="*/ 2 w 116"/>
              <a:gd name="T9" fmla="*/ 102 h 103"/>
              <a:gd name="T10" fmla="*/ 111 w 116"/>
              <a:gd name="T11" fmla="*/ 102 h 103"/>
              <a:gd name="T12" fmla="*/ 115 w 116"/>
              <a:gd name="T13" fmla="*/ 98 h 103"/>
              <a:gd name="T14" fmla="*/ 115 w 116"/>
              <a:gd name="T15" fmla="*/ 2 h 103"/>
              <a:gd name="T16" fmla="*/ 113 w 116"/>
              <a:gd name="T17" fmla="*/ 2 h 103"/>
              <a:gd name="T18" fmla="*/ 113 w 116"/>
              <a:gd name="T19" fmla="*/ 0 h 103"/>
              <a:gd name="T20" fmla="*/ 111 w 116"/>
              <a:gd name="T21" fmla="*/ 0 h 103"/>
              <a:gd name="T22" fmla="*/ 3 w 116"/>
              <a:gd name="T23" fmla="*/ 0 h 103"/>
              <a:gd name="T24" fmla="*/ 3 w 116"/>
              <a:gd name="T25" fmla="*/ 8 h 103"/>
              <a:gd name="T26" fmla="*/ 111 w 116"/>
              <a:gd name="T27" fmla="*/ 8 h 103"/>
              <a:gd name="T28" fmla="*/ 107 w 116"/>
              <a:gd name="T29" fmla="*/ 4 h 103"/>
              <a:gd name="T30" fmla="*/ 107 w 116"/>
              <a:gd name="T31" fmla="*/ 98 h 103"/>
              <a:gd name="T32" fmla="*/ 111 w 116"/>
              <a:gd name="T33" fmla="*/ 94 h 103"/>
              <a:gd name="T34" fmla="*/ 3 w 116"/>
              <a:gd name="T35" fmla="*/ 94 h 103"/>
              <a:gd name="T36" fmla="*/ 7 w 116"/>
              <a:gd name="T37" fmla="*/ 98 h 103"/>
              <a:gd name="T38" fmla="*/ 7 w 116"/>
              <a:gd name="T39" fmla="*/ 4 h 103"/>
              <a:gd name="T40" fmla="*/ 3 w 116"/>
              <a:gd name="T41" fmla="*/ 8 h 103"/>
              <a:gd name="T42" fmla="*/ 3 w 116"/>
              <a:gd name="T43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16" h="103">
                <a:moveTo>
                  <a:pt x="3" y="0"/>
                </a:moveTo>
                <a:lnTo>
                  <a:pt x="0" y="0"/>
                </a:lnTo>
                <a:lnTo>
                  <a:pt x="0" y="100"/>
                </a:lnTo>
                <a:lnTo>
                  <a:pt x="2" y="100"/>
                </a:lnTo>
                <a:lnTo>
                  <a:pt x="2" y="102"/>
                </a:lnTo>
                <a:lnTo>
                  <a:pt x="111" y="102"/>
                </a:lnTo>
                <a:lnTo>
                  <a:pt x="115" y="98"/>
                </a:lnTo>
                <a:lnTo>
                  <a:pt x="115" y="2"/>
                </a:lnTo>
                <a:lnTo>
                  <a:pt x="113" y="2"/>
                </a:lnTo>
                <a:lnTo>
                  <a:pt x="113" y="0"/>
                </a:lnTo>
                <a:lnTo>
                  <a:pt x="111" y="0"/>
                </a:lnTo>
                <a:lnTo>
                  <a:pt x="3" y="0"/>
                </a:lnTo>
                <a:lnTo>
                  <a:pt x="3" y="8"/>
                </a:lnTo>
                <a:lnTo>
                  <a:pt x="111" y="8"/>
                </a:lnTo>
                <a:lnTo>
                  <a:pt x="107" y="4"/>
                </a:lnTo>
                <a:lnTo>
                  <a:pt x="107" y="98"/>
                </a:lnTo>
                <a:lnTo>
                  <a:pt x="111" y="94"/>
                </a:lnTo>
                <a:lnTo>
                  <a:pt x="3" y="94"/>
                </a:lnTo>
                <a:lnTo>
                  <a:pt x="7" y="98"/>
                </a:lnTo>
                <a:lnTo>
                  <a:pt x="7" y="4"/>
                </a:lnTo>
                <a:lnTo>
                  <a:pt x="3" y="8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6523" name="Freeform 43"/>
          <p:cNvSpPr>
            <a:spLocks/>
          </p:cNvSpPr>
          <p:nvPr/>
        </p:nvSpPr>
        <p:spPr bwMode="auto">
          <a:xfrm>
            <a:off x="2200275" y="3813175"/>
            <a:ext cx="417513" cy="95250"/>
          </a:xfrm>
          <a:custGeom>
            <a:avLst/>
            <a:gdLst>
              <a:gd name="T0" fmla="*/ 0 w 284"/>
              <a:gd name="T1" fmla="*/ 59 h 60"/>
              <a:gd name="T2" fmla="*/ 0 w 284"/>
              <a:gd name="T3" fmla="*/ 0 h 60"/>
              <a:gd name="T4" fmla="*/ 283 w 284"/>
              <a:gd name="T5" fmla="*/ 0 h 60"/>
              <a:gd name="T6" fmla="*/ 283 w 284"/>
              <a:gd name="T7" fmla="*/ 59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4" h="60">
                <a:moveTo>
                  <a:pt x="0" y="59"/>
                </a:moveTo>
                <a:lnTo>
                  <a:pt x="0" y="0"/>
                </a:lnTo>
                <a:lnTo>
                  <a:pt x="283" y="0"/>
                </a:lnTo>
                <a:lnTo>
                  <a:pt x="283" y="5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6524" name="Line 44"/>
          <p:cNvSpPr>
            <a:spLocks noChangeShapeType="1"/>
          </p:cNvSpPr>
          <p:nvPr/>
        </p:nvSpPr>
        <p:spPr bwMode="auto">
          <a:xfrm flipV="1">
            <a:off x="2562225" y="2582863"/>
            <a:ext cx="0" cy="12303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6525" name="Freeform 45"/>
          <p:cNvSpPr>
            <a:spLocks/>
          </p:cNvSpPr>
          <p:nvPr/>
        </p:nvSpPr>
        <p:spPr bwMode="auto">
          <a:xfrm>
            <a:off x="2562225" y="4097338"/>
            <a:ext cx="103188" cy="85725"/>
          </a:xfrm>
          <a:custGeom>
            <a:avLst/>
            <a:gdLst>
              <a:gd name="T0" fmla="*/ 0 w 71"/>
              <a:gd name="T1" fmla="*/ 0 h 54"/>
              <a:gd name="T2" fmla="*/ 0 w 71"/>
              <a:gd name="T3" fmla="*/ 53 h 54"/>
              <a:gd name="T4" fmla="*/ 70 w 71"/>
              <a:gd name="T5" fmla="*/ 53 h 54"/>
              <a:gd name="T6" fmla="*/ 70 w 71"/>
              <a:gd name="T7" fmla="*/ 0 h 54"/>
              <a:gd name="T8" fmla="*/ 0 w 71"/>
              <a:gd name="T9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" h="54">
                <a:moveTo>
                  <a:pt x="0" y="0"/>
                </a:moveTo>
                <a:lnTo>
                  <a:pt x="0" y="53"/>
                </a:lnTo>
                <a:lnTo>
                  <a:pt x="70" y="53"/>
                </a:lnTo>
                <a:lnTo>
                  <a:pt x="70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6526" name="Freeform 46"/>
          <p:cNvSpPr>
            <a:spLocks/>
          </p:cNvSpPr>
          <p:nvPr/>
        </p:nvSpPr>
        <p:spPr bwMode="auto">
          <a:xfrm>
            <a:off x="2555875" y="4090988"/>
            <a:ext cx="115888" cy="98425"/>
          </a:xfrm>
          <a:custGeom>
            <a:avLst/>
            <a:gdLst>
              <a:gd name="T0" fmla="*/ 4 w 79"/>
              <a:gd name="T1" fmla="*/ 0 h 62"/>
              <a:gd name="T2" fmla="*/ 0 w 79"/>
              <a:gd name="T3" fmla="*/ 0 h 62"/>
              <a:gd name="T4" fmla="*/ 0 w 79"/>
              <a:gd name="T5" fmla="*/ 59 h 62"/>
              <a:gd name="T6" fmla="*/ 2 w 79"/>
              <a:gd name="T7" fmla="*/ 59 h 62"/>
              <a:gd name="T8" fmla="*/ 2 w 79"/>
              <a:gd name="T9" fmla="*/ 61 h 62"/>
              <a:gd name="T10" fmla="*/ 74 w 79"/>
              <a:gd name="T11" fmla="*/ 61 h 62"/>
              <a:gd name="T12" fmla="*/ 78 w 79"/>
              <a:gd name="T13" fmla="*/ 57 h 62"/>
              <a:gd name="T14" fmla="*/ 78 w 79"/>
              <a:gd name="T15" fmla="*/ 2 h 62"/>
              <a:gd name="T16" fmla="*/ 76 w 79"/>
              <a:gd name="T17" fmla="*/ 2 h 62"/>
              <a:gd name="T18" fmla="*/ 76 w 79"/>
              <a:gd name="T19" fmla="*/ 0 h 62"/>
              <a:gd name="T20" fmla="*/ 74 w 79"/>
              <a:gd name="T21" fmla="*/ 0 h 62"/>
              <a:gd name="T22" fmla="*/ 4 w 79"/>
              <a:gd name="T23" fmla="*/ 0 h 62"/>
              <a:gd name="T24" fmla="*/ 4 w 79"/>
              <a:gd name="T25" fmla="*/ 7 h 62"/>
              <a:gd name="T26" fmla="*/ 74 w 79"/>
              <a:gd name="T27" fmla="*/ 7 h 62"/>
              <a:gd name="T28" fmla="*/ 72 w 79"/>
              <a:gd name="T29" fmla="*/ 4 h 62"/>
              <a:gd name="T30" fmla="*/ 72 w 79"/>
              <a:gd name="T31" fmla="*/ 57 h 62"/>
              <a:gd name="T32" fmla="*/ 74 w 79"/>
              <a:gd name="T33" fmla="*/ 54 h 62"/>
              <a:gd name="T34" fmla="*/ 4 w 79"/>
              <a:gd name="T35" fmla="*/ 54 h 62"/>
              <a:gd name="T36" fmla="*/ 7 w 79"/>
              <a:gd name="T37" fmla="*/ 57 h 62"/>
              <a:gd name="T38" fmla="*/ 7 w 79"/>
              <a:gd name="T39" fmla="*/ 4 h 62"/>
              <a:gd name="T40" fmla="*/ 4 w 79"/>
              <a:gd name="T41" fmla="*/ 7 h 62"/>
              <a:gd name="T42" fmla="*/ 4 w 79"/>
              <a:gd name="T43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9" h="62">
                <a:moveTo>
                  <a:pt x="4" y="0"/>
                </a:moveTo>
                <a:lnTo>
                  <a:pt x="0" y="0"/>
                </a:lnTo>
                <a:lnTo>
                  <a:pt x="0" y="59"/>
                </a:lnTo>
                <a:lnTo>
                  <a:pt x="2" y="59"/>
                </a:lnTo>
                <a:lnTo>
                  <a:pt x="2" y="61"/>
                </a:lnTo>
                <a:lnTo>
                  <a:pt x="74" y="61"/>
                </a:lnTo>
                <a:lnTo>
                  <a:pt x="78" y="57"/>
                </a:lnTo>
                <a:lnTo>
                  <a:pt x="78" y="2"/>
                </a:lnTo>
                <a:lnTo>
                  <a:pt x="76" y="2"/>
                </a:lnTo>
                <a:lnTo>
                  <a:pt x="76" y="0"/>
                </a:lnTo>
                <a:lnTo>
                  <a:pt x="74" y="0"/>
                </a:lnTo>
                <a:lnTo>
                  <a:pt x="4" y="0"/>
                </a:lnTo>
                <a:lnTo>
                  <a:pt x="4" y="7"/>
                </a:lnTo>
                <a:lnTo>
                  <a:pt x="74" y="7"/>
                </a:lnTo>
                <a:lnTo>
                  <a:pt x="72" y="4"/>
                </a:lnTo>
                <a:lnTo>
                  <a:pt x="72" y="57"/>
                </a:lnTo>
                <a:lnTo>
                  <a:pt x="74" y="54"/>
                </a:lnTo>
                <a:lnTo>
                  <a:pt x="4" y="54"/>
                </a:lnTo>
                <a:lnTo>
                  <a:pt x="7" y="57"/>
                </a:lnTo>
                <a:lnTo>
                  <a:pt x="7" y="4"/>
                </a:lnTo>
                <a:lnTo>
                  <a:pt x="4" y="7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6527" name="Freeform 47"/>
          <p:cNvSpPr>
            <a:spLocks/>
          </p:cNvSpPr>
          <p:nvPr/>
        </p:nvSpPr>
        <p:spPr bwMode="auto">
          <a:xfrm>
            <a:off x="3365500" y="4097338"/>
            <a:ext cx="103188" cy="85725"/>
          </a:xfrm>
          <a:custGeom>
            <a:avLst/>
            <a:gdLst>
              <a:gd name="T0" fmla="*/ 0 w 70"/>
              <a:gd name="T1" fmla="*/ 0 h 54"/>
              <a:gd name="T2" fmla="*/ 0 w 70"/>
              <a:gd name="T3" fmla="*/ 53 h 54"/>
              <a:gd name="T4" fmla="*/ 69 w 70"/>
              <a:gd name="T5" fmla="*/ 53 h 54"/>
              <a:gd name="T6" fmla="*/ 69 w 70"/>
              <a:gd name="T7" fmla="*/ 0 h 54"/>
              <a:gd name="T8" fmla="*/ 0 w 70"/>
              <a:gd name="T9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" h="54">
                <a:moveTo>
                  <a:pt x="0" y="0"/>
                </a:moveTo>
                <a:lnTo>
                  <a:pt x="0" y="53"/>
                </a:lnTo>
                <a:lnTo>
                  <a:pt x="69" y="53"/>
                </a:lnTo>
                <a:lnTo>
                  <a:pt x="69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6528" name="Freeform 48"/>
          <p:cNvSpPr>
            <a:spLocks/>
          </p:cNvSpPr>
          <p:nvPr/>
        </p:nvSpPr>
        <p:spPr bwMode="auto">
          <a:xfrm>
            <a:off x="3362325" y="4090988"/>
            <a:ext cx="112713" cy="98425"/>
          </a:xfrm>
          <a:custGeom>
            <a:avLst/>
            <a:gdLst>
              <a:gd name="T0" fmla="*/ 3 w 77"/>
              <a:gd name="T1" fmla="*/ 0 h 62"/>
              <a:gd name="T2" fmla="*/ 0 w 77"/>
              <a:gd name="T3" fmla="*/ 0 h 62"/>
              <a:gd name="T4" fmla="*/ 0 w 77"/>
              <a:gd name="T5" fmla="*/ 59 h 62"/>
              <a:gd name="T6" fmla="*/ 2 w 77"/>
              <a:gd name="T7" fmla="*/ 59 h 62"/>
              <a:gd name="T8" fmla="*/ 2 w 77"/>
              <a:gd name="T9" fmla="*/ 61 h 62"/>
              <a:gd name="T10" fmla="*/ 72 w 77"/>
              <a:gd name="T11" fmla="*/ 61 h 62"/>
              <a:gd name="T12" fmla="*/ 76 w 77"/>
              <a:gd name="T13" fmla="*/ 57 h 62"/>
              <a:gd name="T14" fmla="*/ 76 w 77"/>
              <a:gd name="T15" fmla="*/ 2 h 62"/>
              <a:gd name="T16" fmla="*/ 74 w 77"/>
              <a:gd name="T17" fmla="*/ 2 h 62"/>
              <a:gd name="T18" fmla="*/ 74 w 77"/>
              <a:gd name="T19" fmla="*/ 0 h 62"/>
              <a:gd name="T20" fmla="*/ 72 w 77"/>
              <a:gd name="T21" fmla="*/ 0 h 62"/>
              <a:gd name="T22" fmla="*/ 3 w 77"/>
              <a:gd name="T23" fmla="*/ 0 h 62"/>
              <a:gd name="T24" fmla="*/ 3 w 77"/>
              <a:gd name="T25" fmla="*/ 7 h 62"/>
              <a:gd name="T26" fmla="*/ 72 w 77"/>
              <a:gd name="T27" fmla="*/ 7 h 62"/>
              <a:gd name="T28" fmla="*/ 69 w 77"/>
              <a:gd name="T29" fmla="*/ 4 h 62"/>
              <a:gd name="T30" fmla="*/ 69 w 77"/>
              <a:gd name="T31" fmla="*/ 57 h 62"/>
              <a:gd name="T32" fmla="*/ 72 w 77"/>
              <a:gd name="T33" fmla="*/ 54 h 62"/>
              <a:gd name="T34" fmla="*/ 3 w 77"/>
              <a:gd name="T35" fmla="*/ 54 h 62"/>
              <a:gd name="T36" fmla="*/ 6 w 77"/>
              <a:gd name="T37" fmla="*/ 57 h 62"/>
              <a:gd name="T38" fmla="*/ 6 w 77"/>
              <a:gd name="T39" fmla="*/ 4 h 62"/>
              <a:gd name="T40" fmla="*/ 3 w 77"/>
              <a:gd name="T41" fmla="*/ 7 h 62"/>
              <a:gd name="T42" fmla="*/ 3 w 77"/>
              <a:gd name="T43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7" h="62">
                <a:moveTo>
                  <a:pt x="3" y="0"/>
                </a:moveTo>
                <a:lnTo>
                  <a:pt x="0" y="0"/>
                </a:lnTo>
                <a:lnTo>
                  <a:pt x="0" y="59"/>
                </a:lnTo>
                <a:lnTo>
                  <a:pt x="2" y="59"/>
                </a:lnTo>
                <a:lnTo>
                  <a:pt x="2" y="61"/>
                </a:lnTo>
                <a:lnTo>
                  <a:pt x="72" y="61"/>
                </a:lnTo>
                <a:lnTo>
                  <a:pt x="76" y="57"/>
                </a:lnTo>
                <a:lnTo>
                  <a:pt x="76" y="2"/>
                </a:lnTo>
                <a:lnTo>
                  <a:pt x="74" y="2"/>
                </a:lnTo>
                <a:lnTo>
                  <a:pt x="74" y="0"/>
                </a:lnTo>
                <a:lnTo>
                  <a:pt x="72" y="0"/>
                </a:lnTo>
                <a:lnTo>
                  <a:pt x="3" y="0"/>
                </a:lnTo>
                <a:lnTo>
                  <a:pt x="3" y="7"/>
                </a:lnTo>
                <a:lnTo>
                  <a:pt x="72" y="7"/>
                </a:lnTo>
                <a:lnTo>
                  <a:pt x="69" y="4"/>
                </a:lnTo>
                <a:lnTo>
                  <a:pt x="69" y="57"/>
                </a:lnTo>
                <a:lnTo>
                  <a:pt x="72" y="54"/>
                </a:lnTo>
                <a:lnTo>
                  <a:pt x="3" y="54"/>
                </a:lnTo>
                <a:lnTo>
                  <a:pt x="6" y="57"/>
                </a:lnTo>
                <a:lnTo>
                  <a:pt x="6" y="4"/>
                </a:lnTo>
                <a:lnTo>
                  <a:pt x="3" y="7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6529" name="Freeform 49"/>
          <p:cNvSpPr>
            <a:spLocks/>
          </p:cNvSpPr>
          <p:nvPr/>
        </p:nvSpPr>
        <p:spPr bwMode="auto">
          <a:xfrm>
            <a:off x="1782763" y="4759325"/>
            <a:ext cx="160337" cy="150813"/>
          </a:xfrm>
          <a:custGeom>
            <a:avLst/>
            <a:gdLst>
              <a:gd name="T0" fmla="*/ 0 w 109"/>
              <a:gd name="T1" fmla="*/ 0 h 95"/>
              <a:gd name="T2" fmla="*/ 0 w 109"/>
              <a:gd name="T3" fmla="*/ 94 h 95"/>
              <a:gd name="T4" fmla="*/ 108 w 109"/>
              <a:gd name="T5" fmla="*/ 94 h 95"/>
              <a:gd name="T6" fmla="*/ 108 w 109"/>
              <a:gd name="T7" fmla="*/ 0 h 95"/>
              <a:gd name="T8" fmla="*/ 0 w 109"/>
              <a:gd name="T9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" h="95">
                <a:moveTo>
                  <a:pt x="0" y="0"/>
                </a:moveTo>
                <a:lnTo>
                  <a:pt x="0" y="94"/>
                </a:lnTo>
                <a:lnTo>
                  <a:pt x="108" y="94"/>
                </a:lnTo>
                <a:lnTo>
                  <a:pt x="108" y="0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6530" name="Freeform 50"/>
          <p:cNvSpPr>
            <a:spLocks/>
          </p:cNvSpPr>
          <p:nvPr/>
        </p:nvSpPr>
        <p:spPr bwMode="auto">
          <a:xfrm>
            <a:off x="1779588" y="4752975"/>
            <a:ext cx="169862" cy="163513"/>
          </a:xfrm>
          <a:custGeom>
            <a:avLst/>
            <a:gdLst>
              <a:gd name="T0" fmla="*/ 3 w 116"/>
              <a:gd name="T1" fmla="*/ 0 h 103"/>
              <a:gd name="T2" fmla="*/ 0 w 116"/>
              <a:gd name="T3" fmla="*/ 0 h 103"/>
              <a:gd name="T4" fmla="*/ 0 w 116"/>
              <a:gd name="T5" fmla="*/ 100 h 103"/>
              <a:gd name="T6" fmla="*/ 1 w 116"/>
              <a:gd name="T7" fmla="*/ 100 h 103"/>
              <a:gd name="T8" fmla="*/ 1 w 116"/>
              <a:gd name="T9" fmla="*/ 102 h 103"/>
              <a:gd name="T10" fmla="*/ 111 w 116"/>
              <a:gd name="T11" fmla="*/ 102 h 103"/>
              <a:gd name="T12" fmla="*/ 115 w 116"/>
              <a:gd name="T13" fmla="*/ 98 h 103"/>
              <a:gd name="T14" fmla="*/ 115 w 116"/>
              <a:gd name="T15" fmla="*/ 2 h 103"/>
              <a:gd name="T16" fmla="*/ 113 w 116"/>
              <a:gd name="T17" fmla="*/ 2 h 103"/>
              <a:gd name="T18" fmla="*/ 113 w 116"/>
              <a:gd name="T19" fmla="*/ 0 h 103"/>
              <a:gd name="T20" fmla="*/ 111 w 116"/>
              <a:gd name="T21" fmla="*/ 0 h 103"/>
              <a:gd name="T22" fmla="*/ 3 w 116"/>
              <a:gd name="T23" fmla="*/ 0 h 103"/>
              <a:gd name="T24" fmla="*/ 3 w 116"/>
              <a:gd name="T25" fmla="*/ 8 h 103"/>
              <a:gd name="T26" fmla="*/ 111 w 116"/>
              <a:gd name="T27" fmla="*/ 8 h 103"/>
              <a:gd name="T28" fmla="*/ 107 w 116"/>
              <a:gd name="T29" fmla="*/ 4 h 103"/>
              <a:gd name="T30" fmla="*/ 107 w 116"/>
              <a:gd name="T31" fmla="*/ 98 h 103"/>
              <a:gd name="T32" fmla="*/ 111 w 116"/>
              <a:gd name="T33" fmla="*/ 94 h 103"/>
              <a:gd name="T34" fmla="*/ 3 w 116"/>
              <a:gd name="T35" fmla="*/ 94 h 103"/>
              <a:gd name="T36" fmla="*/ 7 w 116"/>
              <a:gd name="T37" fmla="*/ 98 h 103"/>
              <a:gd name="T38" fmla="*/ 7 w 116"/>
              <a:gd name="T39" fmla="*/ 4 h 103"/>
              <a:gd name="T40" fmla="*/ 3 w 116"/>
              <a:gd name="T41" fmla="*/ 8 h 103"/>
              <a:gd name="T42" fmla="*/ 3 w 116"/>
              <a:gd name="T43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16" h="103">
                <a:moveTo>
                  <a:pt x="3" y="0"/>
                </a:moveTo>
                <a:lnTo>
                  <a:pt x="0" y="0"/>
                </a:lnTo>
                <a:lnTo>
                  <a:pt x="0" y="100"/>
                </a:lnTo>
                <a:lnTo>
                  <a:pt x="1" y="100"/>
                </a:lnTo>
                <a:lnTo>
                  <a:pt x="1" y="102"/>
                </a:lnTo>
                <a:lnTo>
                  <a:pt x="111" y="102"/>
                </a:lnTo>
                <a:lnTo>
                  <a:pt x="115" y="98"/>
                </a:lnTo>
                <a:lnTo>
                  <a:pt x="115" y="2"/>
                </a:lnTo>
                <a:lnTo>
                  <a:pt x="113" y="2"/>
                </a:lnTo>
                <a:lnTo>
                  <a:pt x="113" y="0"/>
                </a:lnTo>
                <a:lnTo>
                  <a:pt x="111" y="0"/>
                </a:lnTo>
                <a:lnTo>
                  <a:pt x="3" y="0"/>
                </a:lnTo>
                <a:lnTo>
                  <a:pt x="3" y="8"/>
                </a:lnTo>
                <a:lnTo>
                  <a:pt x="111" y="8"/>
                </a:lnTo>
                <a:lnTo>
                  <a:pt x="107" y="4"/>
                </a:lnTo>
                <a:lnTo>
                  <a:pt x="107" y="98"/>
                </a:lnTo>
                <a:lnTo>
                  <a:pt x="111" y="94"/>
                </a:lnTo>
                <a:lnTo>
                  <a:pt x="3" y="94"/>
                </a:lnTo>
                <a:lnTo>
                  <a:pt x="7" y="98"/>
                </a:lnTo>
                <a:lnTo>
                  <a:pt x="7" y="4"/>
                </a:lnTo>
                <a:lnTo>
                  <a:pt x="3" y="8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6531" name="Freeform 51"/>
          <p:cNvSpPr>
            <a:spLocks/>
          </p:cNvSpPr>
          <p:nvPr/>
        </p:nvSpPr>
        <p:spPr bwMode="auto">
          <a:xfrm>
            <a:off x="2089150" y="4759325"/>
            <a:ext cx="158750" cy="150813"/>
          </a:xfrm>
          <a:custGeom>
            <a:avLst/>
            <a:gdLst>
              <a:gd name="T0" fmla="*/ 0 w 108"/>
              <a:gd name="T1" fmla="*/ 0 h 95"/>
              <a:gd name="T2" fmla="*/ 0 w 108"/>
              <a:gd name="T3" fmla="*/ 94 h 95"/>
              <a:gd name="T4" fmla="*/ 107 w 108"/>
              <a:gd name="T5" fmla="*/ 94 h 95"/>
              <a:gd name="T6" fmla="*/ 107 w 108"/>
              <a:gd name="T7" fmla="*/ 0 h 95"/>
              <a:gd name="T8" fmla="*/ 0 w 108"/>
              <a:gd name="T9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" h="95">
                <a:moveTo>
                  <a:pt x="0" y="0"/>
                </a:moveTo>
                <a:lnTo>
                  <a:pt x="0" y="94"/>
                </a:lnTo>
                <a:lnTo>
                  <a:pt x="107" y="94"/>
                </a:lnTo>
                <a:lnTo>
                  <a:pt x="107" y="0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6532" name="Freeform 52"/>
          <p:cNvSpPr>
            <a:spLocks/>
          </p:cNvSpPr>
          <p:nvPr/>
        </p:nvSpPr>
        <p:spPr bwMode="auto">
          <a:xfrm>
            <a:off x="2084388" y="4752975"/>
            <a:ext cx="169862" cy="163513"/>
          </a:xfrm>
          <a:custGeom>
            <a:avLst/>
            <a:gdLst>
              <a:gd name="T0" fmla="*/ 4 w 116"/>
              <a:gd name="T1" fmla="*/ 0 h 103"/>
              <a:gd name="T2" fmla="*/ 0 w 116"/>
              <a:gd name="T3" fmla="*/ 0 h 103"/>
              <a:gd name="T4" fmla="*/ 0 w 116"/>
              <a:gd name="T5" fmla="*/ 100 h 103"/>
              <a:gd name="T6" fmla="*/ 2 w 116"/>
              <a:gd name="T7" fmla="*/ 100 h 103"/>
              <a:gd name="T8" fmla="*/ 2 w 116"/>
              <a:gd name="T9" fmla="*/ 102 h 103"/>
              <a:gd name="T10" fmla="*/ 111 w 116"/>
              <a:gd name="T11" fmla="*/ 102 h 103"/>
              <a:gd name="T12" fmla="*/ 115 w 116"/>
              <a:gd name="T13" fmla="*/ 98 h 103"/>
              <a:gd name="T14" fmla="*/ 115 w 116"/>
              <a:gd name="T15" fmla="*/ 2 h 103"/>
              <a:gd name="T16" fmla="*/ 113 w 116"/>
              <a:gd name="T17" fmla="*/ 2 h 103"/>
              <a:gd name="T18" fmla="*/ 113 w 116"/>
              <a:gd name="T19" fmla="*/ 0 h 103"/>
              <a:gd name="T20" fmla="*/ 111 w 116"/>
              <a:gd name="T21" fmla="*/ 0 h 103"/>
              <a:gd name="T22" fmla="*/ 4 w 116"/>
              <a:gd name="T23" fmla="*/ 0 h 103"/>
              <a:gd name="T24" fmla="*/ 4 w 116"/>
              <a:gd name="T25" fmla="*/ 8 h 103"/>
              <a:gd name="T26" fmla="*/ 111 w 116"/>
              <a:gd name="T27" fmla="*/ 8 h 103"/>
              <a:gd name="T28" fmla="*/ 108 w 116"/>
              <a:gd name="T29" fmla="*/ 4 h 103"/>
              <a:gd name="T30" fmla="*/ 108 w 116"/>
              <a:gd name="T31" fmla="*/ 98 h 103"/>
              <a:gd name="T32" fmla="*/ 111 w 116"/>
              <a:gd name="T33" fmla="*/ 94 h 103"/>
              <a:gd name="T34" fmla="*/ 4 w 116"/>
              <a:gd name="T35" fmla="*/ 94 h 103"/>
              <a:gd name="T36" fmla="*/ 8 w 116"/>
              <a:gd name="T37" fmla="*/ 98 h 103"/>
              <a:gd name="T38" fmla="*/ 8 w 116"/>
              <a:gd name="T39" fmla="*/ 4 h 103"/>
              <a:gd name="T40" fmla="*/ 4 w 116"/>
              <a:gd name="T41" fmla="*/ 8 h 103"/>
              <a:gd name="T42" fmla="*/ 4 w 116"/>
              <a:gd name="T43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16" h="103">
                <a:moveTo>
                  <a:pt x="4" y="0"/>
                </a:moveTo>
                <a:lnTo>
                  <a:pt x="0" y="0"/>
                </a:lnTo>
                <a:lnTo>
                  <a:pt x="0" y="100"/>
                </a:lnTo>
                <a:lnTo>
                  <a:pt x="2" y="100"/>
                </a:lnTo>
                <a:lnTo>
                  <a:pt x="2" y="102"/>
                </a:lnTo>
                <a:lnTo>
                  <a:pt x="111" y="102"/>
                </a:lnTo>
                <a:lnTo>
                  <a:pt x="115" y="98"/>
                </a:lnTo>
                <a:lnTo>
                  <a:pt x="115" y="2"/>
                </a:lnTo>
                <a:lnTo>
                  <a:pt x="113" y="2"/>
                </a:lnTo>
                <a:lnTo>
                  <a:pt x="113" y="0"/>
                </a:lnTo>
                <a:lnTo>
                  <a:pt x="111" y="0"/>
                </a:lnTo>
                <a:lnTo>
                  <a:pt x="4" y="0"/>
                </a:lnTo>
                <a:lnTo>
                  <a:pt x="4" y="8"/>
                </a:lnTo>
                <a:lnTo>
                  <a:pt x="111" y="8"/>
                </a:lnTo>
                <a:lnTo>
                  <a:pt x="108" y="4"/>
                </a:lnTo>
                <a:lnTo>
                  <a:pt x="108" y="98"/>
                </a:lnTo>
                <a:lnTo>
                  <a:pt x="111" y="94"/>
                </a:lnTo>
                <a:lnTo>
                  <a:pt x="4" y="94"/>
                </a:lnTo>
                <a:lnTo>
                  <a:pt x="8" y="98"/>
                </a:lnTo>
                <a:lnTo>
                  <a:pt x="8" y="4"/>
                </a:lnTo>
                <a:lnTo>
                  <a:pt x="4" y="8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6533" name="Freeform 53"/>
          <p:cNvSpPr>
            <a:spLocks/>
          </p:cNvSpPr>
          <p:nvPr/>
        </p:nvSpPr>
        <p:spPr bwMode="auto">
          <a:xfrm>
            <a:off x="2365375" y="4759325"/>
            <a:ext cx="160338" cy="150813"/>
          </a:xfrm>
          <a:custGeom>
            <a:avLst/>
            <a:gdLst>
              <a:gd name="T0" fmla="*/ 0 w 110"/>
              <a:gd name="T1" fmla="*/ 0 h 95"/>
              <a:gd name="T2" fmla="*/ 0 w 110"/>
              <a:gd name="T3" fmla="*/ 94 h 95"/>
              <a:gd name="T4" fmla="*/ 109 w 110"/>
              <a:gd name="T5" fmla="*/ 94 h 95"/>
              <a:gd name="T6" fmla="*/ 109 w 110"/>
              <a:gd name="T7" fmla="*/ 0 h 95"/>
              <a:gd name="T8" fmla="*/ 0 w 110"/>
              <a:gd name="T9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" h="95">
                <a:moveTo>
                  <a:pt x="0" y="0"/>
                </a:moveTo>
                <a:lnTo>
                  <a:pt x="0" y="94"/>
                </a:lnTo>
                <a:lnTo>
                  <a:pt x="109" y="94"/>
                </a:lnTo>
                <a:lnTo>
                  <a:pt x="109" y="0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6534" name="Freeform 54"/>
          <p:cNvSpPr>
            <a:spLocks/>
          </p:cNvSpPr>
          <p:nvPr/>
        </p:nvSpPr>
        <p:spPr bwMode="auto">
          <a:xfrm>
            <a:off x="2359025" y="4752975"/>
            <a:ext cx="173038" cy="163513"/>
          </a:xfrm>
          <a:custGeom>
            <a:avLst/>
            <a:gdLst>
              <a:gd name="T0" fmla="*/ 4 w 118"/>
              <a:gd name="T1" fmla="*/ 0 h 103"/>
              <a:gd name="T2" fmla="*/ 0 w 118"/>
              <a:gd name="T3" fmla="*/ 0 h 103"/>
              <a:gd name="T4" fmla="*/ 0 w 118"/>
              <a:gd name="T5" fmla="*/ 100 h 103"/>
              <a:gd name="T6" fmla="*/ 2 w 118"/>
              <a:gd name="T7" fmla="*/ 100 h 103"/>
              <a:gd name="T8" fmla="*/ 2 w 118"/>
              <a:gd name="T9" fmla="*/ 102 h 103"/>
              <a:gd name="T10" fmla="*/ 113 w 118"/>
              <a:gd name="T11" fmla="*/ 102 h 103"/>
              <a:gd name="T12" fmla="*/ 117 w 118"/>
              <a:gd name="T13" fmla="*/ 98 h 103"/>
              <a:gd name="T14" fmla="*/ 117 w 118"/>
              <a:gd name="T15" fmla="*/ 2 h 103"/>
              <a:gd name="T16" fmla="*/ 115 w 118"/>
              <a:gd name="T17" fmla="*/ 2 h 103"/>
              <a:gd name="T18" fmla="*/ 115 w 118"/>
              <a:gd name="T19" fmla="*/ 0 h 103"/>
              <a:gd name="T20" fmla="*/ 113 w 118"/>
              <a:gd name="T21" fmla="*/ 0 h 103"/>
              <a:gd name="T22" fmla="*/ 4 w 118"/>
              <a:gd name="T23" fmla="*/ 0 h 103"/>
              <a:gd name="T24" fmla="*/ 4 w 118"/>
              <a:gd name="T25" fmla="*/ 8 h 103"/>
              <a:gd name="T26" fmla="*/ 113 w 118"/>
              <a:gd name="T27" fmla="*/ 8 h 103"/>
              <a:gd name="T28" fmla="*/ 110 w 118"/>
              <a:gd name="T29" fmla="*/ 4 h 103"/>
              <a:gd name="T30" fmla="*/ 110 w 118"/>
              <a:gd name="T31" fmla="*/ 98 h 103"/>
              <a:gd name="T32" fmla="*/ 113 w 118"/>
              <a:gd name="T33" fmla="*/ 94 h 103"/>
              <a:gd name="T34" fmla="*/ 4 w 118"/>
              <a:gd name="T35" fmla="*/ 94 h 103"/>
              <a:gd name="T36" fmla="*/ 8 w 118"/>
              <a:gd name="T37" fmla="*/ 98 h 103"/>
              <a:gd name="T38" fmla="*/ 8 w 118"/>
              <a:gd name="T39" fmla="*/ 4 h 103"/>
              <a:gd name="T40" fmla="*/ 4 w 118"/>
              <a:gd name="T41" fmla="*/ 8 h 103"/>
              <a:gd name="T42" fmla="*/ 4 w 118"/>
              <a:gd name="T43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18" h="103">
                <a:moveTo>
                  <a:pt x="4" y="0"/>
                </a:moveTo>
                <a:lnTo>
                  <a:pt x="0" y="0"/>
                </a:lnTo>
                <a:lnTo>
                  <a:pt x="0" y="100"/>
                </a:lnTo>
                <a:lnTo>
                  <a:pt x="2" y="100"/>
                </a:lnTo>
                <a:lnTo>
                  <a:pt x="2" y="102"/>
                </a:lnTo>
                <a:lnTo>
                  <a:pt x="113" y="102"/>
                </a:lnTo>
                <a:lnTo>
                  <a:pt x="117" y="98"/>
                </a:lnTo>
                <a:lnTo>
                  <a:pt x="117" y="2"/>
                </a:lnTo>
                <a:lnTo>
                  <a:pt x="115" y="2"/>
                </a:lnTo>
                <a:lnTo>
                  <a:pt x="115" y="0"/>
                </a:lnTo>
                <a:lnTo>
                  <a:pt x="113" y="0"/>
                </a:lnTo>
                <a:lnTo>
                  <a:pt x="4" y="0"/>
                </a:lnTo>
                <a:lnTo>
                  <a:pt x="4" y="8"/>
                </a:lnTo>
                <a:lnTo>
                  <a:pt x="113" y="8"/>
                </a:lnTo>
                <a:lnTo>
                  <a:pt x="110" y="4"/>
                </a:lnTo>
                <a:lnTo>
                  <a:pt x="110" y="98"/>
                </a:lnTo>
                <a:lnTo>
                  <a:pt x="113" y="94"/>
                </a:lnTo>
                <a:lnTo>
                  <a:pt x="4" y="94"/>
                </a:lnTo>
                <a:lnTo>
                  <a:pt x="8" y="98"/>
                </a:lnTo>
                <a:lnTo>
                  <a:pt x="8" y="4"/>
                </a:lnTo>
                <a:lnTo>
                  <a:pt x="4" y="8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6535" name="Freeform 55"/>
          <p:cNvSpPr>
            <a:spLocks/>
          </p:cNvSpPr>
          <p:nvPr/>
        </p:nvSpPr>
        <p:spPr bwMode="auto">
          <a:xfrm>
            <a:off x="2643188" y="4759325"/>
            <a:ext cx="158750" cy="150813"/>
          </a:xfrm>
          <a:custGeom>
            <a:avLst/>
            <a:gdLst>
              <a:gd name="T0" fmla="*/ 0 w 108"/>
              <a:gd name="T1" fmla="*/ 0 h 95"/>
              <a:gd name="T2" fmla="*/ 0 w 108"/>
              <a:gd name="T3" fmla="*/ 94 h 95"/>
              <a:gd name="T4" fmla="*/ 107 w 108"/>
              <a:gd name="T5" fmla="*/ 94 h 95"/>
              <a:gd name="T6" fmla="*/ 107 w 108"/>
              <a:gd name="T7" fmla="*/ 0 h 95"/>
              <a:gd name="T8" fmla="*/ 0 w 108"/>
              <a:gd name="T9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" h="95">
                <a:moveTo>
                  <a:pt x="0" y="0"/>
                </a:moveTo>
                <a:lnTo>
                  <a:pt x="0" y="94"/>
                </a:lnTo>
                <a:lnTo>
                  <a:pt x="107" y="94"/>
                </a:lnTo>
                <a:lnTo>
                  <a:pt x="107" y="0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6536" name="Freeform 56"/>
          <p:cNvSpPr>
            <a:spLocks/>
          </p:cNvSpPr>
          <p:nvPr/>
        </p:nvSpPr>
        <p:spPr bwMode="auto">
          <a:xfrm>
            <a:off x="2638425" y="4752975"/>
            <a:ext cx="169863" cy="163513"/>
          </a:xfrm>
          <a:custGeom>
            <a:avLst/>
            <a:gdLst>
              <a:gd name="T0" fmla="*/ 4 w 116"/>
              <a:gd name="T1" fmla="*/ 0 h 103"/>
              <a:gd name="T2" fmla="*/ 0 w 116"/>
              <a:gd name="T3" fmla="*/ 0 h 103"/>
              <a:gd name="T4" fmla="*/ 0 w 116"/>
              <a:gd name="T5" fmla="*/ 100 h 103"/>
              <a:gd name="T6" fmla="*/ 2 w 116"/>
              <a:gd name="T7" fmla="*/ 100 h 103"/>
              <a:gd name="T8" fmla="*/ 2 w 116"/>
              <a:gd name="T9" fmla="*/ 102 h 103"/>
              <a:gd name="T10" fmla="*/ 111 w 116"/>
              <a:gd name="T11" fmla="*/ 102 h 103"/>
              <a:gd name="T12" fmla="*/ 115 w 116"/>
              <a:gd name="T13" fmla="*/ 98 h 103"/>
              <a:gd name="T14" fmla="*/ 115 w 116"/>
              <a:gd name="T15" fmla="*/ 2 h 103"/>
              <a:gd name="T16" fmla="*/ 113 w 116"/>
              <a:gd name="T17" fmla="*/ 2 h 103"/>
              <a:gd name="T18" fmla="*/ 113 w 116"/>
              <a:gd name="T19" fmla="*/ 0 h 103"/>
              <a:gd name="T20" fmla="*/ 111 w 116"/>
              <a:gd name="T21" fmla="*/ 0 h 103"/>
              <a:gd name="T22" fmla="*/ 4 w 116"/>
              <a:gd name="T23" fmla="*/ 0 h 103"/>
              <a:gd name="T24" fmla="*/ 4 w 116"/>
              <a:gd name="T25" fmla="*/ 8 h 103"/>
              <a:gd name="T26" fmla="*/ 111 w 116"/>
              <a:gd name="T27" fmla="*/ 8 h 103"/>
              <a:gd name="T28" fmla="*/ 108 w 116"/>
              <a:gd name="T29" fmla="*/ 4 h 103"/>
              <a:gd name="T30" fmla="*/ 108 w 116"/>
              <a:gd name="T31" fmla="*/ 98 h 103"/>
              <a:gd name="T32" fmla="*/ 111 w 116"/>
              <a:gd name="T33" fmla="*/ 94 h 103"/>
              <a:gd name="T34" fmla="*/ 4 w 116"/>
              <a:gd name="T35" fmla="*/ 94 h 103"/>
              <a:gd name="T36" fmla="*/ 8 w 116"/>
              <a:gd name="T37" fmla="*/ 98 h 103"/>
              <a:gd name="T38" fmla="*/ 8 w 116"/>
              <a:gd name="T39" fmla="*/ 4 h 103"/>
              <a:gd name="T40" fmla="*/ 4 w 116"/>
              <a:gd name="T41" fmla="*/ 8 h 103"/>
              <a:gd name="T42" fmla="*/ 4 w 116"/>
              <a:gd name="T43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16" h="103">
                <a:moveTo>
                  <a:pt x="4" y="0"/>
                </a:moveTo>
                <a:lnTo>
                  <a:pt x="0" y="0"/>
                </a:lnTo>
                <a:lnTo>
                  <a:pt x="0" y="100"/>
                </a:lnTo>
                <a:lnTo>
                  <a:pt x="2" y="100"/>
                </a:lnTo>
                <a:lnTo>
                  <a:pt x="2" y="102"/>
                </a:lnTo>
                <a:lnTo>
                  <a:pt x="111" y="102"/>
                </a:lnTo>
                <a:lnTo>
                  <a:pt x="115" y="98"/>
                </a:lnTo>
                <a:lnTo>
                  <a:pt x="115" y="2"/>
                </a:lnTo>
                <a:lnTo>
                  <a:pt x="113" y="2"/>
                </a:lnTo>
                <a:lnTo>
                  <a:pt x="113" y="0"/>
                </a:lnTo>
                <a:lnTo>
                  <a:pt x="111" y="0"/>
                </a:lnTo>
                <a:lnTo>
                  <a:pt x="4" y="0"/>
                </a:lnTo>
                <a:lnTo>
                  <a:pt x="4" y="8"/>
                </a:lnTo>
                <a:lnTo>
                  <a:pt x="111" y="8"/>
                </a:lnTo>
                <a:lnTo>
                  <a:pt x="108" y="4"/>
                </a:lnTo>
                <a:lnTo>
                  <a:pt x="108" y="98"/>
                </a:lnTo>
                <a:lnTo>
                  <a:pt x="111" y="94"/>
                </a:lnTo>
                <a:lnTo>
                  <a:pt x="4" y="94"/>
                </a:lnTo>
                <a:lnTo>
                  <a:pt x="8" y="98"/>
                </a:lnTo>
                <a:lnTo>
                  <a:pt x="8" y="4"/>
                </a:lnTo>
                <a:lnTo>
                  <a:pt x="4" y="8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6537" name="Freeform 57"/>
          <p:cNvSpPr>
            <a:spLocks/>
          </p:cNvSpPr>
          <p:nvPr/>
        </p:nvSpPr>
        <p:spPr bwMode="auto">
          <a:xfrm>
            <a:off x="1868488" y="4602163"/>
            <a:ext cx="862012" cy="158750"/>
          </a:xfrm>
          <a:custGeom>
            <a:avLst/>
            <a:gdLst>
              <a:gd name="T0" fmla="*/ 0 w 588"/>
              <a:gd name="T1" fmla="*/ 79 h 100"/>
              <a:gd name="T2" fmla="*/ 0 w 588"/>
              <a:gd name="T3" fmla="*/ 0 h 100"/>
              <a:gd name="T4" fmla="*/ 587 w 588"/>
              <a:gd name="T5" fmla="*/ 0 h 100"/>
              <a:gd name="T6" fmla="*/ 587 w 588"/>
              <a:gd name="T7" fmla="*/ 99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88" h="100">
                <a:moveTo>
                  <a:pt x="0" y="79"/>
                </a:moveTo>
                <a:lnTo>
                  <a:pt x="0" y="0"/>
                </a:lnTo>
                <a:lnTo>
                  <a:pt x="587" y="0"/>
                </a:lnTo>
                <a:lnTo>
                  <a:pt x="587" y="9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6538" name="Line 58"/>
          <p:cNvSpPr>
            <a:spLocks noChangeShapeType="1"/>
          </p:cNvSpPr>
          <p:nvPr/>
        </p:nvSpPr>
        <p:spPr bwMode="auto">
          <a:xfrm>
            <a:off x="2171700" y="4602163"/>
            <a:ext cx="0" cy="157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6539" name="Line 59"/>
          <p:cNvSpPr>
            <a:spLocks noChangeShapeType="1"/>
          </p:cNvSpPr>
          <p:nvPr/>
        </p:nvSpPr>
        <p:spPr bwMode="auto">
          <a:xfrm>
            <a:off x="2449513" y="4602163"/>
            <a:ext cx="0" cy="157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6540" name="Line 60"/>
          <p:cNvSpPr>
            <a:spLocks noChangeShapeType="1"/>
          </p:cNvSpPr>
          <p:nvPr/>
        </p:nvSpPr>
        <p:spPr bwMode="auto">
          <a:xfrm>
            <a:off x="2616200" y="4191000"/>
            <a:ext cx="0" cy="411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6541" name="Freeform 61"/>
          <p:cNvSpPr>
            <a:spLocks/>
          </p:cNvSpPr>
          <p:nvPr/>
        </p:nvSpPr>
        <p:spPr bwMode="auto">
          <a:xfrm>
            <a:off x="3421063" y="4191000"/>
            <a:ext cx="471487" cy="569913"/>
          </a:xfrm>
          <a:custGeom>
            <a:avLst/>
            <a:gdLst>
              <a:gd name="T0" fmla="*/ 0 w 321"/>
              <a:gd name="T1" fmla="*/ 0 h 359"/>
              <a:gd name="T2" fmla="*/ 0 w 321"/>
              <a:gd name="T3" fmla="*/ 257 h 359"/>
              <a:gd name="T4" fmla="*/ 320 w 321"/>
              <a:gd name="T5" fmla="*/ 257 h 359"/>
              <a:gd name="T6" fmla="*/ 320 w 321"/>
              <a:gd name="T7" fmla="*/ 358 h 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1" h="359">
                <a:moveTo>
                  <a:pt x="0" y="0"/>
                </a:moveTo>
                <a:lnTo>
                  <a:pt x="0" y="257"/>
                </a:lnTo>
                <a:lnTo>
                  <a:pt x="320" y="257"/>
                </a:lnTo>
                <a:lnTo>
                  <a:pt x="320" y="358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6542" name="Freeform 62"/>
          <p:cNvSpPr>
            <a:spLocks/>
          </p:cNvSpPr>
          <p:nvPr/>
        </p:nvSpPr>
        <p:spPr bwMode="auto">
          <a:xfrm>
            <a:off x="3808413" y="4759325"/>
            <a:ext cx="160337" cy="150813"/>
          </a:xfrm>
          <a:custGeom>
            <a:avLst/>
            <a:gdLst>
              <a:gd name="T0" fmla="*/ 0 w 109"/>
              <a:gd name="T1" fmla="*/ 0 h 95"/>
              <a:gd name="T2" fmla="*/ 0 w 109"/>
              <a:gd name="T3" fmla="*/ 94 h 95"/>
              <a:gd name="T4" fmla="*/ 108 w 109"/>
              <a:gd name="T5" fmla="*/ 94 h 95"/>
              <a:gd name="T6" fmla="*/ 108 w 109"/>
              <a:gd name="T7" fmla="*/ 0 h 95"/>
              <a:gd name="T8" fmla="*/ 0 w 109"/>
              <a:gd name="T9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" h="95">
                <a:moveTo>
                  <a:pt x="0" y="0"/>
                </a:moveTo>
                <a:lnTo>
                  <a:pt x="0" y="94"/>
                </a:lnTo>
                <a:lnTo>
                  <a:pt x="108" y="94"/>
                </a:lnTo>
                <a:lnTo>
                  <a:pt x="108" y="0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6543" name="Freeform 63"/>
          <p:cNvSpPr>
            <a:spLocks/>
          </p:cNvSpPr>
          <p:nvPr/>
        </p:nvSpPr>
        <p:spPr bwMode="auto">
          <a:xfrm>
            <a:off x="3802063" y="4752975"/>
            <a:ext cx="169862" cy="163513"/>
          </a:xfrm>
          <a:custGeom>
            <a:avLst/>
            <a:gdLst>
              <a:gd name="T0" fmla="*/ 4 w 116"/>
              <a:gd name="T1" fmla="*/ 0 h 103"/>
              <a:gd name="T2" fmla="*/ 0 w 116"/>
              <a:gd name="T3" fmla="*/ 0 h 103"/>
              <a:gd name="T4" fmla="*/ 0 w 116"/>
              <a:gd name="T5" fmla="*/ 100 h 103"/>
              <a:gd name="T6" fmla="*/ 2 w 116"/>
              <a:gd name="T7" fmla="*/ 100 h 103"/>
              <a:gd name="T8" fmla="*/ 2 w 116"/>
              <a:gd name="T9" fmla="*/ 102 h 103"/>
              <a:gd name="T10" fmla="*/ 112 w 116"/>
              <a:gd name="T11" fmla="*/ 102 h 103"/>
              <a:gd name="T12" fmla="*/ 115 w 116"/>
              <a:gd name="T13" fmla="*/ 98 h 103"/>
              <a:gd name="T14" fmla="*/ 115 w 116"/>
              <a:gd name="T15" fmla="*/ 2 h 103"/>
              <a:gd name="T16" fmla="*/ 114 w 116"/>
              <a:gd name="T17" fmla="*/ 2 h 103"/>
              <a:gd name="T18" fmla="*/ 114 w 116"/>
              <a:gd name="T19" fmla="*/ 0 h 103"/>
              <a:gd name="T20" fmla="*/ 112 w 116"/>
              <a:gd name="T21" fmla="*/ 0 h 103"/>
              <a:gd name="T22" fmla="*/ 4 w 116"/>
              <a:gd name="T23" fmla="*/ 0 h 103"/>
              <a:gd name="T24" fmla="*/ 4 w 116"/>
              <a:gd name="T25" fmla="*/ 8 h 103"/>
              <a:gd name="T26" fmla="*/ 112 w 116"/>
              <a:gd name="T27" fmla="*/ 8 h 103"/>
              <a:gd name="T28" fmla="*/ 108 w 116"/>
              <a:gd name="T29" fmla="*/ 4 h 103"/>
              <a:gd name="T30" fmla="*/ 108 w 116"/>
              <a:gd name="T31" fmla="*/ 98 h 103"/>
              <a:gd name="T32" fmla="*/ 112 w 116"/>
              <a:gd name="T33" fmla="*/ 94 h 103"/>
              <a:gd name="T34" fmla="*/ 4 w 116"/>
              <a:gd name="T35" fmla="*/ 94 h 103"/>
              <a:gd name="T36" fmla="*/ 8 w 116"/>
              <a:gd name="T37" fmla="*/ 98 h 103"/>
              <a:gd name="T38" fmla="*/ 8 w 116"/>
              <a:gd name="T39" fmla="*/ 4 h 103"/>
              <a:gd name="T40" fmla="*/ 4 w 116"/>
              <a:gd name="T41" fmla="*/ 8 h 103"/>
              <a:gd name="T42" fmla="*/ 4 w 116"/>
              <a:gd name="T43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16" h="103">
                <a:moveTo>
                  <a:pt x="4" y="0"/>
                </a:moveTo>
                <a:lnTo>
                  <a:pt x="0" y="0"/>
                </a:lnTo>
                <a:lnTo>
                  <a:pt x="0" y="100"/>
                </a:lnTo>
                <a:lnTo>
                  <a:pt x="2" y="100"/>
                </a:lnTo>
                <a:lnTo>
                  <a:pt x="2" y="102"/>
                </a:lnTo>
                <a:lnTo>
                  <a:pt x="112" y="102"/>
                </a:lnTo>
                <a:lnTo>
                  <a:pt x="115" y="98"/>
                </a:lnTo>
                <a:lnTo>
                  <a:pt x="115" y="2"/>
                </a:lnTo>
                <a:lnTo>
                  <a:pt x="114" y="2"/>
                </a:lnTo>
                <a:lnTo>
                  <a:pt x="114" y="0"/>
                </a:lnTo>
                <a:lnTo>
                  <a:pt x="112" y="0"/>
                </a:lnTo>
                <a:lnTo>
                  <a:pt x="4" y="0"/>
                </a:lnTo>
                <a:lnTo>
                  <a:pt x="4" y="8"/>
                </a:lnTo>
                <a:lnTo>
                  <a:pt x="112" y="8"/>
                </a:lnTo>
                <a:lnTo>
                  <a:pt x="108" y="4"/>
                </a:lnTo>
                <a:lnTo>
                  <a:pt x="108" y="98"/>
                </a:lnTo>
                <a:lnTo>
                  <a:pt x="112" y="94"/>
                </a:lnTo>
                <a:lnTo>
                  <a:pt x="4" y="94"/>
                </a:lnTo>
                <a:lnTo>
                  <a:pt x="8" y="98"/>
                </a:lnTo>
                <a:lnTo>
                  <a:pt x="8" y="4"/>
                </a:lnTo>
                <a:lnTo>
                  <a:pt x="4" y="8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6544" name="Rectangle 64"/>
          <p:cNvSpPr>
            <a:spLocks noChangeArrowheads="1"/>
          </p:cNvSpPr>
          <p:nvPr/>
        </p:nvSpPr>
        <p:spPr bwMode="auto">
          <a:xfrm>
            <a:off x="2584450" y="2298700"/>
            <a:ext cx="27305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>
              <a:lnSpc>
                <a:spcPct val="90000"/>
              </a:lnSpc>
              <a:buClrTx/>
              <a:buSzTx/>
              <a:buFontTx/>
              <a:buNone/>
            </a:pPr>
            <a:r>
              <a:rPr lang="en-GB" sz="13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5</a:t>
            </a:r>
          </a:p>
        </p:txBody>
      </p:sp>
      <p:sp>
        <p:nvSpPr>
          <p:cNvPr id="916545" name="Rectangle 65"/>
          <p:cNvSpPr>
            <a:spLocks noChangeArrowheads="1"/>
          </p:cNvSpPr>
          <p:nvPr/>
        </p:nvSpPr>
        <p:spPr bwMode="auto">
          <a:xfrm>
            <a:off x="2657475" y="2298700"/>
            <a:ext cx="227013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>
              <a:lnSpc>
                <a:spcPct val="90000"/>
              </a:lnSpc>
              <a:buClrTx/>
              <a:buSzTx/>
              <a:buFontTx/>
              <a:buNone/>
            </a:pPr>
            <a:r>
              <a:rPr lang="en-GB" sz="13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</a:t>
            </a:r>
          </a:p>
        </p:txBody>
      </p:sp>
      <p:sp>
        <p:nvSpPr>
          <p:cNvPr id="916546" name="Rectangle 66"/>
          <p:cNvSpPr>
            <a:spLocks noChangeArrowheads="1"/>
          </p:cNvSpPr>
          <p:nvPr/>
        </p:nvSpPr>
        <p:spPr bwMode="auto">
          <a:xfrm>
            <a:off x="2690813" y="2298700"/>
            <a:ext cx="327025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>
              <a:lnSpc>
                <a:spcPct val="90000"/>
              </a:lnSpc>
              <a:buClrTx/>
              <a:buSzTx/>
              <a:buFontTx/>
              <a:buNone/>
            </a:pPr>
            <a:r>
              <a:rPr lang="en-GB" sz="13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%</a:t>
            </a:r>
          </a:p>
        </p:txBody>
      </p:sp>
      <p:sp>
        <p:nvSpPr>
          <p:cNvPr id="916547" name="Rectangle 67"/>
          <p:cNvSpPr>
            <a:spLocks noChangeArrowheads="1"/>
          </p:cNvSpPr>
          <p:nvPr/>
        </p:nvSpPr>
        <p:spPr bwMode="auto">
          <a:xfrm>
            <a:off x="1968500" y="3368675"/>
            <a:ext cx="27305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>
              <a:lnSpc>
                <a:spcPct val="90000"/>
              </a:lnSpc>
              <a:buClrTx/>
              <a:buSzTx/>
              <a:buFontTx/>
              <a:buNone/>
            </a:pPr>
            <a:r>
              <a:rPr lang="en-GB" sz="13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3</a:t>
            </a:r>
          </a:p>
        </p:txBody>
      </p:sp>
      <p:sp>
        <p:nvSpPr>
          <p:cNvPr id="916548" name="Rectangle 68"/>
          <p:cNvSpPr>
            <a:spLocks noChangeArrowheads="1"/>
          </p:cNvSpPr>
          <p:nvPr/>
        </p:nvSpPr>
        <p:spPr bwMode="auto">
          <a:xfrm>
            <a:off x="2038350" y="3368675"/>
            <a:ext cx="27305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>
              <a:lnSpc>
                <a:spcPct val="90000"/>
              </a:lnSpc>
              <a:buClrTx/>
              <a:buSzTx/>
              <a:buFontTx/>
              <a:buNone/>
            </a:pPr>
            <a:r>
              <a:rPr lang="en-GB" sz="13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5</a:t>
            </a:r>
          </a:p>
        </p:txBody>
      </p:sp>
      <p:sp>
        <p:nvSpPr>
          <p:cNvPr id="916549" name="Rectangle 69"/>
          <p:cNvSpPr>
            <a:spLocks noChangeArrowheads="1"/>
          </p:cNvSpPr>
          <p:nvPr/>
        </p:nvSpPr>
        <p:spPr bwMode="auto">
          <a:xfrm>
            <a:off x="2111375" y="3368675"/>
            <a:ext cx="227013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>
              <a:lnSpc>
                <a:spcPct val="90000"/>
              </a:lnSpc>
              <a:buClrTx/>
              <a:buSzTx/>
              <a:buFontTx/>
              <a:buNone/>
            </a:pPr>
            <a:r>
              <a:rPr lang="en-GB" sz="13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</a:t>
            </a:r>
          </a:p>
        </p:txBody>
      </p:sp>
      <p:sp>
        <p:nvSpPr>
          <p:cNvPr id="916550" name="Rectangle 70"/>
          <p:cNvSpPr>
            <a:spLocks noChangeArrowheads="1"/>
          </p:cNvSpPr>
          <p:nvPr/>
        </p:nvSpPr>
        <p:spPr bwMode="auto">
          <a:xfrm>
            <a:off x="2144713" y="3368675"/>
            <a:ext cx="327025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>
              <a:lnSpc>
                <a:spcPct val="90000"/>
              </a:lnSpc>
              <a:buClrTx/>
              <a:buSzTx/>
              <a:buFontTx/>
              <a:buNone/>
            </a:pPr>
            <a:r>
              <a:rPr lang="en-GB" sz="13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%</a:t>
            </a:r>
          </a:p>
        </p:txBody>
      </p:sp>
      <p:sp>
        <p:nvSpPr>
          <p:cNvPr id="916551" name="Rectangle 71"/>
          <p:cNvSpPr>
            <a:spLocks noChangeArrowheads="1"/>
          </p:cNvSpPr>
          <p:nvPr/>
        </p:nvSpPr>
        <p:spPr bwMode="auto">
          <a:xfrm>
            <a:off x="2940050" y="4727575"/>
            <a:ext cx="27305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>
              <a:lnSpc>
                <a:spcPct val="90000"/>
              </a:lnSpc>
              <a:buClrTx/>
              <a:buSzTx/>
              <a:buFontTx/>
              <a:buNone/>
            </a:pPr>
            <a:r>
              <a:rPr lang="en-GB" sz="13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6</a:t>
            </a:r>
          </a:p>
        </p:txBody>
      </p:sp>
      <p:sp>
        <p:nvSpPr>
          <p:cNvPr id="916552" name="Rectangle 72"/>
          <p:cNvSpPr>
            <a:spLocks noChangeArrowheads="1"/>
          </p:cNvSpPr>
          <p:nvPr/>
        </p:nvSpPr>
        <p:spPr bwMode="auto">
          <a:xfrm>
            <a:off x="3009900" y="4727575"/>
            <a:ext cx="27305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>
              <a:lnSpc>
                <a:spcPct val="90000"/>
              </a:lnSpc>
              <a:buClrTx/>
              <a:buSzTx/>
              <a:buFontTx/>
              <a:buNone/>
            </a:pPr>
            <a:r>
              <a:rPr lang="en-GB" sz="13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0</a:t>
            </a:r>
          </a:p>
        </p:txBody>
      </p:sp>
      <p:sp>
        <p:nvSpPr>
          <p:cNvPr id="916553" name="Rectangle 73"/>
          <p:cNvSpPr>
            <a:spLocks noChangeArrowheads="1"/>
          </p:cNvSpPr>
          <p:nvPr/>
        </p:nvSpPr>
        <p:spPr bwMode="auto">
          <a:xfrm>
            <a:off x="3082925" y="4727575"/>
            <a:ext cx="227013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>
              <a:lnSpc>
                <a:spcPct val="90000"/>
              </a:lnSpc>
              <a:buClrTx/>
              <a:buSzTx/>
              <a:buFontTx/>
              <a:buNone/>
            </a:pPr>
            <a:r>
              <a:rPr lang="en-GB" sz="13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</a:t>
            </a:r>
          </a:p>
        </p:txBody>
      </p:sp>
      <p:sp>
        <p:nvSpPr>
          <p:cNvPr id="916554" name="Rectangle 74"/>
          <p:cNvSpPr>
            <a:spLocks noChangeArrowheads="1"/>
          </p:cNvSpPr>
          <p:nvPr/>
        </p:nvSpPr>
        <p:spPr bwMode="auto">
          <a:xfrm>
            <a:off x="3116263" y="4727575"/>
            <a:ext cx="327025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>
              <a:lnSpc>
                <a:spcPct val="90000"/>
              </a:lnSpc>
              <a:buClrTx/>
              <a:buSzTx/>
              <a:buFontTx/>
              <a:buNone/>
            </a:pPr>
            <a:r>
              <a:rPr lang="en-GB" sz="13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%</a:t>
            </a:r>
          </a:p>
        </p:txBody>
      </p:sp>
      <p:sp>
        <p:nvSpPr>
          <p:cNvPr id="916555" name="Freeform 75"/>
          <p:cNvSpPr>
            <a:spLocks/>
          </p:cNvSpPr>
          <p:nvPr/>
        </p:nvSpPr>
        <p:spPr bwMode="auto">
          <a:xfrm>
            <a:off x="4314825" y="3116263"/>
            <a:ext cx="622300" cy="282575"/>
          </a:xfrm>
          <a:custGeom>
            <a:avLst/>
            <a:gdLst>
              <a:gd name="T0" fmla="*/ 0 w 424"/>
              <a:gd name="T1" fmla="*/ 120 h 178"/>
              <a:gd name="T2" fmla="*/ 0 w 424"/>
              <a:gd name="T3" fmla="*/ 12 h 178"/>
              <a:gd name="T4" fmla="*/ 47 w 424"/>
              <a:gd name="T5" fmla="*/ 0 h 178"/>
              <a:gd name="T6" fmla="*/ 79 w 424"/>
              <a:gd name="T7" fmla="*/ 101 h 178"/>
              <a:gd name="T8" fmla="*/ 423 w 424"/>
              <a:gd name="T9" fmla="*/ 101 h 178"/>
              <a:gd name="T10" fmla="*/ 423 w 424"/>
              <a:gd name="T11" fmla="*/ 166 h 178"/>
              <a:gd name="T12" fmla="*/ 378 w 424"/>
              <a:gd name="T13" fmla="*/ 177 h 178"/>
              <a:gd name="T14" fmla="*/ 378 w 424"/>
              <a:gd name="T15" fmla="*/ 120 h 178"/>
              <a:gd name="T16" fmla="*/ 0 w 424"/>
              <a:gd name="T17" fmla="*/ 120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24" h="178">
                <a:moveTo>
                  <a:pt x="0" y="120"/>
                </a:moveTo>
                <a:lnTo>
                  <a:pt x="0" y="12"/>
                </a:lnTo>
                <a:lnTo>
                  <a:pt x="47" y="0"/>
                </a:lnTo>
                <a:lnTo>
                  <a:pt x="79" y="101"/>
                </a:lnTo>
                <a:lnTo>
                  <a:pt x="423" y="101"/>
                </a:lnTo>
                <a:lnTo>
                  <a:pt x="423" y="166"/>
                </a:lnTo>
                <a:lnTo>
                  <a:pt x="378" y="177"/>
                </a:lnTo>
                <a:lnTo>
                  <a:pt x="378" y="120"/>
                </a:lnTo>
                <a:lnTo>
                  <a:pt x="0" y="120"/>
                </a:lnTo>
              </a:path>
            </a:pathLst>
          </a:custGeom>
          <a:solidFill>
            <a:srgbClr val="B3B3B3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6556" name="Freeform 76"/>
          <p:cNvSpPr>
            <a:spLocks/>
          </p:cNvSpPr>
          <p:nvPr/>
        </p:nvSpPr>
        <p:spPr bwMode="auto">
          <a:xfrm>
            <a:off x="4867275" y="3028950"/>
            <a:ext cx="73025" cy="107950"/>
          </a:xfrm>
          <a:custGeom>
            <a:avLst/>
            <a:gdLst>
              <a:gd name="T0" fmla="*/ 0 w 49"/>
              <a:gd name="T1" fmla="*/ 61 h 68"/>
              <a:gd name="T2" fmla="*/ 0 w 49"/>
              <a:gd name="T3" fmla="*/ 12 h 68"/>
              <a:gd name="T4" fmla="*/ 48 w 49"/>
              <a:gd name="T5" fmla="*/ 0 h 68"/>
              <a:gd name="T6" fmla="*/ 48 w 49"/>
              <a:gd name="T7" fmla="*/ 67 h 68"/>
              <a:gd name="T8" fmla="*/ 0 w 49"/>
              <a:gd name="T9" fmla="*/ 61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" h="68">
                <a:moveTo>
                  <a:pt x="0" y="61"/>
                </a:moveTo>
                <a:lnTo>
                  <a:pt x="0" y="12"/>
                </a:lnTo>
                <a:lnTo>
                  <a:pt x="48" y="0"/>
                </a:lnTo>
                <a:lnTo>
                  <a:pt x="48" y="67"/>
                </a:lnTo>
                <a:lnTo>
                  <a:pt x="0" y="61"/>
                </a:lnTo>
              </a:path>
            </a:pathLst>
          </a:custGeom>
          <a:solidFill>
            <a:srgbClr val="B3B3B3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6557" name="Freeform 77"/>
          <p:cNvSpPr>
            <a:spLocks/>
          </p:cNvSpPr>
          <p:nvPr/>
        </p:nvSpPr>
        <p:spPr bwMode="auto">
          <a:xfrm>
            <a:off x="4381500" y="3028950"/>
            <a:ext cx="839788" cy="352425"/>
          </a:xfrm>
          <a:custGeom>
            <a:avLst/>
            <a:gdLst>
              <a:gd name="T0" fmla="*/ 382 w 573"/>
              <a:gd name="T1" fmla="*/ 55 h 222"/>
              <a:gd name="T2" fmla="*/ 382 w 573"/>
              <a:gd name="T3" fmla="*/ 0 h 222"/>
              <a:gd name="T4" fmla="*/ 572 w 573"/>
              <a:gd name="T5" fmla="*/ 109 h 222"/>
              <a:gd name="T6" fmla="*/ 378 w 573"/>
              <a:gd name="T7" fmla="*/ 221 h 222"/>
              <a:gd name="T8" fmla="*/ 378 w 573"/>
              <a:gd name="T9" fmla="*/ 166 h 222"/>
              <a:gd name="T10" fmla="*/ 0 w 573"/>
              <a:gd name="T11" fmla="*/ 166 h 222"/>
              <a:gd name="T12" fmla="*/ 0 w 573"/>
              <a:gd name="T13" fmla="*/ 55 h 222"/>
              <a:gd name="T14" fmla="*/ 382 w 573"/>
              <a:gd name="T15" fmla="*/ 55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3" h="222">
                <a:moveTo>
                  <a:pt x="382" y="55"/>
                </a:moveTo>
                <a:lnTo>
                  <a:pt x="382" y="0"/>
                </a:lnTo>
                <a:lnTo>
                  <a:pt x="572" y="109"/>
                </a:lnTo>
                <a:lnTo>
                  <a:pt x="378" y="221"/>
                </a:lnTo>
                <a:lnTo>
                  <a:pt x="378" y="166"/>
                </a:lnTo>
                <a:lnTo>
                  <a:pt x="0" y="166"/>
                </a:lnTo>
                <a:lnTo>
                  <a:pt x="0" y="55"/>
                </a:lnTo>
                <a:lnTo>
                  <a:pt x="382" y="55"/>
                </a:lnTo>
              </a:path>
            </a:pathLst>
          </a:custGeom>
          <a:solidFill>
            <a:srgbClr val="B3B3B3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6558" name="Freeform 78"/>
          <p:cNvSpPr>
            <a:spLocks/>
          </p:cNvSpPr>
          <p:nvPr/>
        </p:nvSpPr>
        <p:spPr bwMode="auto">
          <a:xfrm>
            <a:off x="6381750" y="2284413"/>
            <a:ext cx="976313" cy="22225"/>
          </a:xfrm>
          <a:custGeom>
            <a:avLst/>
            <a:gdLst>
              <a:gd name="T0" fmla="*/ 0 w 666"/>
              <a:gd name="T1" fmla="*/ 13 h 14"/>
              <a:gd name="T2" fmla="*/ 665 w 666"/>
              <a:gd name="T3" fmla="*/ 13 h 14"/>
              <a:gd name="T4" fmla="*/ 665 w 666"/>
              <a:gd name="T5" fmla="*/ 0 h 14"/>
              <a:gd name="T6" fmla="*/ 0 w 666"/>
              <a:gd name="T7" fmla="*/ 0 h 14"/>
              <a:gd name="T8" fmla="*/ 0 w 666"/>
              <a:gd name="T9" fmla="*/ 13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6" h="14">
                <a:moveTo>
                  <a:pt x="0" y="13"/>
                </a:moveTo>
                <a:lnTo>
                  <a:pt x="665" y="13"/>
                </a:lnTo>
                <a:lnTo>
                  <a:pt x="665" y="0"/>
                </a:lnTo>
                <a:lnTo>
                  <a:pt x="0" y="0"/>
                </a:lnTo>
                <a:lnTo>
                  <a:pt x="0" y="13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6559" name="Freeform 79"/>
          <p:cNvSpPr>
            <a:spLocks/>
          </p:cNvSpPr>
          <p:nvPr/>
        </p:nvSpPr>
        <p:spPr bwMode="auto">
          <a:xfrm>
            <a:off x="5972175" y="4362450"/>
            <a:ext cx="1808163" cy="23813"/>
          </a:xfrm>
          <a:custGeom>
            <a:avLst/>
            <a:gdLst>
              <a:gd name="T0" fmla="*/ 0 w 1233"/>
              <a:gd name="T1" fmla="*/ 8 h 15"/>
              <a:gd name="T2" fmla="*/ 1232 w 1233"/>
              <a:gd name="T3" fmla="*/ 14 h 15"/>
              <a:gd name="T4" fmla="*/ 1232 w 1233"/>
              <a:gd name="T5" fmla="*/ 6 h 15"/>
              <a:gd name="T6" fmla="*/ 0 w 1233"/>
              <a:gd name="T7" fmla="*/ 0 h 15"/>
              <a:gd name="T8" fmla="*/ 0 w 1233"/>
              <a:gd name="T9" fmla="*/ 8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33" h="15">
                <a:moveTo>
                  <a:pt x="0" y="8"/>
                </a:moveTo>
                <a:lnTo>
                  <a:pt x="1232" y="14"/>
                </a:lnTo>
                <a:lnTo>
                  <a:pt x="1232" y="6"/>
                </a:lnTo>
                <a:lnTo>
                  <a:pt x="0" y="0"/>
                </a:lnTo>
                <a:lnTo>
                  <a:pt x="0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6560" name="Line 80"/>
          <p:cNvSpPr>
            <a:spLocks noChangeShapeType="1"/>
          </p:cNvSpPr>
          <p:nvPr/>
        </p:nvSpPr>
        <p:spPr bwMode="auto">
          <a:xfrm flipH="1">
            <a:off x="6475413" y="2014538"/>
            <a:ext cx="276225" cy="665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6561" name="Oval 81"/>
          <p:cNvSpPr>
            <a:spLocks noChangeArrowheads="1"/>
          </p:cNvSpPr>
          <p:nvPr/>
        </p:nvSpPr>
        <p:spPr bwMode="auto">
          <a:xfrm>
            <a:off x="6704013" y="1971675"/>
            <a:ext cx="84137" cy="7778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>
              <a:cs typeface="Times New Roman" pitchFamily="18" charset="0"/>
            </a:endParaRPr>
          </a:p>
        </p:txBody>
      </p:sp>
      <p:sp>
        <p:nvSpPr>
          <p:cNvPr id="916562" name="Oval 82"/>
          <p:cNvSpPr>
            <a:spLocks noChangeArrowheads="1"/>
          </p:cNvSpPr>
          <p:nvPr/>
        </p:nvSpPr>
        <p:spPr bwMode="auto">
          <a:xfrm>
            <a:off x="6429375" y="2636838"/>
            <a:ext cx="82550" cy="7778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>
              <a:cs typeface="Times New Roman" pitchFamily="18" charset="0"/>
            </a:endParaRPr>
          </a:p>
        </p:txBody>
      </p:sp>
      <p:sp>
        <p:nvSpPr>
          <p:cNvPr id="916563" name="Line 83"/>
          <p:cNvSpPr>
            <a:spLocks noChangeShapeType="1"/>
          </p:cNvSpPr>
          <p:nvPr/>
        </p:nvSpPr>
        <p:spPr bwMode="auto">
          <a:xfrm flipH="1">
            <a:off x="5783263" y="2679700"/>
            <a:ext cx="692150" cy="800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6564" name="Oval 84"/>
          <p:cNvSpPr>
            <a:spLocks noChangeArrowheads="1"/>
          </p:cNvSpPr>
          <p:nvPr/>
        </p:nvSpPr>
        <p:spPr bwMode="auto">
          <a:xfrm>
            <a:off x="6429375" y="2636838"/>
            <a:ext cx="82550" cy="7778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>
              <a:cs typeface="Times New Roman" pitchFamily="18" charset="0"/>
            </a:endParaRPr>
          </a:p>
        </p:txBody>
      </p:sp>
      <p:sp>
        <p:nvSpPr>
          <p:cNvPr id="916565" name="Oval 85"/>
          <p:cNvSpPr>
            <a:spLocks noChangeArrowheads="1"/>
          </p:cNvSpPr>
          <p:nvPr/>
        </p:nvSpPr>
        <p:spPr bwMode="auto">
          <a:xfrm>
            <a:off x="5738813" y="3435350"/>
            <a:ext cx="82550" cy="7778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>
              <a:cs typeface="Times New Roman" pitchFamily="18" charset="0"/>
            </a:endParaRPr>
          </a:p>
        </p:txBody>
      </p:sp>
      <p:sp>
        <p:nvSpPr>
          <p:cNvPr id="916566" name="Line 86"/>
          <p:cNvSpPr>
            <a:spLocks noChangeShapeType="1"/>
          </p:cNvSpPr>
          <p:nvPr/>
        </p:nvSpPr>
        <p:spPr bwMode="auto">
          <a:xfrm>
            <a:off x="6475413" y="2679700"/>
            <a:ext cx="827087" cy="2682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6567" name="Oval 87"/>
          <p:cNvSpPr>
            <a:spLocks noChangeArrowheads="1"/>
          </p:cNvSpPr>
          <p:nvPr/>
        </p:nvSpPr>
        <p:spPr bwMode="auto">
          <a:xfrm>
            <a:off x="6429375" y="2636838"/>
            <a:ext cx="82550" cy="7778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>
              <a:cs typeface="Times New Roman" pitchFamily="18" charset="0"/>
            </a:endParaRPr>
          </a:p>
        </p:txBody>
      </p:sp>
      <p:sp>
        <p:nvSpPr>
          <p:cNvPr id="916568" name="Oval 88"/>
          <p:cNvSpPr>
            <a:spLocks noChangeArrowheads="1"/>
          </p:cNvSpPr>
          <p:nvPr/>
        </p:nvSpPr>
        <p:spPr bwMode="auto">
          <a:xfrm>
            <a:off x="7254875" y="2905125"/>
            <a:ext cx="84138" cy="7778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>
              <a:cs typeface="Times New Roman" pitchFamily="18" charset="0"/>
            </a:endParaRPr>
          </a:p>
        </p:txBody>
      </p:sp>
      <p:sp>
        <p:nvSpPr>
          <p:cNvPr id="916569" name="Line 89"/>
          <p:cNvSpPr>
            <a:spLocks noChangeShapeType="1"/>
          </p:cNvSpPr>
          <p:nvPr/>
        </p:nvSpPr>
        <p:spPr bwMode="auto">
          <a:xfrm flipV="1">
            <a:off x="7302500" y="2414588"/>
            <a:ext cx="0" cy="533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6570" name="Line 90"/>
          <p:cNvSpPr>
            <a:spLocks noChangeShapeType="1"/>
          </p:cNvSpPr>
          <p:nvPr/>
        </p:nvSpPr>
        <p:spPr bwMode="auto">
          <a:xfrm flipH="1" flipV="1">
            <a:off x="6751638" y="2014538"/>
            <a:ext cx="550862" cy="400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6571" name="Oval 91"/>
          <p:cNvSpPr>
            <a:spLocks noChangeArrowheads="1"/>
          </p:cNvSpPr>
          <p:nvPr/>
        </p:nvSpPr>
        <p:spPr bwMode="auto">
          <a:xfrm>
            <a:off x="6704013" y="1971675"/>
            <a:ext cx="84137" cy="7778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>
              <a:cs typeface="Times New Roman" pitchFamily="18" charset="0"/>
            </a:endParaRPr>
          </a:p>
        </p:txBody>
      </p:sp>
      <p:sp>
        <p:nvSpPr>
          <p:cNvPr id="916572" name="Line 92"/>
          <p:cNvSpPr>
            <a:spLocks noChangeShapeType="1"/>
          </p:cNvSpPr>
          <p:nvPr/>
        </p:nvSpPr>
        <p:spPr bwMode="auto">
          <a:xfrm>
            <a:off x="7302500" y="2947988"/>
            <a:ext cx="825500" cy="5318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6573" name="Oval 93"/>
          <p:cNvSpPr>
            <a:spLocks noChangeArrowheads="1"/>
          </p:cNvSpPr>
          <p:nvPr/>
        </p:nvSpPr>
        <p:spPr bwMode="auto">
          <a:xfrm>
            <a:off x="7254875" y="2905125"/>
            <a:ext cx="84138" cy="7778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>
              <a:cs typeface="Times New Roman" pitchFamily="18" charset="0"/>
            </a:endParaRPr>
          </a:p>
        </p:txBody>
      </p:sp>
      <p:sp>
        <p:nvSpPr>
          <p:cNvPr id="916574" name="Oval 94"/>
          <p:cNvSpPr>
            <a:spLocks noChangeArrowheads="1"/>
          </p:cNvSpPr>
          <p:nvPr/>
        </p:nvSpPr>
        <p:spPr bwMode="auto">
          <a:xfrm>
            <a:off x="8083550" y="3435350"/>
            <a:ext cx="80963" cy="7778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>
              <a:cs typeface="Times New Roman" pitchFamily="18" charset="0"/>
            </a:endParaRPr>
          </a:p>
        </p:txBody>
      </p:sp>
      <p:sp>
        <p:nvSpPr>
          <p:cNvPr id="916575" name="Line 95"/>
          <p:cNvSpPr>
            <a:spLocks noChangeShapeType="1"/>
          </p:cNvSpPr>
          <p:nvPr/>
        </p:nvSpPr>
        <p:spPr bwMode="auto">
          <a:xfrm>
            <a:off x="7302500" y="2947988"/>
            <a:ext cx="274638" cy="796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6576" name="Oval 96"/>
          <p:cNvSpPr>
            <a:spLocks noChangeArrowheads="1"/>
          </p:cNvSpPr>
          <p:nvPr/>
        </p:nvSpPr>
        <p:spPr bwMode="auto">
          <a:xfrm>
            <a:off x="7254875" y="2905125"/>
            <a:ext cx="84138" cy="7778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>
              <a:cs typeface="Times New Roman" pitchFamily="18" charset="0"/>
            </a:endParaRPr>
          </a:p>
        </p:txBody>
      </p:sp>
      <p:sp>
        <p:nvSpPr>
          <p:cNvPr id="916577" name="Oval 97"/>
          <p:cNvSpPr>
            <a:spLocks noChangeArrowheads="1"/>
          </p:cNvSpPr>
          <p:nvPr/>
        </p:nvSpPr>
        <p:spPr bwMode="auto">
          <a:xfrm>
            <a:off x="7531100" y="3700463"/>
            <a:ext cx="82550" cy="7778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>
              <a:cs typeface="Times New Roman" pitchFamily="18" charset="0"/>
            </a:endParaRPr>
          </a:p>
        </p:txBody>
      </p:sp>
      <p:sp>
        <p:nvSpPr>
          <p:cNvPr id="916578" name="Line 98"/>
          <p:cNvSpPr>
            <a:spLocks noChangeShapeType="1"/>
          </p:cNvSpPr>
          <p:nvPr/>
        </p:nvSpPr>
        <p:spPr bwMode="auto">
          <a:xfrm flipH="1">
            <a:off x="6859588" y="3744913"/>
            <a:ext cx="717550" cy="4016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6579" name="Oval 99"/>
          <p:cNvSpPr>
            <a:spLocks noChangeArrowheads="1"/>
          </p:cNvSpPr>
          <p:nvPr/>
        </p:nvSpPr>
        <p:spPr bwMode="auto">
          <a:xfrm>
            <a:off x="7531100" y="3700463"/>
            <a:ext cx="82550" cy="7778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>
              <a:cs typeface="Times New Roman" pitchFamily="18" charset="0"/>
            </a:endParaRPr>
          </a:p>
        </p:txBody>
      </p:sp>
      <p:sp>
        <p:nvSpPr>
          <p:cNvPr id="916580" name="Oval 100"/>
          <p:cNvSpPr>
            <a:spLocks noChangeArrowheads="1"/>
          </p:cNvSpPr>
          <p:nvPr/>
        </p:nvSpPr>
        <p:spPr bwMode="auto">
          <a:xfrm>
            <a:off x="6813550" y="4103688"/>
            <a:ext cx="82550" cy="7778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>
              <a:cs typeface="Times New Roman" pitchFamily="18" charset="0"/>
            </a:endParaRPr>
          </a:p>
        </p:txBody>
      </p:sp>
      <p:sp>
        <p:nvSpPr>
          <p:cNvPr id="916581" name="Line 101"/>
          <p:cNvSpPr>
            <a:spLocks noChangeShapeType="1"/>
          </p:cNvSpPr>
          <p:nvPr/>
        </p:nvSpPr>
        <p:spPr bwMode="auto">
          <a:xfrm flipH="1">
            <a:off x="6419850" y="3744913"/>
            <a:ext cx="11572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6582" name="Line 102"/>
          <p:cNvSpPr>
            <a:spLocks noChangeShapeType="1"/>
          </p:cNvSpPr>
          <p:nvPr/>
        </p:nvSpPr>
        <p:spPr bwMode="auto">
          <a:xfrm>
            <a:off x="5783263" y="3479800"/>
            <a:ext cx="636587" cy="2651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6583" name="Oval 103"/>
          <p:cNvSpPr>
            <a:spLocks noChangeArrowheads="1"/>
          </p:cNvSpPr>
          <p:nvPr/>
        </p:nvSpPr>
        <p:spPr bwMode="auto">
          <a:xfrm>
            <a:off x="5738813" y="3435350"/>
            <a:ext cx="82550" cy="7778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>
              <a:cs typeface="Times New Roman" pitchFamily="18" charset="0"/>
            </a:endParaRPr>
          </a:p>
        </p:txBody>
      </p:sp>
      <p:sp>
        <p:nvSpPr>
          <p:cNvPr id="916584" name="Oval 104"/>
          <p:cNvSpPr>
            <a:spLocks noChangeArrowheads="1"/>
          </p:cNvSpPr>
          <p:nvPr/>
        </p:nvSpPr>
        <p:spPr bwMode="auto">
          <a:xfrm>
            <a:off x="6373813" y="3700463"/>
            <a:ext cx="84137" cy="7778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>
              <a:cs typeface="Times New Roman" pitchFamily="18" charset="0"/>
            </a:endParaRPr>
          </a:p>
        </p:txBody>
      </p:sp>
      <p:sp>
        <p:nvSpPr>
          <p:cNvPr id="916585" name="Line 105"/>
          <p:cNvSpPr>
            <a:spLocks noChangeShapeType="1"/>
          </p:cNvSpPr>
          <p:nvPr/>
        </p:nvSpPr>
        <p:spPr bwMode="auto">
          <a:xfrm>
            <a:off x="6419850" y="3744913"/>
            <a:ext cx="439738" cy="4016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6586" name="Oval 106"/>
          <p:cNvSpPr>
            <a:spLocks noChangeArrowheads="1"/>
          </p:cNvSpPr>
          <p:nvPr/>
        </p:nvSpPr>
        <p:spPr bwMode="auto">
          <a:xfrm>
            <a:off x="6373813" y="3700463"/>
            <a:ext cx="84137" cy="7778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>
              <a:cs typeface="Times New Roman" pitchFamily="18" charset="0"/>
            </a:endParaRPr>
          </a:p>
        </p:txBody>
      </p:sp>
      <p:sp>
        <p:nvSpPr>
          <p:cNvPr id="916587" name="Oval 107"/>
          <p:cNvSpPr>
            <a:spLocks noChangeArrowheads="1"/>
          </p:cNvSpPr>
          <p:nvPr/>
        </p:nvSpPr>
        <p:spPr bwMode="auto">
          <a:xfrm>
            <a:off x="6813550" y="4103688"/>
            <a:ext cx="82550" cy="7778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>
              <a:cs typeface="Times New Roman" pitchFamily="18" charset="0"/>
            </a:endParaRPr>
          </a:p>
        </p:txBody>
      </p:sp>
      <p:sp>
        <p:nvSpPr>
          <p:cNvPr id="916588" name="Line 108"/>
          <p:cNvSpPr>
            <a:spLocks noChangeShapeType="1"/>
          </p:cNvSpPr>
          <p:nvPr/>
        </p:nvSpPr>
        <p:spPr bwMode="auto">
          <a:xfrm flipH="1">
            <a:off x="6280150" y="3744913"/>
            <a:ext cx="139700" cy="717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6589" name="Oval 109"/>
          <p:cNvSpPr>
            <a:spLocks noChangeArrowheads="1"/>
          </p:cNvSpPr>
          <p:nvPr/>
        </p:nvSpPr>
        <p:spPr bwMode="auto">
          <a:xfrm>
            <a:off x="6373813" y="3700463"/>
            <a:ext cx="84137" cy="7778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>
              <a:cs typeface="Times New Roman" pitchFamily="18" charset="0"/>
            </a:endParaRPr>
          </a:p>
        </p:txBody>
      </p:sp>
      <p:sp>
        <p:nvSpPr>
          <p:cNvPr id="916590" name="Oval 110"/>
          <p:cNvSpPr>
            <a:spLocks noChangeArrowheads="1"/>
          </p:cNvSpPr>
          <p:nvPr/>
        </p:nvSpPr>
        <p:spPr bwMode="auto">
          <a:xfrm>
            <a:off x="6235700" y="4418013"/>
            <a:ext cx="82550" cy="7778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>
              <a:cs typeface="Times New Roman" pitchFamily="18" charset="0"/>
            </a:endParaRPr>
          </a:p>
        </p:txBody>
      </p:sp>
      <p:sp>
        <p:nvSpPr>
          <p:cNvPr id="916591" name="Line 111"/>
          <p:cNvSpPr>
            <a:spLocks noChangeShapeType="1"/>
          </p:cNvSpPr>
          <p:nvPr/>
        </p:nvSpPr>
        <p:spPr bwMode="auto">
          <a:xfrm flipV="1">
            <a:off x="6475413" y="2414588"/>
            <a:ext cx="827087" cy="265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6592" name="Oval 112"/>
          <p:cNvSpPr>
            <a:spLocks noChangeArrowheads="1"/>
          </p:cNvSpPr>
          <p:nvPr/>
        </p:nvSpPr>
        <p:spPr bwMode="auto">
          <a:xfrm>
            <a:off x="6429375" y="2636838"/>
            <a:ext cx="82550" cy="7778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>
              <a:cs typeface="Times New Roman" pitchFamily="18" charset="0"/>
            </a:endParaRPr>
          </a:p>
        </p:txBody>
      </p:sp>
      <p:sp>
        <p:nvSpPr>
          <p:cNvPr id="916593" name="Rectangle 113"/>
          <p:cNvSpPr>
            <a:spLocks noChangeArrowheads="1"/>
          </p:cNvSpPr>
          <p:nvPr/>
        </p:nvSpPr>
        <p:spPr bwMode="auto">
          <a:xfrm>
            <a:off x="6800850" y="1917700"/>
            <a:ext cx="27305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>
              <a:lnSpc>
                <a:spcPct val="90000"/>
              </a:lnSpc>
              <a:buClrTx/>
              <a:buSzTx/>
              <a:buFontTx/>
              <a:buNone/>
            </a:pPr>
            <a:r>
              <a:rPr lang="en-GB" sz="13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5</a:t>
            </a:r>
          </a:p>
        </p:txBody>
      </p:sp>
      <p:sp>
        <p:nvSpPr>
          <p:cNvPr id="916594" name="Rectangle 114"/>
          <p:cNvSpPr>
            <a:spLocks noChangeArrowheads="1"/>
          </p:cNvSpPr>
          <p:nvPr/>
        </p:nvSpPr>
        <p:spPr bwMode="auto">
          <a:xfrm>
            <a:off x="6870700" y="1917700"/>
            <a:ext cx="227013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>
              <a:lnSpc>
                <a:spcPct val="90000"/>
              </a:lnSpc>
              <a:buClrTx/>
              <a:buSzTx/>
              <a:buFontTx/>
              <a:buNone/>
            </a:pPr>
            <a:r>
              <a:rPr lang="en-GB" sz="13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</a:t>
            </a:r>
          </a:p>
        </p:txBody>
      </p:sp>
      <p:sp>
        <p:nvSpPr>
          <p:cNvPr id="916595" name="Rectangle 115"/>
          <p:cNvSpPr>
            <a:spLocks noChangeArrowheads="1"/>
          </p:cNvSpPr>
          <p:nvPr/>
        </p:nvSpPr>
        <p:spPr bwMode="auto">
          <a:xfrm>
            <a:off x="6908800" y="1917700"/>
            <a:ext cx="327025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>
              <a:lnSpc>
                <a:spcPct val="90000"/>
              </a:lnSpc>
              <a:buClrTx/>
              <a:buSzTx/>
              <a:buFontTx/>
              <a:buNone/>
            </a:pPr>
            <a:r>
              <a:rPr lang="en-GB" sz="13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%</a:t>
            </a:r>
          </a:p>
        </p:txBody>
      </p:sp>
      <p:sp>
        <p:nvSpPr>
          <p:cNvPr id="916596" name="Rectangle 116"/>
          <p:cNvSpPr>
            <a:spLocks noChangeArrowheads="1"/>
          </p:cNvSpPr>
          <p:nvPr/>
        </p:nvSpPr>
        <p:spPr bwMode="auto">
          <a:xfrm>
            <a:off x="6708775" y="3271838"/>
            <a:ext cx="27305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>
              <a:lnSpc>
                <a:spcPct val="90000"/>
              </a:lnSpc>
              <a:buClrTx/>
              <a:buSzTx/>
              <a:buFontTx/>
              <a:buNone/>
            </a:pPr>
            <a:r>
              <a:rPr lang="en-GB" sz="13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5</a:t>
            </a:r>
          </a:p>
        </p:txBody>
      </p:sp>
      <p:sp>
        <p:nvSpPr>
          <p:cNvPr id="916597" name="Rectangle 117"/>
          <p:cNvSpPr>
            <a:spLocks noChangeArrowheads="1"/>
          </p:cNvSpPr>
          <p:nvPr/>
        </p:nvSpPr>
        <p:spPr bwMode="auto">
          <a:xfrm>
            <a:off x="6781800" y="3271838"/>
            <a:ext cx="27305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>
              <a:lnSpc>
                <a:spcPct val="90000"/>
              </a:lnSpc>
              <a:buClrTx/>
              <a:buSzTx/>
              <a:buFontTx/>
              <a:buNone/>
            </a:pPr>
            <a:r>
              <a:rPr lang="en-GB" sz="13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5</a:t>
            </a:r>
          </a:p>
        </p:txBody>
      </p:sp>
      <p:sp>
        <p:nvSpPr>
          <p:cNvPr id="916598" name="Rectangle 118"/>
          <p:cNvSpPr>
            <a:spLocks noChangeArrowheads="1"/>
          </p:cNvSpPr>
          <p:nvPr/>
        </p:nvSpPr>
        <p:spPr bwMode="auto">
          <a:xfrm>
            <a:off x="6851650" y="3271838"/>
            <a:ext cx="227013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>
              <a:lnSpc>
                <a:spcPct val="90000"/>
              </a:lnSpc>
              <a:buClrTx/>
              <a:buSzTx/>
              <a:buFontTx/>
              <a:buNone/>
            </a:pPr>
            <a:r>
              <a:rPr lang="en-GB" sz="13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</a:t>
            </a:r>
          </a:p>
        </p:txBody>
      </p:sp>
      <p:sp>
        <p:nvSpPr>
          <p:cNvPr id="916599" name="Rectangle 119"/>
          <p:cNvSpPr>
            <a:spLocks noChangeArrowheads="1"/>
          </p:cNvSpPr>
          <p:nvPr/>
        </p:nvSpPr>
        <p:spPr bwMode="auto">
          <a:xfrm>
            <a:off x="6889750" y="3271838"/>
            <a:ext cx="3270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>
              <a:lnSpc>
                <a:spcPct val="90000"/>
              </a:lnSpc>
              <a:buClrTx/>
              <a:buSzTx/>
              <a:buFontTx/>
              <a:buNone/>
            </a:pPr>
            <a:r>
              <a:rPr lang="en-GB" sz="13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%</a:t>
            </a:r>
          </a:p>
        </p:txBody>
      </p:sp>
      <p:sp>
        <p:nvSpPr>
          <p:cNvPr id="916600" name="Rectangle 120"/>
          <p:cNvSpPr>
            <a:spLocks noChangeArrowheads="1"/>
          </p:cNvSpPr>
          <p:nvPr/>
        </p:nvSpPr>
        <p:spPr bwMode="auto">
          <a:xfrm>
            <a:off x="6708775" y="4660900"/>
            <a:ext cx="27305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>
              <a:lnSpc>
                <a:spcPct val="90000"/>
              </a:lnSpc>
              <a:buClrTx/>
              <a:buSzTx/>
              <a:buFontTx/>
              <a:buNone/>
            </a:pPr>
            <a:r>
              <a:rPr lang="en-GB" sz="13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4</a:t>
            </a:r>
          </a:p>
        </p:txBody>
      </p:sp>
      <p:sp>
        <p:nvSpPr>
          <p:cNvPr id="916601" name="Rectangle 121"/>
          <p:cNvSpPr>
            <a:spLocks noChangeArrowheads="1"/>
          </p:cNvSpPr>
          <p:nvPr/>
        </p:nvSpPr>
        <p:spPr bwMode="auto">
          <a:xfrm>
            <a:off x="6778625" y="4660900"/>
            <a:ext cx="27305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>
              <a:lnSpc>
                <a:spcPct val="90000"/>
              </a:lnSpc>
              <a:buClrTx/>
              <a:buSzTx/>
              <a:buFontTx/>
              <a:buNone/>
            </a:pPr>
            <a:r>
              <a:rPr lang="en-GB" sz="13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0</a:t>
            </a:r>
          </a:p>
        </p:txBody>
      </p:sp>
      <p:sp>
        <p:nvSpPr>
          <p:cNvPr id="916602" name="Rectangle 122"/>
          <p:cNvSpPr>
            <a:spLocks noChangeArrowheads="1"/>
          </p:cNvSpPr>
          <p:nvPr/>
        </p:nvSpPr>
        <p:spPr bwMode="auto">
          <a:xfrm>
            <a:off x="6851650" y="4660900"/>
            <a:ext cx="227013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>
              <a:lnSpc>
                <a:spcPct val="90000"/>
              </a:lnSpc>
              <a:buClrTx/>
              <a:buSzTx/>
              <a:buFontTx/>
              <a:buNone/>
            </a:pPr>
            <a:r>
              <a:rPr lang="en-GB" sz="13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</a:t>
            </a:r>
          </a:p>
        </p:txBody>
      </p:sp>
      <p:sp>
        <p:nvSpPr>
          <p:cNvPr id="916603" name="Rectangle 123"/>
          <p:cNvSpPr>
            <a:spLocks noChangeArrowheads="1"/>
          </p:cNvSpPr>
          <p:nvPr/>
        </p:nvSpPr>
        <p:spPr bwMode="auto">
          <a:xfrm>
            <a:off x="6886575" y="4660900"/>
            <a:ext cx="327025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>
              <a:lnSpc>
                <a:spcPct val="90000"/>
              </a:lnSpc>
              <a:buClrTx/>
              <a:buSzTx/>
              <a:buFontTx/>
              <a:buNone/>
            </a:pPr>
            <a:r>
              <a:rPr lang="en-GB" sz="13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%</a:t>
            </a:r>
          </a:p>
        </p:txBody>
      </p:sp>
      <p:sp>
        <p:nvSpPr>
          <p:cNvPr id="916604" name="Line 124"/>
          <p:cNvSpPr>
            <a:spLocks noChangeShapeType="1"/>
          </p:cNvSpPr>
          <p:nvPr/>
        </p:nvSpPr>
        <p:spPr bwMode="auto">
          <a:xfrm flipV="1">
            <a:off x="6419850" y="2679700"/>
            <a:ext cx="55563" cy="10652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6605" name="Oval 125"/>
          <p:cNvSpPr>
            <a:spLocks noChangeArrowheads="1"/>
          </p:cNvSpPr>
          <p:nvPr/>
        </p:nvSpPr>
        <p:spPr bwMode="auto">
          <a:xfrm>
            <a:off x="6365875" y="3681413"/>
            <a:ext cx="100013" cy="11588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>
              <a:cs typeface="Times New Roman" pitchFamily="18" charset="0"/>
            </a:endParaRPr>
          </a:p>
        </p:txBody>
      </p:sp>
      <p:sp>
        <p:nvSpPr>
          <p:cNvPr id="916606" name="Oval 126"/>
          <p:cNvSpPr>
            <a:spLocks noChangeArrowheads="1"/>
          </p:cNvSpPr>
          <p:nvPr/>
        </p:nvSpPr>
        <p:spPr bwMode="auto">
          <a:xfrm>
            <a:off x="6421438" y="2617788"/>
            <a:ext cx="98425" cy="1143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>
              <a:cs typeface="Times New Roman" pitchFamily="18" charset="0"/>
            </a:endParaRPr>
          </a:p>
        </p:txBody>
      </p:sp>
      <p:sp>
        <p:nvSpPr>
          <p:cNvPr id="916607" name="Rectangle 127"/>
          <p:cNvSpPr>
            <a:spLocks noGrp="1" noChangeArrowheads="1"/>
          </p:cNvSpPr>
          <p:nvPr>
            <p:ph type="title"/>
          </p:nvPr>
        </p:nvSpPr>
        <p:spPr>
          <a:xfrm>
            <a:off x="679450" y="277813"/>
            <a:ext cx="8216900" cy="381000"/>
          </a:xfrm>
        </p:spPr>
        <p:txBody>
          <a:bodyPr/>
          <a:lstStyle/>
          <a:p>
            <a:r>
              <a:rPr lang="en-GB" sz="2400" b="0"/>
              <a:t>origin - from mass market to individualized products</a:t>
            </a:r>
            <a:br>
              <a:rPr lang="en-GB" sz="2400" b="0"/>
            </a:br>
            <a:r>
              <a:rPr lang="en-GB" sz="1800" b="0"/>
              <a:t>the Organisation responds to market needs</a:t>
            </a:r>
          </a:p>
        </p:txBody>
      </p:sp>
      <p:sp useBgFill="1">
        <p:nvSpPr>
          <p:cNvPr id="916608" name="Rectangle 128"/>
          <p:cNvSpPr>
            <a:spLocks noChangeArrowheads="1"/>
          </p:cNvSpPr>
          <p:nvPr/>
        </p:nvSpPr>
        <p:spPr bwMode="auto">
          <a:xfrm>
            <a:off x="1309688" y="5889625"/>
            <a:ext cx="2584450" cy="50165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762000">
              <a:lnSpc>
                <a:spcPct val="90000"/>
              </a:lnSpc>
              <a:buClrTx/>
              <a:buSzTx/>
              <a:buFontTx/>
              <a:buNone/>
            </a:pPr>
            <a:r>
              <a:rPr lang="en-GB" sz="1600" b="1">
                <a:latin typeface="Arial" charset="0"/>
                <a:cs typeface="Times New Roman" pitchFamily="18" charset="0"/>
              </a:rPr>
              <a:t>Taylor pyramid</a:t>
            </a:r>
          </a:p>
          <a:p>
            <a:pPr algn="ctr" defTabSz="762000">
              <a:lnSpc>
                <a:spcPct val="90000"/>
              </a:lnSpc>
              <a:buClrTx/>
              <a:buSzTx/>
              <a:buFontTx/>
              <a:buNone/>
            </a:pPr>
            <a:r>
              <a:rPr lang="en-GB" sz="1400">
                <a:latin typeface="Arial" charset="0"/>
                <a:cs typeface="Times New Roman" pitchFamily="18" charset="0"/>
              </a:rPr>
              <a:t>traditional  functional hierarchy</a:t>
            </a:r>
          </a:p>
        </p:txBody>
      </p:sp>
      <p:sp useBgFill="1">
        <p:nvSpPr>
          <p:cNvPr id="916609" name="Rectangle 129"/>
          <p:cNvSpPr>
            <a:spLocks noChangeArrowheads="1"/>
          </p:cNvSpPr>
          <p:nvPr/>
        </p:nvSpPr>
        <p:spPr bwMode="auto">
          <a:xfrm>
            <a:off x="5632450" y="5889625"/>
            <a:ext cx="2436813" cy="50165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762000">
              <a:lnSpc>
                <a:spcPct val="90000"/>
              </a:lnSpc>
              <a:buClrTx/>
              <a:buSzTx/>
              <a:buFontTx/>
              <a:buNone/>
            </a:pPr>
            <a:r>
              <a:rPr lang="en-GB" sz="1600" b="1">
                <a:latin typeface="Arial" charset="0"/>
                <a:cs typeface="Times New Roman" pitchFamily="18" charset="0"/>
              </a:rPr>
              <a:t>Experts diamond</a:t>
            </a:r>
          </a:p>
          <a:p>
            <a:pPr algn="ctr" defTabSz="762000">
              <a:lnSpc>
                <a:spcPct val="90000"/>
              </a:lnSpc>
              <a:buClrTx/>
              <a:buSzTx/>
              <a:buFontTx/>
              <a:buNone/>
            </a:pPr>
            <a:r>
              <a:rPr lang="en-GB" sz="1400">
                <a:latin typeface="Arial" charset="0"/>
                <a:cs typeface="Times New Roman" pitchFamily="18" charset="0"/>
              </a:rPr>
              <a:t>autonomous service network</a:t>
            </a:r>
          </a:p>
        </p:txBody>
      </p:sp>
      <p:sp>
        <p:nvSpPr>
          <p:cNvPr id="916610" name="Rectangle 130"/>
          <p:cNvSpPr>
            <a:spLocks noChangeArrowheads="1"/>
          </p:cNvSpPr>
          <p:nvPr/>
        </p:nvSpPr>
        <p:spPr bwMode="auto">
          <a:xfrm>
            <a:off x="1908175" y="5384800"/>
            <a:ext cx="1584325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762000">
              <a:lnSpc>
                <a:spcPct val="90000"/>
              </a:lnSpc>
              <a:buClrTx/>
              <a:buSzTx/>
              <a:buFontTx/>
              <a:buNone/>
            </a:pPr>
            <a:r>
              <a:rPr lang="en-GB" sz="1400">
                <a:latin typeface="Arial" charset="0"/>
                <a:cs typeface="Times New Roman" pitchFamily="18" charset="0"/>
              </a:rPr>
              <a:t>= Information flow</a:t>
            </a:r>
          </a:p>
        </p:txBody>
      </p:sp>
      <p:sp>
        <p:nvSpPr>
          <p:cNvPr id="916611" name="Line 131"/>
          <p:cNvSpPr>
            <a:spLocks noChangeShapeType="1"/>
          </p:cNvSpPr>
          <p:nvPr/>
        </p:nvSpPr>
        <p:spPr bwMode="auto">
          <a:xfrm>
            <a:off x="914400" y="5524500"/>
            <a:ext cx="1038225" cy="0"/>
          </a:xfrm>
          <a:prstGeom prst="line">
            <a:avLst/>
          </a:prstGeom>
          <a:noFill/>
          <a:ln w="76200">
            <a:solidFill>
              <a:srgbClr val="FC012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6612" name="Rectangle 132"/>
          <p:cNvSpPr>
            <a:spLocks noChangeArrowheads="1"/>
          </p:cNvSpPr>
          <p:nvPr/>
        </p:nvSpPr>
        <p:spPr bwMode="auto">
          <a:xfrm>
            <a:off x="1057275" y="1789113"/>
            <a:ext cx="14224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762000">
              <a:lnSpc>
                <a:spcPct val="90000"/>
              </a:lnSpc>
              <a:buClrTx/>
              <a:buSzTx/>
              <a:buFontTx/>
              <a:buNone/>
            </a:pPr>
            <a:r>
              <a:rPr lang="en-GB" sz="1200">
                <a:latin typeface="Arial" charset="0"/>
                <a:cs typeface="Times New Roman" pitchFamily="18" charset="0"/>
              </a:rPr>
              <a:t>strategic</a:t>
            </a:r>
          </a:p>
          <a:p>
            <a:pPr algn="ctr" defTabSz="762000">
              <a:lnSpc>
                <a:spcPct val="90000"/>
              </a:lnSpc>
              <a:buClrTx/>
              <a:buSzTx/>
              <a:buFontTx/>
              <a:buNone/>
            </a:pPr>
            <a:r>
              <a:rPr lang="en-GB" sz="1200">
                <a:latin typeface="Arial" charset="0"/>
                <a:cs typeface="Times New Roman" pitchFamily="18" charset="0"/>
              </a:rPr>
              <a:t>(top management)</a:t>
            </a:r>
          </a:p>
        </p:txBody>
      </p:sp>
      <p:sp>
        <p:nvSpPr>
          <p:cNvPr id="916613" name="Rectangle 133"/>
          <p:cNvSpPr>
            <a:spLocks noChangeArrowheads="1"/>
          </p:cNvSpPr>
          <p:nvPr/>
        </p:nvSpPr>
        <p:spPr bwMode="auto">
          <a:xfrm>
            <a:off x="303213" y="2841625"/>
            <a:ext cx="165735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762000">
              <a:lnSpc>
                <a:spcPct val="90000"/>
              </a:lnSpc>
              <a:buClrTx/>
              <a:buSzTx/>
              <a:buFontTx/>
              <a:buNone/>
            </a:pPr>
            <a:r>
              <a:rPr lang="en-GB" sz="1200">
                <a:latin typeface="Arial" charset="0"/>
                <a:cs typeface="Times New Roman" pitchFamily="18" charset="0"/>
              </a:rPr>
              <a:t>managerial</a:t>
            </a:r>
          </a:p>
          <a:p>
            <a:pPr algn="ctr" defTabSz="762000">
              <a:lnSpc>
                <a:spcPct val="90000"/>
              </a:lnSpc>
              <a:buClrTx/>
              <a:buSzTx/>
              <a:buFontTx/>
              <a:buNone/>
            </a:pPr>
            <a:r>
              <a:rPr lang="en-GB" sz="1200">
                <a:latin typeface="Arial" charset="0"/>
                <a:cs typeface="Times New Roman" pitchFamily="18" charset="0"/>
              </a:rPr>
              <a:t>(middle management)</a:t>
            </a:r>
          </a:p>
        </p:txBody>
      </p:sp>
      <p:sp>
        <p:nvSpPr>
          <p:cNvPr id="916614" name="Rectangle 134"/>
          <p:cNvSpPr>
            <a:spLocks noChangeArrowheads="1"/>
          </p:cNvSpPr>
          <p:nvPr/>
        </p:nvSpPr>
        <p:spPr bwMode="auto">
          <a:xfrm>
            <a:off x="52388" y="4165600"/>
            <a:ext cx="11176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762000">
              <a:lnSpc>
                <a:spcPct val="90000"/>
              </a:lnSpc>
              <a:buClrTx/>
              <a:buSzTx/>
              <a:buFontTx/>
              <a:buNone/>
            </a:pPr>
            <a:r>
              <a:rPr lang="en-GB" sz="1200">
                <a:latin typeface="Arial" charset="0"/>
                <a:cs typeface="Times New Roman" pitchFamily="18" charset="0"/>
              </a:rPr>
              <a:t>operational</a:t>
            </a:r>
          </a:p>
          <a:p>
            <a:pPr algn="ctr" defTabSz="762000">
              <a:lnSpc>
                <a:spcPct val="90000"/>
              </a:lnSpc>
              <a:buClrTx/>
              <a:buSzTx/>
              <a:buFontTx/>
              <a:buNone/>
            </a:pPr>
            <a:r>
              <a:rPr lang="en-GB" sz="1200">
                <a:latin typeface="Arial" charset="0"/>
                <a:cs typeface="Times New Roman" pitchFamily="18" charset="0"/>
              </a:rPr>
              <a:t>(clerical work)</a:t>
            </a:r>
          </a:p>
        </p:txBody>
      </p:sp>
      <p:sp>
        <p:nvSpPr>
          <p:cNvPr id="916615" name="Rectangle 135"/>
          <p:cNvSpPr>
            <a:spLocks noChangeArrowheads="1"/>
          </p:cNvSpPr>
          <p:nvPr/>
        </p:nvSpPr>
        <p:spPr bwMode="auto">
          <a:xfrm>
            <a:off x="7356475" y="1784350"/>
            <a:ext cx="14224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762000">
              <a:lnSpc>
                <a:spcPct val="90000"/>
              </a:lnSpc>
              <a:buClrTx/>
              <a:buSzTx/>
              <a:buFontTx/>
              <a:buNone/>
            </a:pPr>
            <a:r>
              <a:rPr lang="en-GB" sz="1200">
                <a:latin typeface="Arial" charset="0"/>
                <a:cs typeface="Times New Roman" pitchFamily="18" charset="0"/>
              </a:rPr>
              <a:t>strategic</a:t>
            </a:r>
          </a:p>
          <a:p>
            <a:pPr algn="ctr" defTabSz="762000">
              <a:lnSpc>
                <a:spcPct val="90000"/>
              </a:lnSpc>
              <a:buClrTx/>
              <a:buSzTx/>
              <a:buFontTx/>
              <a:buNone/>
            </a:pPr>
            <a:r>
              <a:rPr lang="en-GB" sz="1200">
                <a:latin typeface="Arial" charset="0"/>
                <a:cs typeface="Times New Roman" pitchFamily="18" charset="0"/>
              </a:rPr>
              <a:t>(top management)</a:t>
            </a:r>
          </a:p>
        </p:txBody>
      </p:sp>
      <p:sp>
        <p:nvSpPr>
          <p:cNvPr id="916616" name="Rectangle 136"/>
          <p:cNvSpPr>
            <a:spLocks noChangeArrowheads="1"/>
          </p:cNvSpPr>
          <p:nvPr/>
        </p:nvSpPr>
        <p:spPr bwMode="auto">
          <a:xfrm>
            <a:off x="7812088" y="4532313"/>
            <a:ext cx="1084262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762000">
              <a:lnSpc>
                <a:spcPct val="90000"/>
              </a:lnSpc>
              <a:buClrTx/>
              <a:buSzTx/>
              <a:buFontTx/>
              <a:buNone/>
            </a:pPr>
            <a:r>
              <a:rPr lang="en-GB" sz="1200">
                <a:latin typeface="Arial" charset="0"/>
                <a:cs typeface="Times New Roman" pitchFamily="18" charset="0"/>
              </a:rPr>
              <a:t>operational</a:t>
            </a:r>
          </a:p>
          <a:p>
            <a:pPr algn="ctr" defTabSz="762000">
              <a:lnSpc>
                <a:spcPct val="90000"/>
              </a:lnSpc>
              <a:buClrTx/>
              <a:buSzTx/>
              <a:buFontTx/>
              <a:buNone/>
            </a:pPr>
            <a:r>
              <a:rPr lang="en-GB" sz="1200">
                <a:latin typeface="Arial" charset="0"/>
                <a:cs typeface="Times New Roman" pitchFamily="18" charset="0"/>
              </a:rPr>
              <a:t>(simple work)</a:t>
            </a:r>
          </a:p>
        </p:txBody>
      </p:sp>
      <p:sp>
        <p:nvSpPr>
          <p:cNvPr id="916617" name="Rectangle 137"/>
          <p:cNvSpPr>
            <a:spLocks noChangeArrowheads="1"/>
          </p:cNvSpPr>
          <p:nvPr/>
        </p:nvSpPr>
        <p:spPr bwMode="auto">
          <a:xfrm>
            <a:off x="8029575" y="2798763"/>
            <a:ext cx="112553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762000">
              <a:lnSpc>
                <a:spcPct val="90000"/>
              </a:lnSpc>
              <a:buClrTx/>
              <a:buSzTx/>
              <a:buFontTx/>
              <a:buNone/>
            </a:pPr>
            <a:r>
              <a:rPr lang="en-GB" sz="1200">
                <a:latin typeface="Arial" charset="0"/>
                <a:cs typeface="Times New Roman" pitchFamily="18" charset="0"/>
              </a:rPr>
              <a:t>value creation</a:t>
            </a:r>
          </a:p>
          <a:p>
            <a:pPr algn="ctr" defTabSz="762000">
              <a:lnSpc>
                <a:spcPct val="90000"/>
              </a:lnSpc>
              <a:buClrTx/>
              <a:buSzTx/>
              <a:buFontTx/>
              <a:buNone/>
            </a:pPr>
            <a:r>
              <a:rPr lang="en-GB" sz="1200">
                <a:latin typeface="Arial" charset="0"/>
                <a:cs typeface="Times New Roman" pitchFamily="18" charset="0"/>
              </a:rPr>
              <a:t>(Experts-</a:t>
            </a:r>
          </a:p>
          <a:p>
            <a:pPr algn="ctr" defTabSz="762000">
              <a:lnSpc>
                <a:spcPct val="90000"/>
              </a:lnSpc>
              <a:buClrTx/>
              <a:buSzTx/>
              <a:buFontTx/>
              <a:buNone/>
            </a:pPr>
            <a:r>
              <a:rPr lang="en-GB" sz="1200">
                <a:latin typeface="Arial" charset="0"/>
                <a:cs typeface="Times New Roman" pitchFamily="18" charset="0"/>
              </a:rPr>
              <a:t>Networks)</a:t>
            </a:r>
          </a:p>
        </p:txBody>
      </p:sp>
      <p:sp>
        <p:nvSpPr>
          <p:cNvPr id="916618" name="Rectangle 138"/>
          <p:cNvSpPr>
            <a:spLocks noChangeArrowheads="1"/>
          </p:cNvSpPr>
          <p:nvPr/>
        </p:nvSpPr>
        <p:spPr bwMode="auto">
          <a:xfrm>
            <a:off x="4044950" y="3465513"/>
            <a:ext cx="1439863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762000">
              <a:lnSpc>
                <a:spcPct val="90000"/>
              </a:lnSpc>
              <a:buClrTx/>
              <a:buSzTx/>
              <a:buFontTx/>
              <a:buNone/>
            </a:pPr>
            <a:r>
              <a:rPr lang="en-GB" sz="1200">
                <a:latin typeface="Arial" charset="0"/>
                <a:cs typeface="Times New Roman" pitchFamily="18" charset="0"/>
              </a:rPr>
              <a:t>Increase of</a:t>
            </a:r>
          </a:p>
          <a:p>
            <a:pPr algn="ctr" defTabSz="762000">
              <a:lnSpc>
                <a:spcPct val="90000"/>
              </a:lnSpc>
              <a:buClrTx/>
              <a:buSzTx/>
              <a:buFontTx/>
              <a:buNone/>
            </a:pPr>
            <a:r>
              <a:rPr lang="en-GB" sz="1200">
                <a:latin typeface="Arial" charset="0"/>
                <a:cs typeface="Times New Roman" pitchFamily="18" charset="0"/>
              </a:rPr>
              <a:t>Process autonomy</a:t>
            </a:r>
          </a:p>
        </p:txBody>
      </p:sp>
      <p:sp>
        <p:nvSpPr>
          <p:cNvPr id="916619" name="AutoShape 139"/>
          <p:cNvSpPr>
            <a:spLocks noChangeArrowheads="1"/>
          </p:cNvSpPr>
          <p:nvPr/>
        </p:nvSpPr>
        <p:spPr bwMode="auto">
          <a:xfrm>
            <a:off x="3752850" y="2055813"/>
            <a:ext cx="1428750" cy="645583"/>
          </a:xfrm>
          <a:prstGeom prst="wedgeRoundRectCallout">
            <a:avLst>
              <a:gd name="adj1" fmla="val -41671"/>
              <a:gd name="adj2" fmla="val 66667"/>
              <a:gd name="adj3" fmla="val 166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762000">
              <a:lnSpc>
                <a:spcPct val="90000"/>
              </a:lnSpc>
              <a:buClrTx/>
              <a:buSzTx/>
              <a:buFontTx/>
              <a:buNone/>
            </a:pPr>
            <a:r>
              <a:rPr lang="en-GB" sz="1200">
                <a:latin typeface="Arial" charset="0"/>
                <a:cs typeface="Times New Roman" pitchFamily="18" charset="0"/>
              </a:rPr>
              <a:t>communication-/</a:t>
            </a:r>
          </a:p>
          <a:p>
            <a:pPr algn="ctr" defTabSz="762000">
              <a:lnSpc>
                <a:spcPct val="90000"/>
              </a:lnSpc>
              <a:buClrTx/>
              <a:buSzTx/>
              <a:buFontTx/>
              <a:buNone/>
            </a:pPr>
            <a:r>
              <a:rPr lang="en-GB" sz="1200">
                <a:latin typeface="Arial" charset="0"/>
                <a:cs typeface="Times New Roman" pitchFamily="18" charset="0"/>
              </a:rPr>
              <a:t>decision</a:t>
            </a:r>
          </a:p>
          <a:p>
            <a:pPr algn="ctr" defTabSz="762000">
              <a:lnSpc>
                <a:spcPct val="90000"/>
              </a:lnSpc>
              <a:buClrTx/>
              <a:buSzTx/>
              <a:buFontTx/>
              <a:buNone/>
            </a:pPr>
            <a:r>
              <a:rPr lang="en-GB" sz="1200">
                <a:latin typeface="Arial" charset="0"/>
                <a:cs typeface="Times New Roman" pitchFamily="18" charset="0"/>
              </a:rPr>
              <a:t>bottle necks</a:t>
            </a:r>
          </a:p>
        </p:txBody>
      </p:sp>
      <p:sp>
        <p:nvSpPr>
          <p:cNvPr id="916620" name="AutoShape 140"/>
          <p:cNvSpPr>
            <a:spLocks noChangeArrowheads="1"/>
          </p:cNvSpPr>
          <p:nvPr/>
        </p:nvSpPr>
        <p:spPr bwMode="auto">
          <a:xfrm flipH="1">
            <a:off x="4875213" y="1036638"/>
            <a:ext cx="1962150" cy="645583"/>
          </a:xfrm>
          <a:prstGeom prst="wedgeRoundRectCallout">
            <a:avLst>
              <a:gd name="adj1" fmla="val -41671"/>
              <a:gd name="adj2" fmla="val 66667"/>
              <a:gd name="adj3" fmla="val 166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762000">
              <a:lnSpc>
                <a:spcPct val="90000"/>
              </a:lnSpc>
              <a:buClrTx/>
              <a:buSzTx/>
              <a:buFontTx/>
              <a:buNone/>
            </a:pPr>
            <a:r>
              <a:rPr lang="en-GB" sz="1200">
                <a:latin typeface="Arial" charset="0"/>
                <a:cs typeface="Times New Roman" pitchFamily="18" charset="0"/>
              </a:rPr>
              <a:t>autonomous decisions, </a:t>
            </a:r>
            <a:br>
              <a:rPr lang="en-GB" sz="1200">
                <a:latin typeface="Arial" charset="0"/>
                <a:cs typeface="Times New Roman" pitchFamily="18" charset="0"/>
              </a:rPr>
            </a:br>
            <a:r>
              <a:rPr lang="en-GB" sz="1200">
                <a:latin typeface="Arial" charset="0"/>
                <a:cs typeface="Times New Roman" pitchFamily="18" charset="0"/>
              </a:rPr>
              <a:t>multiple, direct </a:t>
            </a:r>
          </a:p>
          <a:p>
            <a:pPr algn="ctr" defTabSz="762000">
              <a:lnSpc>
                <a:spcPct val="90000"/>
              </a:lnSpc>
              <a:buClrTx/>
              <a:buSzTx/>
              <a:buFontTx/>
              <a:buNone/>
            </a:pPr>
            <a:r>
              <a:rPr lang="en-GB" sz="1200">
                <a:latin typeface="Arial" charset="0"/>
                <a:cs typeface="Times New Roman" pitchFamily="18" charset="0"/>
              </a:rPr>
              <a:t>communication flows</a:t>
            </a:r>
          </a:p>
        </p:txBody>
      </p:sp>
      <p:sp useBgFill="1">
        <p:nvSpPr>
          <p:cNvPr id="916621" name="Oval 141"/>
          <p:cNvSpPr>
            <a:spLocks noChangeArrowheads="1"/>
          </p:cNvSpPr>
          <p:nvPr/>
        </p:nvSpPr>
        <p:spPr bwMode="auto">
          <a:xfrm>
            <a:off x="5699125" y="3378200"/>
            <a:ext cx="173038" cy="187325"/>
          </a:xfrm>
          <a:prstGeom prst="ellipse">
            <a:avLst/>
          </a:prstGeom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>
              <a:cs typeface="Times New Roman" pitchFamily="18" charset="0"/>
            </a:endParaRPr>
          </a:p>
        </p:txBody>
      </p:sp>
      <p:sp useBgFill="1">
        <p:nvSpPr>
          <p:cNvPr id="916622" name="Oval 142"/>
          <p:cNvSpPr>
            <a:spLocks noChangeArrowheads="1"/>
          </p:cNvSpPr>
          <p:nvPr/>
        </p:nvSpPr>
        <p:spPr bwMode="auto">
          <a:xfrm>
            <a:off x="6392863" y="2601913"/>
            <a:ext cx="173037" cy="187325"/>
          </a:xfrm>
          <a:prstGeom prst="ellipse">
            <a:avLst/>
          </a:prstGeom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>
              <a:cs typeface="Times New Roman" pitchFamily="18" charset="0"/>
            </a:endParaRPr>
          </a:p>
        </p:txBody>
      </p:sp>
      <p:sp useBgFill="1">
        <p:nvSpPr>
          <p:cNvPr id="916623" name="Oval 143"/>
          <p:cNvSpPr>
            <a:spLocks noChangeArrowheads="1"/>
          </p:cNvSpPr>
          <p:nvPr/>
        </p:nvSpPr>
        <p:spPr bwMode="auto">
          <a:xfrm>
            <a:off x="6678613" y="1911350"/>
            <a:ext cx="173037" cy="187325"/>
          </a:xfrm>
          <a:prstGeom prst="ellipse">
            <a:avLst/>
          </a:prstGeom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>
              <a:cs typeface="Times New Roman" pitchFamily="18" charset="0"/>
            </a:endParaRPr>
          </a:p>
        </p:txBody>
      </p:sp>
      <p:sp useBgFill="1">
        <p:nvSpPr>
          <p:cNvPr id="916624" name="Oval 144"/>
          <p:cNvSpPr>
            <a:spLocks noChangeArrowheads="1"/>
          </p:cNvSpPr>
          <p:nvPr/>
        </p:nvSpPr>
        <p:spPr bwMode="auto">
          <a:xfrm>
            <a:off x="7259638" y="2882900"/>
            <a:ext cx="173037" cy="187325"/>
          </a:xfrm>
          <a:prstGeom prst="ellipse">
            <a:avLst/>
          </a:prstGeom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>
              <a:cs typeface="Times New Roman" pitchFamily="18" charset="0"/>
            </a:endParaRPr>
          </a:p>
        </p:txBody>
      </p:sp>
      <p:sp useBgFill="1">
        <p:nvSpPr>
          <p:cNvPr id="916625" name="Oval 145"/>
          <p:cNvSpPr>
            <a:spLocks noChangeArrowheads="1"/>
          </p:cNvSpPr>
          <p:nvPr/>
        </p:nvSpPr>
        <p:spPr bwMode="auto">
          <a:xfrm>
            <a:off x="7219950" y="2339975"/>
            <a:ext cx="173038" cy="187325"/>
          </a:xfrm>
          <a:prstGeom prst="ellipse">
            <a:avLst/>
          </a:prstGeom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>
              <a:cs typeface="Times New Roman" pitchFamily="18" charset="0"/>
            </a:endParaRPr>
          </a:p>
        </p:txBody>
      </p:sp>
      <p:sp useBgFill="1">
        <p:nvSpPr>
          <p:cNvPr id="916626" name="Oval 146"/>
          <p:cNvSpPr>
            <a:spLocks noChangeArrowheads="1"/>
          </p:cNvSpPr>
          <p:nvPr/>
        </p:nvSpPr>
        <p:spPr bwMode="auto">
          <a:xfrm>
            <a:off x="8032750" y="3378200"/>
            <a:ext cx="173038" cy="187325"/>
          </a:xfrm>
          <a:prstGeom prst="ellipse">
            <a:avLst/>
          </a:prstGeom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>
              <a:cs typeface="Times New Roman" pitchFamily="18" charset="0"/>
            </a:endParaRPr>
          </a:p>
        </p:txBody>
      </p:sp>
      <p:sp useBgFill="1">
        <p:nvSpPr>
          <p:cNvPr id="916627" name="Oval 147"/>
          <p:cNvSpPr>
            <a:spLocks noChangeArrowheads="1"/>
          </p:cNvSpPr>
          <p:nvPr/>
        </p:nvSpPr>
        <p:spPr bwMode="auto">
          <a:xfrm>
            <a:off x="7470775" y="3668713"/>
            <a:ext cx="173038" cy="187325"/>
          </a:xfrm>
          <a:prstGeom prst="ellipse">
            <a:avLst/>
          </a:prstGeom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>
              <a:cs typeface="Times New Roman" pitchFamily="18" charset="0"/>
            </a:endParaRPr>
          </a:p>
        </p:txBody>
      </p:sp>
      <p:sp useBgFill="1">
        <p:nvSpPr>
          <p:cNvPr id="916628" name="Oval 148"/>
          <p:cNvSpPr>
            <a:spLocks noChangeArrowheads="1"/>
          </p:cNvSpPr>
          <p:nvPr/>
        </p:nvSpPr>
        <p:spPr bwMode="auto">
          <a:xfrm>
            <a:off x="6753225" y="4049713"/>
            <a:ext cx="173038" cy="187325"/>
          </a:xfrm>
          <a:prstGeom prst="ellipse">
            <a:avLst/>
          </a:prstGeom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>
              <a:cs typeface="Times New Roman" pitchFamily="18" charset="0"/>
            </a:endParaRPr>
          </a:p>
        </p:txBody>
      </p:sp>
      <p:sp useBgFill="1">
        <p:nvSpPr>
          <p:cNvPr id="916629" name="Oval 149"/>
          <p:cNvSpPr>
            <a:spLocks noChangeArrowheads="1"/>
          </p:cNvSpPr>
          <p:nvPr/>
        </p:nvSpPr>
        <p:spPr bwMode="auto">
          <a:xfrm>
            <a:off x="6196013" y="4359275"/>
            <a:ext cx="173037" cy="187325"/>
          </a:xfrm>
          <a:prstGeom prst="ellipse">
            <a:avLst/>
          </a:prstGeom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>
              <a:cs typeface="Times New Roman" pitchFamily="18" charset="0"/>
            </a:endParaRPr>
          </a:p>
        </p:txBody>
      </p:sp>
      <p:sp useBgFill="1">
        <p:nvSpPr>
          <p:cNvPr id="916630" name="Oval 150"/>
          <p:cNvSpPr>
            <a:spLocks noChangeArrowheads="1"/>
          </p:cNvSpPr>
          <p:nvPr/>
        </p:nvSpPr>
        <p:spPr bwMode="auto">
          <a:xfrm>
            <a:off x="6327775" y="3644900"/>
            <a:ext cx="173038" cy="187325"/>
          </a:xfrm>
          <a:prstGeom prst="ellipse">
            <a:avLst/>
          </a:prstGeom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>
              <a:cs typeface="Times New Roman" pitchFamily="18" charset="0"/>
            </a:endParaRPr>
          </a:p>
        </p:txBody>
      </p:sp>
      <p:sp>
        <p:nvSpPr>
          <p:cNvPr id="916631" name="Line 151"/>
          <p:cNvSpPr>
            <a:spLocks noChangeShapeType="1"/>
          </p:cNvSpPr>
          <p:nvPr/>
        </p:nvSpPr>
        <p:spPr bwMode="auto">
          <a:xfrm flipH="1">
            <a:off x="3503613" y="2852738"/>
            <a:ext cx="347662" cy="1190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6632" name="Line 152"/>
          <p:cNvSpPr>
            <a:spLocks noChangeShapeType="1"/>
          </p:cNvSpPr>
          <p:nvPr/>
        </p:nvSpPr>
        <p:spPr bwMode="auto">
          <a:xfrm flipH="1" flipV="1">
            <a:off x="3055938" y="2557463"/>
            <a:ext cx="817562" cy="300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6633" name="Line 153"/>
          <p:cNvSpPr>
            <a:spLocks noChangeShapeType="1"/>
          </p:cNvSpPr>
          <p:nvPr/>
        </p:nvSpPr>
        <p:spPr bwMode="auto">
          <a:xfrm flipH="1" flipV="1">
            <a:off x="2817813" y="2200275"/>
            <a:ext cx="1033462" cy="652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www.si-g.com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B77D4555-5F25-44CF-BE0F-2D0580165F1C}" type="datetime5">
              <a:rPr lang="de-DE"/>
              <a:pPr/>
              <a:t>12-05-02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6B2B9-62AC-456C-B2F6-F7440901347F}" type="slidenum">
              <a:rPr lang="de-DE"/>
              <a:pPr/>
              <a:t>2</a:t>
            </a:fld>
            <a:endParaRPr lang="de-DE"/>
          </a:p>
        </p:txBody>
      </p:sp>
      <p:sp>
        <p:nvSpPr>
          <p:cNvPr id="82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>
                <a:latin typeface="Trebuchet MS" pitchFamily="34" charset="0"/>
              </a:rPr>
              <a:t>Dr. Horst Walther is a business advisor</a:t>
            </a:r>
          </a:p>
        </p:txBody>
      </p:sp>
      <p:sp>
        <p:nvSpPr>
          <p:cNvPr id="8243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10100" y="1143000"/>
            <a:ext cx="421005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1600" dirty="0" smtClean="0">
                <a:latin typeface="Trebuchet MS" pitchFamily="34" charset="0"/>
              </a:rPr>
              <a:t>He focuses on…</a:t>
            </a:r>
            <a:endParaRPr lang="en-GB" sz="1600" dirty="0">
              <a:latin typeface="Trebuchet MS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GB" sz="1400" dirty="0">
                <a:latin typeface="Trebuchet MS" pitchFamily="34" charset="0"/>
              </a:rPr>
              <a:t>due diligence, </a:t>
            </a:r>
            <a:r>
              <a:rPr lang="en-GB" sz="1400" dirty="0" smtClean="0">
                <a:latin typeface="Trebuchet MS" pitchFamily="34" charset="0"/>
              </a:rPr>
              <a:t>audits </a:t>
            </a:r>
            <a:r>
              <a:rPr lang="en-GB" sz="1400" dirty="0">
                <a:latin typeface="Trebuchet MS" pitchFamily="34" charset="0"/>
              </a:rPr>
              <a:t>a</a:t>
            </a:r>
            <a:r>
              <a:rPr lang="en-GB" sz="1400" dirty="0" smtClean="0">
                <a:latin typeface="Trebuchet MS" pitchFamily="34" charset="0"/>
              </a:rPr>
              <a:t>nd potential analysis of the corporate IT, </a:t>
            </a:r>
            <a:endParaRPr lang="en-GB" sz="1400" dirty="0">
              <a:latin typeface="Trebuchet MS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GB" sz="1400" dirty="0" smtClean="0">
                <a:latin typeface="Trebuchet MS" pitchFamily="34" charset="0"/>
              </a:rPr>
              <a:t>The development and verification of IT-Strategies and</a:t>
            </a:r>
            <a:endParaRPr lang="en-GB" sz="1400" dirty="0">
              <a:latin typeface="Trebuchet MS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GB" sz="1400" dirty="0" smtClean="0">
                <a:latin typeface="Trebuchet MS" pitchFamily="34" charset="0"/>
              </a:rPr>
              <a:t>Change </a:t>
            </a:r>
            <a:r>
              <a:rPr lang="en-GB" sz="1400" dirty="0">
                <a:latin typeface="Trebuchet MS" pitchFamily="34" charset="0"/>
              </a:rPr>
              <a:t>Management </a:t>
            </a:r>
            <a:r>
              <a:rPr lang="en-GB" sz="1400" dirty="0" smtClean="0">
                <a:latin typeface="Trebuchet MS" pitchFamily="34" charset="0"/>
              </a:rPr>
              <a:t>in the area of information </a:t>
            </a:r>
            <a:r>
              <a:rPr lang="en-GB" sz="1400" dirty="0">
                <a:latin typeface="Trebuchet MS" pitchFamily="34" charset="0"/>
              </a:rPr>
              <a:t>technology. </a:t>
            </a:r>
          </a:p>
          <a:p>
            <a:r>
              <a:rPr lang="en-US" sz="1600" dirty="0" smtClean="0">
                <a:latin typeface="Trebuchet MS" pitchFamily="34" charset="0"/>
              </a:rPr>
              <a:t>After </a:t>
            </a:r>
            <a:r>
              <a:rPr lang="en-US" sz="1600" dirty="0">
                <a:latin typeface="Trebuchet MS" pitchFamily="34" charset="0"/>
              </a:rPr>
              <a:t>studying chemistry, computer science, oriental studies and economics, he worked in various companies in the software development and software for quality management</a:t>
            </a:r>
            <a:r>
              <a:rPr lang="en-US" sz="1600" dirty="0" smtClean="0">
                <a:latin typeface="Trebuchet MS" pitchFamily="34" charset="0"/>
              </a:rPr>
              <a:t>.</a:t>
            </a:r>
            <a:endParaRPr lang="en-US" sz="1600" dirty="0">
              <a:latin typeface="Trebuchet MS" pitchFamily="34" charset="0"/>
            </a:endParaRPr>
          </a:p>
          <a:p>
            <a:r>
              <a:rPr lang="en-US" sz="1600" dirty="0">
                <a:latin typeface="Trebuchet MS" pitchFamily="34" charset="0"/>
              </a:rPr>
              <a:t>Inspired by his formative years in Carinthia, it is concerned with the factors for organization </a:t>
            </a:r>
            <a:r>
              <a:rPr lang="en-US" sz="1600" dirty="0" smtClean="0">
                <a:latin typeface="Trebuchet MS" pitchFamily="34" charset="0"/>
              </a:rPr>
              <a:t>of sustainably successful </a:t>
            </a:r>
            <a:r>
              <a:rPr lang="en-US" sz="1600" dirty="0">
                <a:latin typeface="Trebuchet MS" pitchFamily="34" charset="0"/>
              </a:rPr>
              <a:t>companies.</a:t>
            </a:r>
          </a:p>
          <a:p>
            <a:pPr>
              <a:lnSpc>
                <a:spcPct val="90000"/>
              </a:lnSpc>
            </a:pPr>
            <a:r>
              <a:rPr lang="en-GB" sz="1600" dirty="0" smtClean="0">
                <a:latin typeface="Trebuchet MS" pitchFamily="34" charset="0"/>
              </a:rPr>
              <a:t>Horst </a:t>
            </a:r>
            <a:r>
              <a:rPr lang="en-GB" sz="1600" dirty="0">
                <a:latin typeface="Trebuchet MS" pitchFamily="34" charset="0"/>
              </a:rPr>
              <a:t>Walther is founder of the </a:t>
            </a:r>
            <a:r>
              <a:rPr lang="en-GB" sz="1600" i="1" dirty="0">
                <a:latin typeface="Trebuchet MS" pitchFamily="34" charset="0"/>
              </a:rPr>
              <a:t>Corporate Culture Institute</a:t>
            </a:r>
            <a:r>
              <a:rPr lang="en-GB" sz="1600" dirty="0">
                <a:latin typeface="Trebuchet MS" pitchFamily="34" charset="0"/>
              </a:rPr>
              <a:t> in Vienna.</a:t>
            </a:r>
          </a:p>
        </p:txBody>
      </p:sp>
      <p:pic>
        <p:nvPicPr>
          <p:cNvPr id="824326" name="Picture 6" descr="2007-05-31_009-ex_5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7725" y="1143000"/>
            <a:ext cx="3448050" cy="4876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www.si-g.com</a:t>
            </a:r>
          </a:p>
        </p:txBody>
      </p:sp>
      <p:sp>
        <p:nvSpPr>
          <p:cNvPr id="10" name="Datumsplatzhalter 5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0AC58B9F-7D5F-4EE3-AC57-BCCD45B77501}" type="datetime5">
              <a:rPr lang="de-DE"/>
              <a:pPr/>
              <a:t>12-05-02</a:t>
            </a:fld>
            <a:endParaRPr lang="de-DE"/>
          </a:p>
        </p:txBody>
      </p:sp>
      <p:sp>
        <p:nvSpPr>
          <p:cNvPr id="11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DD465-6B51-4347-9EE0-695066929348}" type="slidenum">
              <a:rPr lang="de-DE"/>
              <a:pPr/>
              <a:t>20</a:t>
            </a:fld>
            <a:endParaRPr lang="de-DE"/>
          </a:p>
        </p:txBody>
      </p:sp>
      <p:sp>
        <p:nvSpPr>
          <p:cNvPr id="91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79450" y="277813"/>
            <a:ext cx="7996238" cy="381000"/>
          </a:xfrm>
        </p:spPr>
        <p:txBody>
          <a:bodyPr/>
          <a:lstStyle/>
          <a:p>
            <a:r>
              <a:rPr lang="en-GB" b="0">
                <a:latin typeface="Trebuchet MS" pitchFamily="34" charset="0"/>
              </a:rPr>
              <a:t>origin – corporate culture &amp; market </a:t>
            </a:r>
            <a:br>
              <a:rPr lang="en-GB" b="0">
                <a:latin typeface="Trebuchet MS" pitchFamily="34" charset="0"/>
              </a:rPr>
            </a:br>
            <a:r>
              <a:rPr lang="en-GB" sz="2000" b="0">
                <a:latin typeface="Trebuchet MS" pitchFamily="34" charset="0"/>
              </a:rPr>
              <a:t>influence of the Organisation on the culture.</a:t>
            </a:r>
          </a:p>
        </p:txBody>
      </p:sp>
      <p:sp>
        <p:nvSpPr>
          <p:cNvPr id="918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50056"/>
            <a:ext cx="3771900" cy="4498975"/>
          </a:xfrm>
        </p:spPr>
        <p:txBody>
          <a:bodyPr/>
          <a:lstStyle/>
          <a:p>
            <a:r>
              <a:rPr lang="en-GB" sz="1800" dirty="0" smtClean="0"/>
              <a:t>Lead </a:t>
            </a:r>
            <a:r>
              <a:rPr lang="en-GB" sz="1800" dirty="0"/>
              <a:t>by orders and rule</a:t>
            </a:r>
          </a:p>
          <a:p>
            <a:r>
              <a:rPr lang="en-GB" sz="1800" dirty="0"/>
              <a:t>Tightly managed departments</a:t>
            </a:r>
          </a:p>
          <a:p>
            <a:r>
              <a:rPr lang="en-GB" sz="1800" dirty="0"/>
              <a:t>Remuneration on hours works</a:t>
            </a:r>
          </a:p>
          <a:p>
            <a:r>
              <a:rPr lang="en-GB" sz="1800" dirty="0"/>
              <a:t>Penalties on failures</a:t>
            </a:r>
          </a:p>
          <a:p>
            <a:r>
              <a:rPr lang="en-GB" sz="1800" dirty="0"/>
              <a:t>Secret knowledge</a:t>
            </a:r>
          </a:p>
          <a:p>
            <a:r>
              <a:rPr lang="en-GB" sz="1800" dirty="0"/>
              <a:t>Safe jobs through rigid structures</a:t>
            </a:r>
          </a:p>
          <a:p>
            <a:r>
              <a:rPr lang="en-GB" sz="1800" dirty="0"/>
              <a:t>Working for money</a:t>
            </a:r>
            <a:br>
              <a:rPr lang="en-GB" sz="1800" dirty="0"/>
            </a:br>
            <a:endParaRPr lang="en-GB" sz="1800" dirty="0"/>
          </a:p>
          <a:p>
            <a:r>
              <a:rPr lang="en-GB" sz="1800" dirty="0"/>
              <a:t>Vertical communication only</a:t>
            </a:r>
          </a:p>
          <a:p>
            <a:r>
              <a:rPr lang="en-GB" sz="1800" dirty="0"/>
              <a:t>External control of work</a:t>
            </a:r>
          </a:p>
          <a:p>
            <a:r>
              <a:rPr lang="en-GB" sz="1800" dirty="0"/>
              <a:t>Predefined jobs</a:t>
            </a:r>
          </a:p>
          <a:p>
            <a:r>
              <a:rPr lang="en-GB" sz="1800" dirty="0"/>
              <a:t>Operation &amp; control are split </a:t>
            </a:r>
          </a:p>
          <a:p>
            <a:r>
              <a:rPr lang="en-GB" sz="1800" dirty="0"/>
              <a:t>Distrust</a:t>
            </a:r>
          </a:p>
        </p:txBody>
      </p:sp>
      <p:sp>
        <p:nvSpPr>
          <p:cNvPr id="9185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33814" y="1540532"/>
            <a:ext cx="4210050" cy="4876800"/>
          </a:xfrm>
        </p:spPr>
        <p:txBody>
          <a:bodyPr/>
          <a:lstStyle/>
          <a:p>
            <a:r>
              <a:rPr lang="en-GB" sz="1800" dirty="0" smtClean="0"/>
              <a:t>Lead </a:t>
            </a:r>
            <a:r>
              <a:rPr lang="en-GB" sz="1800" dirty="0"/>
              <a:t>through principles and values</a:t>
            </a:r>
          </a:p>
          <a:p>
            <a:r>
              <a:rPr lang="en-GB" sz="1800" dirty="0"/>
              <a:t>Autonomously acting teams.</a:t>
            </a:r>
          </a:p>
          <a:p>
            <a:r>
              <a:rPr lang="en-GB" sz="1800" dirty="0"/>
              <a:t>Remuneration based on success</a:t>
            </a:r>
          </a:p>
          <a:p>
            <a:r>
              <a:rPr lang="en-GB" sz="1800" dirty="0"/>
              <a:t>Rewarding success</a:t>
            </a:r>
          </a:p>
          <a:p>
            <a:r>
              <a:rPr lang="en-GB" sz="1800" dirty="0"/>
              <a:t>Shared knowledge</a:t>
            </a:r>
          </a:p>
          <a:p>
            <a:r>
              <a:rPr lang="en-GB" sz="1800" dirty="0"/>
              <a:t>Confidence through cultural integration</a:t>
            </a:r>
          </a:p>
          <a:p>
            <a:r>
              <a:rPr lang="en-GB" sz="1800" dirty="0"/>
              <a:t>Self-confidence through visible contribution to success</a:t>
            </a:r>
          </a:p>
          <a:p>
            <a:r>
              <a:rPr lang="en-GB" sz="1800" dirty="0"/>
              <a:t>Direct peer-to-peer communication</a:t>
            </a:r>
          </a:p>
          <a:p>
            <a:r>
              <a:rPr lang="en-GB" sz="1800" dirty="0"/>
              <a:t>Self controlled work</a:t>
            </a:r>
          </a:p>
          <a:p>
            <a:r>
              <a:rPr lang="en-GB" sz="1800" dirty="0"/>
              <a:t>Evolving (self organising) jobs</a:t>
            </a:r>
          </a:p>
          <a:p>
            <a:r>
              <a:rPr lang="en-GB" sz="1800" dirty="0"/>
              <a:t>Self optimizing processes</a:t>
            </a:r>
          </a:p>
          <a:p>
            <a:r>
              <a:rPr lang="en-GB" sz="1800" dirty="0"/>
              <a:t>Trust</a:t>
            </a:r>
          </a:p>
        </p:txBody>
      </p:sp>
      <p:sp>
        <p:nvSpPr>
          <p:cNvPr id="918533" name="Line 5"/>
          <p:cNvSpPr>
            <a:spLocks noChangeShapeType="1"/>
          </p:cNvSpPr>
          <p:nvPr/>
        </p:nvSpPr>
        <p:spPr bwMode="auto">
          <a:xfrm>
            <a:off x="792163" y="1520825"/>
            <a:ext cx="752475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8534" name="Text Box 6"/>
          <p:cNvSpPr txBox="1">
            <a:spLocks noChangeArrowheads="1"/>
          </p:cNvSpPr>
          <p:nvPr/>
        </p:nvSpPr>
        <p:spPr bwMode="auto">
          <a:xfrm>
            <a:off x="660400" y="6186488"/>
            <a:ext cx="7440613" cy="396875"/>
          </a:xfrm>
          <a:prstGeom prst="rect">
            <a:avLst/>
          </a:prstGeom>
          <a:solidFill>
            <a:srgbClr val="FFFFFF">
              <a:alpha val="6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92100" indent="-292100"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82600"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buClr>
                <a:srgbClr val="FF3300"/>
              </a:buClr>
              <a:buFont typeface="Wingdings" pitchFamily="2" charset="2"/>
              <a:buChar char="è"/>
            </a:pPr>
            <a:r>
              <a:rPr lang="en-GB" sz="2000" b="1" dirty="0" smtClean="0">
                <a:solidFill>
                  <a:srgbClr val="FF3300"/>
                </a:solidFill>
                <a:latin typeface="Trebuchet MS" pitchFamily="34" charset="0"/>
              </a:rPr>
              <a:t>Taylor-pyramid </a:t>
            </a:r>
            <a:r>
              <a:rPr lang="en-GB" sz="2000" b="1" dirty="0">
                <a:solidFill>
                  <a:srgbClr val="FF3300"/>
                </a:solidFill>
                <a:latin typeface="Trebuchet MS" pitchFamily="34" charset="0"/>
              </a:rPr>
              <a:t>vs. </a:t>
            </a:r>
            <a:r>
              <a:rPr lang="en-GB" sz="2000" b="1" dirty="0" smtClean="0">
                <a:solidFill>
                  <a:srgbClr val="FF3300"/>
                </a:solidFill>
                <a:latin typeface="Trebuchet MS" pitchFamily="34" charset="0"/>
              </a:rPr>
              <a:t>e</a:t>
            </a:r>
            <a:r>
              <a:rPr lang="en-GB" sz="2000" b="1" dirty="0" smtClean="0">
                <a:solidFill>
                  <a:srgbClr val="FF3300"/>
                </a:solidFill>
                <a:latin typeface="Trebuchet MS" pitchFamily="34" charset="0"/>
              </a:rPr>
              <a:t>xperts-diamond</a:t>
            </a:r>
            <a:endParaRPr lang="en-GB" sz="2000" b="1" dirty="0">
              <a:solidFill>
                <a:srgbClr val="FF3300"/>
              </a:solidFill>
              <a:latin typeface="Trebuchet MS" pitchFamily="34" charset="0"/>
            </a:endParaRPr>
          </a:p>
        </p:txBody>
      </p:sp>
      <p:sp>
        <p:nvSpPr>
          <p:cNvPr id="918535" name="Rectangle 7"/>
          <p:cNvSpPr>
            <a:spLocks noChangeArrowheads="1"/>
          </p:cNvSpPr>
          <p:nvPr/>
        </p:nvSpPr>
        <p:spPr bwMode="auto">
          <a:xfrm>
            <a:off x="795239" y="1009650"/>
            <a:ext cx="3810000" cy="533400"/>
          </a:xfrm>
          <a:prstGeom prst="rect">
            <a:avLst/>
          </a:prstGeom>
          <a:solidFill>
            <a:srgbClr val="EAEAEA">
              <a:alpha val="50000"/>
            </a:srgbClr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5000"/>
              </a:spcBef>
            </a:pPr>
            <a:r>
              <a:rPr lang="en-GB" sz="2800" dirty="0">
                <a:solidFill>
                  <a:schemeClr val="hlink"/>
                </a:solidFill>
                <a:latin typeface="Trebuchet MS" pitchFamily="34" charset="0"/>
              </a:rPr>
              <a:t>Taylor-pyramid</a:t>
            </a:r>
          </a:p>
        </p:txBody>
      </p:sp>
      <p:sp>
        <p:nvSpPr>
          <p:cNvPr id="918536" name="Rectangle 8"/>
          <p:cNvSpPr>
            <a:spLocks noChangeArrowheads="1"/>
          </p:cNvSpPr>
          <p:nvPr/>
        </p:nvSpPr>
        <p:spPr bwMode="auto">
          <a:xfrm>
            <a:off x="4661334" y="1020763"/>
            <a:ext cx="3810000" cy="533400"/>
          </a:xfrm>
          <a:prstGeom prst="rect">
            <a:avLst/>
          </a:prstGeom>
          <a:solidFill>
            <a:srgbClr val="EAEAEA">
              <a:alpha val="50000"/>
            </a:srgbClr>
          </a:solidFill>
          <a:ln w="9525">
            <a:solidFill>
              <a:schemeClr val="hlink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5000"/>
              </a:spcBef>
            </a:pPr>
            <a:r>
              <a:rPr lang="en-GB" sz="2800" dirty="0">
                <a:solidFill>
                  <a:schemeClr val="hlink"/>
                </a:solidFill>
                <a:latin typeface="Trebuchet MS" pitchFamily="34" charset="0"/>
              </a:rPr>
              <a:t>experts-diamond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18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85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www.si-g.com</a:t>
            </a:r>
          </a:p>
        </p:txBody>
      </p:sp>
      <p:sp>
        <p:nvSpPr>
          <p:cNvPr id="6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43BD0F5F-9453-4FAB-8774-9F8478735C4F}" type="datetime5">
              <a:rPr lang="de-DE"/>
              <a:pPr/>
              <a:t>12-05-02</a:t>
            </a:fld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D6B1B-CEA3-4CDE-BD20-B91F7937CD63}" type="slidenum">
              <a:rPr lang="de-DE"/>
              <a:pPr/>
              <a:t>21</a:t>
            </a:fld>
            <a:endParaRPr lang="de-DE"/>
          </a:p>
        </p:txBody>
      </p:sp>
      <p:sp>
        <p:nvSpPr>
          <p:cNvPr id="92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0">
                <a:latin typeface="Trebuchet MS" pitchFamily="34" charset="0"/>
              </a:rPr>
              <a:t>origin – corporate culture &amp; market</a:t>
            </a:r>
            <a:br>
              <a:rPr lang="en-GB" b="0">
                <a:latin typeface="Trebuchet MS" pitchFamily="34" charset="0"/>
              </a:rPr>
            </a:br>
            <a:r>
              <a:rPr lang="en-GB" sz="2000">
                <a:latin typeface="Trebuchet MS" pitchFamily="34" charset="0"/>
              </a:rPr>
              <a:t>Leadership in a dynamic environment</a:t>
            </a:r>
          </a:p>
        </p:txBody>
      </p:sp>
      <p:sp>
        <p:nvSpPr>
          <p:cNvPr id="92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81075"/>
            <a:ext cx="7810500" cy="5334000"/>
          </a:xfrm>
        </p:spPr>
        <p:txBody>
          <a:bodyPr/>
          <a:lstStyle/>
          <a:p>
            <a:r>
              <a:rPr lang="en-GB" dirty="0">
                <a:latin typeface="Trebuchet MS" pitchFamily="34" charset="0"/>
              </a:rPr>
              <a:t>In a dynamic environment </a:t>
            </a:r>
            <a:r>
              <a:rPr lang="en-GB" b="1" dirty="0">
                <a:latin typeface="Trebuchet MS" pitchFamily="34" charset="0"/>
              </a:rPr>
              <a:t>multiple complex decisions</a:t>
            </a:r>
            <a:r>
              <a:rPr lang="en-GB" dirty="0">
                <a:latin typeface="Trebuchet MS" pitchFamily="34" charset="0"/>
              </a:rPr>
              <a:t> have to be made.</a:t>
            </a:r>
          </a:p>
          <a:p>
            <a:r>
              <a:rPr lang="en-GB" dirty="0">
                <a:latin typeface="Trebuchet MS" pitchFamily="34" charset="0"/>
              </a:rPr>
              <a:t>In the Taylor pyramid this situation leads an </a:t>
            </a:r>
            <a:r>
              <a:rPr lang="en-GB" b="1" dirty="0">
                <a:latin typeface="Trebuchet MS" pitchFamily="34" charset="0"/>
              </a:rPr>
              <a:t>information overflow</a:t>
            </a:r>
            <a:r>
              <a:rPr lang="en-GB" dirty="0">
                <a:latin typeface="Trebuchet MS" pitchFamily="34" charset="0"/>
              </a:rPr>
              <a:t>.</a:t>
            </a:r>
          </a:p>
          <a:p>
            <a:r>
              <a:rPr lang="en-GB" dirty="0">
                <a:latin typeface="Trebuchet MS" pitchFamily="34" charset="0"/>
              </a:rPr>
              <a:t>In the experts diamond peers </a:t>
            </a:r>
            <a:r>
              <a:rPr lang="en-GB" b="1" dirty="0">
                <a:latin typeface="Trebuchet MS" pitchFamily="34" charset="0"/>
              </a:rPr>
              <a:t>communicate directly</a:t>
            </a:r>
            <a:r>
              <a:rPr lang="en-GB" dirty="0">
                <a:latin typeface="Trebuchet MS" pitchFamily="34" charset="0"/>
              </a:rPr>
              <a:t>.</a:t>
            </a:r>
          </a:p>
          <a:p>
            <a:r>
              <a:rPr lang="en-GB" dirty="0">
                <a:latin typeface="Trebuchet MS" pitchFamily="34" charset="0"/>
              </a:rPr>
              <a:t>Management functions merge with operational functions to independent </a:t>
            </a:r>
            <a:r>
              <a:rPr lang="en-GB" b="1" dirty="0">
                <a:latin typeface="Trebuchet MS" pitchFamily="34" charset="0"/>
              </a:rPr>
              <a:t>self optimising processes</a:t>
            </a:r>
            <a:r>
              <a:rPr lang="en-GB" dirty="0">
                <a:latin typeface="Trebuchet MS" pitchFamily="34" charset="0"/>
              </a:rPr>
              <a:t>.</a:t>
            </a:r>
          </a:p>
          <a:p>
            <a:r>
              <a:rPr lang="en-GB" dirty="0">
                <a:latin typeface="Trebuchet MS" pitchFamily="34" charset="0"/>
              </a:rPr>
              <a:t>Experts led by principles follow their own </a:t>
            </a:r>
            <a:r>
              <a:rPr lang="en-GB" b="1" dirty="0">
                <a:latin typeface="Trebuchet MS" pitchFamily="34" charset="0"/>
              </a:rPr>
              <a:t>autonomous decisions</a:t>
            </a:r>
            <a:r>
              <a:rPr lang="en-GB" dirty="0">
                <a:latin typeface="Trebuchet MS" pitchFamily="34" charset="0"/>
              </a:rPr>
              <a:t>.</a:t>
            </a:r>
          </a:p>
          <a:p>
            <a:r>
              <a:rPr lang="en-GB" dirty="0">
                <a:latin typeface="Trebuchet MS" pitchFamily="34" charset="0"/>
              </a:rPr>
              <a:t>They make </a:t>
            </a:r>
            <a:r>
              <a:rPr lang="en-GB" b="1" dirty="0">
                <a:latin typeface="Trebuchet MS" pitchFamily="34" charset="0"/>
              </a:rPr>
              <a:t>autonomous</a:t>
            </a:r>
            <a:r>
              <a:rPr lang="en-GB" dirty="0">
                <a:latin typeface="Trebuchet MS" pitchFamily="34" charset="0"/>
              </a:rPr>
              <a:t> </a:t>
            </a:r>
            <a:r>
              <a:rPr lang="en-GB" b="1" dirty="0">
                <a:latin typeface="Trebuchet MS" pitchFamily="34" charset="0"/>
              </a:rPr>
              <a:t>but visible</a:t>
            </a:r>
            <a:r>
              <a:rPr lang="en-GB" dirty="0">
                <a:latin typeface="Trebuchet MS" pitchFamily="34" charset="0"/>
              </a:rPr>
              <a:t> decisions.</a:t>
            </a:r>
          </a:p>
          <a:p>
            <a:r>
              <a:rPr lang="en-GB" dirty="0">
                <a:latin typeface="Trebuchet MS" pitchFamily="34" charset="0"/>
              </a:rPr>
              <a:t>The „boss“ becomes a </a:t>
            </a:r>
            <a:r>
              <a:rPr lang="en-GB" b="1" dirty="0">
                <a:latin typeface="Trebuchet MS" pitchFamily="34" charset="0"/>
              </a:rPr>
              <a:t>coach</a:t>
            </a:r>
            <a:r>
              <a:rPr lang="en-GB" dirty="0">
                <a:latin typeface="Trebuchet MS" pitchFamily="34" charset="0"/>
              </a:rPr>
              <a:t> rather than the „1</a:t>
            </a:r>
            <a:r>
              <a:rPr lang="en-GB" baseline="30000" dirty="0">
                <a:latin typeface="Trebuchet MS" pitchFamily="34" charset="0"/>
              </a:rPr>
              <a:t>st</a:t>
            </a:r>
            <a:r>
              <a:rPr lang="en-GB" dirty="0">
                <a:latin typeface="Trebuchet MS" pitchFamily="34" charset="0"/>
              </a:rPr>
              <a:t> clerk“.</a:t>
            </a:r>
          </a:p>
          <a:p>
            <a:r>
              <a:rPr lang="en-GB" b="1" dirty="0">
                <a:latin typeface="Trebuchet MS" pitchFamily="34" charset="0"/>
              </a:rPr>
              <a:t>Mutual respect</a:t>
            </a:r>
            <a:r>
              <a:rPr lang="en-GB" dirty="0">
                <a:latin typeface="Trebuchet MS" pitchFamily="34" charset="0"/>
              </a:rPr>
              <a:t> of personality and competency replace daily order and detailed rules.</a:t>
            </a:r>
          </a:p>
          <a:p>
            <a:r>
              <a:rPr lang="en-GB" dirty="0">
                <a:latin typeface="Trebuchet MS" pitchFamily="34" charset="0"/>
              </a:rPr>
              <a:t>The culture has to adapt from “feudal” to “</a:t>
            </a:r>
            <a:r>
              <a:rPr lang="en-GB" b="1" dirty="0">
                <a:latin typeface="Trebuchet MS" pitchFamily="34" charset="0"/>
              </a:rPr>
              <a:t>team oriented</a:t>
            </a:r>
            <a:r>
              <a:rPr lang="en-GB" dirty="0">
                <a:latin typeface="Trebuchet MS" pitchFamily="34" charset="0"/>
              </a:rPr>
              <a:t>”</a:t>
            </a:r>
          </a:p>
        </p:txBody>
      </p:sp>
      <p:sp>
        <p:nvSpPr>
          <p:cNvPr id="922628" name="Text Box 4"/>
          <p:cNvSpPr txBox="1">
            <a:spLocks noChangeArrowheads="1"/>
          </p:cNvSpPr>
          <p:nvPr/>
        </p:nvSpPr>
        <p:spPr bwMode="auto">
          <a:xfrm>
            <a:off x="533400" y="6003925"/>
            <a:ext cx="830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92100" indent="-292100"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82600"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buClr>
                <a:srgbClr val="FF3300"/>
              </a:buClr>
              <a:buFont typeface="Wingdings" pitchFamily="2" charset="2"/>
              <a:buChar char="è"/>
            </a:pPr>
            <a:r>
              <a:rPr lang="en-GB" sz="2000" b="1">
                <a:solidFill>
                  <a:srgbClr val="FF3300"/>
                </a:solidFill>
                <a:latin typeface="Trebuchet MS" pitchFamily="34" charset="0"/>
              </a:rPr>
              <a:t>The deal is: „autonomy plus transparency“.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www.si-g.com</a:t>
            </a:r>
          </a:p>
        </p:txBody>
      </p:sp>
      <p:sp>
        <p:nvSpPr>
          <p:cNvPr id="9" name="Datumsplatzhalter 5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669BF832-F2F3-448E-A889-74A787E70337}" type="datetime5">
              <a:rPr lang="de-DE"/>
              <a:pPr/>
              <a:t>12-05-02</a:t>
            </a:fld>
            <a:endParaRPr lang="de-DE"/>
          </a:p>
        </p:txBody>
      </p:sp>
      <p:sp>
        <p:nvSpPr>
          <p:cNvPr id="10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8A0C-1763-46FB-AAA9-018A372FF62E}" type="slidenum">
              <a:rPr lang="de-DE"/>
              <a:pPr/>
              <a:t>22</a:t>
            </a:fld>
            <a:endParaRPr lang="de-DE"/>
          </a:p>
        </p:txBody>
      </p:sp>
      <p:sp>
        <p:nvSpPr>
          <p:cNvPr id="92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0">
                <a:latin typeface="Trebuchet MS" pitchFamily="34" charset="0"/>
              </a:rPr>
              <a:t>origin – corporate culture &amp; market</a:t>
            </a:r>
            <a:br>
              <a:rPr lang="en-GB" b="0">
                <a:latin typeface="Trebuchet MS" pitchFamily="34" charset="0"/>
              </a:rPr>
            </a:br>
            <a:r>
              <a:rPr lang="en-GB" sz="2000" b="0"/>
              <a:t>market dynamics and organisation</a:t>
            </a:r>
          </a:p>
        </p:txBody>
      </p:sp>
      <p:sp>
        <p:nvSpPr>
          <p:cNvPr id="9205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418013" y="1143000"/>
            <a:ext cx="4149725" cy="4876800"/>
          </a:xfrm>
        </p:spPr>
        <p:txBody>
          <a:bodyPr/>
          <a:lstStyle/>
          <a:p>
            <a:r>
              <a:rPr lang="en-GB" sz="1800"/>
              <a:t>In a static environment the best </a:t>
            </a:r>
            <a:r>
              <a:rPr lang="en-GB" sz="1800" b="1"/>
              <a:t>adapted</a:t>
            </a:r>
            <a:r>
              <a:rPr lang="en-GB" sz="1800"/>
              <a:t> </a:t>
            </a:r>
            <a:r>
              <a:rPr lang="en-GB" sz="1800" b="1"/>
              <a:t>specialist </a:t>
            </a:r>
            <a:r>
              <a:rPr lang="en-GB" sz="1800"/>
              <a:t>wins. </a:t>
            </a:r>
          </a:p>
          <a:p>
            <a:r>
              <a:rPr lang="en-GB" sz="1800"/>
              <a:t>In a dynamic market the </a:t>
            </a:r>
            <a:r>
              <a:rPr lang="en-GB" sz="1800" b="1"/>
              <a:t>adaptable generalist</a:t>
            </a:r>
            <a:r>
              <a:rPr lang="en-GB" sz="1800"/>
              <a:t> is the winner.</a:t>
            </a:r>
          </a:p>
          <a:p>
            <a:r>
              <a:rPr lang="en-GB" sz="1800"/>
              <a:t>Only a few corporations are equally well positioned in both environment.</a:t>
            </a:r>
          </a:p>
          <a:p>
            <a:r>
              <a:rPr lang="en-GB" sz="1800"/>
              <a:t>But in fact successful corporations need the power of the two distinct cultures.</a:t>
            </a:r>
          </a:p>
          <a:p>
            <a:pPr lvl="1"/>
            <a:r>
              <a:rPr lang="en-GB" sz="1600"/>
              <a:t>Highly </a:t>
            </a:r>
            <a:r>
              <a:rPr lang="en-GB" sz="1600" b="1"/>
              <a:t>efficient processes</a:t>
            </a:r>
            <a:r>
              <a:rPr lang="en-GB" sz="1600"/>
              <a:t> need an industrial organisation</a:t>
            </a:r>
          </a:p>
          <a:p>
            <a:pPr lvl="1"/>
            <a:r>
              <a:rPr lang="en-GB" sz="1600" b="1"/>
              <a:t>Market driven substructures</a:t>
            </a:r>
            <a:r>
              <a:rPr lang="en-GB" sz="1600"/>
              <a:t> need an experts network organisation</a:t>
            </a:r>
          </a:p>
        </p:txBody>
      </p:sp>
      <p:grpSp>
        <p:nvGrpSpPr>
          <p:cNvPr id="920580" name="Group 4"/>
          <p:cNvGrpSpPr>
            <a:grpSpLocks/>
          </p:cNvGrpSpPr>
          <p:nvPr/>
        </p:nvGrpSpPr>
        <p:grpSpPr bwMode="auto">
          <a:xfrm>
            <a:off x="684213" y="1905000"/>
            <a:ext cx="3733800" cy="3048000"/>
            <a:chOff x="1632" y="2256"/>
            <a:chExt cx="2352" cy="1920"/>
          </a:xfrm>
        </p:grpSpPr>
        <p:graphicFrame>
          <p:nvGraphicFramePr>
            <p:cNvPr id="920581" name="Object 5"/>
            <p:cNvGraphicFramePr>
              <a:graphicFrameLocks noChangeAspect="1"/>
            </p:cNvGraphicFramePr>
            <p:nvPr/>
          </p:nvGraphicFramePr>
          <p:xfrm>
            <a:off x="1632" y="2256"/>
            <a:ext cx="1680" cy="19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0611" name="Photo Editor-Foto" r:id="rId4" imgW="5152381" imgH="2142857" progId="MSPhotoEd.3">
                    <p:embed/>
                  </p:oleObj>
                </mc:Choice>
                <mc:Fallback>
                  <p:oleObj name="Photo Editor-Foto" r:id="rId4" imgW="5152381" imgH="2142857" progId="MSPhotoEd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12683" r="68181"/>
                        <a:stretch>
                          <a:fillRect/>
                        </a:stretch>
                      </p:blipFill>
                      <p:spPr bwMode="auto">
                        <a:xfrm>
                          <a:off x="1632" y="2256"/>
                          <a:ext cx="1680" cy="19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0582" name="Object 6"/>
            <p:cNvGraphicFramePr>
              <a:graphicFrameLocks noChangeAspect="1"/>
            </p:cNvGraphicFramePr>
            <p:nvPr/>
          </p:nvGraphicFramePr>
          <p:xfrm>
            <a:off x="2832" y="2259"/>
            <a:ext cx="1152" cy="19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0612" name="Photo Editor-Foto" r:id="rId6" imgW="5152381" imgH="2142857" progId="MSPhotoEd.3">
                    <p:embed/>
                  </p:oleObj>
                </mc:Choice>
                <mc:Fallback>
                  <p:oleObj name="Photo Editor-Foto" r:id="rId6" imgW="5152381" imgH="2142857" progId="MSPhotoEd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41818" t="12683" r="36363"/>
                        <a:stretch>
                          <a:fillRect/>
                        </a:stretch>
                      </p:blipFill>
                      <p:spPr bwMode="auto">
                        <a:xfrm>
                          <a:off x="2832" y="2259"/>
                          <a:ext cx="1152" cy="19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20583" name="Text Box 7"/>
          <p:cNvSpPr txBox="1">
            <a:spLocks noChangeArrowheads="1"/>
          </p:cNvSpPr>
          <p:nvPr/>
        </p:nvSpPr>
        <p:spPr bwMode="auto">
          <a:xfrm>
            <a:off x="533400" y="5553075"/>
            <a:ext cx="8305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92100" indent="-292100"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82600"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buClr>
                <a:srgbClr val="FF3300"/>
              </a:buClr>
              <a:buFont typeface="Wingdings" pitchFamily="2" charset="2"/>
              <a:buChar char="è"/>
            </a:pPr>
            <a:r>
              <a:rPr lang="en-GB" sz="2000" b="1">
                <a:solidFill>
                  <a:srgbClr val="FF3300"/>
                </a:solidFill>
                <a:latin typeface="Trebuchet MS" pitchFamily="34" charset="0"/>
              </a:rPr>
              <a:t>To be robust against dynamics corporations need the „power of two hearts“.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0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058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www.si-g.com</a:t>
            </a:r>
          </a:p>
        </p:txBody>
      </p:sp>
      <p:sp>
        <p:nvSpPr>
          <p:cNvPr id="6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541CC4DC-851A-4FB3-9955-1C39462F4DAC}" type="datetime5">
              <a:rPr lang="de-DE"/>
              <a:pPr/>
              <a:t>12-05-02</a:t>
            </a:fld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6EC2-5F2B-4DF0-B7D4-5A6910965ACD}" type="slidenum">
              <a:rPr lang="de-DE"/>
              <a:pPr/>
              <a:t>23</a:t>
            </a:fld>
            <a:endParaRPr lang="de-DE"/>
          </a:p>
        </p:txBody>
      </p:sp>
      <p:sp>
        <p:nvSpPr>
          <p:cNvPr id="83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0">
                <a:latin typeface="Trebuchet MS" pitchFamily="34" charset="0"/>
              </a:rPr>
              <a:t>Diagnosis</a:t>
            </a:r>
            <a:br>
              <a:rPr lang="en-GB" b="0">
                <a:latin typeface="Trebuchet MS" pitchFamily="34" charset="0"/>
              </a:rPr>
            </a:br>
            <a:r>
              <a:rPr lang="en-GB" sz="2000" b="0">
                <a:latin typeface="Trebuchet MS" pitchFamily="34" charset="0"/>
              </a:rPr>
              <a:t>How to determine corporate culture?</a:t>
            </a:r>
            <a:endParaRPr lang="en-GB" sz="2000" b="0" i="1">
              <a:latin typeface="Trebuchet MS" pitchFamily="34" charset="0"/>
            </a:endParaRPr>
          </a:p>
        </p:txBody>
      </p:sp>
      <p:sp>
        <p:nvSpPr>
          <p:cNvPr id="83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/>
            <a:r>
              <a:rPr lang="en-GB" dirty="0" smtClean="0">
                <a:latin typeface="Trebuchet MS" pitchFamily="34" charset="0"/>
              </a:rPr>
              <a:t>A corporate culture can be grasped already </a:t>
            </a:r>
            <a:r>
              <a:rPr lang="en-GB" b="1" dirty="0" smtClean="0">
                <a:latin typeface="Trebuchet MS" pitchFamily="34" charset="0"/>
              </a:rPr>
              <a:t>intuitively</a:t>
            </a:r>
            <a:r>
              <a:rPr lang="en-GB" dirty="0" smtClean="0">
                <a:latin typeface="Trebuchet MS" pitchFamily="34" charset="0"/>
              </a:rPr>
              <a:t> using a few key parameters.</a:t>
            </a:r>
            <a:endParaRPr lang="en-GB" dirty="0">
              <a:latin typeface="Trebuchet MS" pitchFamily="34" charset="0"/>
            </a:endParaRPr>
          </a:p>
          <a:p>
            <a:pPr marL="381000" indent="-381000"/>
            <a:r>
              <a:rPr lang="en-GB" dirty="0" smtClean="0">
                <a:latin typeface="Trebuchet MS" pitchFamily="34" charset="0"/>
              </a:rPr>
              <a:t>A systematic determination can be done using different </a:t>
            </a:r>
            <a:r>
              <a:rPr lang="en-GB" b="1" dirty="0" smtClean="0">
                <a:latin typeface="Trebuchet MS" pitchFamily="34" charset="0"/>
              </a:rPr>
              <a:t>cultural model</a:t>
            </a:r>
            <a:r>
              <a:rPr lang="en-GB" dirty="0" smtClean="0">
                <a:latin typeface="Trebuchet MS" pitchFamily="34" charset="0"/>
              </a:rPr>
              <a:t>.</a:t>
            </a:r>
            <a:endParaRPr lang="en-GB" dirty="0">
              <a:latin typeface="Trebuchet MS" pitchFamily="34" charset="0"/>
            </a:endParaRPr>
          </a:p>
          <a:p>
            <a:pPr marL="381000" indent="-381000"/>
            <a:r>
              <a:rPr lang="en-GB" dirty="0" smtClean="0">
                <a:latin typeface="Trebuchet MS" pitchFamily="34" charset="0"/>
              </a:rPr>
              <a:t>However no commonly accepted </a:t>
            </a:r>
            <a:r>
              <a:rPr lang="en-GB" b="1" dirty="0" smtClean="0">
                <a:latin typeface="Trebuchet MS" pitchFamily="34" charset="0"/>
              </a:rPr>
              <a:t>universal cultural model </a:t>
            </a:r>
            <a:r>
              <a:rPr lang="en-GB" dirty="0" smtClean="0">
                <a:latin typeface="Trebuchet MS" pitchFamily="34" charset="0"/>
              </a:rPr>
              <a:t>has emerged yet.</a:t>
            </a:r>
            <a:endParaRPr lang="en-GB" dirty="0">
              <a:latin typeface="Trebuchet MS" pitchFamily="34" charset="0"/>
            </a:endParaRPr>
          </a:p>
          <a:p>
            <a:pPr marL="381000" indent="-381000"/>
            <a:r>
              <a:rPr lang="en-GB" dirty="0" smtClean="0">
                <a:latin typeface="Trebuchet MS" pitchFamily="34" charset="0"/>
              </a:rPr>
              <a:t>The </a:t>
            </a:r>
            <a:r>
              <a:rPr lang="en-GB" b="1" i="1" dirty="0" smtClean="0">
                <a:latin typeface="Trebuchet MS" pitchFamily="34" charset="0"/>
              </a:rPr>
              <a:t>competing </a:t>
            </a:r>
            <a:r>
              <a:rPr lang="en-GB" b="1" i="1" dirty="0">
                <a:latin typeface="Trebuchet MS" pitchFamily="34" charset="0"/>
              </a:rPr>
              <a:t>values framework</a:t>
            </a:r>
            <a:r>
              <a:rPr lang="en-GB" dirty="0">
                <a:latin typeface="Trebuchet MS" pitchFamily="34" charset="0"/>
              </a:rPr>
              <a:t> (CVF</a:t>
            </a:r>
            <a:r>
              <a:rPr lang="en-GB" dirty="0" smtClean="0">
                <a:latin typeface="Trebuchet MS" pitchFamily="34" charset="0"/>
              </a:rPr>
              <a:t>) is currently the best supported model around.</a:t>
            </a:r>
            <a:endParaRPr lang="en-GB" dirty="0">
              <a:latin typeface="Trebuchet MS" pitchFamily="34" charset="0"/>
            </a:endParaRPr>
          </a:p>
          <a:p>
            <a:pPr marL="381000" indent="-381000"/>
            <a:r>
              <a:rPr lang="en-GB" dirty="0" smtClean="0">
                <a:latin typeface="Trebuchet MS" pitchFamily="34" charset="0"/>
              </a:rPr>
              <a:t>Questionnaires</a:t>
            </a:r>
            <a:r>
              <a:rPr lang="en-GB" dirty="0" smtClean="0">
                <a:latin typeface="Trebuchet MS" pitchFamily="34" charset="0"/>
              </a:rPr>
              <a:t> and the </a:t>
            </a:r>
            <a:r>
              <a:rPr lang="en-GB" b="1" i="1" dirty="0" smtClean="0">
                <a:latin typeface="Trebuchet MS" pitchFamily="34" charset="0"/>
              </a:rPr>
              <a:t>Organizational </a:t>
            </a:r>
            <a:r>
              <a:rPr lang="en-GB" b="1" i="1" dirty="0">
                <a:latin typeface="Trebuchet MS" pitchFamily="34" charset="0"/>
              </a:rPr>
              <a:t>Culture Assessment Tool</a:t>
            </a:r>
            <a:r>
              <a:rPr lang="en-GB" dirty="0">
                <a:latin typeface="Trebuchet MS" pitchFamily="34" charset="0"/>
              </a:rPr>
              <a:t> (OACT) </a:t>
            </a:r>
            <a:r>
              <a:rPr lang="en-GB" dirty="0" smtClean="0">
                <a:latin typeface="Trebuchet MS" pitchFamily="34" charset="0"/>
              </a:rPr>
              <a:t>can be used.</a:t>
            </a:r>
            <a:endParaRPr lang="en-GB" dirty="0">
              <a:latin typeface="Trebuchet MS" pitchFamily="34" charset="0"/>
            </a:endParaRPr>
          </a:p>
          <a:p>
            <a:pPr marL="381000" indent="-381000"/>
            <a:r>
              <a:rPr lang="en-GB" dirty="0" smtClean="0">
                <a:latin typeface="Trebuchet MS" pitchFamily="34" charset="0"/>
              </a:rPr>
              <a:t>For the diagnosis of a </a:t>
            </a:r>
            <a:r>
              <a:rPr lang="en-GB" b="1" dirty="0">
                <a:latin typeface="Trebuchet MS" pitchFamily="34" charset="0"/>
              </a:rPr>
              <a:t>q</a:t>
            </a:r>
            <a:r>
              <a:rPr lang="en-GB" b="1" dirty="0" smtClean="0">
                <a:latin typeface="Trebuchet MS" pitchFamily="34" charset="0"/>
              </a:rPr>
              <a:t>uality culture</a:t>
            </a:r>
            <a:r>
              <a:rPr lang="en-GB" dirty="0" smtClean="0">
                <a:latin typeface="Trebuchet MS" pitchFamily="34" charset="0"/>
              </a:rPr>
              <a:t> a more focused model is still missing.</a:t>
            </a:r>
            <a:endParaRPr lang="en-GB" dirty="0">
              <a:latin typeface="Trebuchet MS" pitchFamily="34" charset="0"/>
            </a:endParaRPr>
          </a:p>
          <a:p>
            <a:pPr marL="381000" indent="-381000"/>
            <a:endParaRPr lang="en-GB" dirty="0">
              <a:latin typeface="Trebuchet MS" pitchFamily="34" charset="0"/>
            </a:endParaRPr>
          </a:p>
        </p:txBody>
      </p:sp>
      <p:sp>
        <p:nvSpPr>
          <p:cNvPr id="831492" name="Text Box 4"/>
          <p:cNvSpPr txBox="1">
            <a:spLocks noChangeArrowheads="1"/>
          </p:cNvSpPr>
          <p:nvPr/>
        </p:nvSpPr>
        <p:spPr bwMode="auto">
          <a:xfrm>
            <a:off x="533400" y="5553075"/>
            <a:ext cx="8305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92100" indent="-292100"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82600"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buClr>
                <a:srgbClr val="FF3300"/>
              </a:buClr>
              <a:buFont typeface="Wingdings" pitchFamily="2" charset="2"/>
              <a:buChar char="è"/>
            </a:pPr>
            <a:r>
              <a:rPr lang="en-GB" sz="2000" b="1" dirty="0" smtClean="0">
                <a:solidFill>
                  <a:srgbClr val="FF3300"/>
                </a:solidFill>
                <a:latin typeface="Trebuchet MS" pitchFamily="34" charset="0"/>
              </a:rPr>
              <a:t>In order to analyse the quality culture of a corporation  an appropriate model, questionnaires and a Tool are still missing.</a:t>
            </a:r>
            <a:endParaRPr lang="en-GB" sz="2000" b="1" dirty="0">
              <a:solidFill>
                <a:srgbClr val="FF330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3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1491" grpId="0" build="p"/>
      <p:bldP spid="83149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www.si-g.com</a:t>
            </a:r>
          </a:p>
        </p:txBody>
      </p:sp>
      <p:sp>
        <p:nvSpPr>
          <p:cNvPr id="6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211B116C-CD02-41F0-93A6-8083178B87D1}" type="datetime5">
              <a:rPr lang="de-DE"/>
              <a:pPr/>
              <a:t>12-05-02</a:t>
            </a:fld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7CEBF-502E-442C-BB60-E707998ABB5E}" type="slidenum">
              <a:rPr lang="de-DE"/>
              <a:pPr/>
              <a:t>24</a:t>
            </a:fld>
            <a:endParaRPr lang="de-DE"/>
          </a:p>
        </p:txBody>
      </p:sp>
      <p:sp>
        <p:nvSpPr>
          <p:cNvPr id="91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0">
                <a:latin typeface="Trebuchet MS" pitchFamily="34" charset="0"/>
              </a:rPr>
              <a:t>Diagnosis - policies, procedures &amp; practices</a:t>
            </a:r>
            <a:br>
              <a:rPr lang="en-US" sz="2400" b="0">
                <a:latin typeface="Trebuchet MS" pitchFamily="34" charset="0"/>
              </a:rPr>
            </a:br>
            <a:r>
              <a:rPr lang="en-US" sz="1800" b="0">
                <a:latin typeface="Trebuchet MS" pitchFamily="34" charset="0"/>
              </a:rPr>
              <a:t>Where does corporate culture becomes obvious?</a:t>
            </a:r>
          </a:p>
        </p:txBody>
      </p:sp>
      <p:sp>
        <p:nvSpPr>
          <p:cNvPr id="91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06563" indent="-1706563">
              <a:spcBef>
                <a:spcPct val="50000"/>
              </a:spcBef>
              <a:buFont typeface="Wingdings" pitchFamily="2" charset="2"/>
              <a:buNone/>
            </a:pPr>
            <a:r>
              <a:rPr lang="en-US" b="1"/>
              <a:t>Success</a:t>
            </a:r>
            <a:r>
              <a:rPr lang="en-US"/>
              <a:t>	How is </a:t>
            </a:r>
            <a:r>
              <a:rPr lang="en-US" b="1"/>
              <a:t>success</a:t>
            </a:r>
            <a:r>
              <a:rPr lang="en-US"/>
              <a:t> measured</a:t>
            </a:r>
          </a:p>
          <a:p>
            <a:pPr marL="1706563" indent="-1706563">
              <a:spcBef>
                <a:spcPct val="50000"/>
              </a:spcBef>
              <a:buFont typeface="Wingdings" pitchFamily="2" charset="2"/>
              <a:buNone/>
            </a:pPr>
            <a:r>
              <a:rPr lang="en-US" b="1"/>
              <a:t>Respect</a:t>
            </a:r>
            <a:r>
              <a:rPr lang="en-US"/>
              <a:t>	How do you demonstrate </a:t>
            </a:r>
            <a:r>
              <a:rPr lang="en-US" b="1"/>
              <a:t>respect</a:t>
            </a:r>
            <a:r>
              <a:rPr lang="en-US"/>
              <a:t> for colleagues, customers, vendors, the community</a:t>
            </a:r>
          </a:p>
          <a:p>
            <a:pPr marL="1706563" indent="-1706563">
              <a:spcBef>
                <a:spcPct val="50000"/>
              </a:spcBef>
              <a:buFont typeface="Wingdings" pitchFamily="2" charset="2"/>
              <a:buNone/>
            </a:pPr>
            <a:r>
              <a:rPr lang="en-US" b="1"/>
              <a:t>Problems</a:t>
            </a:r>
            <a:r>
              <a:rPr lang="en-US"/>
              <a:t>	How do you solve customer and employee </a:t>
            </a:r>
            <a:r>
              <a:rPr lang="en-US" b="1"/>
              <a:t>problems</a:t>
            </a:r>
          </a:p>
          <a:p>
            <a:pPr marL="1706563" indent="-1706563">
              <a:spcBef>
                <a:spcPct val="50000"/>
              </a:spcBef>
              <a:buFont typeface="Wingdings" pitchFamily="2" charset="2"/>
              <a:buNone/>
            </a:pPr>
            <a:r>
              <a:rPr lang="en-US" b="1"/>
              <a:t>Decisions</a:t>
            </a:r>
            <a:r>
              <a:rPr lang="en-US"/>
              <a:t>	How are </a:t>
            </a:r>
            <a:r>
              <a:rPr lang="en-US" b="1"/>
              <a:t>decisions</a:t>
            </a:r>
            <a:r>
              <a:rPr lang="en-US"/>
              <a:t> made</a:t>
            </a:r>
          </a:p>
          <a:p>
            <a:pPr marL="1706563" indent="-1706563">
              <a:spcBef>
                <a:spcPct val="50000"/>
              </a:spcBef>
              <a:buFont typeface="Wingdings" pitchFamily="2" charset="2"/>
              <a:buNone/>
            </a:pPr>
            <a:r>
              <a:rPr lang="en-US" b="1"/>
              <a:t>Innovation</a:t>
            </a:r>
            <a:r>
              <a:rPr lang="en-US"/>
              <a:t>	How to do encourage new ideas and </a:t>
            </a:r>
            <a:r>
              <a:rPr lang="en-US" b="1"/>
              <a:t>innovation</a:t>
            </a:r>
          </a:p>
          <a:p>
            <a:pPr marL="1706563" indent="-1706563">
              <a:spcBef>
                <a:spcPct val="50000"/>
              </a:spcBef>
              <a:buFont typeface="Wingdings" pitchFamily="2" charset="2"/>
              <a:buNone/>
            </a:pPr>
            <a:r>
              <a:rPr lang="en-US" b="1"/>
              <a:t>Time</a:t>
            </a:r>
            <a:r>
              <a:rPr lang="en-US"/>
              <a:t>	How to you weigh the relative importance of </a:t>
            </a:r>
            <a:r>
              <a:rPr lang="en-US" b="1"/>
              <a:t>short term</a:t>
            </a:r>
            <a:r>
              <a:rPr lang="en-US"/>
              <a:t> profitability </a:t>
            </a:r>
            <a:r>
              <a:rPr lang="en-US" b="1"/>
              <a:t>versus long term</a:t>
            </a:r>
            <a:r>
              <a:rPr lang="en-US"/>
              <a:t> goals</a:t>
            </a:r>
          </a:p>
          <a:p>
            <a:pPr marL="1706563" indent="-1706563">
              <a:spcBef>
                <a:spcPct val="50000"/>
              </a:spcBef>
              <a:buFont typeface="Wingdings" pitchFamily="2" charset="2"/>
              <a:buNone/>
            </a:pPr>
            <a:r>
              <a:rPr lang="en-US" b="1"/>
              <a:t>Rewards</a:t>
            </a:r>
            <a:r>
              <a:rPr lang="en-US"/>
              <a:t>	How are achievements </a:t>
            </a:r>
            <a:r>
              <a:rPr lang="en-US" b="1"/>
              <a:t>rewarded</a:t>
            </a:r>
          </a:p>
        </p:txBody>
      </p:sp>
      <p:sp>
        <p:nvSpPr>
          <p:cNvPr id="910340" name="Text Box 4"/>
          <p:cNvSpPr txBox="1">
            <a:spLocks noChangeArrowheads="1"/>
          </p:cNvSpPr>
          <p:nvPr/>
        </p:nvSpPr>
        <p:spPr bwMode="auto">
          <a:xfrm>
            <a:off x="533400" y="5911850"/>
            <a:ext cx="830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92100" indent="-292100"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82600"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buClr>
                <a:srgbClr val="FF3300"/>
              </a:buClr>
              <a:buFont typeface="Wingdings" pitchFamily="2" charset="2"/>
              <a:buChar char="è"/>
            </a:pPr>
            <a:r>
              <a:rPr lang="en-US" sz="2000" b="1" dirty="0">
                <a:solidFill>
                  <a:srgbClr val="FF3300"/>
                </a:solidFill>
                <a:latin typeface="Trebuchet MS" pitchFamily="34" charset="0"/>
              </a:rPr>
              <a:t>A few parameters already disclose the cultures nature.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10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034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www.si-g.com</a:t>
            </a:r>
            <a:endParaRPr lang="en-GB"/>
          </a:p>
        </p:txBody>
      </p:sp>
      <p:sp>
        <p:nvSpPr>
          <p:cNvPr id="14" name="Datumsplatzhalt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7AF2274A-8582-4FA9-B424-D47CF1FEF91D}" type="datetime5">
              <a:rPr lang="en-GB" smtClean="0"/>
              <a:pPr/>
              <a:t>2-May-12</a:t>
            </a:fld>
            <a:endParaRPr lang="en-GB"/>
          </a:p>
        </p:txBody>
      </p:sp>
      <p:sp>
        <p:nvSpPr>
          <p:cNvPr id="1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DC70F-1227-4A7A-A101-EC3186B0345D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88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0" smtClean="0">
                <a:latin typeface="Trebuchet MS" pitchFamily="34" charset="0"/>
              </a:rPr>
              <a:t>Diagnosis</a:t>
            </a:r>
            <a:r>
              <a:rPr lang="en-GB" sz="2400" b="0" i="1" smtClean="0">
                <a:latin typeface="Trebuchet MS" pitchFamily="34" charset="0"/>
              </a:rPr>
              <a:t> </a:t>
            </a:r>
            <a:br>
              <a:rPr lang="en-GB" sz="2400" b="0" i="1" smtClean="0">
                <a:latin typeface="Trebuchet MS" pitchFamily="34" charset="0"/>
              </a:rPr>
            </a:br>
            <a:r>
              <a:rPr lang="en-GB" sz="2000" b="0" smtClean="0">
                <a:latin typeface="Trebuchet MS" pitchFamily="34" charset="0"/>
              </a:rPr>
              <a:t>determining culture types by the </a:t>
            </a:r>
            <a:r>
              <a:rPr lang="en-GB" sz="2000" b="0" i="1" smtClean="0">
                <a:latin typeface="Trebuchet MS" pitchFamily="34" charset="0"/>
              </a:rPr>
              <a:t>competing values framework</a:t>
            </a:r>
            <a:r>
              <a:rPr lang="en-GB" sz="2400" i="1" smtClean="0">
                <a:latin typeface="Trebuchet MS" pitchFamily="34" charset="0"/>
              </a:rPr>
              <a:t>.</a:t>
            </a:r>
            <a:endParaRPr lang="en-GB" sz="2400" i="1">
              <a:latin typeface="Trebuchet MS" pitchFamily="34" charset="0"/>
            </a:endParaRPr>
          </a:p>
        </p:txBody>
      </p:sp>
      <p:grpSp>
        <p:nvGrpSpPr>
          <p:cNvPr id="885764" name="Group 4"/>
          <p:cNvGrpSpPr>
            <a:grpSpLocks/>
          </p:cNvGrpSpPr>
          <p:nvPr/>
        </p:nvGrpSpPr>
        <p:grpSpPr bwMode="auto">
          <a:xfrm>
            <a:off x="2411413" y="1574800"/>
            <a:ext cx="4319587" cy="4032250"/>
            <a:chOff x="975" y="1480"/>
            <a:chExt cx="2721" cy="2540"/>
          </a:xfrm>
        </p:grpSpPr>
        <p:sp>
          <p:nvSpPr>
            <p:cNvPr id="885765" name="Rectangle 5"/>
            <p:cNvSpPr>
              <a:spLocks noChangeArrowheads="1"/>
            </p:cNvSpPr>
            <p:nvPr/>
          </p:nvSpPr>
          <p:spPr bwMode="auto">
            <a:xfrm>
              <a:off x="975" y="1480"/>
              <a:ext cx="1360" cy="1270"/>
            </a:xfrm>
            <a:prstGeom prst="rect">
              <a:avLst/>
            </a:prstGeom>
            <a:solidFill>
              <a:srgbClr val="EAEAEA">
                <a:alpha val="50000"/>
              </a:srgbClr>
            </a:solidFill>
            <a:ln w="9525">
              <a:solidFill>
                <a:schemeClr val="hlink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2400" b="1" i="1" dirty="0" smtClean="0">
                  <a:solidFill>
                    <a:schemeClr val="bg2"/>
                  </a:solidFill>
                  <a:latin typeface="Trebuchet MS" pitchFamily="34" charset="0"/>
                  <a:cs typeface="Times New Roman" pitchFamily="18" charset="0"/>
                </a:rPr>
                <a:t>Clan</a:t>
              </a:r>
              <a:endParaRPr lang="en-GB" sz="2400" b="1" i="1" dirty="0">
                <a:solidFill>
                  <a:schemeClr val="bg2"/>
                </a:solidFill>
                <a:latin typeface="Trebuchet MS" pitchFamily="34" charset="0"/>
                <a:cs typeface="Times New Roman" pitchFamily="18" charset="0"/>
              </a:endParaRPr>
            </a:p>
          </p:txBody>
        </p:sp>
        <p:sp>
          <p:nvSpPr>
            <p:cNvPr id="885766" name="Rectangle 6"/>
            <p:cNvSpPr>
              <a:spLocks noChangeArrowheads="1"/>
            </p:cNvSpPr>
            <p:nvPr/>
          </p:nvSpPr>
          <p:spPr bwMode="auto">
            <a:xfrm>
              <a:off x="975" y="2750"/>
              <a:ext cx="1360" cy="1270"/>
            </a:xfrm>
            <a:prstGeom prst="rect">
              <a:avLst/>
            </a:prstGeom>
            <a:solidFill>
              <a:srgbClr val="EAEAEA">
                <a:alpha val="50000"/>
              </a:srgbClr>
            </a:solidFill>
            <a:ln w="9525" algn="ctr">
              <a:solidFill>
                <a:schemeClr val="hlink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2400" b="1" i="1" dirty="0" smtClean="0">
                  <a:solidFill>
                    <a:schemeClr val="bg2"/>
                  </a:solidFill>
                  <a:latin typeface="Trebuchet MS" pitchFamily="34" charset="0"/>
                  <a:cs typeface="Times New Roman" pitchFamily="18" charset="0"/>
                </a:rPr>
                <a:t>Hierarchy</a:t>
              </a:r>
              <a:endParaRPr lang="en-GB" sz="2400" b="1" i="1" dirty="0">
                <a:solidFill>
                  <a:schemeClr val="bg2"/>
                </a:solidFill>
                <a:latin typeface="Trebuchet MS" pitchFamily="34" charset="0"/>
                <a:cs typeface="Times New Roman" pitchFamily="18" charset="0"/>
              </a:endParaRPr>
            </a:p>
          </p:txBody>
        </p:sp>
        <p:sp>
          <p:nvSpPr>
            <p:cNvPr id="885767" name="Rectangle 7"/>
            <p:cNvSpPr>
              <a:spLocks noChangeArrowheads="1"/>
            </p:cNvSpPr>
            <p:nvPr/>
          </p:nvSpPr>
          <p:spPr bwMode="auto">
            <a:xfrm>
              <a:off x="2336" y="1480"/>
              <a:ext cx="1360" cy="1270"/>
            </a:xfrm>
            <a:prstGeom prst="rect">
              <a:avLst/>
            </a:prstGeom>
            <a:solidFill>
              <a:srgbClr val="EAEAEA">
                <a:alpha val="50000"/>
              </a:srgbClr>
            </a:solidFill>
            <a:ln w="9525" algn="ctr">
              <a:solidFill>
                <a:schemeClr val="hlink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2400" b="1" i="1" smtClean="0">
                  <a:solidFill>
                    <a:schemeClr val="bg2"/>
                  </a:solidFill>
                  <a:latin typeface="Trebuchet MS" pitchFamily="34" charset="0"/>
                  <a:cs typeface="Times New Roman" pitchFamily="18" charset="0"/>
                </a:rPr>
                <a:t>Adhocracy</a:t>
              </a:r>
              <a:endParaRPr lang="en-GB" sz="2400" b="1" i="1">
                <a:solidFill>
                  <a:schemeClr val="bg2"/>
                </a:solidFill>
                <a:latin typeface="Trebuchet MS" pitchFamily="34" charset="0"/>
                <a:cs typeface="Times New Roman" pitchFamily="18" charset="0"/>
              </a:endParaRPr>
            </a:p>
          </p:txBody>
        </p:sp>
        <p:sp>
          <p:nvSpPr>
            <p:cNvPr id="885768" name="Rectangle 8"/>
            <p:cNvSpPr>
              <a:spLocks noChangeArrowheads="1"/>
            </p:cNvSpPr>
            <p:nvPr/>
          </p:nvSpPr>
          <p:spPr bwMode="auto">
            <a:xfrm>
              <a:off x="2336" y="2750"/>
              <a:ext cx="1360" cy="1270"/>
            </a:xfrm>
            <a:prstGeom prst="rect">
              <a:avLst/>
            </a:prstGeom>
            <a:solidFill>
              <a:srgbClr val="EAEAEA">
                <a:alpha val="50000"/>
              </a:srgbClr>
            </a:solidFill>
            <a:ln w="9525" algn="ctr">
              <a:solidFill>
                <a:schemeClr val="hlink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2400" b="1" i="1" dirty="0" smtClean="0">
                  <a:solidFill>
                    <a:schemeClr val="bg2"/>
                  </a:solidFill>
                  <a:latin typeface="Trebuchet MS" pitchFamily="34" charset="0"/>
                  <a:cs typeface="Times New Roman" pitchFamily="18" charset="0"/>
                </a:rPr>
                <a:t>Market</a:t>
              </a:r>
              <a:endParaRPr lang="en-GB" sz="2400" b="1" i="1" dirty="0">
                <a:solidFill>
                  <a:schemeClr val="bg2"/>
                </a:solidFill>
                <a:latin typeface="Trebuchet MS" pitchFamily="34" charset="0"/>
                <a:cs typeface="Times New Roman" pitchFamily="18" charset="0"/>
              </a:endParaRPr>
            </a:p>
          </p:txBody>
        </p:sp>
      </p:grpSp>
      <p:sp>
        <p:nvSpPr>
          <p:cNvPr id="885769" name="Rectangle 9"/>
          <p:cNvSpPr>
            <a:spLocks noChangeArrowheads="1"/>
          </p:cNvSpPr>
          <p:nvPr/>
        </p:nvSpPr>
        <p:spPr bwMode="auto">
          <a:xfrm>
            <a:off x="3946525" y="1196975"/>
            <a:ext cx="9973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800" b="1" i="1" smtClean="0">
                <a:solidFill>
                  <a:schemeClr val="hlink"/>
                </a:solidFill>
                <a:latin typeface="Trebuchet MS" pitchFamily="34" charset="0"/>
                <a:cs typeface="Times New Roman" pitchFamily="18" charset="0"/>
              </a:rPr>
              <a:t>organic</a:t>
            </a:r>
            <a:endParaRPr lang="en-GB" sz="1800" b="1" i="1">
              <a:solidFill>
                <a:schemeClr val="hlink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885770" name="Rectangle 10"/>
          <p:cNvSpPr>
            <a:spLocks noChangeArrowheads="1"/>
          </p:cNvSpPr>
          <p:nvPr/>
        </p:nvSpPr>
        <p:spPr bwMode="auto">
          <a:xfrm>
            <a:off x="3708400" y="5546725"/>
            <a:ext cx="14847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800" b="1" i="1" smtClean="0">
                <a:solidFill>
                  <a:schemeClr val="hlink"/>
                </a:solidFill>
                <a:latin typeface="Trebuchet MS" pitchFamily="34" charset="0"/>
                <a:cs typeface="Times New Roman" pitchFamily="18" charset="0"/>
              </a:rPr>
              <a:t>mechanistic</a:t>
            </a:r>
            <a:endParaRPr lang="en-GB" sz="1800" b="1" i="1">
              <a:solidFill>
                <a:schemeClr val="hlink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885771" name="Rectangle 11"/>
          <p:cNvSpPr>
            <a:spLocks noChangeArrowheads="1"/>
          </p:cNvSpPr>
          <p:nvPr/>
        </p:nvSpPr>
        <p:spPr bwMode="auto">
          <a:xfrm rot="-5400000">
            <a:off x="1704455" y="3410228"/>
            <a:ext cx="1059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800" b="1" i="1" smtClean="0">
                <a:solidFill>
                  <a:schemeClr val="hlink"/>
                </a:solidFill>
                <a:latin typeface="Trebuchet MS" pitchFamily="34" charset="0"/>
                <a:cs typeface="Times New Roman" pitchFamily="18" charset="0"/>
              </a:rPr>
              <a:t>internal</a:t>
            </a:r>
            <a:endParaRPr lang="en-GB" sz="1800" b="1" i="1">
              <a:solidFill>
                <a:schemeClr val="hlink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885772" name="Rectangle 12"/>
          <p:cNvSpPr>
            <a:spLocks noChangeArrowheads="1"/>
          </p:cNvSpPr>
          <p:nvPr/>
        </p:nvSpPr>
        <p:spPr bwMode="auto">
          <a:xfrm rot="-5400000">
            <a:off x="6358740" y="3408641"/>
            <a:ext cx="11144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800" b="1" i="1" smtClean="0">
                <a:solidFill>
                  <a:schemeClr val="hlink"/>
                </a:solidFill>
                <a:latin typeface="Trebuchet MS" pitchFamily="34" charset="0"/>
                <a:cs typeface="Times New Roman" pitchFamily="18" charset="0"/>
              </a:rPr>
              <a:t>external</a:t>
            </a:r>
            <a:endParaRPr lang="en-GB" sz="1800" b="1" i="1">
              <a:solidFill>
                <a:schemeClr val="hlink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885773" name="Text Box 13"/>
          <p:cNvSpPr txBox="1">
            <a:spLocks noChangeArrowheads="1"/>
          </p:cNvSpPr>
          <p:nvPr/>
        </p:nvSpPr>
        <p:spPr bwMode="auto">
          <a:xfrm>
            <a:off x="533400" y="5911850"/>
            <a:ext cx="8305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de-DE"/>
            </a:defPPr>
            <a:lvl1pPr marL="292100" indent="-292100">
              <a:buClr>
                <a:srgbClr val="FF3300"/>
              </a:buClr>
              <a:buChar char="è"/>
              <a:defRPr sz="2000" b="1">
                <a:solidFill>
                  <a:srgbClr val="FF3300"/>
                </a:solidFill>
                <a:latin typeface="Trebuchet MS" pitchFamily="34" charset="0"/>
              </a:defRPr>
            </a:lvl1pPr>
            <a:lvl2pPr marL="482600"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 fontAlgn="base">
              <a:spcBef>
                <a:spcPct val="0"/>
              </a:spcBef>
              <a:spcAft>
                <a:spcPct val="0"/>
              </a:spcAft>
              <a:defRPr sz="2400"/>
            </a:lvl6pPr>
            <a:lvl7pPr fontAlgn="base">
              <a:spcBef>
                <a:spcPct val="0"/>
              </a:spcBef>
              <a:spcAft>
                <a:spcPct val="0"/>
              </a:spcAft>
              <a:defRPr sz="2400"/>
            </a:lvl7pPr>
            <a:lvl8pPr fontAlgn="base">
              <a:spcBef>
                <a:spcPct val="0"/>
              </a:spcBef>
              <a:spcAft>
                <a:spcPct val="0"/>
              </a:spcAft>
              <a:defRPr sz="2400"/>
            </a:lvl8pPr>
            <a:lvl9pPr fontAlgn="base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en-GB" dirty="0"/>
              <a:t>Der </a:t>
            </a:r>
            <a:r>
              <a:rPr lang="en-US" dirty="0"/>
              <a:t>The type of culture are key to an effective organization</a:t>
            </a:r>
            <a:r>
              <a:rPr lang="en-GB" dirty="0"/>
              <a:t>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85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577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www.si-g.com</a:t>
            </a:r>
            <a:endParaRPr lang="en-GB"/>
          </a:p>
        </p:txBody>
      </p:sp>
      <p:sp>
        <p:nvSpPr>
          <p:cNvPr id="23" name="Datumsplatzhalter 5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98BE056A-7E6B-457E-ACF2-1FE3FAF329BF}" type="datetime5">
              <a:rPr lang="en-GB" smtClean="0"/>
              <a:pPr/>
              <a:t>12-05-02</a:t>
            </a:fld>
            <a:endParaRPr lang="en-GB"/>
          </a:p>
        </p:txBody>
      </p:sp>
      <p:sp>
        <p:nvSpPr>
          <p:cNvPr id="24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F2673-4B86-48C6-B26C-73B06A8BBDE3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88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0" smtClean="0">
                <a:latin typeface="Trebuchet MS" pitchFamily="34" charset="0"/>
              </a:rPr>
              <a:t>Diagnosis</a:t>
            </a:r>
            <a:r>
              <a:rPr lang="en-GB" sz="2400" b="0" i="1" smtClean="0">
                <a:latin typeface="Trebuchet MS" pitchFamily="34" charset="0"/>
              </a:rPr>
              <a:t> </a:t>
            </a:r>
            <a:r>
              <a:rPr lang="en-GB" sz="2000" b="0" smtClean="0">
                <a:latin typeface="Trebuchet MS" pitchFamily="34" charset="0"/>
              </a:rPr>
              <a:t/>
            </a:r>
            <a:br>
              <a:rPr lang="en-GB" sz="2000" b="0" smtClean="0">
                <a:latin typeface="Trebuchet MS" pitchFamily="34" charset="0"/>
              </a:rPr>
            </a:br>
            <a:r>
              <a:rPr lang="en-GB" sz="2000" b="0" smtClean="0">
                <a:latin typeface="Trebuchet MS" pitchFamily="34" charset="0"/>
              </a:rPr>
              <a:t>determining culture type using the </a:t>
            </a:r>
            <a:r>
              <a:rPr lang="en-GB" sz="2000" b="0" i="1" smtClean="0">
                <a:latin typeface="Trebuchet MS" pitchFamily="34" charset="0"/>
              </a:rPr>
              <a:t>competing values framework</a:t>
            </a:r>
            <a:endParaRPr lang="en-GB" sz="2400" i="1">
              <a:latin typeface="Trebuchet MS" pitchFamily="34" charset="0"/>
            </a:endParaRPr>
          </a:p>
        </p:txBody>
      </p:sp>
      <p:sp>
        <p:nvSpPr>
          <p:cNvPr id="8867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148263" y="1143000"/>
            <a:ext cx="3309937" cy="4876800"/>
          </a:xfrm>
        </p:spPr>
        <p:txBody>
          <a:bodyPr/>
          <a:lstStyle/>
          <a:p>
            <a:endParaRPr lang="en-GB" sz="1800" smtClean="0">
              <a:latin typeface="Trebuchet MS" pitchFamily="34" charset="0"/>
            </a:endParaRPr>
          </a:p>
          <a:p>
            <a:r>
              <a:rPr lang="en-GB" sz="1800" smtClean="0">
                <a:latin typeface="Trebuchet MS" pitchFamily="34" charset="0"/>
              </a:rPr>
              <a:t>Types of culture are key to an effective organization.</a:t>
            </a:r>
          </a:p>
          <a:p>
            <a:r>
              <a:rPr lang="en-GB" sz="1800" smtClean="0">
                <a:latin typeface="Trebuchet MS" pitchFamily="34" charset="0"/>
              </a:rPr>
              <a:t>Strength and consistency of corporate culture are less important.</a:t>
            </a:r>
          </a:p>
          <a:p>
            <a:r>
              <a:rPr lang="en-GB" sz="1800" smtClean="0">
                <a:latin typeface="Trebuchet MS" pitchFamily="34" charset="0"/>
              </a:rPr>
              <a:t>There may be a consistent but weak culture.</a:t>
            </a:r>
          </a:p>
          <a:p>
            <a:r>
              <a:rPr lang="en-GB" sz="1800" smtClean="0">
                <a:latin typeface="Trebuchet MS" pitchFamily="34" charset="0"/>
              </a:rPr>
              <a:t>However, no strong but inconsistent culture.</a:t>
            </a:r>
          </a:p>
          <a:p>
            <a:r>
              <a:rPr lang="en-GB" sz="1800" smtClean="0">
                <a:latin typeface="Trebuchet MS" pitchFamily="34" charset="0"/>
              </a:rPr>
              <a:t>There are questionnaires and measurement tools available.</a:t>
            </a:r>
            <a:endParaRPr lang="en-GB" sz="1800">
              <a:latin typeface="Trebuchet MS" pitchFamily="34" charset="0"/>
            </a:endParaRPr>
          </a:p>
        </p:txBody>
      </p:sp>
      <p:grpSp>
        <p:nvGrpSpPr>
          <p:cNvPr id="886788" name="Group 4"/>
          <p:cNvGrpSpPr>
            <a:grpSpLocks/>
          </p:cNvGrpSpPr>
          <p:nvPr/>
        </p:nvGrpSpPr>
        <p:grpSpPr bwMode="auto">
          <a:xfrm>
            <a:off x="139701" y="1049338"/>
            <a:ext cx="5051426" cy="4697412"/>
            <a:chOff x="1292" y="1205"/>
            <a:chExt cx="3182" cy="2959"/>
          </a:xfrm>
        </p:grpSpPr>
        <p:grpSp>
          <p:nvGrpSpPr>
            <p:cNvPr id="886789" name="Group 5"/>
            <p:cNvGrpSpPr>
              <a:grpSpLocks/>
            </p:cNvGrpSpPr>
            <p:nvPr/>
          </p:nvGrpSpPr>
          <p:grpSpPr bwMode="auto">
            <a:xfrm>
              <a:off x="1519" y="1443"/>
              <a:ext cx="2721" cy="2540"/>
              <a:chOff x="975" y="1480"/>
              <a:chExt cx="2721" cy="2540"/>
            </a:xfrm>
          </p:grpSpPr>
          <p:sp>
            <p:nvSpPr>
              <p:cNvPr id="886790" name="Rectangle 6"/>
              <p:cNvSpPr>
                <a:spLocks noChangeArrowheads="1"/>
              </p:cNvSpPr>
              <p:nvPr/>
            </p:nvSpPr>
            <p:spPr bwMode="auto">
              <a:xfrm>
                <a:off x="975" y="1480"/>
                <a:ext cx="1360" cy="1270"/>
              </a:xfrm>
              <a:prstGeom prst="rect">
                <a:avLst/>
              </a:prstGeom>
              <a:solidFill>
                <a:srgbClr val="EAEAEA">
                  <a:alpha val="50000"/>
                </a:srgbClr>
              </a:solidFill>
              <a:ln w="9525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GB" sz="2400" b="1" i="1" smtClean="0">
                    <a:solidFill>
                      <a:schemeClr val="bg2"/>
                    </a:solidFill>
                    <a:latin typeface="Trebuchet MS" pitchFamily="34" charset="0"/>
                    <a:cs typeface="Times New Roman" pitchFamily="18" charset="0"/>
                  </a:rPr>
                  <a:t>clan</a:t>
                </a:r>
                <a:endParaRPr lang="en-GB" sz="2400" b="1" i="1">
                  <a:solidFill>
                    <a:schemeClr val="bg2"/>
                  </a:solidFill>
                  <a:latin typeface="Trebuchet MS" pitchFamily="34" charset="0"/>
                  <a:cs typeface="Times New Roman" pitchFamily="18" charset="0"/>
                </a:endParaRPr>
              </a:p>
            </p:txBody>
          </p:sp>
          <p:sp>
            <p:nvSpPr>
              <p:cNvPr id="886791" name="Rectangle 7"/>
              <p:cNvSpPr>
                <a:spLocks noChangeArrowheads="1"/>
              </p:cNvSpPr>
              <p:nvPr/>
            </p:nvSpPr>
            <p:spPr bwMode="auto">
              <a:xfrm>
                <a:off x="975" y="2750"/>
                <a:ext cx="1360" cy="1270"/>
              </a:xfrm>
              <a:prstGeom prst="rect">
                <a:avLst/>
              </a:prstGeom>
              <a:solidFill>
                <a:srgbClr val="EAEAEA">
                  <a:alpha val="50000"/>
                </a:srgbClr>
              </a:solidFill>
              <a:ln w="9525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GB" sz="2400" b="1" i="1" smtClean="0">
                    <a:solidFill>
                      <a:schemeClr val="bg2"/>
                    </a:solidFill>
                    <a:latin typeface="Trebuchet MS" pitchFamily="34" charset="0"/>
                    <a:cs typeface="Times New Roman" pitchFamily="18" charset="0"/>
                  </a:rPr>
                  <a:t>hierarchy</a:t>
                </a:r>
                <a:endParaRPr lang="en-GB" sz="2400" b="1" i="1">
                  <a:solidFill>
                    <a:schemeClr val="bg2"/>
                  </a:solidFill>
                  <a:latin typeface="Trebuchet MS" pitchFamily="34" charset="0"/>
                  <a:cs typeface="Times New Roman" pitchFamily="18" charset="0"/>
                </a:endParaRPr>
              </a:p>
            </p:txBody>
          </p:sp>
          <p:sp>
            <p:nvSpPr>
              <p:cNvPr id="886792" name="Rectangle 8"/>
              <p:cNvSpPr>
                <a:spLocks noChangeArrowheads="1"/>
              </p:cNvSpPr>
              <p:nvPr/>
            </p:nvSpPr>
            <p:spPr bwMode="auto">
              <a:xfrm>
                <a:off x="2336" y="1480"/>
                <a:ext cx="1360" cy="1270"/>
              </a:xfrm>
              <a:prstGeom prst="rect">
                <a:avLst/>
              </a:prstGeom>
              <a:solidFill>
                <a:srgbClr val="EAEAEA">
                  <a:alpha val="50000"/>
                </a:srgbClr>
              </a:solidFill>
              <a:ln w="9525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GB" sz="2400" b="1" i="1" smtClean="0">
                    <a:solidFill>
                      <a:schemeClr val="bg2"/>
                    </a:solidFill>
                    <a:latin typeface="Trebuchet MS" pitchFamily="34" charset="0"/>
                    <a:cs typeface="Times New Roman" pitchFamily="18" charset="0"/>
                  </a:rPr>
                  <a:t>adhocracy</a:t>
                </a:r>
                <a:endParaRPr lang="en-GB" sz="2400" b="1" i="1">
                  <a:solidFill>
                    <a:schemeClr val="bg2"/>
                  </a:solidFill>
                  <a:latin typeface="Trebuchet MS" pitchFamily="34" charset="0"/>
                  <a:cs typeface="Times New Roman" pitchFamily="18" charset="0"/>
                </a:endParaRPr>
              </a:p>
            </p:txBody>
          </p:sp>
          <p:sp>
            <p:nvSpPr>
              <p:cNvPr id="886793" name="Rectangle 9"/>
              <p:cNvSpPr>
                <a:spLocks noChangeArrowheads="1"/>
              </p:cNvSpPr>
              <p:nvPr/>
            </p:nvSpPr>
            <p:spPr bwMode="auto">
              <a:xfrm>
                <a:off x="2336" y="2750"/>
                <a:ext cx="1360" cy="1270"/>
              </a:xfrm>
              <a:prstGeom prst="rect">
                <a:avLst/>
              </a:prstGeom>
              <a:solidFill>
                <a:srgbClr val="EAEAEA">
                  <a:alpha val="50000"/>
                </a:srgbClr>
              </a:solidFill>
              <a:ln w="9525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GB" sz="2400" b="1" i="1" smtClean="0">
                    <a:solidFill>
                      <a:schemeClr val="bg2"/>
                    </a:solidFill>
                    <a:latin typeface="Trebuchet MS" pitchFamily="34" charset="0"/>
                    <a:cs typeface="Times New Roman" pitchFamily="18" charset="0"/>
                  </a:rPr>
                  <a:t>market</a:t>
                </a:r>
                <a:endParaRPr lang="en-GB" sz="2400" b="1" i="1">
                  <a:solidFill>
                    <a:schemeClr val="bg2"/>
                  </a:solidFill>
                  <a:latin typeface="Trebuchet MS" pitchFamily="34" charset="0"/>
                  <a:cs typeface="Times New Roman" pitchFamily="18" charset="0"/>
                </a:endParaRPr>
              </a:p>
            </p:txBody>
          </p:sp>
        </p:grpSp>
        <p:sp>
          <p:nvSpPr>
            <p:cNvPr id="886794" name="Rectangle 10"/>
            <p:cNvSpPr>
              <a:spLocks noChangeArrowheads="1"/>
            </p:cNvSpPr>
            <p:nvPr/>
          </p:nvSpPr>
          <p:spPr bwMode="auto">
            <a:xfrm>
              <a:off x="2608" y="1205"/>
              <a:ext cx="62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800" b="1" i="1" dirty="0" smtClean="0">
                  <a:solidFill>
                    <a:schemeClr val="hlink"/>
                  </a:solidFill>
                  <a:latin typeface="Trebuchet MS" pitchFamily="34" charset="0"/>
                  <a:cs typeface="Times New Roman" pitchFamily="18" charset="0"/>
                </a:rPr>
                <a:t>organic</a:t>
              </a:r>
              <a:endParaRPr lang="en-GB" sz="1800" b="1" i="1" dirty="0">
                <a:solidFill>
                  <a:schemeClr val="hlink"/>
                </a:solidFill>
                <a:latin typeface="Trebuchet MS" pitchFamily="34" charset="0"/>
                <a:cs typeface="Times New Roman" pitchFamily="18" charset="0"/>
              </a:endParaRPr>
            </a:p>
          </p:txBody>
        </p:sp>
        <p:sp>
          <p:nvSpPr>
            <p:cNvPr id="886795" name="Rectangle 11"/>
            <p:cNvSpPr>
              <a:spLocks noChangeArrowheads="1"/>
            </p:cNvSpPr>
            <p:nvPr/>
          </p:nvSpPr>
          <p:spPr bwMode="auto">
            <a:xfrm>
              <a:off x="2458" y="3931"/>
              <a:ext cx="89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800" b="1" i="1" dirty="0" smtClean="0">
                  <a:solidFill>
                    <a:schemeClr val="hlink"/>
                  </a:solidFill>
                  <a:latin typeface="Trebuchet MS" pitchFamily="34" charset="0"/>
                  <a:cs typeface="Times New Roman" pitchFamily="18" charset="0"/>
                </a:rPr>
                <a:t>mechanical</a:t>
              </a:r>
              <a:endParaRPr lang="en-GB" sz="1800" b="1" i="1" dirty="0">
                <a:solidFill>
                  <a:schemeClr val="hlink"/>
                </a:solidFill>
                <a:latin typeface="Trebuchet MS" pitchFamily="34" charset="0"/>
                <a:cs typeface="Times New Roman" pitchFamily="18" charset="0"/>
              </a:endParaRPr>
            </a:p>
          </p:txBody>
        </p:sp>
        <p:sp>
          <p:nvSpPr>
            <p:cNvPr id="886796" name="Rectangle 12"/>
            <p:cNvSpPr>
              <a:spLocks noChangeArrowheads="1"/>
            </p:cNvSpPr>
            <p:nvPr/>
          </p:nvSpPr>
          <p:spPr bwMode="auto">
            <a:xfrm rot="16200000">
              <a:off x="1075" y="2600"/>
              <a:ext cx="66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800" b="1" i="1" dirty="0" smtClean="0">
                  <a:solidFill>
                    <a:schemeClr val="hlink"/>
                  </a:solidFill>
                  <a:latin typeface="Trebuchet MS" pitchFamily="34" charset="0"/>
                  <a:cs typeface="Times New Roman" pitchFamily="18" charset="0"/>
                </a:rPr>
                <a:t>internal</a:t>
              </a:r>
              <a:endParaRPr lang="en-GB" sz="1800" b="1" i="1" dirty="0">
                <a:solidFill>
                  <a:schemeClr val="hlink"/>
                </a:solidFill>
                <a:latin typeface="Trebuchet MS" pitchFamily="34" charset="0"/>
                <a:cs typeface="Times New Roman" pitchFamily="18" charset="0"/>
              </a:endParaRPr>
            </a:p>
          </p:txBody>
        </p:sp>
        <p:sp>
          <p:nvSpPr>
            <p:cNvPr id="886797" name="Rectangle 13"/>
            <p:cNvSpPr>
              <a:spLocks noChangeArrowheads="1"/>
            </p:cNvSpPr>
            <p:nvPr/>
          </p:nvSpPr>
          <p:spPr bwMode="auto">
            <a:xfrm rot="16200000">
              <a:off x="4007" y="2629"/>
              <a:ext cx="70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800" b="1" i="1" dirty="0" smtClean="0">
                  <a:solidFill>
                    <a:schemeClr val="hlink"/>
                  </a:solidFill>
                  <a:latin typeface="Trebuchet MS" pitchFamily="34" charset="0"/>
                  <a:cs typeface="Times New Roman" pitchFamily="18" charset="0"/>
                </a:rPr>
                <a:t>external</a:t>
              </a:r>
              <a:endParaRPr lang="en-GB" sz="1800" b="1" i="1" dirty="0">
                <a:solidFill>
                  <a:schemeClr val="hlink"/>
                </a:solidFill>
                <a:latin typeface="Trebuchet MS" pitchFamily="34" charset="0"/>
                <a:cs typeface="Times New Roman" pitchFamily="18" charset="0"/>
              </a:endParaRPr>
            </a:p>
          </p:txBody>
        </p:sp>
        <p:sp>
          <p:nvSpPr>
            <p:cNvPr id="886798" name="Rectangle 14"/>
            <p:cNvSpPr>
              <a:spLocks noChangeArrowheads="1"/>
            </p:cNvSpPr>
            <p:nvPr/>
          </p:nvSpPr>
          <p:spPr bwMode="auto">
            <a:xfrm>
              <a:off x="1565" y="1480"/>
              <a:ext cx="1270" cy="1114"/>
            </a:xfrm>
            <a:prstGeom prst="rect">
              <a:avLst/>
            </a:prstGeom>
            <a:solidFill>
              <a:srgbClr val="EAEAE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179388" indent="-179388">
                <a:buFont typeface="Wingdings" pitchFamily="2" charset="2"/>
                <a:buChar char="n"/>
                <a:tabLst>
                  <a:tab pos="179388" algn="l"/>
                  <a:tab pos="846138" algn="l"/>
                </a:tabLst>
              </a:pPr>
              <a:r>
                <a:rPr lang="en-GB" sz="1000" b="1" i="1" smtClean="0">
                  <a:latin typeface="Trebuchet MS" pitchFamily="34" charset="0"/>
                  <a:cs typeface="Times New Roman" pitchFamily="18" charset="0"/>
                </a:rPr>
                <a:t>Dominant Attributes</a:t>
              </a:r>
              <a:r>
                <a:rPr lang="en-GB" sz="1000" smtClean="0">
                  <a:latin typeface="Trebuchet MS" pitchFamily="34" charset="0"/>
                  <a:cs typeface="Times New Roman" pitchFamily="18" charset="0"/>
                </a:rPr>
                <a:t>: Cohesiveness, participation, teamwork. sense of family </a:t>
              </a:r>
            </a:p>
            <a:p>
              <a:pPr marL="179388" indent="-179388">
                <a:buFont typeface="Wingdings" pitchFamily="2" charset="2"/>
                <a:buChar char="n"/>
                <a:tabLst>
                  <a:tab pos="179388" algn="l"/>
                  <a:tab pos="846138" algn="l"/>
                </a:tabLst>
              </a:pPr>
              <a:r>
                <a:rPr lang="en-GB" sz="1000" b="1" i="1" smtClean="0">
                  <a:latin typeface="Trebuchet MS" pitchFamily="34" charset="0"/>
                  <a:cs typeface="Times New Roman" pitchFamily="18" charset="0"/>
                </a:rPr>
                <a:t>Leader Style</a:t>
              </a:r>
              <a:r>
                <a:rPr lang="en-GB" sz="1000" smtClean="0">
                  <a:latin typeface="Trebuchet MS" pitchFamily="34" charset="0"/>
                  <a:cs typeface="Times New Roman" pitchFamily="18" charset="0"/>
                </a:rPr>
                <a:t>: Mentor, facilitator, parent-figure</a:t>
              </a:r>
            </a:p>
            <a:p>
              <a:pPr marL="179388" indent="-179388">
                <a:buFont typeface="Wingdings" pitchFamily="2" charset="2"/>
                <a:buChar char="n"/>
                <a:tabLst>
                  <a:tab pos="179388" algn="l"/>
                  <a:tab pos="846138" algn="l"/>
                </a:tabLst>
              </a:pPr>
              <a:r>
                <a:rPr lang="en-GB" sz="1000" b="1" i="1" smtClean="0">
                  <a:latin typeface="Trebuchet MS" pitchFamily="34" charset="0"/>
                  <a:cs typeface="Times New Roman" pitchFamily="18" charset="0"/>
                </a:rPr>
                <a:t>Bonding</a:t>
              </a:r>
              <a:r>
                <a:rPr lang="en-GB" sz="1000" smtClean="0">
                  <a:latin typeface="Trebuchet MS" pitchFamily="34" charset="0"/>
                  <a:cs typeface="Times New Roman" pitchFamily="18" charset="0"/>
                </a:rPr>
                <a:t>: Loyalty, tradition, interpersonal cohesion</a:t>
              </a:r>
              <a:endParaRPr lang="en-GB" sz="1000" b="1" i="1" smtClean="0">
                <a:latin typeface="Trebuchet MS" pitchFamily="34" charset="0"/>
                <a:cs typeface="Times New Roman" pitchFamily="18" charset="0"/>
              </a:endParaRPr>
            </a:p>
            <a:p>
              <a:pPr marL="179388" indent="-179388">
                <a:buFont typeface="Wingdings" pitchFamily="2" charset="2"/>
                <a:buChar char="n"/>
                <a:tabLst>
                  <a:tab pos="179388" algn="l"/>
                  <a:tab pos="846138" algn="l"/>
                </a:tabLst>
              </a:pPr>
              <a:r>
                <a:rPr lang="en-GB" sz="1000" b="1" i="1" smtClean="0">
                  <a:latin typeface="Trebuchet MS" pitchFamily="34" charset="0"/>
                  <a:cs typeface="Times New Roman" pitchFamily="18" charset="0"/>
                </a:rPr>
                <a:t>Strategic emphasis</a:t>
              </a:r>
              <a:r>
                <a:rPr lang="en-GB" sz="1000" smtClean="0">
                  <a:latin typeface="Trebuchet MS" pitchFamily="34" charset="0"/>
                  <a:cs typeface="Times New Roman" pitchFamily="18" charset="0"/>
                </a:rPr>
                <a:t>: Towards developing human resources, commitment, morale </a:t>
              </a:r>
              <a:endParaRPr lang="en-GB" sz="1000">
                <a:latin typeface="Trebuchet MS" pitchFamily="34" charset="0"/>
                <a:cs typeface="Times New Roman" pitchFamily="18" charset="0"/>
              </a:endParaRPr>
            </a:p>
          </p:txBody>
        </p:sp>
        <p:sp>
          <p:nvSpPr>
            <p:cNvPr id="886799" name="Rectangle 15"/>
            <p:cNvSpPr>
              <a:spLocks noChangeArrowheads="1"/>
            </p:cNvSpPr>
            <p:nvPr/>
          </p:nvSpPr>
          <p:spPr bwMode="auto">
            <a:xfrm>
              <a:off x="2880" y="1432"/>
              <a:ext cx="1270" cy="1114"/>
            </a:xfrm>
            <a:prstGeom prst="rect">
              <a:avLst/>
            </a:prstGeom>
            <a:solidFill>
              <a:srgbClr val="EAEAE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179388" indent="-179388">
                <a:buFont typeface="Wingdings" pitchFamily="2" charset="2"/>
                <a:buChar char="n"/>
                <a:tabLst>
                  <a:tab pos="222250" algn="l"/>
                  <a:tab pos="846138" algn="l"/>
                </a:tabLst>
              </a:pPr>
              <a:r>
                <a:rPr lang="en-GB" sz="1000" b="1" i="1" smtClean="0">
                  <a:latin typeface="Trebuchet MS" pitchFamily="34" charset="0"/>
                  <a:cs typeface="Times New Roman" pitchFamily="18" charset="0"/>
                </a:rPr>
                <a:t>Dominant Attributes</a:t>
              </a:r>
              <a:r>
                <a:rPr lang="en-GB" sz="1000" smtClean="0">
                  <a:latin typeface="Trebuchet MS" pitchFamily="34" charset="0"/>
                  <a:cs typeface="Times New Roman" pitchFamily="18" charset="0"/>
                </a:rPr>
                <a:t>: Creativity, entrepreneurship, adaptability, dynamism</a:t>
              </a:r>
              <a:endParaRPr lang="en-GB" sz="1000" b="1" i="1" smtClean="0">
                <a:latin typeface="Trebuchet MS" pitchFamily="34" charset="0"/>
                <a:cs typeface="Times New Roman" pitchFamily="18" charset="0"/>
              </a:endParaRPr>
            </a:p>
            <a:p>
              <a:pPr marL="179388" indent="-179388">
                <a:buFont typeface="Wingdings" pitchFamily="2" charset="2"/>
                <a:buChar char="n"/>
                <a:tabLst>
                  <a:tab pos="222250" algn="l"/>
                  <a:tab pos="846138" algn="l"/>
                </a:tabLst>
              </a:pPr>
              <a:r>
                <a:rPr lang="en-GB" sz="1000" b="1" i="1" smtClean="0">
                  <a:latin typeface="Trebuchet MS" pitchFamily="34" charset="0"/>
                  <a:cs typeface="Times New Roman" pitchFamily="18" charset="0"/>
                </a:rPr>
                <a:t>Leader Style</a:t>
              </a:r>
              <a:r>
                <a:rPr lang="en-GB" sz="1000" smtClean="0">
                  <a:latin typeface="Trebuchet MS" pitchFamily="34" charset="0"/>
                  <a:cs typeface="Times New Roman" pitchFamily="18" charset="0"/>
                </a:rPr>
                <a:t>: Entrepreneur, innovator, risk taker, </a:t>
              </a:r>
              <a:endParaRPr lang="en-GB" sz="1000" b="1" i="1" smtClean="0">
                <a:latin typeface="Trebuchet MS" pitchFamily="34" charset="0"/>
                <a:cs typeface="Times New Roman" pitchFamily="18" charset="0"/>
              </a:endParaRPr>
            </a:p>
            <a:p>
              <a:pPr marL="179388" indent="-179388">
                <a:buFont typeface="Wingdings" pitchFamily="2" charset="2"/>
                <a:buChar char="n"/>
                <a:tabLst>
                  <a:tab pos="222250" algn="l"/>
                  <a:tab pos="846138" algn="l"/>
                </a:tabLst>
              </a:pPr>
              <a:r>
                <a:rPr lang="en-GB" sz="1000" b="1" i="1" smtClean="0">
                  <a:latin typeface="Trebuchet MS" pitchFamily="34" charset="0"/>
                  <a:cs typeface="Times New Roman" pitchFamily="18" charset="0"/>
                </a:rPr>
                <a:t>Bonding</a:t>
              </a:r>
              <a:r>
                <a:rPr lang="en-GB" sz="1000" smtClean="0">
                  <a:latin typeface="Trebuchet MS" pitchFamily="34" charset="0"/>
                  <a:cs typeface="Times New Roman" pitchFamily="18" charset="0"/>
                </a:rPr>
                <a:t>: entrepreneurship, Flexibility,  risk</a:t>
              </a:r>
              <a:endParaRPr lang="en-GB" sz="1000" b="1" i="1" smtClean="0">
                <a:latin typeface="Trebuchet MS" pitchFamily="34" charset="0"/>
                <a:cs typeface="Times New Roman" pitchFamily="18" charset="0"/>
              </a:endParaRPr>
            </a:p>
            <a:p>
              <a:pPr marL="179388" indent="-179388">
                <a:buFont typeface="Wingdings" pitchFamily="2" charset="2"/>
                <a:buChar char="n"/>
                <a:tabLst>
                  <a:tab pos="222250" algn="l"/>
                  <a:tab pos="846138" algn="l"/>
                </a:tabLst>
              </a:pPr>
              <a:r>
                <a:rPr lang="en-GB" sz="1000" b="1" i="1" smtClean="0">
                  <a:latin typeface="Trebuchet MS" pitchFamily="34" charset="0"/>
                  <a:cs typeface="Times New Roman" pitchFamily="18" charset="0"/>
                </a:rPr>
                <a:t>Strategic emphasis</a:t>
              </a:r>
              <a:r>
                <a:rPr lang="en-GB" sz="1000" b="1" smtClean="0">
                  <a:latin typeface="Trebuchet MS" pitchFamily="34" charset="0"/>
                  <a:cs typeface="Times New Roman" pitchFamily="18" charset="0"/>
                </a:rPr>
                <a:t>:</a:t>
              </a:r>
              <a:r>
                <a:rPr lang="en-GB" sz="1000" smtClean="0">
                  <a:latin typeface="Trebuchet MS" pitchFamily="34" charset="0"/>
                  <a:cs typeface="Times New Roman" pitchFamily="18" charset="0"/>
                </a:rPr>
                <a:t> Towards innovation, growth, new resources </a:t>
              </a:r>
              <a:endParaRPr lang="en-GB" sz="1000">
                <a:latin typeface="Trebuchet MS" pitchFamily="34" charset="0"/>
                <a:cs typeface="Times New Roman" pitchFamily="18" charset="0"/>
              </a:endParaRPr>
            </a:p>
          </p:txBody>
        </p:sp>
        <p:sp>
          <p:nvSpPr>
            <p:cNvPr id="886800" name="Rectangle 16"/>
            <p:cNvSpPr>
              <a:spLocks noChangeArrowheads="1"/>
            </p:cNvSpPr>
            <p:nvPr/>
          </p:nvSpPr>
          <p:spPr bwMode="auto">
            <a:xfrm>
              <a:off x="1565" y="2699"/>
              <a:ext cx="1270" cy="1210"/>
            </a:xfrm>
            <a:prstGeom prst="rect">
              <a:avLst/>
            </a:prstGeom>
            <a:solidFill>
              <a:srgbClr val="EAEAE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179388" indent="-179388">
                <a:buFont typeface="Wingdings" pitchFamily="2" charset="2"/>
                <a:buChar char="n"/>
                <a:tabLst>
                  <a:tab pos="179388" algn="l"/>
                  <a:tab pos="846138" algn="l"/>
                </a:tabLst>
              </a:pPr>
              <a:r>
                <a:rPr lang="en-GB" sz="1000" b="1" i="1" smtClean="0">
                  <a:latin typeface="Trebuchet MS" pitchFamily="34" charset="0"/>
                  <a:cs typeface="Times New Roman" pitchFamily="18" charset="0"/>
                </a:rPr>
                <a:t>Dominant Attributes</a:t>
              </a:r>
              <a:r>
                <a:rPr lang="en-GB" sz="1000" smtClean="0">
                  <a:latin typeface="Trebuchet MS" pitchFamily="34" charset="0"/>
                  <a:cs typeface="Times New Roman" pitchFamily="18" charset="0"/>
                </a:rPr>
                <a:t>: Order, rules and regulations, uniformity, efficiency</a:t>
              </a:r>
            </a:p>
            <a:p>
              <a:pPr marL="179388" indent="-179388">
                <a:buFont typeface="Wingdings" pitchFamily="2" charset="2"/>
                <a:buChar char="n"/>
                <a:tabLst>
                  <a:tab pos="179388" algn="l"/>
                  <a:tab pos="846138" algn="l"/>
                </a:tabLst>
              </a:pPr>
              <a:r>
                <a:rPr lang="en-GB" sz="1000" b="1" i="1" smtClean="0">
                  <a:latin typeface="Trebuchet MS" pitchFamily="34" charset="0"/>
                  <a:cs typeface="Times New Roman" pitchFamily="18" charset="0"/>
                </a:rPr>
                <a:t>Leader Style</a:t>
              </a:r>
              <a:r>
                <a:rPr lang="en-GB" sz="1000" smtClean="0">
                  <a:latin typeface="Trebuchet MS" pitchFamily="34" charset="0"/>
                  <a:cs typeface="Times New Roman" pitchFamily="18" charset="0"/>
                </a:rPr>
                <a:t>: coordinator, organizer, administrator</a:t>
              </a:r>
              <a:endParaRPr lang="en-GB" sz="1000" b="1" i="1" smtClean="0">
                <a:latin typeface="Trebuchet MS" pitchFamily="34" charset="0"/>
                <a:cs typeface="Times New Roman" pitchFamily="18" charset="0"/>
              </a:endParaRPr>
            </a:p>
            <a:p>
              <a:pPr marL="179388" indent="-179388">
                <a:buFont typeface="Wingdings" pitchFamily="2" charset="2"/>
                <a:buChar char="n"/>
                <a:tabLst>
                  <a:tab pos="179388" algn="l"/>
                  <a:tab pos="846138" algn="l"/>
                </a:tabLst>
              </a:pPr>
              <a:r>
                <a:rPr lang="en-GB" sz="1000" b="1" i="1" smtClean="0">
                  <a:latin typeface="Trebuchet MS" pitchFamily="34" charset="0"/>
                  <a:cs typeface="Times New Roman" pitchFamily="18" charset="0"/>
                </a:rPr>
                <a:t>Bonding</a:t>
              </a:r>
              <a:r>
                <a:rPr lang="en-GB" sz="1000" smtClean="0">
                  <a:latin typeface="Trebuchet MS" pitchFamily="34" charset="0"/>
                  <a:cs typeface="Times New Roman" pitchFamily="18" charset="0"/>
                </a:rPr>
                <a:t>: Rules, policies and procedures, clear expectation</a:t>
              </a:r>
              <a:endParaRPr lang="en-GB" sz="1000" i="1" smtClean="0">
                <a:latin typeface="Trebuchet MS" pitchFamily="34" charset="0"/>
                <a:cs typeface="Times New Roman" pitchFamily="18" charset="0"/>
              </a:endParaRPr>
            </a:p>
            <a:p>
              <a:pPr marL="179388" indent="-179388">
                <a:buFont typeface="Wingdings" pitchFamily="2" charset="2"/>
                <a:buChar char="n"/>
                <a:tabLst>
                  <a:tab pos="179388" algn="l"/>
                  <a:tab pos="846138" algn="l"/>
                </a:tabLst>
              </a:pPr>
              <a:r>
                <a:rPr lang="en-GB" sz="1000" i="1" smtClean="0">
                  <a:latin typeface="Trebuchet MS" pitchFamily="34" charset="0"/>
                  <a:cs typeface="Times New Roman" pitchFamily="18" charset="0"/>
                </a:rPr>
                <a:t>Strategic emphasis</a:t>
              </a:r>
              <a:r>
                <a:rPr lang="en-GB" sz="1000" b="1" smtClean="0">
                  <a:latin typeface="Trebuchet MS" pitchFamily="34" charset="0"/>
                  <a:cs typeface="Times New Roman" pitchFamily="18" charset="0"/>
                </a:rPr>
                <a:t>:</a:t>
              </a:r>
              <a:r>
                <a:rPr lang="en-GB" sz="1000" smtClean="0">
                  <a:latin typeface="Trebuchet MS" pitchFamily="34" charset="0"/>
                  <a:cs typeface="Times New Roman" pitchFamily="18" charset="0"/>
                </a:rPr>
                <a:t> </a:t>
              </a:r>
              <a:r>
                <a:rPr lang="en-GB" sz="1000" b="1" smtClean="0">
                  <a:latin typeface="Trebuchet MS" pitchFamily="34" charset="0"/>
                  <a:cs typeface="Times New Roman" pitchFamily="18" charset="0"/>
                </a:rPr>
                <a:t>Towards stability, predictability, smooth operations</a:t>
              </a:r>
              <a:r>
                <a:rPr lang="en-GB" sz="1000" smtClean="0">
                  <a:latin typeface="Trebuchet MS" pitchFamily="34" charset="0"/>
                  <a:cs typeface="Times New Roman" pitchFamily="18" charset="0"/>
                </a:rPr>
                <a:t> </a:t>
              </a:r>
              <a:endParaRPr lang="en-GB" sz="1000">
                <a:latin typeface="Trebuchet MS" pitchFamily="34" charset="0"/>
                <a:cs typeface="Times New Roman" pitchFamily="18" charset="0"/>
              </a:endParaRPr>
            </a:p>
          </p:txBody>
        </p:sp>
        <p:sp>
          <p:nvSpPr>
            <p:cNvPr id="886801" name="Rectangle 17"/>
            <p:cNvSpPr>
              <a:spLocks noChangeArrowheads="1"/>
            </p:cNvSpPr>
            <p:nvPr/>
          </p:nvSpPr>
          <p:spPr bwMode="auto">
            <a:xfrm>
              <a:off x="2880" y="2710"/>
              <a:ext cx="1270" cy="1318"/>
            </a:xfrm>
            <a:prstGeom prst="rect">
              <a:avLst/>
            </a:prstGeom>
            <a:solidFill>
              <a:srgbClr val="EAEAE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179388" indent="-179388">
                <a:buFont typeface="Wingdings" pitchFamily="2" charset="2"/>
                <a:buChar char="n"/>
                <a:tabLst>
                  <a:tab pos="222250" algn="l"/>
                  <a:tab pos="846138" algn="l"/>
                </a:tabLst>
              </a:pPr>
              <a:r>
                <a:rPr lang="en-GB" sz="1000" b="1" i="1" smtClean="0">
                  <a:latin typeface="Trebuchet MS" pitchFamily="34" charset="0"/>
                  <a:cs typeface="Times New Roman" pitchFamily="18" charset="0"/>
                </a:rPr>
                <a:t>Dominant Attributes: </a:t>
              </a:r>
              <a:r>
                <a:rPr lang="en-GB" sz="1000" i="1" smtClean="0">
                  <a:latin typeface="Trebuchet MS" pitchFamily="34" charset="0"/>
                  <a:cs typeface="Times New Roman" pitchFamily="18" charset="0"/>
                </a:rPr>
                <a:t>competitiveness, goal achievement environment exchange</a:t>
              </a:r>
            </a:p>
            <a:p>
              <a:pPr marL="179388" indent="-179388">
                <a:buFont typeface="Wingdings" pitchFamily="2" charset="2"/>
                <a:buChar char="n"/>
                <a:tabLst>
                  <a:tab pos="222250" algn="l"/>
                  <a:tab pos="846138" algn="l"/>
                </a:tabLst>
              </a:pPr>
              <a:r>
                <a:rPr lang="en-GB" sz="1000" b="1" i="1" smtClean="0">
                  <a:latin typeface="Trebuchet MS" pitchFamily="34" charset="0"/>
                  <a:cs typeface="Times New Roman" pitchFamily="18" charset="0"/>
                </a:rPr>
                <a:t>Leader Style: </a:t>
              </a:r>
              <a:r>
                <a:rPr lang="en-GB" sz="1000" i="1" smtClean="0">
                  <a:latin typeface="Trebuchet MS" pitchFamily="34" charset="0"/>
                  <a:cs typeface="Times New Roman" pitchFamily="18" charset="0"/>
                </a:rPr>
                <a:t>decisive, production- and achievement oriented</a:t>
              </a:r>
            </a:p>
            <a:p>
              <a:pPr marL="179388" indent="-179388">
                <a:buFont typeface="Wingdings" pitchFamily="2" charset="2"/>
                <a:buChar char="n"/>
                <a:tabLst>
                  <a:tab pos="222250" algn="l"/>
                  <a:tab pos="846138" algn="l"/>
                </a:tabLst>
              </a:pPr>
              <a:r>
                <a:rPr lang="en-GB" sz="1000" b="1" i="1" smtClean="0">
                  <a:latin typeface="Trebuchet MS" pitchFamily="34" charset="0"/>
                  <a:cs typeface="Times New Roman" pitchFamily="18" charset="0"/>
                </a:rPr>
                <a:t>Bonding: </a:t>
              </a:r>
              <a:r>
                <a:rPr lang="en-GB" sz="1000" i="1" smtClean="0">
                  <a:latin typeface="Trebuchet MS" pitchFamily="34" charset="0"/>
                  <a:cs typeface="Times New Roman" pitchFamily="18" charset="0"/>
                </a:rPr>
                <a:t>Goal orientation,</a:t>
              </a:r>
              <a:r>
                <a:rPr lang="en-GB" sz="1000" b="1" i="1" smtClean="0">
                  <a:latin typeface="Trebuchet MS" pitchFamily="34" charset="0"/>
                  <a:cs typeface="Times New Roman" pitchFamily="18" charset="0"/>
                </a:rPr>
                <a:t> </a:t>
              </a:r>
              <a:r>
                <a:rPr lang="en-GB" sz="1000" i="1" smtClean="0">
                  <a:latin typeface="Trebuchet MS" pitchFamily="34" charset="0"/>
                  <a:cs typeface="Times New Roman" pitchFamily="18" charset="0"/>
                </a:rPr>
                <a:t>production, competition</a:t>
              </a:r>
            </a:p>
            <a:p>
              <a:pPr marL="179388" indent="-179388">
                <a:buFont typeface="Wingdings" pitchFamily="2" charset="2"/>
                <a:buChar char="n"/>
                <a:tabLst>
                  <a:tab pos="222250" algn="l"/>
                  <a:tab pos="846138" algn="l"/>
                </a:tabLst>
              </a:pPr>
              <a:r>
                <a:rPr lang="en-GB" sz="1000" b="1" i="1" smtClean="0">
                  <a:latin typeface="Trebuchet MS" pitchFamily="34" charset="0"/>
                  <a:cs typeface="Times New Roman" pitchFamily="18" charset="0"/>
                </a:rPr>
                <a:t>Strategic emphasis: </a:t>
              </a:r>
              <a:r>
                <a:rPr lang="en-GB" sz="1000" i="1" smtClean="0">
                  <a:latin typeface="Trebuchet MS" pitchFamily="34" charset="0"/>
                  <a:cs typeface="Times New Roman" pitchFamily="18" charset="0"/>
                </a:rPr>
                <a:t>Toward competitive, advantage and market superiority</a:t>
              </a:r>
              <a:r>
                <a:rPr lang="en-GB" sz="1000" smtClean="0">
                  <a:latin typeface="Trebuchet MS" pitchFamily="34" charset="0"/>
                  <a:cs typeface="Times New Roman" pitchFamily="18" charset="0"/>
                </a:rPr>
                <a:t> </a:t>
              </a:r>
              <a:endParaRPr lang="en-GB" sz="1000">
                <a:latin typeface="Trebuchet MS" pitchFamily="34" charset="0"/>
                <a:cs typeface="Times New Roman" pitchFamily="18" charset="0"/>
              </a:endParaRPr>
            </a:p>
          </p:txBody>
        </p:sp>
      </p:grpSp>
      <p:sp>
        <p:nvSpPr>
          <p:cNvPr id="886803" name="AutoShape 19"/>
          <p:cNvSpPr>
            <a:spLocks noChangeArrowheads="1"/>
          </p:cNvSpPr>
          <p:nvPr/>
        </p:nvSpPr>
        <p:spPr bwMode="auto">
          <a:xfrm>
            <a:off x="65088" y="891121"/>
            <a:ext cx="3851275" cy="974725"/>
          </a:xfrm>
          <a:prstGeom prst="cloudCallout">
            <a:avLst>
              <a:gd name="adj1" fmla="val -10181"/>
              <a:gd name="adj2" fmla="val 106676"/>
            </a:avLst>
          </a:prstGeom>
          <a:solidFill>
            <a:srgbClr val="FFFFFF">
              <a:alpha val="89999"/>
            </a:srgbClr>
          </a:solidFill>
          <a:ln w="9525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sz="1800" b="1" i="1" dirty="0">
                <a:solidFill>
                  <a:srgbClr val="FF3300"/>
                </a:solidFill>
                <a:latin typeface="Trebuchet MS" pitchFamily="34" charset="0"/>
                <a:cs typeface="Times New Roman" pitchFamily="18" charset="0"/>
              </a:rPr>
              <a:t>The traditional </a:t>
            </a:r>
            <a:r>
              <a:rPr lang="en-GB" sz="1800" b="1" i="1" dirty="0" smtClean="0">
                <a:solidFill>
                  <a:srgbClr val="FF3300"/>
                </a:solidFill>
                <a:latin typeface="Trebuchet MS" pitchFamily="34" charset="0"/>
                <a:cs typeface="Times New Roman" pitchFamily="18" charset="0"/>
              </a:rPr>
              <a:t>family business</a:t>
            </a:r>
            <a:endParaRPr lang="en-GB" sz="1800" b="1" i="1" dirty="0">
              <a:solidFill>
                <a:srgbClr val="FF3300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886804" name="AutoShape 20"/>
          <p:cNvSpPr>
            <a:spLocks noChangeArrowheads="1"/>
          </p:cNvSpPr>
          <p:nvPr/>
        </p:nvSpPr>
        <p:spPr bwMode="auto">
          <a:xfrm>
            <a:off x="3451225" y="908050"/>
            <a:ext cx="3851275" cy="974725"/>
          </a:xfrm>
          <a:prstGeom prst="cloudCallout">
            <a:avLst>
              <a:gd name="adj1" fmla="val -48394"/>
              <a:gd name="adj2" fmla="val 101630"/>
            </a:avLst>
          </a:prstGeom>
          <a:solidFill>
            <a:srgbClr val="FFFFFF">
              <a:alpha val="89999"/>
            </a:srgbClr>
          </a:solidFill>
          <a:ln w="9525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sz="1800" b="1" i="1">
                <a:solidFill>
                  <a:srgbClr val="FF3300"/>
                </a:solidFill>
                <a:latin typeface="Trebuchet MS" pitchFamily="34" charset="0"/>
                <a:cs typeface="Times New Roman" pitchFamily="18" charset="0"/>
              </a:rPr>
              <a:t>The innovative start-up </a:t>
            </a:r>
            <a:r>
              <a:rPr lang="en-GB" sz="1800" b="1" i="1" smtClean="0">
                <a:solidFill>
                  <a:srgbClr val="FF3300"/>
                </a:solidFill>
                <a:latin typeface="Trebuchet MS" pitchFamily="34" charset="0"/>
                <a:cs typeface="Times New Roman" pitchFamily="18" charset="0"/>
              </a:rPr>
              <a:t>company</a:t>
            </a:r>
            <a:endParaRPr lang="en-GB" sz="1800" b="1" i="1">
              <a:solidFill>
                <a:srgbClr val="FF3300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886805" name="AutoShape 21"/>
          <p:cNvSpPr>
            <a:spLocks noChangeArrowheads="1"/>
          </p:cNvSpPr>
          <p:nvPr/>
        </p:nvSpPr>
        <p:spPr bwMode="auto">
          <a:xfrm>
            <a:off x="4284663" y="4972050"/>
            <a:ext cx="4716462" cy="974725"/>
          </a:xfrm>
          <a:prstGeom prst="cloudCallout">
            <a:avLst>
              <a:gd name="adj1" fmla="val -65384"/>
              <a:gd name="adj2" fmla="val -99509"/>
            </a:avLst>
          </a:prstGeom>
          <a:solidFill>
            <a:srgbClr val="FFFFFF">
              <a:alpha val="89999"/>
            </a:srgbClr>
          </a:solidFill>
          <a:ln w="9525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sz="1800" b="1" i="1">
                <a:solidFill>
                  <a:srgbClr val="FF3300"/>
                </a:solidFill>
                <a:latin typeface="Trebuchet MS" pitchFamily="34" charset="0"/>
                <a:cs typeface="Times New Roman" pitchFamily="18" charset="0"/>
              </a:rPr>
              <a:t>The flexible high-performance enterprise</a:t>
            </a:r>
            <a:endParaRPr lang="en-GB" sz="1800" b="1" i="1">
              <a:solidFill>
                <a:srgbClr val="FF3300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886806" name="AutoShape 22"/>
          <p:cNvSpPr>
            <a:spLocks noChangeArrowheads="1"/>
          </p:cNvSpPr>
          <p:nvPr/>
        </p:nvSpPr>
        <p:spPr bwMode="auto">
          <a:xfrm>
            <a:off x="140496" y="5045075"/>
            <a:ext cx="2703312" cy="1300163"/>
          </a:xfrm>
          <a:prstGeom prst="cloudCallout">
            <a:avLst>
              <a:gd name="adj1" fmla="val 5968"/>
              <a:gd name="adj2" fmla="val -113125"/>
            </a:avLst>
          </a:prstGeom>
          <a:solidFill>
            <a:srgbClr val="FFFFFF">
              <a:alpha val="89999"/>
            </a:srgbClr>
          </a:solidFill>
          <a:ln w="9525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sz="1800" b="1" i="1" dirty="0" smtClean="0">
                <a:solidFill>
                  <a:srgbClr val="FF3300"/>
                </a:solidFill>
                <a:latin typeface="Trebuchet MS" pitchFamily="34" charset="0"/>
                <a:cs typeface="Times New Roman" pitchFamily="18" charset="0"/>
              </a:rPr>
              <a:t>Government</a:t>
            </a:r>
            <a:r>
              <a:rPr lang="en-GB" sz="1800" b="1" i="1" dirty="0">
                <a:solidFill>
                  <a:srgbClr val="FF3300"/>
                </a:solidFill>
                <a:latin typeface="Trebuchet MS" pitchFamily="34" charset="0"/>
                <a:cs typeface="Times New Roman" pitchFamily="18" charset="0"/>
              </a:rPr>
              <a:t/>
            </a:r>
            <a:br>
              <a:rPr lang="en-GB" sz="1800" b="1" i="1" dirty="0">
                <a:solidFill>
                  <a:srgbClr val="FF3300"/>
                </a:solidFill>
                <a:latin typeface="Trebuchet MS" pitchFamily="34" charset="0"/>
                <a:cs typeface="Times New Roman" pitchFamily="18" charset="0"/>
              </a:rPr>
            </a:br>
            <a:r>
              <a:rPr lang="en-GB" sz="1800" b="1" i="1" dirty="0" smtClean="0">
                <a:solidFill>
                  <a:srgbClr val="FF3300"/>
                </a:solidFill>
                <a:latin typeface="Trebuchet MS" pitchFamily="34" charset="0"/>
                <a:cs typeface="Times New Roman" pitchFamily="18" charset="0"/>
              </a:rPr>
              <a:t>conglomerate</a:t>
            </a:r>
            <a:r>
              <a:rPr lang="en-GB" sz="1800" b="1" i="1" dirty="0">
                <a:solidFill>
                  <a:srgbClr val="FF3300"/>
                </a:solidFill>
                <a:latin typeface="Trebuchet MS" pitchFamily="34" charset="0"/>
                <a:cs typeface="Times New Roman" pitchFamily="18" charset="0"/>
              </a:rPr>
              <a:t/>
            </a:r>
            <a:br>
              <a:rPr lang="en-GB" sz="1800" b="1" i="1" dirty="0">
                <a:solidFill>
                  <a:srgbClr val="FF3300"/>
                </a:solidFill>
                <a:latin typeface="Trebuchet MS" pitchFamily="34" charset="0"/>
                <a:cs typeface="Times New Roman" pitchFamily="18" charset="0"/>
              </a:rPr>
            </a:br>
            <a:r>
              <a:rPr lang="en-GB" sz="1800" b="1" i="1" dirty="0" smtClean="0">
                <a:solidFill>
                  <a:srgbClr val="FF3300"/>
                </a:solidFill>
                <a:latin typeface="Trebuchet MS" pitchFamily="34" charset="0"/>
                <a:cs typeface="Times New Roman" pitchFamily="18" charset="0"/>
              </a:rPr>
              <a:t>dinosaur</a:t>
            </a:r>
            <a:endParaRPr lang="en-GB" sz="1800" b="1" i="1" dirty="0">
              <a:solidFill>
                <a:srgbClr val="FF3300"/>
              </a:solidFill>
              <a:latin typeface="Trebuchet MS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8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8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8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8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6803" grpId="0" animBg="1"/>
      <p:bldP spid="886804" grpId="0" animBg="1"/>
      <p:bldP spid="886805" grpId="0" animBg="1"/>
      <p:bldP spid="88680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www.si-g.com</a:t>
            </a:r>
          </a:p>
        </p:txBody>
      </p:sp>
      <p:sp>
        <p:nvSpPr>
          <p:cNvPr id="7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0215F713-EBA3-454C-82ED-5F36E1413762}" type="datetime5">
              <a:rPr lang="de-DE"/>
              <a:pPr/>
              <a:t>12-05-02</a:t>
            </a:fld>
            <a:endParaRPr 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3B91-77DF-47EB-83AD-CA2CC5D1BE60}" type="slidenum">
              <a:rPr lang="de-DE"/>
              <a:pPr/>
              <a:t>27</a:t>
            </a:fld>
            <a:endParaRPr lang="de-DE" dirty="0"/>
          </a:p>
        </p:txBody>
      </p:sp>
      <p:sp>
        <p:nvSpPr>
          <p:cNvPr id="83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>
                <a:latin typeface="Trebuchet MS" pitchFamily="34" charset="0"/>
              </a:rPr>
              <a:t>Design</a:t>
            </a:r>
            <a:br>
              <a:rPr lang="en-GB" b="0" dirty="0">
                <a:latin typeface="Trebuchet MS" pitchFamily="34" charset="0"/>
              </a:rPr>
            </a:br>
            <a:r>
              <a:rPr lang="en-GB" sz="2000" b="0" dirty="0">
                <a:latin typeface="Trebuchet MS" pitchFamily="34" charset="0"/>
              </a:rPr>
              <a:t>How can we create a quality culture?</a:t>
            </a:r>
          </a:p>
        </p:txBody>
      </p:sp>
      <p:sp>
        <p:nvSpPr>
          <p:cNvPr id="83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52736"/>
            <a:ext cx="7772400" cy="4876800"/>
          </a:xfrm>
        </p:spPr>
        <p:txBody>
          <a:bodyPr/>
          <a:lstStyle/>
          <a:p>
            <a:pPr marL="381000" indent="-381000"/>
            <a:r>
              <a:rPr lang="en-US" b="1" dirty="0">
                <a:latin typeface="Trebuchet MS" pitchFamily="34" charset="0"/>
              </a:rPr>
              <a:t>TQM thinking </a:t>
            </a:r>
            <a:r>
              <a:rPr lang="en-US" dirty="0">
                <a:latin typeface="Trebuchet MS" pitchFamily="34" charset="0"/>
              </a:rPr>
              <a:t>- quality </a:t>
            </a:r>
            <a:r>
              <a:rPr lang="en-US" dirty="0" smtClean="0">
                <a:latin typeface="Trebuchet MS" pitchFamily="34" charset="0"/>
              </a:rPr>
              <a:t>cannot be achieved </a:t>
            </a:r>
            <a:r>
              <a:rPr lang="en-US" dirty="0">
                <a:latin typeface="Trebuchet MS" pitchFamily="34" charset="0"/>
              </a:rPr>
              <a:t>in isolation.</a:t>
            </a:r>
          </a:p>
          <a:p>
            <a:pPr marL="381000" indent="-381000"/>
            <a:r>
              <a:rPr lang="en-US" b="1" dirty="0" smtClean="0">
                <a:latin typeface="Trebuchet MS" pitchFamily="34" charset="0"/>
              </a:rPr>
              <a:t>Leadership </a:t>
            </a:r>
            <a:r>
              <a:rPr lang="en-US" dirty="0" smtClean="0">
                <a:latin typeface="Trebuchet MS" pitchFamily="34" charset="0"/>
              </a:rPr>
              <a:t>- </a:t>
            </a:r>
            <a:r>
              <a:rPr lang="en-US" dirty="0">
                <a:latin typeface="Trebuchet MS" pitchFamily="34" charset="0"/>
              </a:rPr>
              <a:t>the </a:t>
            </a:r>
            <a:r>
              <a:rPr lang="en-US" dirty="0" smtClean="0">
                <a:latin typeface="Trebuchet MS" pitchFamily="34" charset="0"/>
              </a:rPr>
              <a:t>top management as a visible example</a:t>
            </a:r>
            <a:endParaRPr lang="en-US" dirty="0">
              <a:latin typeface="Trebuchet MS" pitchFamily="34" charset="0"/>
            </a:endParaRPr>
          </a:p>
          <a:p>
            <a:pPr marL="381000" indent="-381000"/>
            <a:r>
              <a:rPr lang="en-US" b="1" dirty="0">
                <a:latin typeface="Trebuchet MS" pitchFamily="34" charset="0"/>
              </a:rPr>
              <a:t>Consistent action </a:t>
            </a:r>
            <a:r>
              <a:rPr lang="en-US" dirty="0">
                <a:latin typeface="Trebuchet MS" pitchFamily="34" charset="0"/>
              </a:rPr>
              <a:t>- contradictions </a:t>
            </a:r>
            <a:r>
              <a:rPr lang="en-US" dirty="0" smtClean="0">
                <a:latin typeface="Trebuchet MS" pitchFamily="34" charset="0"/>
              </a:rPr>
              <a:t>quickly spoil all effort.</a:t>
            </a:r>
            <a:endParaRPr lang="en-US" dirty="0">
              <a:latin typeface="Trebuchet MS" pitchFamily="34" charset="0"/>
            </a:endParaRPr>
          </a:p>
          <a:p>
            <a:pPr marL="381000" indent="-381000"/>
            <a:r>
              <a:rPr lang="en-US" b="1" dirty="0">
                <a:latin typeface="Trebuchet MS" pitchFamily="34" charset="0"/>
              </a:rPr>
              <a:t>Orientation </a:t>
            </a:r>
            <a:r>
              <a:rPr lang="en-US" dirty="0">
                <a:latin typeface="Trebuchet MS" pitchFamily="34" charset="0"/>
              </a:rPr>
              <a:t>- the customer, rather than the product.</a:t>
            </a:r>
          </a:p>
          <a:p>
            <a:pPr marL="381000" indent="-381000"/>
            <a:r>
              <a:rPr lang="en-US" b="1" dirty="0">
                <a:latin typeface="Trebuchet MS" pitchFamily="34" charset="0"/>
              </a:rPr>
              <a:t>Empowerment </a:t>
            </a:r>
            <a:r>
              <a:rPr lang="en-US" dirty="0">
                <a:latin typeface="Trebuchet MS" pitchFamily="34" charset="0"/>
              </a:rPr>
              <a:t>- Quality is everybody's job.</a:t>
            </a:r>
          </a:p>
          <a:p>
            <a:pPr marL="381000" indent="-381000"/>
            <a:r>
              <a:rPr lang="en-US" b="1" dirty="0">
                <a:latin typeface="Trebuchet MS" pitchFamily="34" charset="0"/>
              </a:rPr>
              <a:t>Personnel </a:t>
            </a:r>
            <a:r>
              <a:rPr lang="en-US" dirty="0">
                <a:latin typeface="Trebuchet MS" pitchFamily="34" charset="0"/>
              </a:rPr>
              <a:t>- select carefully </a:t>
            </a:r>
            <a:r>
              <a:rPr lang="en-US" dirty="0" smtClean="0">
                <a:latin typeface="Trebuchet MS" pitchFamily="34" charset="0"/>
              </a:rPr>
              <a:t>and train them.</a:t>
            </a:r>
            <a:endParaRPr lang="en-US" dirty="0">
              <a:latin typeface="Trebuchet MS" pitchFamily="34" charset="0"/>
            </a:endParaRPr>
          </a:p>
          <a:p>
            <a:pPr marL="381000" indent="-381000"/>
            <a:r>
              <a:rPr lang="en-US" b="1" dirty="0">
                <a:latin typeface="Trebuchet MS" pitchFamily="34" charset="0"/>
              </a:rPr>
              <a:t>Feedback </a:t>
            </a:r>
            <a:r>
              <a:rPr lang="en-US" dirty="0">
                <a:latin typeface="Trebuchet MS" pitchFamily="34" charset="0"/>
              </a:rPr>
              <a:t>- immediately and relentlessly authentic</a:t>
            </a:r>
            <a:r>
              <a:rPr lang="en-US" b="1" dirty="0">
                <a:latin typeface="Trebuchet MS" pitchFamily="34" charset="0"/>
              </a:rPr>
              <a:t>.</a:t>
            </a:r>
          </a:p>
          <a:p>
            <a:pPr marL="381000" indent="-381000"/>
            <a:r>
              <a:rPr lang="en-US" b="1" dirty="0">
                <a:latin typeface="Trebuchet MS" pitchFamily="34" charset="0"/>
              </a:rPr>
              <a:t>Transparency </a:t>
            </a:r>
            <a:r>
              <a:rPr lang="en-US" dirty="0">
                <a:latin typeface="Trebuchet MS" pitchFamily="34" charset="0"/>
              </a:rPr>
              <a:t>- goals, successes, deviations are public.</a:t>
            </a:r>
          </a:p>
          <a:p>
            <a:pPr marL="381000" indent="-381000"/>
            <a:r>
              <a:rPr lang="en-US" b="1" dirty="0" smtClean="0">
                <a:latin typeface="Trebuchet MS" pitchFamily="34" charset="0"/>
              </a:rPr>
              <a:t>Rules </a:t>
            </a:r>
            <a:r>
              <a:rPr lang="en-US" dirty="0" smtClean="0">
                <a:latin typeface="Trebuchet MS" pitchFamily="34" charset="0"/>
              </a:rPr>
              <a:t>- and a few clear, but strictly binding rules.</a:t>
            </a:r>
          </a:p>
          <a:p>
            <a:pPr marL="381000" indent="-381000"/>
            <a:r>
              <a:rPr lang="en-US" b="1" dirty="0" smtClean="0">
                <a:latin typeface="Trebuchet MS" pitchFamily="34" charset="0"/>
              </a:rPr>
              <a:t>Promotion - </a:t>
            </a:r>
            <a:r>
              <a:rPr lang="en-US" dirty="0" smtClean="0">
                <a:latin typeface="Trebuchet MS" pitchFamily="34" charset="0"/>
              </a:rPr>
              <a:t>rewards for contribution to the corporate success.</a:t>
            </a:r>
          </a:p>
          <a:p>
            <a:pPr marL="381000" indent="-381000"/>
            <a:r>
              <a:rPr lang="en-US" b="1" dirty="0" smtClean="0">
                <a:latin typeface="Trebuchet MS" pitchFamily="34" charset="0"/>
              </a:rPr>
              <a:t>Empathy </a:t>
            </a:r>
            <a:r>
              <a:rPr lang="en-US" dirty="0" smtClean="0">
                <a:latin typeface="Trebuchet MS" pitchFamily="34" charset="0"/>
              </a:rPr>
              <a:t>- Anyone who is committed belongs to "us".</a:t>
            </a:r>
          </a:p>
          <a:p>
            <a:pPr marL="381000" indent="-381000"/>
            <a:r>
              <a:rPr lang="en-US" b="1" dirty="0" smtClean="0">
                <a:latin typeface="Trebuchet MS" pitchFamily="34" charset="0"/>
              </a:rPr>
              <a:t>Flow </a:t>
            </a:r>
            <a:r>
              <a:rPr lang="en-US" dirty="0">
                <a:latin typeface="Trebuchet MS" pitchFamily="34" charset="0"/>
              </a:rPr>
              <a:t>- balance of challenge and </a:t>
            </a:r>
            <a:r>
              <a:rPr lang="en-US" dirty="0" smtClean="0">
                <a:latin typeface="Trebuchet MS" pitchFamily="34" charset="0"/>
              </a:rPr>
              <a:t>support</a:t>
            </a:r>
            <a:endParaRPr lang="en-GB" dirty="0">
              <a:latin typeface="Trebuchet MS" pitchFamily="34" charset="0"/>
            </a:endParaRPr>
          </a:p>
          <a:p>
            <a:pPr marL="381000" indent="-381000"/>
            <a:endParaRPr lang="en-GB" dirty="0">
              <a:latin typeface="Trebuchet MS" pitchFamily="34" charset="0"/>
            </a:endParaRPr>
          </a:p>
          <a:p>
            <a:pPr marL="381000" indent="-381000"/>
            <a:endParaRPr lang="en-GB" dirty="0">
              <a:latin typeface="Trebuchet MS" pitchFamily="34" charset="0"/>
            </a:endParaRPr>
          </a:p>
        </p:txBody>
      </p:sp>
      <p:sp>
        <p:nvSpPr>
          <p:cNvPr id="832516" name="Text Box 4"/>
          <p:cNvSpPr txBox="1">
            <a:spLocks noChangeArrowheads="1"/>
          </p:cNvSpPr>
          <p:nvPr/>
        </p:nvSpPr>
        <p:spPr bwMode="auto">
          <a:xfrm>
            <a:off x="533400" y="5911850"/>
            <a:ext cx="8305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92100" indent="-292100"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82600"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buClr>
                <a:srgbClr val="FF3300"/>
              </a:buClr>
              <a:buFont typeface="Wingdings" pitchFamily="2" charset="2"/>
              <a:buChar char="è"/>
            </a:pPr>
            <a:r>
              <a:rPr lang="en-GB" sz="2000" b="1" dirty="0">
                <a:solidFill>
                  <a:srgbClr val="FF3300"/>
                </a:solidFill>
                <a:latin typeface="Trebuchet MS" pitchFamily="34" charset="0"/>
              </a:rPr>
              <a:t>T</a:t>
            </a:r>
            <a:r>
              <a:rPr lang="en-GB" sz="2000" b="1" dirty="0" smtClean="0">
                <a:solidFill>
                  <a:srgbClr val="FF3300"/>
                </a:solidFill>
                <a:latin typeface="Trebuchet MS" pitchFamily="34" charset="0"/>
              </a:rPr>
              <a:t>he </a:t>
            </a:r>
            <a:r>
              <a:rPr lang="en-GB" sz="2000" b="1" dirty="0">
                <a:solidFill>
                  <a:srgbClr val="FF3300"/>
                </a:solidFill>
                <a:latin typeface="Trebuchet MS" pitchFamily="34" charset="0"/>
              </a:rPr>
              <a:t>content is </a:t>
            </a:r>
            <a:r>
              <a:rPr lang="en-GB" sz="2000" b="1" dirty="0" smtClean="0">
                <a:solidFill>
                  <a:srgbClr val="FF3300"/>
                </a:solidFill>
                <a:latin typeface="Trebuchet MS" pitchFamily="34" charset="0"/>
              </a:rPr>
              <a:t>not </a:t>
            </a:r>
            <a:r>
              <a:rPr lang="en-GB" sz="2000" b="1" dirty="0">
                <a:solidFill>
                  <a:srgbClr val="FF3300"/>
                </a:solidFill>
                <a:latin typeface="Trebuchet MS" pitchFamily="34" charset="0"/>
              </a:rPr>
              <a:t>new – the implementation is the challenge!</a:t>
            </a:r>
          </a:p>
        </p:txBody>
      </p:sp>
      <p:pic>
        <p:nvPicPr>
          <p:cNvPr id="832517" name="Picture 5" descr="Everybody is the ambassad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338" y="231775"/>
            <a:ext cx="949325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3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25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www.si-g.com</a:t>
            </a:r>
            <a:endParaRPr lang="en-GB"/>
          </a:p>
        </p:txBody>
      </p:sp>
      <p:sp>
        <p:nvSpPr>
          <p:cNvPr id="6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24CFA0E8-AF94-4577-8E48-4DC7BA24BD18}" type="datetime5">
              <a:rPr lang="en-GB" smtClean="0"/>
              <a:pPr/>
              <a:t>12-05-03</a:t>
            </a:fld>
            <a:endParaRPr lang="en-GB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6FBCB-B247-455E-9235-3C19C8C3ED4B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87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0" smtClean="0">
                <a:latin typeface="Trebuchet MS" pitchFamily="34" charset="0"/>
              </a:rPr>
              <a:t>examples</a:t>
            </a:r>
            <a:br>
              <a:rPr lang="en-GB" b="0" smtClean="0">
                <a:latin typeface="Trebuchet MS" pitchFamily="34" charset="0"/>
              </a:rPr>
            </a:br>
            <a:r>
              <a:rPr lang="en-GB" sz="2000" b="0" smtClean="0">
                <a:latin typeface="Trebuchet MS" pitchFamily="34" charset="0"/>
              </a:rPr>
              <a:t>culture is a corpration‘s strongest power.</a:t>
            </a:r>
            <a:endParaRPr lang="en-GB" sz="2000" b="0">
              <a:latin typeface="Trebuchet MS" pitchFamily="34" charset="0"/>
            </a:endParaRPr>
          </a:p>
        </p:txBody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dirty="0" smtClean="0">
                <a:latin typeface="Trebuchet MS" pitchFamily="34" charset="0"/>
              </a:rPr>
              <a:t>It may also be a serious obstacle to success:</a:t>
            </a:r>
          </a:p>
          <a:p>
            <a:pPr lvl="1">
              <a:lnSpc>
                <a:spcPct val="90000"/>
              </a:lnSpc>
            </a:pPr>
            <a:r>
              <a:rPr lang="en-GB" dirty="0" smtClean="0">
                <a:latin typeface="Trebuchet MS" pitchFamily="34" charset="0"/>
              </a:rPr>
              <a:t>It resists a direct engineering.</a:t>
            </a:r>
          </a:p>
          <a:p>
            <a:pPr lvl="1">
              <a:lnSpc>
                <a:spcPct val="90000"/>
              </a:lnSpc>
            </a:pPr>
            <a:r>
              <a:rPr lang="en-GB" dirty="0" smtClean="0">
                <a:latin typeface="Trebuchet MS" pitchFamily="34" charset="0"/>
              </a:rPr>
              <a:t>It can be only changed in the medium and long term.</a:t>
            </a:r>
          </a:p>
          <a:p>
            <a:pPr lvl="1">
              <a:lnSpc>
                <a:spcPct val="90000"/>
              </a:lnSpc>
            </a:pPr>
            <a:r>
              <a:rPr lang="en-GB" dirty="0" smtClean="0">
                <a:latin typeface="Trebuchet MS" pitchFamily="34" charset="0"/>
              </a:rPr>
              <a:t>It affects the company directly and often unconsciously.</a:t>
            </a:r>
          </a:p>
          <a:p>
            <a:pPr lvl="1">
              <a:lnSpc>
                <a:spcPct val="90000"/>
              </a:lnSpc>
            </a:pPr>
            <a:r>
              <a:rPr lang="en-GB" dirty="0" smtClean="0">
                <a:latin typeface="Trebuchet MS" pitchFamily="34" charset="0"/>
              </a:rPr>
              <a:t>Only a few companies managed to control these instruments.</a:t>
            </a:r>
            <a:endParaRPr lang="en-GB" dirty="0" smtClean="0">
              <a:latin typeface="Trebuchet MS" pitchFamily="34" charset="0"/>
            </a:endParaRPr>
          </a:p>
          <a:p>
            <a:pPr>
              <a:lnSpc>
                <a:spcPct val="90000"/>
              </a:lnSpc>
            </a:pPr>
            <a:r>
              <a:rPr lang="en-GB" dirty="0" smtClean="0">
                <a:latin typeface="Trebuchet MS" pitchFamily="34" charset="0"/>
              </a:rPr>
              <a:t>Success stories…</a:t>
            </a:r>
          </a:p>
          <a:p>
            <a:pPr lvl="1">
              <a:lnSpc>
                <a:spcPct val="90000"/>
              </a:lnSpc>
            </a:pPr>
            <a:r>
              <a:rPr lang="en-GB" b="1" i="1" dirty="0" smtClean="0">
                <a:latin typeface="Trebuchet MS" pitchFamily="34" charset="0"/>
              </a:rPr>
              <a:t>In search of excellence</a:t>
            </a:r>
            <a:r>
              <a:rPr lang="en-GB" dirty="0" smtClean="0">
                <a:latin typeface="Trebuchet MS" pitchFamily="34" charset="0"/>
              </a:rPr>
              <a:t> –Tom Peters found early hints to this phenomenon.</a:t>
            </a:r>
          </a:p>
          <a:p>
            <a:pPr lvl="1">
              <a:lnSpc>
                <a:spcPct val="90000"/>
              </a:lnSpc>
            </a:pPr>
            <a:r>
              <a:rPr lang="en-GB" b="1" dirty="0" smtClean="0">
                <a:latin typeface="Trebuchet MS" pitchFamily="34" charset="0"/>
              </a:rPr>
              <a:t>Toyota</a:t>
            </a:r>
            <a:r>
              <a:rPr lang="en-GB" dirty="0" smtClean="0">
                <a:latin typeface="Trebuchet MS" pitchFamily="34" charset="0"/>
              </a:rPr>
              <a:t> – where </a:t>
            </a:r>
            <a:r>
              <a:rPr lang="en-GB" dirty="0" err="1" smtClean="0">
                <a:latin typeface="Trebuchet MS" pitchFamily="34" charset="0"/>
              </a:rPr>
              <a:t>Taichi</a:t>
            </a:r>
            <a:r>
              <a:rPr lang="en-GB" dirty="0" smtClean="0">
                <a:latin typeface="Trebuchet MS" pitchFamily="34" charset="0"/>
              </a:rPr>
              <a:t> </a:t>
            </a:r>
            <a:r>
              <a:rPr lang="en-GB" dirty="0" err="1" smtClean="0">
                <a:latin typeface="Trebuchet MS" pitchFamily="34" charset="0"/>
              </a:rPr>
              <a:t>Ohno</a:t>
            </a:r>
            <a:r>
              <a:rPr lang="en-GB" dirty="0" smtClean="0">
                <a:latin typeface="Trebuchet MS" pitchFamily="34" charset="0"/>
              </a:rPr>
              <a:t> created the </a:t>
            </a:r>
            <a:r>
              <a:rPr lang="en-GB" i="1" dirty="0" smtClean="0">
                <a:latin typeface="Trebuchet MS" pitchFamily="34" charset="0"/>
              </a:rPr>
              <a:t>lean production</a:t>
            </a:r>
            <a:r>
              <a:rPr lang="en-GB" dirty="0" smtClean="0">
                <a:latin typeface="Trebuchet MS" pitchFamily="34" charset="0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GB" b="1" dirty="0" smtClean="0">
                <a:latin typeface="Trebuchet MS" pitchFamily="34" charset="0"/>
              </a:rPr>
              <a:t>Apple</a:t>
            </a:r>
            <a:r>
              <a:rPr lang="en-GB" dirty="0" smtClean="0">
                <a:latin typeface="Trebuchet MS" pitchFamily="34" charset="0"/>
              </a:rPr>
              <a:t> – Apple is Steve Jobs. Company and founder form an organic whole.</a:t>
            </a:r>
          </a:p>
          <a:p>
            <a:pPr lvl="1">
              <a:lnSpc>
                <a:spcPct val="90000"/>
              </a:lnSpc>
            </a:pPr>
            <a:r>
              <a:rPr lang="en-GB" b="1" dirty="0" smtClean="0">
                <a:latin typeface="Trebuchet MS" pitchFamily="34" charset="0"/>
              </a:rPr>
              <a:t>Google</a:t>
            </a:r>
            <a:r>
              <a:rPr lang="en-GB" dirty="0" smtClean="0">
                <a:latin typeface="Trebuchet MS" pitchFamily="34" charset="0"/>
              </a:rPr>
              <a:t> – a rule based market, entrepreneur’s spirit, small cells form part-time start-ups – and can move up.</a:t>
            </a:r>
          </a:p>
          <a:p>
            <a:pPr lvl="1">
              <a:lnSpc>
                <a:spcPct val="90000"/>
              </a:lnSpc>
            </a:pPr>
            <a:r>
              <a:rPr lang="en-GB" b="1" i="1" dirty="0" smtClean="0">
                <a:latin typeface="Trebuchet MS" pitchFamily="34" charset="0"/>
              </a:rPr>
              <a:t>Hidden champions</a:t>
            </a:r>
            <a:r>
              <a:rPr lang="en-GB" dirty="0" smtClean="0">
                <a:latin typeface="Trebuchet MS" pitchFamily="34" charset="0"/>
              </a:rPr>
              <a:t> – less known, small or medium sized companies, world market champions in small segments. </a:t>
            </a:r>
            <a:endParaRPr lang="en-GB" dirty="0">
              <a:latin typeface="Trebuchet MS" pitchFamily="34" charset="0"/>
            </a:endParaRPr>
          </a:p>
        </p:txBody>
      </p:sp>
      <p:sp>
        <p:nvSpPr>
          <p:cNvPr id="874503" name="Oval 7"/>
          <p:cNvSpPr>
            <a:spLocks noChangeArrowheads="1"/>
          </p:cNvSpPr>
          <p:nvPr/>
        </p:nvSpPr>
        <p:spPr bwMode="auto">
          <a:xfrm>
            <a:off x="1187450" y="5121275"/>
            <a:ext cx="2628900" cy="360363"/>
          </a:xfrm>
          <a:prstGeom prst="ellipse">
            <a:avLst/>
          </a:prstGeom>
          <a:solidFill>
            <a:srgbClr val="FF3300">
              <a:alpha val="25000"/>
            </a:srgbClr>
          </a:solidFill>
          <a:ln w="19050">
            <a:solidFill>
              <a:srgbClr val="FF33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450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www.si-g.com</a:t>
            </a:r>
            <a:endParaRPr lang="en-GB"/>
          </a:p>
        </p:txBody>
      </p:sp>
      <p:sp>
        <p:nvSpPr>
          <p:cNvPr id="6" name="Datumsplatzhalter 5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732AB347-B524-4952-8D37-363EEAF3EEEF}" type="datetime5">
              <a:rPr lang="en-GB" smtClean="0"/>
              <a:pPr/>
              <a:t>3-May-12</a:t>
            </a:fld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A730-326D-4987-B2FE-5CCCFBCFD7D2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86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0" smtClean="0">
                <a:latin typeface="Trebuchet MS" pitchFamily="34" charset="0"/>
              </a:rPr>
              <a:t>Examples – the hidden champions</a:t>
            </a:r>
            <a:br>
              <a:rPr lang="en-GB" b="0" smtClean="0">
                <a:latin typeface="Trebuchet MS" pitchFamily="34" charset="0"/>
              </a:rPr>
            </a:br>
            <a:r>
              <a:rPr lang="en-GB" sz="2000" b="0" smtClean="0">
                <a:latin typeface="Trebuchet MS" pitchFamily="34" charset="0"/>
              </a:rPr>
              <a:t>the success strategies of lesser know world market leaders</a:t>
            </a:r>
            <a:endParaRPr lang="en-GB" b="0">
              <a:latin typeface="Trebuchet MS" pitchFamily="34" charset="0"/>
            </a:endParaRPr>
          </a:p>
        </p:txBody>
      </p:sp>
      <p:sp>
        <p:nvSpPr>
          <p:cNvPr id="86835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967163" y="1143000"/>
            <a:ext cx="4889500" cy="4876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 smtClean="0">
                <a:latin typeface="Trebuchet MS" pitchFamily="34" charset="0"/>
              </a:rPr>
              <a:t>The success of </a:t>
            </a:r>
            <a:r>
              <a:rPr lang="en-GB" sz="1800" b="1" dirty="0" smtClean="0">
                <a:latin typeface="Trebuchet MS" pitchFamily="34" charset="0"/>
              </a:rPr>
              <a:t>German</a:t>
            </a:r>
            <a:r>
              <a:rPr lang="en-GB" sz="1800" dirty="0" smtClean="0">
                <a:latin typeface="Trebuchet MS" pitchFamily="34" charset="0"/>
              </a:rPr>
              <a:t> </a:t>
            </a:r>
            <a:r>
              <a:rPr lang="en-GB" sz="1800" b="1" dirty="0">
                <a:latin typeface="Trebuchet MS" pitchFamily="34" charset="0"/>
              </a:rPr>
              <a:t>e</a:t>
            </a:r>
            <a:r>
              <a:rPr lang="en-GB" sz="1800" b="1" dirty="0" smtClean="0">
                <a:latin typeface="Trebuchet MS" pitchFamily="34" charset="0"/>
              </a:rPr>
              <a:t>xports </a:t>
            </a:r>
            <a:r>
              <a:rPr lang="en-GB" sz="1800" dirty="0" smtClean="0">
                <a:latin typeface="Trebuchet MS" pitchFamily="34" charset="0"/>
              </a:rPr>
              <a:t>does not originate </a:t>
            </a:r>
            <a:r>
              <a:rPr lang="en-GB" sz="1800" dirty="0">
                <a:latin typeface="Trebuchet MS" pitchFamily="34" charset="0"/>
              </a:rPr>
              <a:t>from major German </a:t>
            </a:r>
            <a:r>
              <a:rPr lang="en-GB" sz="1800" dirty="0" smtClean="0">
                <a:latin typeface="Trebuchet MS" pitchFamily="34" charset="0"/>
              </a:rPr>
              <a:t>players</a:t>
            </a:r>
            <a:r>
              <a:rPr lang="en-GB" sz="1800" dirty="0" smtClean="0">
                <a:latin typeface="Trebuchet MS" pitchFamily="34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latin typeface="Trebuchet MS" pitchFamily="34" charset="0"/>
              </a:rPr>
              <a:t>But to a group of companies </a:t>
            </a:r>
            <a:r>
              <a:rPr lang="en-GB" sz="1800" dirty="0" smtClean="0">
                <a:latin typeface="Trebuchet MS" pitchFamily="34" charset="0"/>
              </a:rPr>
              <a:t>which are world </a:t>
            </a:r>
            <a:r>
              <a:rPr lang="en-GB" sz="1800" b="1" dirty="0" smtClean="0">
                <a:latin typeface="Trebuchet MS" pitchFamily="34" charset="0"/>
              </a:rPr>
              <a:t>market leaders </a:t>
            </a:r>
            <a:r>
              <a:rPr lang="en-GB" sz="1800" dirty="0" smtClean="0">
                <a:latin typeface="Trebuchet MS" pitchFamily="34" charset="0"/>
              </a:rPr>
              <a:t>in </a:t>
            </a:r>
            <a:r>
              <a:rPr lang="en-GB" sz="1800" dirty="0">
                <a:latin typeface="Trebuchet MS" pitchFamily="34" charset="0"/>
              </a:rPr>
              <a:t>their </a:t>
            </a:r>
            <a:r>
              <a:rPr lang="en-GB" sz="1800" dirty="0" smtClean="0">
                <a:latin typeface="Trebuchet MS" pitchFamily="34" charset="0"/>
              </a:rPr>
              <a:t>segments. </a:t>
            </a:r>
            <a:endParaRPr lang="en-GB" sz="1800" dirty="0" smtClean="0">
              <a:latin typeface="Trebuchet MS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latin typeface="Trebuchet MS" pitchFamily="34" charset="0"/>
              </a:rPr>
              <a:t>Although little known, they are </a:t>
            </a:r>
            <a:r>
              <a:rPr lang="en-GB" sz="1800" b="1" dirty="0">
                <a:latin typeface="Trebuchet MS" pitchFamily="34" charset="0"/>
              </a:rPr>
              <a:t>unsurpassed</a:t>
            </a:r>
            <a:r>
              <a:rPr lang="en-GB" sz="1800" dirty="0">
                <a:latin typeface="Trebuchet MS" pitchFamily="34" charset="0"/>
              </a:rPr>
              <a:t> in the world for </a:t>
            </a:r>
            <a:r>
              <a:rPr lang="en-GB" sz="1800" dirty="0" smtClean="0">
                <a:latin typeface="Trebuchet MS" pitchFamily="34" charset="0"/>
              </a:rPr>
              <a:t>decades. </a:t>
            </a:r>
            <a:endParaRPr lang="en-GB" sz="1800" dirty="0" smtClean="0">
              <a:latin typeface="Trebuchet MS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 smtClean="0">
                <a:latin typeface="Trebuchet MS" pitchFamily="34" charset="0"/>
              </a:rPr>
              <a:t>The "</a:t>
            </a:r>
            <a:r>
              <a:rPr lang="en-GB" sz="1800" b="1" dirty="0" smtClean="0">
                <a:latin typeface="Trebuchet MS" pitchFamily="34" charset="0"/>
              </a:rPr>
              <a:t>Hidden Champions</a:t>
            </a:r>
            <a:r>
              <a:rPr lang="en-GB" sz="1800" dirty="0" smtClean="0">
                <a:latin typeface="Trebuchet MS" pitchFamily="34" charset="0"/>
              </a:rPr>
              <a:t>" prefer to work in a clandestine way.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 smtClean="0">
                <a:latin typeface="Trebuchet MS" pitchFamily="34" charset="0"/>
              </a:rPr>
              <a:t>In Germany alone there are </a:t>
            </a:r>
            <a:r>
              <a:rPr lang="en-GB" sz="1800" b="1" dirty="0" smtClean="0">
                <a:latin typeface="Trebuchet MS" pitchFamily="34" charset="0"/>
              </a:rPr>
              <a:t>over 500</a:t>
            </a:r>
            <a:r>
              <a:rPr lang="en-GB" sz="1800" dirty="0" smtClean="0">
                <a:latin typeface="Trebuchet MS" pitchFamily="34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b="1" dirty="0" smtClean="0">
                <a:latin typeface="Trebuchet MS" pitchFamily="34" charset="0"/>
              </a:rPr>
              <a:t>Innovation</a:t>
            </a:r>
            <a:r>
              <a:rPr lang="en-GB" sz="1800" dirty="0" smtClean="0">
                <a:latin typeface="Trebuchet MS" pitchFamily="34" charset="0"/>
              </a:rPr>
              <a:t> is their outstanding feature.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 smtClean="0">
                <a:latin typeface="Trebuchet MS" pitchFamily="34" charset="0"/>
              </a:rPr>
              <a:t>Nearly all of them </a:t>
            </a:r>
            <a:r>
              <a:rPr lang="en-GB" sz="1800" dirty="0" smtClean="0">
                <a:latin typeface="Trebuchet MS" pitchFamily="34" charset="0"/>
              </a:rPr>
              <a:t>have achieved </a:t>
            </a:r>
            <a:r>
              <a:rPr lang="en-GB" sz="1800" b="1" dirty="0" smtClean="0">
                <a:latin typeface="Trebuchet MS" pitchFamily="34" charset="0"/>
              </a:rPr>
              <a:t>world market leadership</a:t>
            </a:r>
            <a:r>
              <a:rPr lang="en-GB" sz="1800" dirty="0" smtClean="0">
                <a:latin typeface="Trebuchet MS" pitchFamily="34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 smtClean="0">
                <a:latin typeface="Trebuchet MS" pitchFamily="34" charset="0"/>
              </a:rPr>
              <a:t>Because they all </a:t>
            </a:r>
            <a:r>
              <a:rPr lang="en-GB" sz="1800" dirty="0" smtClean="0">
                <a:latin typeface="Trebuchet MS" pitchFamily="34" charset="0"/>
              </a:rPr>
              <a:t>had started as </a:t>
            </a:r>
            <a:r>
              <a:rPr lang="en-GB" sz="1800" b="1" dirty="0" smtClean="0">
                <a:latin typeface="Trebuchet MS" pitchFamily="34" charset="0"/>
              </a:rPr>
              <a:t>pioneers</a:t>
            </a:r>
            <a:r>
              <a:rPr lang="en-GB" sz="1800" dirty="0" smtClean="0">
                <a:latin typeface="Trebuchet MS" pitchFamily="34" charset="0"/>
              </a:rPr>
              <a:t>.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 smtClean="0">
                <a:latin typeface="Trebuchet MS" pitchFamily="34" charset="0"/>
              </a:rPr>
              <a:t>For </a:t>
            </a:r>
            <a:r>
              <a:rPr lang="en-GB" sz="1800" b="1" dirty="0" smtClean="0">
                <a:latin typeface="Trebuchet MS" pitchFamily="34" charset="0"/>
              </a:rPr>
              <a:t>t</a:t>
            </a:r>
            <a:r>
              <a:rPr lang="en-GB" sz="1800" b="1" dirty="0" smtClean="0">
                <a:latin typeface="Trebuchet MS" pitchFamily="34" charset="0"/>
              </a:rPr>
              <a:t>echnological aspects</a:t>
            </a:r>
            <a:r>
              <a:rPr lang="en-GB" sz="1800" dirty="0" smtClean="0">
                <a:latin typeface="Trebuchet MS" pitchFamily="34" charset="0"/>
              </a:rPr>
              <a:t> or the way they approached their </a:t>
            </a:r>
            <a:r>
              <a:rPr lang="en-GB" sz="1800" b="1" dirty="0" smtClean="0">
                <a:latin typeface="Trebuchet MS" pitchFamily="34" charset="0"/>
              </a:rPr>
              <a:t>markets</a:t>
            </a:r>
            <a:r>
              <a:rPr lang="en-GB" sz="1800" dirty="0" smtClean="0">
                <a:latin typeface="Trebuchet MS" pitchFamily="34" charset="0"/>
              </a:rPr>
              <a:t>.</a:t>
            </a:r>
            <a:endParaRPr lang="en-GB" sz="1800" dirty="0">
              <a:latin typeface="Trebuchet MS" pitchFamily="34" charset="0"/>
            </a:endParaRPr>
          </a:p>
        </p:txBody>
      </p:sp>
      <p:pic>
        <p:nvPicPr>
          <p:cNvPr id="86835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6263" y="1143000"/>
            <a:ext cx="3238500" cy="48768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835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www.si-g.com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C4C507BB-7BEB-4CCA-B7D7-C19D7D32439A}" type="datetime5">
              <a:rPr lang="de-DE"/>
              <a:pPr/>
              <a:t>12-05-02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6A3D-A055-49FC-98C8-45EAEACA451B}" type="slidenum">
              <a:rPr lang="de-DE"/>
              <a:pPr/>
              <a:t>3</a:t>
            </a:fld>
            <a:endParaRPr lang="de-DE"/>
          </a:p>
        </p:txBody>
      </p:sp>
      <p:sp>
        <p:nvSpPr>
          <p:cNvPr id="82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0">
                <a:latin typeface="Trebuchet MS" pitchFamily="34" charset="0"/>
              </a:rPr>
              <a:t>summary</a:t>
            </a:r>
          </a:p>
        </p:txBody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latin typeface="Trebuchet MS" pitchFamily="34" charset="0"/>
              </a:rPr>
              <a:t>Necessary changes to corporate processes increasingly </a:t>
            </a:r>
            <a:r>
              <a:rPr lang="en-US" dirty="0" smtClean="0">
                <a:latin typeface="Trebuchet MS" pitchFamily="34" charset="0"/>
              </a:rPr>
              <a:t>run into limitations that </a:t>
            </a:r>
            <a:r>
              <a:rPr lang="en-US" dirty="0">
                <a:latin typeface="Trebuchet MS" pitchFamily="34" charset="0"/>
              </a:rPr>
              <a:t>are set by the corporate culture.</a:t>
            </a:r>
            <a:r>
              <a:rPr lang="en-GB" dirty="0" smtClean="0">
                <a:latin typeface="Trebuchet MS" pitchFamily="34" charset="0"/>
              </a:rPr>
              <a:t>. </a:t>
            </a:r>
            <a:endParaRPr lang="en-US" dirty="0">
              <a:latin typeface="Trebuchet MS" pitchFamily="34" charset="0"/>
            </a:endParaRPr>
          </a:p>
          <a:p>
            <a:r>
              <a:rPr lang="en-US" dirty="0">
                <a:latin typeface="Trebuchet MS" pitchFamily="34" charset="0"/>
              </a:rPr>
              <a:t>Even in </a:t>
            </a:r>
            <a:r>
              <a:rPr lang="en-US" dirty="0" smtClean="0">
                <a:latin typeface="Trebuchet MS" pitchFamily="34" charset="0"/>
              </a:rPr>
              <a:t>a business’ daily operations these </a:t>
            </a:r>
            <a:r>
              <a:rPr lang="en-US" dirty="0">
                <a:latin typeface="Trebuchet MS" pitchFamily="34" charset="0"/>
              </a:rPr>
              <a:t>factors limit the </a:t>
            </a:r>
            <a:r>
              <a:rPr lang="en-US" dirty="0" smtClean="0">
                <a:latin typeface="Trebuchet MS" pitchFamily="34" charset="0"/>
              </a:rPr>
              <a:t>goals to be set, </a:t>
            </a:r>
            <a:r>
              <a:rPr lang="en-US" dirty="0">
                <a:latin typeface="Trebuchet MS" pitchFamily="34" charset="0"/>
              </a:rPr>
              <a:t>such as the achievable </a:t>
            </a:r>
            <a:r>
              <a:rPr lang="en-US" dirty="0" smtClean="0">
                <a:latin typeface="Trebuchet MS" pitchFamily="34" charset="0"/>
              </a:rPr>
              <a:t>target quality of processes </a:t>
            </a:r>
            <a:r>
              <a:rPr lang="en-US" dirty="0">
                <a:latin typeface="Trebuchet MS" pitchFamily="34" charset="0"/>
              </a:rPr>
              <a:t>and products.</a:t>
            </a:r>
          </a:p>
          <a:p>
            <a:r>
              <a:rPr lang="en-US" dirty="0" smtClean="0">
                <a:latin typeface="Trebuchet MS" pitchFamily="34" charset="0"/>
              </a:rPr>
              <a:t>In </a:t>
            </a:r>
            <a:r>
              <a:rPr lang="en-US" dirty="0">
                <a:latin typeface="Trebuchet MS" pitchFamily="34" charset="0"/>
              </a:rPr>
              <a:t>this paper the concept of corporate culture is defined, the interaction between corporate culture and quality of process outputs are explained and </a:t>
            </a:r>
            <a:r>
              <a:rPr lang="en-US" dirty="0" smtClean="0">
                <a:latin typeface="Trebuchet MS" pitchFamily="34" charset="0"/>
              </a:rPr>
              <a:t>hints are given how to influence it.</a:t>
            </a:r>
            <a:endParaRPr lang="en-US" dirty="0">
              <a:latin typeface="Trebuchet MS" pitchFamily="34" charset="0"/>
            </a:endParaRPr>
          </a:p>
          <a:p>
            <a:r>
              <a:rPr lang="en-US" dirty="0" smtClean="0">
                <a:latin typeface="Trebuchet MS" pitchFamily="34" charset="0"/>
              </a:rPr>
              <a:t>The </a:t>
            </a:r>
            <a:r>
              <a:rPr lang="en-US" dirty="0">
                <a:latin typeface="Trebuchet MS" pitchFamily="34" charset="0"/>
              </a:rPr>
              <a:t>lecture notes </a:t>
            </a:r>
            <a:r>
              <a:rPr lang="en-US" dirty="0" smtClean="0">
                <a:latin typeface="Trebuchet MS" pitchFamily="34" charset="0"/>
              </a:rPr>
              <a:t>close, giving direction for </a:t>
            </a:r>
            <a:r>
              <a:rPr lang="en-US" dirty="0">
                <a:latin typeface="Trebuchet MS" pitchFamily="34" charset="0"/>
              </a:rPr>
              <a:t>meaningful strategic decisions and some practical </a:t>
            </a:r>
            <a:r>
              <a:rPr lang="en-US" dirty="0" smtClean="0">
                <a:latin typeface="Trebuchet MS" pitchFamily="34" charset="0"/>
              </a:rPr>
              <a:t>measure.</a:t>
            </a:r>
            <a:endParaRPr lang="en-GB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www.si-g.com</a:t>
            </a:r>
            <a:endParaRPr lang="en-GB"/>
          </a:p>
        </p:txBody>
      </p:sp>
      <p:sp>
        <p:nvSpPr>
          <p:cNvPr id="12" name="Datumsplatzhalter 5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0BBEC04B-8F10-4A30-906D-78352792C31C}" type="datetime5">
              <a:rPr lang="en-GB" smtClean="0"/>
              <a:pPr/>
              <a:t>3-May-12</a:t>
            </a:fld>
            <a:endParaRPr lang="en-GB"/>
          </a:p>
        </p:txBody>
      </p:sp>
      <p:sp>
        <p:nvSpPr>
          <p:cNvPr id="13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71D3-4D1C-496E-8856-71F317EA541A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87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smtClean="0">
                <a:latin typeface="Trebuchet MS" pitchFamily="34" charset="0"/>
              </a:rPr>
              <a:t>Examples – the hidden champions</a:t>
            </a:r>
            <a:br>
              <a:rPr lang="en-GB" b="0" dirty="0" smtClean="0">
                <a:latin typeface="Trebuchet MS" pitchFamily="34" charset="0"/>
              </a:rPr>
            </a:br>
            <a:r>
              <a:rPr lang="en-GB" sz="2000" b="0" dirty="0" smtClean="0">
                <a:latin typeface="Trebuchet MS" pitchFamily="34" charset="0"/>
              </a:rPr>
              <a:t>their s</a:t>
            </a:r>
            <a:r>
              <a:rPr lang="en-GB" sz="2000" b="0" dirty="0" smtClean="0">
                <a:latin typeface="Trebuchet MS" pitchFamily="34" charset="0"/>
              </a:rPr>
              <a:t>uccess factors</a:t>
            </a:r>
            <a:endParaRPr lang="en-GB" sz="2000" b="0" dirty="0">
              <a:latin typeface="Trebuchet MS" pitchFamily="34" charset="0"/>
            </a:endParaRPr>
          </a:p>
        </p:txBody>
      </p:sp>
      <p:sp>
        <p:nvSpPr>
          <p:cNvPr id="8704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799" y="1143000"/>
            <a:ext cx="3924301" cy="4876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GB" sz="1800" smtClean="0">
                <a:latin typeface="Trebuchet MS" pitchFamily="34" charset="0"/>
              </a:rPr>
              <a:t>Corporate objectives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GB" sz="1400" smtClean="0">
                <a:latin typeface="Trebuchet MS" pitchFamily="34" charset="0"/>
              </a:rPr>
              <a:t>active, aggressive, optimistic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GB" sz="1400" smtClean="0">
                <a:latin typeface="Trebuchet MS" pitchFamily="34" charset="0"/>
              </a:rPr>
              <a:t>focused on </a:t>
            </a:r>
            <a:r>
              <a:rPr lang="en-GB" sz="1400" b="1" smtClean="0">
                <a:latin typeface="Trebuchet MS" pitchFamily="34" charset="0"/>
              </a:rPr>
              <a:t>core competencies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GB" sz="1400" smtClean="0">
                <a:latin typeface="Trebuchet MS" pitchFamily="34" charset="0"/>
              </a:rPr>
              <a:t>sworn in on common goals and values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GB" sz="1800" smtClean="0">
                <a:latin typeface="Trebuchet MS" pitchFamily="34" charset="0"/>
              </a:rPr>
              <a:t>The </a:t>
            </a:r>
            <a:r>
              <a:rPr lang="en-GB" sz="1800">
                <a:latin typeface="Trebuchet MS" pitchFamily="34" charset="0"/>
              </a:rPr>
              <a:t>market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GB" sz="1400">
                <a:latin typeface="Trebuchet MS" pitchFamily="34" charset="0"/>
              </a:rPr>
              <a:t>narrowly defined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GB" sz="1400" smtClean="0">
                <a:latin typeface="Trebuchet MS" pitchFamily="34" charset="0"/>
              </a:rPr>
              <a:t>approached in a highly specialized way </a:t>
            </a:r>
            <a:endParaRPr lang="en-GB" sz="1400">
              <a:latin typeface="Trebuchet MS" pitchFamily="34" charset="0"/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GB" sz="1400" smtClean="0">
                <a:latin typeface="Trebuchet MS" pitchFamily="34" charset="0"/>
              </a:rPr>
              <a:t>Deep assortments - not </a:t>
            </a:r>
            <a:r>
              <a:rPr lang="en-GB" sz="1400">
                <a:latin typeface="Trebuchet MS" pitchFamily="34" charset="0"/>
              </a:rPr>
              <a:t>wide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GB" sz="1400">
                <a:latin typeface="Trebuchet MS" pitchFamily="34" charset="0"/>
              </a:rPr>
              <a:t>high degree of specialization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GB" sz="1400">
                <a:latin typeface="Trebuchet MS" pitchFamily="34" charset="0"/>
              </a:rPr>
              <a:t>unmatched perfection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GB" sz="1400">
                <a:latin typeface="Trebuchet MS" pitchFamily="34" charset="0"/>
              </a:rPr>
              <a:t>their market is the </a:t>
            </a:r>
            <a:r>
              <a:rPr lang="en-GB" sz="1400" smtClean="0">
                <a:latin typeface="Trebuchet MS" pitchFamily="34" charset="0"/>
              </a:rPr>
              <a:t>world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GB" sz="1800" smtClean="0">
                <a:latin typeface="Trebuchet MS" pitchFamily="34" charset="0"/>
              </a:rPr>
              <a:t>The customers</a:t>
            </a:r>
            <a:endParaRPr lang="en-GB" sz="1800">
              <a:latin typeface="Trebuchet MS" pitchFamily="34" charset="0"/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GB" sz="1400">
                <a:latin typeface="Trebuchet MS" pitchFamily="34" charset="0"/>
              </a:rPr>
              <a:t>Direct customer contact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GB" sz="1400">
                <a:latin typeface="Trebuchet MS" pitchFamily="34" charset="0"/>
              </a:rPr>
              <a:t>Long-term business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GB" sz="1400">
                <a:latin typeface="Trebuchet MS" pitchFamily="34" charset="0"/>
              </a:rPr>
              <a:t>Customer loyalty more important than short-term profit</a:t>
            </a:r>
            <a:endParaRPr lang="en-GB" sz="1200">
              <a:latin typeface="Trebuchet MS" pitchFamily="34" charset="0"/>
            </a:endParaRPr>
          </a:p>
        </p:txBody>
      </p:sp>
      <p:sp>
        <p:nvSpPr>
          <p:cNvPr id="8704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10100" y="1143000"/>
            <a:ext cx="4229100" cy="4876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GB" sz="1800" smtClean="0">
                <a:latin typeface="Trebuchet MS" pitchFamily="34" charset="0"/>
              </a:rPr>
              <a:t>Innovation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GB" sz="1400" smtClean="0">
                <a:latin typeface="Trebuchet MS" pitchFamily="34" charset="0"/>
              </a:rPr>
              <a:t>2 Sources: customer and specialization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GB" sz="1400" smtClean="0">
                <a:latin typeface="Trebuchet MS" pitchFamily="34" charset="0"/>
              </a:rPr>
              <a:t>Focus on a specialty areas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GB" sz="1400" smtClean="0">
                <a:latin typeface="Trebuchet MS" pitchFamily="34" charset="0"/>
              </a:rPr>
              <a:t>Set the pace with new innovations</a:t>
            </a:r>
            <a:endParaRPr lang="en-GB" sz="1200" smtClean="0">
              <a:latin typeface="Trebuchet MS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GB" sz="1800" smtClean="0">
                <a:latin typeface="Trebuchet MS" pitchFamily="34" charset="0"/>
              </a:rPr>
              <a:t>The competition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GB" sz="1400" smtClean="0">
                <a:latin typeface="Trebuchet MS" pitchFamily="34" charset="0"/>
              </a:rPr>
              <a:t>Actively seek the performance enhancing confrontation with the strongest competitors.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GB" sz="1400" smtClean="0">
                <a:latin typeface="Trebuchet MS" pitchFamily="34" charset="0"/>
              </a:rPr>
              <a:t>Always at least one point better than the competition.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GB" sz="1400" smtClean="0">
                <a:latin typeface="Trebuchet MS" pitchFamily="34" charset="0"/>
              </a:rPr>
              <a:t>Compete on service and quality.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GB" sz="1800" smtClean="0">
                <a:latin typeface="Trebuchet MS" pitchFamily="34" charset="0"/>
              </a:rPr>
              <a:t>The partners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GB" sz="1400" smtClean="0">
                <a:latin typeface="Trebuchet MS" pitchFamily="34" charset="0"/>
              </a:rPr>
              <a:t>core competencies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GB" sz="1400" smtClean="0">
                <a:latin typeface="Trebuchet MS" pitchFamily="34" charset="0"/>
              </a:rPr>
              <a:t>Long-term relationships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GB" sz="1400" smtClean="0">
                <a:latin typeface="Trebuchet MS" pitchFamily="34" charset="0"/>
              </a:rPr>
              <a:t>mutual trust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GB" sz="1400" smtClean="0">
                <a:latin typeface="Trebuchet MS" pitchFamily="34" charset="0"/>
              </a:rPr>
              <a:t>Follow the customers around the world</a:t>
            </a:r>
            <a:endParaRPr lang="en-GB" sz="1200">
              <a:latin typeface="Trebuchet MS" pitchFamily="34" charset="0"/>
            </a:endParaRPr>
          </a:p>
        </p:txBody>
      </p:sp>
      <p:sp>
        <p:nvSpPr>
          <p:cNvPr id="870405" name="Oval 5"/>
          <p:cNvSpPr>
            <a:spLocks noChangeArrowheads="1"/>
          </p:cNvSpPr>
          <p:nvPr/>
        </p:nvSpPr>
        <p:spPr bwMode="auto">
          <a:xfrm>
            <a:off x="1008063" y="2241550"/>
            <a:ext cx="3311525" cy="61118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70406" name="Oval 6"/>
          <p:cNvSpPr>
            <a:spLocks noChangeArrowheads="1"/>
          </p:cNvSpPr>
          <p:nvPr/>
        </p:nvSpPr>
        <p:spPr bwMode="auto">
          <a:xfrm>
            <a:off x="1046224" y="1844824"/>
            <a:ext cx="3633788" cy="611188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70407" name="Oval 7"/>
          <p:cNvSpPr>
            <a:spLocks noChangeArrowheads="1"/>
          </p:cNvSpPr>
          <p:nvPr/>
        </p:nvSpPr>
        <p:spPr bwMode="auto">
          <a:xfrm>
            <a:off x="938213" y="5157192"/>
            <a:ext cx="3633787" cy="611188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70408" name="Oval 8"/>
          <p:cNvSpPr>
            <a:spLocks noChangeArrowheads="1"/>
          </p:cNvSpPr>
          <p:nvPr/>
        </p:nvSpPr>
        <p:spPr bwMode="auto">
          <a:xfrm>
            <a:off x="4748213" y="4582008"/>
            <a:ext cx="3633787" cy="611188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70410" name="Oval 10"/>
          <p:cNvSpPr>
            <a:spLocks noChangeArrowheads="1"/>
          </p:cNvSpPr>
          <p:nvPr/>
        </p:nvSpPr>
        <p:spPr bwMode="auto">
          <a:xfrm>
            <a:off x="1008063" y="4617132"/>
            <a:ext cx="3197225" cy="433387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06" grpId="0" animBg="1"/>
      <p:bldP spid="870407" grpId="0" animBg="1"/>
      <p:bldP spid="870408" grpId="0" animBg="1"/>
      <p:bldP spid="8704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www.si-g.com</a:t>
            </a:r>
            <a:endParaRPr lang="en-GB"/>
          </a:p>
        </p:txBody>
      </p:sp>
      <p:sp>
        <p:nvSpPr>
          <p:cNvPr id="8" name="Datumsplatzhalter 5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4430CCE2-265A-444A-998F-55901309EECD}" type="datetime5">
              <a:rPr lang="en-GB" smtClean="0"/>
              <a:pPr/>
              <a:t>12-05-03</a:t>
            </a:fld>
            <a:endParaRPr lang="en-GB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0B4-16DA-46D5-AECB-16F0E4AD08C1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87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0" smtClean="0">
                <a:latin typeface="Trebuchet MS" pitchFamily="34" charset="0"/>
              </a:rPr>
              <a:t>Examples – the hidden champions</a:t>
            </a:r>
            <a:br>
              <a:rPr lang="en-GB" b="0" smtClean="0">
                <a:latin typeface="Trebuchet MS" pitchFamily="34" charset="0"/>
              </a:rPr>
            </a:br>
            <a:r>
              <a:rPr lang="en-GB" sz="2000" b="0" smtClean="0">
                <a:latin typeface="Trebuchet MS" pitchFamily="34" charset="0"/>
              </a:rPr>
              <a:t>their success factors</a:t>
            </a:r>
            <a:endParaRPr lang="en-GB" sz="1600" b="0">
              <a:latin typeface="Trebuchet MS" pitchFamily="34" charset="0"/>
            </a:endParaRPr>
          </a:p>
        </p:txBody>
      </p:sp>
      <p:sp>
        <p:nvSpPr>
          <p:cNvPr id="8724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66800"/>
            <a:ext cx="4411663" cy="4876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GB" sz="2000" smtClean="0">
                <a:latin typeface="Trebuchet MS" pitchFamily="34" charset="0"/>
              </a:rPr>
              <a:t>The Team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GB" sz="1600" smtClean="0">
                <a:latin typeface="Trebuchet MS" pitchFamily="34" charset="0"/>
              </a:rPr>
              <a:t>Very strong and unconventional</a:t>
            </a:r>
            <a:br>
              <a:rPr lang="en-GB" sz="1600" smtClean="0">
                <a:latin typeface="Trebuchet MS" pitchFamily="34" charset="0"/>
              </a:rPr>
            </a:br>
            <a:r>
              <a:rPr lang="en-GB" sz="1600" smtClean="0">
                <a:latin typeface="Trebuchet MS" pitchFamily="34" charset="0"/>
              </a:rPr>
              <a:t> corporate cultures.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GB" sz="1600" smtClean="0">
                <a:latin typeface="Trebuchet MS" pitchFamily="34" charset="0"/>
              </a:rPr>
              <a:t>Strong identification with the goals and values ​​of the company.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GB" sz="1600" smtClean="0">
                <a:latin typeface="Trebuchet MS" pitchFamily="34" charset="0"/>
              </a:rPr>
              <a:t>Permanent staff: low turnover, low absenteeism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GB" sz="1600" smtClean="0">
                <a:latin typeface="Trebuchet MS" pitchFamily="34" charset="0"/>
              </a:rPr>
              <a:t>Little friction.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GB" sz="1600" smtClean="0">
                <a:latin typeface="Trebuchet MS" pitchFamily="34" charset="0"/>
              </a:rPr>
              <a:t>“During weekends, we beat our competitors."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GB" sz="1600" smtClean="0">
                <a:latin typeface="Trebuchet MS" pitchFamily="34" charset="0"/>
              </a:rPr>
              <a:t>Key factor in employee training,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GB" sz="1600" smtClean="0">
                <a:latin typeface="Trebuchet MS" pitchFamily="34" charset="0"/>
              </a:rPr>
              <a:t>Massive investments into trainings,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GB" sz="1600" smtClean="0">
                <a:latin typeface="Trebuchet MS" pitchFamily="34" charset="0"/>
              </a:rPr>
              <a:t>Learning on the job more important than formal programs.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GB" sz="1600" smtClean="0">
                <a:latin typeface="Trebuchet MS" pitchFamily="34" charset="0"/>
              </a:rPr>
              <a:t>Very careful staff selection.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GB" sz="1600" smtClean="0">
                <a:latin typeface="Trebuchet MS" pitchFamily="34" charset="0"/>
              </a:rPr>
              <a:t>new employees are tested in the workplace.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GB" sz="1600" smtClean="0">
                <a:latin typeface="Trebuchet MS" pitchFamily="34" charset="0"/>
              </a:rPr>
              <a:t>Newbies either stay long time or leave soon again.</a:t>
            </a:r>
            <a:endParaRPr lang="en-GB" sz="1400">
              <a:latin typeface="Trebuchet MS" pitchFamily="34" charset="0"/>
            </a:endParaRPr>
          </a:p>
        </p:txBody>
      </p:sp>
      <p:sp>
        <p:nvSpPr>
          <p:cNvPr id="8724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10100" y="1066800"/>
            <a:ext cx="3771900" cy="4876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GB" sz="2000" dirty="0" smtClean="0">
                <a:latin typeface="Trebuchet MS" pitchFamily="34" charset="0"/>
              </a:rPr>
              <a:t>The executives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GB" sz="1600" dirty="0" smtClean="0">
                <a:latin typeface="Trebuchet MS" pitchFamily="34" charset="0"/>
              </a:rPr>
              <a:t>inexhaustible </a:t>
            </a:r>
            <a:r>
              <a:rPr lang="en-GB" sz="1600" b="1" dirty="0" smtClean="0">
                <a:latin typeface="Trebuchet MS" pitchFamily="34" charset="0"/>
              </a:rPr>
              <a:t>Power a</a:t>
            </a:r>
            <a:r>
              <a:rPr lang="en-GB" sz="1600" dirty="0" smtClean="0">
                <a:latin typeface="Trebuchet MS" pitchFamily="34" charset="0"/>
              </a:rPr>
              <a:t>nd </a:t>
            </a:r>
            <a:r>
              <a:rPr lang="en-GB" sz="1600" b="1" dirty="0" smtClean="0">
                <a:latin typeface="Trebuchet MS" pitchFamily="34" charset="0"/>
              </a:rPr>
              <a:t>Energy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GB" sz="1600" dirty="0" smtClean="0">
                <a:latin typeface="Trebuchet MS" pitchFamily="34" charset="0"/>
              </a:rPr>
              <a:t>c</a:t>
            </a:r>
            <a:r>
              <a:rPr lang="en-GB" sz="1600" dirty="0" smtClean="0">
                <a:latin typeface="Trebuchet MS" pitchFamily="34" charset="0"/>
              </a:rPr>
              <a:t>lear </a:t>
            </a:r>
            <a:r>
              <a:rPr lang="en-GB" sz="1600" b="1" dirty="0" smtClean="0">
                <a:latin typeface="Trebuchet MS" pitchFamily="34" charset="0"/>
              </a:rPr>
              <a:t>priorities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GB" sz="1600" dirty="0" smtClean="0">
                <a:latin typeface="Trebuchet MS" pitchFamily="34" charset="0"/>
              </a:rPr>
              <a:t>Fully business </a:t>
            </a:r>
            <a:r>
              <a:rPr lang="en-GB" sz="1600" b="1" dirty="0" smtClean="0">
                <a:latin typeface="Trebuchet MS" pitchFamily="34" charset="0"/>
              </a:rPr>
              <a:t>focused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GB" sz="2000" dirty="0" smtClean="0">
                <a:latin typeface="Trebuchet MS" pitchFamily="34" charset="0"/>
              </a:rPr>
              <a:t>Leadership style: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GB" sz="1600" b="1" dirty="0" smtClean="0">
                <a:latin typeface="Trebuchet MS" pitchFamily="34" charset="0"/>
              </a:rPr>
              <a:t>authoritarian</a:t>
            </a:r>
            <a:r>
              <a:rPr lang="en-GB" sz="1600" dirty="0" smtClean="0">
                <a:latin typeface="Trebuchet MS" pitchFamily="34" charset="0"/>
              </a:rPr>
              <a:t> in the values​​, goals, core competencies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GB" sz="1600" b="1" dirty="0" smtClean="0">
                <a:latin typeface="Trebuchet MS" pitchFamily="34" charset="0"/>
              </a:rPr>
              <a:t>participatory</a:t>
            </a:r>
            <a:r>
              <a:rPr lang="en-GB" sz="1600" dirty="0" smtClean="0">
                <a:latin typeface="Trebuchet MS" pitchFamily="34" charset="0"/>
              </a:rPr>
              <a:t> and </a:t>
            </a:r>
            <a:r>
              <a:rPr lang="en-GB" sz="1600" dirty="0">
                <a:latin typeface="Trebuchet MS" pitchFamily="34" charset="0"/>
              </a:rPr>
              <a:t>leaving </a:t>
            </a:r>
            <a:r>
              <a:rPr lang="en-GB" sz="1600" dirty="0" smtClean="0">
                <a:latin typeface="Trebuchet MS" pitchFamily="34" charset="0"/>
              </a:rPr>
              <a:t>freedom of choice in the details of implementation.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GB" sz="1600" dirty="0" smtClean="0">
                <a:latin typeface="Trebuchet MS" pitchFamily="34" charset="0"/>
              </a:rPr>
              <a:t>Work on the </a:t>
            </a:r>
            <a:r>
              <a:rPr lang="en-GB" sz="1600" b="1" i="1" dirty="0" smtClean="0">
                <a:latin typeface="Trebuchet MS" pitchFamily="34" charset="0"/>
              </a:rPr>
              <a:t>flow principle</a:t>
            </a:r>
            <a:r>
              <a:rPr lang="en-GB" sz="1600" dirty="0" smtClean="0">
                <a:latin typeface="Trebuchet MS" pitchFamily="34" charset="0"/>
              </a:rPr>
              <a:t>.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GB" sz="1600" dirty="0" smtClean="0">
                <a:latin typeface="Trebuchet MS" pitchFamily="34" charset="0"/>
              </a:rPr>
              <a:t>Appreciation of achievements play a prominent role.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GB" sz="1600" dirty="0" smtClean="0">
                <a:latin typeface="Trebuchet MS" pitchFamily="34" charset="0"/>
              </a:rPr>
              <a:t>A “sworn community"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GB" sz="1600" dirty="0" smtClean="0">
                <a:latin typeface="Trebuchet MS" pitchFamily="34" charset="0"/>
              </a:rPr>
              <a:t>Enterprise and </a:t>
            </a:r>
            <a:r>
              <a:rPr lang="en-GB" sz="1600" dirty="0">
                <a:latin typeface="Trebuchet MS" pitchFamily="34" charset="0"/>
              </a:rPr>
              <a:t>founder </a:t>
            </a:r>
            <a:r>
              <a:rPr lang="en-GB" sz="1600" dirty="0" smtClean="0">
                <a:latin typeface="Trebuchet MS" pitchFamily="34" charset="0"/>
              </a:rPr>
              <a:t>personality always form a whole.</a:t>
            </a:r>
            <a:endParaRPr lang="en-GB" sz="1400" dirty="0">
              <a:latin typeface="Trebuchet MS" pitchFamily="34" charset="0"/>
            </a:endParaRPr>
          </a:p>
        </p:txBody>
      </p:sp>
      <p:sp>
        <p:nvSpPr>
          <p:cNvPr id="872453" name="Oval 5"/>
          <p:cNvSpPr>
            <a:spLocks noChangeArrowheads="1"/>
          </p:cNvSpPr>
          <p:nvPr/>
        </p:nvSpPr>
        <p:spPr bwMode="auto">
          <a:xfrm>
            <a:off x="679450" y="1376772"/>
            <a:ext cx="3197225" cy="433388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72454" name="Oval 6"/>
          <p:cNvSpPr>
            <a:spLocks noChangeArrowheads="1"/>
          </p:cNvSpPr>
          <p:nvPr/>
        </p:nvSpPr>
        <p:spPr bwMode="auto">
          <a:xfrm>
            <a:off x="1042988" y="152400"/>
            <a:ext cx="6592887" cy="6592888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2453" grpId="0" animBg="1"/>
      <p:bldP spid="87245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latin typeface="Trebuchet MS" pitchFamily="34" charset="0"/>
              </a:rPr>
              <a:t>www.si-g.com</a:t>
            </a:r>
          </a:p>
        </p:txBody>
      </p:sp>
      <p:sp>
        <p:nvSpPr>
          <p:cNvPr id="6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315EE926-F3E3-42AF-926F-146C03200B66}" type="datetime5">
              <a:rPr lang="de-DE">
                <a:latin typeface="Trebuchet MS" pitchFamily="34" charset="0"/>
              </a:rPr>
              <a:pPr/>
              <a:t>12-05-02</a:t>
            </a:fld>
            <a:endParaRPr lang="de-DE">
              <a:latin typeface="Trebuchet MS" pitchFamily="34" charset="0"/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68E7-8AE5-4BB0-BD1C-F1468F227201}" type="slidenum">
              <a:rPr lang="de-DE">
                <a:latin typeface="Trebuchet MS" pitchFamily="34" charset="0"/>
              </a:rPr>
              <a:pPr/>
              <a:t>32</a:t>
            </a:fld>
            <a:endParaRPr lang="de-DE">
              <a:latin typeface="Trebuchet MS" pitchFamily="34" charset="0"/>
            </a:endParaRPr>
          </a:p>
        </p:txBody>
      </p:sp>
      <p:sp>
        <p:nvSpPr>
          <p:cNvPr id="83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13" y="277813"/>
            <a:ext cx="7702550" cy="381000"/>
          </a:xfrm>
        </p:spPr>
        <p:txBody>
          <a:bodyPr/>
          <a:lstStyle/>
          <a:p>
            <a:r>
              <a:rPr lang="de-DE" b="0" dirty="0" smtClean="0">
                <a:latin typeface="Trebuchet MS" pitchFamily="34" charset="0"/>
              </a:rPr>
              <a:t>Outlook</a:t>
            </a:r>
            <a:r>
              <a:rPr lang="de-DE" b="0" dirty="0">
                <a:latin typeface="Trebuchet MS" pitchFamily="34" charset="0"/>
              </a:rPr>
              <a:t/>
            </a:r>
            <a:br>
              <a:rPr lang="de-DE" b="0" dirty="0">
                <a:latin typeface="Trebuchet MS" pitchFamily="34" charset="0"/>
              </a:rPr>
            </a:br>
            <a:r>
              <a:rPr lang="de-DE" sz="2000" b="0" dirty="0" err="1" smtClean="0">
                <a:latin typeface="Trebuchet MS" pitchFamily="34" charset="0"/>
              </a:rPr>
              <a:t>What</a:t>
            </a:r>
            <a:r>
              <a:rPr lang="de-DE" sz="2000" b="0" dirty="0" smtClean="0">
                <a:latin typeface="Trebuchet MS" pitchFamily="34" charset="0"/>
              </a:rPr>
              <a:t> </a:t>
            </a:r>
            <a:r>
              <a:rPr lang="de-DE" sz="2000" b="0" dirty="0" err="1" smtClean="0">
                <a:latin typeface="Trebuchet MS" pitchFamily="34" charset="0"/>
              </a:rPr>
              <a:t>is</a:t>
            </a:r>
            <a:r>
              <a:rPr lang="de-DE" sz="2000" b="0" dirty="0" smtClean="0">
                <a:latin typeface="Trebuchet MS" pitchFamily="34" charset="0"/>
              </a:rPr>
              <a:t> </a:t>
            </a:r>
            <a:r>
              <a:rPr lang="de-DE" sz="2000" b="0" dirty="0" err="1" smtClean="0">
                <a:latin typeface="Trebuchet MS" pitchFamily="34" charset="0"/>
              </a:rPr>
              <a:t>left</a:t>
            </a:r>
            <a:r>
              <a:rPr lang="de-DE" sz="2000" b="0" dirty="0" smtClean="0">
                <a:latin typeface="Trebuchet MS" pitchFamily="34" charset="0"/>
              </a:rPr>
              <a:t> </a:t>
            </a:r>
            <a:r>
              <a:rPr lang="de-DE" sz="2000" b="0" dirty="0" err="1" smtClean="0">
                <a:latin typeface="Trebuchet MS" pitchFamily="34" charset="0"/>
              </a:rPr>
              <a:t>to</a:t>
            </a:r>
            <a:r>
              <a:rPr lang="de-DE" sz="2000" b="0" dirty="0" smtClean="0">
                <a:latin typeface="Trebuchet MS" pitchFamily="34" charset="0"/>
              </a:rPr>
              <a:t> </a:t>
            </a:r>
            <a:r>
              <a:rPr lang="de-DE" sz="2000" b="0" dirty="0" err="1" smtClean="0">
                <a:latin typeface="Trebuchet MS" pitchFamily="34" charset="0"/>
              </a:rPr>
              <a:t>be</a:t>
            </a:r>
            <a:r>
              <a:rPr lang="de-DE" sz="2000" b="0" dirty="0" smtClean="0">
                <a:latin typeface="Trebuchet MS" pitchFamily="34" charset="0"/>
              </a:rPr>
              <a:t> done?</a:t>
            </a:r>
            <a:endParaRPr lang="de-DE" sz="2000" b="0" i="1" dirty="0">
              <a:latin typeface="Trebuchet MS" pitchFamily="34" charset="0"/>
            </a:endParaRPr>
          </a:p>
        </p:txBody>
      </p:sp>
      <p:sp>
        <p:nvSpPr>
          <p:cNvPr id="83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098668" cy="4876800"/>
          </a:xfrm>
        </p:spPr>
        <p:txBody>
          <a:bodyPr/>
          <a:lstStyle/>
          <a:p>
            <a:pPr marL="381000" indent="-381000"/>
            <a:r>
              <a:rPr lang="en-US" dirty="0">
                <a:latin typeface="Trebuchet MS" pitchFamily="34" charset="0"/>
              </a:rPr>
              <a:t>Use the power of the </a:t>
            </a:r>
            <a:r>
              <a:rPr lang="en-US" dirty="0" smtClean="0">
                <a:latin typeface="Trebuchet MS" pitchFamily="34" charset="0"/>
              </a:rPr>
              <a:t>– right - </a:t>
            </a:r>
            <a:r>
              <a:rPr lang="en-US" dirty="0">
                <a:latin typeface="Trebuchet MS" pitchFamily="34" charset="0"/>
              </a:rPr>
              <a:t>corporate culture!</a:t>
            </a:r>
          </a:p>
          <a:p>
            <a:pPr marL="381000" indent="-381000"/>
            <a:r>
              <a:rPr lang="en-US" dirty="0">
                <a:latin typeface="Trebuchet MS" pitchFamily="34" charset="0"/>
              </a:rPr>
              <a:t>A strong </a:t>
            </a:r>
            <a:r>
              <a:rPr lang="en-US" dirty="0" smtClean="0">
                <a:latin typeface="Trebuchet MS" pitchFamily="34" charset="0"/>
              </a:rPr>
              <a:t>Q-culture complements the Q-craft, </a:t>
            </a:r>
            <a:r>
              <a:rPr lang="en-US" dirty="0">
                <a:latin typeface="Trebuchet MS" pitchFamily="34" charset="0"/>
              </a:rPr>
              <a:t>it is not </a:t>
            </a:r>
            <a:r>
              <a:rPr lang="en-US" dirty="0" smtClean="0">
                <a:latin typeface="Trebuchet MS" pitchFamily="34" charset="0"/>
              </a:rPr>
              <a:t>replace it.</a:t>
            </a:r>
            <a:endParaRPr lang="en-US" dirty="0">
              <a:latin typeface="Trebuchet MS" pitchFamily="34" charset="0"/>
            </a:endParaRPr>
          </a:p>
          <a:p>
            <a:pPr marL="381000" indent="-381000"/>
            <a:r>
              <a:rPr lang="en-US" dirty="0">
                <a:latin typeface="Trebuchet MS" pitchFamily="34" charset="0"/>
              </a:rPr>
              <a:t>Follow the example of the </a:t>
            </a:r>
            <a:r>
              <a:rPr lang="en-US" i="1" dirty="0">
                <a:latin typeface="Trebuchet MS" pitchFamily="34" charset="0"/>
              </a:rPr>
              <a:t>hidden champions</a:t>
            </a:r>
            <a:r>
              <a:rPr lang="en-US" dirty="0">
                <a:latin typeface="Trebuchet MS" pitchFamily="34" charset="0"/>
              </a:rPr>
              <a:t>!</a:t>
            </a:r>
          </a:p>
          <a:p>
            <a:pPr marL="381000" indent="-381000"/>
            <a:r>
              <a:rPr lang="en-US" dirty="0">
                <a:latin typeface="Trebuchet MS" pitchFamily="34" charset="0"/>
              </a:rPr>
              <a:t>Be patient - cultural change takes time!</a:t>
            </a:r>
          </a:p>
          <a:p>
            <a:pPr marL="381000" indent="-381000"/>
            <a:r>
              <a:rPr lang="en-US" dirty="0">
                <a:latin typeface="Trebuchet MS" pitchFamily="34" charset="0"/>
              </a:rPr>
              <a:t>Start with a diagnosis!</a:t>
            </a:r>
          </a:p>
          <a:p>
            <a:pPr marL="381000" indent="-381000"/>
            <a:r>
              <a:rPr lang="en-US" dirty="0">
                <a:latin typeface="Trebuchet MS" pitchFamily="34" charset="0"/>
              </a:rPr>
              <a:t>Stay honest - otherwise it goes wrong!</a:t>
            </a:r>
          </a:p>
          <a:p>
            <a:pPr marL="381000" indent="-381000"/>
            <a:r>
              <a:rPr lang="en-US" dirty="0">
                <a:latin typeface="Trebuchet MS" pitchFamily="34" charset="0"/>
              </a:rPr>
              <a:t>But try </a:t>
            </a:r>
            <a:r>
              <a:rPr lang="en-US" dirty="0" smtClean="0">
                <a:latin typeface="Trebuchet MS" pitchFamily="34" charset="0"/>
              </a:rPr>
              <a:t>to change it only </a:t>
            </a:r>
            <a:r>
              <a:rPr lang="en-US" dirty="0">
                <a:latin typeface="Trebuchet MS" pitchFamily="34" charset="0"/>
              </a:rPr>
              <a:t>if you have the means to do so!</a:t>
            </a:r>
            <a:endParaRPr lang="de-DE" dirty="0">
              <a:latin typeface="Trebuchet MS" pitchFamily="34" charset="0"/>
            </a:endParaRPr>
          </a:p>
        </p:txBody>
      </p:sp>
      <p:sp>
        <p:nvSpPr>
          <p:cNvPr id="833540" name="Text Box 4"/>
          <p:cNvSpPr txBox="1">
            <a:spLocks noChangeArrowheads="1"/>
          </p:cNvSpPr>
          <p:nvPr/>
        </p:nvSpPr>
        <p:spPr bwMode="auto">
          <a:xfrm>
            <a:off x="533400" y="5625244"/>
            <a:ext cx="8305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92100" indent="-292100"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82600"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buClr>
                <a:srgbClr val="FF3300"/>
              </a:buClr>
              <a:buFont typeface="Wingdings" pitchFamily="2" charset="2"/>
              <a:buChar char="è"/>
            </a:pPr>
            <a:r>
              <a:rPr lang="en-US" sz="2000" b="1" dirty="0">
                <a:solidFill>
                  <a:srgbClr val="FF3300"/>
                </a:solidFill>
                <a:latin typeface="Trebuchet MS" pitchFamily="34" charset="0"/>
              </a:rPr>
              <a:t>The corporate culture is the strongest </a:t>
            </a:r>
            <a:r>
              <a:rPr lang="en-US" sz="2000" b="1" dirty="0" smtClean="0">
                <a:solidFill>
                  <a:srgbClr val="FF3300"/>
                </a:solidFill>
                <a:latin typeface="Trebuchet MS" pitchFamily="34" charset="0"/>
              </a:rPr>
              <a:t>corporate force. To change </a:t>
            </a:r>
            <a:r>
              <a:rPr lang="en-US" sz="2000" b="1" dirty="0" smtClean="0">
                <a:solidFill>
                  <a:srgbClr val="FF3300"/>
                </a:solidFill>
                <a:latin typeface="Trebuchet MS" pitchFamily="34" charset="0"/>
              </a:rPr>
              <a:t>it, </a:t>
            </a:r>
            <a:r>
              <a:rPr lang="en-US" sz="2000" b="1" dirty="0" smtClean="0">
                <a:solidFill>
                  <a:srgbClr val="FF3300"/>
                </a:solidFill>
                <a:latin typeface="Trebuchet MS" pitchFamily="34" charset="0"/>
              </a:rPr>
              <a:t>you must </a:t>
            </a:r>
            <a:r>
              <a:rPr lang="en-US" sz="2000" b="1" dirty="0">
                <a:solidFill>
                  <a:srgbClr val="FF3300"/>
                </a:solidFill>
                <a:latin typeface="Trebuchet MS" pitchFamily="34" charset="0"/>
              </a:rPr>
              <a:t>start </a:t>
            </a:r>
            <a:r>
              <a:rPr lang="en-US" sz="2000" b="1" dirty="0" smtClean="0">
                <a:solidFill>
                  <a:srgbClr val="FF3300"/>
                </a:solidFill>
                <a:latin typeface="Trebuchet MS" pitchFamily="34" charset="0"/>
              </a:rPr>
              <a:t>at the </a:t>
            </a:r>
            <a:r>
              <a:rPr lang="en-US" sz="2000" b="1" dirty="0">
                <a:solidFill>
                  <a:srgbClr val="FF3300"/>
                </a:solidFill>
                <a:latin typeface="Trebuchet MS" pitchFamily="34" charset="0"/>
              </a:rPr>
              <a:t>top of the company.</a:t>
            </a:r>
            <a:endParaRPr lang="de-DE" sz="2000" b="1" dirty="0">
              <a:solidFill>
                <a:srgbClr val="FF330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33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3539" grpId="0" build="p"/>
      <p:bldP spid="83354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www.si-g.com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842A7870-7A31-4EB2-9A62-6F13408AA55A}" type="datetime5">
              <a:rPr lang="de-DE"/>
              <a:pPr/>
              <a:t>12-05-02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FFDF9-B294-44DF-AC91-0D47DBC80937}" type="slidenum">
              <a:rPr lang="de-DE"/>
              <a:pPr/>
              <a:t>33</a:t>
            </a:fld>
            <a:endParaRPr lang="de-DE"/>
          </a:p>
        </p:txBody>
      </p:sp>
      <p:sp>
        <p:nvSpPr>
          <p:cNvPr id="84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>
                <a:latin typeface="Trebuchet MS" pitchFamily="34" charset="0"/>
              </a:rPr>
              <a:t>Niccolo Machiavelli</a:t>
            </a:r>
            <a:br>
              <a:rPr lang="en-GB" sz="2400">
                <a:latin typeface="Trebuchet MS" pitchFamily="34" charset="0"/>
              </a:rPr>
            </a:br>
            <a:r>
              <a:rPr lang="en-GB" sz="1800">
                <a:latin typeface="Trebuchet MS" pitchFamily="34" charset="0"/>
              </a:rPr>
              <a:t>(1469-05-03 – 1527-06-21 in Florence )</a:t>
            </a:r>
          </a:p>
        </p:txBody>
      </p:sp>
      <p:sp>
        <p:nvSpPr>
          <p:cNvPr id="8437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10100" y="1143000"/>
            <a:ext cx="4283075" cy="48768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en-GB" sz="2600" i="1" dirty="0" smtClean="0">
                <a:latin typeface="Trebuchet MS" pitchFamily="34" charset="0"/>
              </a:rPr>
              <a:t>„It </a:t>
            </a:r>
            <a:r>
              <a:rPr lang="en-GB" sz="2600" i="1" dirty="0">
                <a:latin typeface="Trebuchet MS" pitchFamily="34" charset="0"/>
              </a:rPr>
              <a:t>is impossible to convince a man, </a:t>
            </a:r>
            <a:r>
              <a:rPr lang="en-GB" sz="2600" i="1" dirty="0" smtClean="0">
                <a:latin typeface="Trebuchet MS" pitchFamily="34" charset="0"/>
              </a:rPr>
              <a:t>whose way to act made him successful, he would be well advised to act differently henceforth. </a:t>
            </a:r>
            <a:endParaRPr lang="en-GB" sz="2600" i="1" dirty="0">
              <a:latin typeface="Trebuchet MS" pitchFamily="34" charset="0"/>
            </a:endParaRP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en-GB" sz="2600" i="1" dirty="0">
                <a:latin typeface="Trebuchet MS" pitchFamily="34" charset="0"/>
              </a:rPr>
              <a:t>This is the reason why a mans luck turns; when the time change but he doesn’t change his way to act.“ </a:t>
            </a:r>
          </a:p>
        </p:txBody>
      </p:sp>
      <p:pic>
        <p:nvPicPr>
          <p:cNvPr id="84378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noFill/>
          <a:ln cap="flat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www.si-g.com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6E5CD912-5BE7-4484-B953-A6AA113DDEB5}" type="datetime5">
              <a:rPr lang="de-DE"/>
              <a:pPr/>
              <a:t>12-05-02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64D3-EF2E-41F6-928C-DC55C0325497}" type="slidenum">
              <a:rPr lang="de-DE"/>
              <a:pPr/>
              <a:t>34</a:t>
            </a:fld>
            <a:endParaRPr lang="de-DE"/>
          </a:p>
        </p:txBody>
      </p:sp>
      <p:sp>
        <p:nvSpPr>
          <p:cNvPr id="89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>
                <a:latin typeface="Trebuchet MS" pitchFamily="34" charset="0"/>
              </a:rPr>
              <a:t>Louis Gerstner</a:t>
            </a:r>
            <a:r>
              <a:rPr lang="en-GB" sz="1800">
                <a:latin typeface="Trebuchet MS" pitchFamily="34" charset="0"/>
              </a:rPr>
              <a:t/>
            </a:r>
            <a:br>
              <a:rPr lang="en-GB" sz="1800">
                <a:latin typeface="Trebuchet MS" pitchFamily="34" charset="0"/>
              </a:rPr>
            </a:br>
            <a:r>
              <a:rPr lang="en-GB" sz="1800">
                <a:latin typeface="Trebuchet MS" pitchFamily="34" charset="0"/>
              </a:rPr>
              <a:t>IBM chairman of the board and CEO from April, 1993 until 2002.</a:t>
            </a:r>
          </a:p>
        </p:txBody>
      </p:sp>
      <p:sp>
        <p:nvSpPr>
          <p:cNvPr id="891907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en-GB" sz="1400">
                <a:latin typeface="Trebuchet MS" pitchFamily="34" charset="0"/>
              </a:rPr>
              <a:t>From a former CEO of IBM… </a:t>
            </a:r>
          </a:p>
          <a:p>
            <a:pPr marL="0" indent="0">
              <a:buFont typeface="Wingdings" pitchFamily="2" charset="2"/>
              <a:buNone/>
            </a:pPr>
            <a:r>
              <a:rPr lang="en-GB" sz="2800" b="1" i="1">
                <a:latin typeface="Trebuchet MS" pitchFamily="34" charset="0"/>
              </a:rPr>
              <a:t>“</a:t>
            </a:r>
            <a:r>
              <a:rPr lang="en-GB" sz="2800" i="1">
                <a:latin typeface="Trebuchet MS" pitchFamily="34" charset="0"/>
              </a:rPr>
              <a:t>I came to see, in my decade at IBM, that culture isn’t just one aspect of the game -</a:t>
            </a:r>
            <a:r>
              <a:rPr lang="en-GB" sz="2800" b="1" i="1">
                <a:latin typeface="Trebuchet MS" pitchFamily="34" charset="0"/>
              </a:rPr>
              <a:t> it is the game.”</a:t>
            </a:r>
            <a:r>
              <a:rPr lang="en-GB" b="1" i="1">
                <a:latin typeface="Trebuchet MS" pitchFamily="34" charset="0"/>
              </a:rPr>
              <a:t> 	</a:t>
            </a:r>
            <a:r>
              <a:rPr lang="en-GB" sz="1800">
                <a:latin typeface="Trebuchet MS" pitchFamily="34" charset="0"/>
              </a:rPr>
              <a:t>		</a:t>
            </a:r>
          </a:p>
          <a:p>
            <a:pPr marL="0" indent="0">
              <a:buFont typeface="Wingdings" pitchFamily="2" charset="2"/>
              <a:buNone/>
            </a:pPr>
            <a:endParaRPr lang="en-GB" sz="1800">
              <a:latin typeface="Trebuchet MS" pitchFamily="34" charset="0"/>
            </a:endParaRPr>
          </a:p>
          <a:p>
            <a:pPr marL="0" indent="0" algn="r">
              <a:buFont typeface="Wingdings" pitchFamily="2" charset="2"/>
              <a:buNone/>
            </a:pPr>
            <a:r>
              <a:rPr lang="en-GB" sz="1600">
                <a:latin typeface="Trebuchet MS" pitchFamily="34" charset="0"/>
              </a:rPr>
              <a:t>- Louis Gerstner, “Who Says Elephants Can’t Dance” (2002)</a:t>
            </a:r>
          </a:p>
        </p:txBody>
      </p:sp>
      <p:pic>
        <p:nvPicPr>
          <p:cNvPr id="891912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0125" y="1438275"/>
            <a:ext cx="3143250" cy="428625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www.si-g.com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BA692E78-9F67-4174-A1C4-050A36EA01CD}" type="datetime5">
              <a:rPr lang="en-GB" smtClean="0"/>
              <a:pPr/>
              <a:t>12-05-02</a:t>
            </a:fld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6288E-1839-4A72-ACBF-A8D7DA20D3D9}" type="slidenum">
              <a:rPr lang="en-GB" smtClean="0"/>
              <a:pPr/>
              <a:t>35</a:t>
            </a:fld>
            <a:endParaRPr lang="en-GB"/>
          </a:p>
        </p:txBody>
      </p:sp>
      <p:sp>
        <p:nvSpPr>
          <p:cNvPr id="88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679450" y="277813"/>
            <a:ext cx="8032750" cy="381000"/>
          </a:xfrm>
        </p:spPr>
        <p:txBody>
          <a:bodyPr/>
          <a:lstStyle/>
          <a:p>
            <a:r>
              <a:rPr lang="en-GB">
                <a:latin typeface="Trebuchet MS" pitchFamily="34" charset="0"/>
              </a:rPr>
              <a:t>rhetorical question</a:t>
            </a:r>
            <a:br>
              <a:rPr lang="en-GB">
                <a:latin typeface="Trebuchet MS" pitchFamily="34" charset="0"/>
              </a:rPr>
            </a:br>
            <a:r>
              <a:rPr lang="en-GB" sz="1800">
                <a:latin typeface="Trebuchet MS" pitchFamily="34" charset="0"/>
              </a:rPr>
              <a:t>can we afford to deal with corporate culture?</a:t>
            </a:r>
          </a:p>
        </p:txBody>
      </p:sp>
      <p:pic>
        <p:nvPicPr>
          <p:cNvPr id="88473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8838" y="836613"/>
            <a:ext cx="7313612" cy="5627687"/>
          </a:xfrm>
          <a:noFill/>
          <a:ln/>
        </p:spPr>
      </p:pic>
      <p:sp>
        <p:nvSpPr>
          <p:cNvPr id="2" name="Ovale Legende 1"/>
          <p:cNvSpPr/>
          <p:nvPr/>
        </p:nvSpPr>
        <p:spPr bwMode="auto">
          <a:xfrm>
            <a:off x="2940199" y="865188"/>
            <a:ext cx="2340260" cy="1188132"/>
          </a:xfrm>
          <a:prstGeom prst="wedgeEllipseCallout">
            <a:avLst>
              <a:gd name="adj1" fmla="val 54629"/>
              <a:gd name="adj2" fmla="val 92770"/>
            </a:avLst>
          </a:prstGeom>
          <a:solidFill>
            <a:srgbClr val="FFFFFF"/>
          </a:solidFill>
          <a:ln>
            <a:solidFill>
              <a:schemeClr val="bg2">
                <a:lumMod val="75000"/>
              </a:schemeClr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699FF"/>
              </a:buClr>
              <a:buSzPct val="80000"/>
              <a:buFont typeface="Wingdings" pitchFamily="2" charset="2"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</a:rPr>
              <a:t>Why don‘ t you mend the fence?</a:t>
            </a:r>
            <a:endParaRPr kumimoji="0" lang="en-GB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radley Hand ITC" pitchFamily="66" charset="0"/>
            </a:endParaRPr>
          </a:p>
        </p:txBody>
      </p:sp>
      <p:sp>
        <p:nvSpPr>
          <p:cNvPr id="8" name="Ovale Legende 7"/>
          <p:cNvSpPr/>
          <p:nvPr/>
        </p:nvSpPr>
        <p:spPr bwMode="auto">
          <a:xfrm>
            <a:off x="1655676" y="2053320"/>
            <a:ext cx="2340260" cy="1188132"/>
          </a:xfrm>
          <a:prstGeom prst="wedgeEllipseCallout">
            <a:avLst>
              <a:gd name="adj1" fmla="val 497"/>
              <a:gd name="adj2" fmla="val 61505"/>
            </a:avLst>
          </a:prstGeom>
          <a:solidFill>
            <a:srgbClr val="FFFFFF"/>
          </a:solidFill>
          <a:ln>
            <a:solidFill>
              <a:schemeClr val="bg2">
                <a:lumMod val="75000"/>
              </a:schemeClr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699FF"/>
              </a:buClr>
              <a:buSzPct val="80000"/>
              <a:buFont typeface="Wingdings" pitchFamily="2" charset="2"/>
              <a:buNone/>
              <a:tabLst/>
            </a:pPr>
            <a:r>
              <a:rPr kumimoji="0" lang="en-GB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</a:rPr>
              <a:t>No time – need to catch chicken!</a:t>
            </a:r>
            <a:endParaRPr kumimoji="0" lang="en-GB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radley Hand ITC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www.si-g.com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CE5EF4B5-8482-401C-9D2C-9807BBE91A74}" type="datetime5">
              <a:rPr lang="de-DE"/>
              <a:pPr/>
              <a:t>12-05-02</a:t>
            </a:fld>
            <a:endParaRPr lang="de-DE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C038-F1DB-40D4-8207-C5602FBFEF57}" type="slidenum">
              <a:rPr lang="de-DE"/>
              <a:pPr/>
              <a:t>36</a:t>
            </a:fld>
            <a:endParaRPr lang="de-DE"/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79450" y="277813"/>
            <a:ext cx="7961313" cy="381000"/>
          </a:xfrm>
        </p:spPr>
        <p:txBody>
          <a:bodyPr/>
          <a:lstStyle/>
          <a:p>
            <a:r>
              <a:rPr lang="en-GB" b="0">
                <a:latin typeface="Trebuchet MS" pitchFamily="34" charset="0"/>
              </a:rPr>
              <a:t>questions - acknowledgements – suggestions?</a:t>
            </a:r>
          </a:p>
        </p:txBody>
      </p:sp>
      <p:pic>
        <p:nvPicPr>
          <p:cNvPr id="900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1443038"/>
            <a:ext cx="2686050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www.si-g.com</a:t>
            </a:r>
          </a:p>
        </p:txBody>
      </p:sp>
      <p:sp>
        <p:nvSpPr>
          <p:cNvPr id="18" name="Datumsplatzhalt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3242EE06-3353-4429-8E0B-10F6002CF002}" type="datetime5">
              <a:rPr lang="de-DE"/>
              <a:pPr/>
              <a:t>12-05-02</a:t>
            </a:fld>
            <a:endParaRPr lang="de-DE"/>
          </a:p>
        </p:txBody>
      </p:sp>
      <p:sp>
        <p:nvSpPr>
          <p:cNvPr id="19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AEA1C-09B4-40AE-9333-9541CAF93D7E}" type="slidenum">
              <a:rPr lang="de-DE"/>
              <a:pPr/>
              <a:t>37</a:t>
            </a:fld>
            <a:endParaRPr lang="de-DE"/>
          </a:p>
        </p:txBody>
      </p:sp>
      <p:sp>
        <p:nvSpPr>
          <p:cNvPr id="92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36713" y="3425825"/>
            <a:ext cx="5907087" cy="22288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0">
                <a:latin typeface="Comic Sans MS" pitchFamily="66" charset="0"/>
              </a:rPr>
              <a:t>A</a:t>
            </a:r>
            <a:r>
              <a:rPr lang="en-US" sz="3600">
                <a:latin typeface="Comic Sans MS" pitchFamily="66" charset="0"/>
              </a:rPr>
              <a:t>ttention</a:t>
            </a:r>
            <a:br>
              <a:rPr lang="en-US" sz="3600">
                <a:latin typeface="Comic Sans MS" pitchFamily="66" charset="0"/>
              </a:rPr>
            </a:br>
            <a:r>
              <a:rPr lang="en-US" sz="8000">
                <a:latin typeface="Comic Sans MS" pitchFamily="66" charset="0"/>
              </a:rPr>
              <a:t> B</a:t>
            </a:r>
            <a:r>
              <a:rPr lang="en-US" sz="3600">
                <a:latin typeface="Comic Sans MS" pitchFamily="66" charset="0"/>
              </a:rPr>
              <a:t>ackup slides</a:t>
            </a:r>
          </a:p>
        </p:txBody>
      </p:sp>
      <p:grpSp>
        <p:nvGrpSpPr>
          <p:cNvPr id="924675" name="Group 3"/>
          <p:cNvGrpSpPr>
            <a:grpSpLocks/>
          </p:cNvGrpSpPr>
          <p:nvPr/>
        </p:nvGrpSpPr>
        <p:grpSpPr bwMode="auto">
          <a:xfrm>
            <a:off x="4229100" y="1495425"/>
            <a:ext cx="2128838" cy="2298700"/>
            <a:chOff x="3303" y="1038"/>
            <a:chExt cx="1341" cy="1448"/>
          </a:xfrm>
        </p:grpSpPr>
        <p:pic>
          <p:nvPicPr>
            <p:cNvPr id="92467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1064"/>
              <a:ext cx="714" cy="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924677" name="Group 5"/>
            <p:cNvGrpSpPr>
              <a:grpSpLocks/>
            </p:cNvGrpSpPr>
            <p:nvPr/>
          </p:nvGrpSpPr>
          <p:grpSpPr bwMode="auto">
            <a:xfrm>
              <a:off x="3303" y="1038"/>
              <a:ext cx="1341" cy="1448"/>
              <a:chOff x="3578" y="1038"/>
              <a:chExt cx="1453" cy="1448"/>
            </a:xfrm>
          </p:grpSpPr>
          <p:sp>
            <p:nvSpPr>
              <p:cNvPr id="924678" name="Freeform 6"/>
              <p:cNvSpPr>
                <a:spLocks/>
              </p:cNvSpPr>
              <p:nvPr/>
            </p:nvSpPr>
            <p:spPr bwMode="auto">
              <a:xfrm>
                <a:off x="4262" y="1038"/>
                <a:ext cx="395" cy="549"/>
              </a:xfrm>
              <a:custGeom>
                <a:avLst/>
                <a:gdLst>
                  <a:gd name="T0" fmla="*/ 38 w 395"/>
                  <a:gd name="T1" fmla="*/ 548 h 549"/>
                  <a:gd name="T2" fmla="*/ 7 w 395"/>
                  <a:gd name="T3" fmla="*/ 435 h 549"/>
                  <a:gd name="T4" fmla="*/ 1 w 395"/>
                  <a:gd name="T5" fmla="*/ 381 h 549"/>
                  <a:gd name="T6" fmla="*/ 0 w 395"/>
                  <a:gd name="T7" fmla="*/ 355 h 549"/>
                  <a:gd name="T8" fmla="*/ 2 w 395"/>
                  <a:gd name="T9" fmla="*/ 328 h 549"/>
                  <a:gd name="T10" fmla="*/ 21 w 395"/>
                  <a:gd name="T11" fmla="*/ 230 h 549"/>
                  <a:gd name="T12" fmla="*/ 62 w 395"/>
                  <a:gd name="T13" fmla="*/ 144 h 549"/>
                  <a:gd name="T14" fmla="*/ 123 w 395"/>
                  <a:gd name="T15" fmla="*/ 76 h 549"/>
                  <a:gd name="T16" fmla="*/ 200 w 395"/>
                  <a:gd name="T17" fmla="*/ 27 h 549"/>
                  <a:gd name="T18" fmla="*/ 291 w 395"/>
                  <a:gd name="T19" fmla="*/ 2 h 549"/>
                  <a:gd name="T20" fmla="*/ 315 w 395"/>
                  <a:gd name="T21" fmla="*/ 1 h 549"/>
                  <a:gd name="T22" fmla="*/ 341 w 395"/>
                  <a:gd name="T23" fmla="*/ 0 h 549"/>
                  <a:gd name="T24" fmla="*/ 394 w 395"/>
                  <a:gd name="T25" fmla="*/ 6 h 549"/>
                  <a:gd name="T26" fmla="*/ 370 w 395"/>
                  <a:gd name="T27" fmla="*/ 6 h 549"/>
                  <a:gd name="T28" fmla="*/ 346 w 395"/>
                  <a:gd name="T29" fmla="*/ 8 h 549"/>
                  <a:gd name="T30" fmla="*/ 299 w 395"/>
                  <a:gd name="T31" fmla="*/ 15 h 549"/>
                  <a:gd name="T32" fmla="*/ 213 w 395"/>
                  <a:gd name="T33" fmla="*/ 49 h 549"/>
                  <a:gd name="T34" fmla="*/ 140 w 395"/>
                  <a:gd name="T35" fmla="*/ 101 h 549"/>
                  <a:gd name="T36" fmla="*/ 79 w 395"/>
                  <a:gd name="T37" fmla="*/ 172 h 549"/>
                  <a:gd name="T38" fmla="*/ 37 w 395"/>
                  <a:gd name="T39" fmla="*/ 254 h 549"/>
                  <a:gd name="T40" fmla="*/ 14 w 395"/>
                  <a:gd name="T41" fmla="*/ 347 h 549"/>
                  <a:gd name="T42" fmla="*/ 11 w 395"/>
                  <a:gd name="T43" fmla="*/ 396 h 549"/>
                  <a:gd name="T44" fmla="*/ 11 w 395"/>
                  <a:gd name="T45" fmla="*/ 420 h 549"/>
                  <a:gd name="T46" fmla="*/ 14 w 395"/>
                  <a:gd name="T47" fmla="*/ 446 h 549"/>
                  <a:gd name="T48" fmla="*/ 38 w 395"/>
                  <a:gd name="T49" fmla="*/ 548 h 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95" h="549">
                    <a:moveTo>
                      <a:pt x="38" y="548"/>
                    </a:moveTo>
                    <a:lnTo>
                      <a:pt x="7" y="435"/>
                    </a:lnTo>
                    <a:lnTo>
                      <a:pt x="1" y="381"/>
                    </a:lnTo>
                    <a:lnTo>
                      <a:pt x="0" y="355"/>
                    </a:lnTo>
                    <a:lnTo>
                      <a:pt x="2" y="328"/>
                    </a:lnTo>
                    <a:lnTo>
                      <a:pt x="21" y="230"/>
                    </a:lnTo>
                    <a:lnTo>
                      <a:pt x="62" y="144"/>
                    </a:lnTo>
                    <a:lnTo>
                      <a:pt x="123" y="76"/>
                    </a:lnTo>
                    <a:lnTo>
                      <a:pt x="200" y="27"/>
                    </a:lnTo>
                    <a:lnTo>
                      <a:pt x="291" y="2"/>
                    </a:lnTo>
                    <a:lnTo>
                      <a:pt x="315" y="1"/>
                    </a:lnTo>
                    <a:lnTo>
                      <a:pt x="341" y="0"/>
                    </a:lnTo>
                    <a:lnTo>
                      <a:pt x="394" y="6"/>
                    </a:lnTo>
                    <a:lnTo>
                      <a:pt x="370" y="6"/>
                    </a:lnTo>
                    <a:lnTo>
                      <a:pt x="346" y="8"/>
                    </a:lnTo>
                    <a:lnTo>
                      <a:pt x="299" y="15"/>
                    </a:lnTo>
                    <a:lnTo>
                      <a:pt x="213" y="49"/>
                    </a:lnTo>
                    <a:lnTo>
                      <a:pt x="140" y="101"/>
                    </a:lnTo>
                    <a:lnTo>
                      <a:pt x="79" y="172"/>
                    </a:lnTo>
                    <a:lnTo>
                      <a:pt x="37" y="254"/>
                    </a:lnTo>
                    <a:lnTo>
                      <a:pt x="14" y="347"/>
                    </a:lnTo>
                    <a:lnTo>
                      <a:pt x="11" y="396"/>
                    </a:lnTo>
                    <a:lnTo>
                      <a:pt x="11" y="420"/>
                    </a:lnTo>
                    <a:lnTo>
                      <a:pt x="14" y="446"/>
                    </a:lnTo>
                    <a:lnTo>
                      <a:pt x="38" y="548"/>
                    </a:lnTo>
                  </a:path>
                </a:pathLst>
              </a:custGeom>
              <a:solidFill>
                <a:srgbClr val="5F5F5F"/>
              </a:solidFill>
              <a:ln w="12700" cap="rnd" cmpd="sng">
                <a:solidFill>
                  <a:srgbClr val="A2A2A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24679" name="Freeform 7"/>
              <p:cNvSpPr>
                <a:spLocks/>
              </p:cNvSpPr>
              <p:nvPr/>
            </p:nvSpPr>
            <p:spPr bwMode="auto">
              <a:xfrm>
                <a:off x="4319" y="1063"/>
                <a:ext cx="712" cy="801"/>
              </a:xfrm>
              <a:custGeom>
                <a:avLst/>
                <a:gdLst>
                  <a:gd name="T0" fmla="*/ 0 w 712"/>
                  <a:gd name="T1" fmla="*/ 567 h 801"/>
                  <a:gd name="T2" fmla="*/ 54 w 712"/>
                  <a:gd name="T3" fmla="*/ 658 h 801"/>
                  <a:gd name="T4" fmla="*/ 126 w 712"/>
                  <a:gd name="T5" fmla="*/ 727 h 801"/>
                  <a:gd name="T6" fmla="*/ 212 w 712"/>
                  <a:gd name="T7" fmla="*/ 773 h 801"/>
                  <a:gd name="T8" fmla="*/ 305 w 712"/>
                  <a:gd name="T9" fmla="*/ 798 h 801"/>
                  <a:gd name="T10" fmla="*/ 352 w 712"/>
                  <a:gd name="T11" fmla="*/ 800 h 801"/>
                  <a:gd name="T12" fmla="*/ 375 w 712"/>
                  <a:gd name="T13" fmla="*/ 800 h 801"/>
                  <a:gd name="T14" fmla="*/ 399 w 712"/>
                  <a:gd name="T15" fmla="*/ 798 h 801"/>
                  <a:gd name="T16" fmla="*/ 490 w 712"/>
                  <a:gd name="T17" fmla="*/ 774 h 801"/>
                  <a:gd name="T18" fmla="*/ 570 w 712"/>
                  <a:gd name="T19" fmla="*/ 727 h 801"/>
                  <a:gd name="T20" fmla="*/ 636 w 712"/>
                  <a:gd name="T21" fmla="*/ 652 h 801"/>
                  <a:gd name="T22" fmla="*/ 683 w 712"/>
                  <a:gd name="T23" fmla="*/ 559 h 801"/>
                  <a:gd name="T24" fmla="*/ 707 w 712"/>
                  <a:gd name="T25" fmla="*/ 461 h 801"/>
                  <a:gd name="T26" fmla="*/ 711 w 712"/>
                  <a:gd name="T27" fmla="*/ 412 h 801"/>
                  <a:gd name="T28" fmla="*/ 711 w 712"/>
                  <a:gd name="T29" fmla="*/ 388 h 801"/>
                  <a:gd name="T30" fmla="*/ 710 w 712"/>
                  <a:gd name="T31" fmla="*/ 362 h 801"/>
                  <a:gd name="T32" fmla="*/ 690 w 712"/>
                  <a:gd name="T33" fmla="*/ 266 h 801"/>
                  <a:gd name="T34" fmla="*/ 652 w 712"/>
                  <a:gd name="T35" fmla="*/ 179 h 801"/>
                  <a:gd name="T36" fmla="*/ 595 w 712"/>
                  <a:gd name="T37" fmla="*/ 103 h 801"/>
                  <a:gd name="T38" fmla="*/ 521 w 712"/>
                  <a:gd name="T39" fmla="*/ 42 h 801"/>
                  <a:gd name="T40" fmla="*/ 430 w 712"/>
                  <a:gd name="T41" fmla="*/ 0 h 801"/>
                  <a:gd name="T42" fmla="*/ 509 w 712"/>
                  <a:gd name="T43" fmla="*/ 45 h 801"/>
                  <a:gd name="T44" fmla="*/ 574 w 712"/>
                  <a:gd name="T45" fmla="*/ 106 h 801"/>
                  <a:gd name="T46" fmla="*/ 622 w 712"/>
                  <a:gd name="T47" fmla="*/ 180 h 801"/>
                  <a:gd name="T48" fmla="*/ 652 w 712"/>
                  <a:gd name="T49" fmla="*/ 263 h 801"/>
                  <a:gd name="T50" fmla="*/ 663 w 712"/>
                  <a:gd name="T51" fmla="*/ 352 h 801"/>
                  <a:gd name="T52" fmla="*/ 663 w 712"/>
                  <a:gd name="T53" fmla="*/ 374 h 801"/>
                  <a:gd name="T54" fmla="*/ 662 w 712"/>
                  <a:gd name="T55" fmla="*/ 397 h 801"/>
                  <a:gd name="T56" fmla="*/ 656 w 712"/>
                  <a:gd name="T57" fmla="*/ 442 h 801"/>
                  <a:gd name="T58" fmla="*/ 628 w 712"/>
                  <a:gd name="T59" fmla="*/ 530 h 801"/>
                  <a:gd name="T60" fmla="*/ 578 w 712"/>
                  <a:gd name="T61" fmla="*/ 613 h 801"/>
                  <a:gd name="T62" fmla="*/ 512 w 712"/>
                  <a:gd name="T63" fmla="*/ 682 h 801"/>
                  <a:gd name="T64" fmla="*/ 437 w 712"/>
                  <a:gd name="T65" fmla="*/ 729 h 801"/>
                  <a:gd name="T66" fmla="*/ 358 w 712"/>
                  <a:gd name="T67" fmla="*/ 754 h 801"/>
                  <a:gd name="T68" fmla="*/ 317 w 712"/>
                  <a:gd name="T69" fmla="*/ 759 h 801"/>
                  <a:gd name="T70" fmla="*/ 297 w 712"/>
                  <a:gd name="T71" fmla="*/ 760 h 801"/>
                  <a:gd name="T72" fmla="*/ 275 w 712"/>
                  <a:gd name="T73" fmla="*/ 759 h 801"/>
                  <a:gd name="T74" fmla="*/ 196 w 712"/>
                  <a:gd name="T75" fmla="*/ 742 h 801"/>
                  <a:gd name="T76" fmla="*/ 120 w 712"/>
                  <a:gd name="T77" fmla="*/ 704 h 801"/>
                  <a:gd name="T78" fmla="*/ 54 w 712"/>
                  <a:gd name="T79" fmla="*/ 646 h 801"/>
                  <a:gd name="T80" fmla="*/ 0 w 712"/>
                  <a:gd name="T81" fmla="*/ 567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12" h="801">
                    <a:moveTo>
                      <a:pt x="0" y="567"/>
                    </a:moveTo>
                    <a:lnTo>
                      <a:pt x="54" y="658"/>
                    </a:lnTo>
                    <a:lnTo>
                      <a:pt x="126" y="727"/>
                    </a:lnTo>
                    <a:lnTo>
                      <a:pt x="212" y="773"/>
                    </a:lnTo>
                    <a:lnTo>
                      <a:pt x="305" y="798"/>
                    </a:lnTo>
                    <a:lnTo>
                      <a:pt x="352" y="800"/>
                    </a:lnTo>
                    <a:lnTo>
                      <a:pt x="375" y="800"/>
                    </a:lnTo>
                    <a:lnTo>
                      <a:pt x="399" y="798"/>
                    </a:lnTo>
                    <a:lnTo>
                      <a:pt x="490" y="774"/>
                    </a:lnTo>
                    <a:lnTo>
                      <a:pt x="570" y="727"/>
                    </a:lnTo>
                    <a:lnTo>
                      <a:pt x="636" y="652"/>
                    </a:lnTo>
                    <a:lnTo>
                      <a:pt x="683" y="559"/>
                    </a:lnTo>
                    <a:lnTo>
                      <a:pt x="707" y="461"/>
                    </a:lnTo>
                    <a:lnTo>
                      <a:pt x="711" y="412"/>
                    </a:lnTo>
                    <a:lnTo>
                      <a:pt x="711" y="388"/>
                    </a:lnTo>
                    <a:lnTo>
                      <a:pt x="710" y="362"/>
                    </a:lnTo>
                    <a:lnTo>
                      <a:pt x="690" y="266"/>
                    </a:lnTo>
                    <a:lnTo>
                      <a:pt x="652" y="179"/>
                    </a:lnTo>
                    <a:lnTo>
                      <a:pt x="595" y="103"/>
                    </a:lnTo>
                    <a:lnTo>
                      <a:pt x="521" y="42"/>
                    </a:lnTo>
                    <a:lnTo>
                      <a:pt x="430" y="0"/>
                    </a:lnTo>
                    <a:lnTo>
                      <a:pt x="509" y="45"/>
                    </a:lnTo>
                    <a:lnTo>
                      <a:pt x="574" y="106"/>
                    </a:lnTo>
                    <a:lnTo>
                      <a:pt x="622" y="180"/>
                    </a:lnTo>
                    <a:lnTo>
                      <a:pt x="652" y="263"/>
                    </a:lnTo>
                    <a:lnTo>
                      <a:pt x="663" y="352"/>
                    </a:lnTo>
                    <a:lnTo>
                      <a:pt x="663" y="374"/>
                    </a:lnTo>
                    <a:lnTo>
                      <a:pt x="662" y="397"/>
                    </a:lnTo>
                    <a:lnTo>
                      <a:pt x="656" y="442"/>
                    </a:lnTo>
                    <a:lnTo>
                      <a:pt x="628" y="530"/>
                    </a:lnTo>
                    <a:lnTo>
                      <a:pt x="578" y="613"/>
                    </a:lnTo>
                    <a:lnTo>
                      <a:pt x="512" y="682"/>
                    </a:lnTo>
                    <a:lnTo>
                      <a:pt x="437" y="729"/>
                    </a:lnTo>
                    <a:lnTo>
                      <a:pt x="358" y="754"/>
                    </a:lnTo>
                    <a:lnTo>
                      <a:pt x="317" y="759"/>
                    </a:lnTo>
                    <a:lnTo>
                      <a:pt x="297" y="760"/>
                    </a:lnTo>
                    <a:lnTo>
                      <a:pt x="275" y="759"/>
                    </a:lnTo>
                    <a:lnTo>
                      <a:pt x="196" y="742"/>
                    </a:lnTo>
                    <a:lnTo>
                      <a:pt x="120" y="704"/>
                    </a:lnTo>
                    <a:lnTo>
                      <a:pt x="54" y="646"/>
                    </a:lnTo>
                    <a:lnTo>
                      <a:pt x="0" y="567"/>
                    </a:lnTo>
                  </a:path>
                </a:pathLst>
              </a:custGeom>
              <a:solidFill>
                <a:srgbClr val="5F5F5F"/>
              </a:solidFill>
              <a:ln w="12700" cap="rnd" cmpd="sng">
                <a:solidFill>
                  <a:srgbClr val="A2A2A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24680" name="Freeform 8"/>
              <p:cNvSpPr>
                <a:spLocks/>
              </p:cNvSpPr>
              <p:nvPr/>
            </p:nvSpPr>
            <p:spPr bwMode="auto">
              <a:xfrm>
                <a:off x="4270" y="1046"/>
                <a:ext cx="712" cy="775"/>
              </a:xfrm>
              <a:custGeom>
                <a:avLst/>
                <a:gdLst>
                  <a:gd name="T0" fmla="*/ 0 w 712"/>
                  <a:gd name="T1" fmla="*/ 390 h 775"/>
                  <a:gd name="T2" fmla="*/ 14 w 712"/>
                  <a:gd name="T3" fmla="*/ 299 h 775"/>
                  <a:gd name="T4" fmla="*/ 41 w 712"/>
                  <a:gd name="T5" fmla="*/ 220 h 775"/>
                  <a:gd name="T6" fmla="*/ 78 w 712"/>
                  <a:gd name="T7" fmla="*/ 153 h 775"/>
                  <a:gd name="T8" fmla="*/ 125 w 712"/>
                  <a:gd name="T9" fmla="*/ 97 h 775"/>
                  <a:gd name="T10" fmla="*/ 179 w 712"/>
                  <a:gd name="T11" fmla="*/ 55 h 775"/>
                  <a:gd name="T12" fmla="*/ 238 w 712"/>
                  <a:gd name="T13" fmla="*/ 25 h 775"/>
                  <a:gd name="T14" fmla="*/ 300 w 712"/>
                  <a:gd name="T15" fmla="*/ 6 h 775"/>
                  <a:gd name="T16" fmla="*/ 365 w 712"/>
                  <a:gd name="T17" fmla="*/ 0 h 775"/>
                  <a:gd name="T18" fmla="*/ 397 w 712"/>
                  <a:gd name="T19" fmla="*/ 1 h 775"/>
                  <a:gd name="T20" fmla="*/ 429 w 712"/>
                  <a:gd name="T21" fmla="*/ 5 h 775"/>
                  <a:gd name="T22" fmla="*/ 490 w 712"/>
                  <a:gd name="T23" fmla="*/ 24 h 775"/>
                  <a:gd name="T24" fmla="*/ 547 w 712"/>
                  <a:gd name="T25" fmla="*/ 54 h 775"/>
                  <a:gd name="T26" fmla="*/ 600 w 712"/>
                  <a:gd name="T27" fmla="*/ 97 h 775"/>
                  <a:gd name="T28" fmla="*/ 644 w 712"/>
                  <a:gd name="T29" fmla="*/ 152 h 775"/>
                  <a:gd name="T30" fmla="*/ 678 w 712"/>
                  <a:gd name="T31" fmla="*/ 220 h 775"/>
                  <a:gd name="T32" fmla="*/ 701 w 712"/>
                  <a:gd name="T33" fmla="*/ 298 h 775"/>
                  <a:gd name="T34" fmla="*/ 711 w 712"/>
                  <a:gd name="T35" fmla="*/ 390 h 775"/>
                  <a:gd name="T36" fmla="*/ 698 w 712"/>
                  <a:gd name="T37" fmla="*/ 480 h 775"/>
                  <a:gd name="T38" fmla="*/ 672 w 712"/>
                  <a:gd name="T39" fmla="*/ 557 h 775"/>
                  <a:gd name="T40" fmla="*/ 635 w 712"/>
                  <a:gd name="T41" fmla="*/ 623 h 775"/>
                  <a:gd name="T42" fmla="*/ 589 w 712"/>
                  <a:gd name="T43" fmla="*/ 677 h 775"/>
                  <a:gd name="T44" fmla="*/ 536 w 712"/>
                  <a:gd name="T45" fmla="*/ 719 h 775"/>
                  <a:gd name="T46" fmla="*/ 478 w 712"/>
                  <a:gd name="T47" fmla="*/ 749 h 775"/>
                  <a:gd name="T48" fmla="*/ 415 w 712"/>
                  <a:gd name="T49" fmla="*/ 767 h 775"/>
                  <a:gd name="T50" fmla="*/ 351 w 712"/>
                  <a:gd name="T51" fmla="*/ 774 h 775"/>
                  <a:gd name="T52" fmla="*/ 226 w 712"/>
                  <a:gd name="T53" fmla="*/ 752 h 775"/>
                  <a:gd name="T54" fmla="*/ 169 w 712"/>
                  <a:gd name="T55" fmla="*/ 722 h 775"/>
                  <a:gd name="T56" fmla="*/ 116 w 712"/>
                  <a:gd name="T57" fmla="*/ 680 h 775"/>
                  <a:gd name="T58" fmla="*/ 72 w 712"/>
                  <a:gd name="T59" fmla="*/ 626 h 775"/>
                  <a:gd name="T60" fmla="*/ 36 w 712"/>
                  <a:gd name="T61" fmla="*/ 560 h 775"/>
                  <a:gd name="T62" fmla="*/ 12 w 712"/>
                  <a:gd name="T63" fmla="*/ 482 h 775"/>
                  <a:gd name="T64" fmla="*/ 0 w 712"/>
                  <a:gd name="T65" fmla="*/ 390 h 7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12" h="775">
                    <a:moveTo>
                      <a:pt x="0" y="390"/>
                    </a:moveTo>
                    <a:lnTo>
                      <a:pt x="14" y="299"/>
                    </a:lnTo>
                    <a:lnTo>
                      <a:pt x="41" y="220"/>
                    </a:lnTo>
                    <a:lnTo>
                      <a:pt x="78" y="153"/>
                    </a:lnTo>
                    <a:lnTo>
                      <a:pt x="125" y="97"/>
                    </a:lnTo>
                    <a:lnTo>
                      <a:pt x="179" y="55"/>
                    </a:lnTo>
                    <a:lnTo>
                      <a:pt x="238" y="25"/>
                    </a:lnTo>
                    <a:lnTo>
                      <a:pt x="300" y="6"/>
                    </a:lnTo>
                    <a:lnTo>
                      <a:pt x="365" y="0"/>
                    </a:lnTo>
                    <a:lnTo>
                      <a:pt x="397" y="1"/>
                    </a:lnTo>
                    <a:lnTo>
                      <a:pt x="429" y="5"/>
                    </a:lnTo>
                    <a:lnTo>
                      <a:pt x="490" y="24"/>
                    </a:lnTo>
                    <a:lnTo>
                      <a:pt x="547" y="54"/>
                    </a:lnTo>
                    <a:lnTo>
                      <a:pt x="600" y="97"/>
                    </a:lnTo>
                    <a:lnTo>
                      <a:pt x="644" y="152"/>
                    </a:lnTo>
                    <a:lnTo>
                      <a:pt x="678" y="220"/>
                    </a:lnTo>
                    <a:lnTo>
                      <a:pt x="701" y="298"/>
                    </a:lnTo>
                    <a:lnTo>
                      <a:pt x="711" y="390"/>
                    </a:lnTo>
                    <a:lnTo>
                      <a:pt x="698" y="480"/>
                    </a:lnTo>
                    <a:lnTo>
                      <a:pt x="672" y="557"/>
                    </a:lnTo>
                    <a:lnTo>
                      <a:pt x="635" y="623"/>
                    </a:lnTo>
                    <a:lnTo>
                      <a:pt x="589" y="677"/>
                    </a:lnTo>
                    <a:lnTo>
                      <a:pt x="536" y="719"/>
                    </a:lnTo>
                    <a:lnTo>
                      <a:pt x="478" y="749"/>
                    </a:lnTo>
                    <a:lnTo>
                      <a:pt x="415" y="767"/>
                    </a:lnTo>
                    <a:lnTo>
                      <a:pt x="351" y="774"/>
                    </a:lnTo>
                    <a:lnTo>
                      <a:pt x="226" y="752"/>
                    </a:lnTo>
                    <a:lnTo>
                      <a:pt x="169" y="722"/>
                    </a:lnTo>
                    <a:lnTo>
                      <a:pt x="116" y="680"/>
                    </a:lnTo>
                    <a:lnTo>
                      <a:pt x="72" y="626"/>
                    </a:lnTo>
                    <a:lnTo>
                      <a:pt x="36" y="560"/>
                    </a:lnTo>
                    <a:lnTo>
                      <a:pt x="12" y="482"/>
                    </a:lnTo>
                    <a:lnTo>
                      <a:pt x="0" y="390"/>
                    </a:lnTo>
                  </a:path>
                </a:pathLst>
              </a:custGeom>
              <a:noFill/>
              <a:ln w="12700" cap="rnd" cmpd="sng">
                <a:solidFill>
                  <a:srgbClr val="72727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24681" name="Freeform 9"/>
              <p:cNvSpPr>
                <a:spLocks/>
              </p:cNvSpPr>
              <p:nvPr/>
            </p:nvSpPr>
            <p:spPr bwMode="auto">
              <a:xfrm>
                <a:off x="3623" y="1758"/>
                <a:ext cx="693" cy="728"/>
              </a:xfrm>
              <a:custGeom>
                <a:avLst/>
                <a:gdLst>
                  <a:gd name="T0" fmla="*/ 578 w 693"/>
                  <a:gd name="T1" fmla="*/ 91 h 728"/>
                  <a:gd name="T2" fmla="*/ 605 w 693"/>
                  <a:gd name="T3" fmla="*/ 63 h 728"/>
                  <a:gd name="T4" fmla="*/ 622 w 693"/>
                  <a:gd name="T5" fmla="*/ 30 h 728"/>
                  <a:gd name="T6" fmla="*/ 621 w 693"/>
                  <a:gd name="T7" fmla="*/ 13 h 728"/>
                  <a:gd name="T8" fmla="*/ 612 w 693"/>
                  <a:gd name="T9" fmla="*/ 0 h 728"/>
                  <a:gd name="T10" fmla="*/ 657 w 693"/>
                  <a:gd name="T11" fmla="*/ 44 h 728"/>
                  <a:gd name="T12" fmla="*/ 692 w 693"/>
                  <a:gd name="T13" fmla="*/ 100 h 728"/>
                  <a:gd name="T14" fmla="*/ 671 w 693"/>
                  <a:gd name="T15" fmla="*/ 125 h 728"/>
                  <a:gd name="T16" fmla="*/ 42 w 693"/>
                  <a:gd name="T17" fmla="*/ 727 h 728"/>
                  <a:gd name="T18" fmla="*/ 44 w 693"/>
                  <a:gd name="T19" fmla="*/ 710 h 728"/>
                  <a:gd name="T20" fmla="*/ 35 w 693"/>
                  <a:gd name="T21" fmla="*/ 687 h 728"/>
                  <a:gd name="T22" fmla="*/ 0 w 693"/>
                  <a:gd name="T23" fmla="*/ 636 h 728"/>
                  <a:gd name="T24" fmla="*/ 578 w 693"/>
                  <a:gd name="T25" fmla="*/ 91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93" h="728">
                    <a:moveTo>
                      <a:pt x="578" y="91"/>
                    </a:moveTo>
                    <a:lnTo>
                      <a:pt x="605" y="63"/>
                    </a:lnTo>
                    <a:lnTo>
                      <a:pt x="622" y="30"/>
                    </a:lnTo>
                    <a:lnTo>
                      <a:pt x="621" y="13"/>
                    </a:lnTo>
                    <a:lnTo>
                      <a:pt x="612" y="0"/>
                    </a:lnTo>
                    <a:lnTo>
                      <a:pt x="657" y="44"/>
                    </a:lnTo>
                    <a:lnTo>
                      <a:pt x="692" y="100"/>
                    </a:lnTo>
                    <a:lnTo>
                      <a:pt x="671" y="125"/>
                    </a:lnTo>
                    <a:lnTo>
                      <a:pt x="42" y="727"/>
                    </a:lnTo>
                    <a:lnTo>
                      <a:pt x="44" y="710"/>
                    </a:lnTo>
                    <a:lnTo>
                      <a:pt x="35" y="687"/>
                    </a:lnTo>
                    <a:lnTo>
                      <a:pt x="0" y="636"/>
                    </a:lnTo>
                    <a:lnTo>
                      <a:pt x="578" y="91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8F8F8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24682" name="Freeform 10"/>
              <p:cNvSpPr>
                <a:spLocks/>
              </p:cNvSpPr>
              <p:nvPr/>
            </p:nvSpPr>
            <p:spPr bwMode="auto">
              <a:xfrm>
                <a:off x="3579" y="1758"/>
                <a:ext cx="667" cy="635"/>
              </a:xfrm>
              <a:custGeom>
                <a:avLst/>
                <a:gdLst>
                  <a:gd name="T0" fmla="*/ 622 w 667"/>
                  <a:gd name="T1" fmla="*/ 91 h 635"/>
                  <a:gd name="T2" fmla="*/ 649 w 667"/>
                  <a:gd name="T3" fmla="*/ 63 h 635"/>
                  <a:gd name="T4" fmla="*/ 666 w 667"/>
                  <a:gd name="T5" fmla="*/ 30 h 635"/>
                  <a:gd name="T6" fmla="*/ 665 w 667"/>
                  <a:gd name="T7" fmla="*/ 13 h 635"/>
                  <a:gd name="T8" fmla="*/ 656 w 667"/>
                  <a:gd name="T9" fmla="*/ 0 h 635"/>
                  <a:gd name="T10" fmla="*/ 645 w 667"/>
                  <a:gd name="T11" fmla="*/ 1 h 635"/>
                  <a:gd name="T12" fmla="*/ 637 w 667"/>
                  <a:gd name="T13" fmla="*/ 7 h 635"/>
                  <a:gd name="T14" fmla="*/ 0 w 667"/>
                  <a:gd name="T15" fmla="*/ 601 h 635"/>
                  <a:gd name="T16" fmla="*/ 15 w 667"/>
                  <a:gd name="T17" fmla="*/ 608 h 635"/>
                  <a:gd name="T18" fmla="*/ 44 w 667"/>
                  <a:gd name="T19" fmla="*/ 634 h 635"/>
                  <a:gd name="T20" fmla="*/ 622 w 667"/>
                  <a:gd name="T21" fmla="*/ 91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67" h="635">
                    <a:moveTo>
                      <a:pt x="622" y="91"/>
                    </a:moveTo>
                    <a:lnTo>
                      <a:pt x="649" y="63"/>
                    </a:lnTo>
                    <a:lnTo>
                      <a:pt x="666" y="30"/>
                    </a:lnTo>
                    <a:lnTo>
                      <a:pt x="665" y="13"/>
                    </a:lnTo>
                    <a:lnTo>
                      <a:pt x="656" y="0"/>
                    </a:lnTo>
                    <a:lnTo>
                      <a:pt x="645" y="1"/>
                    </a:lnTo>
                    <a:lnTo>
                      <a:pt x="637" y="7"/>
                    </a:lnTo>
                    <a:lnTo>
                      <a:pt x="0" y="601"/>
                    </a:lnTo>
                    <a:lnTo>
                      <a:pt x="15" y="608"/>
                    </a:lnTo>
                    <a:lnTo>
                      <a:pt x="44" y="634"/>
                    </a:lnTo>
                    <a:lnTo>
                      <a:pt x="622" y="91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24683" name="Freeform 11"/>
              <p:cNvSpPr>
                <a:spLocks/>
              </p:cNvSpPr>
              <p:nvPr/>
            </p:nvSpPr>
            <p:spPr bwMode="auto">
              <a:xfrm>
                <a:off x="3578" y="2359"/>
                <a:ext cx="93" cy="125"/>
              </a:xfrm>
              <a:custGeom>
                <a:avLst/>
                <a:gdLst>
                  <a:gd name="T0" fmla="*/ 58 w 93"/>
                  <a:gd name="T1" fmla="*/ 46 h 125"/>
                  <a:gd name="T2" fmla="*/ 23 w 93"/>
                  <a:gd name="T3" fmla="*/ 8 h 125"/>
                  <a:gd name="T4" fmla="*/ 10 w 93"/>
                  <a:gd name="T5" fmla="*/ 0 h 125"/>
                  <a:gd name="T6" fmla="*/ 1 w 93"/>
                  <a:gd name="T7" fmla="*/ 0 h 125"/>
                  <a:gd name="T8" fmla="*/ 0 w 93"/>
                  <a:gd name="T9" fmla="*/ 11 h 125"/>
                  <a:gd name="T10" fmla="*/ 6 w 93"/>
                  <a:gd name="T11" fmla="*/ 31 h 125"/>
                  <a:gd name="T12" fmla="*/ 33 w 93"/>
                  <a:gd name="T13" fmla="*/ 78 h 125"/>
                  <a:gd name="T14" fmla="*/ 68 w 93"/>
                  <a:gd name="T15" fmla="*/ 115 h 125"/>
                  <a:gd name="T16" fmla="*/ 82 w 93"/>
                  <a:gd name="T17" fmla="*/ 124 h 125"/>
                  <a:gd name="T18" fmla="*/ 91 w 93"/>
                  <a:gd name="T19" fmla="*/ 123 h 125"/>
                  <a:gd name="T20" fmla="*/ 92 w 93"/>
                  <a:gd name="T21" fmla="*/ 113 h 125"/>
                  <a:gd name="T22" fmla="*/ 86 w 93"/>
                  <a:gd name="T23" fmla="*/ 93 h 125"/>
                  <a:gd name="T24" fmla="*/ 58 w 93"/>
                  <a:gd name="T25" fmla="*/ 46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3" h="125">
                    <a:moveTo>
                      <a:pt x="58" y="46"/>
                    </a:moveTo>
                    <a:lnTo>
                      <a:pt x="23" y="8"/>
                    </a:lnTo>
                    <a:lnTo>
                      <a:pt x="10" y="0"/>
                    </a:lnTo>
                    <a:lnTo>
                      <a:pt x="1" y="0"/>
                    </a:lnTo>
                    <a:lnTo>
                      <a:pt x="0" y="11"/>
                    </a:lnTo>
                    <a:lnTo>
                      <a:pt x="6" y="31"/>
                    </a:lnTo>
                    <a:lnTo>
                      <a:pt x="33" y="78"/>
                    </a:lnTo>
                    <a:lnTo>
                      <a:pt x="68" y="115"/>
                    </a:lnTo>
                    <a:lnTo>
                      <a:pt x="82" y="124"/>
                    </a:lnTo>
                    <a:lnTo>
                      <a:pt x="91" y="123"/>
                    </a:lnTo>
                    <a:lnTo>
                      <a:pt x="92" y="113"/>
                    </a:lnTo>
                    <a:lnTo>
                      <a:pt x="86" y="93"/>
                    </a:lnTo>
                    <a:lnTo>
                      <a:pt x="58" y="46"/>
                    </a:lnTo>
                  </a:path>
                </a:pathLst>
              </a:custGeom>
              <a:solidFill>
                <a:srgbClr val="5F5F5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24684" name="Line 12"/>
              <p:cNvSpPr>
                <a:spLocks noChangeShapeType="1"/>
              </p:cNvSpPr>
              <p:nvPr/>
            </p:nvSpPr>
            <p:spPr bwMode="auto">
              <a:xfrm flipH="1">
                <a:off x="3621" y="1883"/>
                <a:ext cx="548" cy="503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24685" name="Line 13"/>
              <p:cNvSpPr>
                <a:spLocks noChangeShapeType="1"/>
              </p:cNvSpPr>
              <p:nvPr/>
            </p:nvSpPr>
            <p:spPr bwMode="auto">
              <a:xfrm flipH="1">
                <a:off x="3661" y="1848"/>
                <a:ext cx="649" cy="610"/>
              </a:xfrm>
              <a:prstGeom prst="line">
                <a:avLst/>
              </a:prstGeom>
              <a:noFill/>
              <a:ln w="12700">
                <a:solidFill>
                  <a:srgbClr val="D2D2D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24686" name="Freeform 14"/>
              <p:cNvSpPr>
                <a:spLocks/>
              </p:cNvSpPr>
              <p:nvPr/>
            </p:nvSpPr>
            <p:spPr bwMode="auto">
              <a:xfrm>
                <a:off x="4234" y="1704"/>
                <a:ext cx="151" cy="155"/>
              </a:xfrm>
              <a:custGeom>
                <a:avLst/>
                <a:gdLst>
                  <a:gd name="T0" fmla="*/ 150 w 151"/>
                  <a:gd name="T1" fmla="*/ 30 h 155"/>
                  <a:gd name="T2" fmla="*/ 124 w 151"/>
                  <a:gd name="T3" fmla="*/ 56 h 155"/>
                  <a:gd name="T4" fmla="*/ 108 w 151"/>
                  <a:gd name="T5" fmla="*/ 77 h 155"/>
                  <a:gd name="T6" fmla="*/ 95 w 151"/>
                  <a:gd name="T7" fmla="*/ 91 h 155"/>
                  <a:gd name="T8" fmla="*/ 87 w 151"/>
                  <a:gd name="T9" fmla="*/ 110 h 155"/>
                  <a:gd name="T10" fmla="*/ 83 w 151"/>
                  <a:gd name="T11" fmla="*/ 140 h 155"/>
                  <a:gd name="T12" fmla="*/ 83 w 151"/>
                  <a:gd name="T13" fmla="*/ 147 h 155"/>
                  <a:gd name="T14" fmla="*/ 81 w 151"/>
                  <a:gd name="T15" fmla="*/ 154 h 155"/>
                  <a:gd name="T16" fmla="*/ 34 w 151"/>
                  <a:gd name="T17" fmla="*/ 84 h 155"/>
                  <a:gd name="T18" fmla="*/ 0 w 151"/>
                  <a:gd name="T19" fmla="*/ 54 h 155"/>
                  <a:gd name="T20" fmla="*/ 7 w 151"/>
                  <a:gd name="T21" fmla="*/ 51 h 155"/>
                  <a:gd name="T22" fmla="*/ 21 w 151"/>
                  <a:gd name="T23" fmla="*/ 54 h 155"/>
                  <a:gd name="T24" fmla="*/ 41 w 151"/>
                  <a:gd name="T25" fmla="*/ 51 h 155"/>
                  <a:gd name="T26" fmla="*/ 60 w 151"/>
                  <a:gd name="T27" fmla="*/ 44 h 155"/>
                  <a:gd name="T28" fmla="*/ 78 w 151"/>
                  <a:gd name="T29" fmla="*/ 35 h 155"/>
                  <a:gd name="T30" fmla="*/ 102 w 151"/>
                  <a:gd name="T31" fmla="*/ 19 h 155"/>
                  <a:gd name="T32" fmla="*/ 124 w 151"/>
                  <a:gd name="T33" fmla="*/ 0 h 155"/>
                  <a:gd name="T34" fmla="*/ 150 w 151"/>
                  <a:gd name="T35" fmla="*/ 3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1" h="155">
                    <a:moveTo>
                      <a:pt x="150" y="30"/>
                    </a:moveTo>
                    <a:lnTo>
                      <a:pt x="124" y="56"/>
                    </a:lnTo>
                    <a:lnTo>
                      <a:pt x="108" y="77"/>
                    </a:lnTo>
                    <a:lnTo>
                      <a:pt x="95" y="91"/>
                    </a:lnTo>
                    <a:lnTo>
                      <a:pt x="87" y="110"/>
                    </a:lnTo>
                    <a:lnTo>
                      <a:pt x="83" y="140"/>
                    </a:lnTo>
                    <a:lnTo>
                      <a:pt x="83" y="147"/>
                    </a:lnTo>
                    <a:lnTo>
                      <a:pt x="81" y="154"/>
                    </a:lnTo>
                    <a:lnTo>
                      <a:pt x="34" y="84"/>
                    </a:lnTo>
                    <a:lnTo>
                      <a:pt x="0" y="54"/>
                    </a:lnTo>
                    <a:lnTo>
                      <a:pt x="7" y="51"/>
                    </a:lnTo>
                    <a:lnTo>
                      <a:pt x="21" y="54"/>
                    </a:lnTo>
                    <a:lnTo>
                      <a:pt x="41" y="51"/>
                    </a:lnTo>
                    <a:lnTo>
                      <a:pt x="60" y="44"/>
                    </a:lnTo>
                    <a:lnTo>
                      <a:pt x="78" y="35"/>
                    </a:lnTo>
                    <a:lnTo>
                      <a:pt x="102" y="19"/>
                    </a:lnTo>
                    <a:lnTo>
                      <a:pt x="124" y="0"/>
                    </a:lnTo>
                    <a:lnTo>
                      <a:pt x="150" y="30"/>
                    </a:lnTo>
                  </a:path>
                </a:pathLst>
              </a:custGeom>
              <a:solidFill>
                <a:srgbClr val="E1E1E1"/>
              </a:solidFill>
              <a:ln w="12700" cap="rnd" cmpd="sng">
                <a:solidFill>
                  <a:srgbClr val="72727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24687" name="Freeform 15"/>
              <p:cNvSpPr>
                <a:spLocks/>
              </p:cNvSpPr>
              <p:nvPr/>
            </p:nvSpPr>
            <p:spPr bwMode="auto">
              <a:xfrm>
                <a:off x="4167" y="1778"/>
                <a:ext cx="99" cy="102"/>
              </a:xfrm>
              <a:custGeom>
                <a:avLst/>
                <a:gdLst>
                  <a:gd name="T0" fmla="*/ 78 w 99"/>
                  <a:gd name="T1" fmla="*/ 0 h 102"/>
                  <a:gd name="T2" fmla="*/ 74 w 99"/>
                  <a:gd name="T3" fmla="*/ 21 h 102"/>
                  <a:gd name="T4" fmla="*/ 55 w 99"/>
                  <a:gd name="T5" fmla="*/ 50 h 102"/>
                  <a:gd name="T6" fmla="*/ 0 w 99"/>
                  <a:gd name="T7" fmla="*/ 101 h 102"/>
                  <a:gd name="T8" fmla="*/ 67 w 99"/>
                  <a:gd name="T9" fmla="*/ 66 h 102"/>
                  <a:gd name="T10" fmla="*/ 91 w 99"/>
                  <a:gd name="T11" fmla="*/ 50 h 102"/>
                  <a:gd name="T12" fmla="*/ 98 w 99"/>
                  <a:gd name="T13" fmla="*/ 37 h 102"/>
                  <a:gd name="T14" fmla="*/ 98 w 99"/>
                  <a:gd name="T15" fmla="*/ 28 h 102"/>
                  <a:gd name="T16" fmla="*/ 95 w 99"/>
                  <a:gd name="T17" fmla="*/ 17 h 102"/>
                  <a:gd name="T18" fmla="*/ 85 w 99"/>
                  <a:gd name="T19" fmla="*/ 4 h 102"/>
                  <a:gd name="T20" fmla="*/ 78 w 99"/>
                  <a:gd name="T21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9" h="102">
                    <a:moveTo>
                      <a:pt x="78" y="0"/>
                    </a:moveTo>
                    <a:lnTo>
                      <a:pt x="74" y="21"/>
                    </a:lnTo>
                    <a:lnTo>
                      <a:pt x="55" y="50"/>
                    </a:lnTo>
                    <a:lnTo>
                      <a:pt x="0" y="101"/>
                    </a:lnTo>
                    <a:lnTo>
                      <a:pt x="67" y="66"/>
                    </a:lnTo>
                    <a:lnTo>
                      <a:pt x="91" y="50"/>
                    </a:lnTo>
                    <a:lnTo>
                      <a:pt x="98" y="37"/>
                    </a:lnTo>
                    <a:lnTo>
                      <a:pt x="98" y="28"/>
                    </a:lnTo>
                    <a:lnTo>
                      <a:pt x="95" y="17"/>
                    </a:lnTo>
                    <a:lnTo>
                      <a:pt x="85" y="4"/>
                    </a:lnTo>
                    <a:lnTo>
                      <a:pt x="78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24688" name="Freeform 16"/>
              <p:cNvSpPr>
                <a:spLocks/>
              </p:cNvSpPr>
              <p:nvPr/>
            </p:nvSpPr>
            <p:spPr bwMode="auto">
              <a:xfrm>
                <a:off x="4289" y="1727"/>
                <a:ext cx="85" cy="97"/>
              </a:xfrm>
              <a:custGeom>
                <a:avLst/>
                <a:gdLst>
                  <a:gd name="T0" fmla="*/ 84 w 85"/>
                  <a:gd name="T1" fmla="*/ 5 h 97"/>
                  <a:gd name="T2" fmla="*/ 42 w 85"/>
                  <a:gd name="T3" fmla="*/ 50 h 97"/>
                  <a:gd name="T4" fmla="*/ 21 w 85"/>
                  <a:gd name="T5" fmla="*/ 96 h 97"/>
                  <a:gd name="T6" fmla="*/ 17 w 85"/>
                  <a:gd name="T7" fmla="*/ 92 h 97"/>
                  <a:gd name="T8" fmla="*/ 8 w 85"/>
                  <a:gd name="T9" fmla="*/ 75 h 97"/>
                  <a:gd name="T10" fmla="*/ 0 w 85"/>
                  <a:gd name="T11" fmla="*/ 63 h 97"/>
                  <a:gd name="T12" fmla="*/ 38 w 85"/>
                  <a:gd name="T13" fmla="*/ 42 h 97"/>
                  <a:gd name="T14" fmla="*/ 78 w 85"/>
                  <a:gd name="T15" fmla="*/ 0 h 97"/>
                  <a:gd name="T16" fmla="*/ 84 w 85"/>
                  <a:gd name="T17" fmla="*/ 5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97">
                    <a:moveTo>
                      <a:pt x="84" y="5"/>
                    </a:moveTo>
                    <a:lnTo>
                      <a:pt x="42" y="50"/>
                    </a:lnTo>
                    <a:lnTo>
                      <a:pt x="21" y="96"/>
                    </a:lnTo>
                    <a:lnTo>
                      <a:pt x="17" y="92"/>
                    </a:lnTo>
                    <a:lnTo>
                      <a:pt x="8" y="75"/>
                    </a:lnTo>
                    <a:lnTo>
                      <a:pt x="0" y="63"/>
                    </a:lnTo>
                    <a:lnTo>
                      <a:pt x="38" y="42"/>
                    </a:lnTo>
                    <a:lnTo>
                      <a:pt x="78" y="0"/>
                    </a:lnTo>
                    <a:lnTo>
                      <a:pt x="84" y="5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E1E1E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</p:spTree>
  </p:cSld>
  <p:clrMapOvr>
    <a:masterClrMapping/>
  </p:clrMapOvr>
  <p:transition spd="med">
    <p:fade/>
    <p:sndAc>
      <p:stSnd>
        <p:snd r:embed="rId3" name="KAMERA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www.si-g.com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0BDADD25-77B1-4788-9C01-385C3090600E}" type="datetime5">
              <a:rPr lang="de-DE"/>
              <a:pPr/>
              <a:t>12-05-02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A38C-4ED6-4923-888C-EDE6B248EB92}" type="slidenum">
              <a:rPr lang="de-DE"/>
              <a:pPr/>
              <a:t>4</a:t>
            </a:fld>
            <a:endParaRPr lang="de-DE"/>
          </a:p>
        </p:txBody>
      </p:sp>
      <p:sp>
        <p:nvSpPr>
          <p:cNvPr id="84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0">
                <a:latin typeface="Trebuchet MS" pitchFamily="34" charset="0"/>
              </a:rPr>
              <a:t>agenda</a:t>
            </a:r>
          </a:p>
        </p:txBody>
      </p:sp>
      <p:sp>
        <p:nvSpPr>
          <p:cNvPr id="84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dirty="0">
                <a:latin typeface="Trebuchet MS" pitchFamily="34" charset="0"/>
              </a:rPr>
              <a:t>motivation</a:t>
            </a:r>
            <a:br>
              <a:rPr lang="en-GB" dirty="0">
                <a:latin typeface="Trebuchet MS" pitchFamily="34" charset="0"/>
              </a:rPr>
            </a:br>
            <a:r>
              <a:rPr lang="en-GB" sz="1600" dirty="0" smtClean="0">
                <a:latin typeface="Trebuchet MS" pitchFamily="34" charset="0"/>
              </a:rPr>
              <a:t>Why do we have to deal with corporate culture?</a:t>
            </a:r>
            <a:endParaRPr lang="en-GB" sz="1600" dirty="0">
              <a:latin typeface="Trebuchet MS" pitchFamily="34" charset="0"/>
            </a:endParaRPr>
          </a:p>
          <a:p>
            <a:pPr>
              <a:lnSpc>
                <a:spcPct val="90000"/>
              </a:lnSpc>
            </a:pPr>
            <a:r>
              <a:rPr lang="en-GB" dirty="0">
                <a:latin typeface="Trebuchet MS" pitchFamily="34" charset="0"/>
              </a:rPr>
              <a:t>history</a:t>
            </a:r>
            <a:br>
              <a:rPr lang="en-GB" dirty="0">
                <a:latin typeface="Trebuchet MS" pitchFamily="34" charset="0"/>
              </a:rPr>
            </a:br>
            <a:r>
              <a:rPr lang="en-GB" sz="1600" dirty="0" smtClean="0">
                <a:latin typeface="Trebuchet MS" pitchFamily="34" charset="0"/>
              </a:rPr>
              <a:t>Which work has been done on this topic to today?</a:t>
            </a:r>
            <a:endParaRPr lang="en-GB" sz="1600" dirty="0">
              <a:latin typeface="Trebuchet MS" pitchFamily="34" charset="0"/>
            </a:endParaRPr>
          </a:p>
          <a:p>
            <a:pPr>
              <a:lnSpc>
                <a:spcPct val="90000"/>
              </a:lnSpc>
            </a:pPr>
            <a:r>
              <a:rPr lang="en-GB" dirty="0">
                <a:latin typeface="Trebuchet MS" pitchFamily="34" charset="0"/>
              </a:rPr>
              <a:t>definition</a:t>
            </a:r>
            <a:br>
              <a:rPr lang="en-GB" dirty="0">
                <a:latin typeface="Trebuchet MS" pitchFamily="34" charset="0"/>
              </a:rPr>
            </a:br>
            <a:r>
              <a:rPr lang="en-GB" sz="1600" dirty="0">
                <a:latin typeface="Trebuchet MS" pitchFamily="34" charset="0"/>
              </a:rPr>
              <a:t>Was is corporate culture after all?</a:t>
            </a:r>
          </a:p>
          <a:p>
            <a:pPr>
              <a:lnSpc>
                <a:spcPct val="90000"/>
              </a:lnSpc>
            </a:pPr>
            <a:r>
              <a:rPr lang="en-GB" dirty="0">
                <a:latin typeface="Trebuchet MS" pitchFamily="34" charset="0"/>
              </a:rPr>
              <a:t>origin</a:t>
            </a:r>
            <a:br>
              <a:rPr lang="en-GB" dirty="0">
                <a:latin typeface="Trebuchet MS" pitchFamily="34" charset="0"/>
              </a:rPr>
            </a:br>
            <a:r>
              <a:rPr lang="en-GB" sz="1600" dirty="0" smtClean="0">
                <a:latin typeface="Trebuchet MS" pitchFamily="34" charset="0"/>
              </a:rPr>
              <a:t>Where does corporate culture come from?</a:t>
            </a:r>
            <a:endParaRPr lang="en-GB" sz="1600" dirty="0">
              <a:latin typeface="Trebuchet MS" pitchFamily="34" charset="0"/>
            </a:endParaRPr>
          </a:p>
          <a:p>
            <a:pPr>
              <a:lnSpc>
                <a:spcPct val="90000"/>
              </a:lnSpc>
            </a:pPr>
            <a:r>
              <a:rPr lang="en-GB" dirty="0">
                <a:latin typeface="Trebuchet MS" pitchFamily="34" charset="0"/>
              </a:rPr>
              <a:t>diagnosis</a:t>
            </a:r>
            <a:br>
              <a:rPr lang="en-GB" dirty="0">
                <a:latin typeface="Trebuchet MS" pitchFamily="34" charset="0"/>
              </a:rPr>
            </a:br>
            <a:r>
              <a:rPr lang="en-GB" sz="1600" dirty="0">
                <a:latin typeface="Trebuchet MS" pitchFamily="34" charset="0"/>
              </a:rPr>
              <a:t>How to diagnose corporate culture?</a:t>
            </a:r>
          </a:p>
          <a:p>
            <a:pPr>
              <a:lnSpc>
                <a:spcPct val="90000"/>
              </a:lnSpc>
            </a:pPr>
            <a:r>
              <a:rPr lang="en-GB" dirty="0">
                <a:latin typeface="Trebuchet MS" pitchFamily="34" charset="0"/>
              </a:rPr>
              <a:t>design</a:t>
            </a:r>
            <a:br>
              <a:rPr lang="en-GB" dirty="0">
                <a:latin typeface="Trebuchet MS" pitchFamily="34" charset="0"/>
              </a:rPr>
            </a:br>
            <a:r>
              <a:rPr lang="en-GB" sz="1600" dirty="0" smtClean="0">
                <a:latin typeface="Trebuchet MS" pitchFamily="34" charset="0"/>
              </a:rPr>
              <a:t>How can we create a quality culture?</a:t>
            </a:r>
            <a:endParaRPr lang="en-GB" sz="1600" dirty="0">
              <a:latin typeface="Trebuchet MS" pitchFamily="34" charset="0"/>
            </a:endParaRPr>
          </a:p>
          <a:p>
            <a:pPr>
              <a:lnSpc>
                <a:spcPct val="90000"/>
              </a:lnSpc>
            </a:pPr>
            <a:r>
              <a:rPr lang="en-GB" dirty="0">
                <a:latin typeface="Trebuchet MS" pitchFamily="34" charset="0"/>
              </a:rPr>
              <a:t>examples</a:t>
            </a:r>
            <a:br>
              <a:rPr lang="en-GB" dirty="0">
                <a:latin typeface="Trebuchet MS" pitchFamily="34" charset="0"/>
              </a:rPr>
            </a:br>
            <a:r>
              <a:rPr lang="en-GB" sz="1600" dirty="0" smtClean="0">
                <a:latin typeface="Trebuchet MS" pitchFamily="34" charset="0"/>
              </a:rPr>
              <a:t>The „hidden </a:t>
            </a:r>
            <a:r>
              <a:rPr lang="en-GB" sz="1600" dirty="0">
                <a:latin typeface="Trebuchet MS" pitchFamily="34" charset="0"/>
              </a:rPr>
              <a:t>champions“ </a:t>
            </a:r>
            <a:r>
              <a:rPr lang="en-GB" sz="1600" dirty="0" smtClean="0">
                <a:latin typeface="Trebuchet MS" pitchFamily="34" charset="0"/>
              </a:rPr>
              <a:t>- success </a:t>
            </a:r>
            <a:r>
              <a:rPr lang="en-GB" sz="1600" dirty="0">
                <a:latin typeface="Trebuchet MS" pitchFamily="34" charset="0"/>
              </a:rPr>
              <a:t>through corporate culture</a:t>
            </a:r>
          </a:p>
          <a:p>
            <a:pPr>
              <a:lnSpc>
                <a:spcPct val="90000"/>
              </a:lnSpc>
            </a:pPr>
            <a:r>
              <a:rPr lang="en-GB" dirty="0">
                <a:latin typeface="Trebuchet MS" pitchFamily="34" charset="0"/>
              </a:rPr>
              <a:t>outlook</a:t>
            </a:r>
            <a:br>
              <a:rPr lang="en-GB" dirty="0">
                <a:latin typeface="Trebuchet MS" pitchFamily="34" charset="0"/>
              </a:rPr>
            </a:br>
            <a:r>
              <a:rPr lang="en-GB" sz="1600" dirty="0">
                <a:latin typeface="Trebuchet MS" pitchFamily="34" charset="0"/>
              </a:rPr>
              <a:t>what is left to be done?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www.si-g.com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D62728C5-D222-4C1D-A970-F8679A78A50A}" type="datetime5">
              <a:rPr lang="de-DE"/>
              <a:pPr/>
              <a:t>12-05-02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4AC24-9CED-459F-9DDE-9196C2A5261F}" type="slidenum">
              <a:rPr lang="de-DE"/>
              <a:pPr/>
              <a:t>5</a:t>
            </a:fld>
            <a:endParaRPr lang="de-DE"/>
          </a:p>
        </p:txBody>
      </p:sp>
      <p:sp>
        <p:nvSpPr>
          <p:cNvPr id="83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>
                <a:latin typeface="Trebuchet MS" pitchFamily="34" charset="0"/>
              </a:rPr>
              <a:t>Motivation – 1. Customer relationship</a:t>
            </a:r>
            <a:br>
              <a:rPr lang="en-GB" b="0" dirty="0">
                <a:latin typeface="Trebuchet MS" pitchFamily="34" charset="0"/>
              </a:rPr>
            </a:br>
            <a:r>
              <a:rPr lang="en-GB" sz="2000" b="0" dirty="0" smtClean="0">
                <a:latin typeface="Trebuchet MS" pitchFamily="34" charset="0"/>
              </a:rPr>
              <a:t>Why </a:t>
            </a:r>
            <a:r>
              <a:rPr lang="en-GB" sz="2000" b="0" dirty="0">
                <a:latin typeface="Trebuchet MS" pitchFamily="34" charset="0"/>
              </a:rPr>
              <a:t>do we have to deal with corporate culture</a:t>
            </a:r>
            <a:r>
              <a:rPr lang="en-GB" sz="2000" b="0" dirty="0" smtClean="0">
                <a:latin typeface="Trebuchet MS" pitchFamily="34" charset="0"/>
              </a:rPr>
              <a:t>?</a:t>
            </a:r>
            <a:endParaRPr lang="en-GB" sz="2000" b="0" dirty="0">
              <a:latin typeface="Trebuchet MS" pitchFamily="34" charset="0"/>
            </a:endParaRPr>
          </a:p>
        </p:txBody>
      </p:sp>
      <p:sp>
        <p:nvSpPr>
          <p:cNvPr id="83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rebuchet MS" pitchFamily="34" charset="0"/>
              </a:rPr>
              <a:t>The </a:t>
            </a:r>
            <a:r>
              <a:rPr lang="en-US" b="1" dirty="0">
                <a:latin typeface="Trebuchet MS" pitchFamily="34" charset="0"/>
              </a:rPr>
              <a:t>competition</a:t>
            </a:r>
            <a:r>
              <a:rPr lang="en-US" dirty="0">
                <a:latin typeface="Trebuchet MS" pitchFamily="34" charset="0"/>
              </a:rPr>
              <a:t> in most industries is determined by the increasing globalization and </a:t>
            </a:r>
            <a:r>
              <a:rPr lang="en-US" dirty="0" smtClean="0">
                <a:latin typeface="Trebuchet MS" pitchFamily="34" charset="0"/>
              </a:rPr>
              <a:t>is gaining </a:t>
            </a:r>
            <a:r>
              <a:rPr lang="en-US" dirty="0">
                <a:latin typeface="Trebuchet MS" pitchFamily="34" charset="0"/>
              </a:rPr>
              <a:t>in intensity</a:t>
            </a:r>
            <a:r>
              <a:rPr lang="en-US" dirty="0" smtClean="0">
                <a:latin typeface="Trebuchet MS" pitchFamily="34" charset="0"/>
              </a:rPr>
              <a:t>.</a:t>
            </a:r>
          </a:p>
          <a:p>
            <a:r>
              <a:rPr lang="en-US" dirty="0">
                <a:latin typeface="Trebuchet MS" pitchFamily="34" charset="0"/>
              </a:rPr>
              <a:t>Many of the </a:t>
            </a:r>
            <a:r>
              <a:rPr lang="en-US" dirty="0" smtClean="0">
                <a:latin typeface="Trebuchet MS" pitchFamily="34" charset="0"/>
              </a:rPr>
              <a:t>competing products </a:t>
            </a:r>
            <a:r>
              <a:rPr lang="en-US" dirty="0">
                <a:latin typeface="Trebuchet MS" pitchFamily="34" charset="0"/>
              </a:rPr>
              <a:t>and services are in competition have become </a:t>
            </a:r>
            <a:r>
              <a:rPr lang="en-US" b="1" dirty="0">
                <a:latin typeface="Trebuchet MS" pitchFamily="34" charset="0"/>
              </a:rPr>
              <a:t>increasingly similar</a:t>
            </a:r>
            <a:r>
              <a:rPr lang="en-US" dirty="0" smtClean="0">
                <a:latin typeface="Trebuchet MS" pitchFamily="34" charset="0"/>
              </a:rPr>
              <a:t>.</a:t>
            </a:r>
          </a:p>
          <a:p>
            <a:r>
              <a:rPr lang="en-US" dirty="0">
                <a:latin typeface="Trebuchet MS" pitchFamily="34" charset="0"/>
              </a:rPr>
              <a:t>Quality differences </a:t>
            </a:r>
            <a:r>
              <a:rPr lang="en-US" dirty="0" smtClean="0">
                <a:latin typeface="Trebuchet MS" pitchFamily="34" charset="0"/>
              </a:rPr>
              <a:t>can often only be experienced on </a:t>
            </a:r>
            <a:r>
              <a:rPr lang="en-US" dirty="0">
                <a:latin typeface="Trebuchet MS" pitchFamily="34" charset="0"/>
              </a:rPr>
              <a:t>the basis of "</a:t>
            </a:r>
            <a:r>
              <a:rPr lang="en-US" b="1" dirty="0">
                <a:latin typeface="Trebuchet MS" pitchFamily="34" charset="0"/>
              </a:rPr>
              <a:t>faith </a:t>
            </a:r>
            <a:r>
              <a:rPr lang="en-US" b="1" dirty="0" smtClean="0">
                <a:latin typeface="Trebuchet MS" pitchFamily="34" charset="0"/>
              </a:rPr>
              <a:t>factors</a:t>
            </a:r>
            <a:r>
              <a:rPr lang="en-US" dirty="0" smtClean="0">
                <a:latin typeface="Trebuchet MS" pitchFamily="34" charset="0"/>
              </a:rPr>
              <a:t>" </a:t>
            </a:r>
            <a:r>
              <a:rPr lang="en-US" dirty="0">
                <a:latin typeface="Trebuchet MS" pitchFamily="34" charset="0"/>
              </a:rPr>
              <a:t>(</a:t>
            </a:r>
            <a:r>
              <a:rPr lang="en-US" dirty="0" err="1">
                <a:latin typeface="Trebuchet MS" pitchFamily="34" charset="0"/>
              </a:rPr>
              <a:t>Zeithaml</a:t>
            </a:r>
            <a:r>
              <a:rPr lang="en-US" dirty="0">
                <a:latin typeface="Trebuchet MS" pitchFamily="34" charset="0"/>
              </a:rPr>
              <a:t>, 1981</a:t>
            </a:r>
            <a:r>
              <a:rPr lang="en-US" dirty="0" smtClean="0">
                <a:latin typeface="Trebuchet MS" pitchFamily="34" charset="0"/>
              </a:rPr>
              <a:t>).</a:t>
            </a:r>
          </a:p>
          <a:p>
            <a:r>
              <a:rPr lang="en-US" dirty="0">
                <a:latin typeface="Trebuchet MS" pitchFamily="34" charset="0"/>
              </a:rPr>
              <a:t>Thus </a:t>
            </a:r>
            <a:r>
              <a:rPr lang="en-US" dirty="0" smtClean="0">
                <a:latin typeface="Trebuchet MS" pitchFamily="34" charset="0"/>
              </a:rPr>
              <a:t>resulting in the </a:t>
            </a:r>
            <a:r>
              <a:rPr lang="en-US" b="1" dirty="0">
                <a:latin typeface="Trebuchet MS" pitchFamily="34" charset="0"/>
              </a:rPr>
              <a:t>personal contact </a:t>
            </a:r>
            <a:r>
              <a:rPr lang="en-US" dirty="0">
                <a:latin typeface="Trebuchet MS" pitchFamily="34" charset="0"/>
              </a:rPr>
              <a:t>between employees and customers, </a:t>
            </a:r>
            <a:r>
              <a:rPr lang="en-US" dirty="0" smtClean="0">
                <a:latin typeface="Trebuchet MS" pitchFamily="34" charset="0"/>
              </a:rPr>
              <a:t>as an </a:t>
            </a:r>
            <a:r>
              <a:rPr lang="en-US" dirty="0">
                <a:latin typeface="Trebuchet MS" pitchFamily="34" charset="0"/>
              </a:rPr>
              <a:t>increasingly important function</a:t>
            </a:r>
            <a:r>
              <a:rPr lang="en-US" dirty="0" smtClean="0">
                <a:latin typeface="Trebuchet MS" pitchFamily="34" charset="0"/>
              </a:rPr>
              <a:t>.</a:t>
            </a:r>
          </a:p>
          <a:p>
            <a:r>
              <a:rPr lang="en-US" dirty="0">
                <a:latin typeface="Trebuchet MS" pitchFamily="34" charset="0"/>
              </a:rPr>
              <a:t>Success in business is increasingly dependent on good relations between </a:t>
            </a:r>
            <a:r>
              <a:rPr lang="en-US" b="1" dirty="0">
                <a:latin typeface="Trebuchet MS" pitchFamily="34" charset="0"/>
              </a:rPr>
              <a:t>employees </a:t>
            </a:r>
            <a:r>
              <a:rPr lang="en-US" dirty="0">
                <a:latin typeface="Trebuchet MS" pitchFamily="34" charset="0"/>
              </a:rPr>
              <a:t>and</a:t>
            </a:r>
            <a:r>
              <a:rPr lang="en-US" b="1" dirty="0">
                <a:latin typeface="Trebuchet MS" pitchFamily="34" charset="0"/>
              </a:rPr>
              <a:t> customers</a:t>
            </a:r>
            <a:r>
              <a:rPr lang="en-US" dirty="0" smtClean="0">
                <a:latin typeface="Trebuchet MS" pitchFamily="34" charset="0"/>
              </a:rPr>
              <a:t>.</a:t>
            </a:r>
          </a:p>
          <a:p>
            <a:r>
              <a:rPr lang="en-US" dirty="0">
                <a:latin typeface="Trebuchet MS" pitchFamily="34" charset="0"/>
              </a:rPr>
              <a:t>So it also depends on good </a:t>
            </a:r>
            <a:r>
              <a:rPr lang="en-US" dirty="0" smtClean="0">
                <a:latin typeface="Trebuchet MS" pitchFamily="34" charset="0"/>
              </a:rPr>
              <a:t>relation processes between </a:t>
            </a:r>
            <a:r>
              <a:rPr lang="en-US" b="1" dirty="0">
                <a:latin typeface="Trebuchet MS" pitchFamily="34" charset="0"/>
              </a:rPr>
              <a:t>management </a:t>
            </a:r>
            <a:r>
              <a:rPr lang="en-US" dirty="0">
                <a:latin typeface="Trebuchet MS" pitchFamily="34" charset="0"/>
              </a:rPr>
              <a:t>and</a:t>
            </a:r>
            <a:r>
              <a:rPr lang="en-US" b="1" dirty="0">
                <a:latin typeface="Trebuchet MS" pitchFamily="34" charset="0"/>
              </a:rPr>
              <a:t> </a:t>
            </a:r>
            <a:r>
              <a:rPr lang="en-US" b="1" dirty="0" smtClean="0">
                <a:latin typeface="Trebuchet MS" pitchFamily="34" charset="0"/>
              </a:rPr>
              <a:t>staff</a:t>
            </a:r>
            <a:r>
              <a:rPr lang="en-US" dirty="0" smtClean="0">
                <a:latin typeface="Trebuchet MS" pitchFamily="34" charset="0"/>
              </a:rPr>
              <a:t>.</a:t>
            </a:r>
            <a:endParaRPr lang="en-US" dirty="0">
              <a:effectLst/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558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latin typeface="Trebuchet MS" pitchFamily="34" charset="0"/>
              </a:rPr>
              <a:t>www.si-g.com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428900EE-2126-4815-9CD9-97055C78B0E0}" type="datetime5">
              <a:rPr lang="de-DE">
                <a:latin typeface="Trebuchet MS" pitchFamily="34" charset="0"/>
              </a:rPr>
              <a:pPr/>
              <a:t>12-05-02</a:t>
            </a:fld>
            <a:endParaRPr lang="de-DE">
              <a:latin typeface="Trebuchet MS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A7AC-27C4-427B-9D99-A86F6DD8F4D4}" type="slidenum">
              <a:rPr lang="de-DE">
                <a:latin typeface="Trebuchet MS" pitchFamily="34" charset="0"/>
              </a:rPr>
              <a:pPr/>
              <a:t>6</a:t>
            </a:fld>
            <a:endParaRPr lang="de-DE">
              <a:latin typeface="Trebuchet MS" pitchFamily="34" charset="0"/>
            </a:endParaRPr>
          </a:p>
        </p:txBody>
      </p:sp>
      <p:sp>
        <p:nvSpPr>
          <p:cNvPr id="83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b="0" dirty="0" smtClean="0">
                <a:latin typeface="Trebuchet MS" pitchFamily="34" charset="0"/>
              </a:rPr>
              <a:t>Motivation</a:t>
            </a:r>
            <a:r>
              <a:rPr lang="de-DE" b="0" dirty="0">
                <a:latin typeface="Trebuchet MS" pitchFamily="34" charset="0"/>
              </a:rPr>
              <a:t/>
            </a:r>
            <a:br>
              <a:rPr lang="de-DE" b="0" dirty="0">
                <a:latin typeface="Trebuchet MS" pitchFamily="34" charset="0"/>
              </a:rPr>
            </a:br>
            <a:r>
              <a:rPr lang="en-GB" sz="2000" b="0" dirty="0">
                <a:latin typeface="Trebuchet MS" pitchFamily="34" charset="0"/>
              </a:rPr>
              <a:t>Why do we have to deal with corporate </a:t>
            </a:r>
            <a:r>
              <a:rPr lang="en-GB" sz="2000" b="0" dirty="0" smtClean="0">
                <a:latin typeface="Trebuchet MS" pitchFamily="34" charset="0"/>
              </a:rPr>
              <a:t>culture</a:t>
            </a:r>
            <a:r>
              <a:rPr lang="de-DE" sz="2000" b="0" dirty="0" smtClean="0">
                <a:latin typeface="Trebuchet MS" pitchFamily="34" charset="0"/>
              </a:rPr>
              <a:t>?</a:t>
            </a:r>
            <a:endParaRPr lang="de-DE" sz="2000" b="0" dirty="0">
              <a:latin typeface="Trebuchet MS" pitchFamily="34" charset="0"/>
            </a:endParaRPr>
          </a:p>
        </p:txBody>
      </p:sp>
      <p:sp>
        <p:nvSpPr>
          <p:cNvPr id="83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1800" dirty="0">
                <a:latin typeface="Trebuchet MS" pitchFamily="34" charset="0"/>
              </a:rPr>
              <a:t>Increasing </a:t>
            </a:r>
            <a:r>
              <a:rPr lang="en-US" sz="1800" dirty="0" smtClean="0">
                <a:latin typeface="Trebuchet MS" pitchFamily="34" charset="0"/>
              </a:rPr>
              <a:t>pressure on innovation and cost caused by </a:t>
            </a:r>
            <a:r>
              <a:rPr lang="en-US" sz="1800" b="1" dirty="0" smtClean="0">
                <a:latin typeface="Trebuchet MS" pitchFamily="34" charset="0"/>
              </a:rPr>
              <a:t>competition</a:t>
            </a:r>
            <a:r>
              <a:rPr lang="en-US" sz="1800" dirty="0" smtClean="0">
                <a:latin typeface="Trebuchet MS" pitchFamily="34" charset="0"/>
              </a:rPr>
              <a:t>...</a:t>
            </a:r>
          </a:p>
          <a:p>
            <a:pPr lvl="1">
              <a:spcAft>
                <a:spcPts val="600"/>
              </a:spcAft>
            </a:pPr>
            <a:r>
              <a:rPr lang="en-US" sz="1600" dirty="0">
                <a:latin typeface="Trebuchet MS" pitchFamily="34" charset="0"/>
              </a:rPr>
              <a:t>r</a:t>
            </a:r>
            <a:r>
              <a:rPr lang="en-US" sz="1600" dirty="0" smtClean="0">
                <a:latin typeface="Trebuchet MS" pitchFamily="34" charset="0"/>
              </a:rPr>
              <a:t>equires an </a:t>
            </a:r>
            <a:r>
              <a:rPr lang="en-US" sz="1600" dirty="0">
                <a:latin typeface="Trebuchet MS" pitchFamily="34" charset="0"/>
              </a:rPr>
              <a:t>effective and efficient use of available power potential and </a:t>
            </a:r>
            <a:r>
              <a:rPr lang="en-US" sz="1600" dirty="0" smtClean="0">
                <a:latin typeface="Trebuchet MS" pitchFamily="34" charset="0"/>
              </a:rPr>
              <a:t>resources from businesses </a:t>
            </a:r>
            <a:r>
              <a:rPr lang="en-US" sz="1600" dirty="0">
                <a:latin typeface="Trebuchet MS" pitchFamily="34" charset="0"/>
              </a:rPr>
              <a:t>and organizations </a:t>
            </a:r>
            <a:r>
              <a:rPr lang="en-US" sz="1600" dirty="0" smtClean="0">
                <a:latin typeface="Trebuchet MS" pitchFamily="34" charset="0"/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Trebuchet MS" pitchFamily="34" charset="0"/>
              </a:rPr>
              <a:t>The resulting increased </a:t>
            </a:r>
            <a:r>
              <a:rPr lang="en-US" b="1" dirty="0" smtClean="0">
                <a:latin typeface="Trebuchet MS" pitchFamily="34" charset="0"/>
              </a:rPr>
              <a:t>performance pressure </a:t>
            </a:r>
            <a:r>
              <a:rPr lang="en-US" dirty="0" smtClean="0">
                <a:latin typeface="Trebuchet MS" pitchFamily="34" charset="0"/>
              </a:rPr>
              <a:t>...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Trebuchet MS" pitchFamily="34" charset="0"/>
              </a:rPr>
              <a:t>d</a:t>
            </a:r>
            <a:r>
              <a:rPr lang="en-US" dirty="0" smtClean="0">
                <a:latin typeface="Trebuchet MS" pitchFamily="34" charset="0"/>
              </a:rPr>
              <a:t>emands a </a:t>
            </a:r>
            <a:r>
              <a:rPr lang="en-US" dirty="0">
                <a:latin typeface="Trebuchet MS" pitchFamily="34" charset="0"/>
              </a:rPr>
              <a:t>special attention for the development and maintenance of </a:t>
            </a:r>
            <a:r>
              <a:rPr lang="en-US" dirty="0" smtClean="0">
                <a:latin typeface="Trebuchet MS" pitchFamily="34" charset="0"/>
              </a:rPr>
              <a:t>personal commitment from employees.</a:t>
            </a:r>
            <a:endParaRPr lang="en-US" dirty="0">
              <a:latin typeface="Trebuchet MS" pitchFamily="34" charset="0"/>
            </a:endParaRPr>
          </a:p>
          <a:p>
            <a:pPr>
              <a:spcAft>
                <a:spcPts val="600"/>
              </a:spcAft>
            </a:pPr>
            <a:r>
              <a:rPr lang="en-US" dirty="0">
                <a:latin typeface="Trebuchet MS" pitchFamily="34" charset="0"/>
              </a:rPr>
              <a:t>The corporate </a:t>
            </a:r>
            <a:r>
              <a:rPr lang="en-US" b="1" dirty="0">
                <a:latin typeface="Trebuchet MS" pitchFamily="34" charset="0"/>
              </a:rPr>
              <a:t>culture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smtClean="0">
                <a:latin typeface="Trebuchet MS" pitchFamily="34" charset="0"/>
              </a:rPr>
              <a:t>...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latin typeface="Trebuchet MS" pitchFamily="34" charset="0"/>
              </a:rPr>
              <a:t>thus </a:t>
            </a:r>
            <a:r>
              <a:rPr lang="en-US" dirty="0">
                <a:latin typeface="Trebuchet MS" pitchFamily="34" charset="0"/>
              </a:rPr>
              <a:t>moves increasingly into the focus of economic and general social interests.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Trebuchet MS" pitchFamily="34" charset="0"/>
              </a:rPr>
              <a:t>The corporate culture and thus the </a:t>
            </a:r>
            <a:r>
              <a:rPr lang="en-US" sz="1800" b="1" dirty="0">
                <a:latin typeface="Trebuchet MS" pitchFamily="34" charset="0"/>
              </a:rPr>
              <a:t>quality of work </a:t>
            </a:r>
            <a:r>
              <a:rPr lang="en-US" sz="1800" dirty="0" smtClean="0">
                <a:latin typeface="Trebuchet MS" pitchFamily="34" charset="0"/>
              </a:rPr>
              <a:t>...</a:t>
            </a:r>
          </a:p>
          <a:p>
            <a:pPr lvl="1">
              <a:spcAft>
                <a:spcPts val="600"/>
              </a:spcAft>
            </a:pPr>
            <a:r>
              <a:rPr lang="en-US" sz="1600" dirty="0">
                <a:latin typeface="Trebuchet MS" pitchFamily="34" charset="0"/>
              </a:rPr>
              <a:t>i</a:t>
            </a:r>
            <a:r>
              <a:rPr lang="en-US" sz="1600" dirty="0" smtClean="0">
                <a:latin typeface="Trebuchet MS" pitchFamily="34" charset="0"/>
              </a:rPr>
              <a:t>s more </a:t>
            </a:r>
            <a:r>
              <a:rPr lang="en-US" sz="1600" dirty="0">
                <a:latin typeface="Trebuchet MS" pitchFamily="34" charset="0"/>
              </a:rPr>
              <a:t>often attributed </a:t>
            </a:r>
            <a:r>
              <a:rPr lang="en-US" sz="1600" dirty="0" smtClean="0">
                <a:latin typeface="Trebuchet MS" pitchFamily="34" charset="0"/>
              </a:rPr>
              <a:t>to </a:t>
            </a:r>
            <a:r>
              <a:rPr lang="en-US" sz="1600" dirty="0">
                <a:latin typeface="Trebuchet MS" pitchFamily="34" charset="0"/>
              </a:rPr>
              <a:t>be able to improve process and product quality, the competitiveness of companies and the satisfaction of all </a:t>
            </a:r>
            <a:r>
              <a:rPr lang="en-US" sz="1600" dirty="0" smtClean="0">
                <a:latin typeface="Trebuchet MS" pitchFamily="34" charset="0"/>
              </a:rPr>
              <a:t>stakeholders.</a:t>
            </a:r>
            <a:endParaRPr lang="de-DE" sz="1400" dirty="0"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456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www.si-g.com</a:t>
            </a:r>
          </a:p>
        </p:txBody>
      </p:sp>
      <p:sp>
        <p:nvSpPr>
          <p:cNvPr id="13" name="Datumsplatzhalt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de-DE" dirty="0" smtClean="0"/>
              <a:t>20</a:t>
            </a:r>
            <a:fld id="{3E54EB1B-03D5-4BE5-9560-B4726AE64C63}" type="datetime5">
              <a:rPr lang="de-DE" smtClean="0"/>
              <a:pPr/>
              <a:t>12-05-02</a:t>
            </a:fld>
            <a:endParaRPr lang="de-DE" dirty="0"/>
          </a:p>
        </p:txBody>
      </p:sp>
      <p:sp>
        <p:nvSpPr>
          <p:cNvPr id="14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E7824-81C3-4EDB-A4CA-BDCF694A3330}" type="slidenum">
              <a:rPr lang="de-DE"/>
              <a:pPr/>
              <a:t>7</a:t>
            </a:fld>
            <a:endParaRPr lang="de-DE"/>
          </a:p>
        </p:txBody>
      </p:sp>
      <p:sp>
        <p:nvSpPr>
          <p:cNvPr id="84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>
                <a:latin typeface="Trebuchet MS" pitchFamily="34" charset="0"/>
              </a:rPr>
              <a:t>Motivation – </a:t>
            </a:r>
            <a:r>
              <a:rPr lang="en-GB" b="0" dirty="0" smtClean="0">
                <a:latin typeface="Trebuchet MS" pitchFamily="34" charset="0"/>
              </a:rPr>
              <a:t>1. </a:t>
            </a:r>
            <a:r>
              <a:rPr lang="en-GB" b="0" dirty="0">
                <a:latin typeface="Trebuchet MS" pitchFamily="34" charset="0"/>
              </a:rPr>
              <a:t>process maturity</a:t>
            </a:r>
            <a:br>
              <a:rPr lang="en-GB" b="0" dirty="0">
                <a:latin typeface="Trebuchet MS" pitchFamily="34" charset="0"/>
              </a:rPr>
            </a:br>
            <a:r>
              <a:rPr lang="en-GB" sz="2000" b="0" dirty="0">
                <a:latin typeface="Trebuchet MS" pitchFamily="34" charset="0"/>
              </a:rPr>
              <a:t>Why is </a:t>
            </a:r>
            <a:r>
              <a:rPr lang="en-GB" sz="2000" b="0" dirty="0" err="1">
                <a:latin typeface="Trebuchet MS" pitchFamily="34" charset="0"/>
              </a:rPr>
              <a:t>CMMi</a:t>
            </a:r>
            <a:r>
              <a:rPr lang="en-GB" sz="2000" b="0" dirty="0">
                <a:latin typeface="Trebuchet MS" pitchFamily="34" charset="0"/>
              </a:rPr>
              <a:t> level 2 so high?</a:t>
            </a:r>
          </a:p>
        </p:txBody>
      </p:sp>
      <p:sp>
        <p:nvSpPr>
          <p:cNvPr id="842755" name="Text Box 3"/>
          <p:cNvSpPr txBox="1">
            <a:spLocks noChangeArrowheads="1"/>
          </p:cNvSpPr>
          <p:nvPr/>
        </p:nvSpPr>
        <p:spPr bwMode="auto">
          <a:xfrm>
            <a:off x="1816100" y="5500688"/>
            <a:ext cx="6140450" cy="376237"/>
          </a:xfrm>
          <a:prstGeom prst="rect">
            <a:avLst/>
          </a:prstGeom>
          <a:solidFill>
            <a:srgbClr val="EAEAEA">
              <a:alpha val="50000"/>
            </a:srgbClr>
          </a:solidFill>
          <a:ln w="9525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800" b="1">
                <a:latin typeface="Trebuchet MS" pitchFamily="34" charset="0"/>
                <a:cs typeface="Times New Roman" pitchFamily="18" charset="0"/>
              </a:rPr>
              <a:t>1 initial</a:t>
            </a:r>
          </a:p>
        </p:txBody>
      </p:sp>
      <p:sp>
        <p:nvSpPr>
          <p:cNvPr id="842756" name="Text Box 4"/>
          <p:cNvSpPr txBox="1">
            <a:spLocks noChangeArrowheads="1"/>
          </p:cNvSpPr>
          <p:nvPr/>
        </p:nvSpPr>
        <p:spPr bwMode="auto">
          <a:xfrm>
            <a:off x="2032000" y="3644900"/>
            <a:ext cx="6140450" cy="1843088"/>
          </a:xfrm>
          <a:prstGeom prst="rect">
            <a:avLst/>
          </a:prstGeom>
          <a:solidFill>
            <a:srgbClr val="EAEAEA">
              <a:alpha val="50000"/>
            </a:srgbClr>
          </a:solidFill>
          <a:ln w="9525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800" b="1">
                <a:latin typeface="Trebuchet MS" pitchFamily="34" charset="0"/>
                <a:cs typeface="Times New Roman" pitchFamily="18" charset="0"/>
              </a:rPr>
              <a:t>2 managed</a:t>
            </a:r>
          </a:p>
          <a:p>
            <a:endParaRPr lang="en-GB" sz="1600" b="1">
              <a:latin typeface="Trebuchet MS" pitchFamily="34" charset="0"/>
              <a:cs typeface="Times New Roman" pitchFamily="18" charset="0"/>
            </a:endParaRPr>
          </a:p>
          <a:p>
            <a:endParaRPr lang="en-GB" sz="1600" b="1">
              <a:latin typeface="Trebuchet MS" pitchFamily="34" charset="0"/>
              <a:cs typeface="Times New Roman" pitchFamily="18" charset="0"/>
            </a:endParaRPr>
          </a:p>
          <a:p>
            <a:endParaRPr lang="en-GB" sz="1600" b="1">
              <a:latin typeface="Trebuchet MS" pitchFamily="34" charset="0"/>
              <a:cs typeface="Times New Roman" pitchFamily="18" charset="0"/>
            </a:endParaRPr>
          </a:p>
          <a:p>
            <a:endParaRPr lang="en-GB" sz="1600" b="1">
              <a:latin typeface="Trebuchet MS" pitchFamily="34" charset="0"/>
              <a:cs typeface="Times New Roman" pitchFamily="18" charset="0"/>
            </a:endParaRPr>
          </a:p>
          <a:p>
            <a:endParaRPr lang="en-GB" sz="1600" b="1">
              <a:latin typeface="Trebuchet MS" pitchFamily="34" charset="0"/>
              <a:cs typeface="Times New Roman" pitchFamily="18" charset="0"/>
            </a:endParaRPr>
          </a:p>
          <a:p>
            <a:endParaRPr lang="en-GB" sz="1600" b="1"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842757" name="Text Box 5"/>
          <p:cNvSpPr txBox="1">
            <a:spLocks noChangeArrowheads="1"/>
          </p:cNvSpPr>
          <p:nvPr/>
        </p:nvSpPr>
        <p:spPr bwMode="auto">
          <a:xfrm>
            <a:off x="2247900" y="3260725"/>
            <a:ext cx="6140450" cy="376238"/>
          </a:xfrm>
          <a:prstGeom prst="rect">
            <a:avLst/>
          </a:prstGeom>
          <a:solidFill>
            <a:srgbClr val="EAEAEA">
              <a:alpha val="50000"/>
            </a:srgbClr>
          </a:solidFill>
          <a:ln w="9525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800" b="1">
                <a:latin typeface="Trebuchet MS" pitchFamily="34" charset="0"/>
                <a:cs typeface="Times New Roman" pitchFamily="18" charset="0"/>
              </a:rPr>
              <a:t>3 defined</a:t>
            </a:r>
          </a:p>
        </p:txBody>
      </p:sp>
      <p:sp>
        <p:nvSpPr>
          <p:cNvPr id="842758" name="Text Box 6"/>
          <p:cNvSpPr txBox="1">
            <a:spLocks noChangeArrowheads="1"/>
          </p:cNvSpPr>
          <p:nvPr/>
        </p:nvSpPr>
        <p:spPr bwMode="auto">
          <a:xfrm>
            <a:off x="2463800" y="2876550"/>
            <a:ext cx="6140450" cy="376238"/>
          </a:xfrm>
          <a:prstGeom prst="rect">
            <a:avLst/>
          </a:prstGeom>
          <a:solidFill>
            <a:srgbClr val="EAEAEA">
              <a:alpha val="50000"/>
            </a:srgbClr>
          </a:solidFill>
          <a:ln w="9525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800" b="1">
                <a:latin typeface="Trebuchet MS" pitchFamily="34" charset="0"/>
                <a:cs typeface="Times New Roman" pitchFamily="18" charset="0"/>
              </a:rPr>
              <a:t>4 quantitatively managed</a:t>
            </a:r>
          </a:p>
        </p:txBody>
      </p:sp>
      <p:sp>
        <p:nvSpPr>
          <p:cNvPr id="842759" name="Text Box 7"/>
          <p:cNvSpPr txBox="1">
            <a:spLocks noChangeArrowheads="1"/>
          </p:cNvSpPr>
          <p:nvPr/>
        </p:nvSpPr>
        <p:spPr bwMode="auto">
          <a:xfrm>
            <a:off x="2679700" y="2492375"/>
            <a:ext cx="6140450" cy="376238"/>
          </a:xfrm>
          <a:prstGeom prst="rect">
            <a:avLst/>
          </a:prstGeom>
          <a:solidFill>
            <a:srgbClr val="EAEAEA">
              <a:alpha val="50000"/>
            </a:srgbClr>
          </a:solidFill>
          <a:ln w="9525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800" b="1">
                <a:latin typeface="Trebuchet MS" pitchFamily="34" charset="0"/>
                <a:cs typeface="Times New Roman" pitchFamily="18" charset="0"/>
              </a:rPr>
              <a:t>5 optimizing</a:t>
            </a:r>
          </a:p>
        </p:txBody>
      </p:sp>
      <p:pic>
        <p:nvPicPr>
          <p:cNvPr id="842760" name="Picture 8" descr="puzz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1533525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2761" name="AutoShape 9"/>
          <p:cNvSpPr>
            <a:spLocks noChangeArrowheads="1"/>
          </p:cNvSpPr>
          <p:nvPr/>
        </p:nvSpPr>
        <p:spPr bwMode="auto">
          <a:xfrm>
            <a:off x="4140200" y="800708"/>
            <a:ext cx="4318000" cy="1548792"/>
          </a:xfrm>
          <a:prstGeom prst="cloudCallout">
            <a:avLst>
              <a:gd name="adj1" fmla="val 61178"/>
              <a:gd name="adj2" fmla="val -58721"/>
            </a:avLst>
          </a:prstGeom>
          <a:solidFill>
            <a:srgbClr val="FFFFFF">
              <a:alpha val="50000"/>
            </a:srgbClr>
          </a:solidFill>
          <a:ln w="9525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1400" b="1" i="1" dirty="0" smtClean="0">
                <a:solidFill>
                  <a:schemeClr val="hlink"/>
                </a:solidFill>
                <a:latin typeface="Trebuchet MS" pitchFamily="34" charset="0"/>
                <a:cs typeface="Times New Roman" pitchFamily="18" charset="0"/>
              </a:rPr>
              <a:t>The employees </a:t>
            </a:r>
            <a:r>
              <a:rPr lang="en-US" sz="1400" b="1" i="1" dirty="0">
                <a:solidFill>
                  <a:schemeClr val="hlink"/>
                </a:solidFill>
                <a:latin typeface="Trebuchet MS" pitchFamily="34" charset="0"/>
                <a:cs typeface="Times New Roman" pitchFamily="18" charset="0"/>
              </a:rPr>
              <a:t>must </a:t>
            </a:r>
            <a:r>
              <a:rPr lang="en-US" sz="1400" b="1" i="1" dirty="0" smtClean="0">
                <a:solidFill>
                  <a:schemeClr val="hlink"/>
                </a:solidFill>
                <a:latin typeface="Trebuchet MS" pitchFamily="34" charset="0"/>
                <a:cs typeface="Times New Roman" pitchFamily="18" charset="0"/>
              </a:rPr>
              <a:t>adopt the </a:t>
            </a:r>
            <a:r>
              <a:rPr lang="en-US" sz="1400" b="1" i="1" dirty="0">
                <a:solidFill>
                  <a:schemeClr val="hlink"/>
                </a:solidFill>
                <a:latin typeface="Trebuchet MS" pitchFamily="34" charset="0"/>
                <a:cs typeface="Times New Roman" pitchFamily="18" charset="0"/>
              </a:rPr>
              <a:t>common values ​​</a:t>
            </a:r>
            <a:r>
              <a:rPr lang="en-US" sz="1400" b="1" i="1" dirty="0" smtClean="0">
                <a:solidFill>
                  <a:schemeClr val="hlink"/>
                </a:solidFill>
                <a:latin typeface="Trebuchet MS" pitchFamily="34" charset="0"/>
                <a:cs typeface="Times New Roman" pitchFamily="18" charset="0"/>
              </a:rPr>
              <a:t>of "discipline</a:t>
            </a:r>
            <a:r>
              <a:rPr lang="en-US" sz="1400" b="1" i="1" dirty="0">
                <a:solidFill>
                  <a:schemeClr val="hlink"/>
                </a:solidFill>
                <a:latin typeface="Trebuchet MS" pitchFamily="34" charset="0"/>
                <a:cs typeface="Times New Roman" pitchFamily="18" charset="0"/>
              </a:rPr>
              <a:t>" </a:t>
            </a:r>
            <a:r>
              <a:rPr lang="en-US" sz="1400" b="1" i="1" dirty="0" smtClean="0">
                <a:solidFill>
                  <a:schemeClr val="hlink"/>
                </a:solidFill>
                <a:latin typeface="Trebuchet MS" pitchFamily="34" charset="0"/>
                <a:cs typeface="Times New Roman" pitchFamily="18" charset="0"/>
              </a:rPr>
              <a:t>and "consequence</a:t>
            </a:r>
            <a:r>
              <a:rPr lang="en-US" sz="1400" b="1" i="1" dirty="0">
                <a:solidFill>
                  <a:schemeClr val="hlink"/>
                </a:solidFill>
                <a:latin typeface="Trebuchet MS" pitchFamily="34" charset="0"/>
                <a:cs typeface="Times New Roman" pitchFamily="18" charset="0"/>
              </a:rPr>
              <a:t>". This is </a:t>
            </a:r>
            <a:r>
              <a:rPr lang="en-US" sz="1400" b="1" i="1" dirty="0" smtClean="0">
                <a:solidFill>
                  <a:schemeClr val="hlink"/>
                </a:solidFill>
                <a:latin typeface="Trebuchet MS" pitchFamily="34" charset="0"/>
                <a:cs typeface="Times New Roman" pitchFamily="18" charset="0"/>
              </a:rPr>
              <a:t>means a cultural change</a:t>
            </a:r>
            <a:r>
              <a:rPr lang="en-GB" sz="1400" b="1" i="1" dirty="0" smtClean="0">
                <a:solidFill>
                  <a:schemeClr val="hlink"/>
                </a:solidFill>
                <a:latin typeface="Trebuchet MS" pitchFamily="34" charset="0"/>
                <a:cs typeface="Times New Roman" pitchFamily="18" charset="0"/>
              </a:rPr>
              <a:t>.*</a:t>
            </a:r>
            <a:endParaRPr lang="en-GB" sz="1400" b="1" i="1" dirty="0">
              <a:solidFill>
                <a:schemeClr val="hlink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842762" name="AutoShape 10"/>
          <p:cNvSpPr>
            <a:spLocks noChangeArrowheads="1"/>
          </p:cNvSpPr>
          <p:nvPr/>
        </p:nvSpPr>
        <p:spPr bwMode="auto">
          <a:xfrm>
            <a:off x="179388" y="1341438"/>
            <a:ext cx="3527425" cy="1223962"/>
          </a:xfrm>
          <a:prstGeom prst="cloudCallout">
            <a:avLst>
              <a:gd name="adj1" fmla="val -35644"/>
              <a:gd name="adj2" fmla="val 151556"/>
            </a:avLst>
          </a:prstGeom>
          <a:solidFill>
            <a:srgbClr val="FFFFFF">
              <a:alpha val="50000"/>
            </a:srgbClr>
          </a:solidFill>
          <a:ln w="9525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sz="1800" b="1" i="1">
                <a:solidFill>
                  <a:schemeClr val="hlink"/>
                </a:solidFill>
                <a:latin typeface="Trebuchet MS" pitchFamily="34" charset="0"/>
                <a:cs typeface="Times New Roman" pitchFamily="18" charset="0"/>
              </a:rPr>
              <a:t>Why is</a:t>
            </a:r>
            <a:br>
              <a:rPr lang="en-GB" sz="1800" b="1" i="1">
                <a:solidFill>
                  <a:schemeClr val="hlink"/>
                </a:solidFill>
                <a:latin typeface="Trebuchet MS" pitchFamily="34" charset="0"/>
                <a:cs typeface="Times New Roman" pitchFamily="18" charset="0"/>
              </a:rPr>
            </a:br>
            <a:r>
              <a:rPr lang="en-GB" sz="1800" b="1" i="1">
                <a:solidFill>
                  <a:schemeClr val="hlink"/>
                </a:solidFill>
                <a:latin typeface="Trebuchet MS" pitchFamily="34" charset="0"/>
                <a:cs typeface="Times New Roman" pitchFamily="18" charset="0"/>
              </a:rPr>
              <a:t>CMMi level 2</a:t>
            </a:r>
            <a:br>
              <a:rPr lang="en-GB" sz="1800" b="1" i="1">
                <a:solidFill>
                  <a:schemeClr val="hlink"/>
                </a:solidFill>
                <a:latin typeface="Trebuchet MS" pitchFamily="34" charset="0"/>
                <a:cs typeface="Times New Roman" pitchFamily="18" charset="0"/>
              </a:rPr>
            </a:br>
            <a:r>
              <a:rPr lang="en-GB" sz="1800" b="1" i="1">
                <a:solidFill>
                  <a:schemeClr val="hlink"/>
                </a:solidFill>
                <a:latin typeface="Trebuchet MS" pitchFamily="34" charset="0"/>
                <a:cs typeface="Times New Roman" pitchFamily="18" charset="0"/>
              </a:rPr>
              <a:t>so high?</a:t>
            </a:r>
          </a:p>
        </p:txBody>
      </p:sp>
      <p:sp>
        <p:nvSpPr>
          <p:cNvPr id="842763" name="Text Box 11"/>
          <p:cNvSpPr txBox="1">
            <a:spLocks noChangeArrowheads="1"/>
          </p:cNvSpPr>
          <p:nvPr/>
        </p:nvSpPr>
        <p:spPr bwMode="auto">
          <a:xfrm>
            <a:off x="684213" y="6164263"/>
            <a:ext cx="246538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>
                <a:latin typeface="Trebuchet MS" pitchFamily="34" charset="0"/>
                <a:cs typeface="Times New Roman" pitchFamily="18" charset="0"/>
              </a:rPr>
              <a:t>* Ralf Kneuper, CMMI, dpunkt Verlag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2761" grpId="0" animBg="1"/>
      <p:bldP spid="842762" grpId="0" animBg="1"/>
      <p:bldP spid="8427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www.si-g.com</a:t>
            </a:r>
            <a:endParaRPr lang="en-GB"/>
          </a:p>
        </p:txBody>
      </p:sp>
      <p:sp>
        <p:nvSpPr>
          <p:cNvPr id="8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GB" smtClean="0"/>
              <a:t>20</a:t>
            </a:r>
            <a:fld id="{F848C621-E749-4176-9CC2-20D644772E56}" type="datetime5">
              <a:rPr lang="en-GB" smtClean="0"/>
              <a:pPr/>
              <a:t>3-May-12</a:t>
            </a:fld>
            <a:endParaRPr lang="en-GB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F1E1F-4319-48DA-B442-128FA31C24F1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88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0" smtClean="0">
                <a:latin typeface="Trebuchet MS" pitchFamily="34" charset="0"/>
              </a:rPr>
              <a:t>Motivation – </a:t>
            </a:r>
            <a:r>
              <a:rPr lang="en-GB" b="0" smtClean="0">
                <a:latin typeface="Trebuchet MS" pitchFamily="34" charset="0"/>
              </a:rPr>
              <a:t>2. </a:t>
            </a:r>
            <a:r>
              <a:rPr lang="en-GB" b="0" smtClean="0">
                <a:latin typeface="Trebuchet MS" pitchFamily="34" charset="0"/>
              </a:rPr>
              <a:t>the </a:t>
            </a:r>
            <a:r>
              <a:rPr lang="en-GB" b="0" smtClean="0">
                <a:latin typeface="Trebuchet MS" pitchFamily="34" charset="0"/>
              </a:rPr>
              <a:t>big reluctance</a:t>
            </a:r>
            <a:r>
              <a:rPr lang="en-GB" b="0" smtClean="0">
                <a:latin typeface="Trebuchet MS" pitchFamily="34" charset="0"/>
              </a:rPr>
              <a:t/>
            </a:r>
            <a:br>
              <a:rPr lang="en-GB" b="0" smtClean="0">
                <a:latin typeface="Trebuchet MS" pitchFamily="34" charset="0"/>
              </a:rPr>
            </a:br>
            <a:r>
              <a:rPr lang="en-GB" sz="2000" b="0" smtClean="0">
                <a:latin typeface="Trebuchet MS" pitchFamily="34" charset="0"/>
              </a:rPr>
              <a:t>Only 13 </a:t>
            </a:r>
            <a:r>
              <a:rPr lang="en-GB" sz="2000" b="0" smtClean="0">
                <a:latin typeface="Trebuchet MS" pitchFamily="34" charset="0"/>
              </a:rPr>
              <a:t>% of </a:t>
            </a:r>
            <a:r>
              <a:rPr lang="en-GB" sz="2000" b="0" smtClean="0">
                <a:latin typeface="Trebuchet MS" pitchFamily="34" charset="0"/>
              </a:rPr>
              <a:t>all employees are  committed*</a:t>
            </a:r>
            <a:endParaRPr lang="en-GB" sz="2000" b="0">
              <a:latin typeface="Trebuchet MS" pitchFamily="34" charset="0"/>
            </a:endParaRPr>
          </a:p>
        </p:txBody>
      </p:sp>
      <p:sp>
        <p:nvSpPr>
          <p:cNvPr id="88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>
                <a:latin typeface="Trebuchet MS" pitchFamily="34" charset="0"/>
              </a:rPr>
              <a:t>Only </a:t>
            </a:r>
            <a:r>
              <a:rPr lang="en-GB" b="1" smtClean="0">
                <a:latin typeface="Trebuchet MS" pitchFamily="34" charset="0"/>
              </a:rPr>
              <a:t>13 </a:t>
            </a:r>
            <a:r>
              <a:rPr lang="en-GB" b="1" smtClean="0">
                <a:latin typeface="Trebuchet MS" pitchFamily="34" charset="0"/>
              </a:rPr>
              <a:t>% </a:t>
            </a:r>
            <a:r>
              <a:rPr lang="en-GB" smtClean="0">
                <a:latin typeface="Trebuchet MS" pitchFamily="34" charset="0"/>
              </a:rPr>
              <a:t>of </a:t>
            </a:r>
            <a:r>
              <a:rPr lang="en-GB" smtClean="0">
                <a:latin typeface="Trebuchet MS" pitchFamily="34" charset="0"/>
              </a:rPr>
              <a:t>all employees confirm, that they are really committed to their work. </a:t>
            </a:r>
          </a:p>
          <a:p>
            <a:r>
              <a:rPr lang="en-GB" b="1" smtClean="0">
                <a:latin typeface="Trebuchet MS" pitchFamily="34" charset="0"/>
              </a:rPr>
              <a:t>Demotivated employees </a:t>
            </a:r>
            <a:r>
              <a:rPr lang="en-GB" smtClean="0">
                <a:latin typeface="Trebuchet MS" pitchFamily="34" charset="0"/>
              </a:rPr>
              <a:t>according to a survey of the consulting firm Gallup cause a yearly economic loss of </a:t>
            </a:r>
            <a:r>
              <a:rPr lang="en-GB" b="1" smtClean="0">
                <a:latin typeface="Trebuchet MS" pitchFamily="34" charset="0"/>
              </a:rPr>
              <a:t>220 billion Euro</a:t>
            </a:r>
            <a:r>
              <a:rPr lang="en-GB">
                <a:latin typeface="Trebuchet MS" pitchFamily="34" charset="0"/>
              </a:rPr>
              <a:t> in Germany . </a:t>
            </a:r>
            <a:endParaRPr lang="en-GB" smtClean="0">
              <a:latin typeface="Trebuchet MS" pitchFamily="34" charset="0"/>
            </a:endParaRPr>
          </a:p>
          <a:p>
            <a:r>
              <a:rPr lang="en-GB" smtClean="0">
                <a:latin typeface="Trebuchet MS" pitchFamily="34" charset="0"/>
              </a:rPr>
              <a:t>The levels of Motivation are …</a:t>
            </a:r>
            <a:endParaRPr lang="en-GB">
              <a:latin typeface="Trebuchet MS" pitchFamily="34" charset="0"/>
            </a:endParaRPr>
          </a:p>
        </p:txBody>
      </p:sp>
      <p:sp>
        <p:nvSpPr>
          <p:cNvPr id="888836" name="Text Box 4"/>
          <p:cNvSpPr txBox="1">
            <a:spLocks noChangeArrowheads="1"/>
          </p:cNvSpPr>
          <p:nvPr/>
        </p:nvSpPr>
        <p:spPr bwMode="auto">
          <a:xfrm>
            <a:off x="808038" y="6200775"/>
            <a:ext cx="276383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 smtClean="0">
                <a:solidFill>
                  <a:schemeClr val="tx2"/>
                </a:solidFill>
                <a:latin typeface="Trebuchet MS" pitchFamily="34" charset="0"/>
                <a:cs typeface="Times New Roman" pitchFamily="18" charset="0"/>
              </a:rPr>
              <a:t>* neuer Gallup-Engagement-Index 2008</a:t>
            </a:r>
            <a:endParaRPr lang="en-GB" b="1">
              <a:solidFill>
                <a:schemeClr val="tx2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888837" name="Text Box 5"/>
          <p:cNvSpPr txBox="1">
            <a:spLocks noChangeArrowheads="1"/>
          </p:cNvSpPr>
          <p:nvPr/>
        </p:nvSpPr>
        <p:spPr bwMode="auto">
          <a:xfrm>
            <a:off x="533400" y="5445125"/>
            <a:ext cx="830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92100" indent="-292100"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82600"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buClr>
                <a:srgbClr val="FF3300"/>
              </a:buClr>
              <a:buFont typeface="Wingdings" pitchFamily="2" charset="2"/>
              <a:buChar char="è"/>
            </a:pPr>
            <a:r>
              <a:rPr lang="en-GB" sz="2000" b="1" smtClean="0">
                <a:solidFill>
                  <a:srgbClr val="FF3300"/>
                </a:solidFill>
                <a:latin typeface="Trebuchet MS" pitchFamily="34" charset="0"/>
              </a:rPr>
              <a:t>Can top quality achieved through „obedience“?</a:t>
            </a:r>
            <a:endParaRPr lang="en-GB" sz="2000" b="1">
              <a:solidFill>
                <a:srgbClr val="FF3300"/>
              </a:solidFill>
              <a:latin typeface="Trebuchet MS" pitchFamily="34" charset="0"/>
            </a:endParaRPr>
          </a:p>
        </p:txBody>
      </p:sp>
      <p:sp>
        <p:nvSpPr>
          <p:cNvPr id="2" name="Rechteck 1"/>
          <p:cNvSpPr/>
          <p:nvPr/>
        </p:nvSpPr>
        <p:spPr bwMode="auto">
          <a:xfrm>
            <a:off x="2393876" y="3303587"/>
            <a:ext cx="4248472" cy="629469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699FF"/>
              </a:buClr>
              <a:buSzPct val="80000"/>
              <a:buFont typeface="Wingdings" pitchFamily="2" charset="2"/>
              <a:buNone/>
              <a:tabLst/>
            </a:pPr>
            <a:r>
              <a: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pitchFamily="34" charset="0"/>
              </a:rPr>
              <a:t>Commitment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699FF"/>
              </a:buClr>
              <a:buSzPct val="80000"/>
              <a:buFont typeface="Wingdings" pitchFamily="2" charset="2"/>
              <a:buNone/>
              <a:tabLst/>
            </a:pPr>
            <a:r>
              <a:rPr lang="en-GB" sz="1400" smtClean="0">
                <a:solidFill>
                  <a:schemeClr val="bg1"/>
                </a:solidFill>
                <a:latin typeface="Trebuchet MS" pitchFamily="34" charset="0"/>
              </a:rPr>
              <a:t>Internalised Motivation </a:t>
            </a: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1799810" y="3987663"/>
            <a:ext cx="5436604" cy="629469"/>
          </a:xfrm>
          <a:prstGeom prst="rect">
            <a:avLst/>
          </a:prstGeom>
          <a:solidFill>
            <a:srgbClr val="00698E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699FF"/>
              </a:buClr>
              <a:buSzPct val="80000"/>
              <a:buFont typeface="Wingdings" pitchFamily="2" charset="2"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pitchFamily="34" charset="0"/>
              </a:rPr>
              <a:t>Enrolment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699FF"/>
              </a:buClr>
              <a:buSzPct val="80000"/>
              <a:buFont typeface="Wingdings" pitchFamily="2" charset="2"/>
              <a:buNone/>
              <a:tabLst/>
            </a:pPr>
            <a:r>
              <a:rPr lang="en-GB" sz="1400" dirty="0" smtClean="0">
                <a:solidFill>
                  <a:schemeClr val="bg1"/>
                </a:solidFill>
                <a:latin typeface="Trebuchet MS" pitchFamily="34" charset="0"/>
              </a:rPr>
              <a:t>Awarded Motivation 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1187624" y="4671739"/>
            <a:ext cx="6660976" cy="629469"/>
          </a:xfrm>
          <a:prstGeom prst="rect">
            <a:avLst/>
          </a:prstGeom>
          <a:solidFill>
            <a:srgbClr val="004158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699FF"/>
              </a:buClr>
              <a:buSzPct val="80000"/>
              <a:buFont typeface="Wingdings" pitchFamily="2" charset="2"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pitchFamily="34" charset="0"/>
              </a:rPr>
              <a:t>Compliance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699FF"/>
              </a:buClr>
              <a:buSzPct val="80000"/>
              <a:buFont typeface="Wingdings" pitchFamily="2" charset="2"/>
              <a:buNone/>
              <a:tabLst/>
            </a:pPr>
            <a:r>
              <a:rPr lang="en-GB" sz="1400" dirty="0" smtClean="0">
                <a:solidFill>
                  <a:schemeClr val="bg1"/>
                </a:solidFill>
                <a:latin typeface="Trebuchet MS" pitchFamily="34" charset="0"/>
              </a:rPr>
              <a:t>Forced Motivation 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3054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88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88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www.si-g.com</a:t>
            </a:r>
            <a:endParaRPr lang="en-GB"/>
          </a:p>
        </p:txBody>
      </p:sp>
      <p:sp>
        <p:nvSpPr>
          <p:cNvPr id="7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33563073-938B-4F98-943B-D06752ED0D5D}" type="datetime5">
              <a:rPr lang="en-GB" smtClean="0"/>
              <a:pPr/>
              <a:t>2-May-12</a:t>
            </a:fld>
            <a:endParaRPr lang="en-GB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A9DB-1928-4165-9051-C537B8DA678E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8273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349500"/>
            <a:ext cx="6578600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0" smtClean="0">
                <a:latin typeface="Trebuchet MS" pitchFamily="34" charset="0"/>
              </a:rPr>
              <a:t>History</a:t>
            </a:r>
            <a:br>
              <a:rPr lang="en-GB" b="0" smtClean="0">
                <a:latin typeface="Trebuchet MS" pitchFamily="34" charset="0"/>
              </a:rPr>
            </a:br>
            <a:r>
              <a:rPr lang="en-GB" sz="2000" b="0" smtClean="0">
                <a:latin typeface="Trebuchet MS" pitchFamily="34" charset="0"/>
              </a:rPr>
              <a:t>Which work has been done on this topic to today?</a:t>
            </a:r>
            <a:endParaRPr lang="en-GB" sz="2000" b="0" i="1">
              <a:latin typeface="Trebuchet MS" pitchFamily="34" charset="0"/>
            </a:endParaRPr>
          </a:p>
        </p:txBody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/>
            <a:r>
              <a:rPr lang="en-GB" smtClean="0">
                <a:latin typeface="Trebuchet MS" pitchFamily="34" charset="0"/>
              </a:rPr>
              <a:t>Taylor's scientific management began the </a:t>
            </a:r>
            <a:r>
              <a:rPr lang="en-GB" b="1" smtClean="0">
                <a:latin typeface="Trebuchet MS" pitchFamily="34" charset="0"/>
              </a:rPr>
              <a:t>systematic</a:t>
            </a:r>
            <a:r>
              <a:rPr lang="en-GB" smtClean="0">
                <a:latin typeface="Trebuchet MS" pitchFamily="34" charset="0"/>
              </a:rPr>
              <a:t> treatment of quality .</a:t>
            </a:r>
          </a:p>
          <a:p>
            <a:pPr marL="381000" indent="-381000"/>
            <a:r>
              <a:rPr lang="en-GB" smtClean="0">
                <a:latin typeface="Trebuchet MS" pitchFamily="34" charset="0"/>
              </a:rPr>
              <a:t>Early the importance of </a:t>
            </a:r>
            <a:r>
              <a:rPr lang="en-GB" b="1" smtClean="0">
                <a:latin typeface="Trebuchet MS" pitchFamily="34" charset="0"/>
              </a:rPr>
              <a:t>culture</a:t>
            </a:r>
            <a:r>
              <a:rPr lang="en-GB" smtClean="0">
                <a:latin typeface="Trebuchet MS" pitchFamily="34" charset="0"/>
              </a:rPr>
              <a:t> as a driver </a:t>
            </a:r>
            <a:br>
              <a:rPr lang="en-GB" smtClean="0">
                <a:latin typeface="Trebuchet MS" pitchFamily="34" charset="0"/>
              </a:rPr>
            </a:br>
            <a:r>
              <a:rPr lang="en-GB" smtClean="0">
                <a:latin typeface="Trebuchet MS" pitchFamily="34" charset="0"/>
              </a:rPr>
              <a:t>has been assumed.</a:t>
            </a:r>
          </a:p>
          <a:p>
            <a:pPr marL="381000" indent="-381000"/>
            <a:r>
              <a:rPr lang="en-GB" smtClean="0">
                <a:latin typeface="Trebuchet MS" pitchFamily="34" charset="0"/>
              </a:rPr>
              <a:t>TQM (Deming and Ishikawa) </a:t>
            </a:r>
            <a:br>
              <a:rPr lang="en-GB" smtClean="0">
                <a:latin typeface="Trebuchet MS" pitchFamily="34" charset="0"/>
              </a:rPr>
            </a:br>
            <a:r>
              <a:rPr lang="en-GB" smtClean="0">
                <a:latin typeface="Trebuchet MS" pitchFamily="34" charset="0"/>
              </a:rPr>
              <a:t>made it an </a:t>
            </a:r>
            <a:r>
              <a:rPr lang="en-GB" b="1" smtClean="0">
                <a:latin typeface="Trebuchet MS" pitchFamily="34" charset="0"/>
              </a:rPr>
              <a:t>essential </a:t>
            </a:r>
            <a:r>
              <a:rPr lang="en-GB" smtClean="0">
                <a:latin typeface="Trebuchet MS" pitchFamily="34" charset="0"/>
              </a:rPr>
              <a:t>ingredient.</a:t>
            </a:r>
          </a:p>
          <a:p>
            <a:pPr marL="381000" indent="-381000"/>
            <a:r>
              <a:rPr lang="en-GB" smtClean="0">
                <a:latin typeface="Trebuchet MS" pitchFamily="34" charset="0"/>
              </a:rPr>
              <a:t>The move from customer focus to</a:t>
            </a:r>
            <a:br>
              <a:rPr lang="en-GB" smtClean="0">
                <a:latin typeface="Trebuchet MS" pitchFamily="34" charset="0"/>
              </a:rPr>
            </a:br>
            <a:r>
              <a:rPr lang="en-GB" smtClean="0">
                <a:latin typeface="Trebuchet MS" pitchFamily="34" charset="0"/>
              </a:rPr>
              <a:t>product focus shifted it to the </a:t>
            </a:r>
            <a:br>
              <a:rPr lang="en-GB" smtClean="0">
                <a:latin typeface="Trebuchet MS" pitchFamily="34" charset="0"/>
              </a:rPr>
            </a:br>
            <a:r>
              <a:rPr lang="en-GB" b="1" smtClean="0">
                <a:latin typeface="Trebuchet MS" pitchFamily="34" charset="0"/>
              </a:rPr>
              <a:t>center</a:t>
            </a:r>
            <a:r>
              <a:rPr lang="en-GB" smtClean="0">
                <a:latin typeface="Trebuchet MS" pitchFamily="34" charset="0"/>
              </a:rPr>
              <a:t>.</a:t>
            </a:r>
          </a:p>
          <a:p>
            <a:pPr marL="381000" indent="-381000"/>
            <a:r>
              <a:rPr lang="en-GB" smtClean="0">
                <a:latin typeface="Trebuchet MS" pitchFamily="34" charset="0"/>
              </a:rPr>
              <a:t>Its importance is </a:t>
            </a:r>
            <a:br>
              <a:rPr lang="en-GB" smtClean="0">
                <a:latin typeface="Trebuchet MS" pitchFamily="34" charset="0"/>
              </a:rPr>
            </a:br>
            <a:r>
              <a:rPr lang="en-GB" b="1" smtClean="0">
                <a:latin typeface="Trebuchet MS" pitchFamily="34" charset="0"/>
              </a:rPr>
              <a:t>accepted</a:t>
            </a:r>
            <a:r>
              <a:rPr lang="en-GB" smtClean="0">
                <a:latin typeface="Trebuchet MS" pitchFamily="34" charset="0"/>
              </a:rPr>
              <a:t> today.</a:t>
            </a:r>
          </a:p>
          <a:p>
            <a:pPr marL="381000" indent="-381000"/>
            <a:r>
              <a:rPr lang="en-GB" smtClean="0">
                <a:latin typeface="Trebuchet MS" pitchFamily="34" charset="0"/>
              </a:rPr>
              <a:t>But the “how to”</a:t>
            </a:r>
            <a:br>
              <a:rPr lang="en-GB" smtClean="0">
                <a:latin typeface="Trebuchet MS" pitchFamily="34" charset="0"/>
              </a:rPr>
            </a:br>
            <a:r>
              <a:rPr lang="en-GB" smtClean="0">
                <a:latin typeface="Trebuchet MS" pitchFamily="34" charset="0"/>
              </a:rPr>
              <a:t>still causes</a:t>
            </a:r>
            <a:br>
              <a:rPr lang="en-GB" smtClean="0">
                <a:latin typeface="Trebuchet MS" pitchFamily="34" charset="0"/>
              </a:rPr>
            </a:br>
            <a:r>
              <a:rPr lang="en-GB" b="1" smtClean="0">
                <a:latin typeface="Trebuchet MS" pitchFamily="34" charset="0"/>
              </a:rPr>
              <a:t>headaches</a:t>
            </a:r>
            <a:r>
              <a:rPr lang="en-GB" smtClean="0">
                <a:latin typeface="Trebuchet MS" pitchFamily="34" charset="0"/>
              </a:rPr>
              <a:t>.</a:t>
            </a:r>
            <a:endParaRPr lang="en-GB">
              <a:latin typeface="Trebuchet MS" pitchFamily="34" charset="0"/>
            </a:endParaRPr>
          </a:p>
        </p:txBody>
      </p:sp>
      <p:sp>
        <p:nvSpPr>
          <p:cNvPr id="827397" name="Oval 5"/>
          <p:cNvSpPr>
            <a:spLocks noChangeArrowheads="1"/>
          </p:cNvSpPr>
          <p:nvPr/>
        </p:nvSpPr>
        <p:spPr bwMode="auto">
          <a:xfrm>
            <a:off x="5616575" y="2816225"/>
            <a:ext cx="3348038" cy="468313"/>
          </a:xfrm>
          <a:prstGeom prst="ellipse">
            <a:avLst/>
          </a:prstGeom>
          <a:solidFill>
            <a:srgbClr val="FF3300">
              <a:alpha val="25000"/>
            </a:srgbClr>
          </a:solidFill>
          <a:ln w="19050">
            <a:solidFill>
              <a:srgbClr val="FF33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27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7395" grpId="0" uiExpand="1" build="p"/>
      <p:bldP spid="827397" grpId="0" animBg="1"/>
    </p:bldLst>
  </p:timing>
</p:sld>
</file>

<file path=ppt/theme/theme1.xml><?xml version="1.0" encoding="utf-8"?>
<a:theme xmlns:a="http://schemas.openxmlformats.org/drawingml/2006/main" name="SW_Quality_Life_cycle">
  <a:themeElements>
    <a:clrScheme name="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FFCC99"/>
      </a:accent1>
      <a:accent2>
        <a:srgbClr val="3366FF"/>
      </a:accent2>
      <a:accent3>
        <a:srgbClr val="FFFFFF"/>
      </a:accent3>
      <a:accent4>
        <a:srgbClr val="000000"/>
      </a:accent4>
      <a:accent5>
        <a:srgbClr val="FFE2CA"/>
      </a:accent5>
      <a:accent6>
        <a:srgbClr val="2D5CE7"/>
      </a:accent6>
      <a:hlink>
        <a:srgbClr val="000099"/>
      </a:hlink>
      <a:folHlink>
        <a:srgbClr val="CC3300"/>
      </a:folHlink>
    </a:clrScheme>
    <a:fontScheme name="SW_Quality_Life_cycle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6699FF"/>
          </a:buClr>
          <a:buSzPct val="80000"/>
          <a:buFont typeface="Wingdings" pitchFamily="2" charset="2"/>
          <a:buNone/>
          <a:tabLst/>
          <a:defRPr kumimoji="0" lang="de-DE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6699FF"/>
          </a:buClr>
          <a:buSzPct val="80000"/>
          <a:buFont typeface="Wingdings" pitchFamily="2" charset="2"/>
          <a:buNone/>
          <a:tabLst/>
          <a:defRPr kumimoji="0" lang="de-DE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SW_Quality_Life_cyc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W_Quality_Life_cycl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W_Quality_Life_cycl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W_Quality_Life_cycl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W_Quality_Life_cycl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W_Quality_Life_cycl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W_Quality_Life_cycl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C:\Dokumente und Einstellungen\Horst Walther\Eigene Dateien\1. SiG\Marketing\QM\SW_Quality_Life_cycle.ppt</Template>
  <TotalTime>0</TotalTime>
  <Words>2609</Words>
  <Application>Microsoft Office PowerPoint</Application>
  <PresentationFormat>Bildschirmpräsentation (4:3)</PresentationFormat>
  <Paragraphs>571</Paragraphs>
  <Slides>37</Slides>
  <Notes>19</Notes>
  <HiddenSlides>2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37</vt:i4>
      </vt:variant>
    </vt:vector>
  </HeadingPairs>
  <TitlesOfParts>
    <vt:vector size="39" baseType="lpstr">
      <vt:lpstr>SW_Quality_Life_cycle</vt:lpstr>
      <vt:lpstr>Photo Editor-Foto</vt:lpstr>
      <vt:lpstr>Cultural limitations to quality</vt:lpstr>
      <vt:lpstr>Dr. Horst Walther is a business advisor</vt:lpstr>
      <vt:lpstr>summary</vt:lpstr>
      <vt:lpstr>agenda</vt:lpstr>
      <vt:lpstr>Motivation – 1. Customer relationship Why do we have to deal with corporate culture?</vt:lpstr>
      <vt:lpstr>Motivation Why do we have to deal with corporate culture?</vt:lpstr>
      <vt:lpstr>Motivation – 1. process maturity Why is CMMi level 2 so high?</vt:lpstr>
      <vt:lpstr>Motivation – 2. the big reluctance Only 13 % of all employees are  committed*</vt:lpstr>
      <vt:lpstr>History Which work has been done on this topic to today?</vt:lpstr>
      <vt:lpstr>History EFQM Excellence Model®</vt:lpstr>
      <vt:lpstr>History EFQM Excellence Model®</vt:lpstr>
      <vt:lpstr>Definition What is corporate culture after all?</vt:lpstr>
      <vt:lpstr>Definition What is corporate culture after all?</vt:lpstr>
      <vt:lpstr>Definition How do we deal with each others?</vt:lpstr>
      <vt:lpstr>origin &amp; impact How is corporate culture created?</vt:lpstr>
      <vt:lpstr>origin - corporate culture &amp; market  How efficient, how flexible should the corporation be?</vt:lpstr>
      <vt:lpstr>origin - corporate culture &amp; market  How efficient, how flexible should the corporation be?</vt:lpstr>
      <vt:lpstr>origin - corporate culture &amp; market  How efficient, how flexible should the corporation be?</vt:lpstr>
      <vt:lpstr>origin - from mass market to individualized products the Organisation responds to market needs</vt:lpstr>
      <vt:lpstr>origin – corporate culture &amp; market  influence of the Organisation on the culture.</vt:lpstr>
      <vt:lpstr>origin – corporate culture &amp; market Leadership in a dynamic environment</vt:lpstr>
      <vt:lpstr>origin – corporate culture &amp; market market dynamics and organisation</vt:lpstr>
      <vt:lpstr>Diagnosis How to determine corporate culture?</vt:lpstr>
      <vt:lpstr>Diagnosis - policies, procedures &amp; practices Where does corporate culture becomes obvious?</vt:lpstr>
      <vt:lpstr>Diagnosis  determining culture types by the competing values framework.</vt:lpstr>
      <vt:lpstr>Diagnosis  determining culture type using the competing values framework</vt:lpstr>
      <vt:lpstr>Design How can we create a quality culture?</vt:lpstr>
      <vt:lpstr>examples culture is a corpration‘s strongest power.</vt:lpstr>
      <vt:lpstr>Examples – the hidden champions the success strategies of lesser know world market leaders</vt:lpstr>
      <vt:lpstr>Examples – the hidden champions their success factors</vt:lpstr>
      <vt:lpstr>Examples – the hidden champions their success factors</vt:lpstr>
      <vt:lpstr>Outlook What is left to be done?</vt:lpstr>
      <vt:lpstr>Niccolo Machiavelli (1469-05-03 – 1527-06-21 in Florence )</vt:lpstr>
      <vt:lpstr>Louis Gerstner IBM chairman of the board and CEO from April, 1993 until 2002.</vt:lpstr>
      <vt:lpstr>rhetorical question can we afford to deal with corporate culture?</vt:lpstr>
      <vt:lpstr>questions - acknowledgements – suggestions?</vt:lpstr>
      <vt:lpstr>Attention  Backup slides</vt:lpstr>
    </vt:vector>
  </TitlesOfParts>
  <Manager>Dr.Heinz Günter Schlüter</Manager>
  <Company>SiG Software Integration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Analyse der Projektsituation</dc:title>
  <dc:subject>RheinLand Versicherungs AG</dc:subject>
  <dc:creator>Horst Walther</dc:creator>
  <cp:lastModifiedBy>Horst walther</cp:lastModifiedBy>
  <cp:revision>528</cp:revision>
  <dcterms:created xsi:type="dcterms:W3CDTF">2006-03-28T15:44:25Z</dcterms:created>
  <dcterms:modified xsi:type="dcterms:W3CDTF">2012-05-03T08:10:48Z</dcterms:modified>
</cp:coreProperties>
</file>