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622" r:id="rId2"/>
    <p:sldId id="647" r:id="rId3"/>
    <p:sldId id="627" r:id="rId4"/>
    <p:sldId id="714" r:id="rId5"/>
    <p:sldId id="739" r:id="rId6"/>
    <p:sldId id="741" r:id="rId7"/>
    <p:sldId id="765" r:id="rId8"/>
    <p:sldId id="712" r:id="rId9"/>
    <p:sldId id="715" r:id="rId10"/>
    <p:sldId id="764" r:id="rId11"/>
    <p:sldId id="761" r:id="rId12"/>
    <p:sldId id="763" r:id="rId13"/>
    <p:sldId id="759" r:id="rId14"/>
    <p:sldId id="767" r:id="rId15"/>
    <p:sldId id="768" r:id="rId16"/>
    <p:sldId id="716" r:id="rId17"/>
    <p:sldId id="766" r:id="rId18"/>
    <p:sldId id="769" r:id="rId19"/>
    <p:sldId id="771" r:id="rId20"/>
    <p:sldId id="770" r:id="rId21"/>
    <p:sldId id="772" r:id="rId22"/>
    <p:sldId id="760" r:id="rId23"/>
    <p:sldId id="675" r:id="rId24"/>
    <p:sldId id="686" r:id="rId25"/>
    <p:sldId id="733" r:id="rId26"/>
    <p:sldId id="626" r:id="rId27"/>
  </p:sldIdLst>
  <p:sldSz cx="9144000" cy="6858000" type="screen4x3"/>
  <p:notesSz cx="6858000" cy="97726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DDDDDD"/>
    <a:srgbClr val="33CC33"/>
    <a:srgbClr val="F8F8F8"/>
    <a:srgbClr val="0400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895" autoAdjust="0"/>
  </p:normalViewPr>
  <p:slideViewPr>
    <p:cSldViewPr snapToObjects="1" showGuides="1">
      <p:cViewPr varScale="1">
        <p:scale>
          <a:sx n="119" d="100"/>
          <a:sy n="119" d="100"/>
        </p:scale>
        <p:origin x="-732" y="-90"/>
      </p:cViewPr>
      <p:guideLst>
        <p:guide orient="horz" pos="2205"/>
        <p:guide pos="1224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2358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3468" y="900"/>
      </p:cViewPr>
      <p:guideLst>
        <p:guide orient="horz" pos="307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A7226-EB24-4291-936C-5365D5C7B8E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DA32ED-5145-4883-8F26-9EB9CD8623FC}">
      <dgm:prSet phldrT="[Text]" custT="1"/>
      <dgm:spPr>
        <a:solidFill>
          <a:srgbClr val="CCECFF">
            <a:alpha val="50196"/>
          </a:srgbClr>
        </a:solidFill>
        <a:ln w="6350">
          <a:solidFill>
            <a:srgbClr val="002060"/>
          </a:solidFill>
        </a:ln>
      </dgm:spPr>
      <dgm:t>
        <a:bodyPr/>
        <a:lstStyle/>
        <a:p>
          <a:r>
            <a:rPr lang="de-DE" sz="2000" dirty="0" smtClean="0">
              <a:solidFill>
                <a:srgbClr val="002060"/>
              </a:solidFill>
              <a:latin typeface="Trebuchet MS" pitchFamily="34" charset="0"/>
            </a:rPr>
            <a:t>Identity &amp; Access Management</a:t>
          </a:r>
          <a:endParaRPr lang="de-DE" sz="2000" dirty="0">
            <a:solidFill>
              <a:srgbClr val="002060"/>
            </a:solidFill>
            <a:latin typeface="Trebuchet MS" pitchFamily="34" charset="0"/>
          </a:endParaRPr>
        </a:p>
      </dgm:t>
    </dgm:pt>
    <dgm:pt modelId="{16BEFE08-5493-4897-A266-9D66FBBF10BA}" type="parTrans" cxnId="{8788A1CE-35BF-4FC3-9B04-8D139792396D}">
      <dgm:prSet/>
      <dgm:spPr/>
      <dgm:t>
        <a:bodyPr/>
        <a:lstStyle/>
        <a:p>
          <a:endParaRPr lang="de-DE" sz="1600"/>
        </a:p>
      </dgm:t>
    </dgm:pt>
    <dgm:pt modelId="{A6B59B7D-CEBA-4363-8002-F92CB2FBCFF5}" type="sibTrans" cxnId="{8788A1CE-35BF-4FC3-9B04-8D139792396D}">
      <dgm:prSet/>
      <dgm:spPr/>
      <dgm:t>
        <a:bodyPr/>
        <a:lstStyle/>
        <a:p>
          <a:endParaRPr lang="de-DE" sz="1600"/>
        </a:p>
      </dgm:t>
    </dgm:pt>
    <dgm:pt modelId="{C884E9E5-E934-42B8-81F3-31E06EBCB004}">
      <dgm:prSet phldrT="[Text]" custT="1"/>
      <dgm:spPr>
        <a:solidFill>
          <a:srgbClr val="CCECFF">
            <a:alpha val="50196"/>
          </a:srgbClr>
        </a:solidFill>
        <a:ln w="6350">
          <a:solidFill>
            <a:srgbClr val="002060"/>
          </a:solidFill>
        </a:ln>
      </dgm:spPr>
      <dgm:t>
        <a:bodyPr/>
        <a:lstStyle/>
        <a:p>
          <a:r>
            <a:rPr lang="de-DE" sz="2000" dirty="0" smtClean="0">
              <a:solidFill>
                <a:srgbClr val="002060"/>
              </a:solidFill>
              <a:latin typeface="Trebuchet MS" pitchFamily="34" charset="0"/>
            </a:rPr>
            <a:t>Identity Management</a:t>
          </a:r>
          <a:endParaRPr lang="de-DE" sz="2000" dirty="0">
            <a:solidFill>
              <a:srgbClr val="002060"/>
            </a:solidFill>
            <a:latin typeface="Trebuchet MS" pitchFamily="34" charset="0"/>
          </a:endParaRPr>
        </a:p>
      </dgm:t>
    </dgm:pt>
    <dgm:pt modelId="{8E06C5D8-03CE-42D7-8F2C-ABD73956D9CA}" type="parTrans" cxnId="{9D0DE9C0-1842-4054-B51D-AC8C0057B61C}">
      <dgm:prSet custT="1"/>
      <dgm:spPr>
        <a:ln w="6350">
          <a:solidFill>
            <a:srgbClr val="002060"/>
          </a:solidFill>
          <a:headEnd type="none" w="med" len="med"/>
          <a:tailEnd type="triangle" w="lg" len="lg"/>
        </a:ln>
      </dgm:spPr>
      <dgm:t>
        <a:bodyPr/>
        <a:lstStyle/>
        <a:p>
          <a:endParaRPr lang="de-DE" sz="400"/>
        </a:p>
      </dgm:t>
    </dgm:pt>
    <dgm:pt modelId="{BA7F073F-D529-4F62-A7A1-55C4D04B43CD}" type="sibTrans" cxnId="{9D0DE9C0-1842-4054-B51D-AC8C0057B61C}">
      <dgm:prSet/>
      <dgm:spPr/>
      <dgm:t>
        <a:bodyPr/>
        <a:lstStyle/>
        <a:p>
          <a:endParaRPr lang="de-DE" sz="1600"/>
        </a:p>
      </dgm:t>
    </dgm:pt>
    <dgm:pt modelId="{40370780-42FE-4C1E-9EC1-825DFE8522E0}">
      <dgm:prSet phldrT="[Text]" custT="1"/>
      <dgm:spPr>
        <a:solidFill>
          <a:srgbClr val="CCECFF">
            <a:alpha val="50196"/>
          </a:srgbClr>
        </a:solidFill>
        <a:ln w="6350">
          <a:solidFill>
            <a:srgbClr val="002060"/>
          </a:solidFill>
        </a:ln>
      </dgm:spPr>
      <dgm:t>
        <a:bodyPr/>
        <a:lstStyle/>
        <a:p>
          <a:r>
            <a:rPr lang="de-DE" sz="2000" dirty="0" smtClean="0">
              <a:solidFill>
                <a:srgbClr val="002060"/>
              </a:solidFill>
              <a:latin typeface="Trebuchet MS" pitchFamily="34" charset="0"/>
            </a:rPr>
            <a:t>Access Management</a:t>
          </a:r>
          <a:endParaRPr lang="de-DE" sz="2000" dirty="0">
            <a:solidFill>
              <a:srgbClr val="002060"/>
            </a:solidFill>
            <a:latin typeface="Trebuchet MS" pitchFamily="34" charset="0"/>
          </a:endParaRPr>
        </a:p>
      </dgm:t>
    </dgm:pt>
    <dgm:pt modelId="{95998709-24CF-4E3B-BAA0-FDEBAB2768F2}" type="parTrans" cxnId="{771A8D0C-8C41-4F09-9044-C99E78A806E8}">
      <dgm:prSet custT="1"/>
      <dgm:spPr>
        <a:ln w="6350">
          <a:solidFill>
            <a:srgbClr val="002060"/>
          </a:solidFill>
          <a:headEnd type="none" w="med" len="med"/>
          <a:tailEnd type="triangle" w="lg" len="lg"/>
        </a:ln>
      </dgm:spPr>
      <dgm:t>
        <a:bodyPr/>
        <a:lstStyle/>
        <a:p>
          <a:endParaRPr lang="de-DE" sz="400"/>
        </a:p>
      </dgm:t>
    </dgm:pt>
    <dgm:pt modelId="{7D65701B-F858-40DA-BD9E-5818C7DE6103}" type="sibTrans" cxnId="{771A8D0C-8C41-4F09-9044-C99E78A806E8}">
      <dgm:prSet/>
      <dgm:spPr/>
      <dgm:t>
        <a:bodyPr/>
        <a:lstStyle/>
        <a:p>
          <a:endParaRPr lang="de-DE" sz="1600"/>
        </a:p>
      </dgm:t>
    </dgm:pt>
    <dgm:pt modelId="{C9D6B4B0-72C3-4620-8FB2-563B14D1456B}">
      <dgm:prSet phldrT="[Text]" custT="1"/>
      <dgm:spPr>
        <a:solidFill>
          <a:srgbClr val="CCECFF">
            <a:alpha val="50196"/>
          </a:srgbClr>
        </a:solidFill>
        <a:ln w="6350">
          <a:solidFill>
            <a:srgbClr val="002060"/>
          </a:solidFill>
        </a:ln>
      </dgm:spPr>
      <dgm:t>
        <a:bodyPr/>
        <a:lstStyle/>
        <a:p>
          <a:pPr algn="ctr"/>
          <a:r>
            <a:rPr lang="en-US" sz="1600" noProof="0" dirty="0" smtClean="0">
              <a:solidFill>
                <a:srgbClr val="002060"/>
              </a:solidFill>
              <a:latin typeface="Trebuchet MS" pitchFamily="34" charset="0"/>
            </a:rPr>
            <a:t>Model &amp; manage the identity's access to corporate resources.</a:t>
          </a:r>
          <a:endParaRPr lang="en-US" sz="1600" noProof="0" dirty="0">
            <a:solidFill>
              <a:srgbClr val="002060"/>
            </a:solidFill>
            <a:latin typeface="Trebuchet MS" pitchFamily="34" charset="0"/>
          </a:endParaRPr>
        </a:p>
      </dgm:t>
    </dgm:pt>
    <dgm:pt modelId="{6F5CE089-840F-461D-815E-0ACA01112DAA}" type="sibTrans" cxnId="{C7D8DBE7-EF11-4D57-948F-22A799E2F124}">
      <dgm:prSet/>
      <dgm:spPr/>
      <dgm:t>
        <a:bodyPr/>
        <a:lstStyle/>
        <a:p>
          <a:endParaRPr lang="de-DE" sz="1600"/>
        </a:p>
      </dgm:t>
    </dgm:pt>
    <dgm:pt modelId="{F114E8FC-C5C4-4836-A7F7-C4F389CCBE44}" type="parTrans" cxnId="{C7D8DBE7-EF11-4D57-948F-22A799E2F124}">
      <dgm:prSet custT="1"/>
      <dgm:spPr>
        <a:ln>
          <a:solidFill>
            <a:srgbClr val="0070C0"/>
          </a:solidFill>
          <a:prstDash val="sysDash"/>
        </a:ln>
      </dgm:spPr>
      <dgm:t>
        <a:bodyPr/>
        <a:lstStyle/>
        <a:p>
          <a:endParaRPr lang="de-DE" sz="400"/>
        </a:p>
      </dgm:t>
    </dgm:pt>
    <dgm:pt modelId="{8FBD7A68-821B-4C28-8B15-ADAC0428DCA6}">
      <dgm:prSet phldrT="[Text]" custT="1"/>
      <dgm:spPr>
        <a:solidFill>
          <a:srgbClr val="CCECFF">
            <a:alpha val="50196"/>
          </a:srgbClr>
        </a:solidFill>
        <a:ln w="6350">
          <a:solidFill>
            <a:srgbClr val="00206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>
              <a:solidFill>
                <a:srgbClr val="002060"/>
              </a:solidFill>
              <a:latin typeface="Trebuchet MS" pitchFamily="34" charset="0"/>
            </a:rPr>
            <a:t>Define the digital identity</a:t>
          </a:r>
        </a:p>
        <a:p>
          <a:pPr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noProof="0" dirty="0" smtClean="0">
              <a:solidFill>
                <a:srgbClr val="002060"/>
              </a:solidFill>
              <a:latin typeface="Trebuchet MS" pitchFamily="34" charset="0"/>
            </a:rPr>
            <a:t>and its life cycle</a:t>
          </a:r>
          <a:endParaRPr lang="en-US" sz="1600" noProof="0" dirty="0">
            <a:solidFill>
              <a:srgbClr val="002060"/>
            </a:solidFill>
            <a:latin typeface="Trebuchet MS" pitchFamily="34" charset="0"/>
          </a:endParaRPr>
        </a:p>
      </dgm:t>
    </dgm:pt>
    <dgm:pt modelId="{8F19A823-EA4A-4DEF-8D28-A1EA6E86A80B}" type="sibTrans" cxnId="{DE7E2B60-CD2A-4FFE-97E1-AA7CD2697F53}">
      <dgm:prSet/>
      <dgm:spPr/>
      <dgm:t>
        <a:bodyPr/>
        <a:lstStyle/>
        <a:p>
          <a:endParaRPr lang="de-DE" sz="1600"/>
        </a:p>
      </dgm:t>
    </dgm:pt>
    <dgm:pt modelId="{885DE86D-CF71-4E60-B6D2-0E5F058EFE06}" type="parTrans" cxnId="{DE7E2B60-CD2A-4FFE-97E1-AA7CD2697F53}">
      <dgm:prSet custT="1"/>
      <dgm:spPr>
        <a:ln>
          <a:solidFill>
            <a:srgbClr val="0070C0"/>
          </a:solidFill>
          <a:prstDash val="sysDash"/>
        </a:ln>
      </dgm:spPr>
      <dgm:t>
        <a:bodyPr/>
        <a:lstStyle/>
        <a:p>
          <a:endParaRPr lang="de-DE" sz="400"/>
        </a:p>
      </dgm:t>
    </dgm:pt>
    <dgm:pt modelId="{4CCD0F10-62F6-454A-89A8-99BD79132680}" type="pres">
      <dgm:prSet presAssocID="{716A7226-EB24-4291-936C-5365D5C7B8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45521A2-B52E-47B4-858F-1154C35C6B41}" type="pres">
      <dgm:prSet presAssocID="{15DA32ED-5145-4883-8F26-9EB9CD8623FC}" presName="root1" presStyleCnt="0"/>
      <dgm:spPr/>
    </dgm:pt>
    <dgm:pt modelId="{9F597A77-2CA8-44EE-B29A-00ADEE45A065}" type="pres">
      <dgm:prSet presAssocID="{15DA32ED-5145-4883-8F26-9EB9CD8623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4E15C3-6F1F-4F90-98B6-DC06264BFBC1}" type="pres">
      <dgm:prSet presAssocID="{15DA32ED-5145-4883-8F26-9EB9CD8623FC}" presName="level2hierChild" presStyleCnt="0"/>
      <dgm:spPr/>
    </dgm:pt>
    <dgm:pt modelId="{DA2A349D-D6B0-4F0C-9A86-8B2C5A9944F4}" type="pres">
      <dgm:prSet presAssocID="{8E06C5D8-03CE-42D7-8F2C-ABD73956D9CA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8C43EB4E-AA68-4907-BE36-DD2C1FEF2579}" type="pres">
      <dgm:prSet presAssocID="{8E06C5D8-03CE-42D7-8F2C-ABD73956D9CA}" presName="connTx" presStyleLbl="parChTrans1D2" presStyleIdx="0" presStyleCnt="2"/>
      <dgm:spPr/>
      <dgm:t>
        <a:bodyPr/>
        <a:lstStyle/>
        <a:p>
          <a:endParaRPr lang="de-DE"/>
        </a:p>
      </dgm:t>
    </dgm:pt>
    <dgm:pt modelId="{B7FE595B-F9A7-4614-8755-EBC0DA22DB64}" type="pres">
      <dgm:prSet presAssocID="{C884E9E5-E934-42B8-81F3-31E06EBCB004}" presName="root2" presStyleCnt="0"/>
      <dgm:spPr/>
    </dgm:pt>
    <dgm:pt modelId="{37B6FF5B-C542-49BC-87F4-CCA952EB39F8}" type="pres">
      <dgm:prSet presAssocID="{C884E9E5-E934-42B8-81F3-31E06EBCB004}" presName="LevelTwoTextNode" presStyleLbl="node2" presStyleIdx="0" presStyleCnt="2" custLinFactNeighborY="-302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41741C0-4631-44F6-97FF-A5F9FDDDF0DD}" type="pres">
      <dgm:prSet presAssocID="{C884E9E5-E934-42B8-81F3-31E06EBCB004}" presName="level3hierChild" presStyleCnt="0"/>
      <dgm:spPr/>
    </dgm:pt>
    <dgm:pt modelId="{5613CC71-5416-4ECC-8B03-4437A26BB8DD}" type="pres">
      <dgm:prSet presAssocID="{885DE86D-CF71-4E60-B6D2-0E5F058EFE06}" presName="conn2-1" presStyleLbl="parChTrans1D3" presStyleIdx="0" presStyleCnt="2"/>
      <dgm:spPr/>
      <dgm:t>
        <a:bodyPr/>
        <a:lstStyle/>
        <a:p>
          <a:endParaRPr lang="de-DE"/>
        </a:p>
      </dgm:t>
    </dgm:pt>
    <dgm:pt modelId="{E02E0640-C77E-4DB2-AE54-04BC45193598}" type="pres">
      <dgm:prSet presAssocID="{885DE86D-CF71-4E60-B6D2-0E5F058EFE06}" presName="connTx" presStyleLbl="parChTrans1D3" presStyleIdx="0" presStyleCnt="2"/>
      <dgm:spPr/>
      <dgm:t>
        <a:bodyPr/>
        <a:lstStyle/>
        <a:p>
          <a:endParaRPr lang="de-DE"/>
        </a:p>
      </dgm:t>
    </dgm:pt>
    <dgm:pt modelId="{C528B36C-495A-45F6-AFCC-1AF56ACC97AD}" type="pres">
      <dgm:prSet presAssocID="{8FBD7A68-821B-4C28-8B15-ADAC0428DCA6}" presName="root2" presStyleCnt="0"/>
      <dgm:spPr/>
    </dgm:pt>
    <dgm:pt modelId="{F6F1B1ED-9878-4B1C-95CC-BC749E2ABEF7}" type="pres">
      <dgm:prSet presAssocID="{8FBD7A68-821B-4C28-8B15-ADAC0428DCA6}" presName="LevelTwoTextNode" presStyleLbl="node3" presStyleIdx="0" presStyleCnt="2" custLinFactNeighborY="-302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F8CD63B-EAF7-4E4E-804C-78D4BE7AC7F5}" type="pres">
      <dgm:prSet presAssocID="{8FBD7A68-821B-4C28-8B15-ADAC0428DCA6}" presName="level3hierChild" presStyleCnt="0"/>
      <dgm:spPr/>
    </dgm:pt>
    <dgm:pt modelId="{744B3CAA-8C7B-4BD2-BE23-28FCF0064FAE}" type="pres">
      <dgm:prSet presAssocID="{95998709-24CF-4E3B-BAA0-FDEBAB2768F2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06AA64EA-6BDD-49DB-915D-EC05118EEBF3}" type="pres">
      <dgm:prSet presAssocID="{95998709-24CF-4E3B-BAA0-FDEBAB2768F2}" presName="connTx" presStyleLbl="parChTrans1D2" presStyleIdx="1" presStyleCnt="2"/>
      <dgm:spPr/>
      <dgm:t>
        <a:bodyPr/>
        <a:lstStyle/>
        <a:p>
          <a:endParaRPr lang="de-DE"/>
        </a:p>
      </dgm:t>
    </dgm:pt>
    <dgm:pt modelId="{3BC51CA8-7D48-4800-9599-46077741B19B}" type="pres">
      <dgm:prSet presAssocID="{40370780-42FE-4C1E-9EC1-825DFE8522E0}" presName="root2" presStyleCnt="0"/>
      <dgm:spPr/>
    </dgm:pt>
    <dgm:pt modelId="{C8300939-7A2D-4695-9D3E-798E043CC1E0}" type="pres">
      <dgm:prSet presAssocID="{40370780-42FE-4C1E-9EC1-825DFE8522E0}" presName="LevelTwoTextNode" presStyleLbl="node2" presStyleIdx="1" presStyleCnt="2" custLinFactNeighborY="255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6A41325-62A2-4884-93D5-82B5754C2D0C}" type="pres">
      <dgm:prSet presAssocID="{40370780-42FE-4C1E-9EC1-825DFE8522E0}" presName="level3hierChild" presStyleCnt="0"/>
      <dgm:spPr/>
    </dgm:pt>
    <dgm:pt modelId="{AEA623C0-CA95-4291-8268-311EC750F92A}" type="pres">
      <dgm:prSet presAssocID="{F114E8FC-C5C4-4836-A7F7-C4F389CCBE44}" presName="conn2-1" presStyleLbl="parChTrans1D3" presStyleIdx="1" presStyleCnt="2"/>
      <dgm:spPr/>
      <dgm:t>
        <a:bodyPr/>
        <a:lstStyle/>
        <a:p>
          <a:endParaRPr lang="de-DE"/>
        </a:p>
      </dgm:t>
    </dgm:pt>
    <dgm:pt modelId="{26CE70E2-9CB9-474F-8F33-19469D3F9B5C}" type="pres">
      <dgm:prSet presAssocID="{F114E8FC-C5C4-4836-A7F7-C4F389CCBE44}" presName="connTx" presStyleLbl="parChTrans1D3" presStyleIdx="1" presStyleCnt="2"/>
      <dgm:spPr/>
      <dgm:t>
        <a:bodyPr/>
        <a:lstStyle/>
        <a:p>
          <a:endParaRPr lang="de-DE"/>
        </a:p>
      </dgm:t>
    </dgm:pt>
    <dgm:pt modelId="{136D2211-2E90-4983-8313-B48062395097}" type="pres">
      <dgm:prSet presAssocID="{C9D6B4B0-72C3-4620-8FB2-563B14D1456B}" presName="root2" presStyleCnt="0"/>
      <dgm:spPr/>
    </dgm:pt>
    <dgm:pt modelId="{39CCF096-896A-49D9-8BD9-80797AF1FB95}" type="pres">
      <dgm:prSet presAssocID="{C9D6B4B0-72C3-4620-8FB2-563B14D1456B}" presName="LevelTwoTextNode" presStyleLbl="node3" presStyleIdx="1" presStyleCnt="2" custLinFactNeighborY="255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F3B4D2F-5590-4611-81EA-41C84BA89FF9}" type="pres">
      <dgm:prSet presAssocID="{C9D6B4B0-72C3-4620-8FB2-563B14D1456B}" presName="level3hierChild" presStyleCnt="0"/>
      <dgm:spPr/>
    </dgm:pt>
  </dgm:ptLst>
  <dgm:cxnLst>
    <dgm:cxn modelId="{771A8D0C-8C41-4F09-9044-C99E78A806E8}" srcId="{15DA32ED-5145-4883-8F26-9EB9CD8623FC}" destId="{40370780-42FE-4C1E-9EC1-825DFE8522E0}" srcOrd="1" destOrd="0" parTransId="{95998709-24CF-4E3B-BAA0-FDEBAB2768F2}" sibTransId="{7D65701B-F858-40DA-BD9E-5818C7DE6103}"/>
    <dgm:cxn modelId="{403DAD38-3415-4A4C-8CCC-C83E1B0648F1}" type="presOf" srcId="{F114E8FC-C5C4-4836-A7F7-C4F389CCBE44}" destId="{AEA623C0-CA95-4291-8268-311EC750F92A}" srcOrd="0" destOrd="0" presId="urn:microsoft.com/office/officeart/2005/8/layout/hierarchy2"/>
    <dgm:cxn modelId="{C39584C6-C6D4-409B-823A-4E05C9A82B08}" type="presOf" srcId="{885DE86D-CF71-4E60-B6D2-0E5F058EFE06}" destId="{E02E0640-C77E-4DB2-AE54-04BC45193598}" srcOrd="1" destOrd="0" presId="urn:microsoft.com/office/officeart/2005/8/layout/hierarchy2"/>
    <dgm:cxn modelId="{E775B84B-3D3B-4B35-9FCF-F3EEA8098A69}" type="presOf" srcId="{95998709-24CF-4E3B-BAA0-FDEBAB2768F2}" destId="{744B3CAA-8C7B-4BD2-BE23-28FCF0064FAE}" srcOrd="0" destOrd="0" presId="urn:microsoft.com/office/officeart/2005/8/layout/hierarchy2"/>
    <dgm:cxn modelId="{DF9B2D8C-9B07-490A-B1DD-F24072634AE1}" type="presOf" srcId="{8E06C5D8-03CE-42D7-8F2C-ABD73956D9CA}" destId="{DA2A349D-D6B0-4F0C-9A86-8B2C5A9944F4}" srcOrd="0" destOrd="0" presId="urn:microsoft.com/office/officeart/2005/8/layout/hierarchy2"/>
    <dgm:cxn modelId="{F9F1C7B8-3542-4542-A9F4-90F5AEFF9232}" type="presOf" srcId="{8FBD7A68-821B-4C28-8B15-ADAC0428DCA6}" destId="{F6F1B1ED-9878-4B1C-95CC-BC749E2ABEF7}" srcOrd="0" destOrd="0" presId="urn:microsoft.com/office/officeart/2005/8/layout/hierarchy2"/>
    <dgm:cxn modelId="{C7D8DBE7-EF11-4D57-948F-22A799E2F124}" srcId="{40370780-42FE-4C1E-9EC1-825DFE8522E0}" destId="{C9D6B4B0-72C3-4620-8FB2-563B14D1456B}" srcOrd="0" destOrd="0" parTransId="{F114E8FC-C5C4-4836-A7F7-C4F389CCBE44}" sibTransId="{6F5CE089-840F-461D-815E-0ACA01112DAA}"/>
    <dgm:cxn modelId="{F487DEEB-E7D8-46DB-ABA0-7C652723DEAC}" type="presOf" srcId="{8E06C5D8-03CE-42D7-8F2C-ABD73956D9CA}" destId="{8C43EB4E-AA68-4907-BE36-DD2C1FEF2579}" srcOrd="1" destOrd="0" presId="urn:microsoft.com/office/officeart/2005/8/layout/hierarchy2"/>
    <dgm:cxn modelId="{3D5B60CD-74C2-4FF3-9370-2D6248B05E2B}" type="presOf" srcId="{885DE86D-CF71-4E60-B6D2-0E5F058EFE06}" destId="{5613CC71-5416-4ECC-8B03-4437A26BB8DD}" srcOrd="0" destOrd="0" presId="urn:microsoft.com/office/officeart/2005/8/layout/hierarchy2"/>
    <dgm:cxn modelId="{A420D5A7-6E38-462D-AF52-18D13AAD2462}" type="presOf" srcId="{15DA32ED-5145-4883-8F26-9EB9CD8623FC}" destId="{9F597A77-2CA8-44EE-B29A-00ADEE45A065}" srcOrd="0" destOrd="0" presId="urn:microsoft.com/office/officeart/2005/8/layout/hierarchy2"/>
    <dgm:cxn modelId="{75ADCB73-85D6-4CF9-A116-397617D1C62B}" type="presOf" srcId="{95998709-24CF-4E3B-BAA0-FDEBAB2768F2}" destId="{06AA64EA-6BDD-49DB-915D-EC05118EEBF3}" srcOrd="1" destOrd="0" presId="urn:microsoft.com/office/officeart/2005/8/layout/hierarchy2"/>
    <dgm:cxn modelId="{9D0DE9C0-1842-4054-B51D-AC8C0057B61C}" srcId="{15DA32ED-5145-4883-8F26-9EB9CD8623FC}" destId="{C884E9E5-E934-42B8-81F3-31E06EBCB004}" srcOrd="0" destOrd="0" parTransId="{8E06C5D8-03CE-42D7-8F2C-ABD73956D9CA}" sibTransId="{BA7F073F-D529-4F62-A7A1-55C4D04B43CD}"/>
    <dgm:cxn modelId="{D63C9EB6-CF89-4AD1-8A5A-987C5F5512D5}" type="presOf" srcId="{F114E8FC-C5C4-4836-A7F7-C4F389CCBE44}" destId="{26CE70E2-9CB9-474F-8F33-19469D3F9B5C}" srcOrd="1" destOrd="0" presId="urn:microsoft.com/office/officeart/2005/8/layout/hierarchy2"/>
    <dgm:cxn modelId="{DE7E2B60-CD2A-4FFE-97E1-AA7CD2697F53}" srcId="{C884E9E5-E934-42B8-81F3-31E06EBCB004}" destId="{8FBD7A68-821B-4C28-8B15-ADAC0428DCA6}" srcOrd="0" destOrd="0" parTransId="{885DE86D-CF71-4E60-B6D2-0E5F058EFE06}" sibTransId="{8F19A823-EA4A-4DEF-8D28-A1EA6E86A80B}"/>
    <dgm:cxn modelId="{15724159-D057-4A2F-AE7C-8EC18E7E690F}" type="presOf" srcId="{C9D6B4B0-72C3-4620-8FB2-563B14D1456B}" destId="{39CCF096-896A-49D9-8BD9-80797AF1FB95}" srcOrd="0" destOrd="0" presId="urn:microsoft.com/office/officeart/2005/8/layout/hierarchy2"/>
    <dgm:cxn modelId="{8788A1CE-35BF-4FC3-9B04-8D139792396D}" srcId="{716A7226-EB24-4291-936C-5365D5C7B8E2}" destId="{15DA32ED-5145-4883-8F26-9EB9CD8623FC}" srcOrd="0" destOrd="0" parTransId="{16BEFE08-5493-4897-A266-9D66FBBF10BA}" sibTransId="{A6B59B7D-CEBA-4363-8002-F92CB2FBCFF5}"/>
    <dgm:cxn modelId="{04CB07D9-15BA-4E62-9E82-A3B015E3979A}" type="presOf" srcId="{C884E9E5-E934-42B8-81F3-31E06EBCB004}" destId="{37B6FF5B-C542-49BC-87F4-CCA952EB39F8}" srcOrd="0" destOrd="0" presId="urn:microsoft.com/office/officeart/2005/8/layout/hierarchy2"/>
    <dgm:cxn modelId="{DA55F884-2F4B-4678-B3AB-2FEF572E6C37}" type="presOf" srcId="{716A7226-EB24-4291-936C-5365D5C7B8E2}" destId="{4CCD0F10-62F6-454A-89A8-99BD79132680}" srcOrd="0" destOrd="0" presId="urn:microsoft.com/office/officeart/2005/8/layout/hierarchy2"/>
    <dgm:cxn modelId="{304B7ECD-F33D-4F09-B9CD-140E7A947ED6}" type="presOf" srcId="{40370780-42FE-4C1E-9EC1-825DFE8522E0}" destId="{C8300939-7A2D-4695-9D3E-798E043CC1E0}" srcOrd="0" destOrd="0" presId="urn:microsoft.com/office/officeart/2005/8/layout/hierarchy2"/>
    <dgm:cxn modelId="{E6C3C102-2070-4EF2-B7BC-563DF5EA1F97}" type="presParOf" srcId="{4CCD0F10-62F6-454A-89A8-99BD79132680}" destId="{145521A2-B52E-47B4-858F-1154C35C6B41}" srcOrd="0" destOrd="0" presId="urn:microsoft.com/office/officeart/2005/8/layout/hierarchy2"/>
    <dgm:cxn modelId="{470CB346-B342-489B-B225-C860C599001A}" type="presParOf" srcId="{145521A2-B52E-47B4-858F-1154C35C6B41}" destId="{9F597A77-2CA8-44EE-B29A-00ADEE45A065}" srcOrd="0" destOrd="0" presId="urn:microsoft.com/office/officeart/2005/8/layout/hierarchy2"/>
    <dgm:cxn modelId="{498FA865-DCEC-4E36-A63F-A40B0B312E06}" type="presParOf" srcId="{145521A2-B52E-47B4-858F-1154C35C6B41}" destId="{964E15C3-6F1F-4F90-98B6-DC06264BFBC1}" srcOrd="1" destOrd="0" presId="urn:microsoft.com/office/officeart/2005/8/layout/hierarchy2"/>
    <dgm:cxn modelId="{C594A297-5F33-40B0-8A6D-5F794B5CC7F0}" type="presParOf" srcId="{964E15C3-6F1F-4F90-98B6-DC06264BFBC1}" destId="{DA2A349D-D6B0-4F0C-9A86-8B2C5A9944F4}" srcOrd="0" destOrd="0" presId="urn:microsoft.com/office/officeart/2005/8/layout/hierarchy2"/>
    <dgm:cxn modelId="{F09AA8C7-1D2F-4825-A367-7139238F7B49}" type="presParOf" srcId="{DA2A349D-D6B0-4F0C-9A86-8B2C5A9944F4}" destId="{8C43EB4E-AA68-4907-BE36-DD2C1FEF2579}" srcOrd="0" destOrd="0" presId="urn:microsoft.com/office/officeart/2005/8/layout/hierarchy2"/>
    <dgm:cxn modelId="{BC4ED45C-0028-4EB8-BB7C-9C699A823905}" type="presParOf" srcId="{964E15C3-6F1F-4F90-98B6-DC06264BFBC1}" destId="{B7FE595B-F9A7-4614-8755-EBC0DA22DB64}" srcOrd="1" destOrd="0" presId="urn:microsoft.com/office/officeart/2005/8/layout/hierarchy2"/>
    <dgm:cxn modelId="{EC657157-DCF9-469F-9A30-4BAFE1E670F0}" type="presParOf" srcId="{B7FE595B-F9A7-4614-8755-EBC0DA22DB64}" destId="{37B6FF5B-C542-49BC-87F4-CCA952EB39F8}" srcOrd="0" destOrd="0" presId="urn:microsoft.com/office/officeart/2005/8/layout/hierarchy2"/>
    <dgm:cxn modelId="{404596E1-63D0-4E56-B384-BCA74BB97875}" type="presParOf" srcId="{B7FE595B-F9A7-4614-8755-EBC0DA22DB64}" destId="{B41741C0-4631-44F6-97FF-A5F9FDDDF0DD}" srcOrd="1" destOrd="0" presId="urn:microsoft.com/office/officeart/2005/8/layout/hierarchy2"/>
    <dgm:cxn modelId="{DB325A85-4EEA-4ABE-9795-49D9F5674B0D}" type="presParOf" srcId="{B41741C0-4631-44F6-97FF-A5F9FDDDF0DD}" destId="{5613CC71-5416-4ECC-8B03-4437A26BB8DD}" srcOrd="0" destOrd="0" presId="urn:microsoft.com/office/officeart/2005/8/layout/hierarchy2"/>
    <dgm:cxn modelId="{6B268ED0-A68F-458F-AB1B-FA47D9AA1128}" type="presParOf" srcId="{5613CC71-5416-4ECC-8B03-4437A26BB8DD}" destId="{E02E0640-C77E-4DB2-AE54-04BC45193598}" srcOrd="0" destOrd="0" presId="urn:microsoft.com/office/officeart/2005/8/layout/hierarchy2"/>
    <dgm:cxn modelId="{1396316C-9578-4F03-97C4-32386EEB39B4}" type="presParOf" srcId="{B41741C0-4631-44F6-97FF-A5F9FDDDF0DD}" destId="{C528B36C-495A-45F6-AFCC-1AF56ACC97AD}" srcOrd="1" destOrd="0" presId="urn:microsoft.com/office/officeart/2005/8/layout/hierarchy2"/>
    <dgm:cxn modelId="{E3949EEF-A6E8-4D06-BDC5-3BE0E3916601}" type="presParOf" srcId="{C528B36C-495A-45F6-AFCC-1AF56ACC97AD}" destId="{F6F1B1ED-9878-4B1C-95CC-BC749E2ABEF7}" srcOrd="0" destOrd="0" presId="urn:microsoft.com/office/officeart/2005/8/layout/hierarchy2"/>
    <dgm:cxn modelId="{70D27E74-A15B-4FC5-B197-A5D4D82CE187}" type="presParOf" srcId="{C528B36C-495A-45F6-AFCC-1AF56ACC97AD}" destId="{6F8CD63B-EAF7-4E4E-804C-78D4BE7AC7F5}" srcOrd="1" destOrd="0" presId="urn:microsoft.com/office/officeart/2005/8/layout/hierarchy2"/>
    <dgm:cxn modelId="{E217504D-9CC9-42D5-9DD6-44218D361D99}" type="presParOf" srcId="{964E15C3-6F1F-4F90-98B6-DC06264BFBC1}" destId="{744B3CAA-8C7B-4BD2-BE23-28FCF0064FAE}" srcOrd="2" destOrd="0" presId="urn:microsoft.com/office/officeart/2005/8/layout/hierarchy2"/>
    <dgm:cxn modelId="{65EB4BE6-F2C3-4A4C-A482-127E51F95A54}" type="presParOf" srcId="{744B3CAA-8C7B-4BD2-BE23-28FCF0064FAE}" destId="{06AA64EA-6BDD-49DB-915D-EC05118EEBF3}" srcOrd="0" destOrd="0" presId="urn:microsoft.com/office/officeart/2005/8/layout/hierarchy2"/>
    <dgm:cxn modelId="{602CE1DD-5F21-4ADF-9416-0B44F52B8E1C}" type="presParOf" srcId="{964E15C3-6F1F-4F90-98B6-DC06264BFBC1}" destId="{3BC51CA8-7D48-4800-9599-46077741B19B}" srcOrd="3" destOrd="0" presId="urn:microsoft.com/office/officeart/2005/8/layout/hierarchy2"/>
    <dgm:cxn modelId="{0493EDE4-8570-4B8D-BB89-E7B7CD943AB2}" type="presParOf" srcId="{3BC51CA8-7D48-4800-9599-46077741B19B}" destId="{C8300939-7A2D-4695-9D3E-798E043CC1E0}" srcOrd="0" destOrd="0" presId="urn:microsoft.com/office/officeart/2005/8/layout/hierarchy2"/>
    <dgm:cxn modelId="{1738499A-508D-4A73-BE4A-B0FB16CDF26A}" type="presParOf" srcId="{3BC51CA8-7D48-4800-9599-46077741B19B}" destId="{56A41325-62A2-4884-93D5-82B5754C2D0C}" srcOrd="1" destOrd="0" presId="urn:microsoft.com/office/officeart/2005/8/layout/hierarchy2"/>
    <dgm:cxn modelId="{318FA9EB-C71E-4F8E-B4C8-267459FC93B0}" type="presParOf" srcId="{56A41325-62A2-4884-93D5-82B5754C2D0C}" destId="{AEA623C0-CA95-4291-8268-311EC750F92A}" srcOrd="0" destOrd="0" presId="urn:microsoft.com/office/officeart/2005/8/layout/hierarchy2"/>
    <dgm:cxn modelId="{9BDC2942-94F6-444E-BBBE-DDA06E9F806D}" type="presParOf" srcId="{AEA623C0-CA95-4291-8268-311EC750F92A}" destId="{26CE70E2-9CB9-474F-8F33-19469D3F9B5C}" srcOrd="0" destOrd="0" presId="urn:microsoft.com/office/officeart/2005/8/layout/hierarchy2"/>
    <dgm:cxn modelId="{06868D0F-89E6-4245-95C6-C3CB2A7FEC12}" type="presParOf" srcId="{56A41325-62A2-4884-93D5-82B5754C2D0C}" destId="{136D2211-2E90-4983-8313-B48062395097}" srcOrd="1" destOrd="0" presId="urn:microsoft.com/office/officeart/2005/8/layout/hierarchy2"/>
    <dgm:cxn modelId="{CAABFAA1-7E6F-4D0F-B0D0-F417C6F2C7AD}" type="presParOf" srcId="{136D2211-2E90-4983-8313-B48062395097}" destId="{39CCF096-896A-49D9-8BD9-80797AF1FB95}" srcOrd="0" destOrd="0" presId="urn:microsoft.com/office/officeart/2005/8/layout/hierarchy2"/>
    <dgm:cxn modelId="{187E76BF-CEFA-4475-9AD7-40595791A8DC}" type="presParOf" srcId="{136D2211-2E90-4983-8313-B48062395097}" destId="{1F3B4D2F-5590-4611-81EA-41C84BA89F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97A77-2CA8-44EE-B29A-00ADEE45A065}">
      <dsp:nvSpPr>
        <dsp:cNvPr id="0" name=""/>
        <dsp:cNvSpPr/>
      </dsp:nvSpPr>
      <dsp:spPr>
        <a:xfrm>
          <a:off x="2381" y="1932384"/>
          <a:ext cx="2024062" cy="1012031"/>
        </a:xfrm>
        <a:prstGeom prst="roundRect">
          <a:avLst>
            <a:gd name="adj" fmla="val 10000"/>
          </a:avLst>
        </a:prstGeom>
        <a:solidFill>
          <a:srgbClr val="CCECFF">
            <a:alpha val="50196"/>
          </a:srgbClr>
        </a:solidFill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  <a:latin typeface="Trebuchet MS" pitchFamily="34" charset="0"/>
            </a:rPr>
            <a:t>Identity &amp; Access Management</a:t>
          </a:r>
          <a:endParaRPr lang="de-DE" sz="2000" kern="1200" dirty="0">
            <a:solidFill>
              <a:srgbClr val="002060"/>
            </a:solidFill>
            <a:latin typeface="Trebuchet MS" pitchFamily="34" charset="0"/>
          </a:endParaRPr>
        </a:p>
      </dsp:txBody>
      <dsp:txXfrm>
        <a:off x="32022" y="1962025"/>
        <a:ext cx="1964780" cy="952749"/>
      </dsp:txXfrm>
    </dsp:sp>
    <dsp:sp modelId="{DA2A349D-D6B0-4F0C-9A86-8B2C5A9944F4}">
      <dsp:nvSpPr>
        <dsp:cNvPr id="0" name=""/>
        <dsp:cNvSpPr/>
      </dsp:nvSpPr>
      <dsp:spPr>
        <a:xfrm rot="18741134">
          <a:off x="1830364" y="1975654"/>
          <a:ext cx="1201783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201783" y="18676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headEnd type="none" w="med" len="me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00" kern="1200"/>
        </a:p>
      </dsp:txBody>
      <dsp:txXfrm>
        <a:off x="2401211" y="1964286"/>
        <a:ext cx="60089" cy="60089"/>
      </dsp:txXfrm>
    </dsp:sp>
    <dsp:sp modelId="{37B6FF5B-C542-49BC-87F4-CCA952EB39F8}">
      <dsp:nvSpPr>
        <dsp:cNvPr id="0" name=""/>
        <dsp:cNvSpPr/>
      </dsp:nvSpPr>
      <dsp:spPr>
        <a:xfrm>
          <a:off x="2836068" y="1044245"/>
          <a:ext cx="2024062" cy="1012031"/>
        </a:xfrm>
        <a:prstGeom prst="roundRect">
          <a:avLst>
            <a:gd name="adj" fmla="val 10000"/>
          </a:avLst>
        </a:prstGeom>
        <a:solidFill>
          <a:srgbClr val="CCECFF">
            <a:alpha val="50196"/>
          </a:srgbClr>
        </a:solidFill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  <a:latin typeface="Trebuchet MS" pitchFamily="34" charset="0"/>
            </a:rPr>
            <a:t>Identity Management</a:t>
          </a:r>
          <a:endParaRPr lang="de-DE" sz="2000" kern="1200" dirty="0">
            <a:solidFill>
              <a:srgbClr val="002060"/>
            </a:solidFill>
            <a:latin typeface="Trebuchet MS" pitchFamily="34" charset="0"/>
          </a:endParaRPr>
        </a:p>
      </dsp:txBody>
      <dsp:txXfrm>
        <a:off x="2865709" y="1073886"/>
        <a:ext cx="1964780" cy="952749"/>
      </dsp:txXfrm>
    </dsp:sp>
    <dsp:sp modelId="{5613CC71-5416-4ECC-8B03-4437A26BB8DD}">
      <dsp:nvSpPr>
        <dsp:cNvPr id="0" name=""/>
        <dsp:cNvSpPr/>
      </dsp:nvSpPr>
      <dsp:spPr>
        <a:xfrm>
          <a:off x="4860131" y="1531584"/>
          <a:ext cx="809625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09625" y="1867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00" kern="1200"/>
        </a:p>
      </dsp:txBody>
      <dsp:txXfrm>
        <a:off x="5244703" y="1530020"/>
        <a:ext cx="40481" cy="40481"/>
      </dsp:txXfrm>
    </dsp:sp>
    <dsp:sp modelId="{F6F1B1ED-9878-4B1C-95CC-BC749E2ABEF7}">
      <dsp:nvSpPr>
        <dsp:cNvPr id="0" name=""/>
        <dsp:cNvSpPr/>
      </dsp:nvSpPr>
      <dsp:spPr>
        <a:xfrm>
          <a:off x="5669756" y="1044245"/>
          <a:ext cx="2024062" cy="1012031"/>
        </a:xfrm>
        <a:prstGeom prst="roundRect">
          <a:avLst>
            <a:gd name="adj" fmla="val 10000"/>
          </a:avLst>
        </a:prstGeom>
        <a:solidFill>
          <a:srgbClr val="CCECFF">
            <a:alpha val="50196"/>
          </a:srgbClr>
        </a:solidFill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noProof="0" dirty="0" smtClean="0">
              <a:solidFill>
                <a:srgbClr val="002060"/>
              </a:solidFill>
              <a:latin typeface="Trebuchet MS" pitchFamily="34" charset="0"/>
            </a:rPr>
            <a:t>Define the digital identity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rgbClr val="002060"/>
              </a:solidFill>
              <a:latin typeface="Trebuchet MS" pitchFamily="34" charset="0"/>
            </a:rPr>
            <a:t>and its life cycle</a:t>
          </a:r>
          <a:endParaRPr lang="en-US" sz="1600" kern="1200" noProof="0" dirty="0">
            <a:solidFill>
              <a:srgbClr val="002060"/>
            </a:solidFill>
            <a:latin typeface="Trebuchet MS" pitchFamily="34" charset="0"/>
          </a:endParaRPr>
        </a:p>
      </dsp:txBody>
      <dsp:txXfrm>
        <a:off x="5699397" y="1073886"/>
        <a:ext cx="1964780" cy="952749"/>
      </dsp:txXfrm>
    </dsp:sp>
    <dsp:sp modelId="{744B3CAA-8C7B-4BD2-BE23-28FCF0064FAE}">
      <dsp:nvSpPr>
        <dsp:cNvPr id="0" name=""/>
        <dsp:cNvSpPr/>
      </dsp:nvSpPr>
      <dsp:spPr>
        <a:xfrm rot="2763906">
          <a:off x="1847818" y="2839873"/>
          <a:ext cx="1166874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66874" y="18676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headEnd type="none" w="med" len="me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00" kern="1200"/>
        </a:p>
      </dsp:txBody>
      <dsp:txXfrm>
        <a:off x="2402084" y="2829377"/>
        <a:ext cx="58343" cy="58343"/>
      </dsp:txXfrm>
    </dsp:sp>
    <dsp:sp modelId="{C8300939-7A2D-4695-9D3E-798E043CC1E0}">
      <dsp:nvSpPr>
        <dsp:cNvPr id="0" name=""/>
        <dsp:cNvSpPr/>
      </dsp:nvSpPr>
      <dsp:spPr>
        <a:xfrm>
          <a:off x="2836068" y="2772684"/>
          <a:ext cx="2024062" cy="1012031"/>
        </a:xfrm>
        <a:prstGeom prst="roundRect">
          <a:avLst>
            <a:gd name="adj" fmla="val 10000"/>
          </a:avLst>
        </a:prstGeom>
        <a:solidFill>
          <a:srgbClr val="CCECFF">
            <a:alpha val="50196"/>
          </a:srgbClr>
        </a:solidFill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  <a:latin typeface="Trebuchet MS" pitchFamily="34" charset="0"/>
            </a:rPr>
            <a:t>Access Management</a:t>
          </a:r>
          <a:endParaRPr lang="de-DE" sz="2000" kern="1200" dirty="0">
            <a:solidFill>
              <a:srgbClr val="002060"/>
            </a:solidFill>
            <a:latin typeface="Trebuchet MS" pitchFamily="34" charset="0"/>
          </a:endParaRPr>
        </a:p>
      </dsp:txBody>
      <dsp:txXfrm>
        <a:off x="2865709" y="2802325"/>
        <a:ext cx="1964780" cy="952749"/>
      </dsp:txXfrm>
    </dsp:sp>
    <dsp:sp modelId="{AEA623C0-CA95-4291-8268-311EC750F92A}">
      <dsp:nvSpPr>
        <dsp:cNvPr id="0" name=""/>
        <dsp:cNvSpPr/>
      </dsp:nvSpPr>
      <dsp:spPr>
        <a:xfrm>
          <a:off x="4860131" y="3260022"/>
          <a:ext cx="809625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09625" y="1867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00" kern="1200"/>
        </a:p>
      </dsp:txBody>
      <dsp:txXfrm>
        <a:off x="5244703" y="3258459"/>
        <a:ext cx="40481" cy="40481"/>
      </dsp:txXfrm>
    </dsp:sp>
    <dsp:sp modelId="{39CCF096-896A-49D9-8BD9-80797AF1FB95}">
      <dsp:nvSpPr>
        <dsp:cNvPr id="0" name=""/>
        <dsp:cNvSpPr/>
      </dsp:nvSpPr>
      <dsp:spPr>
        <a:xfrm>
          <a:off x="5669756" y="2772684"/>
          <a:ext cx="2024062" cy="1012031"/>
        </a:xfrm>
        <a:prstGeom prst="roundRect">
          <a:avLst>
            <a:gd name="adj" fmla="val 10000"/>
          </a:avLst>
        </a:prstGeom>
        <a:solidFill>
          <a:srgbClr val="CCECFF">
            <a:alpha val="50196"/>
          </a:srgbClr>
        </a:solidFill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solidFill>
                <a:srgbClr val="002060"/>
              </a:solidFill>
              <a:latin typeface="Trebuchet MS" pitchFamily="34" charset="0"/>
            </a:rPr>
            <a:t>Model &amp; manage the identity's access to corporate resources.</a:t>
          </a:r>
          <a:endParaRPr lang="en-US" sz="1600" kern="1200" noProof="0" dirty="0">
            <a:solidFill>
              <a:srgbClr val="002060"/>
            </a:solidFill>
            <a:latin typeface="Trebuchet MS" pitchFamily="34" charset="0"/>
          </a:endParaRPr>
        </a:p>
      </dsp:txBody>
      <dsp:txXfrm>
        <a:off x="5699397" y="2802325"/>
        <a:ext cx="1964780" cy="952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4C8C3-0DBF-4EDB-B292-9D1DDE34827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82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33425"/>
            <a:ext cx="48863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13F616-2663-4640-B1E5-867E09D42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68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33848-B803-4E71-9AEA-47FC6F88DCC3}" type="slidenum">
              <a:rPr lang="de-DE"/>
              <a:pPr/>
              <a:t>1</a:t>
            </a:fld>
            <a:endParaRPr lang="de-DE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fld id="{8992E3EB-4448-47FC-A95B-B9ABB9895AD5}" type="slidenum">
              <a:rPr lang="de-DE"/>
              <a:pPr/>
              <a:t>12</a:t>
            </a:fld>
            <a:endParaRPr lang="de-DE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5" y="4641097"/>
            <a:ext cx="5028552" cy="4398248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Always </a:t>
            </a:r>
            <a:r>
              <a:rPr lang="en-GB" sz="800" dirty="0"/>
              <a:t>be sure to inquire about the service level agreements (SLAs) that will </a:t>
            </a:r>
            <a:r>
              <a:rPr lang="en-GB" sz="800" dirty="0" smtClean="0"/>
              <a:t>be put </a:t>
            </a:r>
            <a:r>
              <a:rPr lang="en-GB" sz="800" dirty="0"/>
              <a:t>into place. SLAs can make or break a hosted offering, so be aware that </a:t>
            </a:r>
            <a:r>
              <a:rPr lang="en-GB" sz="800" dirty="0" smtClean="0"/>
              <a:t>the SLAs </a:t>
            </a:r>
            <a:r>
              <a:rPr lang="en-GB" sz="800" dirty="0"/>
              <a:t>directly support your institution’s goals and objectives.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Fully </a:t>
            </a:r>
            <a:r>
              <a:rPr lang="en-GB" sz="800" dirty="0"/>
              <a:t>explore the liability ramifications of outsourcing your identity </a:t>
            </a:r>
            <a:r>
              <a:rPr lang="en-GB" sz="800" dirty="0" smtClean="0"/>
              <a:t>management operations</a:t>
            </a:r>
            <a:r>
              <a:rPr lang="en-GB" sz="800" dirty="0"/>
              <a:t>. How will this affect your compliance regulations and </a:t>
            </a:r>
            <a:r>
              <a:rPr lang="en-GB" sz="800" dirty="0" smtClean="0"/>
              <a:t>requirements? Do </a:t>
            </a:r>
            <a:r>
              <a:rPr lang="en-GB" sz="800" dirty="0"/>
              <a:t>you or your vendor have any compliance or measuring tools available </a:t>
            </a:r>
            <a:r>
              <a:rPr lang="en-GB" sz="800" dirty="0" smtClean="0"/>
              <a:t>to mitigate </a:t>
            </a:r>
            <a:r>
              <a:rPr lang="en-GB" sz="800" dirty="0"/>
              <a:t>any noncompliance issues? Will the vendor provide periodic </a:t>
            </a:r>
            <a:r>
              <a:rPr lang="en-GB" sz="800" dirty="0" smtClean="0"/>
              <a:t>compliance reports </a:t>
            </a:r>
            <a:r>
              <a:rPr lang="en-GB" sz="800" dirty="0"/>
              <a:t>or scorecards?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Think </a:t>
            </a:r>
            <a:r>
              <a:rPr lang="en-GB" sz="800" dirty="0"/>
              <a:t>about how much control you really want regarding how the service </a:t>
            </a:r>
            <a:r>
              <a:rPr lang="en-GB" sz="800" dirty="0" smtClean="0"/>
              <a:t>should be </a:t>
            </a:r>
            <a:r>
              <a:rPr lang="en-GB" sz="800" dirty="0"/>
              <a:t>implemented. Will you define all the requirements, or will your customers </a:t>
            </a:r>
            <a:r>
              <a:rPr lang="en-GB" sz="800" dirty="0" smtClean="0"/>
              <a:t>be involved </a:t>
            </a:r>
            <a:r>
              <a:rPr lang="en-GB" sz="800" dirty="0"/>
              <a:t>as well? How many of these decisions do you wish to be in the hands </a:t>
            </a:r>
            <a:r>
              <a:rPr lang="en-GB" sz="800" dirty="0" smtClean="0"/>
              <a:t>of the </a:t>
            </a:r>
            <a:r>
              <a:rPr lang="en-GB" sz="800" dirty="0"/>
              <a:t>actual service provider?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Carefully </a:t>
            </a:r>
            <a:r>
              <a:rPr lang="en-GB" sz="800" dirty="0"/>
              <a:t>plan and define exactly how you will interface with the </a:t>
            </a:r>
            <a:r>
              <a:rPr lang="en-GB" sz="800" dirty="0" smtClean="0"/>
              <a:t>service provider</a:t>
            </a:r>
            <a:r>
              <a:rPr lang="en-GB" sz="800" dirty="0"/>
              <a:t>. Define integration points and standards between you, the </a:t>
            </a:r>
            <a:r>
              <a:rPr lang="en-GB" sz="800" dirty="0" smtClean="0"/>
              <a:t>service provider</a:t>
            </a:r>
            <a:r>
              <a:rPr lang="en-GB" sz="800" dirty="0"/>
              <a:t>, and any third parties, as well as determining how internal </a:t>
            </a:r>
            <a:r>
              <a:rPr lang="en-GB" sz="800" dirty="0" smtClean="0"/>
              <a:t>administrators will </a:t>
            </a:r>
            <a:r>
              <a:rPr lang="en-GB" sz="800" dirty="0"/>
              <a:t>control and monitor those access points. Make sure the vendor has a </a:t>
            </a:r>
            <a:r>
              <a:rPr lang="en-GB" sz="800" dirty="0" smtClean="0"/>
              <a:t>high privilege </a:t>
            </a:r>
            <a:r>
              <a:rPr lang="en-GB" sz="800" dirty="0"/>
              <a:t>account management feature to achieve this type of </a:t>
            </a:r>
            <a:r>
              <a:rPr lang="en-GB" sz="800" dirty="0" smtClean="0"/>
              <a:t>fine-grained administrative </a:t>
            </a:r>
            <a:r>
              <a:rPr lang="en-GB" sz="800" dirty="0"/>
              <a:t>access.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Consider </a:t>
            </a:r>
            <a:r>
              <a:rPr lang="en-GB" sz="800" dirty="0"/>
              <a:t>what applications you will wish to integrate into the solution. Will </a:t>
            </a:r>
            <a:r>
              <a:rPr lang="en-GB" sz="800" dirty="0" smtClean="0"/>
              <a:t>this only </a:t>
            </a:r>
            <a:r>
              <a:rPr lang="en-GB" sz="800" dirty="0"/>
              <a:t>involve web-based applications, or will mainframe and web services also </a:t>
            </a:r>
            <a:r>
              <a:rPr lang="en-GB" sz="800" dirty="0" smtClean="0"/>
              <a:t>be incorporated?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Security </a:t>
            </a:r>
            <a:r>
              <a:rPr lang="en-GB" sz="800" dirty="0"/>
              <a:t>is a huge concern for most companies when it comes to any </a:t>
            </a:r>
            <a:r>
              <a:rPr lang="en-GB" sz="800" dirty="0" smtClean="0"/>
              <a:t>outsourcing </a:t>
            </a:r>
            <a:r>
              <a:rPr lang="en-GB" sz="800" dirty="0" err="1" smtClean="0"/>
              <a:t>endeavor</a:t>
            </a:r>
            <a:r>
              <a:rPr lang="en-GB" sz="800" dirty="0"/>
              <a:t>. Make sure your security model is fully defined and that the </a:t>
            </a:r>
            <a:r>
              <a:rPr lang="en-GB" sz="800" dirty="0" smtClean="0"/>
              <a:t>service provider </a:t>
            </a:r>
            <a:r>
              <a:rPr lang="en-GB" sz="800" dirty="0"/>
              <a:t>can abide by all the requirements in that security model. Find out </a:t>
            </a:r>
            <a:r>
              <a:rPr lang="en-GB" sz="800" dirty="0" smtClean="0"/>
              <a:t>what policies </a:t>
            </a:r>
            <a:r>
              <a:rPr lang="en-GB" sz="800" dirty="0"/>
              <a:t>the provider has in place for controlling access to systems </a:t>
            </a:r>
            <a:r>
              <a:rPr lang="en-GB" sz="800" dirty="0" smtClean="0"/>
              <a:t>containing client </a:t>
            </a:r>
            <a:r>
              <a:rPr lang="en-GB" sz="800" dirty="0"/>
              <a:t>data. Also find out what their best practices are for screening and </a:t>
            </a:r>
            <a:r>
              <a:rPr lang="en-GB" sz="800" dirty="0" smtClean="0"/>
              <a:t>hiring employees</a:t>
            </a:r>
            <a:r>
              <a:rPr lang="en-GB" sz="800" dirty="0"/>
              <a:t>. As many service providers run a multi-tenant software </a:t>
            </a:r>
            <a:r>
              <a:rPr lang="en-GB" sz="800" dirty="0" smtClean="0"/>
              <a:t>infrastructure within </a:t>
            </a:r>
            <a:r>
              <a:rPr lang="en-GB" sz="800" dirty="0"/>
              <a:t>their data </a:t>
            </a:r>
            <a:r>
              <a:rPr lang="en-GB" sz="800" dirty="0" err="1"/>
              <a:t>centers</a:t>
            </a:r>
            <a:r>
              <a:rPr lang="en-GB" sz="800" dirty="0"/>
              <a:t>, be sure to find out what safeguards will be put in </a:t>
            </a:r>
            <a:r>
              <a:rPr lang="en-GB" sz="800" dirty="0" smtClean="0"/>
              <a:t>place to </a:t>
            </a:r>
            <a:r>
              <a:rPr lang="en-GB" sz="800" dirty="0"/>
              <a:t>protect you from other tenants.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Be </a:t>
            </a:r>
            <a:r>
              <a:rPr lang="en-GB" sz="800" dirty="0"/>
              <a:t>sure to clearly understand how much business disruption might arise from </a:t>
            </a:r>
            <a:r>
              <a:rPr lang="en-GB" sz="800" dirty="0" smtClean="0"/>
              <a:t>this service</a:t>
            </a:r>
            <a:r>
              <a:rPr lang="en-GB" sz="800" dirty="0"/>
              <a:t>. Make sure your provider is using a software solution that can be </a:t>
            </a:r>
            <a:r>
              <a:rPr lang="en-GB" sz="800" dirty="0" smtClean="0"/>
              <a:t>fully configured </a:t>
            </a:r>
            <a:r>
              <a:rPr lang="en-GB" sz="800" dirty="0"/>
              <a:t>and tested outside of a production environment, so applications </a:t>
            </a:r>
            <a:r>
              <a:rPr lang="en-GB" sz="800" dirty="0" smtClean="0"/>
              <a:t>won’t have </a:t>
            </a:r>
            <a:r>
              <a:rPr lang="en-GB" sz="800" dirty="0"/>
              <a:t>to be taken offline, and can be remotely deployed to keep service </a:t>
            </a:r>
            <a:r>
              <a:rPr lang="en-GB" sz="800" dirty="0" smtClean="0"/>
              <a:t>levels intact</a:t>
            </a:r>
            <a:r>
              <a:rPr lang="en-GB" sz="800" dirty="0"/>
              <a:t>. Clearly define who will assume risk if there are availability or </a:t>
            </a:r>
            <a:r>
              <a:rPr lang="en-GB" sz="800" dirty="0" smtClean="0"/>
              <a:t>performance issues</a:t>
            </a:r>
            <a:r>
              <a:rPr lang="en-GB" sz="8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Fully </a:t>
            </a:r>
            <a:r>
              <a:rPr lang="en-GB" sz="800" dirty="0"/>
              <a:t>explore just how viable it would be to take the solution in-house </a:t>
            </a:r>
            <a:r>
              <a:rPr lang="en-GB" sz="800" dirty="0" smtClean="0"/>
              <a:t>eventually. Does </a:t>
            </a:r>
            <a:r>
              <a:rPr lang="en-GB" sz="800" dirty="0"/>
              <a:t>the technology support an easy transition, should the need arise?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Does </a:t>
            </a:r>
            <a:r>
              <a:rPr lang="en-GB" sz="800" dirty="0"/>
              <a:t>the vendor have a solid and qualified history with identity </a:t>
            </a:r>
            <a:r>
              <a:rPr lang="en-GB" sz="800" dirty="0" smtClean="0"/>
              <a:t>management deployments</a:t>
            </a:r>
            <a:r>
              <a:rPr lang="en-GB" sz="800" dirty="0"/>
              <a:t>? This is a question relevant to both your initial deployment and </a:t>
            </a:r>
            <a:r>
              <a:rPr lang="en-GB" sz="800" dirty="0" smtClean="0"/>
              <a:t>any future </a:t>
            </a:r>
            <a:r>
              <a:rPr lang="en-GB" sz="800" dirty="0"/>
              <a:t>shifts to an in-house </a:t>
            </a:r>
            <a:r>
              <a:rPr lang="en-GB" sz="800" dirty="0" smtClean="0"/>
              <a:t>framework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And </a:t>
            </a:r>
            <a:r>
              <a:rPr lang="en-GB" sz="800" dirty="0"/>
              <a:t>don’t forget the age-old question, “How much is this going to cost me</a:t>
            </a:r>
            <a:r>
              <a:rPr lang="en-GB" sz="800" dirty="0" smtClean="0"/>
              <a:t>?” Hosted </a:t>
            </a:r>
            <a:r>
              <a:rPr lang="en-GB" sz="800" dirty="0"/>
              <a:t>identity management is a subscription-based service, but find out if it </a:t>
            </a:r>
            <a:r>
              <a:rPr lang="en-GB" sz="800" dirty="0" smtClean="0"/>
              <a:t>is going </a:t>
            </a:r>
            <a:r>
              <a:rPr lang="en-GB" sz="800" dirty="0"/>
              <a:t>to be user-based, usage-based or a flat rate. Also inquire how often you </a:t>
            </a:r>
            <a:r>
              <a:rPr lang="en-GB" sz="800" dirty="0" smtClean="0"/>
              <a:t>will be </a:t>
            </a:r>
            <a:r>
              <a:rPr lang="en-GB" sz="800" dirty="0"/>
              <a:t>billed and if there are any extra costs for implementation </a:t>
            </a:r>
            <a:r>
              <a:rPr lang="en-GB" sz="800" dirty="0" smtClean="0"/>
              <a:t>and/or customizations</a:t>
            </a:r>
            <a:r>
              <a:rPr lang="en-GB" sz="8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F616-2663-4640-B1E5-867E09D42460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21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F9FF8-99CE-46F9-8E19-EA9CDAB5C6B3}" type="slidenum">
              <a:rPr lang="de-DE"/>
              <a:pPr/>
              <a:t>21</a:t>
            </a:fld>
            <a:endParaRPr lang="de-DE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A670F-5C3A-48E9-A9F3-1F8472D22114}" type="slidenum">
              <a:rPr lang="de-DE"/>
              <a:pPr/>
              <a:t>23</a:t>
            </a:fld>
            <a:endParaRPr lang="de-DE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4A309-CA40-40F4-A1FE-CCF3674CBED8}" type="slidenum">
              <a:rPr lang="de-DE"/>
              <a:pPr/>
              <a:t>24</a:t>
            </a:fld>
            <a:endParaRPr lang="de-DE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8213" y="4627563"/>
            <a:ext cx="5014912" cy="411003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85" tIns="45234" rIns="92085" bIns="45234"/>
          <a:lstStyle/>
          <a:p>
            <a:endParaRPr lang="ru-RU"/>
          </a:p>
        </p:txBody>
      </p:sp>
      <p:sp>
        <p:nvSpPr>
          <p:cNvPr id="925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873125"/>
            <a:ext cx="4545013" cy="34083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67818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Format des Titel-Masters zu bearbeiten.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766763" y="2590800"/>
            <a:ext cx="0" cy="762000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42975" y="3657600"/>
            <a:ext cx="3629025" cy="533400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1700"/>
            </a:lvl1pPr>
          </a:lstStyle>
          <a:p>
            <a:pPr lvl="0"/>
            <a:r>
              <a:rPr lang="de-DE" noProof="0" smtClean="0"/>
              <a:t>Klicken Sie, um das Logo einzufügen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8534400" y="6248400"/>
            <a:ext cx="422275" cy="400050"/>
            <a:chOff x="5376" y="3936"/>
            <a:chExt cx="266" cy="252"/>
          </a:xfrm>
        </p:grpSpPr>
        <p:pic>
          <p:nvPicPr>
            <p:cNvPr id="4104" name="Picture 8" descr="DownRight_of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936"/>
              <a:ext cx="220" cy="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" name="Text Box 9"/>
            <p:cNvSpPr txBox="1">
              <a:spLocks noChangeArrowheads="1"/>
            </p:cNvSpPr>
            <p:nvPr userDrawn="1"/>
          </p:nvSpPr>
          <p:spPr bwMode="auto">
            <a:xfrm>
              <a:off x="5393" y="4034"/>
              <a:ext cx="2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 sz="1000">
                  <a:solidFill>
                    <a:srgbClr val="F7F4EF"/>
                  </a:solidFill>
                </a:rPr>
                <a:t>SiG</a:t>
              </a:r>
              <a:endParaRPr lang="de-DE" sz="700">
                <a:solidFill>
                  <a:srgbClr val="DDDDDD"/>
                </a:solidFill>
              </a:endParaRPr>
            </a:p>
          </p:txBody>
        </p:sp>
      </p:grpSp>
      <p:pic>
        <p:nvPicPr>
          <p:cNvPr id="4106" name="Picture 10" descr="UpLeft_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9875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D77D12B-B11A-4781-A90F-F4DAA5682325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848CBF-5E6B-468E-A50A-891431E8D7F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48CC10-9CCF-4C36-8B76-4F4C3CCC0E9A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3DFA-A8DD-4AB1-83FE-B4139B3D50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0471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6363" y="277813"/>
            <a:ext cx="1925637" cy="5741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9450" y="277813"/>
            <a:ext cx="5624513" cy="5741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3A964-8245-4936-B061-8F58BCA93BD0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CD27-5FC8-4987-8203-A5980F8D968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8622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</p:spPr>
        <p:txBody>
          <a:bodyPr/>
          <a:lstStyle>
            <a:lvl1pPr>
              <a:defRPr/>
            </a:lvl1pPr>
          </a:lstStyle>
          <a:p>
            <a:fld id="{DD8043DF-0D10-41DD-97BC-4E066CC93581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</p:spPr>
        <p:txBody>
          <a:bodyPr/>
          <a:lstStyle>
            <a:lvl1pPr>
              <a:defRPr/>
            </a:lvl1pPr>
          </a:lstStyle>
          <a:p>
            <a:fld id="{DECD0F1A-A46A-4AAE-B2EC-7BCD15916C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0536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</p:spPr>
        <p:txBody>
          <a:bodyPr/>
          <a:lstStyle>
            <a:lvl1pPr>
              <a:defRPr/>
            </a:lvl1pPr>
          </a:lstStyle>
          <a:p>
            <a:fld id="{3AE71738-302F-4E07-A45F-0EBA55F54744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</p:spPr>
        <p:txBody>
          <a:bodyPr/>
          <a:lstStyle>
            <a:lvl1pPr>
              <a:defRPr/>
            </a:lvl1pPr>
          </a:lstStyle>
          <a:p>
            <a:fld id="{0BE1DF4E-26F6-424C-A197-D05122784C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963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lang="de-DE" sz="1200" kern="1200" dirty="0" smtClean="0">
                <a:solidFill>
                  <a:srgbClr val="C0C0C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20</a:t>
            </a:r>
            <a:fld id="{DB37A9B7-F07F-44D7-8357-011DC3E51BB3}" type="datetime5">
              <a:rPr lang="en-GB" smtClean="0"/>
              <a:pPr/>
              <a:t>12-08-26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defRPr lang="de-DE" sz="1200" kern="1200" smtClean="0">
                <a:solidFill>
                  <a:srgbClr val="C0C0C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DB7BA215-3B85-4B08-88FA-25D656CDB9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2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8B041A-5C47-4CBF-B932-1A01224ED217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84180-05C4-41B6-A837-DACF40A9C6F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061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7D912-A34A-4B94-9F66-1A60F2EFFAA4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FB16F-C034-4BD6-965B-9373C8211AC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823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48E44-980F-4867-B3FD-B49B1CE6AAA0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7816D-47C7-4D0C-B302-785CE18F50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464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100881-FB8B-4D37-8593-2FD9979FDF35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8F5E-A8C3-44A9-A313-8A2121122B7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248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5123FE-3B48-417B-8D9E-12CA0540A8F5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6B2C8-13EC-4C27-84BC-5E8752B143E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1192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FD19F4-C093-4150-89E1-73DB904568E8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F9EF-6E7F-44F6-A24B-1A0EB440C3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300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2FFAF-398B-4849-A9B5-349DA4D1E3C2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CB8-38BF-4857-8BC2-D0B10958BA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011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pLeft_of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9875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277813"/>
            <a:ext cx="7702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Master-Titelformat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696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8534400" y="6248400"/>
            <a:ext cx="422275" cy="400050"/>
            <a:chOff x="5376" y="3936"/>
            <a:chExt cx="266" cy="252"/>
          </a:xfrm>
        </p:grpSpPr>
        <p:pic>
          <p:nvPicPr>
            <p:cNvPr id="3079" name="Picture 7" descr="DownRight_off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936"/>
              <a:ext cx="220" cy="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0" name="Text Box 8"/>
            <p:cNvSpPr txBox="1">
              <a:spLocks noChangeArrowheads="1"/>
            </p:cNvSpPr>
            <p:nvPr userDrawn="1"/>
          </p:nvSpPr>
          <p:spPr bwMode="auto">
            <a:xfrm>
              <a:off x="5393" y="4034"/>
              <a:ext cx="2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 sz="1000">
                  <a:solidFill>
                    <a:srgbClr val="F7F4EF"/>
                  </a:solidFill>
                </a:rPr>
                <a:t>SiG</a:t>
              </a:r>
              <a:endParaRPr lang="de-DE" sz="700">
                <a:solidFill>
                  <a:srgbClr val="DDDDDD"/>
                </a:solidFill>
              </a:endParaRPr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9363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>
                <a:solidFill>
                  <a:srgbClr val="C0C0C0"/>
                </a:solidFill>
              </a:defRPr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327775"/>
            <a:ext cx="23622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51AA793-9C5F-417F-B947-EA16C6766B85}" type="datetime5">
              <a:rPr lang="de-DE"/>
              <a:pPr/>
              <a:t>12-08-26</a:t>
            </a:fld>
            <a:endParaRPr lang="de-D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DA0796-52F4-45A5-B36F-59A127B50A5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8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•"/>
        <a:defRPr sz="14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ser.cs.tu-berlin.de/~ohherde/b/aristot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2622"/>
            <a:ext cx="6781800" cy="609600"/>
          </a:xfrm>
        </p:spPr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Identity Management for the Cloud</a:t>
            </a:r>
            <a:endParaRPr lang="en-GB" b="0" dirty="0">
              <a:latin typeface="Trebuchet MS" pitchFamily="34" charset="0"/>
            </a:endParaRP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2974" y="3429000"/>
            <a:ext cx="7337438" cy="1317079"/>
          </a:xfrm>
        </p:spPr>
        <p:txBody>
          <a:bodyPr/>
          <a:lstStyle/>
          <a:p>
            <a:r>
              <a:rPr lang="de-DE" sz="1800" b="1" i="1" dirty="0" smtClean="0">
                <a:latin typeface="Trebuchet MS" pitchFamily="34" charset="0"/>
              </a:rPr>
              <a:t>New </a:t>
            </a:r>
            <a:r>
              <a:rPr lang="de-DE" sz="1800" b="1" i="1" dirty="0" err="1" smtClean="0">
                <a:latin typeface="Trebuchet MS" pitchFamily="34" charset="0"/>
              </a:rPr>
              <a:t>answers</a:t>
            </a:r>
            <a:r>
              <a:rPr lang="de-DE" sz="1800" b="1" i="1" dirty="0" smtClean="0">
                <a:latin typeface="Trebuchet MS" pitchFamily="34" charset="0"/>
              </a:rPr>
              <a:t> </a:t>
            </a:r>
            <a:r>
              <a:rPr lang="de-DE" sz="1800" b="1" i="1" dirty="0" err="1" smtClean="0">
                <a:latin typeface="Trebuchet MS" pitchFamily="34" charset="0"/>
              </a:rPr>
              <a:t>to</a:t>
            </a:r>
            <a:r>
              <a:rPr lang="de-DE" sz="1800" b="1" i="1" dirty="0" smtClean="0">
                <a:latin typeface="Trebuchet MS" pitchFamily="34" charset="0"/>
              </a:rPr>
              <a:t> </a:t>
            </a:r>
            <a:r>
              <a:rPr lang="de-DE" sz="1800" b="1" i="1" dirty="0" err="1" smtClean="0">
                <a:latin typeface="Trebuchet MS" pitchFamily="34" charset="0"/>
              </a:rPr>
              <a:t>old</a:t>
            </a:r>
            <a:r>
              <a:rPr lang="de-DE" sz="1800" b="1" i="1" dirty="0" smtClean="0">
                <a:latin typeface="Trebuchet MS" pitchFamily="34" charset="0"/>
              </a:rPr>
              <a:t> </a:t>
            </a:r>
            <a:r>
              <a:rPr lang="de-DE" sz="1800" b="1" i="1" dirty="0" err="1" smtClean="0">
                <a:latin typeface="Trebuchet MS" pitchFamily="34" charset="0"/>
              </a:rPr>
              <a:t>questions</a:t>
            </a:r>
            <a:endParaRPr lang="de-DE" sz="1800" b="1" i="1" dirty="0" smtClean="0">
              <a:latin typeface="Trebuchet MS" pitchFamily="34" charset="0"/>
            </a:endParaRPr>
          </a:p>
          <a:p>
            <a:endParaRPr lang="de-DE" sz="1800" b="1" dirty="0">
              <a:latin typeface="Trebuchet MS" pitchFamily="34" charset="0"/>
            </a:endParaRPr>
          </a:p>
          <a:p>
            <a:endParaRPr lang="de-DE" sz="1800" b="1" dirty="0" smtClean="0">
              <a:latin typeface="Trebuchet MS" pitchFamily="34" charset="0"/>
            </a:endParaRPr>
          </a:p>
          <a:p>
            <a:endParaRPr lang="de-DE" sz="1800" b="1" dirty="0">
              <a:latin typeface="Trebuchet MS" pitchFamily="34" charset="0"/>
            </a:endParaRPr>
          </a:p>
          <a:p>
            <a:endParaRPr lang="de-DE" sz="1800" b="1" dirty="0" smtClean="0">
              <a:latin typeface="Trebuchet MS" pitchFamily="34" charset="0"/>
            </a:endParaRPr>
          </a:p>
          <a:p>
            <a:r>
              <a:rPr lang="de-DE" sz="1800" b="1" dirty="0" smtClean="0">
                <a:latin typeface="Trebuchet MS" pitchFamily="34" charset="0"/>
              </a:rPr>
              <a:t>10</a:t>
            </a:r>
            <a:r>
              <a:rPr lang="de-DE" sz="1800" b="1" dirty="0">
                <a:latin typeface="Trebuchet MS" pitchFamily="34" charset="0"/>
              </a:rPr>
              <a:t>. Anwenderkonferenz Softwarequalität, Test und Innovationen</a:t>
            </a:r>
          </a:p>
          <a:p>
            <a:r>
              <a:rPr lang="de-DE" sz="1600" b="1" dirty="0">
                <a:latin typeface="Trebuchet MS" pitchFamily="34" charset="0"/>
              </a:rPr>
              <a:t>6. und 7. September 2012</a:t>
            </a:r>
            <a:br>
              <a:rPr lang="de-DE" sz="1600" b="1" dirty="0">
                <a:latin typeface="Trebuchet MS" pitchFamily="34" charset="0"/>
              </a:rPr>
            </a:br>
            <a:r>
              <a:rPr lang="de-DE" sz="1600" b="1" dirty="0">
                <a:latin typeface="Trebuchet MS" pitchFamily="34" charset="0"/>
              </a:rPr>
              <a:t>Alpen-Adria-Universität Klagenfurt</a:t>
            </a:r>
          </a:p>
          <a:p>
            <a:r>
              <a:rPr lang="de-DE" dirty="0">
                <a:latin typeface="Trebuchet MS" pitchFamily="34" charset="0"/>
              </a:rPr>
              <a:t> </a:t>
            </a:r>
          </a:p>
          <a:p>
            <a:pPr algn="l"/>
            <a:endParaRPr lang="en-GB" dirty="0">
              <a:latin typeface="Trebuchet MS" pitchFamily="34" charset="0"/>
            </a:endParaRPr>
          </a:p>
        </p:txBody>
      </p:sp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2413000" y="6213475"/>
            <a:ext cx="392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000" dirty="0" err="1">
                <a:latin typeface="Trebuchet MS" pitchFamily="34" charset="0"/>
              </a:rPr>
              <a:t>Dr.</a:t>
            </a:r>
            <a:r>
              <a:rPr lang="en-GB" sz="1000" dirty="0">
                <a:latin typeface="Trebuchet MS" pitchFamily="34" charset="0"/>
              </a:rPr>
              <a:t> Horst Walther, Business Advisor Operational Risk Management</a:t>
            </a:r>
            <a:br>
              <a:rPr lang="en-GB" sz="1000" dirty="0">
                <a:latin typeface="Trebuchet MS" pitchFamily="34" charset="0"/>
              </a:rPr>
            </a:br>
            <a:r>
              <a:rPr lang="en-GB" sz="1000" dirty="0">
                <a:latin typeface="Trebuchet MS" pitchFamily="34" charset="0"/>
              </a:rPr>
              <a:t>Member of the VCB &amp; Company LLP, London, </a:t>
            </a:r>
          </a:p>
        </p:txBody>
      </p:sp>
      <p:pic>
        <p:nvPicPr>
          <p:cNvPr id="921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1" t="17687" b="28715"/>
          <a:stretch/>
        </p:blipFill>
        <p:spPr bwMode="auto">
          <a:xfrm>
            <a:off x="1360487" y="188640"/>
            <a:ext cx="6032500" cy="127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Cloud Computing’s deadly sins</a:t>
            </a:r>
            <a:r>
              <a:rPr lang="en-GB" b="0" dirty="0">
                <a:latin typeface="Trebuchet MS" pitchFamily="34" charset="0"/>
              </a:rPr>
              <a:t/>
            </a:r>
            <a:br>
              <a:rPr lang="en-GB" b="0" dirty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by </a:t>
            </a:r>
            <a:r>
              <a:rPr lang="en-GB" sz="2000" b="0" dirty="0">
                <a:latin typeface="Trebuchet MS" pitchFamily="34" charset="0"/>
              </a:rPr>
              <a:t>Mike </a:t>
            </a:r>
            <a:r>
              <a:rPr lang="en-GB" sz="2000" b="0" dirty="0" smtClean="0">
                <a:latin typeface="Trebuchet MS" pitchFamily="34" charset="0"/>
              </a:rPr>
              <a:t>Small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>
                <a:latin typeface="Trebuchet MS" pitchFamily="34" charset="0"/>
              </a:rPr>
              <a:t>Adopting cloud computing can save money.</a:t>
            </a:r>
          </a:p>
          <a:p>
            <a:r>
              <a:rPr lang="en-GB" sz="1800" dirty="0" smtClean="0">
                <a:latin typeface="Trebuchet MS" pitchFamily="34" charset="0"/>
              </a:rPr>
              <a:t>But many organizations are sleepwalking into the cloud. </a:t>
            </a:r>
          </a:p>
          <a:p>
            <a:r>
              <a:rPr lang="en-GB" sz="1800" dirty="0" smtClean="0">
                <a:latin typeface="Trebuchet MS" pitchFamily="34" charset="0"/>
              </a:rPr>
              <a:t>Outsourcing the provision of the IT service does not outsource the customer’s responsibilities. </a:t>
            </a:r>
          </a:p>
          <a:p>
            <a:r>
              <a:rPr lang="en-GB" sz="1800" dirty="0" smtClean="0">
                <a:latin typeface="Trebuchet MS" pitchFamily="34" charset="0"/>
              </a:rPr>
              <a:t>The deadly vice of </a:t>
            </a:r>
            <a:r>
              <a:rPr lang="en-GB" sz="1800" dirty="0" smtClean="0">
                <a:latin typeface="Trebuchet MS" pitchFamily="34" charset="0"/>
              </a:rPr>
              <a:t>cloud computing of is sloth by inattention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latin typeface="Trebuchet MS" pitchFamily="34" charset="0"/>
              </a:rPr>
              <a:t>Not knowing you are using the Cloud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i="1" dirty="0" smtClean="0">
                <a:latin typeface="Trebuchet MS" pitchFamily="34" charset="0"/>
              </a:rPr>
              <a:t>Not assuring legal and regulatory compliance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latin typeface="Trebuchet MS" pitchFamily="34" charset="0"/>
              </a:rPr>
              <a:t>Not knowing what data is in the cloud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b="1" i="1" dirty="0" smtClean="0">
                <a:latin typeface="Trebuchet MS" pitchFamily="34" charset="0"/>
              </a:rPr>
              <a:t>Not managing identity and access to the cloud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i="1" dirty="0" smtClean="0">
                <a:latin typeface="Trebuchet MS" pitchFamily="34" charset="0"/>
              </a:rPr>
              <a:t>Not managing business continuity and the cloud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latin typeface="Trebuchet MS" pitchFamily="34" charset="0"/>
              </a:rPr>
              <a:t>Becoming Locked-in to one provider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latin typeface="Trebuchet MS" pitchFamily="34" charset="0"/>
              </a:rPr>
              <a:t>Not managing your Cloud provider</a:t>
            </a:r>
          </a:p>
          <a:p>
            <a:pPr marL="400050"/>
            <a:r>
              <a:rPr lang="en-GB" sz="1800" dirty="0" smtClean="0">
                <a:effectLst/>
                <a:latin typeface="Trebuchet MS" pitchFamily="34" charset="0"/>
              </a:rPr>
              <a:t>Of these</a:t>
            </a:r>
            <a:r>
              <a:rPr lang="en-GB" sz="1800" dirty="0" smtClean="0">
                <a:latin typeface="Trebuchet MS" pitchFamily="34" charset="0"/>
              </a:rPr>
              <a:t> deadly sins of cloud computing #4 directly applies</a:t>
            </a:r>
          </a:p>
          <a:p>
            <a:pPr marL="400050"/>
            <a:r>
              <a:rPr lang="en-GB" sz="1800" dirty="0" smtClean="0">
                <a:effectLst/>
                <a:latin typeface="Trebuchet MS" pitchFamily="34" charset="0"/>
              </a:rPr>
              <a:t>Indirectly affected are #2 &amp; # 5</a:t>
            </a:r>
            <a:endParaRPr lang="en-GB" sz="1800" dirty="0">
              <a:effectLst/>
              <a:latin typeface="Trebuchet MS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35597" y="5900808"/>
            <a:ext cx="744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* In </a:t>
            </a:r>
            <a:r>
              <a:rPr lang="en-GB"/>
              <a:t>medieval times the Christian church created the concept of the seven deadly sins: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1. wrath</a:t>
            </a:r>
            <a:r>
              <a:rPr lang="en-GB"/>
              <a:t>, </a:t>
            </a:r>
            <a:r>
              <a:rPr lang="en-GB" smtClean="0"/>
              <a:t>2. greed</a:t>
            </a:r>
            <a:r>
              <a:rPr lang="en-GB"/>
              <a:t>, </a:t>
            </a:r>
            <a:r>
              <a:rPr lang="en-GB" smtClean="0"/>
              <a:t>3. sloth</a:t>
            </a:r>
            <a:r>
              <a:rPr lang="en-GB"/>
              <a:t>, </a:t>
            </a:r>
            <a:r>
              <a:rPr lang="en-GB" smtClean="0"/>
              <a:t>4. pride, 5. lust</a:t>
            </a:r>
            <a:r>
              <a:rPr lang="en-GB"/>
              <a:t>, </a:t>
            </a:r>
            <a:r>
              <a:rPr lang="en-GB" smtClean="0"/>
              <a:t>6. envy </a:t>
            </a:r>
            <a:r>
              <a:rPr lang="en-GB"/>
              <a:t>and </a:t>
            </a:r>
            <a:r>
              <a:rPr lang="en-GB" smtClean="0"/>
              <a:t>7. gluttony</a:t>
            </a:r>
            <a:endParaRPr lang="en-GB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10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Often IAM is meant when IM is said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IAM = Identity Management (IM) + Access Management (AM)</a:t>
            </a:r>
            <a:endParaRPr lang="en-GB" sz="2000" b="0" dirty="0" smtClean="0">
              <a:latin typeface="Trebuchet MS" pitchFamily="34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93999"/>
              </p:ext>
            </p:extLst>
          </p:nvPr>
        </p:nvGraphicFramePr>
        <p:xfrm>
          <a:off x="685800" y="1143000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11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77813"/>
            <a:ext cx="8177026" cy="381000"/>
          </a:xfrm>
        </p:spPr>
        <p:txBody>
          <a:bodyPr/>
          <a:lstStyle/>
          <a:p>
            <a:r>
              <a:rPr lang="en-GB" sz="2400" b="0" dirty="0" smtClean="0">
                <a:latin typeface="Trebuchet MS" pitchFamily="34" charset="0"/>
              </a:rPr>
              <a:t>Grouping processes of the Identity- &amp; Access Management</a:t>
            </a:r>
            <a:br>
              <a:rPr lang="en-GB" sz="2400" b="0" dirty="0" smtClean="0">
                <a:latin typeface="Trebuchet MS" pitchFamily="34" charset="0"/>
              </a:rPr>
            </a:br>
            <a:r>
              <a:rPr lang="en-GB" sz="1800" b="0" dirty="0" smtClean="0">
                <a:latin typeface="Trebuchet MS" pitchFamily="34" charset="0"/>
              </a:rPr>
              <a:t>The IAM processes may be viewed from different perspectives*</a:t>
            </a:r>
            <a:endParaRPr lang="en-GB" sz="1800" b="0" dirty="0" smtClean="0">
              <a:latin typeface="Trebuchet MS" pitchFamily="34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143000"/>
            <a:ext cx="6084676" cy="4876800"/>
          </a:xfrm>
        </p:spPr>
        <p:txBody>
          <a:bodyPr/>
          <a:lstStyle/>
          <a:p>
            <a:pPr marL="265113" indent="-265113"/>
            <a:r>
              <a:rPr lang="en-GB" sz="1800" dirty="0" smtClean="0">
                <a:latin typeface="Trebuchet MS" pitchFamily="34" charset="0"/>
              </a:rPr>
              <a:t>into Identity management &amp; Access Management</a:t>
            </a:r>
          </a:p>
          <a:p>
            <a:pPr marL="534988" lvl="1"/>
            <a:r>
              <a:rPr lang="en-GB" sz="1600" dirty="0">
                <a:latin typeface="Trebuchet MS" pitchFamily="34" charset="0"/>
              </a:rPr>
              <a:t>Identity management has a justification sui generis.</a:t>
            </a:r>
          </a:p>
          <a:p>
            <a:pPr marL="534988" lvl="1"/>
            <a:r>
              <a:rPr lang="en-GB" sz="1600" dirty="0">
                <a:latin typeface="Trebuchet MS" pitchFamily="34" charset="0"/>
              </a:rPr>
              <a:t>It is not an appendix of security management</a:t>
            </a:r>
          </a:p>
          <a:p>
            <a:pPr marL="534988" lvl="1"/>
            <a:r>
              <a:rPr lang="en-GB" sz="1600" dirty="0" smtClean="0">
                <a:latin typeface="Trebuchet MS" pitchFamily="34" charset="0"/>
              </a:rPr>
              <a:t>Access management can be built on top of Identity management</a:t>
            </a:r>
          </a:p>
          <a:p>
            <a:pPr>
              <a:spcBef>
                <a:spcPts val="1200"/>
              </a:spcBef>
            </a:pPr>
            <a:r>
              <a:rPr lang="en-GB" sz="1800" dirty="0" smtClean="0">
                <a:latin typeface="Trebuchet MS" pitchFamily="34" charset="0"/>
              </a:rPr>
              <a:t>into operational and managerial</a:t>
            </a:r>
          </a:p>
          <a:p>
            <a:pPr marL="534988" lvl="1"/>
            <a:r>
              <a:rPr lang="en-GB" sz="1600" dirty="0">
                <a:latin typeface="Trebuchet MS" pitchFamily="34" charset="0"/>
              </a:rPr>
              <a:t>operational: identify, authenticate and authorise</a:t>
            </a:r>
          </a:p>
          <a:p>
            <a:pPr marL="534988" lvl="1"/>
            <a:r>
              <a:rPr lang="en-GB" sz="1600" dirty="0">
                <a:latin typeface="Trebuchet MS" pitchFamily="34" charset="0"/>
              </a:rPr>
              <a:t>managerial: administer digital Identities</a:t>
            </a:r>
          </a:p>
          <a:p>
            <a:pPr marL="534988" lvl="1"/>
            <a:r>
              <a:rPr lang="en-GB" sz="1600" dirty="0">
                <a:latin typeface="Trebuchet MS" pitchFamily="34" charset="0"/>
              </a:rPr>
              <a:t>governance: supervise &amp; direct</a:t>
            </a:r>
          </a:p>
          <a:p>
            <a:pPr>
              <a:spcBef>
                <a:spcPts val="1200"/>
              </a:spcBef>
            </a:pPr>
            <a:r>
              <a:rPr lang="en-GB" sz="1800" dirty="0" smtClean="0">
                <a:latin typeface="Trebuchet MS" pitchFamily="34" charset="0"/>
              </a:rPr>
              <a:t>into essential and physical</a:t>
            </a:r>
          </a:p>
          <a:p>
            <a:pPr marL="534988" lvl="1"/>
            <a:r>
              <a:rPr lang="en-GB" sz="1600" dirty="0">
                <a:latin typeface="Trebuchet MS" pitchFamily="34" charset="0"/>
              </a:rPr>
              <a:t>essential: administer and use the essential business functionality</a:t>
            </a:r>
          </a:p>
          <a:p>
            <a:pPr marL="534988" lvl="1"/>
            <a:r>
              <a:rPr lang="en-GB" sz="1600" dirty="0">
                <a:latin typeface="Trebuchet MS" pitchFamily="34" charset="0"/>
              </a:rPr>
              <a:t>physical: integrate, transport, transform and “provision” to deal with the “cruel dirty world” outside.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6" y="1225551"/>
            <a:ext cx="2114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5" y="3141664"/>
            <a:ext cx="1069731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2" y="4924426"/>
            <a:ext cx="948103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5576" y="6129300"/>
            <a:ext cx="16097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 www.GenericIAM.org</a:t>
            </a:r>
            <a:endParaRPr lang="en-GB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75556" y="274638"/>
            <a:ext cx="8111244" cy="526070"/>
          </a:xfrm>
        </p:spPr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IAM before &amp; in the Cloud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What </a:t>
            </a:r>
            <a:r>
              <a:rPr lang="en-GB" sz="2000" b="0" dirty="0" smtClean="0">
                <a:latin typeface="Trebuchet MS" pitchFamily="34" charset="0"/>
              </a:rPr>
              <a:t>changes for the consumer, </a:t>
            </a:r>
            <a:r>
              <a:rPr lang="en-GB" sz="2000" b="0" dirty="0" smtClean="0">
                <a:latin typeface="Trebuchet MS" pitchFamily="34" charset="0"/>
              </a:rPr>
              <a:t>when moving into the cloud?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51520" y="1088740"/>
            <a:ext cx="4040188" cy="639762"/>
          </a:xfrm>
          <a:solidFill>
            <a:srgbClr val="EAEAEA">
              <a:alpha val="50196"/>
            </a:srgbClr>
          </a:solidFill>
        </p:spPr>
        <p:txBody>
          <a:bodyPr anchor="ctr"/>
          <a:lstStyle/>
          <a:p>
            <a:pPr algn="ctr"/>
            <a:r>
              <a:rPr lang="en-GB" smtClean="0">
                <a:latin typeface="Trebuchet MS" pitchFamily="34" charset="0"/>
              </a:rPr>
              <a:t>Enterprise IAM	</a:t>
            </a:r>
            <a:endParaRPr lang="en-GB">
              <a:latin typeface="Trebuchet MS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251520" y="1781968"/>
            <a:ext cx="4040188" cy="39512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Mostly partial coverage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Manual &amp; automated processes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Proprietary application interfaces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IAM roles may overlap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>
                <a:latin typeface="Trebuchet MS" pitchFamily="34" charset="0"/>
              </a:rPr>
              <a:t>Individual, ad-hoc </a:t>
            </a:r>
            <a:r>
              <a:rPr lang="de-DE" sz="1800" dirty="0" err="1" smtClean="0">
                <a:latin typeface="Trebuchet MS" pitchFamily="34" charset="0"/>
              </a:rPr>
              <a:t>decisions</a:t>
            </a:r>
            <a:endParaRPr lang="en-GB" sz="1800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SSO is a goody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Hands-on </a:t>
            </a:r>
            <a:r>
              <a:rPr lang="en-GB" sz="1800" dirty="0" smtClean="0">
                <a:latin typeface="Trebuchet MS" pitchFamily="34" charset="0"/>
              </a:rPr>
              <a:t>management &amp; governance not clearly separated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Low </a:t>
            </a:r>
            <a:r>
              <a:rPr lang="en-GB" sz="1800" dirty="0" smtClean="0">
                <a:latin typeface="Trebuchet MS" pitchFamily="34" charset="0"/>
              </a:rPr>
              <a:t>process </a:t>
            </a:r>
            <a:r>
              <a:rPr lang="en-GB" sz="1800" dirty="0" smtClean="0">
                <a:latin typeface="Trebuchet MS" pitchFamily="34" charset="0"/>
              </a:rPr>
              <a:t>maturity </a:t>
            </a:r>
            <a:r>
              <a:rPr lang="en-GB" sz="1800" dirty="0" smtClean="0">
                <a:latin typeface="Trebuchet MS" pitchFamily="34" charset="0"/>
              </a:rPr>
              <a:t>suffices</a:t>
            </a:r>
            <a:endParaRPr lang="en-GB" sz="1800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"/>
            </a:pPr>
            <a:r>
              <a:rPr lang="en-GB" sz="1800" i="1" dirty="0" smtClean="0">
                <a:latin typeface="Trebuchet MS" pitchFamily="34" charset="0"/>
              </a:rPr>
              <a:t>Running an IAM is recommended</a:t>
            </a:r>
            <a:endParaRPr lang="en-GB" sz="1800" i="1" dirty="0">
              <a:latin typeface="Trebuchet MS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850705" y="1088740"/>
            <a:ext cx="4041775" cy="639762"/>
          </a:xfrm>
          <a:solidFill>
            <a:srgbClr val="EAEAEA">
              <a:alpha val="50196"/>
            </a:srgbClr>
          </a:solidFill>
        </p:spPr>
        <p:txBody>
          <a:bodyPr anchor="ctr"/>
          <a:lstStyle/>
          <a:p>
            <a:pPr algn="ctr"/>
            <a:r>
              <a:rPr lang="en-GB" smtClean="0">
                <a:latin typeface="Trebuchet MS" pitchFamily="34" charset="0"/>
              </a:rPr>
              <a:t>Cloud IAM</a:t>
            </a:r>
            <a:endParaRPr lang="en-GB">
              <a:latin typeface="Trebuchet MS" pitchFamily="34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850705" y="1781968"/>
            <a:ext cx="4041775" cy="39512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Total coverage necessary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Full automation required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Standardised interfacing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Clearly defined IAM roles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err="1" smtClean="0">
                <a:latin typeface="Trebuchet MS" pitchFamily="34" charset="0"/>
              </a:rPr>
              <a:t>Policy</a:t>
            </a:r>
            <a:r>
              <a:rPr lang="de-DE" sz="1800" dirty="0" smtClean="0">
                <a:latin typeface="Trebuchet MS" pitchFamily="34" charset="0"/>
              </a:rPr>
              <a:t> </a:t>
            </a:r>
            <a:r>
              <a:rPr lang="de-DE" sz="1800" dirty="0" err="1" smtClean="0">
                <a:latin typeface="Trebuchet MS" pitchFamily="34" charset="0"/>
              </a:rPr>
              <a:t>driven</a:t>
            </a:r>
            <a:r>
              <a:rPr lang="de-DE" sz="1800" dirty="0" smtClean="0">
                <a:latin typeface="Trebuchet MS" pitchFamily="34" charset="0"/>
              </a:rPr>
              <a:t> </a:t>
            </a:r>
            <a:r>
              <a:rPr lang="de-DE" sz="1800" dirty="0" err="1" smtClean="0">
                <a:latin typeface="Trebuchet MS" pitchFamily="34" charset="0"/>
              </a:rPr>
              <a:t>decisions</a:t>
            </a:r>
            <a:endParaRPr lang="en-GB" sz="1800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SSO is essential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Mandatory separation of hands-on management &amp; governance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High process maturity necessary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"/>
            </a:pPr>
            <a:r>
              <a:rPr lang="en-GB" sz="1800" i="1" dirty="0" smtClean="0">
                <a:latin typeface="Trebuchet MS" pitchFamily="34" charset="0"/>
              </a:rPr>
              <a:t>Running an IAM is mandatory</a:t>
            </a:r>
            <a:endParaRPr lang="en-GB" sz="1800" i="1" dirty="0">
              <a:latin typeface="Trebuchet MS" pitchFamily="34" charset="0"/>
            </a:endParaRPr>
          </a:p>
        </p:txBody>
      </p:sp>
      <p:sp>
        <p:nvSpPr>
          <p:cNvPr id="12" name="Flussdiagramm: Zusammenführen 11"/>
          <p:cNvSpPr/>
          <p:nvPr/>
        </p:nvSpPr>
        <p:spPr bwMode="auto">
          <a:xfrm rot="16200000">
            <a:off x="2905590" y="3490781"/>
            <a:ext cx="3492388" cy="344488"/>
          </a:xfrm>
          <a:prstGeom prst="flowChartMerg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600" i="1">
              <a:latin typeface="Trebuchet MS" pitchFamily="34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936350" y="6066165"/>
            <a:ext cx="5191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Well – not </a:t>
            </a:r>
            <a:r>
              <a:rPr lang="en-GB" sz="2000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much. But it has to be done now.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13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7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39552" y="274638"/>
            <a:ext cx="81472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endParaRPr lang="en-US" sz="2400" i="0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39552" y="1225835"/>
            <a:ext cx="81472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ts val="800"/>
              </a:spcBef>
              <a:buFont typeface="Times New Roman" pitchFamily="18" charset="0"/>
              <a:buChar char="•"/>
            </a:pPr>
            <a:endParaRPr lang="en-US" i="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54062"/>
          </a:xfrm>
        </p:spPr>
        <p:txBody>
          <a:bodyPr/>
          <a:lstStyle/>
          <a:p>
            <a:r>
              <a:rPr lang="en-US" b="0" dirty="0" smtClean="0">
                <a:latin typeface="Trebuchet MS" pitchFamily="34" charset="0"/>
              </a:rPr>
              <a:t>OASIS </a:t>
            </a:r>
            <a:r>
              <a:rPr lang="en-US" b="0" dirty="0" smtClean="0">
                <a:latin typeface="Trebuchet MS" pitchFamily="34" charset="0"/>
              </a:rPr>
              <a:t>view</a:t>
            </a:r>
            <a:br>
              <a:rPr lang="en-US" b="0" dirty="0" smtClean="0">
                <a:latin typeface="Trebuchet MS" pitchFamily="34" charset="0"/>
              </a:rPr>
            </a:br>
            <a:r>
              <a:rPr lang="en-US" sz="2000" b="0" dirty="0" smtClean="0">
                <a:latin typeface="Trebuchet MS" pitchFamily="34" charset="0"/>
              </a:rPr>
              <a:t>relevant standards &amp; identified gaps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97628" y="1160748"/>
            <a:ext cx="3999759" cy="639762"/>
          </a:xfrm>
          <a:solidFill>
            <a:srgbClr val="EAEAEA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Trebuchet MS" pitchFamily="34" charset="0"/>
              </a:rPr>
              <a:t>Identified relevant standards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97628" y="1800510"/>
            <a:ext cx="3999759" cy="3951288"/>
          </a:xfrm>
        </p:spPr>
        <p:txBody>
          <a:bodyPr/>
          <a:lstStyle/>
          <a:p>
            <a:r>
              <a:rPr lang="en-US" sz="1800" dirty="0" smtClean="0">
                <a:latin typeface="Trebuchet MS" pitchFamily="34" charset="0"/>
              </a:rPr>
              <a:t>SAML</a:t>
            </a:r>
            <a:endParaRPr lang="en-US" sz="1800" dirty="0" smtClean="0">
              <a:latin typeface="Trebuchet MS" pitchFamily="34" charset="0"/>
            </a:endParaRPr>
          </a:p>
          <a:p>
            <a:r>
              <a:rPr lang="en-US" sz="1800" dirty="0" err="1" smtClean="0">
                <a:latin typeface="Trebuchet MS" pitchFamily="34" charset="0"/>
              </a:rPr>
              <a:t>OpenID</a:t>
            </a:r>
            <a:endParaRPr lang="en-US" sz="1800" dirty="0" smtClean="0">
              <a:latin typeface="Trebuchet MS" pitchFamily="34" charset="0"/>
            </a:endParaRPr>
          </a:p>
          <a:p>
            <a:r>
              <a:rPr lang="en-US" sz="1800" dirty="0" err="1" smtClean="0">
                <a:latin typeface="Trebuchet MS" pitchFamily="34" charset="0"/>
              </a:rPr>
              <a:t>OAuth</a:t>
            </a:r>
            <a:endParaRPr lang="en-US" sz="1800" dirty="0" smtClean="0">
              <a:latin typeface="Trebuchet MS" pitchFamily="34" charset="0"/>
            </a:endParaRPr>
          </a:p>
          <a:p>
            <a:r>
              <a:rPr lang="en-US" sz="1800" dirty="0" smtClean="0">
                <a:latin typeface="Trebuchet MS" pitchFamily="34" charset="0"/>
              </a:rPr>
              <a:t>SPML</a:t>
            </a:r>
          </a:p>
          <a:p>
            <a:r>
              <a:rPr lang="en-US" sz="1800" dirty="0" smtClean="0">
                <a:latin typeface="Trebuchet MS" pitchFamily="34" charset="0"/>
              </a:rPr>
              <a:t>SCIM</a:t>
            </a:r>
          </a:p>
          <a:p>
            <a:r>
              <a:rPr lang="en-US" sz="1800" dirty="0" smtClean="0">
                <a:latin typeface="Trebuchet MS" pitchFamily="34" charset="0"/>
              </a:rPr>
              <a:t>WS-Federation</a:t>
            </a:r>
          </a:p>
          <a:p>
            <a:r>
              <a:rPr lang="en-US" sz="1800" dirty="0" smtClean="0">
                <a:latin typeface="Trebuchet MS" pitchFamily="34" charset="0"/>
              </a:rPr>
              <a:t>IMI</a:t>
            </a:r>
          </a:p>
          <a:p>
            <a:r>
              <a:rPr lang="en-US" sz="1800" dirty="0" smtClean="0">
                <a:latin typeface="Trebuchet MS" pitchFamily="34" charset="0"/>
              </a:rPr>
              <a:t>(XACML) ?</a:t>
            </a:r>
            <a:endParaRPr lang="en-US" sz="1800" dirty="0" smtClean="0">
              <a:latin typeface="Trebuchet MS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85470" y="1160748"/>
            <a:ext cx="4001330" cy="639762"/>
          </a:xfrm>
          <a:solidFill>
            <a:srgbClr val="EAEAEA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Trebuchet MS" pitchFamily="34" charset="0"/>
              </a:rPr>
              <a:t>Identified big / obvious gaps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5470" y="1800510"/>
            <a:ext cx="4001330" cy="3951288"/>
          </a:xfrm>
        </p:spPr>
        <p:txBody>
          <a:bodyPr/>
          <a:lstStyle/>
          <a:p>
            <a:r>
              <a:rPr lang="en-US" sz="1800" dirty="0">
                <a:latin typeface="Trebuchet MS" pitchFamily="34" charset="0"/>
              </a:rPr>
              <a:t>Configuration and association with an </a:t>
            </a:r>
            <a:r>
              <a:rPr lang="en-US" sz="1800" dirty="0" err="1">
                <a:latin typeface="Trebuchet MS" pitchFamily="34" charset="0"/>
              </a:rPr>
              <a:t>IdP</a:t>
            </a:r>
            <a:r>
              <a:rPr lang="en-US" sz="1800" dirty="0">
                <a:latin typeface="Trebuchet MS" pitchFamily="34" charset="0"/>
              </a:rPr>
              <a:t> is not standardized</a:t>
            </a:r>
          </a:p>
          <a:p>
            <a:r>
              <a:rPr lang="en-US" sz="1800" dirty="0">
                <a:latin typeface="Trebuchet MS" pitchFamily="34" charset="0"/>
              </a:rPr>
              <a:t>No standards or rules for mapping or transforming attributes between different (cloud) domains.</a:t>
            </a:r>
          </a:p>
          <a:p>
            <a:r>
              <a:rPr lang="en-US" sz="1800" dirty="0">
                <a:latin typeface="Trebuchet MS" pitchFamily="34" charset="0"/>
              </a:rPr>
              <a:t>No profiles or standard roles and related attributes</a:t>
            </a:r>
          </a:p>
          <a:p>
            <a:r>
              <a:rPr lang="en-US" sz="1800" dirty="0">
                <a:latin typeface="Trebuchet MS" pitchFamily="34" charset="0"/>
              </a:rPr>
              <a:t>No standards for attributes</a:t>
            </a:r>
          </a:p>
          <a:p>
            <a:r>
              <a:rPr lang="en-US" sz="1800" dirty="0">
                <a:latin typeface="Trebuchet MS" pitchFamily="34" charset="0"/>
              </a:rPr>
              <a:t>No audit standards for IDM </a:t>
            </a:r>
            <a:r>
              <a:rPr lang="en-US" sz="1800" dirty="0" smtClean="0">
                <a:latin typeface="Trebuchet MS" pitchFamily="34" charset="0"/>
              </a:rPr>
              <a:t>systems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14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0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Where can the impact of the cloud be felt?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2000" b="0" dirty="0"/>
              <a:t>T</a:t>
            </a:r>
            <a:r>
              <a:rPr lang="en-GB" sz="2000" b="0" dirty="0" smtClean="0"/>
              <a:t>he OASIS ‘identity </a:t>
            </a:r>
            <a:r>
              <a:rPr lang="en-GB" sz="2000" b="0" dirty="0"/>
              <a:t>in the </a:t>
            </a:r>
            <a:r>
              <a:rPr lang="en-GB" sz="2000" b="0" dirty="0" smtClean="0"/>
              <a:t>cloud’ </a:t>
            </a:r>
            <a:r>
              <a:rPr lang="en-GB" sz="2000" b="0" dirty="0"/>
              <a:t>use cases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48544"/>
            <a:ext cx="3771900" cy="4876800"/>
          </a:xfrm>
        </p:spPr>
        <p:txBody>
          <a:bodyPr/>
          <a:lstStyle/>
          <a:p>
            <a:r>
              <a:rPr lang="en-GB" sz="2000" dirty="0" smtClean="0"/>
              <a:t>Infrastructure </a:t>
            </a:r>
            <a:r>
              <a:rPr lang="en-GB" sz="2000" dirty="0"/>
              <a:t>Identity </a:t>
            </a:r>
            <a:r>
              <a:rPr lang="en-GB" sz="2000" dirty="0" smtClean="0"/>
              <a:t>Establishment</a:t>
            </a:r>
            <a:endParaRPr lang="en-GB" sz="2000" dirty="0"/>
          </a:p>
          <a:p>
            <a:r>
              <a:rPr lang="en-GB" sz="2000" dirty="0" smtClean="0"/>
              <a:t>Identity </a:t>
            </a:r>
            <a:r>
              <a:rPr lang="en-GB" sz="2000" dirty="0"/>
              <a:t>Management (IM</a:t>
            </a:r>
            <a:r>
              <a:rPr lang="en-GB" sz="2000" dirty="0" smtClean="0"/>
              <a:t>)</a:t>
            </a:r>
            <a:endParaRPr lang="en-GB" sz="2000" dirty="0"/>
          </a:p>
          <a:p>
            <a:pPr lvl="1"/>
            <a:r>
              <a:rPr lang="en-GB" sz="1800" dirty="0" smtClean="0"/>
              <a:t>General </a:t>
            </a:r>
            <a:r>
              <a:rPr lang="en-GB" sz="1800" dirty="0"/>
              <a:t>Identity Management</a:t>
            </a:r>
          </a:p>
          <a:p>
            <a:pPr lvl="1"/>
            <a:r>
              <a:rPr lang="en-GB" sz="1800" dirty="0" smtClean="0"/>
              <a:t>Infrastructure </a:t>
            </a:r>
            <a:r>
              <a:rPr lang="en-GB" sz="1800" dirty="0"/>
              <a:t>Identity Management (IIM)</a:t>
            </a:r>
          </a:p>
          <a:p>
            <a:pPr lvl="1"/>
            <a:r>
              <a:rPr lang="en-GB" sz="1800" dirty="0" smtClean="0"/>
              <a:t>Federated </a:t>
            </a:r>
            <a:r>
              <a:rPr lang="en-GB" sz="1800" dirty="0"/>
              <a:t>Identity Management (FIM)</a:t>
            </a:r>
          </a:p>
          <a:p>
            <a:r>
              <a:rPr lang="en-GB" sz="2000" dirty="0" smtClean="0"/>
              <a:t>Authentication</a:t>
            </a:r>
            <a:endParaRPr lang="en-GB" sz="2000" dirty="0"/>
          </a:p>
          <a:p>
            <a:pPr lvl="1"/>
            <a:r>
              <a:rPr lang="en-GB" sz="1800" dirty="0"/>
              <a:t>General </a:t>
            </a:r>
            <a:r>
              <a:rPr lang="en-GB" sz="1800" dirty="0" smtClean="0"/>
              <a:t>Authentication</a:t>
            </a:r>
            <a:endParaRPr lang="en-GB" sz="1800" dirty="0"/>
          </a:p>
          <a:p>
            <a:pPr lvl="1"/>
            <a:r>
              <a:rPr lang="en-GB" sz="1800" dirty="0"/>
              <a:t>Single Sign-On (SSO</a:t>
            </a:r>
            <a:r>
              <a:rPr lang="en-GB" sz="1800" dirty="0" smtClean="0"/>
              <a:t>)</a:t>
            </a:r>
            <a:endParaRPr lang="en-GB" sz="1800" dirty="0"/>
          </a:p>
          <a:p>
            <a:pPr lvl="1"/>
            <a:r>
              <a:rPr lang="en-GB" sz="1800" dirty="0"/>
              <a:t>Multi-factor </a:t>
            </a:r>
            <a:endParaRPr lang="en-GB" sz="1800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10100" y="1648544"/>
            <a:ext cx="3771900" cy="4876800"/>
          </a:xfrm>
        </p:spPr>
        <p:txBody>
          <a:bodyPr/>
          <a:lstStyle/>
          <a:p>
            <a:r>
              <a:rPr lang="en-GB" sz="2000" dirty="0"/>
              <a:t>Authorization</a:t>
            </a:r>
          </a:p>
          <a:p>
            <a:r>
              <a:rPr lang="en-GB" sz="2000" dirty="0"/>
              <a:t>Account and Attribute Management</a:t>
            </a:r>
          </a:p>
          <a:p>
            <a:pPr lvl="1"/>
            <a:r>
              <a:rPr lang="en-GB" sz="1800" dirty="0"/>
              <a:t>Account and Attribute Provisioning</a:t>
            </a:r>
          </a:p>
          <a:p>
            <a:r>
              <a:rPr lang="en-GB" sz="2000" dirty="0"/>
              <a:t>Security Tokens</a:t>
            </a:r>
          </a:p>
          <a:p>
            <a:r>
              <a:rPr lang="en-GB" sz="2000" dirty="0"/>
              <a:t>Governance</a:t>
            </a:r>
          </a:p>
          <a:p>
            <a:r>
              <a:rPr lang="en-GB" sz="2000" dirty="0"/>
              <a:t>Audit and Compliance</a:t>
            </a:r>
          </a:p>
          <a:p>
            <a:endParaRPr lang="en-GB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15</a:t>
            </a:fld>
            <a:endParaRPr lang="de-DE">
              <a:solidFill>
                <a:srgbClr val="C0C0C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10527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latin typeface="Trebuchet MS" pitchFamily="34" charset="0"/>
              </a:rPr>
              <a:t>OASIS </a:t>
            </a:r>
            <a:r>
              <a:rPr lang="en-US" sz="2000" b="1" i="1" dirty="0">
                <a:latin typeface="Trebuchet MS" pitchFamily="34" charset="0"/>
              </a:rPr>
              <a:t>formalized  29 </a:t>
            </a:r>
            <a:r>
              <a:rPr lang="en-US" sz="2000" b="1" i="1" dirty="0" smtClean="0">
                <a:latin typeface="Trebuchet MS" pitchFamily="34" charset="0"/>
              </a:rPr>
              <a:t>cloud use </a:t>
            </a:r>
            <a:r>
              <a:rPr lang="en-US" sz="2000" b="1" i="1" dirty="0">
                <a:latin typeface="Trebuchet MS" pitchFamily="34" charset="0"/>
              </a:rPr>
              <a:t>cases out of (35 received)</a:t>
            </a:r>
          </a:p>
          <a:p>
            <a:endParaRPr lang="en-GB" sz="2000" b="1" i="1" dirty="0"/>
          </a:p>
        </p:txBody>
      </p:sp>
      <p:sp>
        <p:nvSpPr>
          <p:cNvPr id="9" name="Ellipse 8"/>
          <p:cNvSpPr/>
          <p:nvPr/>
        </p:nvSpPr>
        <p:spPr bwMode="auto">
          <a:xfrm>
            <a:off x="306574" y="3969060"/>
            <a:ext cx="4284476" cy="61206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54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Impact on the Identity Management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OASIS: More </a:t>
            </a:r>
            <a:r>
              <a:rPr lang="en-GB" sz="2000" b="0" dirty="0">
                <a:latin typeface="Trebuchet MS" pitchFamily="34" charset="0"/>
              </a:rPr>
              <a:t>emphasis on provisioning </a:t>
            </a:r>
            <a:r>
              <a:rPr lang="en-GB" sz="2000" b="0" dirty="0">
                <a:latin typeface="Trebuchet MS" pitchFamily="34" charset="0"/>
              </a:rPr>
              <a:t>and </a:t>
            </a:r>
            <a:r>
              <a:rPr lang="en-GB" sz="2000" b="0" dirty="0" smtClean="0">
                <a:latin typeface="Trebuchet MS" pitchFamily="34" charset="0"/>
              </a:rPr>
              <a:t>configuration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latin typeface="Trebuchet MS" pitchFamily="34" charset="0"/>
              </a:rPr>
              <a:t>Speed - Rapid </a:t>
            </a:r>
            <a:r>
              <a:rPr lang="en-GB" sz="1800" dirty="0">
                <a:latin typeface="Trebuchet MS" pitchFamily="34" charset="0"/>
              </a:rPr>
              <a:t>provisioning: 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600" dirty="0" smtClean="0">
                <a:latin typeface="Trebuchet MS" pitchFamily="34" charset="0"/>
              </a:rPr>
              <a:t>Automatically </a:t>
            </a:r>
            <a:r>
              <a:rPr lang="en-GB" sz="1600" dirty="0">
                <a:latin typeface="Trebuchet MS" pitchFamily="34" charset="0"/>
              </a:rPr>
              <a:t>deploying cloud systems based on the requested service/resources/capabilities. </a:t>
            </a:r>
            <a:endParaRPr lang="en-GB" sz="1600" dirty="0" smtClean="0">
              <a:latin typeface="Trebuchet MS" pitchFamily="34" charset="0"/>
            </a:endParaRPr>
          </a:p>
          <a:p>
            <a:r>
              <a:rPr lang="en-GB" sz="1800" dirty="0" smtClean="0">
                <a:latin typeface="Trebuchet MS" pitchFamily="34" charset="0"/>
              </a:rPr>
              <a:t>Robustness - Resource </a:t>
            </a:r>
            <a:r>
              <a:rPr lang="en-GB" sz="1800" dirty="0">
                <a:latin typeface="Trebuchet MS" pitchFamily="34" charset="0"/>
              </a:rPr>
              <a:t>changing: 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600" dirty="0" smtClean="0">
                <a:latin typeface="Trebuchet MS" pitchFamily="34" charset="0"/>
              </a:rPr>
              <a:t>Adjusting </a:t>
            </a:r>
            <a:r>
              <a:rPr lang="en-GB" sz="1600" dirty="0">
                <a:latin typeface="Trebuchet MS" pitchFamily="34" charset="0"/>
              </a:rPr>
              <a:t>configuration/resource assignment for repairs, upgrades and joining new nodes into the cloud. </a:t>
            </a:r>
            <a:endParaRPr lang="en-GB" sz="1600" dirty="0" smtClean="0">
              <a:latin typeface="Trebuchet MS" pitchFamily="34" charset="0"/>
            </a:endParaRPr>
          </a:p>
          <a:p>
            <a:r>
              <a:rPr lang="en-GB" sz="1800" dirty="0" smtClean="0">
                <a:latin typeface="Trebuchet MS" pitchFamily="34" charset="0"/>
              </a:rPr>
              <a:t>Compliance - Monitoring </a:t>
            </a:r>
            <a:r>
              <a:rPr lang="en-GB" sz="1800" dirty="0">
                <a:latin typeface="Trebuchet MS" pitchFamily="34" charset="0"/>
              </a:rPr>
              <a:t>and Reporting: 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600" dirty="0" smtClean="0">
                <a:latin typeface="Trebuchet MS" pitchFamily="34" charset="0"/>
              </a:rPr>
              <a:t>Discovering </a:t>
            </a:r>
            <a:r>
              <a:rPr lang="en-GB" sz="1600" dirty="0">
                <a:latin typeface="Trebuchet MS" pitchFamily="34" charset="0"/>
              </a:rPr>
              <a:t>and monitoring virtual resources, monitoring cloud operations and events and generating performance reports. </a:t>
            </a:r>
            <a:endParaRPr lang="en-GB" sz="1600" dirty="0" smtClean="0">
              <a:latin typeface="Trebuchet MS" pitchFamily="34" charset="0"/>
            </a:endParaRPr>
          </a:p>
          <a:p>
            <a:r>
              <a:rPr lang="en-GB" sz="1800" dirty="0">
                <a:latin typeface="Trebuchet MS" pitchFamily="34" charset="0"/>
              </a:rPr>
              <a:t>Transparency - Metering</a:t>
            </a:r>
            <a:r>
              <a:rPr lang="en-GB" sz="1800" dirty="0">
                <a:latin typeface="Trebuchet MS" pitchFamily="34" charset="0"/>
              </a:rPr>
              <a:t>: 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600" dirty="0" smtClean="0">
                <a:latin typeface="Trebuchet MS" pitchFamily="34" charset="0"/>
              </a:rPr>
              <a:t>Providing </a:t>
            </a:r>
            <a:r>
              <a:rPr lang="en-GB" sz="1600" dirty="0">
                <a:latin typeface="Trebuchet MS" pitchFamily="34" charset="0"/>
              </a:rPr>
              <a:t>a metering capability at some level of abstraction appropriate to the type of </a:t>
            </a:r>
            <a:r>
              <a:rPr lang="en-GB" sz="1600" dirty="0" smtClean="0">
                <a:latin typeface="Trebuchet MS" pitchFamily="34" charset="0"/>
              </a:rPr>
              <a:t>service.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e.g</a:t>
            </a:r>
            <a:r>
              <a:rPr lang="en-GB" sz="1600" dirty="0">
                <a:latin typeface="Trebuchet MS" pitchFamily="34" charset="0"/>
              </a:rPr>
              <a:t>., storage, processing, bandwidth, and active user </a:t>
            </a:r>
            <a:r>
              <a:rPr lang="en-GB" sz="1600" dirty="0" smtClean="0">
                <a:latin typeface="Trebuchet MS" pitchFamily="34" charset="0"/>
              </a:rPr>
              <a:t>accounts. </a:t>
            </a:r>
          </a:p>
          <a:p>
            <a:r>
              <a:rPr lang="en-GB" sz="1800" dirty="0" smtClean="0">
                <a:latin typeface="Trebuchet MS" pitchFamily="34" charset="0"/>
              </a:rPr>
              <a:t>SLA </a:t>
            </a:r>
            <a:r>
              <a:rPr lang="en-GB" sz="1800" dirty="0">
                <a:latin typeface="Trebuchet MS" pitchFamily="34" charset="0"/>
              </a:rPr>
              <a:t>management: </a:t>
            </a:r>
            <a:endParaRPr lang="en-GB" sz="1800" dirty="0" smtClean="0">
              <a:latin typeface="Trebuchet MS" pitchFamily="34" charset="0"/>
            </a:endParaRPr>
          </a:p>
          <a:p>
            <a:pPr lvl="1"/>
            <a:r>
              <a:rPr lang="en-GB" sz="1600" dirty="0" smtClean="0">
                <a:latin typeface="Trebuchet MS" pitchFamily="34" charset="0"/>
              </a:rPr>
              <a:t>Encompassing </a:t>
            </a:r>
            <a:r>
              <a:rPr lang="en-GB" sz="1600" dirty="0">
                <a:latin typeface="Trebuchet MS" pitchFamily="34" charset="0"/>
              </a:rPr>
              <a:t>the SLA contract </a:t>
            </a:r>
            <a:r>
              <a:rPr lang="en-GB" sz="1600" dirty="0" smtClean="0">
                <a:latin typeface="Trebuchet MS" pitchFamily="34" charset="0"/>
              </a:rPr>
              <a:t>definition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SLA </a:t>
            </a:r>
            <a:r>
              <a:rPr lang="en-GB" sz="1600" dirty="0">
                <a:latin typeface="Trebuchet MS" pitchFamily="34" charset="0"/>
              </a:rPr>
              <a:t>monitoring and SLA enforcement according to defined policies.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16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2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Trebuchet MS" pitchFamily="34" charset="0"/>
              </a:rPr>
              <a:t>SCIM</a:t>
            </a:r>
            <a:r>
              <a:rPr lang="de-DE" sz="2000" b="0" dirty="0" smtClean="0">
                <a:latin typeface="Trebuchet MS" pitchFamily="34" charset="0"/>
              </a:rPr>
              <a:t/>
            </a:r>
            <a:br>
              <a:rPr lang="de-DE" sz="2000" b="0" dirty="0" smtClean="0">
                <a:latin typeface="Trebuchet MS" pitchFamily="34" charset="0"/>
              </a:rPr>
            </a:br>
            <a:r>
              <a:rPr lang="en-GB" sz="2000" b="0" dirty="0">
                <a:latin typeface="Trebuchet MS" pitchFamily="34" charset="0"/>
              </a:rPr>
              <a:t>Simple Cloud Identity Management by IETF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latin typeface="Trebuchet MS" pitchFamily="34" charset="0"/>
              </a:rPr>
              <a:t>For provisioning user identity to cloud-based service providers. </a:t>
            </a:r>
          </a:p>
          <a:p>
            <a:r>
              <a:rPr lang="en-GB" sz="1800" dirty="0" smtClean="0">
                <a:latin typeface="Trebuchet MS" pitchFamily="34" charset="0"/>
              </a:rPr>
              <a:t>The SCIM protocol …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exposes a common user schema and extension model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is expressed in JSON (JavaScript Object Notation) or XML over HTTP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uses a </a:t>
            </a:r>
            <a:r>
              <a:rPr lang="en-GB" sz="1600" dirty="0" err="1">
                <a:latin typeface="Trebuchet MS" pitchFamily="34" charset="0"/>
              </a:rPr>
              <a:t>RESTful</a:t>
            </a:r>
            <a:r>
              <a:rPr lang="en-GB" sz="1600" dirty="0">
                <a:latin typeface="Trebuchet MS" pitchFamily="34" charset="0"/>
              </a:rPr>
              <a:t> (Representational State Transfer)-</a:t>
            </a:r>
            <a:r>
              <a:rPr lang="en-GB" sz="1600" dirty="0" smtClean="0">
                <a:latin typeface="Trebuchet MS" pitchFamily="34" charset="0"/>
              </a:rPr>
              <a:t>API.</a:t>
            </a:r>
          </a:p>
          <a:p>
            <a:pPr lvl="1"/>
            <a:r>
              <a:rPr lang="en-GB" sz="1600" dirty="0">
                <a:latin typeface="Trebuchet MS" pitchFamily="34" charset="0"/>
              </a:rPr>
              <a:t>m</a:t>
            </a:r>
            <a:r>
              <a:rPr lang="en-GB" sz="1600" dirty="0" smtClean="0">
                <a:latin typeface="Trebuchet MS" pitchFamily="34" charset="0"/>
              </a:rPr>
              <a:t>aps to SCIM </a:t>
            </a:r>
            <a:r>
              <a:rPr lang="en-GB" sz="1600" dirty="0">
                <a:latin typeface="Trebuchet MS" pitchFamily="34" charset="0"/>
              </a:rPr>
              <a:t>LDAP </a:t>
            </a:r>
            <a:r>
              <a:rPr lang="en-GB" sz="1600" dirty="0" err="1" smtClean="0">
                <a:latin typeface="Trebuchet MS" pitchFamily="34" charset="0"/>
              </a:rPr>
              <a:t>inetOrgPerson</a:t>
            </a:r>
            <a:endParaRPr lang="en-GB" sz="1600" dirty="0">
              <a:latin typeface="Trebuchet MS" pitchFamily="34" charset="0"/>
            </a:endParaRPr>
          </a:p>
          <a:p>
            <a:pPr lvl="1"/>
            <a:r>
              <a:rPr lang="en-GB" sz="1600" dirty="0" smtClean="0">
                <a:latin typeface="Trebuchet MS" pitchFamily="34" charset="0"/>
              </a:rPr>
              <a:t>binds to SAML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Is supported by several security software &amp; cloud vendors </a:t>
            </a:r>
          </a:p>
          <a:p>
            <a:pPr lvl="2"/>
            <a:r>
              <a:rPr lang="en-GB" sz="1400" dirty="0" smtClean="0">
                <a:latin typeface="Trebuchet MS" pitchFamily="34" charset="0"/>
              </a:rPr>
              <a:t>Cisco, </a:t>
            </a:r>
            <a:r>
              <a:rPr lang="en-GB" sz="1400" dirty="0" err="1" smtClean="0">
                <a:latin typeface="Trebuchet MS" pitchFamily="34" charset="0"/>
              </a:rPr>
              <a:t>Courion</a:t>
            </a:r>
            <a:r>
              <a:rPr lang="en-GB" sz="1400" dirty="0" smtClean="0">
                <a:latin typeface="Trebuchet MS" pitchFamily="34" charset="0"/>
              </a:rPr>
              <a:t>, Ping Identity, </a:t>
            </a:r>
            <a:r>
              <a:rPr lang="en-GB" sz="1400" dirty="0" err="1" smtClean="0">
                <a:latin typeface="Trebuchet MS" pitchFamily="34" charset="0"/>
              </a:rPr>
              <a:t>UnboundID</a:t>
            </a:r>
            <a:r>
              <a:rPr lang="en-GB" sz="1400" dirty="0" smtClean="0">
                <a:latin typeface="Trebuchet MS" pitchFamily="34" charset="0"/>
              </a:rPr>
              <a:t> and </a:t>
            </a:r>
            <a:r>
              <a:rPr lang="en-GB" sz="1400" dirty="0" err="1" smtClean="0">
                <a:latin typeface="Trebuchet MS" pitchFamily="34" charset="0"/>
              </a:rPr>
              <a:t>SailPoint</a:t>
            </a:r>
            <a:r>
              <a:rPr lang="en-GB" sz="1400" dirty="0" smtClean="0">
                <a:latin typeface="Trebuchet MS" pitchFamily="34" charset="0"/>
              </a:rPr>
              <a:t>; </a:t>
            </a:r>
            <a:r>
              <a:rPr lang="en-GB" sz="1400" dirty="0" err="1" smtClean="0">
                <a:latin typeface="Trebuchet MS" pitchFamily="34" charset="0"/>
              </a:rPr>
              <a:t>Salesforce</a:t>
            </a:r>
            <a:r>
              <a:rPr lang="en-GB" sz="1400" dirty="0" smtClean="0">
                <a:latin typeface="Trebuchet MS" pitchFamily="34" charset="0"/>
              </a:rPr>
              <a:t>, Google and VMware.</a:t>
            </a:r>
          </a:p>
          <a:p>
            <a:r>
              <a:rPr lang="en-GB" sz="1800" dirty="0" smtClean="0">
                <a:latin typeface="Trebuchet MS" pitchFamily="34" charset="0"/>
              </a:rPr>
              <a:t>Version 1.0 of the specification was approved in Dec. 2011.</a:t>
            </a:r>
          </a:p>
          <a:p>
            <a:r>
              <a:rPr lang="en-GB" sz="1800" dirty="0" smtClean="0"/>
              <a:t>Proposed milestones …</a:t>
            </a:r>
            <a:endParaRPr lang="en-GB" sz="1800" dirty="0"/>
          </a:p>
          <a:p>
            <a:pPr lvl="1"/>
            <a:r>
              <a:rPr lang="en-GB" sz="1600" dirty="0"/>
              <a:t>mid. 2012: the SCIM core schema</a:t>
            </a:r>
          </a:p>
          <a:p>
            <a:pPr lvl="1"/>
            <a:r>
              <a:rPr lang="en-GB" sz="1600" dirty="0"/>
              <a:t>mid. 2012: </a:t>
            </a:r>
            <a:r>
              <a:rPr lang="en-GB" sz="1600" dirty="0" err="1"/>
              <a:t>RESTful</a:t>
            </a:r>
            <a:r>
              <a:rPr lang="en-GB" sz="1600" dirty="0"/>
              <a:t> interface definition, </a:t>
            </a:r>
          </a:p>
          <a:p>
            <a:pPr lvl="1"/>
            <a:r>
              <a:rPr lang="en-GB" sz="1600" dirty="0"/>
              <a:t>mid. 2012: use cases as a living document by the end of summer</a:t>
            </a:r>
          </a:p>
          <a:p>
            <a:pPr lvl="1"/>
            <a:r>
              <a:rPr lang="en-GB" sz="1600" dirty="0"/>
              <a:t>mid. 2013: formalized SAML bindings </a:t>
            </a:r>
          </a:p>
          <a:p>
            <a:pPr lvl="1"/>
            <a:r>
              <a:rPr lang="en-GB" sz="1600" dirty="0"/>
              <a:t>mid. 2013: LDAP mappings.</a:t>
            </a:r>
            <a:endParaRPr lang="en-GB" sz="160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17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5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3"/>
          <p:cNvGrpSpPr>
            <a:grpSpLocks noChangeAspect="1"/>
          </p:cNvGrpSpPr>
          <p:nvPr/>
        </p:nvGrpSpPr>
        <p:grpSpPr bwMode="auto">
          <a:xfrm>
            <a:off x="7885112" y="116632"/>
            <a:ext cx="1146175" cy="1141413"/>
            <a:chOff x="3578" y="1038"/>
            <a:chExt cx="1453" cy="1448"/>
          </a:xfrm>
        </p:grpSpPr>
        <p:sp>
          <p:nvSpPr>
            <p:cNvPr id="16" name="Freeform 34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7" name="Freeform 35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8" name="Freeform 36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9" name="Freeform 37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0" name="Freeform 38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4" name="Freeform 42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5" name="Freeform 43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6" name="Freeform 44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69876"/>
            <a:ext cx="8229600" cy="530832"/>
          </a:xfrm>
        </p:spPr>
        <p:txBody>
          <a:bodyPr/>
          <a:lstStyle/>
          <a:p>
            <a:r>
              <a:rPr lang="de-DE" b="0" dirty="0" smtClean="0">
                <a:latin typeface="Trebuchet MS" pitchFamily="34" charset="0"/>
              </a:rPr>
              <a:t>SCIM - </a:t>
            </a:r>
            <a:r>
              <a:rPr lang="en-GB" b="0" dirty="0">
                <a:latin typeface="Trebuchet MS" pitchFamily="34" charset="0"/>
              </a:rPr>
              <a:t>Modes &amp; </a:t>
            </a:r>
            <a:r>
              <a:rPr lang="en-GB" b="0" dirty="0" smtClean="0">
                <a:latin typeface="Trebuchet MS" pitchFamily="34" charset="0"/>
              </a:rPr>
              <a:t>Flows</a:t>
            </a:r>
            <a:endParaRPr lang="en-GB" b="0" dirty="0">
              <a:latin typeface="Trebuchet MS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1925142"/>
            <a:ext cx="4040188" cy="639762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CSP </a:t>
            </a:r>
            <a:r>
              <a:rPr lang="en-GB" dirty="0" smtClean="0">
                <a:latin typeface="Trebuchet MS" pitchFamily="34" charset="0"/>
                <a:sym typeface="Wingdings" pitchFamily="2" charset="2"/>
              </a:rPr>
              <a:t> </a:t>
            </a:r>
            <a:r>
              <a:rPr lang="en-GB" dirty="0" smtClean="0">
                <a:latin typeface="Trebuchet MS" pitchFamily="34" charset="0"/>
              </a:rPr>
              <a:t>CSP </a:t>
            </a:r>
          </a:p>
          <a:p>
            <a:r>
              <a:rPr lang="en-GB" sz="1800" dirty="0" smtClean="0">
                <a:latin typeface="Trebuchet MS" pitchFamily="34" charset="0"/>
              </a:rPr>
              <a:t>Cloud </a:t>
            </a:r>
            <a:r>
              <a:rPr lang="en-GB" sz="1800" dirty="0">
                <a:latin typeface="Trebuchet MS" pitchFamily="34" charset="0"/>
              </a:rPr>
              <a:t>Service Provider to Cloud Service Provider </a:t>
            </a:r>
            <a:r>
              <a:rPr lang="en-GB" sz="1800" dirty="0" smtClean="0">
                <a:latin typeface="Trebuchet MS" pitchFamily="34" charset="0"/>
              </a:rPr>
              <a:t>Flows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62623" y="2682068"/>
            <a:ext cx="4040188" cy="3951288"/>
          </a:xfrm>
        </p:spPr>
        <p:txBody>
          <a:bodyPr/>
          <a:lstStyle/>
          <a:p>
            <a:r>
              <a:rPr lang="en-GB" sz="1800" dirty="0" smtClean="0">
                <a:latin typeface="Trebuchet MS" pitchFamily="34" charset="0"/>
              </a:rPr>
              <a:t>Create </a:t>
            </a:r>
            <a:r>
              <a:rPr lang="en-GB" sz="1800" dirty="0">
                <a:latin typeface="Trebuchet MS" pitchFamily="34" charset="0"/>
              </a:rPr>
              <a:t>Identity (Push)</a:t>
            </a:r>
          </a:p>
          <a:p>
            <a:r>
              <a:rPr lang="en-GB" sz="1800" dirty="0" smtClean="0">
                <a:latin typeface="Trebuchet MS" pitchFamily="34" charset="0"/>
              </a:rPr>
              <a:t>Update </a:t>
            </a:r>
            <a:r>
              <a:rPr lang="en-GB" sz="1800" dirty="0">
                <a:latin typeface="Trebuchet MS" pitchFamily="34" charset="0"/>
              </a:rPr>
              <a:t>Identity (Push)</a:t>
            </a:r>
          </a:p>
          <a:p>
            <a:r>
              <a:rPr lang="en-GB" sz="1800" dirty="0" smtClean="0">
                <a:latin typeface="Trebuchet MS" pitchFamily="34" charset="0"/>
              </a:rPr>
              <a:t>Delete </a:t>
            </a:r>
            <a:r>
              <a:rPr lang="en-GB" sz="1800" dirty="0">
                <a:latin typeface="Trebuchet MS" pitchFamily="34" charset="0"/>
              </a:rPr>
              <a:t>Identity (Push)</a:t>
            </a:r>
          </a:p>
          <a:p>
            <a:r>
              <a:rPr lang="en-GB" sz="1800" dirty="0" smtClean="0">
                <a:latin typeface="Trebuchet MS" pitchFamily="34" charset="0"/>
              </a:rPr>
              <a:t>Sync </a:t>
            </a:r>
            <a:r>
              <a:rPr lang="en-GB" sz="1800" dirty="0">
                <a:latin typeface="Trebuchet MS" pitchFamily="34" charset="0"/>
              </a:rPr>
              <a:t>Identity (Push &amp; Pull)</a:t>
            </a:r>
          </a:p>
          <a:p>
            <a:r>
              <a:rPr lang="en-GB" sz="1800" dirty="0" smtClean="0">
                <a:latin typeface="Trebuchet MS" pitchFamily="34" charset="0"/>
              </a:rPr>
              <a:t>SSO </a:t>
            </a:r>
            <a:r>
              <a:rPr lang="en-GB" sz="1800" dirty="0">
                <a:latin typeface="Trebuchet MS" pitchFamily="34" charset="0"/>
              </a:rPr>
              <a:t>Trigger (Push)</a:t>
            </a:r>
          </a:p>
          <a:p>
            <a:r>
              <a:rPr lang="en-GB" sz="1800" dirty="0" smtClean="0">
                <a:latin typeface="Trebuchet MS" pitchFamily="34" charset="0"/>
              </a:rPr>
              <a:t>SSO </a:t>
            </a:r>
            <a:r>
              <a:rPr lang="en-GB" sz="1800" dirty="0">
                <a:latin typeface="Trebuchet MS" pitchFamily="34" charset="0"/>
              </a:rPr>
              <a:t>Trigger (Pull)</a:t>
            </a:r>
          </a:p>
          <a:p>
            <a:r>
              <a:rPr lang="en-GB" sz="1800" dirty="0" smtClean="0">
                <a:latin typeface="Trebuchet MS" pitchFamily="34" charset="0"/>
              </a:rPr>
              <a:t>Password </a:t>
            </a:r>
            <a:r>
              <a:rPr lang="en-GB" sz="1800" dirty="0">
                <a:latin typeface="Trebuchet MS" pitchFamily="34" charset="0"/>
              </a:rPr>
              <a:t>Reset (Push</a:t>
            </a:r>
            <a:r>
              <a:rPr lang="en-GB" sz="1800" dirty="0" smtClean="0">
                <a:latin typeface="Trebuchet MS" pitchFamily="34" charset="0"/>
              </a:rPr>
              <a:t>)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ECS </a:t>
            </a:r>
            <a:r>
              <a:rPr lang="en-GB" dirty="0">
                <a:latin typeface="Trebuchet MS" pitchFamily="34" charset="0"/>
                <a:sym typeface="Wingdings" pitchFamily="2" charset="2"/>
              </a:rPr>
              <a:t> </a:t>
            </a:r>
            <a:r>
              <a:rPr lang="en-GB" dirty="0" smtClean="0">
                <a:latin typeface="Trebuchet MS" pitchFamily="34" charset="0"/>
              </a:rPr>
              <a:t>CSP</a:t>
            </a:r>
          </a:p>
          <a:p>
            <a:r>
              <a:rPr lang="en-GB" sz="1800" dirty="0" smtClean="0">
                <a:latin typeface="Trebuchet MS" pitchFamily="34" charset="0"/>
              </a:rPr>
              <a:t>Enterprise </a:t>
            </a:r>
            <a:r>
              <a:rPr lang="en-GB" sz="1800" dirty="0">
                <a:latin typeface="Trebuchet MS" pitchFamily="34" charset="0"/>
              </a:rPr>
              <a:t>Cloud Subscriber to Cloud Service Provider </a:t>
            </a:r>
            <a:r>
              <a:rPr lang="en-GB" sz="1800" dirty="0" smtClean="0">
                <a:latin typeface="Trebuchet MS" pitchFamily="34" charset="0"/>
              </a:rPr>
              <a:t>Flows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650448" y="2682068"/>
            <a:ext cx="4041775" cy="3951288"/>
          </a:xfrm>
        </p:spPr>
        <p:txBody>
          <a:bodyPr/>
          <a:lstStyle/>
          <a:p>
            <a:r>
              <a:rPr lang="en-GB" sz="1800" dirty="0" smtClean="0">
                <a:latin typeface="Trebuchet MS" pitchFamily="34" charset="0"/>
              </a:rPr>
              <a:t>Create </a:t>
            </a:r>
            <a:r>
              <a:rPr lang="en-GB" sz="1800" dirty="0">
                <a:latin typeface="Trebuchet MS" pitchFamily="34" charset="0"/>
              </a:rPr>
              <a:t>Identity (Push)</a:t>
            </a:r>
          </a:p>
          <a:p>
            <a:r>
              <a:rPr lang="en-GB" sz="1800" dirty="0" smtClean="0">
                <a:latin typeface="Trebuchet MS" pitchFamily="34" charset="0"/>
              </a:rPr>
              <a:t>Update </a:t>
            </a:r>
            <a:r>
              <a:rPr lang="en-GB" sz="1800" dirty="0">
                <a:latin typeface="Trebuchet MS" pitchFamily="34" charset="0"/>
              </a:rPr>
              <a:t>Identity (Push)</a:t>
            </a:r>
          </a:p>
          <a:p>
            <a:r>
              <a:rPr lang="en-GB" sz="1800" dirty="0" smtClean="0">
                <a:latin typeface="Trebuchet MS" pitchFamily="34" charset="0"/>
              </a:rPr>
              <a:t>Delete </a:t>
            </a:r>
            <a:r>
              <a:rPr lang="en-GB" sz="1800" dirty="0">
                <a:latin typeface="Trebuchet MS" pitchFamily="34" charset="0"/>
              </a:rPr>
              <a:t>Identity (Push)</a:t>
            </a:r>
          </a:p>
          <a:p>
            <a:r>
              <a:rPr lang="en-GB" sz="1800" dirty="0" smtClean="0">
                <a:latin typeface="Trebuchet MS" pitchFamily="34" charset="0"/>
              </a:rPr>
              <a:t>SSO </a:t>
            </a:r>
            <a:r>
              <a:rPr lang="en-GB" sz="1800" dirty="0">
                <a:latin typeface="Trebuchet MS" pitchFamily="34" charset="0"/>
              </a:rPr>
              <a:t>Pull</a:t>
            </a:r>
            <a:endParaRPr lang="en-GB" sz="3600" dirty="0"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" y="1015479"/>
            <a:ext cx="3061526" cy="54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57" y="996620"/>
            <a:ext cx="3218688" cy="5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18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4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2"/>
            <a:ext cx="7702550" cy="865187"/>
          </a:xfrm>
        </p:spPr>
        <p:txBody>
          <a:bodyPr/>
          <a:lstStyle/>
          <a:p>
            <a:r>
              <a:rPr lang="de-DE" b="0" dirty="0" err="1">
                <a:solidFill>
                  <a:schemeClr val="tx1"/>
                </a:solidFill>
                <a:latin typeface="Trebuchet MS" pitchFamily="34" charset="0"/>
              </a:rPr>
              <a:t>IdMaaS</a:t>
            </a:r>
            <a:r>
              <a:rPr lang="de-DE" b="0" dirty="0">
                <a:solidFill>
                  <a:schemeClr val="tx1"/>
                </a:solidFill>
                <a:latin typeface="Trebuchet MS" pitchFamily="34" charset="0"/>
              </a:rPr>
              <a:t> - </a:t>
            </a:r>
            <a:r>
              <a:rPr lang="en-US" b="0" dirty="0">
                <a:solidFill>
                  <a:schemeClr val="tx1"/>
                </a:solidFill>
                <a:latin typeface="Trebuchet MS" pitchFamily="34" charset="0"/>
                <a:sym typeface="DIN-Regular" charset="0"/>
              </a:rPr>
              <a:t>Identity Management as a Service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  <a:sym typeface="DIN-Regular" charset="0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Trebuchet MS" pitchFamily="34" charset="0"/>
                <a:sym typeface="DIN-Regular" charset="0"/>
              </a:rPr>
            </a:br>
            <a:r>
              <a:rPr lang="en-GB" sz="2000" b="0" dirty="0">
                <a:solidFill>
                  <a:schemeClr val="tx1"/>
                </a:solidFill>
                <a:latin typeface="Trebuchet MS" pitchFamily="34" charset="0"/>
              </a:rPr>
              <a:t>Identity Management Moves into the Cloud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Trebuchet MS" pitchFamily="34" charset="0"/>
              </a:rPr>
              <a:t>IDMaaS</a:t>
            </a:r>
            <a:r>
              <a:rPr lang="de-DE" dirty="0" smtClean="0">
                <a:latin typeface="Trebuchet MS" pitchFamily="34" charset="0"/>
              </a:rPr>
              <a:t> = </a:t>
            </a:r>
            <a:r>
              <a:rPr lang="de-DE" dirty="0" err="1" smtClean="0">
                <a:latin typeface="Trebuchet MS" pitchFamily="34" charset="0"/>
              </a:rPr>
              <a:t>IdM</a:t>
            </a:r>
            <a:r>
              <a:rPr lang="de-DE" dirty="0" smtClean="0">
                <a:latin typeface="Trebuchet MS" pitchFamily="34" charset="0"/>
              </a:rPr>
              <a:t> + </a:t>
            </a:r>
            <a:r>
              <a:rPr lang="de-DE" dirty="0" err="1" smtClean="0">
                <a:latin typeface="Trebuchet MS" pitchFamily="34" charset="0"/>
              </a:rPr>
              <a:t>SaaS</a:t>
            </a:r>
            <a:endParaRPr lang="de-DE" dirty="0" smtClean="0">
              <a:latin typeface="Trebuchet MS" pitchFamily="34" charset="0"/>
            </a:endParaRPr>
          </a:p>
          <a:p>
            <a:r>
              <a:rPr lang="en-GB" dirty="0" smtClean="0">
                <a:latin typeface="Trebuchet MS" pitchFamily="34" charset="0"/>
              </a:rPr>
              <a:t>10 </a:t>
            </a:r>
            <a:r>
              <a:rPr lang="en-GB" dirty="0">
                <a:latin typeface="Trebuchet MS" pitchFamily="34" charset="0"/>
              </a:rPr>
              <a:t>key </a:t>
            </a:r>
            <a:r>
              <a:rPr lang="en-GB" dirty="0" smtClean="0">
                <a:latin typeface="Trebuchet MS" pitchFamily="34" charset="0"/>
              </a:rPr>
              <a:t>criteria to be considered:</a:t>
            </a:r>
            <a:endParaRPr lang="en-GB" dirty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>
                <a:latin typeface="Trebuchet MS" pitchFamily="34" charset="0"/>
              </a:rPr>
              <a:t>B</a:t>
            </a:r>
            <a:r>
              <a:rPr lang="en-GB" dirty="0" smtClean="0">
                <a:latin typeface="Trebuchet MS" pitchFamily="34" charset="0"/>
              </a:rPr>
              <a:t>e </a:t>
            </a:r>
            <a:r>
              <a:rPr lang="en-GB" dirty="0">
                <a:latin typeface="Trebuchet MS" pitchFamily="34" charset="0"/>
              </a:rPr>
              <a:t>sure </a:t>
            </a:r>
            <a:r>
              <a:rPr lang="en-GB" dirty="0" smtClean="0">
                <a:latin typeface="Trebuchet MS" pitchFamily="34" charset="0"/>
              </a:rPr>
              <a:t>about </a:t>
            </a:r>
            <a:r>
              <a:rPr lang="en-GB" dirty="0">
                <a:latin typeface="Trebuchet MS" pitchFamily="34" charset="0"/>
              </a:rPr>
              <a:t>the </a:t>
            </a:r>
            <a:r>
              <a:rPr lang="en-GB" b="1" dirty="0">
                <a:latin typeface="Trebuchet MS" pitchFamily="34" charset="0"/>
              </a:rPr>
              <a:t>service level agreements </a:t>
            </a:r>
            <a:r>
              <a:rPr lang="en-GB" dirty="0">
                <a:latin typeface="Trebuchet MS" pitchFamily="34" charset="0"/>
              </a:rPr>
              <a:t>(SLAs</a:t>
            </a:r>
            <a:r>
              <a:rPr lang="en-GB" dirty="0" smtClean="0">
                <a:latin typeface="Trebuchet MS" pitchFamily="34" charset="0"/>
              </a:rPr>
              <a:t>).</a:t>
            </a:r>
            <a:endParaRPr lang="en-GB" dirty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Explore </a:t>
            </a:r>
            <a:r>
              <a:rPr lang="en-GB" dirty="0">
                <a:latin typeface="Trebuchet MS" pitchFamily="34" charset="0"/>
              </a:rPr>
              <a:t>the </a:t>
            </a:r>
            <a:r>
              <a:rPr lang="en-GB" b="1" dirty="0">
                <a:latin typeface="Trebuchet MS" pitchFamily="34" charset="0"/>
              </a:rPr>
              <a:t>compliance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smtClean="0">
                <a:latin typeface="Trebuchet MS" pitchFamily="34" charset="0"/>
              </a:rPr>
              <a:t>/ liability ramifications</a:t>
            </a:r>
            <a:endParaRPr lang="en-GB" dirty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Define how </a:t>
            </a:r>
            <a:r>
              <a:rPr lang="en-GB" b="1" dirty="0" smtClean="0">
                <a:latin typeface="Trebuchet MS" pitchFamily="34" charset="0"/>
              </a:rPr>
              <a:t>control</a:t>
            </a:r>
            <a:r>
              <a:rPr lang="en-GB" dirty="0" smtClean="0">
                <a:latin typeface="Trebuchet MS" pitchFamily="34" charset="0"/>
              </a:rPr>
              <a:t> will be shared?</a:t>
            </a:r>
            <a:endParaRPr lang="en-GB" dirty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Plan </a:t>
            </a:r>
            <a:r>
              <a:rPr lang="en-GB" dirty="0">
                <a:latin typeface="Trebuchet MS" pitchFamily="34" charset="0"/>
              </a:rPr>
              <a:t>and define </a:t>
            </a:r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b="1" dirty="0" smtClean="0">
                <a:latin typeface="Trebuchet MS" pitchFamily="34" charset="0"/>
              </a:rPr>
              <a:t>interface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with the </a:t>
            </a:r>
            <a:r>
              <a:rPr lang="en-GB" dirty="0" smtClean="0">
                <a:latin typeface="Trebuchet MS" pitchFamily="34" charset="0"/>
              </a:rPr>
              <a:t>service provider</a:t>
            </a:r>
            <a:r>
              <a:rPr lang="en-GB" dirty="0">
                <a:latin typeface="Trebuchet MS" pitchFamily="34" charset="0"/>
              </a:rPr>
              <a:t>. </a:t>
            </a:r>
            <a:endParaRPr lang="en-GB" dirty="0" smtClean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Consider the </a:t>
            </a:r>
            <a:r>
              <a:rPr lang="en-GB" b="1" dirty="0" smtClean="0">
                <a:latin typeface="Trebuchet MS" pitchFamily="34" charset="0"/>
              </a:rPr>
              <a:t>applications</a:t>
            </a:r>
            <a:r>
              <a:rPr lang="en-GB" dirty="0" smtClean="0">
                <a:latin typeface="Trebuchet MS" pitchFamily="34" charset="0"/>
              </a:rPr>
              <a:t> to </a:t>
            </a:r>
            <a:r>
              <a:rPr lang="en-GB" dirty="0">
                <a:latin typeface="Trebuchet MS" pitchFamily="34" charset="0"/>
              </a:rPr>
              <a:t>integrate into the solution. </a:t>
            </a:r>
            <a:endParaRPr lang="en-GB" dirty="0" smtClean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Align </a:t>
            </a:r>
            <a:r>
              <a:rPr lang="en-GB" dirty="0">
                <a:latin typeface="Trebuchet MS" pitchFamily="34" charset="0"/>
              </a:rPr>
              <a:t>your </a:t>
            </a:r>
            <a:r>
              <a:rPr lang="en-GB" b="1" dirty="0">
                <a:latin typeface="Trebuchet MS" pitchFamily="34" charset="0"/>
              </a:rPr>
              <a:t>security model </a:t>
            </a:r>
            <a:r>
              <a:rPr lang="en-GB" dirty="0" smtClean="0">
                <a:latin typeface="Trebuchet MS" pitchFamily="34" charset="0"/>
              </a:rPr>
              <a:t>with the service provider.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Understand the </a:t>
            </a:r>
            <a:r>
              <a:rPr lang="en-GB" b="1" dirty="0" smtClean="0">
                <a:latin typeface="Trebuchet MS" pitchFamily="34" charset="0"/>
              </a:rPr>
              <a:t>business </a:t>
            </a:r>
            <a:r>
              <a:rPr lang="en-GB" b="1" dirty="0">
                <a:latin typeface="Trebuchet MS" pitchFamily="34" charset="0"/>
              </a:rPr>
              <a:t>disruption </a:t>
            </a:r>
            <a:r>
              <a:rPr lang="en-GB" dirty="0" smtClean="0">
                <a:latin typeface="Trebuchet MS" pitchFamily="34" charset="0"/>
              </a:rPr>
              <a:t>caused by the move.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>
                <a:latin typeface="Trebuchet MS" pitchFamily="34" charset="0"/>
              </a:rPr>
              <a:t>E</a:t>
            </a:r>
            <a:r>
              <a:rPr lang="en-GB" dirty="0" smtClean="0">
                <a:latin typeface="Trebuchet MS" pitchFamily="34" charset="0"/>
              </a:rPr>
              <a:t>xplore the effort of </a:t>
            </a:r>
            <a:r>
              <a:rPr lang="en-GB" b="1" dirty="0" smtClean="0">
                <a:latin typeface="Trebuchet MS" pitchFamily="34" charset="0"/>
              </a:rPr>
              <a:t>changing</a:t>
            </a:r>
            <a:r>
              <a:rPr lang="en-GB" dirty="0" smtClean="0">
                <a:latin typeface="Trebuchet MS" pitchFamily="34" charset="0"/>
              </a:rPr>
              <a:t> back / to another provider</a:t>
            </a:r>
            <a:endParaRPr lang="en-GB" dirty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Make sure your </a:t>
            </a:r>
            <a:r>
              <a:rPr lang="en-GB" b="1" dirty="0" smtClean="0">
                <a:latin typeface="Trebuchet MS" pitchFamily="34" charset="0"/>
              </a:rPr>
              <a:t>provider</a:t>
            </a:r>
            <a:r>
              <a:rPr lang="en-GB" dirty="0" smtClean="0">
                <a:latin typeface="Trebuchet MS" pitchFamily="34" charset="0"/>
              </a:rPr>
              <a:t> is the </a:t>
            </a:r>
            <a:r>
              <a:rPr lang="en-GB" b="1" dirty="0" smtClean="0">
                <a:latin typeface="Trebuchet MS" pitchFamily="34" charset="0"/>
              </a:rPr>
              <a:t>right</a:t>
            </a:r>
            <a:r>
              <a:rPr lang="en-GB" dirty="0" smtClean="0">
                <a:latin typeface="Trebuchet MS" pitchFamily="34" charset="0"/>
              </a:rPr>
              <a:t> one for </a:t>
            </a:r>
            <a:r>
              <a:rPr lang="en-GB" dirty="0" err="1" smtClean="0">
                <a:latin typeface="Trebuchet MS" pitchFamily="34" charset="0"/>
              </a:rPr>
              <a:t>IDMaaS</a:t>
            </a:r>
            <a:r>
              <a:rPr lang="en-GB" dirty="0" smtClean="0">
                <a:latin typeface="Trebuchet MS" pitchFamily="34" charset="0"/>
              </a:rPr>
              <a:t> as well.</a:t>
            </a:r>
            <a:endParaRPr lang="en-GB" dirty="0">
              <a:latin typeface="Trebuchet MS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>
                <a:latin typeface="Trebuchet MS" pitchFamily="34" charset="0"/>
              </a:rPr>
              <a:t>Consider the whole life </a:t>
            </a:r>
            <a:r>
              <a:rPr lang="en-GB" b="1" dirty="0" smtClean="0">
                <a:latin typeface="Trebuchet MS" pitchFamily="34" charset="0"/>
              </a:rPr>
              <a:t>cycle costs </a:t>
            </a:r>
            <a:r>
              <a:rPr lang="en-GB" dirty="0" smtClean="0">
                <a:latin typeface="Trebuchet MS" pitchFamily="34" charset="0"/>
              </a:rPr>
              <a:t>under different scenarios.</a:t>
            </a:r>
          </a:p>
          <a:p>
            <a:r>
              <a:rPr lang="de-DE" dirty="0" err="1" smtClean="0">
                <a:latin typeface="Trebuchet MS" pitchFamily="34" charset="0"/>
              </a:rPr>
              <a:t>If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you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confidently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cover</a:t>
            </a:r>
            <a:r>
              <a:rPr lang="de-DE" dirty="0" smtClean="0">
                <a:latin typeface="Trebuchet MS" pitchFamily="34" charset="0"/>
              </a:rPr>
              <a:t> all 10 </a:t>
            </a:r>
            <a:r>
              <a:rPr lang="de-DE" dirty="0" err="1" smtClean="0">
                <a:latin typeface="Trebuchet MS" pitchFamily="34" charset="0"/>
              </a:rPr>
              <a:t>points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you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may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move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to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IdMaaS</a:t>
            </a:r>
            <a:endParaRPr lang="de-DE" dirty="0" smtClean="0">
              <a:latin typeface="Trebuchet MS" pitchFamily="34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19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4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agenda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7696200" cy="5111080"/>
          </a:xfrm>
        </p:spPr>
        <p:txBody>
          <a:bodyPr/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Where is the problem?</a:t>
            </a:r>
            <a:br>
              <a:rPr lang="en-GB" sz="16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Why do we need to talk about </a:t>
            </a:r>
            <a:r>
              <a:rPr lang="en-GB" sz="1200" dirty="0" err="1">
                <a:latin typeface="Trebuchet MS" pitchFamily="34" charset="0"/>
              </a:rPr>
              <a:t>IdM</a:t>
            </a:r>
            <a:r>
              <a:rPr lang="en-GB" sz="1200" dirty="0">
                <a:latin typeface="Trebuchet MS" pitchFamily="34" charset="0"/>
              </a:rPr>
              <a:t> in the cloud</a:t>
            </a:r>
            <a:r>
              <a:rPr lang="en-GB" sz="1200" dirty="0" smtClean="0">
                <a:latin typeface="Trebuchet MS" pitchFamily="34" charset="0"/>
              </a:rPr>
              <a:t>?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The slow move towards the cloud</a:t>
            </a:r>
            <a:br>
              <a:rPr lang="en-GB" sz="16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The cloud did not come as a </a:t>
            </a:r>
            <a:r>
              <a:rPr lang="en-GB" sz="1200" dirty="0" smtClean="0">
                <a:latin typeface="Trebuchet MS" pitchFamily="34" charset="0"/>
              </a:rPr>
              <a:t>surprise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Finally the fortress security model fails</a:t>
            </a:r>
            <a:br>
              <a:rPr lang="en-GB" sz="16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But corporations had a hard time to accept the </a:t>
            </a:r>
            <a:r>
              <a:rPr lang="en-GB" sz="1200" dirty="0" smtClean="0">
                <a:latin typeface="Trebuchet MS" pitchFamily="34" charset="0"/>
              </a:rPr>
              <a:t>facts</a:t>
            </a:r>
            <a:endParaRPr lang="en-GB" sz="1600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Models, services &amp; actors become standardised</a:t>
            </a:r>
            <a:br>
              <a:rPr lang="en-GB" sz="16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The NIST Conceptual Reference Model </a:t>
            </a:r>
            <a:endParaRPr lang="en-GB" sz="1200" dirty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Cloud Computing’s deadly sins</a:t>
            </a:r>
            <a:br>
              <a:rPr lang="en-GB" sz="16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by Mike </a:t>
            </a:r>
            <a:r>
              <a:rPr lang="en-GB" sz="1200" dirty="0" smtClean="0">
                <a:latin typeface="Trebuchet MS" pitchFamily="34" charset="0"/>
              </a:rPr>
              <a:t>Small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Often IAM is meant when IM is said</a:t>
            </a:r>
            <a:r>
              <a:rPr lang="en-GB" sz="1200" dirty="0">
                <a:latin typeface="Trebuchet MS" pitchFamily="34" charset="0"/>
              </a:rPr>
              <a:t/>
            </a:r>
            <a:br>
              <a:rPr lang="en-GB" sz="12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IAM = Identity Management (IM) + Access Management (AM</a:t>
            </a:r>
            <a:r>
              <a:rPr lang="en-GB" sz="1200" dirty="0" smtClean="0">
                <a:latin typeface="Trebuchet MS" pitchFamily="34" charset="0"/>
              </a:rPr>
              <a:t>)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 smtClean="0">
                <a:latin typeface="Trebuchet MS" pitchFamily="34" charset="0"/>
              </a:rPr>
              <a:t>IAM </a:t>
            </a:r>
            <a:r>
              <a:rPr lang="en-GB" sz="1600" dirty="0">
                <a:latin typeface="Trebuchet MS" pitchFamily="34" charset="0"/>
              </a:rPr>
              <a:t>before &amp; in the Cloud</a:t>
            </a:r>
            <a:r>
              <a:rPr lang="en-GB" sz="1200" dirty="0">
                <a:latin typeface="Trebuchet MS" pitchFamily="34" charset="0"/>
              </a:rPr>
              <a:t/>
            </a:r>
            <a:br>
              <a:rPr lang="en-GB" sz="12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What changes for the consumer, when moving into the cloud</a:t>
            </a:r>
            <a:r>
              <a:rPr lang="en-GB" sz="1200" dirty="0" smtClean="0">
                <a:latin typeface="Trebuchet MS" pitchFamily="34" charset="0"/>
              </a:rPr>
              <a:t>?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latin typeface="Trebuchet MS" pitchFamily="34" charset="0"/>
              </a:rPr>
              <a:t>OASIS view</a:t>
            </a:r>
            <a:r>
              <a:rPr lang="en-US" sz="1200" dirty="0">
                <a:latin typeface="Trebuchet MS" pitchFamily="34" charset="0"/>
              </a:rPr>
              <a:t/>
            </a:r>
            <a:br>
              <a:rPr lang="en-US" sz="1200" dirty="0">
                <a:latin typeface="Trebuchet MS" pitchFamily="34" charset="0"/>
              </a:rPr>
            </a:br>
            <a:r>
              <a:rPr lang="en-US" sz="1200" dirty="0">
                <a:latin typeface="Trebuchet MS" pitchFamily="34" charset="0"/>
              </a:rPr>
              <a:t>relevant standards &amp; identified </a:t>
            </a:r>
            <a:r>
              <a:rPr lang="en-US" sz="1200" dirty="0" smtClean="0">
                <a:latin typeface="Trebuchet MS" pitchFamily="34" charset="0"/>
              </a:rPr>
              <a:t>gaps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sz="1600" dirty="0">
                <a:latin typeface="Trebuchet MS" pitchFamily="34" charset="0"/>
              </a:rPr>
              <a:t>SCIM</a:t>
            </a:r>
            <a:r>
              <a:rPr lang="de-DE" sz="1200" dirty="0">
                <a:latin typeface="Trebuchet MS" pitchFamily="34" charset="0"/>
              </a:rPr>
              <a:t/>
            </a:r>
            <a:br>
              <a:rPr lang="de-DE" sz="12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Simple Cloud Identity Management by </a:t>
            </a:r>
            <a:r>
              <a:rPr lang="en-GB" sz="1200" dirty="0" smtClean="0">
                <a:latin typeface="Trebuchet MS" pitchFamily="34" charset="0"/>
              </a:rPr>
              <a:t>IETF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sz="1600" dirty="0" err="1" smtClean="0">
                <a:latin typeface="Trebuchet MS" pitchFamily="34" charset="0"/>
              </a:rPr>
              <a:t>IdMaaS</a:t>
            </a:r>
            <a:r>
              <a:rPr lang="de-DE" sz="1600" dirty="0" smtClean="0">
                <a:latin typeface="Trebuchet MS" pitchFamily="34" charset="0"/>
              </a:rPr>
              <a:t> - </a:t>
            </a:r>
            <a:r>
              <a:rPr lang="en-US" sz="1600" dirty="0" smtClean="0">
                <a:latin typeface="Trebuchet MS" pitchFamily="34" charset="0"/>
                <a:sym typeface="DIN-Regular" charset="0"/>
              </a:rPr>
              <a:t>Identity Management as a Service</a:t>
            </a:r>
            <a:br>
              <a:rPr lang="en-US" sz="1600" dirty="0" smtClean="0">
                <a:latin typeface="Trebuchet MS" pitchFamily="34" charset="0"/>
                <a:sym typeface="DIN-Regular" charset="0"/>
              </a:rPr>
            </a:br>
            <a:r>
              <a:rPr lang="en-GB" sz="1050" dirty="0" smtClean="0">
                <a:latin typeface="Trebuchet MS" pitchFamily="34" charset="0"/>
              </a:rPr>
              <a:t>Identity Management Moves into the Cloud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M</a:t>
            </a:r>
            <a:r>
              <a:rPr lang="en-GB" sz="1600" dirty="0" smtClean="0">
                <a:latin typeface="Trebuchet MS" pitchFamily="34" charset="0"/>
              </a:rPr>
              <a:t>anagement </a:t>
            </a:r>
            <a:r>
              <a:rPr lang="en-GB" sz="1600" dirty="0">
                <a:latin typeface="Trebuchet MS" pitchFamily="34" charset="0"/>
              </a:rPr>
              <a:t>vs. </a:t>
            </a:r>
            <a:r>
              <a:rPr lang="en-GB" sz="1600" dirty="0">
                <a:latin typeface="Trebuchet MS" pitchFamily="34" charset="0"/>
              </a:rPr>
              <a:t>governance</a:t>
            </a:r>
            <a:br>
              <a:rPr lang="en-GB" sz="16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A clear cut between hand-on management &amp; governance is </a:t>
            </a:r>
            <a:r>
              <a:rPr lang="en-GB" sz="1200" dirty="0" smtClean="0">
                <a:latin typeface="Trebuchet MS" pitchFamily="34" charset="0"/>
              </a:rPr>
              <a:t>essential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600" dirty="0" smtClean="0">
                <a:latin typeface="Trebuchet MS" pitchFamily="34" charset="0"/>
              </a:rPr>
              <a:t>Conclusion</a:t>
            </a:r>
            <a:r>
              <a:rPr lang="en-GB" sz="1200" dirty="0">
                <a:latin typeface="Trebuchet MS" pitchFamily="34" charset="0"/>
              </a:rPr>
              <a:t/>
            </a:r>
            <a:br>
              <a:rPr lang="en-GB" sz="1200" dirty="0">
                <a:latin typeface="Trebuchet MS" pitchFamily="34" charset="0"/>
              </a:rPr>
            </a:br>
            <a:r>
              <a:rPr lang="en-GB" sz="1200" dirty="0">
                <a:latin typeface="Trebuchet MS" pitchFamily="34" charset="0"/>
              </a:rPr>
              <a:t>What changes, when moving into the cloud?</a:t>
            </a:r>
            <a:endParaRPr lang="en-GB" sz="1200" dirty="0">
              <a:latin typeface="Trebuchet MS" pitchFamily="34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de-DE">
              <a:solidFill>
                <a:srgbClr val="C0C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Management vs</a:t>
            </a:r>
            <a:r>
              <a:rPr lang="en-GB" b="0" dirty="0" smtClean="0">
                <a:latin typeface="Trebuchet MS" pitchFamily="34" charset="0"/>
              </a:rPr>
              <a:t>. governance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1800" b="0" dirty="0" smtClean="0">
                <a:latin typeface="Trebuchet MS" pitchFamily="34" charset="0"/>
              </a:rPr>
              <a:t>A clear cut between hand-on management &amp; governance is essential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610100" y="5589240"/>
            <a:ext cx="3771900" cy="740122"/>
          </a:xfrm>
        </p:spPr>
        <p:txBody>
          <a:bodyPr/>
          <a:lstStyle/>
          <a:p>
            <a:r>
              <a:rPr lang="en-GB" sz="1400" dirty="0" smtClean="0">
                <a:latin typeface="Trebuchet MS" pitchFamily="34" charset="0"/>
              </a:rPr>
              <a:t>Depending on </a:t>
            </a:r>
            <a:r>
              <a:rPr lang="en-GB" sz="1400" dirty="0" smtClean="0">
                <a:latin typeface="Trebuchet MS" pitchFamily="34" charset="0"/>
              </a:rPr>
              <a:t>the service model the </a:t>
            </a:r>
            <a:r>
              <a:rPr lang="en-GB" sz="1400" dirty="0" smtClean="0">
                <a:latin typeface="Trebuchet MS" pitchFamily="34" charset="0"/>
              </a:rPr>
              <a:t>level from where on governance replaces management  is different.</a:t>
            </a:r>
            <a:endParaRPr lang="en-GB" sz="1400" dirty="0">
              <a:latin typeface="Trebuchet MS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0282"/>
            <a:ext cx="3168352" cy="53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143508" y="3481046"/>
            <a:ext cx="8562299" cy="527919"/>
            <a:chOff x="143508" y="3481046"/>
            <a:chExt cx="8562299" cy="527919"/>
          </a:xfrm>
        </p:grpSpPr>
        <p:grpSp>
          <p:nvGrpSpPr>
            <p:cNvPr id="2" name="Gruppieren 1"/>
            <p:cNvGrpSpPr/>
            <p:nvPr/>
          </p:nvGrpSpPr>
          <p:grpSpPr>
            <a:xfrm>
              <a:off x="143508" y="3481046"/>
              <a:ext cx="8562299" cy="527919"/>
              <a:chOff x="143508" y="3481046"/>
              <a:chExt cx="8562299" cy="527919"/>
            </a:xfrm>
          </p:grpSpPr>
          <p:cxnSp>
            <p:nvCxnSpPr>
              <p:cNvPr id="11" name="Gerade Verbindung 10"/>
              <p:cNvCxnSpPr/>
              <p:nvPr/>
            </p:nvCxnSpPr>
            <p:spPr bwMode="auto">
              <a:xfrm>
                <a:off x="143508" y="3748384"/>
                <a:ext cx="846094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feld 19"/>
              <p:cNvSpPr txBox="1"/>
              <p:nvPr/>
            </p:nvSpPr>
            <p:spPr>
              <a:xfrm>
                <a:off x="7728761" y="3481046"/>
                <a:ext cx="9476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b="1" i="1" smtClean="0">
                    <a:solidFill>
                      <a:srgbClr val="002060"/>
                    </a:solidFill>
                    <a:latin typeface="Trebuchet MS" pitchFamily="34" charset="0"/>
                  </a:rPr>
                  <a:t>governance</a:t>
                </a:r>
                <a:endParaRPr lang="en-GB" b="1" i="1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7668344" y="3747355"/>
                <a:ext cx="10374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b="1" i="1" smtClean="0">
                    <a:solidFill>
                      <a:srgbClr val="002060"/>
                    </a:solidFill>
                    <a:latin typeface="Trebuchet MS" pitchFamily="34" charset="0"/>
                  </a:rPr>
                  <a:t>management</a:t>
                </a:r>
                <a:endParaRPr lang="en-GB" b="1" i="1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5521739" y="3564995"/>
              <a:ext cx="595035" cy="369332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de-DE" sz="1800" b="1" dirty="0" err="1" smtClean="0">
                  <a:solidFill>
                    <a:srgbClr val="002060"/>
                  </a:solidFill>
                  <a:latin typeface="Trebuchet MS" pitchFamily="34" charset="0"/>
                </a:rPr>
                <a:t>Iaas</a:t>
              </a:r>
              <a:endParaRPr lang="en-GB" sz="1800" b="1" dirty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43508" y="2929064"/>
            <a:ext cx="8562299" cy="527919"/>
            <a:chOff x="143508" y="2929064"/>
            <a:chExt cx="8562299" cy="527919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43508" y="2929064"/>
              <a:ext cx="8562299" cy="527919"/>
              <a:chOff x="143508" y="2929064"/>
              <a:chExt cx="8562299" cy="527919"/>
            </a:xfrm>
          </p:grpSpPr>
          <p:cxnSp>
            <p:nvCxnSpPr>
              <p:cNvPr id="13" name="Gerade Verbindung 12"/>
              <p:cNvCxnSpPr/>
              <p:nvPr/>
            </p:nvCxnSpPr>
            <p:spPr bwMode="auto">
              <a:xfrm>
                <a:off x="143508" y="3184993"/>
                <a:ext cx="846094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feld 17"/>
              <p:cNvSpPr txBox="1"/>
              <p:nvPr/>
            </p:nvSpPr>
            <p:spPr>
              <a:xfrm>
                <a:off x="7728761" y="2929064"/>
                <a:ext cx="9476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b="1" i="1" smtClean="0">
                    <a:solidFill>
                      <a:srgbClr val="002060"/>
                    </a:solidFill>
                    <a:latin typeface="Trebuchet MS" pitchFamily="34" charset="0"/>
                  </a:rPr>
                  <a:t>governance</a:t>
                </a:r>
                <a:endParaRPr lang="en-GB" b="1" i="1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7668344" y="3195373"/>
                <a:ext cx="10374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b="1" i="1" smtClean="0">
                    <a:solidFill>
                      <a:srgbClr val="002060"/>
                    </a:solidFill>
                    <a:latin typeface="Trebuchet MS" pitchFamily="34" charset="0"/>
                  </a:rPr>
                  <a:t>management</a:t>
                </a:r>
                <a:endParaRPr lang="en-GB" b="1" i="1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22" name="Textfeld 21"/>
            <p:cNvSpPr txBox="1"/>
            <p:nvPr/>
          </p:nvSpPr>
          <p:spPr>
            <a:xfrm>
              <a:off x="5491089" y="2996952"/>
              <a:ext cx="656334" cy="369332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de-DE" sz="1800" b="1" dirty="0">
                  <a:solidFill>
                    <a:srgbClr val="002060"/>
                  </a:solidFill>
                  <a:latin typeface="Trebuchet MS" pitchFamily="34" charset="0"/>
                </a:rPr>
                <a:t>P</a:t>
              </a:r>
              <a:r>
                <a:rPr lang="de-DE" sz="1800" b="1" dirty="0" smtClean="0">
                  <a:solidFill>
                    <a:srgbClr val="002060"/>
                  </a:solidFill>
                  <a:latin typeface="Trebuchet MS" pitchFamily="34" charset="0"/>
                </a:rPr>
                <a:t>aas</a:t>
              </a:r>
              <a:endParaRPr lang="en-GB" sz="1800" b="1" dirty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43508" y="848853"/>
            <a:ext cx="8562299" cy="527919"/>
            <a:chOff x="143508" y="848853"/>
            <a:chExt cx="8562299" cy="527919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43508" y="848853"/>
              <a:ext cx="8562299" cy="527919"/>
              <a:chOff x="143508" y="848853"/>
              <a:chExt cx="8562299" cy="527919"/>
            </a:xfrm>
          </p:grpSpPr>
          <p:cxnSp>
            <p:nvCxnSpPr>
              <p:cNvPr id="14" name="Gerade Verbindung 13"/>
              <p:cNvCxnSpPr/>
              <p:nvPr/>
            </p:nvCxnSpPr>
            <p:spPr bwMode="auto">
              <a:xfrm>
                <a:off x="143508" y="1124744"/>
                <a:ext cx="846094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Textfeld 11"/>
              <p:cNvSpPr txBox="1"/>
              <p:nvPr/>
            </p:nvSpPr>
            <p:spPr>
              <a:xfrm>
                <a:off x="7728761" y="848853"/>
                <a:ext cx="9476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b="1" i="1" smtClean="0">
                    <a:solidFill>
                      <a:srgbClr val="002060"/>
                    </a:solidFill>
                    <a:latin typeface="Trebuchet MS" pitchFamily="34" charset="0"/>
                  </a:rPr>
                  <a:t>governance</a:t>
                </a:r>
                <a:endParaRPr lang="en-GB" b="1" i="1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7668344" y="1115162"/>
                <a:ext cx="10374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b="1" i="1" dirty="0" smtClean="0">
                    <a:solidFill>
                      <a:srgbClr val="002060"/>
                    </a:solidFill>
                    <a:latin typeface="Trebuchet MS" pitchFamily="34" charset="0"/>
                  </a:rPr>
                  <a:t>management</a:t>
                </a:r>
                <a:endParaRPr lang="en-GB" b="1" i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5494488" y="936703"/>
              <a:ext cx="649537" cy="369332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de-DE" sz="1800" b="1" dirty="0" err="1" smtClean="0">
                  <a:solidFill>
                    <a:srgbClr val="002060"/>
                  </a:solidFill>
                  <a:latin typeface="Trebuchet MS" pitchFamily="34" charset="0"/>
                </a:rPr>
                <a:t>Saas</a:t>
              </a:r>
              <a:endParaRPr lang="en-GB" sz="1800" b="1" dirty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</p:grpSp>
      <p:sp>
        <p:nvSpPr>
          <p:cNvPr id="2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27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20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6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ChangeArrowheads="1"/>
          </p:cNvSpPr>
          <p:nvPr/>
        </p:nvSpPr>
        <p:spPr bwMode="auto">
          <a:xfrm flipH="1">
            <a:off x="5976938" y="1270000"/>
            <a:ext cx="2879725" cy="4535488"/>
          </a:xfrm>
          <a:prstGeom prst="homePlate">
            <a:avLst>
              <a:gd name="adj" fmla="val 25000"/>
            </a:avLst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/>
            <a:endParaRPr lang="en-GB">
              <a:latin typeface="Trebuchet MS" pitchFamily="34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Trebuchet MS" pitchFamily="34" charset="0"/>
              </a:rPr>
              <a:t>Big Picture: the Context is</a:t>
            </a:r>
            <a:br>
              <a:rPr lang="en-GB" b="0" dirty="0">
                <a:latin typeface="Trebuchet MS" pitchFamily="34" charset="0"/>
              </a:rPr>
            </a:br>
            <a:r>
              <a:rPr lang="en-GB" sz="2200" b="0" dirty="0">
                <a:latin typeface="Trebuchet MS" pitchFamily="34" charset="0"/>
              </a:rPr>
              <a:t>the Industrialisation of Service</a:t>
            </a:r>
          </a:p>
        </p:txBody>
      </p:sp>
      <p:sp>
        <p:nvSpPr>
          <p:cNvPr id="161796" name="AutoShape 4"/>
          <p:cNvSpPr>
            <a:spLocks noChangeArrowheads="1"/>
          </p:cNvSpPr>
          <p:nvPr/>
        </p:nvSpPr>
        <p:spPr bwMode="auto">
          <a:xfrm>
            <a:off x="358775" y="1270000"/>
            <a:ext cx="2879725" cy="4572000"/>
          </a:xfrm>
          <a:prstGeom prst="homePlate">
            <a:avLst>
              <a:gd name="adj" fmla="val 25000"/>
            </a:avLst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/>
            <a:endParaRPr lang="en-GB">
              <a:latin typeface="Trebuchet MS" pitchFamily="34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268413"/>
            <a:ext cx="2557463" cy="4157662"/>
          </a:xfrm>
        </p:spPr>
        <p:txBody>
          <a:bodyPr/>
          <a:lstStyle/>
          <a:p>
            <a:pPr marL="269875" indent="-269875">
              <a:spcBef>
                <a:spcPct val="50000"/>
              </a:spcBef>
              <a:buFont typeface="Wingdings" pitchFamily="2" charset="2"/>
              <a:buNone/>
            </a:pPr>
            <a:r>
              <a:rPr lang="en-GB" sz="1800" b="1" dirty="0">
                <a:latin typeface="Trebuchet MS" pitchFamily="34" charset="0"/>
              </a:rPr>
              <a:t>Compliance</a:t>
            </a:r>
          </a:p>
          <a:p>
            <a:pPr marL="269875" indent="-269875">
              <a:spcBef>
                <a:spcPct val="50000"/>
              </a:spcBef>
            </a:pPr>
            <a:r>
              <a:rPr lang="en-GB" sz="1600" dirty="0">
                <a:latin typeface="Trebuchet MS" pitchFamily="34" charset="0"/>
              </a:rPr>
              <a:t>Compliance enforces the use of infrastructure standards.</a:t>
            </a:r>
          </a:p>
          <a:p>
            <a:pPr marL="269875" indent="-269875">
              <a:spcBef>
                <a:spcPct val="50000"/>
              </a:spcBef>
            </a:pPr>
            <a:r>
              <a:rPr lang="en-GB" sz="1600" dirty="0">
                <a:latin typeface="Trebuchet MS" pitchFamily="34" charset="0"/>
              </a:rPr>
              <a:t>ITIL is just the beginning – </a:t>
            </a:r>
            <a:r>
              <a:rPr lang="en-GB" sz="1600" dirty="0" err="1">
                <a:latin typeface="Trebuchet MS" pitchFamily="34" charset="0"/>
              </a:rPr>
              <a:t>CoBIT</a:t>
            </a:r>
            <a:r>
              <a:rPr lang="en-GB" sz="1600" dirty="0">
                <a:latin typeface="Trebuchet MS" pitchFamily="34" charset="0"/>
              </a:rPr>
              <a:t>, </a:t>
            </a:r>
            <a:r>
              <a:rPr lang="en-GB" sz="1600" dirty="0" err="1">
                <a:latin typeface="Trebuchet MS" pitchFamily="34" charset="0"/>
              </a:rPr>
              <a:t>ValIT</a:t>
            </a:r>
            <a:r>
              <a:rPr lang="en-GB" sz="1600" dirty="0">
                <a:latin typeface="Trebuchet MS" pitchFamily="34" charset="0"/>
              </a:rPr>
              <a:t> and others will follow.</a:t>
            </a:r>
          </a:p>
          <a:p>
            <a:pPr marL="269875" indent="-269875">
              <a:spcBef>
                <a:spcPct val="50000"/>
              </a:spcBef>
            </a:pPr>
            <a:r>
              <a:rPr lang="en-GB" sz="1600" dirty="0" smtClean="0">
                <a:latin typeface="Trebuchet MS" pitchFamily="34" charset="0"/>
              </a:rPr>
              <a:t>The cloud offers </a:t>
            </a:r>
            <a:r>
              <a:rPr lang="en-GB" sz="1600" dirty="0">
                <a:latin typeface="Trebuchet MS" pitchFamily="34" charset="0"/>
              </a:rPr>
              <a:t>a f</a:t>
            </a:r>
            <a:r>
              <a:rPr lang="en-GB" sz="1600" dirty="0" smtClean="0">
                <a:latin typeface="Trebuchet MS" pitchFamily="34" charset="0"/>
              </a:rPr>
              <a:t>ramework </a:t>
            </a:r>
            <a:r>
              <a:rPr lang="en-GB" sz="1600" dirty="0">
                <a:latin typeface="Trebuchet MS" pitchFamily="34" charset="0"/>
              </a:rPr>
              <a:t>for the </a:t>
            </a:r>
            <a:r>
              <a:rPr lang="en-GB" sz="1600" dirty="0" smtClean="0">
                <a:latin typeface="Trebuchet MS" pitchFamily="34" charset="0"/>
              </a:rPr>
              <a:t>implementation</a:t>
            </a:r>
            <a:r>
              <a:rPr lang="en-GB" sz="1600" dirty="0">
                <a:latin typeface="Trebuchet MS" pitchFamily="34" charset="0"/>
              </a:rPr>
              <a:t>.</a:t>
            </a:r>
          </a:p>
          <a:p>
            <a:pPr marL="269875" indent="-269875">
              <a:spcBef>
                <a:spcPct val="50000"/>
              </a:spcBef>
            </a:pPr>
            <a:r>
              <a:rPr lang="en-GB" sz="1600" dirty="0">
                <a:latin typeface="Trebuchet MS" pitchFamily="34" charset="0"/>
              </a:rPr>
              <a:t>ITIL, SOA, </a:t>
            </a:r>
            <a:r>
              <a:rPr lang="en-GB" sz="1600" dirty="0" smtClean="0">
                <a:latin typeface="Trebuchet MS" pitchFamily="34" charset="0"/>
              </a:rPr>
              <a:t>compliance frameworks </a:t>
            </a:r>
            <a:r>
              <a:rPr lang="en-GB" sz="1600" dirty="0">
                <a:latin typeface="Trebuchet MS" pitchFamily="34" charset="0"/>
              </a:rPr>
              <a:t>are </a:t>
            </a:r>
            <a:r>
              <a:rPr lang="en-GB" sz="1600" dirty="0" smtClean="0">
                <a:latin typeface="Trebuchet MS" pitchFamily="34" charset="0"/>
              </a:rPr>
              <a:t/>
            </a:r>
            <a:br>
              <a:rPr lang="en-GB" sz="1600" dirty="0" smtClean="0">
                <a:latin typeface="Trebuchet MS" pitchFamily="34" charset="0"/>
              </a:rPr>
            </a:br>
            <a:r>
              <a:rPr lang="en-GB" sz="1600" dirty="0" smtClean="0">
                <a:latin typeface="Trebuchet MS" pitchFamily="34" charset="0"/>
              </a:rPr>
              <a:t>details </a:t>
            </a:r>
            <a:r>
              <a:rPr lang="en-GB" sz="1600" dirty="0">
                <a:latin typeface="Trebuchet MS" pitchFamily="34" charset="0"/>
              </a:rPr>
              <a:t>of a bigger picture.</a:t>
            </a:r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3671888" y="2528888"/>
            <a:ext cx="1800225" cy="1800225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GB" sz="2000">
                <a:latin typeface="Trebuchet MS" pitchFamily="34" charset="0"/>
              </a:rPr>
              <a:t>enterprises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6443663" y="1268413"/>
            <a:ext cx="252095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9875" indent="-26987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b="1" dirty="0">
                <a:latin typeface="Trebuchet MS" pitchFamily="34" charset="0"/>
              </a:rPr>
              <a:t>   </a:t>
            </a:r>
            <a:r>
              <a:rPr lang="en-GB" sz="1800" b="1" dirty="0">
                <a:latin typeface="Trebuchet MS" pitchFamily="34" charset="0"/>
                <a:ea typeface="+mn-ea"/>
                <a:cs typeface="+mn-cs"/>
              </a:rPr>
              <a:t>Globalisation</a:t>
            </a:r>
          </a:p>
          <a:p>
            <a:pPr marL="269875" indent="-26987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GB" sz="1600" dirty="0">
                <a:latin typeface="Trebuchet MS" pitchFamily="34" charset="0"/>
              </a:rPr>
              <a:t>Market forces enforce the concentration on core competencies.</a:t>
            </a:r>
          </a:p>
          <a:p>
            <a:pPr marL="269875" indent="-26987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GB" sz="1600" dirty="0">
                <a:latin typeface="Trebuchet MS" pitchFamily="34" charset="0"/>
              </a:rPr>
              <a:t>Non-competitive activities will be standardised.</a:t>
            </a:r>
          </a:p>
          <a:p>
            <a:pPr marL="269875" indent="-26987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GB" sz="1600" dirty="0">
                <a:latin typeface="Trebuchet MS" pitchFamily="34" charset="0"/>
              </a:rPr>
              <a:t>They will be sourced globally at low prices,</a:t>
            </a:r>
          </a:p>
          <a:p>
            <a:pPr marL="269875" indent="-26987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GB" sz="1600" dirty="0">
                <a:latin typeface="Trebuchet MS" pitchFamily="34" charset="0"/>
              </a:rPr>
              <a:t>outsourced / </a:t>
            </a:r>
            <a:r>
              <a:rPr lang="en-GB" sz="1600" dirty="0" smtClean="0">
                <a:latin typeface="Trebuchet MS" pitchFamily="34" charset="0"/>
              </a:rPr>
              <a:t>cloud-sourced / off-shored </a:t>
            </a:r>
          </a:p>
          <a:p>
            <a:pPr marL="265113" indent="-265113">
              <a:spcBef>
                <a:spcPct val="50000"/>
              </a:spcBef>
              <a:buClr>
                <a:schemeClr val="accent2"/>
              </a:buClr>
            </a:pPr>
            <a:r>
              <a:rPr lang="en-GB" sz="1600" dirty="0" smtClean="0">
                <a:latin typeface="Trebuchet MS" pitchFamily="34" charset="0"/>
              </a:rPr>
              <a:t>… or </a:t>
            </a:r>
            <a:r>
              <a:rPr lang="en-GB" sz="1600" dirty="0">
                <a:latin typeface="Trebuchet MS" pitchFamily="34" charset="0"/>
              </a:rPr>
              <a:t>performed according to </a:t>
            </a:r>
            <a:r>
              <a:rPr lang="en-GB" sz="1600" i="1" dirty="0">
                <a:latin typeface="Trebuchet MS" pitchFamily="34" charset="0"/>
              </a:rPr>
              <a:t>best practice</a:t>
            </a:r>
            <a:r>
              <a:rPr lang="en-GB" sz="1600" dirty="0">
                <a:latin typeface="Trebuchet MS" pitchFamily="34" charset="0"/>
              </a:rPr>
              <a:t> reference models.</a:t>
            </a:r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 rot="5400000">
            <a:off x="3752851" y="3924300"/>
            <a:ext cx="1636712" cy="2700337"/>
          </a:xfrm>
          <a:prstGeom prst="homePlate">
            <a:avLst>
              <a:gd name="adj" fmla="val 25000"/>
            </a:avLst>
          </a:prstGeom>
          <a:solidFill>
            <a:srgbClr val="DDDDDD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0000" tIns="46800" rIns="90000" bIns="46800" anchor="ctr"/>
          <a:lstStyle/>
          <a:p>
            <a:pPr algn="ctr" eaLnBrk="0" hangingPunct="0"/>
            <a:r>
              <a:rPr lang="en-GB" sz="1400">
                <a:solidFill>
                  <a:srgbClr val="000066"/>
                </a:solidFill>
                <a:latin typeface="Trebuchet MS" pitchFamily="34" charset="0"/>
              </a:rPr>
              <a:t>Standardisation</a:t>
            </a:r>
          </a:p>
          <a:p>
            <a:pPr algn="ctr" eaLnBrk="0" hangingPunct="0"/>
            <a:r>
              <a:rPr lang="en-GB" sz="1400">
                <a:solidFill>
                  <a:srgbClr val="000066"/>
                </a:solidFill>
                <a:latin typeface="Trebuchet MS" pitchFamily="34" charset="0"/>
              </a:rPr>
              <a:t>Automation</a:t>
            </a:r>
          </a:p>
          <a:p>
            <a:pPr algn="ctr" eaLnBrk="0" hangingPunct="0"/>
            <a:r>
              <a:rPr lang="en-GB" sz="1400">
                <a:solidFill>
                  <a:srgbClr val="000066"/>
                </a:solidFill>
                <a:latin typeface="Trebuchet MS" pitchFamily="34" charset="0"/>
              </a:rPr>
              <a:t>Modularisation</a:t>
            </a:r>
          </a:p>
          <a:p>
            <a:pPr algn="ctr" eaLnBrk="0" hangingPunct="0"/>
            <a:r>
              <a:rPr lang="en-GB" sz="1400">
                <a:solidFill>
                  <a:srgbClr val="000066"/>
                </a:solidFill>
                <a:latin typeface="Trebuchet MS" pitchFamily="34" charset="0"/>
              </a:rPr>
              <a:t>continuous improvement</a:t>
            </a:r>
          </a:p>
          <a:p>
            <a:pPr algn="ctr" eaLnBrk="0" hangingPunct="0"/>
            <a:r>
              <a:rPr lang="en-GB" sz="1400">
                <a:solidFill>
                  <a:srgbClr val="000066"/>
                </a:solidFill>
                <a:latin typeface="Trebuchet MS" pitchFamily="34" charset="0"/>
              </a:rPr>
              <a:t>core competences</a:t>
            </a:r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3365500" y="1125538"/>
            <a:ext cx="2646363" cy="1295400"/>
          </a:xfrm>
          <a:prstGeom prst="cloudCallout">
            <a:avLst>
              <a:gd name="adj1" fmla="val -35241"/>
              <a:gd name="adj2" fmla="val 38111"/>
            </a:avLst>
          </a:prstGeom>
          <a:solidFill>
            <a:schemeClr val="bg1"/>
          </a:solidFill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hangingPunct="0"/>
            <a:r>
              <a:rPr lang="en-GB">
                <a:latin typeface="Trebuchet MS" pitchFamily="34" charset="0"/>
              </a:rPr>
              <a:t>2 global forces change the environment.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21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22</a:t>
            </a:fld>
            <a:endParaRPr lang="de-DE">
              <a:solidFill>
                <a:srgbClr val="C0C0C0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Conclusion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What </a:t>
            </a:r>
            <a:r>
              <a:rPr lang="en-GB" sz="2000" b="0" dirty="0" smtClean="0">
                <a:latin typeface="Trebuchet MS" pitchFamily="34" charset="0"/>
              </a:rPr>
              <a:t>changes, when moving into the cloud?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26" name="Inhaltsplatzhalt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i="1" dirty="0" smtClean="0">
                <a:latin typeface="Trebuchet MS" pitchFamily="34" charset="0"/>
              </a:rPr>
              <a:t>Well, not much!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Moving to the cloud doesn‘t offer fundamentally new challenges.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Full coverage, automation, single-sign-on, user-self-service, … should have been IAM feature before as well.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Out-sourced &amp; off-site running applications were in use since years.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Cost pressure &amp; increased complexity are the </a:t>
            </a:r>
            <a:r>
              <a:rPr lang="en-GB" sz="1800" dirty="0" smtClean="0">
                <a:latin typeface="Trebuchet MS" pitchFamily="34" charset="0"/>
              </a:rPr>
              <a:t>real differentiators</a:t>
            </a:r>
            <a:endParaRPr lang="en-GB" sz="1800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They enforce one more step towards the industrialisation of services.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Trebuchet MS" pitchFamily="34" charset="0"/>
              </a:rPr>
              <a:t>It‘s about …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i="1" dirty="0" smtClean="0">
                <a:latin typeface="Trebuchet MS" pitchFamily="34" charset="0"/>
              </a:rPr>
              <a:t>Quantity </a:t>
            </a:r>
            <a:r>
              <a:rPr lang="en-GB" sz="2800" i="1" dirty="0" smtClean="0">
                <a:latin typeface="Trebuchet MS" pitchFamily="34" charset="0"/>
                <a:sym typeface="Wingdings" pitchFamily="2" charset="2"/>
              </a:rPr>
              <a:t> Quality</a:t>
            </a:r>
            <a:endParaRPr lang="en-GB" sz="2800" i="1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latin typeface="Trebuchet MS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5301208"/>
            <a:ext cx="119062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77813"/>
            <a:ext cx="7961313" cy="381000"/>
          </a:xfrm>
        </p:spPr>
        <p:txBody>
          <a:bodyPr/>
          <a:lstStyle/>
          <a:p>
            <a:r>
              <a:rPr lang="en-GB" b="0">
                <a:latin typeface="Trebuchet MS" pitchFamily="34" charset="0"/>
              </a:rPr>
              <a:t>questions - acknowledgements – suggestions?</a:t>
            </a:r>
          </a:p>
        </p:txBody>
      </p:sp>
      <p:pic>
        <p:nvPicPr>
          <p:cNvPr id="900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443038"/>
            <a:ext cx="26860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23</a:t>
            </a:fld>
            <a:endParaRPr lang="de-DE">
              <a:solidFill>
                <a:srgbClr val="C0C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3425825"/>
            <a:ext cx="5907087" cy="2228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0">
                <a:latin typeface="Comic Sans MS" pitchFamily="66" charset="0"/>
              </a:rPr>
              <a:t>A</a:t>
            </a:r>
            <a:r>
              <a:rPr lang="en-US" sz="3600">
                <a:latin typeface="Comic Sans MS" pitchFamily="66" charset="0"/>
              </a:rPr>
              <a:t>ttention</a:t>
            </a:r>
            <a:br>
              <a:rPr lang="en-US" sz="3600">
                <a:latin typeface="Comic Sans MS" pitchFamily="66" charset="0"/>
              </a:rPr>
            </a:br>
            <a:r>
              <a:rPr lang="en-US" sz="8000">
                <a:latin typeface="Comic Sans MS" pitchFamily="66" charset="0"/>
              </a:rPr>
              <a:t> B</a:t>
            </a:r>
            <a:r>
              <a:rPr lang="en-US" sz="3600">
                <a:latin typeface="Comic Sans MS" pitchFamily="66" charset="0"/>
              </a:rPr>
              <a:t>ackup slides</a:t>
            </a:r>
          </a:p>
        </p:txBody>
      </p:sp>
      <p:grpSp>
        <p:nvGrpSpPr>
          <p:cNvPr id="924675" name="Group 3"/>
          <p:cNvGrpSpPr>
            <a:grpSpLocks/>
          </p:cNvGrpSpPr>
          <p:nvPr/>
        </p:nvGrpSpPr>
        <p:grpSpPr bwMode="auto">
          <a:xfrm>
            <a:off x="4229100" y="1495425"/>
            <a:ext cx="2128838" cy="2298700"/>
            <a:chOff x="3303" y="1038"/>
            <a:chExt cx="1341" cy="1448"/>
          </a:xfrm>
        </p:grpSpPr>
        <p:pic>
          <p:nvPicPr>
            <p:cNvPr id="9246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64"/>
              <a:ext cx="714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4677" name="Group 5"/>
            <p:cNvGrpSpPr>
              <a:grpSpLocks/>
            </p:cNvGrpSpPr>
            <p:nvPr/>
          </p:nvGrpSpPr>
          <p:grpSpPr bwMode="auto">
            <a:xfrm>
              <a:off x="3303" y="1038"/>
              <a:ext cx="1341" cy="1448"/>
              <a:chOff x="3578" y="1038"/>
              <a:chExt cx="1453" cy="1448"/>
            </a:xfrm>
          </p:grpSpPr>
          <p:sp>
            <p:nvSpPr>
              <p:cNvPr id="924678" name="Freeform 6"/>
              <p:cNvSpPr>
                <a:spLocks/>
              </p:cNvSpPr>
              <p:nvPr/>
            </p:nvSpPr>
            <p:spPr bwMode="auto">
              <a:xfrm>
                <a:off x="4262" y="1038"/>
                <a:ext cx="395" cy="549"/>
              </a:xfrm>
              <a:custGeom>
                <a:avLst/>
                <a:gdLst>
                  <a:gd name="T0" fmla="*/ 38 w 395"/>
                  <a:gd name="T1" fmla="*/ 548 h 549"/>
                  <a:gd name="T2" fmla="*/ 7 w 395"/>
                  <a:gd name="T3" fmla="*/ 435 h 549"/>
                  <a:gd name="T4" fmla="*/ 1 w 395"/>
                  <a:gd name="T5" fmla="*/ 381 h 549"/>
                  <a:gd name="T6" fmla="*/ 0 w 395"/>
                  <a:gd name="T7" fmla="*/ 355 h 549"/>
                  <a:gd name="T8" fmla="*/ 2 w 395"/>
                  <a:gd name="T9" fmla="*/ 328 h 549"/>
                  <a:gd name="T10" fmla="*/ 21 w 395"/>
                  <a:gd name="T11" fmla="*/ 230 h 549"/>
                  <a:gd name="T12" fmla="*/ 62 w 395"/>
                  <a:gd name="T13" fmla="*/ 144 h 549"/>
                  <a:gd name="T14" fmla="*/ 123 w 395"/>
                  <a:gd name="T15" fmla="*/ 76 h 549"/>
                  <a:gd name="T16" fmla="*/ 200 w 395"/>
                  <a:gd name="T17" fmla="*/ 27 h 549"/>
                  <a:gd name="T18" fmla="*/ 291 w 395"/>
                  <a:gd name="T19" fmla="*/ 2 h 549"/>
                  <a:gd name="T20" fmla="*/ 315 w 395"/>
                  <a:gd name="T21" fmla="*/ 1 h 549"/>
                  <a:gd name="T22" fmla="*/ 341 w 395"/>
                  <a:gd name="T23" fmla="*/ 0 h 549"/>
                  <a:gd name="T24" fmla="*/ 394 w 395"/>
                  <a:gd name="T25" fmla="*/ 6 h 549"/>
                  <a:gd name="T26" fmla="*/ 370 w 395"/>
                  <a:gd name="T27" fmla="*/ 6 h 549"/>
                  <a:gd name="T28" fmla="*/ 346 w 395"/>
                  <a:gd name="T29" fmla="*/ 8 h 549"/>
                  <a:gd name="T30" fmla="*/ 299 w 395"/>
                  <a:gd name="T31" fmla="*/ 15 h 549"/>
                  <a:gd name="T32" fmla="*/ 213 w 395"/>
                  <a:gd name="T33" fmla="*/ 49 h 549"/>
                  <a:gd name="T34" fmla="*/ 140 w 395"/>
                  <a:gd name="T35" fmla="*/ 101 h 549"/>
                  <a:gd name="T36" fmla="*/ 79 w 395"/>
                  <a:gd name="T37" fmla="*/ 172 h 549"/>
                  <a:gd name="T38" fmla="*/ 37 w 395"/>
                  <a:gd name="T39" fmla="*/ 254 h 549"/>
                  <a:gd name="T40" fmla="*/ 14 w 395"/>
                  <a:gd name="T41" fmla="*/ 347 h 549"/>
                  <a:gd name="T42" fmla="*/ 11 w 395"/>
                  <a:gd name="T43" fmla="*/ 396 h 549"/>
                  <a:gd name="T44" fmla="*/ 11 w 395"/>
                  <a:gd name="T45" fmla="*/ 420 h 549"/>
                  <a:gd name="T46" fmla="*/ 14 w 395"/>
                  <a:gd name="T47" fmla="*/ 446 h 549"/>
                  <a:gd name="T48" fmla="*/ 38 w 395"/>
                  <a:gd name="T49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5" h="549">
                    <a:moveTo>
                      <a:pt x="38" y="548"/>
                    </a:moveTo>
                    <a:lnTo>
                      <a:pt x="7" y="435"/>
                    </a:lnTo>
                    <a:lnTo>
                      <a:pt x="1" y="381"/>
                    </a:lnTo>
                    <a:lnTo>
                      <a:pt x="0" y="355"/>
                    </a:lnTo>
                    <a:lnTo>
                      <a:pt x="2" y="328"/>
                    </a:lnTo>
                    <a:lnTo>
                      <a:pt x="21" y="230"/>
                    </a:lnTo>
                    <a:lnTo>
                      <a:pt x="62" y="144"/>
                    </a:lnTo>
                    <a:lnTo>
                      <a:pt x="123" y="76"/>
                    </a:lnTo>
                    <a:lnTo>
                      <a:pt x="200" y="27"/>
                    </a:lnTo>
                    <a:lnTo>
                      <a:pt x="291" y="2"/>
                    </a:lnTo>
                    <a:lnTo>
                      <a:pt x="315" y="1"/>
                    </a:lnTo>
                    <a:lnTo>
                      <a:pt x="341" y="0"/>
                    </a:lnTo>
                    <a:lnTo>
                      <a:pt x="394" y="6"/>
                    </a:lnTo>
                    <a:lnTo>
                      <a:pt x="370" y="6"/>
                    </a:lnTo>
                    <a:lnTo>
                      <a:pt x="346" y="8"/>
                    </a:lnTo>
                    <a:lnTo>
                      <a:pt x="299" y="15"/>
                    </a:lnTo>
                    <a:lnTo>
                      <a:pt x="213" y="49"/>
                    </a:lnTo>
                    <a:lnTo>
                      <a:pt x="140" y="101"/>
                    </a:lnTo>
                    <a:lnTo>
                      <a:pt x="79" y="172"/>
                    </a:lnTo>
                    <a:lnTo>
                      <a:pt x="37" y="254"/>
                    </a:lnTo>
                    <a:lnTo>
                      <a:pt x="14" y="347"/>
                    </a:lnTo>
                    <a:lnTo>
                      <a:pt x="11" y="396"/>
                    </a:lnTo>
                    <a:lnTo>
                      <a:pt x="11" y="420"/>
                    </a:lnTo>
                    <a:lnTo>
                      <a:pt x="14" y="446"/>
                    </a:lnTo>
                    <a:lnTo>
                      <a:pt x="38" y="548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79" name="Freeform 7"/>
              <p:cNvSpPr>
                <a:spLocks/>
              </p:cNvSpPr>
              <p:nvPr/>
            </p:nvSpPr>
            <p:spPr bwMode="auto">
              <a:xfrm>
                <a:off x="4319" y="1063"/>
                <a:ext cx="712" cy="801"/>
              </a:xfrm>
              <a:custGeom>
                <a:avLst/>
                <a:gdLst>
                  <a:gd name="T0" fmla="*/ 0 w 712"/>
                  <a:gd name="T1" fmla="*/ 567 h 801"/>
                  <a:gd name="T2" fmla="*/ 54 w 712"/>
                  <a:gd name="T3" fmla="*/ 658 h 801"/>
                  <a:gd name="T4" fmla="*/ 126 w 712"/>
                  <a:gd name="T5" fmla="*/ 727 h 801"/>
                  <a:gd name="T6" fmla="*/ 212 w 712"/>
                  <a:gd name="T7" fmla="*/ 773 h 801"/>
                  <a:gd name="T8" fmla="*/ 305 w 712"/>
                  <a:gd name="T9" fmla="*/ 798 h 801"/>
                  <a:gd name="T10" fmla="*/ 352 w 712"/>
                  <a:gd name="T11" fmla="*/ 800 h 801"/>
                  <a:gd name="T12" fmla="*/ 375 w 712"/>
                  <a:gd name="T13" fmla="*/ 800 h 801"/>
                  <a:gd name="T14" fmla="*/ 399 w 712"/>
                  <a:gd name="T15" fmla="*/ 798 h 801"/>
                  <a:gd name="T16" fmla="*/ 490 w 712"/>
                  <a:gd name="T17" fmla="*/ 774 h 801"/>
                  <a:gd name="T18" fmla="*/ 570 w 712"/>
                  <a:gd name="T19" fmla="*/ 727 h 801"/>
                  <a:gd name="T20" fmla="*/ 636 w 712"/>
                  <a:gd name="T21" fmla="*/ 652 h 801"/>
                  <a:gd name="T22" fmla="*/ 683 w 712"/>
                  <a:gd name="T23" fmla="*/ 559 h 801"/>
                  <a:gd name="T24" fmla="*/ 707 w 712"/>
                  <a:gd name="T25" fmla="*/ 461 h 801"/>
                  <a:gd name="T26" fmla="*/ 711 w 712"/>
                  <a:gd name="T27" fmla="*/ 412 h 801"/>
                  <a:gd name="T28" fmla="*/ 711 w 712"/>
                  <a:gd name="T29" fmla="*/ 388 h 801"/>
                  <a:gd name="T30" fmla="*/ 710 w 712"/>
                  <a:gd name="T31" fmla="*/ 362 h 801"/>
                  <a:gd name="T32" fmla="*/ 690 w 712"/>
                  <a:gd name="T33" fmla="*/ 266 h 801"/>
                  <a:gd name="T34" fmla="*/ 652 w 712"/>
                  <a:gd name="T35" fmla="*/ 179 h 801"/>
                  <a:gd name="T36" fmla="*/ 595 w 712"/>
                  <a:gd name="T37" fmla="*/ 103 h 801"/>
                  <a:gd name="T38" fmla="*/ 521 w 712"/>
                  <a:gd name="T39" fmla="*/ 42 h 801"/>
                  <a:gd name="T40" fmla="*/ 430 w 712"/>
                  <a:gd name="T41" fmla="*/ 0 h 801"/>
                  <a:gd name="T42" fmla="*/ 509 w 712"/>
                  <a:gd name="T43" fmla="*/ 45 h 801"/>
                  <a:gd name="T44" fmla="*/ 574 w 712"/>
                  <a:gd name="T45" fmla="*/ 106 h 801"/>
                  <a:gd name="T46" fmla="*/ 622 w 712"/>
                  <a:gd name="T47" fmla="*/ 180 h 801"/>
                  <a:gd name="T48" fmla="*/ 652 w 712"/>
                  <a:gd name="T49" fmla="*/ 263 h 801"/>
                  <a:gd name="T50" fmla="*/ 663 w 712"/>
                  <a:gd name="T51" fmla="*/ 352 h 801"/>
                  <a:gd name="T52" fmla="*/ 663 w 712"/>
                  <a:gd name="T53" fmla="*/ 374 h 801"/>
                  <a:gd name="T54" fmla="*/ 662 w 712"/>
                  <a:gd name="T55" fmla="*/ 397 h 801"/>
                  <a:gd name="T56" fmla="*/ 656 w 712"/>
                  <a:gd name="T57" fmla="*/ 442 h 801"/>
                  <a:gd name="T58" fmla="*/ 628 w 712"/>
                  <a:gd name="T59" fmla="*/ 530 h 801"/>
                  <a:gd name="T60" fmla="*/ 578 w 712"/>
                  <a:gd name="T61" fmla="*/ 613 h 801"/>
                  <a:gd name="T62" fmla="*/ 512 w 712"/>
                  <a:gd name="T63" fmla="*/ 682 h 801"/>
                  <a:gd name="T64" fmla="*/ 437 w 712"/>
                  <a:gd name="T65" fmla="*/ 729 h 801"/>
                  <a:gd name="T66" fmla="*/ 358 w 712"/>
                  <a:gd name="T67" fmla="*/ 754 h 801"/>
                  <a:gd name="T68" fmla="*/ 317 w 712"/>
                  <a:gd name="T69" fmla="*/ 759 h 801"/>
                  <a:gd name="T70" fmla="*/ 297 w 712"/>
                  <a:gd name="T71" fmla="*/ 760 h 801"/>
                  <a:gd name="T72" fmla="*/ 275 w 712"/>
                  <a:gd name="T73" fmla="*/ 759 h 801"/>
                  <a:gd name="T74" fmla="*/ 196 w 712"/>
                  <a:gd name="T75" fmla="*/ 742 h 801"/>
                  <a:gd name="T76" fmla="*/ 120 w 712"/>
                  <a:gd name="T77" fmla="*/ 704 h 801"/>
                  <a:gd name="T78" fmla="*/ 54 w 712"/>
                  <a:gd name="T79" fmla="*/ 646 h 801"/>
                  <a:gd name="T80" fmla="*/ 0 w 712"/>
                  <a:gd name="T81" fmla="*/ 567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2" h="801">
                    <a:moveTo>
                      <a:pt x="0" y="567"/>
                    </a:moveTo>
                    <a:lnTo>
                      <a:pt x="54" y="658"/>
                    </a:lnTo>
                    <a:lnTo>
                      <a:pt x="126" y="727"/>
                    </a:lnTo>
                    <a:lnTo>
                      <a:pt x="212" y="773"/>
                    </a:lnTo>
                    <a:lnTo>
                      <a:pt x="305" y="798"/>
                    </a:lnTo>
                    <a:lnTo>
                      <a:pt x="352" y="800"/>
                    </a:lnTo>
                    <a:lnTo>
                      <a:pt x="375" y="800"/>
                    </a:lnTo>
                    <a:lnTo>
                      <a:pt x="399" y="798"/>
                    </a:lnTo>
                    <a:lnTo>
                      <a:pt x="490" y="774"/>
                    </a:lnTo>
                    <a:lnTo>
                      <a:pt x="570" y="727"/>
                    </a:lnTo>
                    <a:lnTo>
                      <a:pt x="636" y="652"/>
                    </a:lnTo>
                    <a:lnTo>
                      <a:pt x="683" y="559"/>
                    </a:lnTo>
                    <a:lnTo>
                      <a:pt x="707" y="461"/>
                    </a:lnTo>
                    <a:lnTo>
                      <a:pt x="711" y="412"/>
                    </a:lnTo>
                    <a:lnTo>
                      <a:pt x="711" y="388"/>
                    </a:lnTo>
                    <a:lnTo>
                      <a:pt x="710" y="362"/>
                    </a:lnTo>
                    <a:lnTo>
                      <a:pt x="690" y="266"/>
                    </a:lnTo>
                    <a:lnTo>
                      <a:pt x="652" y="179"/>
                    </a:lnTo>
                    <a:lnTo>
                      <a:pt x="595" y="103"/>
                    </a:lnTo>
                    <a:lnTo>
                      <a:pt x="521" y="42"/>
                    </a:lnTo>
                    <a:lnTo>
                      <a:pt x="430" y="0"/>
                    </a:lnTo>
                    <a:lnTo>
                      <a:pt x="509" y="45"/>
                    </a:lnTo>
                    <a:lnTo>
                      <a:pt x="574" y="106"/>
                    </a:lnTo>
                    <a:lnTo>
                      <a:pt x="622" y="180"/>
                    </a:lnTo>
                    <a:lnTo>
                      <a:pt x="652" y="263"/>
                    </a:lnTo>
                    <a:lnTo>
                      <a:pt x="663" y="352"/>
                    </a:lnTo>
                    <a:lnTo>
                      <a:pt x="663" y="374"/>
                    </a:lnTo>
                    <a:lnTo>
                      <a:pt x="662" y="397"/>
                    </a:lnTo>
                    <a:lnTo>
                      <a:pt x="656" y="442"/>
                    </a:lnTo>
                    <a:lnTo>
                      <a:pt x="628" y="530"/>
                    </a:lnTo>
                    <a:lnTo>
                      <a:pt x="578" y="613"/>
                    </a:lnTo>
                    <a:lnTo>
                      <a:pt x="512" y="682"/>
                    </a:lnTo>
                    <a:lnTo>
                      <a:pt x="437" y="729"/>
                    </a:lnTo>
                    <a:lnTo>
                      <a:pt x="358" y="754"/>
                    </a:lnTo>
                    <a:lnTo>
                      <a:pt x="317" y="759"/>
                    </a:lnTo>
                    <a:lnTo>
                      <a:pt x="297" y="760"/>
                    </a:lnTo>
                    <a:lnTo>
                      <a:pt x="275" y="759"/>
                    </a:lnTo>
                    <a:lnTo>
                      <a:pt x="196" y="742"/>
                    </a:lnTo>
                    <a:lnTo>
                      <a:pt x="120" y="704"/>
                    </a:lnTo>
                    <a:lnTo>
                      <a:pt x="54" y="646"/>
                    </a:lnTo>
                    <a:lnTo>
                      <a:pt x="0" y="56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0" name="Freeform 8"/>
              <p:cNvSpPr>
                <a:spLocks/>
              </p:cNvSpPr>
              <p:nvPr/>
            </p:nvSpPr>
            <p:spPr bwMode="auto">
              <a:xfrm>
                <a:off x="4270" y="1046"/>
                <a:ext cx="712" cy="775"/>
              </a:xfrm>
              <a:custGeom>
                <a:avLst/>
                <a:gdLst>
                  <a:gd name="T0" fmla="*/ 0 w 712"/>
                  <a:gd name="T1" fmla="*/ 390 h 775"/>
                  <a:gd name="T2" fmla="*/ 14 w 712"/>
                  <a:gd name="T3" fmla="*/ 299 h 775"/>
                  <a:gd name="T4" fmla="*/ 41 w 712"/>
                  <a:gd name="T5" fmla="*/ 220 h 775"/>
                  <a:gd name="T6" fmla="*/ 78 w 712"/>
                  <a:gd name="T7" fmla="*/ 153 h 775"/>
                  <a:gd name="T8" fmla="*/ 125 w 712"/>
                  <a:gd name="T9" fmla="*/ 97 h 775"/>
                  <a:gd name="T10" fmla="*/ 179 w 712"/>
                  <a:gd name="T11" fmla="*/ 55 h 775"/>
                  <a:gd name="T12" fmla="*/ 238 w 712"/>
                  <a:gd name="T13" fmla="*/ 25 h 775"/>
                  <a:gd name="T14" fmla="*/ 300 w 712"/>
                  <a:gd name="T15" fmla="*/ 6 h 775"/>
                  <a:gd name="T16" fmla="*/ 365 w 712"/>
                  <a:gd name="T17" fmla="*/ 0 h 775"/>
                  <a:gd name="T18" fmla="*/ 397 w 712"/>
                  <a:gd name="T19" fmla="*/ 1 h 775"/>
                  <a:gd name="T20" fmla="*/ 429 w 712"/>
                  <a:gd name="T21" fmla="*/ 5 h 775"/>
                  <a:gd name="T22" fmla="*/ 490 w 712"/>
                  <a:gd name="T23" fmla="*/ 24 h 775"/>
                  <a:gd name="T24" fmla="*/ 547 w 712"/>
                  <a:gd name="T25" fmla="*/ 54 h 775"/>
                  <a:gd name="T26" fmla="*/ 600 w 712"/>
                  <a:gd name="T27" fmla="*/ 97 h 775"/>
                  <a:gd name="T28" fmla="*/ 644 w 712"/>
                  <a:gd name="T29" fmla="*/ 152 h 775"/>
                  <a:gd name="T30" fmla="*/ 678 w 712"/>
                  <a:gd name="T31" fmla="*/ 220 h 775"/>
                  <a:gd name="T32" fmla="*/ 701 w 712"/>
                  <a:gd name="T33" fmla="*/ 298 h 775"/>
                  <a:gd name="T34" fmla="*/ 711 w 712"/>
                  <a:gd name="T35" fmla="*/ 390 h 775"/>
                  <a:gd name="T36" fmla="*/ 698 w 712"/>
                  <a:gd name="T37" fmla="*/ 480 h 775"/>
                  <a:gd name="T38" fmla="*/ 672 w 712"/>
                  <a:gd name="T39" fmla="*/ 557 h 775"/>
                  <a:gd name="T40" fmla="*/ 635 w 712"/>
                  <a:gd name="T41" fmla="*/ 623 h 775"/>
                  <a:gd name="T42" fmla="*/ 589 w 712"/>
                  <a:gd name="T43" fmla="*/ 677 h 775"/>
                  <a:gd name="T44" fmla="*/ 536 w 712"/>
                  <a:gd name="T45" fmla="*/ 719 h 775"/>
                  <a:gd name="T46" fmla="*/ 478 w 712"/>
                  <a:gd name="T47" fmla="*/ 749 h 775"/>
                  <a:gd name="T48" fmla="*/ 415 w 712"/>
                  <a:gd name="T49" fmla="*/ 767 h 775"/>
                  <a:gd name="T50" fmla="*/ 351 w 712"/>
                  <a:gd name="T51" fmla="*/ 774 h 775"/>
                  <a:gd name="T52" fmla="*/ 226 w 712"/>
                  <a:gd name="T53" fmla="*/ 752 h 775"/>
                  <a:gd name="T54" fmla="*/ 169 w 712"/>
                  <a:gd name="T55" fmla="*/ 722 h 775"/>
                  <a:gd name="T56" fmla="*/ 116 w 712"/>
                  <a:gd name="T57" fmla="*/ 680 h 775"/>
                  <a:gd name="T58" fmla="*/ 72 w 712"/>
                  <a:gd name="T59" fmla="*/ 626 h 775"/>
                  <a:gd name="T60" fmla="*/ 36 w 712"/>
                  <a:gd name="T61" fmla="*/ 560 h 775"/>
                  <a:gd name="T62" fmla="*/ 12 w 712"/>
                  <a:gd name="T63" fmla="*/ 482 h 775"/>
                  <a:gd name="T64" fmla="*/ 0 w 712"/>
                  <a:gd name="T65" fmla="*/ 39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2" h="775">
                    <a:moveTo>
                      <a:pt x="0" y="390"/>
                    </a:moveTo>
                    <a:lnTo>
                      <a:pt x="14" y="299"/>
                    </a:lnTo>
                    <a:lnTo>
                      <a:pt x="41" y="220"/>
                    </a:lnTo>
                    <a:lnTo>
                      <a:pt x="78" y="153"/>
                    </a:lnTo>
                    <a:lnTo>
                      <a:pt x="125" y="97"/>
                    </a:lnTo>
                    <a:lnTo>
                      <a:pt x="179" y="55"/>
                    </a:lnTo>
                    <a:lnTo>
                      <a:pt x="238" y="25"/>
                    </a:lnTo>
                    <a:lnTo>
                      <a:pt x="300" y="6"/>
                    </a:lnTo>
                    <a:lnTo>
                      <a:pt x="365" y="0"/>
                    </a:lnTo>
                    <a:lnTo>
                      <a:pt x="397" y="1"/>
                    </a:lnTo>
                    <a:lnTo>
                      <a:pt x="429" y="5"/>
                    </a:lnTo>
                    <a:lnTo>
                      <a:pt x="490" y="24"/>
                    </a:lnTo>
                    <a:lnTo>
                      <a:pt x="547" y="54"/>
                    </a:lnTo>
                    <a:lnTo>
                      <a:pt x="600" y="97"/>
                    </a:lnTo>
                    <a:lnTo>
                      <a:pt x="644" y="152"/>
                    </a:lnTo>
                    <a:lnTo>
                      <a:pt x="678" y="220"/>
                    </a:lnTo>
                    <a:lnTo>
                      <a:pt x="701" y="298"/>
                    </a:lnTo>
                    <a:lnTo>
                      <a:pt x="711" y="390"/>
                    </a:lnTo>
                    <a:lnTo>
                      <a:pt x="698" y="480"/>
                    </a:lnTo>
                    <a:lnTo>
                      <a:pt x="672" y="557"/>
                    </a:lnTo>
                    <a:lnTo>
                      <a:pt x="635" y="623"/>
                    </a:lnTo>
                    <a:lnTo>
                      <a:pt x="589" y="677"/>
                    </a:lnTo>
                    <a:lnTo>
                      <a:pt x="536" y="719"/>
                    </a:lnTo>
                    <a:lnTo>
                      <a:pt x="478" y="749"/>
                    </a:lnTo>
                    <a:lnTo>
                      <a:pt x="415" y="767"/>
                    </a:lnTo>
                    <a:lnTo>
                      <a:pt x="351" y="774"/>
                    </a:lnTo>
                    <a:lnTo>
                      <a:pt x="226" y="752"/>
                    </a:lnTo>
                    <a:lnTo>
                      <a:pt x="169" y="722"/>
                    </a:lnTo>
                    <a:lnTo>
                      <a:pt x="116" y="680"/>
                    </a:lnTo>
                    <a:lnTo>
                      <a:pt x="72" y="626"/>
                    </a:lnTo>
                    <a:lnTo>
                      <a:pt x="36" y="560"/>
                    </a:lnTo>
                    <a:lnTo>
                      <a:pt x="12" y="482"/>
                    </a:lnTo>
                    <a:lnTo>
                      <a:pt x="0" y="390"/>
                    </a:lnTo>
                  </a:path>
                </a:pathLst>
              </a:custGeom>
              <a:noFill/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1" name="Freeform 9"/>
              <p:cNvSpPr>
                <a:spLocks/>
              </p:cNvSpPr>
              <p:nvPr/>
            </p:nvSpPr>
            <p:spPr bwMode="auto">
              <a:xfrm>
                <a:off x="3623" y="1758"/>
                <a:ext cx="693" cy="728"/>
              </a:xfrm>
              <a:custGeom>
                <a:avLst/>
                <a:gdLst>
                  <a:gd name="T0" fmla="*/ 578 w 693"/>
                  <a:gd name="T1" fmla="*/ 91 h 728"/>
                  <a:gd name="T2" fmla="*/ 605 w 693"/>
                  <a:gd name="T3" fmla="*/ 63 h 728"/>
                  <a:gd name="T4" fmla="*/ 622 w 693"/>
                  <a:gd name="T5" fmla="*/ 30 h 728"/>
                  <a:gd name="T6" fmla="*/ 621 w 693"/>
                  <a:gd name="T7" fmla="*/ 13 h 728"/>
                  <a:gd name="T8" fmla="*/ 612 w 693"/>
                  <a:gd name="T9" fmla="*/ 0 h 728"/>
                  <a:gd name="T10" fmla="*/ 657 w 693"/>
                  <a:gd name="T11" fmla="*/ 44 h 728"/>
                  <a:gd name="T12" fmla="*/ 692 w 693"/>
                  <a:gd name="T13" fmla="*/ 100 h 728"/>
                  <a:gd name="T14" fmla="*/ 671 w 693"/>
                  <a:gd name="T15" fmla="*/ 125 h 728"/>
                  <a:gd name="T16" fmla="*/ 42 w 693"/>
                  <a:gd name="T17" fmla="*/ 727 h 728"/>
                  <a:gd name="T18" fmla="*/ 44 w 693"/>
                  <a:gd name="T19" fmla="*/ 710 h 728"/>
                  <a:gd name="T20" fmla="*/ 35 w 693"/>
                  <a:gd name="T21" fmla="*/ 687 h 728"/>
                  <a:gd name="T22" fmla="*/ 0 w 693"/>
                  <a:gd name="T23" fmla="*/ 636 h 728"/>
                  <a:gd name="T24" fmla="*/ 578 w 693"/>
                  <a:gd name="T25" fmla="*/ 91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3" h="728">
                    <a:moveTo>
                      <a:pt x="578" y="91"/>
                    </a:moveTo>
                    <a:lnTo>
                      <a:pt x="605" y="63"/>
                    </a:lnTo>
                    <a:lnTo>
                      <a:pt x="622" y="30"/>
                    </a:lnTo>
                    <a:lnTo>
                      <a:pt x="621" y="13"/>
                    </a:lnTo>
                    <a:lnTo>
                      <a:pt x="612" y="0"/>
                    </a:lnTo>
                    <a:lnTo>
                      <a:pt x="657" y="44"/>
                    </a:lnTo>
                    <a:lnTo>
                      <a:pt x="692" y="100"/>
                    </a:lnTo>
                    <a:lnTo>
                      <a:pt x="671" y="125"/>
                    </a:lnTo>
                    <a:lnTo>
                      <a:pt x="42" y="727"/>
                    </a:lnTo>
                    <a:lnTo>
                      <a:pt x="44" y="710"/>
                    </a:lnTo>
                    <a:lnTo>
                      <a:pt x="35" y="687"/>
                    </a:lnTo>
                    <a:lnTo>
                      <a:pt x="0" y="636"/>
                    </a:lnTo>
                    <a:lnTo>
                      <a:pt x="578" y="9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2" name="Freeform 10"/>
              <p:cNvSpPr>
                <a:spLocks/>
              </p:cNvSpPr>
              <p:nvPr/>
            </p:nvSpPr>
            <p:spPr bwMode="auto">
              <a:xfrm>
                <a:off x="3579" y="1758"/>
                <a:ext cx="667" cy="635"/>
              </a:xfrm>
              <a:custGeom>
                <a:avLst/>
                <a:gdLst>
                  <a:gd name="T0" fmla="*/ 622 w 667"/>
                  <a:gd name="T1" fmla="*/ 91 h 635"/>
                  <a:gd name="T2" fmla="*/ 649 w 667"/>
                  <a:gd name="T3" fmla="*/ 63 h 635"/>
                  <a:gd name="T4" fmla="*/ 666 w 667"/>
                  <a:gd name="T5" fmla="*/ 30 h 635"/>
                  <a:gd name="T6" fmla="*/ 665 w 667"/>
                  <a:gd name="T7" fmla="*/ 13 h 635"/>
                  <a:gd name="T8" fmla="*/ 656 w 667"/>
                  <a:gd name="T9" fmla="*/ 0 h 635"/>
                  <a:gd name="T10" fmla="*/ 645 w 667"/>
                  <a:gd name="T11" fmla="*/ 1 h 635"/>
                  <a:gd name="T12" fmla="*/ 637 w 667"/>
                  <a:gd name="T13" fmla="*/ 7 h 635"/>
                  <a:gd name="T14" fmla="*/ 0 w 667"/>
                  <a:gd name="T15" fmla="*/ 601 h 635"/>
                  <a:gd name="T16" fmla="*/ 15 w 667"/>
                  <a:gd name="T17" fmla="*/ 608 h 635"/>
                  <a:gd name="T18" fmla="*/ 44 w 667"/>
                  <a:gd name="T19" fmla="*/ 634 h 635"/>
                  <a:gd name="T20" fmla="*/ 622 w 667"/>
                  <a:gd name="T21" fmla="*/ 9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635">
                    <a:moveTo>
                      <a:pt x="622" y="91"/>
                    </a:moveTo>
                    <a:lnTo>
                      <a:pt x="649" y="63"/>
                    </a:lnTo>
                    <a:lnTo>
                      <a:pt x="666" y="30"/>
                    </a:lnTo>
                    <a:lnTo>
                      <a:pt x="665" y="13"/>
                    </a:lnTo>
                    <a:lnTo>
                      <a:pt x="656" y="0"/>
                    </a:lnTo>
                    <a:lnTo>
                      <a:pt x="645" y="1"/>
                    </a:lnTo>
                    <a:lnTo>
                      <a:pt x="637" y="7"/>
                    </a:lnTo>
                    <a:lnTo>
                      <a:pt x="0" y="601"/>
                    </a:lnTo>
                    <a:lnTo>
                      <a:pt x="15" y="608"/>
                    </a:lnTo>
                    <a:lnTo>
                      <a:pt x="44" y="634"/>
                    </a:lnTo>
                    <a:lnTo>
                      <a:pt x="622" y="91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3" name="Freeform 11"/>
              <p:cNvSpPr>
                <a:spLocks/>
              </p:cNvSpPr>
              <p:nvPr/>
            </p:nvSpPr>
            <p:spPr bwMode="auto">
              <a:xfrm>
                <a:off x="3578" y="2359"/>
                <a:ext cx="93" cy="125"/>
              </a:xfrm>
              <a:custGeom>
                <a:avLst/>
                <a:gdLst>
                  <a:gd name="T0" fmla="*/ 58 w 93"/>
                  <a:gd name="T1" fmla="*/ 46 h 125"/>
                  <a:gd name="T2" fmla="*/ 23 w 93"/>
                  <a:gd name="T3" fmla="*/ 8 h 125"/>
                  <a:gd name="T4" fmla="*/ 10 w 93"/>
                  <a:gd name="T5" fmla="*/ 0 h 125"/>
                  <a:gd name="T6" fmla="*/ 1 w 93"/>
                  <a:gd name="T7" fmla="*/ 0 h 125"/>
                  <a:gd name="T8" fmla="*/ 0 w 93"/>
                  <a:gd name="T9" fmla="*/ 11 h 125"/>
                  <a:gd name="T10" fmla="*/ 6 w 93"/>
                  <a:gd name="T11" fmla="*/ 31 h 125"/>
                  <a:gd name="T12" fmla="*/ 33 w 93"/>
                  <a:gd name="T13" fmla="*/ 78 h 125"/>
                  <a:gd name="T14" fmla="*/ 68 w 93"/>
                  <a:gd name="T15" fmla="*/ 115 h 125"/>
                  <a:gd name="T16" fmla="*/ 82 w 93"/>
                  <a:gd name="T17" fmla="*/ 124 h 125"/>
                  <a:gd name="T18" fmla="*/ 91 w 93"/>
                  <a:gd name="T19" fmla="*/ 123 h 125"/>
                  <a:gd name="T20" fmla="*/ 92 w 93"/>
                  <a:gd name="T21" fmla="*/ 113 h 125"/>
                  <a:gd name="T22" fmla="*/ 86 w 93"/>
                  <a:gd name="T23" fmla="*/ 93 h 125"/>
                  <a:gd name="T24" fmla="*/ 58 w 93"/>
                  <a:gd name="T25" fmla="*/ 4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25">
                    <a:moveTo>
                      <a:pt x="58" y="46"/>
                    </a:moveTo>
                    <a:lnTo>
                      <a:pt x="23" y="8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6" y="31"/>
                    </a:lnTo>
                    <a:lnTo>
                      <a:pt x="33" y="78"/>
                    </a:lnTo>
                    <a:lnTo>
                      <a:pt x="68" y="115"/>
                    </a:lnTo>
                    <a:lnTo>
                      <a:pt x="82" y="124"/>
                    </a:lnTo>
                    <a:lnTo>
                      <a:pt x="91" y="123"/>
                    </a:lnTo>
                    <a:lnTo>
                      <a:pt x="92" y="113"/>
                    </a:lnTo>
                    <a:lnTo>
                      <a:pt x="86" y="93"/>
                    </a:lnTo>
                    <a:lnTo>
                      <a:pt x="58" y="46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4" name="Line 12"/>
              <p:cNvSpPr>
                <a:spLocks noChangeShapeType="1"/>
              </p:cNvSpPr>
              <p:nvPr/>
            </p:nvSpPr>
            <p:spPr bwMode="auto">
              <a:xfrm flipH="1">
                <a:off x="3621" y="1883"/>
                <a:ext cx="548" cy="50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4685" name="Line 13"/>
              <p:cNvSpPr>
                <a:spLocks noChangeShapeType="1"/>
              </p:cNvSpPr>
              <p:nvPr/>
            </p:nvSpPr>
            <p:spPr bwMode="auto">
              <a:xfrm flipH="1">
                <a:off x="3661" y="1848"/>
                <a:ext cx="649" cy="610"/>
              </a:xfrm>
              <a:prstGeom prst="line">
                <a:avLst/>
              </a:prstGeom>
              <a:noFill/>
              <a:ln w="12700">
                <a:solidFill>
                  <a:srgbClr val="D2D2D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4686" name="Freeform 14"/>
              <p:cNvSpPr>
                <a:spLocks/>
              </p:cNvSpPr>
              <p:nvPr/>
            </p:nvSpPr>
            <p:spPr bwMode="auto">
              <a:xfrm>
                <a:off x="4234" y="1704"/>
                <a:ext cx="151" cy="155"/>
              </a:xfrm>
              <a:custGeom>
                <a:avLst/>
                <a:gdLst>
                  <a:gd name="T0" fmla="*/ 150 w 151"/>
                  <a:gd name="T1" fmla="*/ 30 h 155"/>
                  <a:gd name="T2" fmla="*/ 124 w 151"/>
                  <a:gd name="T3" fmla="*/ 56 h 155"/>
                  <a:gd name="T4" fmla="*/ 108 w 151"/>
                  <a:gd name="T5" fmla="*/ 77 h 155"/>
                  <a:gd name="T6" fmla="*/ 95 w 151"/>
                  <a:gd name="T7" fmla="*/ 91 h 155"/>
                  <a:gd name="T8" fmla="*/ 87 w 151"/>
                  <a:gd name="T9" fmla="*/ 110 h 155"/>
                  <a:gd name="T10" fmla="*/ 83 w 151"/>
                  <a:gd name="T11" fmla="*/ 140 h 155"/>
                  <a:gd name="T12" fmla="*/ 83 w 151"/>
                  <a:gd name="T13" fmla="*/ 147 h 155"/>
                  <a:gd name="T14" fmla="*/ 81 w 151"/>
                  <a:gd name="T15" fmla="*/ 154 h 155"/>
                  <a:gd name="T16" fmla="*/ 34 w 151"/>
                  <a:gd name="T17" fmla="*/ 84 h 155"/>
                  <a:gd name="T18" fmla="*/ 0 w 151"/>
                  <a:gd name="T19" fmla="*/ 54 h 155"/>
                  <a:gd name="T20" fmla="*/ 7 w 151"/>
                  <a:gd name="T21" fmla="*/ 51 h 155"/>
                  <a:gd name="T22" fmla="*/ 21 w 151"/>
                  <a:gd name="T23" fmla="*/ 54 h 155"/>
                  <a:gd name="T24" fmla="*/ 41 w 151"/>
                  <a:gd name="T25" fmla="*/ 51 h 155"/>
                  <a:gd name="T26" fmla="*/ 60 w 151"/>
                  <a:gd name="T27" fmla="*/ 44 h 155"/>
                  <a:gd name="T28" fmla="*/ 78 w 151"/>
                  <a:gd name="T29" fmla="*/ 35 h 155"/>
                  <a:gd name="T30" fmla="*/ 102 w 151"/>
                  <a:gd name="T31" fmla="*/ 19 h 155"/>
                  <a:gd name="T32" fmla="*/ 124 w 151"/>
                  <a:gd name="T33" fmla="*/ 0 h 155"/>
                  <a:gd name="T34" fmla="*/ 150 w 151"/>
                  <a:gd name="T35" fmla="*/ 3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1" h="155">
                    <a:moveTo>
                      <a:pt x="150" y="30"/>
                    </a:moveTo>
                    <a:lnTo>
                      <a:pt x="124" y="56"/>
                    </a:lnTo>
                    <a:lnTo>
                      <a:pt x="108" y="77"/>
                    </a:lnTo>
                    <a:lnTo>
                      <a:pt x="95" y="91"/>
                    </a:lnTo>
                    <a:lnTo>
                      <a:pt x="87" y="110"/>
                    </a:lnTo>
                    <a:lnTo>
                      <a:pt x="83" y="140"/>
                    </a:lnTo>
                    <a:lnTo>
                      <a:pt x="83" y="147"/>
                    </a:lnTo>
                    <a:lnTo>
                      <a:pt x="81" y="154"/>
                    </a:lnTo>
                    <a:lnTo>
                      <a:pt x="34" y="84"/>
                    </a:lnTo>
                    <a:lnTo>
                      <a:pt x="0" y="54"/>
                    </a:lnTo>
                    <a:lnTo>
                      <a:pt x="7" y="51"/>
                    </a:lnTo>
                    <a:lnTo>
                      <a:pt x="21" y="54"/>
                    </a:lnTo>
                    <a:lnTo>
                      <a:pt x="41" y="51"/>
                    </a:lnTo>
                    <a:lnTo>
                      <a:pt x="60" y="44"/>
                    </a:lnTo>
                    <a:lnTo>
                      <a:pt x="78" y="35"/>
                    </a:lnTo>
                    <a:lnTo>
                      <a:pt x="102" y="19"/>
                    </a:lnTo>
                    <a:lnTo>
                      <a:pt x="124" y="0"/>
                    </a:lnTo>
                    <a:lnTo>
                      <a:pt x="150" y="3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7" name="Freeform 15"/>
              <p:cNvSpPr>
                <a:spLocks/>
              </p:cNvSpPr>
              <p:nvPr/>
            </p:nvSpPr>
            <p:spPr bwMode="auto">
              <a:xfrm>
                <a:off x="4167" y="1778"/>
                <a:ext cx="99" cy="102"/>
              </a:xfrm>
              <a:custGeom>
                <a:avLst/>
                <a:gdLst>
                  <a:gd name="T0" fmla="*/ 78 w 99"/>
                  <a:gd name="T1" fmla="*/ 0 h 102"/>
                  <a:gd name="T2" fmla="*/ 74 w 99"/>
                  <a:gd name="T3" fmla="*/ 21 h 102"/>
                  <a:gd name="T4" fmla="*/ 55 w 99"/>
                  <a:gd name="T5" fmla="*/ 50 h 102"/>
                  <a:gd name="T6" fmla="*/ 0 w 99"/>
                  <a:gd name="T7" fmla="*/ 101 h 102"/>
                  <a:gd name="T8" fmla="*/ 67 w 99"/>
                  <a:gd name="T9" fmla="*/ 66 h 102"/>
                  <a:gd name="T10" fmla="*/ 91 w 99"/>
                  <a:gd name="T11" fmla="*/ 50 h 102"/>
                  <a:gd name="T12" fmla="*/ 98 w 99"/>
                  <a:gd name="T13" fmla="*/ 37 h 102"/>
                  <a:gd name="T14" fmla="*/ 98 w 99"/>
                  <a:gd name="T15" fmla="*/ 28 h 102"/>
                  <a:gd name="T16" fmla="*/ 95 w 99"/>
                  <a:gd name="T17" fmla="*/ 17 h 102"/>
                  <a:gd name="T18" fmla="*/ 85 w 99"/>
                  <a:gd name="T19" fmla="*/ 4 h 102"/>
                  <a:gd name="T20" fmla="*/ 78 w 99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2">
                    <a:moveTo>
                      <a:pt x="78" y="0"/>
                    </a:moveTo>
                    <a:lnTo>
                      <a:pt x="74" y="21"/>
                    </a:lnTo>
                    <a:lnTo>
                      <a:pt x="55" y="50"/>
                    </a:lnTo>
                    <a:lnTo>
                      <a:pt x="0" y="101"/>
                    </a:lnTo>
                    <a:lnTo>
                      <a:pt x="67" y="66"/>
                    </a:lnTo>
                    <a:lnTo>
                      <a:pt x="91" y="50"/>
                    </a:lnTo>
                    <a:lnTo>
                      <a:pt x="98" y="37"/>
                    </a:lnTo>
                    <a:lnTo>
                      <a:pt x="98" y="28"/>
                    </a:lnTo>
                    <a:lnTo>
                      <a:pt x="95" y="17"/>
                    </a:lnTo>
                    <a:lnTo>
                      <a:pt x="85" y="4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8" name="Freeform 16"/>
              <p:cNvSpPr>
                <a:spLocks/>
              </p:cNvSpPr>
              <p:nvPr/>
            </p:nvSpPr>
            <p:spPr bwMode="auto">
              <a:xfrm>
                <a:off x="4289" y="1727"/>
                <a:ext cx="85" cy="97"/>
              </a:xfrm>
              <a:custGeom>
                <a:avLst/>
                <a:gdLst>
                  <a:gd name="T0" fmla="*/ 84 w 85"/>
                  <a:gd name="T1" fmla="*/ 5 h 97"/>
                  <a:gd name="T2" fmla="*/ 42 w 85"/>
                  <a:gd name="T3" fmla="*/ 50 h 97"/>
                  <a:gd name="T4" fmla="*/ 21 w 85"/>
                  <a:gd name="T5" fmla="*/ 96 h 97"/>
                  <a:gd name="T6" fmla="*/ 17 w 85"/>
                  <a:gd name="T7" fmla="*/ 92 h 97"/>
                  <a:gd name="T8" fmla="*/ 8 w 85"/>
                  <a:gd name="T9" fmla="*/ 75 h 97"/>
                  <a:gd name="T10" fmla="*/ 0 w 85"/>
                  <a:gd name="T11" fmla="*/ 63 h 97"/>
                  <a:gd name="T12" fmla="*/ 38 w 85"/>
                  <a:gd name="T13" fmla="*/ 42 h 97"/>
                  <a:gd name="T14" fmla="*/ 78 w 85"/>
                  <a:gd name="T15" fmla="*/ 0 h 97"/>
                  <a:gd name="T16" fmla="*/ 84 w 85"/>
                  <a:gd name="T17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97">
                    <a:moveTo>
                      <a:pt x="84" y="5"/>
                    </a:moveTo>
                    <a:lnTo>
                      <a:pt x="42" y="50"/>
                    </a:lnTo>
                    <a:lnTo>
                      <a:pt x="21" y="96"/>
                    </a:lnTo>
                    <a:lnTo>
                      <a:pt x="17" y="92"/>
                    </a:lnTo>
                    <a:lnTo>
                      <a:pt x="8" y="75"/>
                    </a:lnTo>
                    <a:lnTo>
                      <a:pt x="0" y="63"/>
                    </a:lnTo>
                    <a:lnTo>
                      <a:pt x="38" y="42"/>
                    </a:lnTo>
                    <a:lnTo>
                      <a:pt x="78" y="0"/>
                    </a:lnTo>
                    <a:lnTo>
                      <a:pt x="84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21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24</a:t>
            </a:fld>
            <a:endParaRPr lang="de-DE">
              <a:solidFill>
                <a:srgbClr val="C0C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3" name="KAMERA.WAV"/>
          </p:stSnd>
        </p:sndAc>
      </p:transition>
    </mc:Choice>
    <mc:Fallback>
      <p:transition spd="med">
        <p:fade/>
        <p:sndAc>
          <p:stSnd>
            <p:snd r:embed="rId3" name="K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25</a:t>
            </a:fld>
            <a:endParaRPr lang="de-DE">
              <a:solidFill>
                <a:srgbClr val="C0C0C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03548" y="836712"/>
            <a:ext cx="8352928" cy="5183088"/>
          </a:xfrm>
        </p:spPr>
        <p:txBody>
          <a:bodyPr/>
          <a:lstStyle/>
          <a:p>
            <a:r>
              <a:rPr lang="en-GB" sz="1050" dirty="0" smtClean="0"/>
              <a:t>SAML</a:t>
            </a:r>
            <a:endParaRPr lang="en-GB" sz="1050" dirty="0"/>
          </a:p>
          <a:p>
            <a:pPr lvl="1"/>
            <a:r>
              <a:rPr lang="en-GB" sz="850" dirty="0" smtClean="0"/>
              <a:t>Most </a:t>
            </a:r>
            <a:r>
              <a:rPr lang="en-GB" sz="850" dirty="0"/>
              <a:t>mature, detailed, and widely adopted specifications family for browser-based federated sign-on for cloud users</a:t>
            </a:r>
          </a:p>
          <a:p>
            <a:pPr lvl="1"/>
            <a:r>
              <a:rPr lang="en-GB" sz="850" dirty="0" smtClean="0"/>
              <a:t>Enables </a:t>
            </a:r>
            <a:r>
              <a:rPr lang="en-GB" sz="850" dirty="0"/>
              <a:t>delegation (SSO)</a:t>
            </a:r>
          </a:p>
          <a:p>
            <a:pPr lvl="1"/>
            <a:r>
              <a:rPr lang="en-GB" sz="850" dirty="0" smtClean="0"/>
              <a:t>Multifactor </a:t>
            </a:r>
            <a:r>
              <a:rPr lang="en-GB" sz="850" dirty="0"/>
              <a:t>authentication</a:t>
            </a:r>
          </a:p>
          <a:p>
            <a:pPr lvl="1"/>
            <a:r>
              <a:rPr lang="en-GB" sz="850" dirty="0" smtClean="0"/>
              <a:t>Support </a:t>
            </a:r>
            <a:r>
              <a:rPr lang="en-GB" sz="850" dirty="0"/>
              <a:t>strong authentication and web SSO, avoid duplication of identity, and share only selected attributes to protect user privacy</a:t>
            </a:r>
          </a:p>
          <a:p>
            <a:pPr lvl="1"/>
            <a:r>
              <a:rPr lang="en-GB" sz="850" dirty="0" smtClean="0"/>
              <a:t>Platform </a:t>
            </a:r>
            <a:r>
              <a:rPr lang="en-GB" sz="850" dirty="0"/>
              <a:t>neutrality. SAML abstracts the security framework away from platform architectures and particular vendor implementations.</a:t>
            </a:r>
          </a:p>
          <a:p>
            <a:pPr lvl="1"/>
            <a:r>
              <a:rPr lang="en-GB" sz="850" dirty="0" smtClean="0"/>
              <a:t>Business-to-business </a:t>
            </a:r>
            <a:r>
              <a:rPr lang="en-GB" sz="850" dirty="0"/>
              <a:t>and employee-facing use cases</a:t>
            </a:r>
          </a:p>
          <a:p>
            <a:r>
              <a:rPr lang="en-GB" sz="1050" dirty="0" smtClean="0"/>
              <a:t>Shibboleth</a:t>
            </a:r>
            <a:endParaRPr lang="en-GB" sz="1050" dirty="0"/>
          </a:p>
          <a:p>
            <a:pPr lvl="1"/>
            <a:r>
              <a:rPr lang="en-GB" sz="850" dirty="0" smtClean="0"/>
              <a:t>Led </a:t>
            </a:r>
            <a:r>
              <a:rPr lang="en-GB" sz="850" dirty="0"/>
              <a:t>by Internet2 to provide peer-to-peer collaboration using a federated identity infrastructure based on SAML.</a:t>
            </a:r>
          </a:p>
          <a:p>
            <a:pPr lvl="1"/>
            <a:r>
              <a:rPr lang="en-GB" sz="850" dirty="0" smtClean="0"/>
              <a:t>Huge </a:t>
            </a:r>
            <a:r>
              <a:rPr lang="en-GB" sz="850" dirty="0"/>
              <a:t>adoption rate in university and research communities</a:t>
            </a:r>
          </a:p>
          <a:p>
            <a:r>
              <a:rPr lang="en-GB" sz="1050" dirty="0" smtClean="0"/>
              <a:t>Liberty </a:t>
            </a:r>
            <a:r>
              <a:rPr lang="en-GB" sz="1050" dirty="0"/>
              <a:t>Alliance</a:t>
            </a:r>
          </a:p>
          <a:p>
            <a:pPr lvl="1"/>
            <a:r>
              <a:rPr lang="en-GB" sz="850" dirty="0" smtClean="0"/>
              <a:t>An </a:t>
            </a:r>
            <a:r>
              <a:rPr lang="en-GB" sz="850" dirty="0"/>
              <a:t>organization of vendors and enterprises that is largely perceived as having formed in response to Microsoft’s Passport efforts.</a:t>
            </a:r>
          </a:p>
          <a:p>
            <a:pPr lvl="1"/>
            <a:r>
              <a:rPr lang="en-GB" sz="850" dirty="0" smtClean="0"/>
              <a:t>Identity </a:t>
            </a:r>
            <a:r>
              <a:rPr lang="en-GB" sz="850" dirty="0"/>
              <a:t>federation framework (ID-FF) and identity Web services framework (ID-WSF). Their ID-FF work, </a:t>
            </a:r>
            <a:r>
              <a:rPr lang="en-GB" sz="850" dirty="0" smtClean="0"/>
              <a:t>which has </a:t>
            </a:r>
            <a:r>
              <a:rPr lang="en-GB" sz="850" dirty="0"/>
              <a:t>now been incorporated into SAML 2.0.</a:t>
            </a:r>
          </a:p>
          <a:p>
            <a:pPr lvl="1"/>
            <a:r>
              <a:rPr lang="en-GB" sz="850" dirty="0" smtClean="0"/>
              <a:t>Provides </a:t>
            </a:r>
            <a:r>
              <a:rPr lang="en-GB" sz="850" dirty="0"/>
              <a:t>testing services for SAML 2.0 as well as their own protocols.</a:t>
            </a:r>
          </a:p>
          <a:p>
            <a:r>
              <a:rPr lang="en-GB" sz="1050" dirty="0" smtClean="0"/>
              <a:t>SPML</a:t>
            </a:r>
            <a:endParaRPr lang="en-GB" sz="1050" dirty="0"/>
          </a:p>
          <a:p>
            <a:pPr lvl="1"/>
            <a:r>
              <a:rPr lang="en-GB" sz="850" dirty="0" smtClean="0"/>
              <a:t>Emerging</a:t>
            </a:r>
            <a:endParaRPr lang="en-GB" sz="850" dirty="0"/>
          </a:p>
          <a:p>
            <a:pPr lvl="1"/>
            <a:r>
              <a:rPr lang="en-GB" sz="850" dirty="0" smtClean="0"/>
              <a:t>Xml-based </a:t>
            </a:r>
            <a:r>
              <a:rPr lang="en-GB" sz="850" dirty="0"/>
              <a:t>framework being developed by oasis for exchanging user, resource, and service provisioning information among cooperating organizations.</a:t>
            </a:r>
          </a:p>
          <a:p>
            <a:r>
              <a:rPr lang="en-GB" sz="1050" dirty="0" smtClean="0"/>
              <a:t>XACML</a:t>
            </a:r>
            <a:endParaRPr lang="en-GB" sz="1050" dirty="0"/>
          </a:p>
          <a:p>
            <a:pPr lvl="1"/>
            <a:r>
              <a:rPr lang="en-GB" sz="850" dirty="0" smtClean="0"/>
              <a:t>XACML </a:t>
            </a:r>
            <a:r>
              <a:rPr lang="en-GB" sz="850" dirty="0"/>
              <a:t>is an oasis-ratified, general-purpose, xml-based access control language for policy management and access decisions.</a:t>
            </a:r>
          </a:p>
          <a:p>
            <a:pPr lvl="1"/>
            <a:r>
              <a:rPr lang="en-GB" sz="850" dirty="0" smtClean="0"/>
              <a:t>Xml </a:t>
            </a:r>
            <a:r>
              <a:rPr lang="en-GB" sz="850" dirty="0"/>
              <a:t>schema for a general policy language, processing environment model to manage the policies and to conclude the access decisions.</a:t>
            </a:r>
          </a:p>
          <a:p>
            <a:pPr lvl="1"/>
            <a:r>
              <a:rPr lang="en-GB" sz="850" dirty="0" smtClean="0"/>
              <a:t>A </a:t>
            </a:r>
            <a:r>
              <a:rPr lang="en-GB" sz="850" dirty="0"/>
              <a:t>standard way to express authorization policies across a diverse set of cloud services and externalize authorization and enforcement from the application</a:t>
            </a:r>
          </a:p>
          <a:p>
            <a:r>
              <a:rPr lang="en-GB" sz="1050" dirty="0" smtClean="0"/>
              <a:t>OAUTH</a:t>
            </a:r>
            <a:endParaRPr lang="en-GB" sz="1050" dirty="0"/>
          </a:p>
          <a:p>
            <a:pPr lvl="1"/>
            <a:r>
              <a:rPr lang="en-GB" sz="850" dirty="0" smtClean="0"/>
              <a:t>OAUTH </a:t>
            </a:r>
            <a:r>
              <a:rPr lang="en-GB" sz="850" dirty="0"/>
              <a:t>is an emerging authentication standard that allows consumers to share their private resources (e.g., photos, videos, contact lists, bank accounts) stored on one </a:t>
            </a:r>
            <a:r>
              <a:rPr lang="en-GB" sz="850" dirty="0" err="1"/>
              <a:t>csp</a:t>
            </a:r>
            <a:r>
              <a:rPr lang="en-GB" sz="850" dirty="0"/>
              <a:t> with another </a:t>
            </a:r>
            <a:r>
              <a:rPr lang="en-GB" sz="850" dirty="0" err="1"/>
              <a:t>csp</a:t>
            </a:r>
            <a:r>
              <a:rPr lang="en-GB" sz="850" dirty="0"/>
              <a:t> without having to disclose the authentication </a:t>
            </a:r>
            <a:r>
              <a:rPr lang="en-GB" sz="850" dirty="0" smtClean="0"/>
              <a:t>information</a:t>
            </a:r>
            <a:endParaRPr lang="en-GB" sz="850" dirty="0"/>
          </a:p>
          <a:p>
            <a:pPr lvl="1"/>
            <a:r>
              <a:rPr lang="en-GB" sz="850" dirty="0" smtClean="0"/>
              <a:t>Supported </a:t>
            </a:r>
            <a:r>
              <a:rPr lang="en-GB" sz="850" dirty="0"/>
              <a:t>via an API by service providers including GOOGLE, TWITTER, FACEBOOK, and PLAXO</a:t>
            </a:r>
          </a:p>
          <a:p>
            <a:r>
              <a:rPr lang="en-GB" sz="1050" dirty="0" smtClean="0"/>
              <a:t>OPENID</a:t>
            </a:r>
            <a:endParaRPr lang="en-GB" sz="1050" dirty="0"/>
          </a:p>
          <a:p>
            <a:pPr lvl="1"/>
            <a:r>
              <a:rPr lang="en-GB" sz="850" dirty="0" smtClean="0"/>
              <a:t>OPENID </a:t>
            </a:r>
            <a:r>
              <a:rPr lang="en-GB" sz="850" dirty="0" smtClean="0"/>
              <a:t>an </a:t>
            </a:r>
            <a:r>
              <a:rPr lang="en-GB" sz="850" dirty="0"/>
              <a:t>open, decentralized standard for user authentication and access control, </a:t>
            </a:r>
            <a:r>
              <a:rPr lang="en-GB" sz="850" dirty="0" smtClean="0"/>
              <a:t>users can log </a:t>
            </a:r>
            <a:r>
              <a:rPr lang="en-GB" sz="850" dirty="0"/>
              <a:t>on to many services with the same </a:t>
            </a:r>
            <a:r>
              <a:rPr lang="en-GB" sz="850" dirty="0" smtClean="0"/>
              <a:t>digital.</a:t>
            </a:r>
            <a:endParaRPr lang="en-GB" sz="850" dirty="0"/>
          </a:p>
          <a:p>
            <a:pPr lvl="1"/>
            <a:r>
              <a:rPr lang="en-GB" sz="850" dirty="0" smtClean="0"/>
              <a:t>However trust issues remain</a:t>
            </a:r>
            <a:endParaRPr lang="en-GB" sz="850" dirty="0"/>
          </a:p>
          <a:p>
            <a:r>
              <a:rPr lang="en-GB" sz="1050" dirty="0" smtClean="0"/>
              <a:t>WS-</a:t>
            </a:r>
            <a:r>
              <a:rPr lang="en-GB" sz="1050" dirty="0"/>
              <a:t>*</a:t>
            </a:r>
          </a:p>
          <a:p>
            <a:pPr lvl="1"/>
            <a:r>
              <a:rPr lang="en-GB" sz="850" dirty="0" smtClean="0"/>
              <a:t>Driven </a:t>
            </a:r>
            <a:r>
              <a:rPr lang="en-GB" sz="850" dirty="0"/>
              <a:t>by a collaborative effort between Microsoft, IBM, VeriSign, RSA Security, Ping Identity and others.</a:t>
            </a:r>
          </a:p>
          <a:p>
            <a:pPr lvl="1"/>
            <a:r>
              <a:rPr lang="en-GB" sz="850" dirty="0" err="1" smtClean="0"/>
              <a:t>Composable</a:t>
            </a:r>
            <a:r>
              <a:rPr lang="en-GB" sz="850" dirty="0" smtClean="0"/>
              <a:t> </a:t>
            </a:r>
            <a:r>
              <a:rPr lang="en-GB" sz="850" dirty="0"/>
              <a:t>suite of specifications for enabling secure Web services.</a:t>
            </a:r>
          </a:p>
          <a:p>
            <a:pPr lvl="1"/>
            <a:r>
              <a:rPr lang="en-GB" sz="850" dirty="0" smtClean="0"/>
              <a:t>WS-Trust</a:t>
            </a:r>
            <a:r>
              <a:rPr lang="en-GB" sz="850" dirty="0"/>
              <a:t>, WS-Federation, and WS-Policy </a:t>
            </a:r>
            <a:r>
              <a:rPr lang="en-GB" sz="850" dirty="0" smtClean="0"/>
              <a:t>are evolving mechanisms </a:t>
            </a:r>
            <a:r>
              <a:rPr lang="en-GB" sz="850" dirty="0"/>
              <a:t>for layering authentication, authorization </a:t>
            </a:r>
            <a:r>
              <a:rPr lang="en-GB" sz="850" dirty="0" smtClean="0"/>
              <a:t>&amp; policy </a:t>
            </a:r>
            <a:r>
              <a:rPr lang="en-GB" sz="850" dirty="0"/>
              <a:t>across </a:t>
            </a:r>
            <a:r>
              <a:rPr lang="en-GB" sz="850" dirty="0" smtClean="0"/>
              <a:t>multiple </a:t>
            </a:r>
            <a:r>
              <a:rPr lang="en-GB" sz="850" dirty="0"/>
              <a:t>security domains.</a:t>
            </a:r>
            <a:endParaRPr lang="en-GB" sz="850" dirty="0">
              <a:effectLst/>
            </a:endParaRPr>
          </a:p>
        </p:txBody>
      </p:sp>
      <p:grpSp>
        <p:nvGrpSpPr>
          <p:cNvPr id="11" name="Group 33"/>
          <p:cNvGrpSpPr>
            <a:grpSpLocks noChangeAspect="1"/>
          </p:cNvGrpSpPr>
          <p:nvPr/>
        </p:nvGrpSpPr>
        <p:grpSpPr bwMode="auto">
          <a:xfrm>
            <a:off x="7885112" y="116632"/>
            <a:ext cx="1146175" cy="1141413"/>
            <a:chOff x="3578" y="1038"/>
            <a:chExt cx="1453" cy="1448"/>
          </a:xfrm>
        </p:grpSpPr>
        <p:sp>
          <p:nvSpPr>
            <p:cNvPr id="12" name="Freeform 34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3" name="Freeform 35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4" name="Freeform 36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5" name="Freeform 37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6" name="Freeform 38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7" name="Freeform 39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8" name="Line 40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9" name="Line 41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0" name="Freeform 42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1" name="Freeform 43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2" name="Freeform 44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80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3"/>
          <p:cNvGrpSpPr>
            <a:grpSpLocks noChangeAspect="1"/>
          </p:cNvGrpSpPr>
          <p:nvPr/>
        </p:nvGrpSpPr>
        <p:grpSpPr bwMode="auto">
          <a:xfrm>
            <a:off x="7885112" y="116632"/>
            <a:ext cx="1146175" cy="1141413"/>
            <a:chOff x="3578" y="1038"/>
            <a:chExt cx="1453" cy="1448"/>
          </a:xfrm>
        </p:grpSpPr>
        <p:sp>
          <p:nvSpPr>
            <p:cNvPr id="12" name="Freeform 34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3" name="Freeform 35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4" name="Freeform 36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5" name="Freeform 37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6" name="Freeform 38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7" name="Freeform 39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8" name="Line 40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9" name="Line 41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0" name="Freeform 42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1" name="Freeform 43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2" name="Freeform 44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</p:grp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 err="1">
                <a:latin typeface="Trebuchet MS" pitchFamily="34" charset="0"/>
              </a:rPr>
              <a:t>Dr.</a:t>
            </a:r>
            <a:r>
              <a:rPr lang="en-GB" sz="2400" b="0" dirty="0">
                <a:latin typeface="Trebuchet MS" pitchFamily="34" charset="0"/>
              </a:rPr>
              <a:t> Horst Walther is a business advisor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21005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Horst Walther is member of the </a:t>
            </a:r>
            <a:r>
              <a:rPr lang="en-GB" sz="1800" i="1" dirty="0" smtClean="0">
                <a:latin typeface="Trebuchet MS" pitchFamily="34" charset="0"/>
              </a:rPr>
              <a:t>VCB &amp; Company, LLP. </a:t>
            </a:r>
            <a:r>
              <a:rPr lang="en-GB" sz="1800" dirty="0" smtClean="0">
                <a:latin typeface="Trebuchet MS" pitchFamily="34" charset="0"/>
              </a:rPr>
              <a:t>in London.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latin typeface="Trebuchet MS" pitchFamily="34" charset="0"/>
              </a:rPr>
              <a:t>+44 208 1237381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latin typeface="Trebuchet MS" pitchFamily="34" charset="0"/>
              </a:rPr>
              <a:t>horst.walther@vcbcompany.com</a:t>
            </a:r>
            <a:endParaRPr lang="en-GB" sz="1400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He </a:t>
            </a:r>
            <a:r>
              <a:rPr lang="en-GB" sz="1800" dirty="0" smtClean="0">
                <a:latin typeface="Trebuchet MS" pitchFamily="34" charset="0"/>
              </a:rPr>
              <a:t>focuses on…</a:t>
            </a:r>
            <a:endParaRPr lang="en-GB" sz="1800" dirty="0">
              <a:latin typeface="Trebuchet MS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latin typeface="Trebuchet MS" pitchFamily="34" charset="0"/>
              </a:rPr>
              <a:t>due diligence, </a:t>
            </a:r>
            <a:r>
              <a:rPr lang="en-GB" sz="1400" dirty="0" smtClean="0">
                <a:latin typeface="Trebuchet MS" pitchFamily="34" charset="0"/>
              </a:rPr>
              <a:t>audits </a:t>
            </a:r>
            <a:r>
              <a:rPr lang="en-GB" sz="1400" dirty="0">
                <a:latin typeface="Trebuchet MS" pitchFamily="34" charset="0"/>
              </a:rPr>
              <a:t>a</a:t>
            </a:r>
            <a:r>
              <a:rPr lang="en-GB" sz="1400" dirty="0" smtClean="0">
                <a:latin typeface="Trebuchet MS" pitchFamily="34" charset="0"/>
              </a:rPr>
              <a:t>nd potential analysis of the corporate IT, </a:t>
            </a:r>
            <a:endParaRPr lang="en-GB" sz="1400" dirty="0">
              <a:latin typeface="Trebuchet MS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latin typeface="Trebuchet MS" pitchFamily="34" charset="0"/>
              </a:rPr>
              <a:t>The development and verification of IT-Strategies and</a:t>
            </a:r>
            <a:endParaRPr lang="en-GB" sz="1400" dirty="0">
              <a:latin typeface="Trebuchet MS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latin typeface="Trebuchet MS" pitchFamily="34" charset="0"/>
              </a:rPr>
              <a:t>Change </a:t>
            </a:r>
            <a:r>
              <a:rPr lang="en-GB" sz="1400" dirty="0">
                <a:latin typeface="Trebuchet MS" pitchFamily="34" charset="0"/>
              </a:rPr>
              <a:t>Management </a:t>
            </a:r>
            <a:r>
              <a:rPr lang="en-GB" sz="1400" dirty="0" smtClean="0">
                <a:latin typeface="Trebuchet MS" pitchFamily="34" charset="0"/>
              </a:rPr>
              <a:t>in the area of information </a:t>
            </a:r>
            <a:r>
              <a:rPr lang="en-GB" sz="1400" dirty="0">
                <a:latin typeface="Trebuchet MS" pitchFamily="34" charset="0"/>
              </a:rPr>
              <a:t>technology.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Trebuchet MS" pitchFamily="34" charset="0"/>
              </a:rPr>
              <a:t>He studied chemistry</a:t>
            </a:r>
            <a:r>
              <a:rPr lang="en-US" sz="1800" dirty="0">
                <a:latin typeface="Trebuchet MS" pitchFamily="34" charset="0"/>
              </a:rPr>
              <a:t>, computer science, oriental studies and </a:t>
            </a:r>
            <a:r>
              <a:rPr lang="en-US" sz="1800" dirty="0" smtClean="0">
                <a:latin typeface="Trebuchet MS" pitchFamily="34" charset="0"/>
              </a:rPr>
              <a:t>economics.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Trebuchet MS" pitchFamily="34" charset="0"/>
              </a:rPr>
              <a:t>He worked </a:t>
            </a:r>
            <a:r>
              <a:rPr lang="en-US" sz="1800" dirty="0">
                <a:latin typeface="Trebuchet MS" pitchFamily="34" charset="0"/>
              </a:rPr>
              <a:t>in various companies in the software development and </a:t>
            </a:r>
            <a:r>
              <a:rPr lang="en-US" sz="1800" dirty="0" smtClean="0">
                <a:latin typeface="Trebuchet MS" pitchFamily="34" charset="0"/>
              </a:rPr>
              <a:t>IT management &amp; advisory.</a:t>
            </a:r>
            <a:endParaRPr lang="en-US" sz="1800" dirty="0">
              <a:latin typeface="Trebuchet MS" pitchFamily="34" charset="0"/>
            </a:endParaRPr>
          </a:p>
        </p:txBody>
      </p:sp>
      <p:pic>
        <p:nvPicPr>
          <p:cNvPr id="824326" name="Picture 6" descr="2007-05-31_009-ex_5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1143000"/>
            <a:ext cx="34480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26</a:t>
            </a:fld>
            <a:endParaRPr lang="de-DE">
              <a:solidFill>
                <a:srgbClr val="C0C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Since 10 years+ Identity Management in the cloud is discussed.</a:t>
            </a:r>
          </a:p>
          <a:p>
            <a:r>
              <a:rPr lang="en-GB" sz="1800" dirty="0" smtClean="0"/>
              <a:t>However it offer few new challenges only.</a:t>
            </a:r>
          </a:p>
          <a:p>
            <a:r>
              <a:rPr lang="en-GB" sz="1800" dirty="0" smtClean="0"/>
              <a:t>Neither did the cloud come as a surprise – nor does the requirement for managing identities.</a:t>
            </a:r>
          </a:p>
          <a:p>
            <a:r>
              <a:rPr lang="en-GB" sz="1800" dirty="0" smtClean="0"/>
              <a:t>Rather in the cloud a development culminates that was expected since a long time.</a:t>
            </a:r>
          </a:p>
          <a:p>
            <a:r>
              <a:rPr lang="en-GB" sz="1800" dirty="0" smtClean="0"/>
              <a:t>Quantitative shifts like higher complexity, more outsourced services &amp; mobile and independent devices occur.</a:t>
            </a:r>
          </a:p>
          <a:p>
            <a:r>
              <a:rPr lang="en-GB" sz="1800" dirty="0" smtClean="0"/>
              <a:t>They may well confront corporations with a new </a:t>
            </a:r>
            <a:r>
              <a:rPr lang="en-GB" sz="1800" dirty="0" err="1" smtClean="0"/>
              <a:t>aulity</a:t>
            </a:r>
            <a:r>
              <a:rPr lang="en-GB" sz="1800" dirty="0" smtClean="0"/>
              <a:t> – especially those which did not catch up with the steady development.</a:t>
            </a:r>
          </a:p>
          <a:p>
            <a:r>
              <a:rPr lang="en-GB" sz="1800" dirty="0" smtClean="0"/>
              <a:t>There is a backlog of standardisation  in various areas – with some gaps currently being filled (e.g. SCIM).</a:t>
            </a:r>
          </a:p>
          <a:p>
            <a:r>
              <a:rPr lang="en-GB" sz="1800" dirty="0" smtClean="0"/>
              <a:t>However access management, audit &amp; compliance  have barely been touched so far. – The development just has started.</a:t>
            </a:r>
            <a:endParaRPr lang="en-GB" sz="18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3</a:t>
            </a:fld>
            <a:endParaRPr lang="de-DE">
              <a:solidFill>
                <a:srgbClr val="C0C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the problem?</a:t>
            </a:r>
            <a:br>
              <a:rPr lang="en-GB" dirty="0" smtClean="0"/>
            </a:br>
            <a:r>
              <a:rPr lang="en-GB" sz="2000" dirty="0" smtClean="0"/>
              <a:t>Why do we need to talk about </a:t>
            </a:r>
            <a:r>
              <a:rPr lang="en-GB" sz="2000" dirty="0" err="1" smtClean="0"/>
              <a:t>IdM</a:t>
            </a:r>
            <a:r>
              <a:rPr lang="en-GB" sz="2000" dirty="0" smtClean="0"/>
              <a:t> in the cloud?</a:t>
            </a:r>
            <a:endParaRPr lang="en-GB" sz="2000" dirty="0"/>
          </a:p>
        </p:txBody>
      </p:sp>
      <p:sp>
        <p:nvSpPr>
          <p:cNvPr id="269316" name="AutoShape 4"/>
          <p:cNvSpPr>
            <a:spLocks noChangeArrowheads="1"/>
          </p:cNvSpPr>
          <p:nvPr/>
        </p:nvSpPr>
        <p:spPr bwMode="auto">
          <a:xfrm flipH="1">
            <a:off x="239452" y="836290"/>
            <a:ext cx="4572000" cy="1295400"/>
          </a:xfrm>
          <a:prstGeom prst="cloudCallout">
            <a:avLst>
              <a:gd name="adj1" fmla="val -46667"/>
              <a:gd name="adj2" fmla="val 62991"/>
            </a:avLst>
          </a:prstGeom>
          <a:solidFill>
            <a:srgbClr val="EAEAEA">
              <a:alpha val="50196"/>
            </a:srgbClr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latin typeface="Trebuchet MS" pitchFamily="34" charset="0"/>
              </a:rPr>
              <a:t>Since 10 years+ we are discussing Identity Management in the cloud</a:t>
            </a:r>
            <a:r>
              <a:rPr lang="en-GB" sz="2000" dirty="0" smtClean="0">
                <a:latin typeface="Trebuchet MS" pitchFamily="34" charset="0"/>
              </a:rPr>
              <a:t>.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269317" name="AutoShape 5"/>
          <p:cNvSpPr>
            <a:spLocks noChangeArrowheads="1"/>
          </p:cNvSpPr>
          <p:nvPr/>
        </p:nvSpPr>
        <p:spPr bwMode="auto">
          <a:xfrm>
            <a:off x="3887924" y="1598290"/>
            <a:ext cx="4811452" cy="1295400"/>
          </a:xfrm>
          <a:prstGeom prst="cloudCallout">
            <a:avLst>
              <a:gd name="adj1" fmla="val -46667"/>
              <a:gd name="adj2" fmla="val 62991"/>
            </a:avLst>
          </a:prstGeom>
          <a:solidFill>
            <a:srgbClr val="EAEAEA">
              <a:alpha val="50196"/>
            </a:srgbClr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>
                <a:latin typeface="Trebuchet MS" pitchFamily="34" charset="0"/>
              </a:rPr>
              <a:t>Obviously t</a:t>
            </a:r>
            <a:r>
              <a:rPr lang="en-GB" sz="2000" dirty="0" smtClean="0">
                <a:latin typeface="Trebuchet MS" pitchFamily="34" charset="0"/>
              </a:rPr>
              <a:t>here </a:t>
            </a:r>
            <a:r>
              <a:rPr lang="en-GB" sz="2000" dirty="0">
                <a:latin typeface="Trebuchet MS" pitchFamily="34" charset="0"/>
              </a:rPr>
              <a:t>seems to be a major issue</a:t>
            </a:r>
            <a:r>
              <a:rPr lang="en-GB" sz="2000" dirty="0" smtClean="0">
                <a:latin typeface="Trebuchet MS" pitchFamily="34" charset="0"/>
              </a:rPr>
              <a:t>.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269318" name="AutoShape 6"/>
          <p:cNvSpPr>
            <a:spLocks noChangeArrowheads="1"/>
          </p:cNvSpPr>
          <p:nvPr/>
        </p:nvSpPr>
        <p:spPr bwMode="auto">
          <a:xfrm flipH="1">
            <a:off x="239452" y="2131690"/>
            <a:ext cx="4572000" cy="1295400"/>
          </a:xfrm>
          <a:prstGeom prst="cloudCallout">
            <a:avLst>
              <a:gd name="adj1" fmla="val -46667"/>
              <a:gd name="adj2" fmla="val 62991"/>
            </a:avLst>
          </a:prstGeom>
          <a:solidFill>
            <a:srgbClr val="EAEAEA">
              <a:alpha val="50196"/>
            </a:srgbClr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latin typeface="Trebuchet MS" pitchFamily="34" charset="0"/>
              </a:rPr>
              <a:t>But what </a:t>
            </a:r>
            <a:r>
              <a:rPr lang="en-GB" sz="2000" dirty="0" smtClean="0">
                <a:latin typeface="Trebuchet MS" pitchFamily="34" charset="0"/>
              </a:rPr>
              <a:t>makes the </a:t>
            </a:r>
            <a:r>
              <a:rPr lang="en-GB" sz="2000" dirty="0">
                <a:latin typeface="Trebuchet MS" pitchFamily="34" charset="0"/>
              </a:rPr>
              <a:t>difference</a:t>
            </a:r>
            <a:r>
              <a:rPr lang="en-GB" sz="2000" dirty="0" smtClean="0">
                <a:latin typeface="Trebuchet MS" pitchFamily="34" charset="0"/>
              </a:rPr>
              <a:t>?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887924" y="2817490"/>
            <a:ext cx="5181600" cy="1600200"/>
          </a:xfrm>
          <a:prstGeom prst="cloudCallout">
            <a:avLst>
              <a:gd name="adj1" fmla="val -38236"/>
              <a:gd name="adj2" fmla="val 41269"/>
            </a:avLst>
          </a:prstGeom>
          <a:solidFill>
            <a:srgbClr val="EAEAEA">
              <a:alpha val="50196"/>
            </a:srgbClr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latin typeface="Trebuchet MS" pitchFamily="34" charset="0"/>
              </a:rPr>
              <a:t>What are old – what are the new challenges</a:t>
            </a:r>
            <a:r>
              <a:rPr lang="en-GB" sz="2000" smtClean="0">
                <a:latin typeface="Trebuchet MS" pitchFamily="34" charset="0"/>
              </a:rPr>
              <a:t>?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 flipH="1">
            <a:off x="468052" y="3350890"/>
            <a:ext cx="4572000" cy="1905000"/>
          </a:xfrm>
          <a:prstGeom prst="cloudCallout">
            <a:avLst>
              <a:gd name="adj1" fmla="val -46667"/>
              <a:gd name="adj2" fmla="val 26833"/>
            </a:avLst>
          </a:prstGeom>
          <a:solidFill>
            <a:srgbClr val="EAEAEA">
              <a:alpha val="50196"/>
            </a:srgbClr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latin typeface="Trebuchet MS" pitchFamily="34" charset="0"/>
              </a:rPr>
              <a:t>How do the solutions look like?</a:t>
            </a: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4345124" y="4341490"/>
            <a:ext cx="4572000" cy="1295400"/>
          </a:xfrm>
          <a:prstGeom prst="cloudCallout">
            <a:avLst>
              <a:gd name="adj1" fmla="val -46667"/>
              <a:gd name="adj2" fmla="val 62991"/>
            </a:avLst>
          </a:prstGeom>
          <a:solidFill>
            <a:srgbClr val="EAEAEA">
              <a:alpha val="50196"/>
            </a:srgbClr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GB" sz="2000" smtClean="0">
                <a:latin typeface="Trebuchet MS" pitchFamily="34" charset="0"/>
              </a:rPr>
              <a:t>What is going on?</a:t>
            </a:r>
            <a:br>
              <a:rPr lang="en-GB" sz="2000" smtClean="0">
                <a:latin typeface="Trebuchet MS" pitchFamily="34" charset="0"/>
              </a:rPr>
            </a:br>
            <a:r>
              <a:rPr lang="en-GB" sz="2000" smtClean="0">
                <a:latin typeface="Trebuchet MS" pitchFamily="34" charset="0"/>
              </a:rPr>
              <a:t>What comes next?</a:t>
            </a:r>
            <a:endParaRPr lang="en-GB">
              <a:latin typeface="Trebuchet MS" pitchFamily="34" charset="0"/>
            </a:endParaRPr>
          </a:p>
        </p:txBody>
      </p:sp>
      <p:pic>
        <p:nvPicPr>
          <p:cNvPr id="269323" name="Picture 11" descr="http://user.cs.tu-berlin.de/~ohherde/b/aristo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72000"/>
            <a:ext cx="16795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4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Oval 2"/>
          <p:cNvSpPr>
            <a:spLocks noChangeArrowheads="1"/>
          </p:cNvSpPr>
          <p:nvPr/>
        </p:nvSpPr>
        <p:spPr bwMode="auto">
          <a:xfrm>
            <a:off x="4995863" y="2751182"/>
            <a:ext cx="3562350" cy="2921000"/>
          </a:xfrm>
          <a:prstGeom prst="ellipse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07" name="Oval 3"/>
          <p:cNvSpPr>
            <a:spLocks noChangeArrowheads="1"/>
          </p:cNvSpPr>
          <p:nvPr/>
        </p:nvSpPr>
        <p:spPr bwMode="auto">
          <a:xfrm>
            <a:off x="3490913" y="3081382"/>
            <a:ext cx="3211512" cy="2265363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The slow move towards the cloud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>
                <a:latin typeface="Trebuchet MS" pitchFamily="34" charset="0"/>
              </a:rPr>
              <a:t>T</a:t>
            </a:r>
            <a:r>
              <a:rPr lang="en-GB" sz="2000" b="0" dirty="0" smtClean="0">
                <a:latin typeface="Trebuchet MS" pitchFamily="34" charset="0"/>
              </a:rPr>
              <a:t>he cloud did not come as a surprise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96200" cy="712788"/>
          </a:xfrm>
        </p:spPr>
        <p:txBody>
          <a:bodyPr/>
          <a:lstStyle/>
          <a:p>
            <a:r>
              <a:rPr lang="en-GB" smtClean="0">
                <a:latin typeface="Trebuchet MS" pitchFamily="34" charset="0"/>
              </a:rPr>
              <a:t>The closed corporate perimeter is blurring</a:t>
            </a:r>
          </a:p>
          <a:p>
            <a:r>
              <a:rPr lang="en-GB" smtClean="0">
                <a:latin typeface="Trebuchet MS" pitchFamily="34" charset="0"/>
              </a:rPr>
              <a:t>There is a long-term move of sourcing internal services out</a:t>
            </a:r>
            <a:endParaRPr lang="en-GB">
              <a:latin typeface="Trebuchet MS" pitchFamily="34" charset="0"/>
            </a:endParaRPr>
          </a:p>
        </p:txBody>
      </p:sp>
      <p:sp>
        <p:nvSpPr>
          <p:cNvPr id="405510" name="Oval 6"/>
          <p:cNvSpPr>
            <a:spLocks noChangeAspect="1" noChangeArrowheads="1"/>
          </p:cNvSpPr>
          <p:nvPr/>
        </p:nvSpPr>
        <p:spPr bwMode="auto">
          <a:xfrm>
            <a:off x="1300163" y="3463970"/>
            <a:ext cx="2587625" cy="1508125"/>
          </a:xfrm>
          <a:prstGeom prst="ellipse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11" name="Text Box 7"/>
          <p:cNvSpPr txBox="1">
            <a:spLocks noChangeArrowheads="1"/>
          </p:cNvSpPr>
          <p:nvPr/>
        </p:nvSpPr>
        <p:spPr bwMode="white">
          <a:xfrm>
            <a:off x="1464211" y="3717474"/>
            <a:ext cx="10054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1B8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GB" sz="1800" smtClean="0">
                <a:solidFill>
                  <a:schemeClr val="bg1"/>
                </a:solidFill>
                <a:latin typeface="Trebuchet MS" pitchFamily="34" charset="0"/>
              </a:rPr>
              <a:t>Internal</a:t>
            </a:r>
          </a:p>
          <a:p>
            <a:pPr algn="ctr">
              <a:buClrTx/>
              <a:buSzTx/>
              <a:buFontTx/>
              <a:buNone/>
            </a:pPr>
            <a:r>
              <a:rPr lang="en-GB" sz="1800" smtClean="0">
                <a:solidFill>
                  <a:schemeClr val="bg1"/>
                </a:solidFill>
                <a:latin typeface="Trebuchet MS" pitchFamily="34" charset="0"/>
              </a:rPr>
              <a:t>Systems</a:t>
            </a:r>
          </a:p>
          <a:p>
            <a:pPr algn="ctr">
              <a:buClrTx/>
              <a:buSzTx/>
              <a:buFontTx/>
              <a:buNone/>
            </a:pPr>
            <a:r>
              <a:rPr lang="en-GB" sz="1800" smtClean="0">
                <a:solidFill>
                  <a:schemeClr val="bg1"/>
                </a:solidFill>
                <a:latin typeface="Trebuchet MS" pitchFamily="34" charset="0"/>
              </a:rPr>
              <a:t>&amp; Data</a:t>
            </a:r>
            <a:endParaRPr lang="en-GB" sz="18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5505450" y="5934120"/>
            <a:ext cx="131286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less known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2332038" y="5934120"/>
            <a:ext cx="2011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Partner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05514" name="Text Box 10"/>
          <p:cNvSpPr txBox="1">
            <a:spLocks noChangeArrowheads="1"/>
          </p:cNvSpPr>
          <p:nvPr/>
        </p:nvSpPr>
        <p:spPr bwMode="auto">
          <a:xfrm>
            <a:off x="6192838" y="1897107"/>
            <a:ext cx="2030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Weakly coupled,</a:t>
            </a:r>
          </a:p>
          <a:p>
            <a:pPr algn="r" eaLnBrk="1" hangingPunct="1">
              <a:buClrTx/>
              <a:buSzTx/>
              <a:buFontTx/>
              <a:buNone/>
            </a:pPr>
            <a:r>
              <a:rPr lang="en-GB" sz="1600">
                <a:latin typeface="Trebuchet MS" pitchFamily="34" charset="0"/>
              </a:rPr>
              <a:t>d</a:t>
            </a:r>
            <a:r>
              <a:rPr lang="en-GB" sz="1600" smtClean="0">
                <a:latin typeface="Trebuchet MS" pitchFamily="34" charset="0"/>
              </a:rPr>
              <a:t>ynamic, external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4321532" y="5934120"/>
            <a:ext cx="107561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Customer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05516" name="AutoShape 12"/>
          <p:cNvSpPr>
            <a:spLocks noChangeArrowheads="1"/>
          </p:cNvSpPr>
          <p:nvPr/>
        </p:nvSpPr>
        <p:spPr bwMode="auto">
          <a:xfrm>
            <a:off x="1000125" y="5726157"/>
            <a:ext cx="7596188" cy="322263"/>
          </a:xfrm>
          <a:prstGeom prst="leftRightArrow">
            <a:avLst>
              <a:gd name="adj1" fmla="val 42861"/>
              <a:gd name="adj2" fmla="val 107381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17" name="Text Box 13"/>
          <p:cNvSpPr txBox="1">
            <a:spLocks noChangeArrowheads="1"/>
          </p:cNvSpPr>
          <p:nvPr/>
        </p:nvSpPr>
        <p:spPr bwMode="auto">
          <a:xfrm>
            <a:off x="1524000" y="1912982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Strongly coupled,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static, internal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05518" name="Rectangle 14"/>
          <p:cNvSpPr>
            <a:spLocks noChangeArrowheads="1"/>
          </p:cNvSpPr>
          <p:nvPr/>
        </p:nvSpPr>
        <p:spPr bwMode="auto">
          <a:xfrm>
            <a:off x="1362075" y="5934120"/>
            <a:ext cx="1274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Employee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05519" name="Rectangle 15"/>
          <p:cNvSpPr>
            <a:spLocks noChangeArrowheads="1"/>
          </p:cNvSpPr>
          <p:nvPr/>
        </p:nvSpPr>
        <p:spPr bwMode="auto">
          <a:xfrm>
            <a:off x="7018338" y="5934120"/>
            <a:ext cx="1003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unknown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05520" name="AutoShape 16"/>
          <p:cNvSpPr>
            <a:spLocks noChangeArrowheads="1"/>
          </p:cNvSpPr>
          <p:nvPr/>
        </p:nvSpPr>
        <p:spPr bwMode="auto">
          <a:xfrm>
            <a:off x="1008063" y="2384470"/>
            <a:ext cx="7596187" cy="322262"/>
          </a:xfrm>
          <a:prstGeom prst="leftRightArrow">
            <a:avLst>
              <a:gd name="adj1" fmla="val 42861"/>
              <a:gd name="adj2" fmla="val 107381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21" name="Text Box 17"/>
          <p:cNvSpPr txBox="1">
            <a:spLocks noChangeArrowheads="1"/>
          </p:cNvSpPr>
          <p:nvPr/>
        </p:nvSpPr>
        <p:spPr bwMode="white">
          <a:xfrm>
            <a:off x="4303713" y="3276645"/>
            <a:ext cx="210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1B8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GB" sz="1800" smtClean="0">
                <a:solidFill>
                  <a:schemeClr val="bg1"/>
                </a:solidFill>
                <a:latin typeface="Trebuchet MS" pitchFamily="34" charset="0"/>
              </a:rPr>
              <a:t>Extranets</a:t>
            </a:r>
            <a:endParaRPr lang="en-GB" sz="18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5522" name="Text Box 18"/>
          <p:cNvSpPr txBox="1">
            <a:spLocks noChangeArrowheads="1"/>
          </p:cNvSpPr>
          <p:nvPr/>
        </p:nvSpPr>
        <p:spPr bwMode="white">
          <a:xfrm>
            <a:off x="6618288" y="408944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1B8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GB" sz="1800" smtClean="0">
                <a:solidFill>
                  <a:schemeClr val="bg1"/>
                </a:solidFill>
                <a:latin typeface="Trebuchet MS" pitchFamily="34" charset="0"/>
              </a:rPr>
              <a:t>The cloud</a:t>
            </a:r>
            <a:endParaRPr lang="en-GB" sz="18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5523" name="Oval 19"/>
          <p:cNvSpPr>
            <a:spLocks noChangeArrowheads="1"/>
          </p:cNvSpPr>
          <p:nvPr/>
        </p:nvSpPr>
        <p:spPr bwMode="auto">
          <a:xfrm>
            <a:off x="2619375" y="3835445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24" name="Oval 20"/>
          <p:cNvSpPr>
            <a:spLocks noChangeArrowheads="1"/>
          </p:cNvSpPr>
          <p:nvPr/>
        </p:nvSpPr>
        <p:spPr bwMode="auto">
          <a:xfrm>
            <a:off x="3352800" y="3927520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25" name="Line 21"/>
          <p:cNvSpPr>
            <a:spLocks noChangeShapeType="1"/>
          </p:cNvSpPr>
          <p:nvPr/>
        </p:nvSpPr>
        <p:spPr bwMode="auto">
          <a:xfrm>
            <a:off x="2763838" y="3908470"/>
            <a:ext cx="582612" cy="825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26" name="Oval 22"/>
          <p:cNvSpPr>
            <a:spLocks noChangeArrowheads="1"/>
          </p:cNvSpPr>
          <p:nvPr/>
        </p:nvSpPr>
        <p:spPr bwMode="auto">
          <a:xfrm>
            <a:off x="4486275" y="3559220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27" name="Line 23"/>
          <p:cNvSpPr>
            <a:spLocks noChangeShapeType="1"/>
          </p:cNvSpPr>
          <p:nvPr/>
        </p:nvSpPr>
        <p:spPr bwMode="white">
          <a:xfrm flipV="1">
            <a:off x="3549650" y="3632245"/>
            <a:ext cx="873125" cy="3016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28" name="Oval 24"/>
          <p:cNvSpPr>
            <a:spLocks noChangeArrowheads="1"/>
          </p:cNvSpPr>
          <p:nvPr/>
        </p:nvSpPr>
        <p:spPr bwMode="auto">
          <a:xfrm>
            <a:off x="7178675" y="3417932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29" name="Line 25"/>
          <p:cNvSpPr>
            <a:spLocks noChangeShapeType="1"/>
          </p:cNvSpPr>
          <p:nvPr/>
        </p:nvSpPr>
        <p:spPr bwMode="white">
          <a:xfrm flipV="1">
            <a:off x="3587750" y="3495720"/>
            <a:ext cx="3556000" cy="4968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30" name="Oval 26"/>
          <p:cNvSpPr>
            <a:spLocks noChangeArrowheads="1"/>
          </p:cNvSpPr>
          <p:nvPr/>
        </p:nvSpPr>
        <p:spPr bwMode="auto">
          <a:xfrm>
            <a:off x="2922588" y="4529182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31" name="Line 27"/>
          <p:cNvSpPr>
            <a:spLocks noChangeShapeType="1"/>
          </p:cNvSpPr>
          <p:nvPr/>
        </p:nvSpPr>
        <p:spPr bwMode="auto">
          <a:xfrm flipV="1">
            <a:off x="3041650" y="4081507"/>
            <a:ext cx="331788" cy="4587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32" name="Line 28"/>
          <p:cNvSpPr>
            <a:spLocks noChangeShapeType="1"/>
          </p:cNvSpPr>
          <p:nvPr/>
        </p:nvSpPr>
        <p:spPr bwMode="auto">
          <a:xfrm flipH="1" flipV="1">
            <a:off x="2671763" y="4016420"/>
            <a:ext cx="250825" cy="4889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33" name="Oval 29"/>
          <p:cNvSpPr>
            <a:spLocks noChangeArrowheads="1"/>
          </p:cNvSpPr>
          <p:nvPr/>
        </p:nvSpPr>
        <p:spPr bwMode="auto">
          <a:xfrm>
            <a:off x="5730875" y="4210095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34" name="Line 30"/>
          <p:cNvSpPr>
            <a:spLocks noChangeShapeType="1"/>
          </p:cNvSpPr>
          <p:nvPr/>
        </p:nvSpPr>
        <p:spPr bwMode="white">
          <a:xfrm flipH="1" flipV="1">
            <a:off x="3471863" y="4283120"/>
            <a:ext cx="2228850" cy="158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35" name="Oval 31"/>
          <p:cNvSpPr>
            <a:spLocks noChangeArrowheads="1"/>
          </p:cNvSpPr>
          <p:nvPr/>
        </p:nvSpPr>
        <p:spPr bwMode="auto">
          <a:xfrm>
            <a:off x="6634163" y="5172120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5536" name="Line 32"/>
          <p:cNvSpPr>
            <a:spLocks noChangeShapeType="1"/>
          </p:cNvSpPr>
          <p:nvPr/>
        </p:nvSpPr>
        <p:spPr bwMode="white">
          <a:xfrm flipH="1" flipV="1">
            <a:off x="3470275" y="4518070"/>
            <a:ext cx="3135313" cy="701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46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5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1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Oval 2"/>
          <p:cNvSpPr>
            <a:spLocks noChangeArrowheads="1"/>
          </p:cNvSpPr>
          <p:nvPr/>
        </p:nvSpPr>
        <p:spPr bwMode="auto">
          <a:xfrm>
            <a:off x="1371600" y="2751182"/>
            <a:ext cx="7186613" cy="2921000"/>
          </a:xfrm>
          <a:prstGeom prst="ellipse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79450" y="468313"/>
            <a:ext cx="7702550" cy="190500"/>
          </a:xfrm>
        </p:spPr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Finally the fortress security model fails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But corporations had a hard time to accept the facts</a:t>
            </a:r>
            <a:endParaRPr lang="en-GB" sz="2000" b="0" i="1" dirty="0">
              <a:latin typeface="Trebuchet MS" pitchFamily="34" charset="0"/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96200" cy="712788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The company perimeter is no longer the line of defence</a:t>
            </a:r>
          </a:p>
          <a:p>
            <a:r>
              <a:rPr lang="en-GB" dirty="0" smtClean="0">
                <a:latin typeface="Trebuchet MS" pitchFamily="34" charset="0"/>
              </a:rPr>
              <a:t>A virtual enterprise network requires asset centric security.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white">
          <a:xfrm>
            <a:off x="1464211" y="3717474"/>
            <a:ext cx="10054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1B8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GB" sz="1800">
                <a:solidFill>
                  <a:schemeClr val="bg1"/>
                </a:solidFill>
                <a:latin typeface="Trebuchet MS" pitchFamily="34" charset="0"/>
              </a:rPr>
              <a:t>Internal</a:t>
            </a:r>
          </a:p>
          <a:p>
            <a:pPr algn="ctr">
              <a:buClrTx/>
              <a:buSzTx/>
              <a:buFontTx/>
              <a:buNone/>
            </a:pPr>
            <a:r>
              <a:rPr lang="en-GB" sz="1800">
                <a:solidFill>
                  <a:schemeClr val="bg1"/>
                </a:solidFill>
                <a:latin typeface="Trebuchet MS" pitchFamily="34" charset="0"/>
              </a:rPr>
              <a:t>Systems</a:t>
            </a:r>
          </a:p>
          <a:p>
            <a:pPr algn="ctr">
              <a:buClrTx/>
              <a:buSzTx/>
              <a:buFontTx/>
              <a:buNone/>
            </a:pPr>
            <a:r>
              <a:rPr lang="en-GB" sz="1800">
                <a:solidFill>
                  <a:schemeClr val="bg1"/>
                </a:solidFill>
                <a:latin typeface="Trebuchet MS" pitchFamily="34" charset="0"/>
              </a:rPr>
              <a:t>&amp; Data</a:t>
            </a:r>
          </a:p>
        </p:txBody>
      </p:sp>
      <p:sp>
        <p:nvSpPr>
          <p:cNvPr id="406545" name="Text Box 17"/>
          <p:cNvSpPr txBox="1">
            <a:spLocks noChangeArrowheads="1"/>
          </p:cNvSpPr>
          <p:nvPr/>
        </p:nvSpPr>
        <p:spPr bwMode="white">
          <a:xfrm>
            <a:off x="3275857" y="2757098"/>
            <a:ext cx="35043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1B8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GB" sz="1800" smtClean="0">
                <a:solidFill>
                  <a:schemeClr val="bg1"/>
                </a:solidFill>
                <a:latin typeface="Trebuchet MS" pitchFamily="34" charset="0"/>
              </a:rPr>
              <a:t>The vi</a:t>
            </a:r>
            <a:r>
              <a:rPr lang="en-GB" sz="1800" i="1" smtClean="0">
                <a:solidFill>
                  <a:schemeClr val="bg1"/>
                </a:solidFill>
                <a:latin typeface="Trebuchet MS" pitchFamily="34" charset="0"/>
              </a:rPr>
              <a:t>rtual</a:t>
            </a:r>
            <a:br>
              <a:rPr lang="en-GB" sz="1800" i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1800" i="1" smtClean="0">
                <a:solidFill>
                  <a:schemeClr val="bg1"/>
                </a:solidFill>
                <a:latin typeface="Trebuchet MS" pitchFamily="34" charset="0"/>
              </a:rPr>
              <a:t>enterprise network</a:t>
            </a:r>
            <a:br>
              <a:rPr lang="en-GB" sz="1800" i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1800" i="1" smtClean="0">
                <a:solidFill>
                  <a:schemeClr val="bg1"/>
                </a:solidFill>
                <a:latin typeface="Trebuchet MS" pitchFamily="34" charset="0"/>
              </a:rPr>
              <a:t>goes beyond phsical borders</a:t>
            </a:r>
            <a:endParaRPr lang="en-GB" sz="1800" i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6546" name="Text Box 18"/>
          <p:cNvSpPr txBox="1">
            <a:spLocks noChangeArrowheads="1"/>
          </p:cNvSpPr>
          <p:nvPr/>
        </p:nvSpPr>
        <p:spPr bwMode="white">
          <a:xfrm>
            <a:off x="6618288" y="408944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1B8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GB" sz="1800" smtClean="0">
                <a:solidFill>
                  <a:schemeClr val="bg1"/>
                </a:solidFill>
                <a:latin typeface="Trebuchet MS" pitchFamily="34" charset="0"/>
              </a:rPr>
              <a:t>The cloud</a:t>
            </a:r>
            <a:endParaRPr lang="en-GB" sz="18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6547" name="Oval 19"/>
          <p:cNvSpPr>
            <a:spLocks noChangeArrowheads="1"/>
          </p:cNvSpPr>
          <p:nvPr/>
        </p:nvSpPr>
        <p:spPr bwMode="auto">
          <a:xfrm>
            <a:off x="2619375" y="3835445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48" name="Oval 20"/>
          <p:cNvSpPr>
            <a:spLocks noChangeArrowheads="1"/>
          </p:cNvSpPr>
          <p:nvPr/>
        </p:nvSpPr>
        <p:spPr bwMode="auto">
          <a:xfrm>
            <a:off x="3352800" y="3927520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49" name="Line 21"/>
          <p:cNvSpPr>
            <a:spLocks noChangeShapeType="1"/>
          </p:cNvSpPr>
          <p:nvPr/>
        </p:nvSpPr>
        <p:spPr bwMode="auto">
          <a:xfrm>
            <a:off x="2763838" y="3908470"/>
            <a:ext cx="582612" cy="825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0" name="Oval 22"/>
          <p:cNvSpPr>
            <a:spLocks noChangeArrowheads="1"/>
          </p:cNvSpPr>
          <p:nvPr/>
        </p:nvSpPr>
        <p:spPr bwMode="auto">
          <a:xfrm>
            <a:off x="4486275" y="3559220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1" name="Line 23"/>
          <p:cNvSpPr>
            <a:spLocks noChangeShapeType="1"/>
          </p:cNvSpPr>
          <p:nvPr/>
        </p:nvSpPr>
        <p:spPr bwMode="white">
          <a:xfrm flipV="1">
            <a:off x="3549650" y="3632245"/>
            <a:ext cx="873125" cy="3016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2" name="Oval 24"/>
          <p:cNvSpPr>
            <a:spLocks noChangeArrowheads="1"/>
          </p:cNvSpPr>
          <p:nvPr/>
        </p:nvSpPr>
        <p:spPr bwMode="auto">
          <a:xfrm>
            <a:off x="7178675" y="3417932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3" name="Line 25"/>
          <p:cNvSpPr>
            <a:spLocks noChangeShapeType="1"/>
          </p:cNvSpPr>
          <p:nvPr/>
        </p:nvSpPr>
        <p:spPr bwMode="white">
          <a:xfrm flipV="1">
            <a:off x="3587750" y="3495720"/>
            <a:ext cx="3556000" cy="4968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4" name="Oval 26"/>
          <p:cNvSpPr>
            <a:spLocks noChangeArrowheads="1"/>
          </p:cNvSpPr>
          <p:nvPr/>
        </p:nvSpPr>
        <p:spPr bwMode="auto">
          <a:xfrm>
            <a:off x="2922588" y="4529182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5" name="Line 27"/>
          <p:cNvSpPr>
            <a:spLocks noChangeShapeType="1"/>
          </p:cNvSpPr>
          <p:nvPr/>
        </p:nvSpPr>
        <p:spPr bwMode="auto">
          <a:xfrm flipV="1">
            <a:off x="3041650" y="4081507"/>
            <a:ext cx="331788" cy="4587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6" name="Line 28"/>
          <p:cNvSpPr>
            <a:spLocks noChangeShapeType="1"/>
          </p:cNvSpPr>
          <p:nvPr/>
        </p:nvSpPr>
        <p:spPr bwMode="auto">
          <a:xfrm flipH="1" flipV="1">
            <a:off x="2671763" y="4016420"/>
            <a:ext cx="250825" cy="4889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7" name="Oval 29"/>
          <p:cNvSpPr>
            <a:spLocks noChangeArrowheads="1"/>
          </p:cNvSpPr>
          <p:nvPr/>
        </p:nvSpPr>
        <p:spPr bwMode="auto">
          <a:xfrm>
            <a:off x="5730875" y="4210095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8" name="Line 30"/>
          <p:cNvSpPr>
            <a:spLocks noChangeShapeType="1"/>
          </p:cNvSpPr>
          <p:nvPr/>
        </p:nvSpPr>
        <p:spPr bwMode="white">
          <a:xfrm flipH="1" flipV="1">
            <a:off x="3471863" y="4283120"/>
            <a:ext cx="2228850" cy="158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59" name="Oval 31"/>
          <p:cNvSpPr>
            <a:spLocks noChangeArrowheads="1"/>
          </p:cNvSpPr>
          <p:nvPr/>
        </p:nvSpPr>
        <p:spPr bwMode="auto">
          <a:xfrm>
            <a:off x="6634163" y="5172120"/>
            <a:ext cx="146050" cy="1460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06560" name="Line 32"/>
          <p:cNvSpPr>
            <a:spLocks noChangeShapeType="1"/>
          </p:cNvSpPr>
          <p:nvPr/>
        </p:nvSpPr>
        <p:spPr bwMode="white">
          <a:xfrm flipH="1" flipV="1">
            <a:off x="3470275" y="4518070"/>
            <a:ext cx="3135313" cy="701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5505450" y="5934120"/>
            <a:ext cx="131286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less known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332038" y="5934120"/>
            <a:ext cx="2011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Partner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192838" y="1897107"/>
            <a:ext cx="2030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Weakly coupled,</a:t>
            </a:r>
          </a:p>
          <a:p>
            <a:pPr algn="r" eaLnBrk="1" hangingPunct="1">
              <a:buClrTx/>
              <a:buSzTx/>
              <a:buFontTx/>
              <a:buNone/>
            </a:pPr>
            <a:r>
              <a:rPr lang="en-GB" sz="1600">
                <a:latin typeface="Trebuchet MS" pitchFamily="34" charset="0"/>
              </a:rPr>
              <a:t>d</a:t>
            </a:r>
            <a:r>
              <a:rPr lang="en-GB" sz="1600" smtClean="0">
                <a:latin typeface="Trebuchet MS" pitchFamily="34" charset="0"/>
              </a:rPr>
              <a:t>ynamic, external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4321532" y="5934120"/>
            <a:ext cx="107561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Customer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00125" y="5726157"/>
            <a:ext cx="7596188" cy="322263"/>
          </a:xfrm>
          <a:prstGeom prst="leftRightArrow">
            <a:avLst>
              <a:gd name="adj1" fmla="val 42861"/>
              <a:gd name="adj2" fmla="val 107381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524000" y="1912982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Strongly coupled,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static, internal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1362075" y="5934120"/>
            <a:ext cx="1274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Employee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7018338" y="5934120"/>
            <a:ext cx="1003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sz="1600" smtClean="0">
                <a:latin typeface="Trebuchet MS" pitchFamily="34" charset="0"/>
              </a:rPr>
              <a:t>unknown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auto">
          <a:xfrm>
            <a:off x="1008063" y="2384470"/>
            <a:ext cx="7596187" cy="322262"/>
          </a:xfrm>
          <a:prstGeom prst="leftRightArrow">
            <a:avLst>
              <a:gd name="adj1" fmla="val 42861"/>
              <a:gd name="adj2" fmla="val 107381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53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6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9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Challenges – The CIO’s lament</a:t>
            </a:r>
            <a:r>
              <a:rPr lang="en-GB" sz="2000" b="0" dirty="0" smtClean="0">
                <a:latin typeface="Trebuchet MS" pitchFamily="34" charset="0"/>
              </a:rPr>
              <a:t/>
            </a:r>
            <a:br>
              <a:rPr lang="en-GB" sz="2000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Complexity</a:t>
            </a:r>
            <a:r>
              <a:rPr lang="en-GB" sz="2000" b="0" dirty="0">
                <a:latin typeface="Trebuchet MS" pitchFamily="34" charset="0"/>
              </a:rPr>
              <a:t>, </a:t>
            </a:r>
            <a:r>
              <a:rPr lang="en-GB" sz="2000" b="0" dirty="0" smtClean="0">
                <a:latin typeface="Trebuchet MS" pitchFamily="34" charset="0"/>
              </a:rPr>
              <a:t>cloud &amp; </a:t>
            </a:r>
            <a:r>
              <a:rPr lang="en-GB" sz="2000" b="0" dirty="0">
                <a:latin typeface="Trebuchet MS" pitchFamily="34" charset="0"/>
              </a:rPr>
              <a:t>mobile </a:t>
            </a:r>
            <a:r>
              <a:rPr lang="en-GB" sz="2000" b="0" dirty="0">
                <a:latin typeface="Trebuchet MS" pitchFamily="34" charset="0"/>
              </a:rPr>
              <a:t>drove the change in the last </a:t>
            </a:r>
            <a:r>
              <a:rPr lang="en-GB" sz="2000" b="0" dirty="0" smtClean="0">
                <a:latin typeface="Trebuchet MS" pitchFamily="34" charset="0"/>
              </a:rPr>
              <a:t>5 years</a:t>
            </a:r>
            <a:r>
              <a:rPr lang="en-GB" sz="2000" b="0" dirty="0">
                <a:latin typeface="Trebuchet MS" pitchFamily="34" charset="0"/>
              </a:rPr>
              <a:t>. 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GB" sz="1800" dirty="0" smtClean="0">
                <a:latin typeface="Trebuchet MS" pitchFamily="34" charset="0"/>
              </a:rPr>
              <a:t>Increased </a:t>
            </a:r>
            <a:r>
              <a:rPr lang="en-GB" sz="1800" b="1" dirty="0" smtClean="0">
                <a:latin typeface="Trebuchet MS" pitchFamily="34" charset="0"/>
              </a:rPr>
              <a:t>complexity</a:t>
            </a:r>
            <a:r>
              <a:rPr lang="en-GB" sz="1800" dirty="0" smtClean="0">
                <a:latin typeface="Trebuchet MS" pitchFamily="34" charset="0"/>
              </a:rPr>
              <a:t>.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There are more things to connect,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M</a:t>
            </a:r>
            <a:r>
              <a:rPr lang="en-GB" sz="1600" dirty="0" smtClean="0">
                <a:latin typeface="Trebuchet MS" pitchFamily="34" charset="0"/>
              </a:rPr>
              <a:t>ore people to connect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With more data than ever before.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It's an end-to-end situation. </a:t>
            </a:r>
          </a:p>
          <a:p>
            <a:pPr marL="400050">
              <a:spcBef>
                <a:spcPts val="1200"/>
              </a:spcBef>
            </a:pPr>
            <a:r>
              <a:rPr lang="en-GB" sz="1800" dirty="0" smtClean="0">
                <a:latin typeface="Trebuchet MS" pitchFamily="34" charset="0"/>
              </a:rPr>
              <a:t>The </a:t>
            </a:r>
            <a:r>
              <a:rPr lang="en-GB" sz="1800" b="1" dirty="0" smtClean="0">
                <a:latin typeface="Trebuchet MS" pitchFamily="34" charset="0"/>
              </a:rPr>
              <a:t>role</a:t>
            </a:r>
            <a:r>
              <a:rPr lang="en-GB" sz="1800" dirty="0" smtClean="0">
                <a:latin typeface="Trebuchet MS" pitchFamily="34" charset="0"/>
              </a:rPr>
              <a:t> of IT has changed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From being the custodians of IT to being brokers of IT.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The all-things cloud lures us.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The infrastructure is moving out of the (direct) control.</a:t>
            </a:r>
          </a:p>
          <a:p>
            <a:pPr marL="400050">
              <a:spcBef>
                <a:spcPts val="1200"/>
              </a:spcBef>
            </a:pPr>
            <a:r>
              <a:rPr lang="en-GB" sz="1800" dirty="0" smtClean="0">
                <a:latin typeface="Trebuchet MS" pitchFamily="34" charset="0"/>
              </a:rPr>
              <a:t>The devices too are moving </a:t>
            </a:r>
            <a:r>
              <a:rPr lang="en-GB" sz="1800" b="1" dirty="0" smtClean="0">
                <a:latin typeface="Trebuchet MS" pitchFamily="34" charset="0"/>
              </a:rPr>
              <a:t>out of control </a:t>
            </a:r>
            <a:r>
              <a:rPr lang="en-GB" sz="1800" dirty="0" smtClean="0">
                <a:latin typeface="Trebuchet MS" pitchFamily="34" charset="0"/>
              </a:rPr>
              <a:t>the IT. 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BYOD &amp; mobile devices are incompatible with the perimeter security model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We go from managing by our hands on to governing via policies &amp; audits.</a:t>
            </a:r>
          </a:p>
          <a:p>
            <a:pPr lvl="1"/>
            <a:r>
              <a:rPr lang="en-GB" sz="1600" dirty="0" smtClean="0">
                <a:latin typeface="Trebuchet MS" pitchFamily="34" charset="0"/>
              </a:rPr>
              <a:t>But generally IT people are not good at governing</a:t>
            </a:r>
            <a:r>
              <a:rPr lang="en-GB" sz="1600" dirty="0" smtClean="0">
                <a:latin typeface="Trebuchet MS" pitchFamily="34" charset="0"/>
              </a:rPr>
              <a:t/>
            </a:r>
            <a:br>
              <a:rPr lang="en-GB" sz="1600" dirty="0" smtClean="0">
                <a:latin typeface="Trebuchet MS" pitchFamily="34" charset="0"/>
              </a:rPr>
            </a:br>
            <a:endParaRPr lang="en-GB" sz="1600" dirty="0" smtClean="0">
              <a:latin typeface="Trebuchet MS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"/>
            </a:pPr>
            <a:r>
              <a:rPr lang="en-GB" i="1" dirty="0" smtClean="0">
                <a:latin typeface="Trebuchet MS" pitchFamily="34" charset="0"/>
                <a:ea typeface="+mn-ea"/>
                <a:cs typeface="+mn-cs"/>
              </a:rPr>
              <a:t>And the outlook is: More of the same.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7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7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8213030" cy="381000"/>
          </a:xfrm>
        </p:spPr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Models, services &amp; actors become standardised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The NIST Conceptual </a:t>
            </a:r>
            <a:r>
              <a:rPr lang="en-GB" sz="2000" b="0" dirty="0">
                <a:latin typeface="Trebuchet MS" pitchFamily="34" charset="0"/>
              </a:rPr>
              <a:t>Reference Model 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6769"/>
            <a:ext cx="8748971" cy="5098515"/>
          </a:xfrm>
        </p:spPr>
      </p:pic>
      <p:sp>
        <p:nvSpPr>
          <p:cNvPr id="11" name="Rechteck 10"/>
          <p:cNvSpPr/>
          <p:nvPr/>
        </p:nvSpPr>
        <p:spPr>
          <a:xfrm>
            <a:off x="265634" y="6062990"/>
            <a:ext cx="43813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333399"/>
                </a:solidFill>
                <a:latin typeface="Trebuchet MS" pitchFamily="34" charset="0"/>
              </a:rPr>
              <a:t>NIST: http</a:t>
            </a:r>
            <a:r>
              <a:rPr lang="en-GB" dirty="0">
                <a:solidFill>
                  <a:srgbClr val="333399"/>
                </a:solidFill>
                <a:latin typeface="Trebuchet MS" pitchFamily="34" charset="0"/>
              </a:rPr>
              <a:t>://www.nist.gov/customcf/get_pdf.cfm?pub_id=909505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6228184" y="728700"/>
            <a:ext cx="936104" cy="50405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8</a:t>
            </a:fld>
            <a:endParaRPr lang="de-DE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0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The </a:t>
            </a:r>
            <a:r>
              <a:rPr lang="en-GB" b="0" dirty="0" smtClean="0"/>
              <a:t>NIST Conceptual </a:t>
            </a:r>
            <a:r>
              <a:rPr lang="en-GB" b="0" dirty="0"/>
              <a:t>Reference </a:t>
            </a:r>
            <a:r>
              <a:rPr lang="en-GB" b="0" dirty="0" smtClean="0"/>
              <a:t>Model</a:t>
            </a:r>
            <a:br>
              <a:rPr lang="en-GB" b="0" dirty="0" smtClean="0"/>
            </a:br>
            <a:r>
              <a:rPr lang="en-GB" sz="2000" b="0" dirty="0" smtClean="0"/>
              <a:t>Cloud Computing obviously raises the overall complexity </a:t>
            </a:r>
            <a:endParaRPr lang="en-GB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5 major </a:t>
            </a:r>
            <a:r>
              <a:rPr lang="en-GB" sz="2000" dirty="0"/>
              <a:t>participating </a:t>
            </a:r>
            <a:r>
              <a:rPr lang="en-GB" sz="2000" dirty="0" smtClean="0"/>
              <a:t>actors: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</a:t>
            </a:r>
            <a:r>
              <a:rPr lang="en-GB" sz="1600" dirty="0"/>
              <a:t>Consumer,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</a:t>
            </a:r>
            <a:r>
              <a:rPr lang="en-GB" sz="1600" dirty="0"/>
              <a:t>Provider,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</a:t>
            </a:r>
            <a:r>
              <a:rPr lang="en-GB" sz="1600" dirty="0"/>
              <a:t>Broker,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Auditor,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</a:t>
            </a:r>
            <a:r>
              <a:rPr lang="en-GB" sz="1600" dirty="0"/>
              <a:t>Carrier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3 service: 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</a:t>
            </a:r>
            <a:r>
              <a:rPr lang="en-GB" sz="1600" dirty="0"/>
              <a:t>software as a service (</a:t>
            </a:r>
            <a:r>
              <a:rPr lang="en-GB" sz="1600" dirty="0" err="1"/>
              <a:t>SaaS</a:t>
            </a:r>
            <a:r>
              <a:rPr lang="en-GB" sz="1600" dirty="0"/>
              <a:t>), 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</a:t>
            </a:r>
            <a:r>
              <a:rPr lang="en-GB" sz="1600" dirty="0"/>
              <a:t>platform as a service (</a:t>
            </a:r>
            <a:r>
              <a:rPr lang="en-GB" sz="1600" dirty="0" err="1"/>
              <a:t>PaaS</a:t>
            </a:r>
            <a:r>
              <a:rPr lang="en-GB" sz="1600" dirty="0"/>
              <a:t>), 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Cloud </a:t>
            </a:r>
            <a:r>
              <a:rPr lang="en-GB" sz="1600" dirty="0"/>
              <a:t>infrastructure as a service (</a:t>
            </a:r>
            <a:r>
              <a:rPr lang="en-GB" sz="1600" dirty="0" err="1"/>
              <a:t>IaaS</a:t>
            </a:r>
            <a:r>
              <a:rPr lang="en-GB" sz="1600" dirty="0"/>
              <a:t>).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4 deployment models: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private </a:t>
            </a:r>
            <a:r>
              <a:rPr lang="en-GB" sz="1600" dirty="0"/>
              <a:t>cloud,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community </a:t>
            </a:r>
            <a:r>
              <a:rPr lang="en-GB" sz="1600" dirty="0"/>
              <a:t>cloud,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public </a:t>
            </a:r>
            <a:r>
              <a:rPr lang="en-GB" sz="1600" dirty="0"/>
              <a:t>cloud, and hybrid cloud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5 service characteristics : 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on-demand </a:t>
            </a:r>
            <a:r>
              <a:rPr lang="en-GB" sz="1600" dirty="0"/>
              <a:t>self-service,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broad </a:t>
            </a:r>
            <a:r>
              <a:rPr lang="en-GB" sz="1600" dirty="0"/>
              <a:t>network access,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resource </a:t>
            </a:r>
            <a:r>
              <a:rPr lang="en-GB" sz="1600" dirty="0"/>
              <a:t>pooling,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rapid </a:t>
            </a:r>
            <a:r>
              <a:rPr lang="en-GB" sz="1600" dirty="0"/>
              <a:t>elasticity,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1600" dirty="0" smtClean="0"/>
              <a:t>measured </a:t>
            </a:r>
            <a:r>
              <a:rPr lang="en-GB" sz="1600" dirty="0"/>
              <a:t>service.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/>
          <a:p>
            <a:r>
              <a:rPr lang="en-US" dirty="0" smtClean="0"/>
              <a:t>www.vcbcompany.com</a:t>
            </a:r>
            <a:endParaRPr lang="en-US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r>
              <a:rPr lang="de-DE" dirty="0">
                <a:solidFill>
                  <a:srgbClr val="C0C0C0"/>
                </a:solidFill>
              </a:rPr>
              <a:t>20</a:t>
            </a:r>
            <a:fld id="{DB37A9B7-F07F-44D7-8357-011DC3E51BB3}" type="datetime5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12-08-26</a:t>
            </a:fld>
            <a:endParaRPr lang="de-DE" dirty="0">
              <a:solidFill>
                <a:srgbClr val="C0C0C0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SzTx/>
              <a:buFontTx/>
              <a:buNone/>
            </a:pPr>
            <a:fld id="{DB7BA215-3B85-4B08-88FA-25D656CDB990}" type="slidenum">
              <a:rPr lang="de-DE">
                <a:solidFill>
                  <a:srgbClr val="C0C0C0"/>
                </a:solidFill>
              </a:rPr>
              <a:pPr>
                <a:buClrTx/>
                <a:buSzTx/>
                <a:buFontTx/>
                <a:buNone/>
              </a:pPr>
              <a:t>9</a:t>
            </a:fld>
            <a:endParaRPr lang="de-DE">
              <a:solidFill>
                <a:srgbClr val="C0C0C0"/>
              </a:solidFill>
            </a:endParaRPr>
          </a:p>
        </p:txBody>
      </p:sp>
      <p:grpSp>
        <p:nvGrpSpPr>
          <p:cNvPr id="11" name="Group 33"/>
          <p:cNvGrpSpPr>
            <a:grpSpLocks noChangeAspect="1"/>
          </p:cNvGrpSpPr>
          <p:nvPr/>
        </p:nvGrpSpPr>
        <p:grpSpPr bwMode="auto">
          <a:xfrm>
            <a:off x="7848364" y="127347"/>
            <a:ext cx="1146175" cy="1141413"/>
            <a:chOff x="3578" y="1038"/>
            <a:chExt cx="1453" cy="1448"/>
          </a:xfrm>
        </p:grpSpPr>
        <p:sp>
          <p:nvSpPr>
            <p:cNvPr id="12" name="Freeform 34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3" name="Freeform 35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4" name="Freeform 36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5" name="Freeform 37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6" name="Freeform 38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7" name="Freeform 39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8" name="Line 40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19" name="Line 41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0" name="Freeform 42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1" name="Freeform 43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  <p:sp>
          <p:nvSpPr>
            <p:cNvPr id="22" name="Freeform 44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10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_Quality_Life_cycle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CC99"/>
      </a:accent1>
      <a:accent2>
        <a:srgbClr val="3366FF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5CE7"/>
      </a:accent6>
      <a:hlink>
        <a:srgbClr val="000099"/>
      </a:hlink>
      <a:folHlink>
        <a:srgbClr val="CC3300"/>
      </a:folHlink>
    </a:clrScheme>
    <a:fontScheme name="SW_Quality_Life_cycl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W_Quality_Life_cyc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_Quality_Life_cyc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Einstellungen\Horst Walther\Eigene Dateien\1. SiG\Marketing\QM\SW_Quality_Life_cycle.ppt</Template>
  <TotalTime>0</TotalTime>
  <Words>2735</Words>
  <Application>Microsoft Office PowerPoint</Application>
  <PresentationFormat>Bildschirmpräsentation (4:3)</PresentationFormat>
  <Paragraphs>435</Paragraphs>
  <Slides>26</Slides>
  <Notes>6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SW_Quality_Life_cycle</vt:lpstr>
      <vt:lpstr>Identity Management for the Cloud</vt:lpstr>
      <vt:lpstr>agenda</vt:lpstr>
      <vt:lpstr>summary</vt:lpstr>
      <vt:lpstr>Where is the problem? Why do we need to talk about IdM in the cloud?</vt:lpstr>
      <vt:lpstr>The slow move towards the cloud The cloud did not come as a surprise</vt:lpstr>
      <vt:lpstr>Finally the fortress security model fails But corporations had a hard time to accept the facts</vt:lpstr>
      <vt:lpstr>Challenges – The CIO’s lament Complexity, cloud &amp; mobile drove the change in the last 5 years. </vt:lpstr>
      <vt:lpstr>Models, services &amp; actors become standardised The NIST Conceptual Reference Model </vt:lpstr>
      <vt:lpstr>The NIST Conceptual Reference Model Cloud Computing obviously raises the overall complexity </vt:lpstr>
      <vt:lpstr>Cloud Computing’s deadly sins by Mike Small</vt:lpstr>
      <vt:lpstr>Often IAM is meant when IM is said IAM = Identity Management (IM) + Access Management (AM)</vt:lpstr>
      <vt:lpstr>Grouping processes of the Identity- &amp; Access Management The IAM processes may be viewed from different perspectives*</vt:lpstr>
      <vt:lpstr>IAM before &amp; in the Cloud What changes for the consumer, when moving into the cloud?</vt:lpstr>
      <vt:lpstr>OASIS view relevant standards &amp; identified gaps</vt:lpstr>
      <vt:lpstr>Where can the impact of the cloud be felt? The OASIS ‘identity in the cloud’ use cases</vt:lpstr>
      <vt:lpstr>Impact on the Identity Management OASIS: More emphasis on provisioning and configuration</vt:lpstr>
      <vt:lpstr>SCIM Simple Cloud Identity Management by IETF</vt:lpstr>
      <vt:lpstr>SCIM - Modes &amp; Flows</vt:lpstr>
      <vt:lpstr>IdMaaS - Identity Management as a Service Identity Management Moves into the Cloud</vt:lpstr>
      <vt:lpstr>Management vs. governance A clear cut between hand-on management &amp; governance is essential</vt:lpstr>
      <vt:lpstr>Big Picture: the Context is the Industrialisation of Service</vt:lpstr>
      <vt:lpstr>Conclusion What changes, when moving into the cloud?</vt:lpstr>
      <vt:lpstr>questions - acknowledgements – suggestions?</vt:lpstr>
      <vt:lpstr>Attention  Backup slides</vt:lpstr>
      <vt:lpstr>Standards</vt:lpstr>
      <vt:lpstr>Dr. Horst Walther is a business advisor</vt:lpstr>
    </vt:vector>
  </TitlesOfParts>
  <Manager>Dr.Heinz Günter Schlüter</Manager>
  <Company>SiG Software Integration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der Projektsituation</dc:title>
  <dc:subject>RheinLand Versicherungs AG</dc:subject>
  <dc:creator>Horst Walther</dc:creator>
  <cp:lastModifiedBy>Horst walther</cp:lastModifiedBy>
  <cp:revision>652</cp:revision>
  <dcterms:created xsi:type="dcterms:W3CDTF">2006-03-28T15:44:25Z</dcterms:created>
  <dcterms:modified xsi:type="dcterms:W3CDTF">2012-08-26T14:27:19Z</dcterms:modified>
</cp:coreProperties>
</file>