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440" r:id="rId5"/>
  </p:sldMasterIdLst>
  <p:notesMasterIdLst>
    <p:notesMasterId r:id="rId32"/>
  </p:notesMasterIdLst>
  <p:handoutMasterIdLst>
    <p:handoutMasterId r:id="rId33"/>
  </p:handoutMasterIdLst>
  <p:sldIdLst>
    <p:sldId id="4302" r:id="rId6"/>
    <p:sldId id="4330" r:id="rId7"/>
    <p:sldId id="4265" r:id="rId8"/>
    <p:sldId id="4269" r:id="rId9"/>
    <p:sldId id="4267" r:id="rId10"/>
    <p:sldId id="4268" r:id="rId11"/>
    <p:sldId id="4272" r:id="rId12"/>
    <p:sldId id="4270" r:id="rId13"/>
    <p:sldId id="4250" r:id="rId14"/>
    <p:sldId id="4299" r:id="rId15"/>
    <p:sldId id="4300" r:id="rId16"/>
    <p:sldId id="4301" r:id="rId17"/>
    <p:sldId id="4259" r:id="rId18"/>
    <p:sldId id="4273" r:id="rId19"/>
    <p:sldId id="4260" r:id="rId20"/>
    <p:sldId id="4261" r:id="rId21"/>
    <p:sldId id="4284" r:id="rId22"/>
    <p:sldId id="4285" r:id="rId23"/>
    <p:sldId id="4264" r:id="rId24"/>
    <p:sldId id="4262" r:id="rId25"/>
    <p:sldId id="4263" r:id="rId26"/>
    <p:sldId id="4296" r:id="rId27"/>
    <p:sldId id="4328" r:id="rId28"/>
    <p:sldId id="4244" r:id="rId29"/>
    <p:sldId id="4258" r:id="rId30"/>
    <p:sldId id="4279" r:id="rId31"/>
  </p:sldIdLst>
  <p:sldSz cx="10077450" cy="7583488"/>
  <p:notesSz cx="6797675" cy="9928225"/>
  <p:custDataLst>
    <p:tags r:id="rId34"/>
  </p:custDataLst>
  <p:defaultTextStyle>
    <a:defPPr>
      <a:defRPr lang="en-US"/>
    </a:defPPr>
    <a:lvl1pPr algn="l" defTabSz="1003640" rtl="0" fontAlgn="base">
      <a:spcBef>
        <a:spcPct val="0"/>
      </a:spcBef>
      <a:spcAft>
        <a:spcPct val="0"/>
      </a:spcAft>
      <a:defRPr sz="2000" kern="1200">
        <a:solidFill>
          <a:schemeClr val="tx1"/>
        </a:solidFill>
        <a:latin typeface="Arial" pitchFamily="34" charset="0"/>
        <a:ea typeface="+mn-ea"/>
        <a:cs typeface="Arial" pitchFamily="34" charset="0"/>
      </a:defRPr>
    </a:lvl1pPr>
    <a:lvl2pPr marL="501032" indent="-45833" algn="l" defTabSz="1003640" rtl="0" fontAlgn="base">
      <a:spcBef>
        <a:spcPct val="0"/>
      </a:spcBef>
      <a:spcAft>
        <a:spcPct val="0"/>
      </a:spcAft>
      <a:defRPr sz="2000" kern="1200">
        <a:solidFill>
          <a:schemeClr val="tx1"/>
        </a:solidFill>
        <a:latin typeface="Arial" pitchFamily="34" charset="0"/>
        <a:ea typeface="+mn-ea"/>
        <a:cs typeface="Arial" pitchFamily="34" charset="0"/>
      </a:defRPr>
    </a:lvl2pPr>
    <a:lvl3pPr marL="1003640" indent="-93259" algn="l" defTabSz="1003640" rtl="0" fontAlgn="base">
      <a:spcBef>
        <a:spcPct val="0"/>
      </a:spcBef>
      <a:spcAft>
        <a:spcPct val="0"/>
      </a:spcAft>
      <a:defRPr sz="2000" kern="1200">
        <a:solidFill>
          <a:schemeClr val="tx1"/>
        </a:solidFill>
        <a:latin typeface="Arial" pitchFamily="34" charset="0"/>
        <a:ea typeface="+mn-ea"/>
        <a:cs typeface="Arial" pitchFamily="34" charset="0"/>
      </a:defRPr>
    </a:lvl3pPr>
    <a:lvl4pPr marL="1506252" indent="-140667" algn="l" defTabSz="1003640" rtl="0" fontAlgn="base">
      <a:spcBef>
        <a:spcPct val="0"/>
      </a:spcBef>
      <a:spcAft>
        <a:spcPct val="0"/>
      </a:spcAft>
      <a:defRPr sz="2000" kern="1200">
        <a:solidFill>
          <a:schemeClr val="tx1"/>
        </a:solidFill>
        <a:latin typeface="Arial" pitchFamily="34" charset="0"/>
        <a:ea typeface="+mn-ea"/>
        <a:cs typeface="Arial" pitchFamily="34" charset="0"/>
      </a:defRPr>
    </a:lvl4pPr>
    <a:lvl5pPr marL="2008861" indent="-188080" algn="l" defTabSz="1003640" rtl="0" fontAlgn="base">
      <a:spcBef>
        <a:spcPct val="0"/>
      </a:spcBef>
      <a:spcAft>
        <a:spcPct val="0"/>
      </a:spcAft>
      <a:defRPr sz="2000" kern="1200">
        <a:solidFill>
          <a:schemeClr val="tx1"/>
        </a:solidFill>
        <a:latin typeface="Arial" pitchFamily="34" charset="0"/>
        <a:ea typeface="+mn-ea"/>
        <a:cs typeface="Arial" pitchFamily="34" charset="0"/>
      </a:defRPr>
    </a:lvl5pPr>
    <a:lvl6pPr marL="2275971" algn="l" defTabSz="910382" rtl="0" eaLnBrk="1" latinLnBrk="0" hangingPunct="1">
      <a:defRPr sz="2000" kern="1200">
        <a:solidFill>
          <a:schemeClr val="tx1"/>
        </a:solidFill>
        <a:latin typeface="Arial" pitchFamily="34" charset="0"/>
        <a:ea typeface="+mn-ea"/>
        <a:cs typeface="Arial" pitchFamily="34" charset="0"/>
      </a:defRPr>
    </a:lvl6pPr>
    <a:lvl7pPr marL="2731161" algn="l" defTabSz="910382" rtl="0" eaLnBrk="1" latinLnBrk="0" hangingPunct="1">
      <a:defRPr sz="2000" kern="1200">
        <a:solidFill>
          <a:schemeClr val="tx1"/>
        </a:solidFill>
        <a:latin typeface="Arial" pitchFamily="34" charset="0"/>
        <a:ea typeface="+mn-ea"/>
        <a:cs typeface="Arial" pitchFamily="34" charset="0"/>
      </a:defRPr>
    </a:lvl7pPr>
    <a:lvl8pPr marL="3186357" algn="l" defTabSz="910382" rtl="0" eaLnBrk="1" latinLnBrk="0" hangingPunct="1">
      <a:defRPr sz="2000" kern="1200">
        <a:solidFill>
          <a:schemeClr val="tx1"/>
        </a:solidFill>
        <a:latin typeface="Arial" pitchFamily="34" charset="0"/>
        <a:ea typeface="+mn-ea"/>
        <a:cs typeface="Arial" pitchFamily="34" charset="0"/>
      </a:defRPr>
    </a:lvl8pPr>
    <a:lvl9pPr marL="3641550" algn="l" defTabSz="910382" rtl="0" eaLnBrk="1" latinLnBrk="0" hangingPunct="1">
      <a:defRPr sz="2000" kern="1200">
        <a:solidFill>
          <a:schemeClr val="tx1"/>
        </a:solidFill>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qyb130" initials="NS" lastIdx="1" clrIdx="0"/>
  <p:cmAuthor id="7" name="wfw130" initials="w" lastIdx="1" clrIdx="7"/>
  <p:cmAuthor id="1" name="PHS130" initials="MJ" lastIdx="4" clrIdx="1"/>
  <p:cmAuthor id="2" name="Wolf, Alexander (DE - Hamburg)" initials="AW" lastIdx="4" clrIdx="2"/>
  <p:cmAuthor id="3" name="Lisa Robben" initials="LR" lastIdx="3" clrIdx="3"/>
  <p:cmAuthor id="4" name="Jonas, Markus (DE - Duesseldorf)" initials="MJ" lastIdx="1" clrIdx="4"/>
  <p:cmAuthor id="5" name="Janine Seifert" initials="JS" lastIdx="27" clrIdx="5"/>
  <p:cmAuthor id="6" name="Christian Maes" initials="CM"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FF00"/>
    <a:srgbClr val="DCE6F1"/>
    <a:srgbClr val="FFA005"/>
    <a:srgbClr val="B4D2F0"/>
    <a:srgbClr val="FFFF00"/>
    <a:srgbClr val="00D600"/>
    <a:srgbClr val="E5EEF9"/>
    <a:srgbClr val="FFFF9B"/>
    <a:srgbClr val="FFA3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75" autoAdjust="0"/>
    <p:restoredTop sz="92655" autoAdjust="0"/>
  </p:normalViewPr>
  <p:slideViewPr>
    <p:cSldViewPr snapToGrid="0" snapToObjects="1">
      <p:cViewPr>
        <p:scale>
          <a:sx n="110" d="100"/>
          <a:sy n="110" d="100"/>
        </p:scale>
        <p:origin x="-1362" y="300"/>
      </p:cViewPr>
      <p:guideLst>
        <p:guide orient="horz" pos="2737"/>
        <p:guide orient="horz" pos="240"/>
        <p:guide orient="horz" pos="1016"/>
        <p:guide pos="5996"/>
        <p:guide pos="335"/>
      </p:guideLst>
    </p:cSldViewPr>
  </p:slideViewPr>
  <p:outlineViewPr>
    <p:cViewPr>
      <p:scale>
        <a:sx n="33" d="100"/>
        <a:sy n="33" d="100"/>
      </p:scale>
      <p:origin x="0" y="12072"/>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46" d="100"/>
          <a:sy n="46" d="100"/>
        </p:scale>
        <p:origin x="-3036" y="-114"/>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5.xml"/><Relationship Id="rId1"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3ACEF0-A800-4449-A1C0-C602AC7FF5CD}" type="doc">
      <dgm:prSet loTypeId="urn:microsoft.com/office/officeart/2009/3/layout/OpposingIdeas" loCatId="cycle" qsTypeId="urn:microsoft.com/office/officeart/2005/8/quickstyle/simple4" qsCatId="simple" csTypeId="urn:microsoft.com/office/officeart/2005/8/colors/accent2_3" csCatId="accent2" phldr="1"/>
      <dgm:spPr/>
      <dgm:t>
        <a:bodyPr/>
        <a:lstStyle/>
        <a:p>
          <a:endParaRPr lang="de-DE"/>
        </a:p>
      </dgm:t>
    </dgm:pt>
    <dgm:pt modelId="{2260DFE8-662D-45A8-9412-1E74C90A6DA1}">
      <dgm:prSet/>
      <dgm:spPr>
        <a:solidFill>
          <a:schemeClr val="bg1">
            <a:lumMod val="85000"/>
          </a:schemeClr>
        </a:solidFill>
      </dgm:spPr>
      <dgm:t>
        <a:bodyPr/>
        <a:lstStyle/>
        <a:p>
          <a:pPr algn="ctr" rtl="0"/>
          <a:r>
            <a:rPr lang="en-US" noProof="0" dirty="0" smtClean="0"/>
            <a:t>Agile Approach</a:t>
          </a:r>
          <a:endParaRPr lang="en-US" noProof="0" dirty="0"/>
        </a:p>
      </dgm:t>
    </dgm:pt>
    <dgm:pt modelId="{01CC324A-3BAE-491B-8745-45C4A2B61000}" type="parTrans" cxnId="{EFE1E583-EC9D-45F1-8C67-E3BDDC023882}">
      <dgm:prSet/>
      <dgm:spPr/>
      <dgm:t>
        <a:bodyPr/>
        <a:lstStyle/>
        <a:p>
          <a:endParaRPr lang="de-DE"/>
        </a:p>
      </dgm:t>
    </dgm:pt>
    <dgm:pt modelId="{7E1A9245-53DC-4618-9B97-C166041E0691}" type="sibTrans" cxnId="{EFE1E583-EC9D-45F1-8C67-E3BDDC023882}">
      <dgm:prSet/>
      <dgm:spPr/>
      <dgm:t>
        <a:bodyPr/>
        <a:lstStyle/>
        <a:p>
          <a:endParaRPr lang="de-DE"/>
        </a:p>
      </dgm:t>
    </dgm:pt>
    <dgm:pt modelId="{33C19729-5D12-404E-945A-A8D573F607A7}">
      <dgm:prSet custT="1"/>
      <dgm:spPr/>
      <dgm:t>
        <a:bodyPr/>
        <a:lstStyle/>
        <a:p>
          <a:pPr rtl="0"/>
          <a:r>
            <a:rPr lang="en-US" sz="1600" noProof="0" dirty="0" smtClean="0">
              <a:solidFill>
                <a:schemeClr val="bg1"/>
              </a:solidFill>
              <a:latin typeface="Calibri" panose="020F0502020204030204" pitchFamily="34" charset="0"/>
            </a:rPr>
            <a:t>Automated identity creation</a:t>
          </a:r>
        </a:p>
      </dgm:t>
    </dgm:pt>
    <dgm:pt modelId="{24EB78B7-1988-4044-B3A0-3AEEE65CCAC0}" type="parTrans" cxnId="{65A14313-F316-4888-B506-956242DB8359}">
      <dgm:prSet/>
      <dgm:spPr/>
      <dgm:t>
        <a:bodyPr/>
        <a:lstStyle/>
        <a:p>
          <a:endParaRPr lang="de-DE"/>
        </a:p>
      </dgm:t>
    </dgm:pt>
    <dgm:pt modelId="{824189C5-AA8E-4CFB-8BF0-CF1FBD08BC34}" type="sibTrans" cxnId="{65A14313-F316-4888-B506-956242DB8359}">
      <dgm:prSet/>
      <dgm:spPr/>
      <dgm:t>
        <a:bodyPr/>
        <a:lstStyle/>
        <a:p>
          <a:endParaRPr lang="de-DE"/>
        </a:p>
      </dgm:t>
    </dgm:pt>
    <dgm:pt modelId="{2FCA3A23-8367-BB46-8B2C-03E62A490FC6}">
      <dgm:prSet custT="1"/>
      <dgm:spPr/>
      <dgm:t>
        <a:bodyPr/>
        <a:lstStyle/>
        <a:p>
          <a:pPr rtl="0"/>
          <a:r>
            <a:rPr lang="en-US" sz="1600" noProof="0" dirty="0" smtClean="0">
              <a:solidFill>
                <a:schemeClr val="bg1"/>
              </a:solidFill>
              <a:latin typeface="Calibri" panose="020F0502020204030204" pitchFamily="34" charset="0"/>
            </a:rPr>
            <a:t>Risk-orientated access assessment</a:t>
          </a:r>
        </a:p>
        <a:p>
          <a:pPr rtl="0"/>
          <a:r>
            <a:rPr lang="en-US" sz="1600" noProof="0" dirty="0" smtClean="0">
              <a:solidFill>
                <a:schemeClr val="bg1"/>
              </a:solidFill>
              <a:latin typeface="Calibri" panose="020F0502020204030204" pitchFamily="34" charset="0"/>
            </a:rPr>
            <a:t>Time-based access assignment</a:t>
          </a:r>
          <a:endParaRPr lang="en-US" sz="1600" noProof="0" dirty="0">
            <a:solidFill>
              <a:schemeClr val="bg1"/>
            </a:solidFill>
            <a:latin typeface="Calibri" panose="020F0502020204030204" pitchFamily="34" charset="0"/>
          </a:endParaRPr>
        </a:p>
      </dgm:t>
    </dgm:pt>
    <dgm:pt modelId="{CD8C4463-D279-1C46-9D8C-07A2EC4226E4}" type="parTrans" cxnId="{035FF103-C9E1-B543-90CF-AED6094F5167}">
      <dgm:prSet/>
      <dgm:spPr/>
      <dgm:t>
        <a:bodyPr/>
        <a:lstStyle/>
        <a:p>
          <a:endParaRPr lang="de-DE"/>
        </a:p>
      </dgm:t>
    </dgm:pt>
    <dgm:pt modelId="{EBE88295-9F1E-7A42-938D-D1E23BA3ED11}" type="sibTrans" cxnId="{035FF103-C9E1-B543-90CF-AED6094F5167}">
      <dgm:prSet/>
      <dgm:spPr/>
      <dgm:t>
        <a:bodyPr/>
        <a:lstStyle/>
        <a:p>
          <a:endParaRPr lang="de-DE"/>
        </a:p>
      </dgm:t>
    </dgm:pt>
    <dgm:pt modelId="{24550217-4810-3B44-BCDD-162BC5E30586}">
      <dgm:prSet custT="1"/>
      <dgm:spPr/>
      <dgm:t>
        <a:bodyPr/>
        <a:lstStyle/>
        <a:p>
          <a:pPr rtl="0"/>
          <a:r>
            <a:rPr lang="en-US" sz="1600" noProof="0" dirty="0" smtClean="0">
              <a:solidFill>
                <a:schemeClr val="bg1"/>
              </a:solidFill>
              <a:latin typeface="Calibri" panose="020F0502020204030204" pitchFamily="34" charset="0"/>
            </a:rPr>
            <a:t>Real-time analytics</a:t>
          </a:r>
          <a:endParaRPr lang="en-US" sz="1600" noProof="0" dirty="0">
            <a:solidFill>
              <a:schemeClr val="bg1"/>
            </a:solidFill>
            <a:latin typeface="Calibri" panose="020F0502020204030204" pitchFamily="34" charset="0"/>
          </a:endParaRPr>
        </a:p>
      </dgm:t>
    </dgm:pt>
    <dgm:pt modelId="{2676A7B2-906B-6F41-90EB-38773C7C2759}" type="parTrans" cxnId="{0260EC00-7500-5A49-837F-68B11C8B3663}">
      <dgm:prSet/>
      <dgm:spPr/>
      <dgm:t>
        <a:bodyPr/>
        <a:lstStyle/>
        <a:p>
          <a:endParaRPr lang="de-DE"/>
        </a:p>
      </dgm:t>
    </dgm:pt>
    <dgm:pt modelId="{73AAD9A1-2879-9247-A94F-6A9406FE5223}" type="sibTrans" cxnId="{0260EC00-7500-5A49-837F-68B11C8B3663}">
      <dgm:prSet/>
      <dgm:spPr/>
      <dgm:t>
        <a:bodyPr/>
        <a:lstStyle/>
        <a:p>
          <a:endParaRPr lang="de-DE"/>
        </a:p>
      </dgm:t>
    </dgm:pt>
    <dgm:pt modelId="{A28025A0-509D-ED42-A434-A51ED9202F30}">
      <dgm:prSet/>
      <dgm:spPr>
        <a:solidFill>
          <a:schemeClr val="bg1">
            <a:lumMod val="65000"/>
          </a:schemeClr>
        </a:solidFill>
      </dgm:spPr>
      <dgm:t>
        <a:bodyPr/>
        <a:lstStyle/>
        <a:p>
          <a:pPr algn="ctr" rtl="0"/>
          <a:r>
            <a:rPr lang="en-US" noProof="0" dirty="0" smtClean="0">
              <a:latin typeface="Calibri" panose="020F0502020204030204" pitchFamily="34" charset="0"/>
            </a:rPr>
            <a:t>Traditional IAM approach</a:t>
          </a:r>
          <a:endParaRPr lang="en-US" noProof="0" dirty="0">
            <a:latin typeface="Calibri" panose="020F0502020204030204" pitchFamily="34" charset="0"/>
          </a:endParaRPr>
        </a:p>
      </dgm:t>
    </dgm:pt>
    <dgm:pt modelId="{B2EB367F-3B0F-7E46-B581-D5B97067A6F2}" type="parTrans" cxnId="{378F25D4-8819-AE4A-971D-75CC99D25A5A}">
      <dgm:prSet/>
      <dgm:spPr/>
      <dgm:t>
        <a:bodyPr/>
        <a:lstStyle/>
        <a:p>
          <a:endParaRPr lang="de-DE"/>
        </a:p>
      </dgm:t>
    </dgm:pt>
    <dgm:pt modelId="{5052F1BC-9643-7844-A5DE-06326399A18F}" type="sibTrans" cxnId="{378F25D4-8819-AE4A-971D-75CC99D25A5A}">
      <dgm:prSet/>
      <dgm:spPr/>
      <dgm:t>
        <a:bodyPr/>
        <a:lstStyle/>
        <a:p>
          <a:endParaRPr lang="de-DE"/>
        </a:p>
      </dgm:t>
    </dgm:pt>
    <dgm:pt modelId="{A78E9044-8B1C-A54F-905F-E8767CE13648}">
      <dgm:prSet custT="1"/>
      <dgm:spPr/>
      <dgm:t>
        <a:bodyPr/>
        <a:lstStyle/>
        <a:p>
          <a:pPr rtl="0"/>
          <a:r>
            <a:rPr lang="en-US" sz="1600" noProof="0" dirty="0" smtClean="0">
              <a:latin typeface="Calibri" panose="020F0502020204030204" pitchFamily="34" charset="0"/>
            </a:rPr>
            <a:t>Manual processes</a:t>
          </a:r>
          <a:endParaRPr lang="en-US" sz="1600" noProof="0" dirty="0">
            <a:latin typeface="Calibri" panose="020F0502020204030204" pitchFamily="34" charset="0"/>
          </a:endParaRPr>
        </a:p>
      </dgm:t>
    </dgm:pt>
    <dgm:pt modelId="{963A488E-533F-D446-8297-74A4B8ACE570}" type="parTrans" cxnId="{402AF0C8-C80A-1F4E-8144-C2BE88BE5929}">
      <dgm:prSet/>
      <dgm:spPr/>
      <dgm:t>
        <a:bodyPr/>
        <a:lstStyle/>
        <a:p>
          <a:endParaRPr lang="de-DE"/>
        </a:p>
      </dgm:t>
    </dgm:pt>
    <dgm:pt modelId="{64AE7DE3-3451-5847-8BA1-48D4F74B4A51}" type="sibTrans" cxnId="{402AF0C8-C80A-1F4E-8144-C2BE88BE5929}">
      <dgm:prSet/>
      <dgm:spPr/>
      <dgm:t>
        <a:bodyPr/>
        <a:lstStyle/>
        <a:p>
          <a:endParaRPr lang="de-DE"/>
        </a:p>
      </dgm:t>
    </dgm:pt>
    <dgm:pt modelId="{3E92EA0A-BAB1-9F49-AF36-292E2EEC4847}">
      <dgm:prSet custT="1"/>
      <dgm:spPr/>
      <dgm:t>
        <a:bodyPr/>
        <a:lstStyle/>
        <a:p>
          <a:pPr rtl="0"/>
          <a:r>
            <a:rPr lang="en-US" sz="1600" noProof="0" dirty="0" smtClean="0">
              <a:latin typeface="Calibri" panose="020F0502020204030204" pitchFamily="34" charset="0"/>
            </a:rPr>
            <a:t>Recertification campaigns</a:t>
          </a:r>
          <a:endParaRPr lang="en-US" sz="1600" noProof="0" dirty="0">
            <a:latin typeface="Calibri" panose="020F0502020204030204" pitchFamily="34" charset="0"/>
          </a:endParaRPr>
        </a:p>
      </dgm:t>
    </dgm:pt>
    <dgm:pt modelId="{51F09C40-2F0F-4446-A5D0-59A4C3FF9194}" type="parTrans" cxnId="{7874F6A2-5CCD-1C4D-BBBD-4CE61DB06B14}">
      <dgm:prSet/>
      <dgm:spPr/>
      <dgm:t>
        <a:bodyPr/>
        <a:lstStyle/>
        <a:p>
          <a:endParaRPr lang="de-DE"/>
        </a:p>
      </dgm:t>
    </dgm:pt>
    <dgm:pt modelId="{C071465D-7856-EF4D-ADE6-F8AC19B31588}" type="sibTrans" cxnId="{7874F6A2-5CCD-1C4D-BBBD-4CE61DB06B14}">
      <dgm:prSet/>
      <dgm:spPr/>
      <dgm:t>
        <a:bodyPr/>
        <a:lstStyle/>
        <a:p>
          <a:endParaRPr lang="de-DE"/>
        </a:p>
      </dgm:t>
    </dgm:pt>
    <dgm:pt modelId="{1E1DF03D-E86E-CA4C-B0E2-AB2006B3A0F1}">
      <dgm:prSet custT="1"/>
      <dgm:spPr/>
      <dgm:t>
        <a:bodyPr/>
        <a:lstStyle/>
        <a:p>
          <a:pPr rtl="0"/>
          <a:r>
            <a:rPr lang="en-US" sz="1600" noProof="0" dirty="0" smtClean="0">
              <a:latin typeface="Calibri" panose="020F0502020204030204" pitchFamily="34" charset="0"/>
            </a:rPr>
            <a:t>Requirement for management interaction</a:t>
          </a:r>
          <a:endParaRPr lang="en-US" sz="1600" noProof="0" dirty="0">
            <a:latin typeface="Calibri" panose="020F0502020204030204" pitchFamily="34" charset="0"/>
          </a:endParaRPr>
        </a:p>
      </dgm:t>
    </dgm:pt>
    <dgm:pt modelId="{B44E201B-8179-EF49-9D00-0756E624FCF9}" type="parTrans" cxnId="{4072082A-D40B-D245-88B8-902992BE6FB4}">
      <dgm:prSet/>
      <dgm:spPr/>
      <dgm:t>
        <a:bodyPr/>
        <a:lstStyle/>
        <a:p>
          <a:endParaRPr lang="de-DE"/>
        </a:p>
      </dgm:t>
    </dgm:pt>
    <dgm:pt modelId="{B7F2A02C-D89C-CC4F-9E27-0A7236A8D881}" type="sibTrans" cxnId="{4072082A-D40B-D245-88B8-902992BE6FB4}">
      <dgm:prSet/>
      <dgm:spPr/>
      <dgm:t>
        <a:bodyPr/>
        <a:lstStyle/>
        <a:p>
          <a:endParaRPr lang="de-DE"/>
        </a:p>
      </dgm:t>
    </dgm:pt>
    <dgm:pt modelId="{3CCA92B1-4073-AC4D-9082-A1DC220BCC31}">
      <dgm:prSet custT="1"/>
      <dgm:spPr/>
      <dgm:t>
        <a:bodyPr/>
        <a:lstStyle/>
        <a:p>
          <a:pPr rtl="0"/>
          <a:r>
            <a:rPr lang="en-US" sz="1600" noProof="0" dirty="0" smtClean="0">
              <a:solidFill>
                <a:schemeClr val="bg1"/>
              </a:solidFill>
              <a:latin typeface="Calibri" panose="020F0502020204030204" pitchFamily="34" charset="0"/>
            </a:rPr>
            <a:t>Automated access assignment and removal</a:t>
          </a:r>
          <a:endParaRPr lang="en-US" sz="1600" noProof="0" dirty="0">
            <a:solidFill>
              <a:schemeClr val="bg1"/>
            </a:solidFill>
            <a:latin typeface="Calibri" panose="020F0502020204030204" pitchFamily="34" charset="0"/>
          </a:endParaRPr>
        </a:p>
      </dgm:t>
    </dgm:pt>
    <dgm:pt modelId="{1804914B-94A2-3044-A5B8-746685A5D471}" type="parTrans" cxnId="{E10CB65B-838E-2B46-956A-A0AA4D724123}">
      <dgm:prSet/>
      <dgm:spPr/>
      <dgm:t>
        <a:bodyPr/>
        <a:lstStyle/>
        <a:p>
          <a:endParaRPr lang="en-GB"/>
        </a:p>
      </dgm:t>
    </dgm:pt>
    <dgm:pt modelId="{268E4E64-4A90-5C40-A253-6224C543179C}" type="sibTrans" cxnId="{E10CB65B-838E-2B46-956A-A0AA4D724123}">
      <dgm:prSet/>
      <dgm:spPr/>
      <dgm:t>
        <a:bodyPr/>
        <a:lstStyle/>
        <a:p>
          <a:endParaRPr lang="en-GB"/>
        </a:p>
      </dgm:t>
    </dgm:pt>
    <dgm:pt modelId="{C1AC65CB-A36B-3142-A35D-15CE7D6D718B}">
      <dgm:prSet custT="1"/>
      <dgm:spPr/>
      <dgm:t>
        <a:bodyPr/>
        <a:lstStyle/>
        <a:p>
          <a:pPr rtl="0"/>
          <a:r>
            <a:rPr lang="en-US" sz="1600" noProof="0" dirty="0" smtClean="0">
              <a:latin typeface="Calibri" panose="020F0502020204030204" pitchFamily="34" charset="0"/>
            </a:rPr>
            <a:t>Complex role concepts</a:t>
          </a:r>
          <a:endParaRPr lang="en-US" sz="1600" noProof="0" dirty="0">
            <a:latin typeface="Calibri" panose="020F0502020204030204" pitchFamily="34" charset="0"/>
          </a:endParaRPr>
        </a:p>
      </dgm:t>
    </dgm:pt>
    <dgm:pt modelId="{25550930-B668-C347-9363-2CDA2A6250AF}" type="parTrans" cxnId="{9D49D2CE-0E75-9343-A0BD-EB24DE07749C}">
      <dgm:prSet/>
      <dgm:spPr/>
      <dgm:t>
        <a:bodyPr/>
        <a:lstStyle/>
        <a:p>
          <a:endParaRPr lang="en-GB"/>
        </a:p>
      </dgm:t>
    </dgm:pt>
    <dgm:pt modelId="{69A4C215-609F-6F42-A60A-0F5B5BB21990}" type="sibTrans" cxnId="{9D49D2CE-0E75-9343-A0BD-EB24DE07749C}">
      <dgm:prSet/>
      <dgm:spPr/>
      <dgm:t>
        <a:bodyPr/>
        <a:lstStyle/>
        <a:p>
          <a:endParaRPr lang="en-GB"/>
        </a:p>
      </dgm:t>
    </dgm:pt>
    <dgm:pt modelId="{2F45DD36-F896-3743-A714-2728423BC829}">
      <dgm:prSet custT="1"/>
      <dgm:spPr/>
      <dgm:t>
        <a:bodyPr/>
        <a:lstStyle/>
        <a:p>
          <a:pPr rtl="0"/>
          <a:r>
            <a:rPr lang="en-US" sz="1600" noProof="0" dirty="0" smtClean="0">
              <a:solidFill>
                <a:schemeClr val="bg1"/>
              </a:solidFill>
              <a:latin typeface="Calibri" panose="020F0502020204030204" pitchFamily="34" charset="0"/>
            </a:rPr>
            <a:t>Few, reusable roles</a:t>
          </a:r>
        </a:p>
      </dgm:t>
    </dgm:pt>
    <dgm:pt modelId="{FC9215F5-6D27-8549-AE55-226D0F34B015}" type="parTrans" cxnId="{95C66BAD-6804-384B-BA14-8F797494982B}">
      <dgm:prSet/>
      <dgm:spPr/>
      <dgm:t>
        <a:bodyPr/>
        <a:lstStyle/>
        <a:p>
          <a:endParaRPr lang="en-GB"/>
        </a:p>
      </dgm:t>
    </dgm:pt>
    <dgm:pt modelId="{ABDCE0FB-4CD3-EF46-8927-BAD6A2BC6954}" type="sibTrans" cxnId="{95C66BAD-6804-384B-BA14-8F797494982B}">
      <dgm:prSet/>
      <dgm:spPr/>
      <dgm:t>
        <a:bodyPr/>
        <a:lstStyle/>
        <a:p>
          <a:endParaRPr lang="en-GB"/>
        </a:p>
      </dgm:t>
    </dgm:pt>
    <dgm:pt modelId="{F6CBACDC-8106-DF40-AA88-4D310C69D021}">
      <dgm:prSet custT="1"/>
      <dgm:spPr/>
      <dgm:t>
        <a:bodyPr/>
        <a:lstStyle/>
        <a:p>
          <a:pPr rtl="0"/>
          <a:r>
            <a:rPr lang="en-US" sz="1600" noProof="0" dirty="0" smtClean="0">
              <a:solidFill>
                <a:schemeClr val="bg1"/>
              </a:solidFill>
              <a:latin typeface="Calibri" panose="020F0502020204030204" pitchFamily="34" charset="0"/>
            </a:rPr>
            <a:t>Reduced role complexity</a:t>
          </a:r>
        </a:p>
      </dgm:t>
    </dgm:pt>
    <dgm:pt modelId="{00FA20F8-8A93-1B49-83DF-8C692169EC08}" type="parTrans" cxnId="{1FD3A26A-83AD-3F46-89C8-951046A2FB2D}">
      <dgm:prSet/>
      <dgm:spPr/>
      <dgm:t>
        <a:bodyPr/>
        <a:lstStyle/>
        <a:p>
          <a:endParaRPr lang="en-GB"/>
        </a:p>
      </dgm:t>
    </dgm:pt>
    <dgm:pt modelId="{9953B61A-A331-F748-94AA-1BBCF517C23E}" type="sibTrans" cxnId="{1FD3A26A-83AD-3F46-89C8-951046A2FB2D}">
      <dgm:prSet/>
      <dgm:spPr/>
      <dgm:t>
        <a:bodyPr/>
        <a:lstStyle/>
        <a:p>
          <a:endParaRPr lang="en-GB"/>
        </a:p>
      </dgm:t>
    </dgm:pt>
    <dgm:pt modelId="{323802A3-BF19-B641-A97A-4F1EC520AA1F}" type="pres">
      <dgm:prSet presAssocID="{443ACEF0-A800-4449-A1C0-C602AC7FF5CD}" presName="Name0" presStyleCnt="0">
        <dgm:presLayoutVars>
          <dgm:chMax val="2"/>
          <dgm:dir/>
          <dgm:animOne val="branch"/>
          <dgm:animLvl val="lvl"/>
          <dgm:resizeHandles val="exact"/>
        </dgm:presLayoutVars>
      </dgm:prSet>
      <dgm:spPr/>
      <dgm:t>
        <a:bodyPr/>
        <a:lstStyle/>
        <a:p>
          <a:endParaRPr lang="de-DE"/>
        </a:p>
      </dgm:t>
    </dgm:pt>
    <dgm:pt modelId="{4B0D3648-9C52-2D4F-B58F-5C6B4789FEAA}" type="pres">
      <dgm:prSet presAssocID="{443ACEF0-A800-4449-A1C0-C602AC7FF5CD}" presName="Background" presStyleLbl="node1" presStyleIdx="0" presStyleCnt="1" custScaleY="150083"/>
      <dgm:spPr>
        <a:gradFill flip="none" rotWithShape="0">
          <a:gsLst>
            <a:gs pos="0">
              <a:schemeClr val="tx1">
                <a:lumMod val="75000"/>
                <a:lumOff val="25000"/>
              </a:schemeClr>
            </a:gs>
            <a:gs pos="50000">
              <a:schemeClr val="tx1">
                <a:lumMod val="85000"/>
                <a:lumOff val="15000"/>
                <a:tint val="44500"/>
                <a:satMod val="160000"/>
              </a:schemeClr>
            </a:gs>
            <a:gs pos="100000">
              <a:schemeClr val="tx1">
                <a:lumMod val="85000"/>
                <a:lumOff val="15000"/>
                <a:tint val="23500"/>
                <a:satMod val="160000"/>
              </a:schemeClr>
            </a:gs>
          </a:gsLst>
          <a:lin ang="16200000" scaled="1"/>
          <a:tileRect/>
        </a:gradFill>
      </dgm:spPr>
      <dgm:t>
        <a:bodyPr/>
        <a:lstStyle/>
        <a:p>
          <a:endParaRPr lang="en-GB"/>
        </a:p>
      </dgm:t>
    </dgm:pt>
    <dgm:pt modelId="{98E4E7F6-AFAE-144A-AE03-1B5E9AB3B315}" type="pres">
      <dgm:prSet presAssocID="{443ACEF0-A800-4449-A1C0-C602AC7FF5CD}" presName="Divider" presStyleLbl="callout" presStyleIdx="0" presStyleCnt="1"/>
      <dgm:spPr/>
      <dgm:t>
        <a:bodyPr/>
        <a:lstStyle/>
        <a:p>
          <a:endParaRPr lang="en-GB"/>
        </a:p>
      </dgm:t>
    </dgm:pt>
    <dgm:pt modelId="{286AE98A-6468-DE43-A3EB-77D85DD55444}" type="pres">
      <dgm:prSet presAssocID="{443ACEF0-A800-4449-A1C0-C602AC7FF5CD}" presName="ChildText1" presStyleLbl="revTx" presStyleIdx="0" presStyleCnt="0" custScaleY="177590">
        <dgm:presLayoutVars>
          <dgm:chMax val="0"/>
          <dgm:chPref val="0"/>
          <dgm:bulletEnabled val="1"/>
        </dgm:presLayoutVars>
      </dgm:prSet>
      <dgm:spPr/>
      <dgm:t>
        <a:bodyPr/>
        <a:lstStyle/>
        <a:p>
          <a:endParaRPr lang="de-DE"/>
        </a:p>
      </dgm:t>
    </dgm:pt>
    <dgm:pt modelId="{0F47B040-86D4-4740-9ACA-3691B8245904}" type="pres">
      <dgm:prSet presAssocID="{443ACEF0-A800-4449-A1C0-C602AC7FF5CD}" presName="ChildText2" presStyleLbl="revTx" presStyleIdx="0" presStyleCnt="0" custScaleY="177590">
        <dgm:presLayoutVars>
          <dgm:chMax val="0"/>
          <dgm:chPref val="0"/>
          <dgm:bulletEnabled val="1"/>
        </dgm:presLayoutVars>
      </dgm:prSet>
      <dgm:spPr/>
      <dgm:t>
        <a:bodyPr/>
        <a:lstStyle/>
        <a:p>
          <a:endParaRPr lang="de-DE"/>
        </a:p>
      </dgm:t>
    </dgm:pt>
    <dgm:pt modelId="{B22F6056-C702-6247-A84A-C852B16849AC}" type="pres">
      <dgm:prSet presAssocID="{443ACEF0-A800-4449-A1C0-C602AC7FF5CD}" presName="ParentText1" presStyleLbl="revTx" presStyleIdx="0" presStyleCnt="0">
        <dgm:presLayoutVars>
          <dgm:chMax val="1"/>
          <dgm:chPref val="1"/>
        </dgm:presLayoutVars>
      </dgm:prSet>
      <dgm:spPr/>
      <dgm:t>
        <a:bodyPr/>
        <a:lstStyle/>
        <a:p>
          <a:endParaRPr lang="de-DE"/>
        </a:p>
      </dgm:t>
    </dgm:pt>
    <dgm:pt modelId="{5A37C33F-FC6E-5D48-A116-FC20A29AA814}" type="pres">
      <dgm:prSet presAssocID="{443ACEF0-A800-4449-A1C0-C602AC7FF5CD}" presName="ParentShape1" presStyleLbl="alignImgPlace1" presStyleIdx="0" presStyleCnt="2">
        <dgm:presLayoutVars/>
      </dgm:prSet>
      <dgm:spPr/>
      <dgm:t>
        <a:bodyPr/>
        <a:lstStyle/>
        <a:p>
          <a:endParaRPr lang="de-DE"/>
        </a:p>
      </dgm:t>
    </dgm:pt>
    <dgm:pt modelId="{CE7DA864-9199-424C-8E8D-BF102B420170}" type="pres">
      <dgm:prSet presAssocID="{443ACEF0-A800-4449-A1C0-C602AC7FF5CD}" presName="ParentText2" presStyleLbl="revTx" presStyleIdx="0" presStyleCnt="0">
        <dgm:presLayoutVars>
          <dgm:chMax val="1"/>
          <dgm:chPref val="1"/>
        </dgm:presLayoutVars>
      </dgm:prSet>
      <dgm:spPr/>
      <dgm:t>
        <a:bodyPr/>
        <a:lstStyle/>
        <a:p>
          <a:endParaRPr lang="de-DE"/>
        </a:p>
      </dgm:t>
    </dgm:pt>
    <dgm:pt modelId="{2B5FA653-5DD1-8B46-81F2-6980FBBADE35}" type="pres">
      <dgm:prSet presAssocID="{443ACEF0-A800-4449-A1C0-C602AC7FF5CD}" presName="ParentShape2" presStyleLbl="alignImgPlace1" presStyleIdx="1" presStyleCnt="2">
        <dgm:presLayoutVars/>
      </dgm:prSet>
      <dgm:spPr/>
      <dgm:t>
        <a:bodyPr/>
        <a:lstStyle/>
        <a:p>
          <a:endParaRPr lang="de-DE"/>
        </a:p>
      </dgm:t>
    </dgm:pt>
  </dgm:ptLst>
  <dgm:cxnLst>
    <dgm:cxn modelId="{3AECE9F7-8432-43FF-B371-3D3C9D5C786E}" type="presOf" srcId="{3E92EA0A-BAB1-9F49-AF36-292E2EEC4847}" destId="{286AE98A-6468-DE43-A3EB-77D85DD55444}" srcOrd="0" destOrd="2" presId="urn:microsoft.com/office/officeart/2009/3/layout/OpposingIdeas"/>
    <dgm:cxn modelId="{A568B267-58AC-49A7-8FEB-F39F70D3326E}" type="presOf" srcId="{2260DFE8-662D-45A8-9412-1E74C90A6DA1}" destId="{2B5FA653-5DD1-8B46-81F2-6980FBBADE35}" srcOrd="1" destOrd="0" presId="urn:microsoft.com/office/officeart/2009/3/layout/OpposingIdeas"/>
    <dgm:cxn modelId="{5890AA56-2D7B-4C80-979B-A5D6733B4E82}" type="presOf" srcId="{C1AC65CB-A36B-3142-A35D-15CE7D6D718B}" destId="{286AE98A-6468-DE43-A3EB-77D85DD55444}" srcOrd="0" destOrd="0" presId="urn:microsoft.com/office/officeart/2009/3/layout/OpposingIdeas"/>
    <dgm:cxn modelId="{035FF103-C9E1-B543-90CF-AED6094F5167}" srcId="{2260DFE8-662D-45A8-9412-1E74C90A6DA1}" destId="{2FCA3A23-8367-BB46-8B2C-03E62A490FC6}" srcOrd="4" destOrd="0" parTransId="{CD8C4463-D279-1C46-9D8C-07A2EC4226E4}" sibTransId="{EBE88295-9F1E-7A42-938D-D1E23BA3ED11}"/>
    <dgm:cxn modelId="{D1A345DE-99FB-43D0-8044-0567AC2A32E6}" type="presOf" srcId="{A28025A0-509D-ED42-A434-A51ED9202F30}" destId="{B22F6056-C702-6247-A84A-C852B16849AC}" srcOrd="0" destOrd="0" presId="urn:microsoft.com/office/officeart/2009/3/layout/OpposingIdeas"/>
    <dgm:cxn modelId="{378F25D4-8819-AE4A-971D-75CC99D25A5A}" srcId="{443ACEF0-A800-4449-A1C0-C602AC7FF5CD}" destId="{A28025A0-509D-ED42-A434-A51ED9202F30}" srcOrd="0" destOrd="0" parTransId="{B2EB367F-3B0F-7E46-B581-D5B97067A6F2}" sibTransId="{5052F1BC-9643-7844-A5DE-06326399A18F}"/>
    <dgm:cxn modelId="{4072082A-D40B-D245-88B8-902992BE6FB4}" srcId="{A28025A0-509D-ED42-A434-A51ED9202F30}" destId="{1E1DF03D-E86E-CA4C-B0E2-AB2006B3A0F1}" srcOrd="3" destOrd="0" parTransId="{B44E201B-8179-EF49-9D00-0756E624FCF9}" sibTransId="{B7F2A02C-D89C-CC4F-9E27-0A7236A8D881}"/>
    <dgm:cxn modelId="{0ACBA179-C662-4636-88E0-085789F81C03}" type="presOf" srcId="{2FCA3A23-8367-BB46-8B2C-03E62A490FC6}" destId="{0F47B040-86D4-4740-9ACA-3691B8245904}" srcOrd="0" destOrd="4" presId="urn:microsoft.com/office/officeart/2009/3/layout/OpposingIdeas"/>
    <dgm:cxn modelId="{647B546C-9FD6-4D17-9CE2-37445654249A}" type="presOf" srcId="{A78E9044-8B1C-A54F-905F-E8767CE13648}" destId="{286AE98A-6468-DE43-A3EB-77D85DD55444}" srcOrd="0" destOrd="1" presId="urn:microsoft.com/office/officeart/2009/3/layout/OpposingIdeas"/>
    <dgm:cxn modelId="{FB5B25BD-E915-4FD8-B266-3C7F963D6DF8}" type="presOf" srcId="{33C19729-5D12-404E-945A-A8D573F607A7}" destId="{0F47B040-86D4-4740-9ACA-3691B8245904}" srcOrd="0" destOrd="2" presId="urn:microsoft.com/office/officeart/2009/3/layout/OpposingIdeas"/>
    <dgm:cxn modelId="{402AF0C8-C80A-1F4E-8144-C2BE88BE5929}" srcId="{A28025A0-509D-ED42-A434-A51ED9202F30}" destId="{A78E9044-8B1C-A54F-905F-E8767CE13648}" srcOrd="1" destOrd="0" parTransId="{963A488E-533F-D446-8297-74A4B8ACE570}" sibTransId="{64AE7DE3-3451-5847-8BA1-48D4F74B4A51}"/>
    <dgm:cxn modelId="{65A14313-F316-4888-B506-956242DB8359}" srcId="{2260DFE8-662D-45A8-9412-1E74C90A6DA1}" destId="{33C19729-5D12-404E-945A-A8D573F607A7}" srcOrd="2" destOrd="0" parTransId="{24EB78B7-1988-4044-B3A0-3AEEE65CCAC0}" sibTransId="{824189C5-AA8E-4CFB-8BF0-CF1FBD08BC34}"/>
    <dgm:cxn modelId="{046A3D0B-5B61-4C4F-B70B-B776886C5C03}" type="presOf" srcId="{1E1DF03D-E86E-CA4C-B0E2-AB2006B3A0F1}" destId="{286AE98A-6468-DE43-A3EB-77D85DD55444}" srcOrd="0" destOrd="3" presId="urn:microsoft.com/office/officeart/2009/3/layout/OpposingIdeas"/>
    <dgm:cxn modelId="{0260EC00-7500-5A49-837F-68B11C8B3663}" srcId="{2260DFE8-662D-45A8-9412-1E74C90A6DA1}" destId="{24550217-4810-3B44-BCDD-162BC5E30586}" srcOrd="5" destOrd="0" parTransId="{2676A7B2-906B-6F41-90EB-38773C7C2759}" sibTransId="{73AAD9A1-2879-9247-A94F-6A9406FE5223}"/>
    <dgm:cxn modelId="{9D49D2CE-0E75-9343-A0BD-EB24DE07749C}" srcId="{A28025A0-509D-ED42-A434-A51ED9202F30}" destId="{C1AC65CB-A36B-3142-A35D-15CE7D6D718B}" srcOrd="0" destOrd="0" parTransId="{25550930-B668-C347-9363-2CDA2A6250AF}" sibTransId="{69A4C215-609F-6F42-A60A-0F5B5BB21990}"/>
    <dgm:cxn modelId="{09287831-2A75-4741-9DD5-F27F810FAA54}" type="presOf" srcId="{2260DFE8-662D-45A8-9412-1E74C90A6DA1}" destId="{CE7DA864-9199-424C-8E8D-BF102B420170}" srcOrd="0" destOrd="0" presId="urn:microsoft.com/office/officeart/2009/3/layout/OpposingIdeas"/>
    <dgm:cxn modelId="{BDCAB7F0-0042-470C-B192-7A19A5782393}" type="presOf" srcId="{3CCA92B1-4073-AC4D-9082-A1DC220BCC31}" destId="{0F47B040-86D4-4740-9ACA-3691B8245904}" srcOrd="0" destOrd="3" presId="urn:microsoft.com/office/officeart/2009/3/layout/OpposingIdeas"/>
    <dgm:cxn modelId="{95C66BAD-6804-384B-BA14-8F797494982B}" srcId="{2260DFE8-662D-45A8-9412-1E74C90A6DA1}" destId="{2F45DD36-F896-3743-A714-2728423BC829}" srcOrd="0" destOrd="0" parTransId="{FC9215F5-6D27-8549-AE55-226D0F34B015}" sibTransId="{ABDCE0FB-4CD3-EF46-8927-BAD6A2BC6954}"/>
    <dgm:cxn modelId="{6916489B-7F67-421B-BDEC-591925ED2298}" type="presOf" srcId="{2F45DD36-F896-3743-A714-2728423BC829}" destId="{0F47B040-86D4-4740-9ACA-3691B8245904}" srcOrd="0" destOrd="0" presId="urn:microsoft.com/office/officeart/2009/3/layout/OpposingIdeas"/>
    <dgm:cxn modelId="{1FD3A26A-83AD-3F46-89C8-951046A2FB2D}" srcId="{2260DFE8-662D-45A8-9412-1E74C90A6DA1}" destId="{F6CBACDC-8106-DF40-AA88-4D310C69D021}" srcOrd="1" destOrd="0" parTransId="{00FA20F8-8A93-1B49-83DF-8C692169EC08}" sibTransId="{9953B61A-A331-F748-94AA-1BBCF517C23E}"/>
    <dgm:cxn modelId="{7874F6A2-5CCD-1C4D-BBBD-4CE61DB06B14}" srcId="{A28025A0-509D-ED42-A434-A51ED9202F30}" destId="{3E92EA0A-BAB1-9F49-AF36-292E2EEC4847}" srcOrd="2" destOrd="0" parTransId="{51F09C40-2F0F-4446-A5D0-59A4C3FF9194}" sibTransId="{C071465D-7856-EF4D-ADE6-F8AC19B31588}"/>
    <dgm:cxn modelId="{EFE1E583-EC9D-45F1-8C67-E3BDDC023882}" srcId="{443ACEF0-A800-4449-A1C0-C602AC7FF5CD}" destId="{2260DFE8-662D-45A8-9412-1E74C90A6DA1}" srcOrd="1" destOrd="0" parTransId="{01CC324A-3BAE-491B-8745-45C4A2B61000}" sibTransId="{7E1A9245-53DC-4618-9B97-C166041E0691}"/>
    <dgm:cxn modelId="{88921AF9-F291-4E1A-B496-8E3CA743900F}" type="presOf" srcId="{443ACEF0-A800-4449-A1C0-C602AC7FF5CD}" destId="{323802A3-BF19-B641-A97A-4F1EC520AA1F}" srcOrd="0" destOrd="0" presId="urn:microsoft.com/office/officeart/2009/3/layout/OpposingIdeas"/>
    <dgm:cxn modelId="{E10CB65B-838E-2B46-956A-A0AA4D724123}" srcId="{2260DFE8-662D-45A8-9412-1E74C90A6DA1}" destId="{3CCA92B1-4073-AC4D-9082-A1DC220BCC31}" srcOrd="3" destOrd="0" parTransId="{1804914B-94A2-3044-A5B8-746685A5D471}" sibTransId="{268E4E64-4A90-5C40-A253-6224C543179C}"/>
    <dgm:cxn modelId="{3E4803FD-9C3D-443E-9890-C4166C1C2FE4}" type="presOf" srcId="{A28025A0-509D-ED42-A434-A51ED9202F30}" destId="{5A37C33F-FC6E-5D48-A116-FC20A29AA814}" srcOrd="1" destOrd="0" presId="urn:microsoft.com/office/officeart/2009/3/layout/OpposingIdeas"/>
    <dgm:cxn modelId="{2DEF06E7-6B5A-42E5-9DB8-076BE88C4C29}" type="presOf" srcId="{24550217-4810-3B44-BCDD-162BC5E30586}" destId="{0F47B040-86D4-4740-9ACA-3691B8245904}" srcOrd="0" destOrd="5" presId="urn:microsoft.com/office/officeart/2009/3/layout/OpposingIdeas"/>
    <dgm:cxn modelId="{348C9416-3A3D-439E-807B-915937B1BBB3}" type="presOf" srcId="{F6CBACDC-8106-DF40-AA88-4D310C69D021}" destId="{0F47B040-86D4-4740-9ACA-3691B8245904}" srcOrd="0" destOrd="1" presId="urn:microsoft.com/office/officeart/2009/3/layout/OpposingIdeas"/>
    <dgm:cxn modelId="{3A456814-654A-4A9E-9275-A0005CD58E5B}" type="presParOf" srcId="{323802A3-BF19-B641-A97A-4F1EC520AA1F}" destId="{4B0D3648-9C52-2D4F-B58F-5C6B4789FEAA}" srcOrd="0" destOrd="0" presId="urn:microsoft.com/office/officeart/2009/3/layout/OpposingIdeas"/>
    <dgm:cxn modelId="{1033C34F-B7EC-4701-8512-482B8F9E1924}" type="presParOf" srcId="{323802A3-BF19-B641-A97A-4F1EC520AA1F}" destId="{98E4E7F6-AFAE-144A-AE03-1B5E9AB3B315}" srcOrd="1" destOrd="0" presId="urn:microsoft.com/office/officeart/2009/3/layout/OpposingIdeas"/>
    <dgm:cxn modelId="{728A4D48-0C26-4AE5-A779-AC437773450A}" type="presParOf" srcId="{323802A3-BF19-B641-A97A-4F1EC520AA1F}" destId="{286AE98A-6468-DE43-A3EB-77D85DD55444}" srcOrd="2" destOrd="0" presId="urn:microsoft.com/office/officeart/2009/3/layout/OpposingIdeas"/>
    <dgm:cxn modelId="{67B8C815-FBAD-4A3A-862C-981883B29262}" type="presParOf" srcId="{323802A3-BF19-B641-A97A-4F1EC520AA1F}" destId="{0F47B040-86D4-4740-9ACA-3691B8245904}" srcOrd="3" destOrd="0" presId="urn:microsoft.com/office/officeart/2009/3/layout/OpposingIdeas"/>
    <dgm:cxn modelId="{2562E3D7-5044-4FC8-942E-11B6AD3B7510}" type="presParOf" srcId="{323802A3-BF19-B641-A97A-4F1EC520AA1F}" destId="{B22F6056-C702-6247-A84A-C852B16849AC}" srcOrd="4" destOrd="0" presId="urn:microsoft.com/office/officeart/2009/3/layout/OpposingIdeas"/>
    <dgm:cxn modelId="{17DF2D88-5BFD-4161-8D5C-60D504120F3E}" type="presParOf" srcId="{323802A3-BF19-B641-A97A-4F1EC520AA1F}" destId="{5A37C33F-FC6E-5D48-A116-FC20A29AA814}" srcOrd="5" destOrd="0" presId="urn:microsoft.com/office/officeart/2009/3/layout/OpposingIdeas"/>
    <dgm:cxn modelId="{5388BEA7-05B2-4B49-8ED5-27B1BFA67D86}" type="presParOf" srcId="{323802A3-BF19-B641-A97A-4F1EC520AA1F}" destId="{CE7DA864-9199-424C-8E8D-BF102B420170}" srcOrd="6" destOrd="0" presId="urn:microsoft.com/office/officeart/2009/3/layout/OpposingIdeas"/>
    <dgm:cxn modelId="{6A8986B4-0156-4E5D-B95B-2990EA06A13A}" type="presParOf" srcId="{323802A3-BF19-B641-A97A-4F1EC520AA1F}" destId="{2B5FA653-5DD1-8B46-81F2-6980FBBADE35}" srcOrd="7" destOrd="0" presId="urn:microsoft.com/office/officeart/2009/3/layout/OpposingIdea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D3648-9C52-2D4F-B58F-5C6B4789FEAA}">
      <dsp:nvSpPr>
        <dsp:cNvPr id="0" name=""/>
        <dsp:cNvSpPr/>
      </dsp:nvSpPr>
      <dsp:spPr>
        <a:xfrm>
          <a:off x="781341" y="1093442"/>
          <a:ext cx="4688052" cy="3783703"/>
        </a:xfrm>
        <a:prstGeom prst="round2DiagRect">
          <a:avLst>
            <a:gd name="adj1" fmla="val 0"/>
            <a:gd name="adj2" fmla="val 16670"/>
          </a:avLst>
        </a:prstGeom>
        <a:gradFill flip="none" rotWithShape="0">
          <a:gsLst>
            <a:gs pos="0">
              <a:schemeClr val="tx1">
                <a:lumMod val="75000"/>
                <a:lumOff val="25000"/>
              </a:schemeClr>
            </a:gs>
            <a:gs pos="50000">
              <a:schemeClr val="tx1">
                <a:lumMod val="85000"/>
                <a:lumOff val="15000"/>
                <a:tint val="44500"/>
                <a:satMod val="160000"/>
              </a:schemeClr>
            </a:gs>
            <a:gs pos="100000">
              <a:schemeClr val="tx1">
                <a:lumMod val="85000"/>
                <a:lumOff val="15000"/>
                <a:tint val="23500"/>
                <a:satMod val="160000"/>
              </a:schemeClr>
            </a:gs>
          </a:gsLst>
          <a:lin ang="162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8E4E7F6-AFAE-144A-AE03-1B5E9AB3B315}">
      <dsp:nvSpPr>
        <dsp:cNvPr id="0" name=""/>
        <dsp:cNvSpPr/>
      </dsp:nvSpPr>
      <dsp:spPr>
        <a:xfrm>
          <a:off x="3125367" y="1992143"/>
          <a:ext cx="625" cy="198630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286AE98A-6468-DE43-A3EB-77D85DD55444}">
      <dsp:nvSpPr>
        <dsp:cNvPr id="0" name=""/>
        <dsp:cNvSpPr/>
      </dsp:nvSpPr>
      <dsp:spPr>
        <a:xfrm>
          <a:off x="937610" y="1085886"/>
          <a:ext cx="2031489" cy="379881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noProof="0" dirty="0" smtClean="0">
              <a:latin typeface="Calibri" panose="020F0502020204030204" pitchFamily="34" charset="0"/>
            </a:rPr>
            <a:t>Complex role concepts</a:t>
          </a:r>
          <a:endParaRPr lang="en-US" sz="1600" kern="1200" noProof="0" dirty="0">
            <a:latin typeface="Calibri" panose="020F0502020204030204" pitchFamily="34" charset="0"/>
          </a:endParaRPr>
        </a:p>
        <a:p>
          <a:pPr lvl="0" algn="l" defTabSz="711200" rtl="0">
            <a:lnSpc>
              <a:spcPct val="90000"/>
            </a:lnSpc>
            <a:spcBef>
              <a:spcPct val="0"/>
            </a:spcBef>
            <a:spcAft>
              <a:spcPct val="35000"/>
            </a:spcAft>
          </a:pPr>
          <a:r>
            <a:rPr lang="en-US" sz="1600" kern="1200" noProof="0" dirty="0" smtClean="0">
              <a:latin typeface="Calibri" panose="020F0502020204030204" pitchFamily="34" charset="0"/>
            </a:rPr>
            <a:t>Manual processes</a:t>
          </a:r>
          <a:endParaRPr lang="en-US" sz="1600" kern="1200" noProof="0" dirty="0">
            <a:latin typeface="Calibri" panose="020F0502020204030204" pitchFamily="34" charset="0"/>
          </a:endParaRPr>
        </a:p>
        <a:p>
          <a:pPr lvl="0" algn="l" defTabSz="711200" rtl="0">
            <a:lnSpc>
              <a:spcPct val="90000"/>
            </a:lnSpc>
            <a:spcBef>
              <a:spcPct val="0"/>
            </a:spcBef>
            <a:spcAft>
              <a:spcPct val="35000"/>
            </a:spcAft>
          </a:pPr>
          <a:r>
            <a:rPr lang="en-US" sz="1600" kern="1200" noProof="0" dirty="0" smtClean="0">
              <a:latin typeface="Calibri" panose="020F0502020204030204" pitchFamily="34" charset="0"/>
            </a:rPr>
            <a:t>Recertification campaigns</a:t>
          </a:r>
          <a:endParaRPr lang="en-US" sz="1600" kern="1200" noProof="0" dirty="0">
            <a:latin typeface="Calibri" panose="020F0502020204030204" pitchFamily="34" charset="0"/>
          </a:endParaRPr>
        </a:p>
        <a:p>
          <a:pPr lvl="0" algn="l" defTabSz="711200" rtl="0">
            <a:lnSpc>
              <a:spcPct val="90000"/>
            </a:lnSpc>
            <a:spcBef>
              <a:spcPct val="0"/>
            </a:spcBef>
            <a:spcAft>
              <a:spcPct val="35000"/>
            </a:spcAft>
          </a:pPr>
          <a:r>
            <a:rPr lang="en-US" sz="1600" kern="1200" noProof="0" dirty="0" smtClean="0">
              <a:latin typeface="Calibri" panose="020F0502020204030204" pitchFamily="34" charset="0"/>
            </a:rPr>
            <a:t>Requirement for management interaction</a:t>
          </a:r>
          <a:endParaRPr lang="en-US" sz="1600" kern="1200" noProof="0" dirty="0">
            <a:latin typeface="Calibri" panose="020F0502020204030204" pitchFamily="34" charset="0"/>
          </a:endParaRPr>
        </a:p>
      </dsp:txBody>
      <dsp:txXfrm>
        <a:off x="937610" y="1085886"/>
        <a:ext cx="2031489" cy="3798815"/>
      </dsp:txXfrm>
    </dsp:sp>
    <dsp:sp modelId="{0F47B040-86D4-4740-9ACA-3691B8245904}">
      <dsp:nvSpPr>
        <dsp:cNvPr id="0" name=""/>
        <dsp:cNvSpPr/>
      </dsp:nvSpPr>
      <dsp:spPr>
        <a:xfrm>
          <a:off x="3281636" y="1085886"/>
          <a:ext cx="2031489" cy="379881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noProof="0" dirty="0" smtClean="0">
              <a:solidFill>
                <a:schemeClr val="bg1"/>
              </a:solidFill>
              <a:latin typeface="Calibri" panose="020F0502020204030204" pitchFamily="34" charset="0"/>
            </a:rPr>
            <a:t>Few, reusable roles</a:t>
          </a:r>
        </a:p>
        <a:p>
          <a:pPr lvl="0" algn="l" defTabSz="711200" rtl="0">
            <a:lnSpc>
              <a:spcPct val="90000"/>
            </a:lnSpc>
            <a:spcBef>
              <a:spcPct val="0"/>
            </a:spcBef>
            <a:spcAft>
              <a:spcPct val="35000"/>
            </a:spcAft>
          </a:pPr>
          <a:r>
            <a:rPr lang="en-US" sz="1600" kern="1200" noProof="0" dirty="0" smtClean="0">
              <a:solidFill>
                <a:schemeClr val="bg1"/>
              </a:solidFill>
              <a:latin typeface="Calibri" panose="020F0502020204030204" pitchFamily="34" charset="0"/>
            </a:rPr>
            <a:t>Reduced role complexity</a:t>
          </a:r>
        </a:p>
        <a:p>
          <a:pPr lvl="0" algn="l" defTabSz="711200" rtl="0">
            <a:lnSpc>
              <a:spcPct val="90000"/>
            </a:lnSpc>
            <a:spcBef>
              <a:spcPct val="0"/>
            </a:spcBef>
            <a:spcAft>
              <a:spcPct val="35000"/>
            </a:spcAft>
          </a:pPr>
          <a:r>
            <a:rPr lang="en-US" sz="1600" kern="1200" noProof="0" dirty="0" smtClean="0">
              <a:solidFill>
                <a:schemeClr val="bg1"/>
              </a:solidFill>
              <a:latin typeface="Calibri" panose="020F0502020204030204" pitchFamily="34" charset="0"/>
            </a:rPr>
            <a:t>Automated identity creation</a:t>
          </a:r>
        </a:p>
        <a:p>
          <a:pPr lvl="0" algn="l" defTabSz="711200" rtl="0">
            <a:lnSpc>
              <a:spcPct val="90000"/>
            </a:lnSpc>
            <a:spcBef>
              <a:spcPct val="0"/>
            </a:spcBef>
            <a:spcAft>
              <a:spcPct val="35000"/>
            </a:spcAft>
          </a:pPr>
          <a:r>
            <a:rPr lang="en-US" sz="1600" kern="1200" noProof="0" dirty="0" smtClean="0">
              <a:solidFill>
                <a:schemeClr val="bg1"/>
              </a:solidFill>
              <a:latin typeface="Calibri" panose="020F0502020204030204" pitchFamily="34" charset="0"/>
            </a:rPr>
            <a:t>Automated access assignment and removal</a:t>
          </a:r>
          <a:endParaRPr lang="en-US" sz="1600" kern="1200" noProof="0" dirty="0">
            <a:solidFill>
              <a:schemeClr val="bg1"/>
            </a:solidFill>
            <a:latin typeface="Calibri" panose="020F0502020204030204" pitchFamily="34" charset="0"/>
          </a:endParaRPr>
        </a:p>
        <a:p>
          <a:pPr lvl="0" algn="l" defTabSz="711200" rtl="0">
            <a:lnSpc>
              <a:spcPct val="90000"/>
            </a:lnSpc>
            <a:spcBef>
              <a:spcPct val="0"/>
            </a:spcBef>
            <a:spcAft>
              <a:spcPct val="35000"/>
            </a:spcAft>
          </a:pPr>
          <a:r>
            <a:rPr lang="en-US" sz="1600" kern="1200" noProof="0" dirty="0" smtClean="0">
              <a:solidFill>
                <a:schemeClr val="bg1"/>
              </a:solidFill>
              <a:latin typeface="Calibri" panose="020F0502020204030204" pitchFamily="34" charset="0"/>
            </a:rPr>
            <a:t>Risk-orientated access assessment</a:t>
          </a:r>
        </a:p>
        <a:p>
          <a:pPr lvl="0" algn="l" defTabSz="711200" rtl="0">
            <a:lnSpc>
              <a:spcPct val="90000"/>
            </a:lnSpc>
            <a:spcBef>
              <a:spcPct val="0"/>
            </a:spcBef>
            <a:spcAft>
              <a:spcPct val="35000"/>
            </a:spcAft>
          </a:pPr>
          <a:r>
            <a:rPr lang="en-US" sz="1600" kern="1200" noProof="0" dirty="0" smtClean="0">
              <a:solidFill>
                <a:schemeClr val="bg1"/>
              </a:solidFill>
              <a:latin typeface="Calibri" panose="020F0502020204030204" pitchFamily="34" charset="0"/>
            </a:rPr>
            <a:t>Time-based access assignment</a:t>
          </a:r>
          <a:endParaRPr lang="en-US" sz="1600" kern="1200" noProof="0" dirty="0">
            <a:solidFill>
              <a:schemeClr val="bg1"/>
            </a:solidFill>
            <a:latin typeface="Calibri" panose="020F0502020204030204" pitchFamily="34" charset="0"/>
          </a:endParaRPr>
        </a:p>
        <a:p>
          <a:pPr lvl="0" algn="l" defTabSz="711200" rtl="0">
            <a:lnSpc>
              <a:spcPct val="90000"/>
            </a:lnSpc>
            <a:spcBef>
              <a:spcPct val="0"/>
            </a:spcBef>
            <a:spcAft>
              <a:spcPct val="35000"/>
            </a:spcAft>
          </a:pPr>
          <a:r>
            <a:rPr lang="en-US" sz="1600" kern="1200" noProof="0" dirty="0" smtClean="0">
              <a:solidFill>
                <a:schemeClr val="bg1"/>
              </a:solidFill>
              <a:latin typeface="Calibri" panose="020F0502020204030204" pitchFamily="34" charset="0"/>
            </a:rPr>
            <a:t>Real-time analytics</a:t>
          </a:r>
          <a:endParaRPr lang="en-US" sz="1600" kern="1200" noProof="0" dirty="0">
            <a:solidFill>
              <a:schemeClr val="bg1"/>
            </a:solidFill>
            <a:latin typeface="Calibri" panose="020F0502020204030204" pitchFamily="34" charset="0"/>
          </a:endParaRPr>
        </a:p>
      </dsp:txBody>
      <dsp:txXfrm>
        <a:off x="3281636" y="1085886"/>
        <a:ext cx="2031489" cy="3798815"/>
      </dsp:txXfrm>
    </dsp:sp>
    <dsp:sp modelId="{5A37C33F-FC6E-5D48-A116-FC20A29AA814}">
      <dsp:nvSpPr>
        <dsp:cNvPr id="0" name=""/>
        <dsp:cNvSpPr/>
      </dsp:nvSpPr>
      <dsp:spPr>
        <a:xfrm rot="16200000">
          <a:off x="-984460" y="2059849"/>
          <a:ext cx="2750262" cy="781342"/>
        </a:xfrm>
        <a:prstGeom prst="rightArrow">
          <a:avLst>
            <a:gd name="adj1" fmla="val 49830"/>
            <a:gd name="adj2" fmla="val 60660"/>
          </a:avLst>
        </a:prstGeom>
        <a:solidFill>
          <a:schemeClr val="bg1">
            <a:lumMod val="65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noProof="0" dirty="0" smtClean="0">
              <a:latin typeface="Calibri" panose="020F0502020204030204" pitchFamily="34" charset="0"/>
            </a:rPr>
            <a:t>Traditional IAM approach</a:t>
          </a:r>
          <a:endParaRPr lang="en-US" sz="1800" kern="1200" noProof="0" dirty="0">
            <a:latin typeface="Calibri" panose="020F0502020204030204" pitchFamily="34" charset="0"/>
          </a:endParaRPr>
        </a:p>
      </dsp:txBody>
      <dsp:txXfrm>
        <a:off x="-866373" y="2373937"/>
        <a:ext cx="2514087" cy="389342"/>
      </dsp:txXfrm>
    </dsp:sp>
    <dsp:sp modelId="{2B5FA653-5DD1-8B46-81F2-6980FBBADE35}">
      <dsp:nvSpPr>
        <dsp:cNvPr id="0" name=""/>
        <dsp:cNvSpPr/>
      </dsp:nvSpPr>
      <dsp:spPr>
        <a:xfrm rot="5400000">
          <a:off x="4484933" y="3129396"/>
          <a:ext cx="2750262" cy="781342"/>
        </a:xfrm>
        <a:prstGeom prst="rightArrow">
          <a:avLst>
            <a:gd name="adj1" fmla="val 49830"/>
            <a:gd name="adj2" fmla="val 60660"/>
          </a:avLst>
        </a:prstGeom>
        <a:solidFill>
          <a:schemeClr val="bg1">
            <a:lumMod val="85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noProof="0" dirty="0" smtClean="0"/>
            <a:t>Agile Approach</a:t>
          </a:r>
          <a:endParaRPr lang="en-US" sz="1800" kern="1200" noProof="0" dirty="0"/>
        </a:p>
      </dsp:txBody>
      <dsp:txXfrm>
        <a:off x="4603021" y="3207309"/>
        <a:ext cx="2514087" cy="389342"/>
      </dsp:txXfrm>
    </dsp:sp>
  </dsp:spTree>
</dsp:drawing>
</file>

<file path=ppt/diagrams/layout1.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46400" cy="496967"/>
          </a:xfrm>
          <a:prstGeom prst="rect">
            <a:avLst/>
          </a:prstGeom>
        </p:spPr>
        <p:txBody>
          <a:bodyPr vert="horz" wrap="square" lIns="91553" tIns="45777" rIns="91553" bIns="45777" numCol="1" anchor="t" anchorCtr="0" compatLnSpc="1">
            <a:prstTxWarp prst="textNoShape">
              <a:avLst/>
            </a:prstTxWarp>
          </a:bodyPr>
          <a:lstStyle>
            <a:lvl1pPr>
              <a:defRPr sz="1000">
                <a:latin typeface="Arial" pitchFamily="-109" charset="0"/>
                <a:ea typeface="Arial" pitchFamily="-109" charset="0"/>
                <a:cs typeface="Arial" pitchFamily="-109" charset="0"/>
              </a:defRPr>
            </a:lvl1pPr>
          </a:lstStyle>
          <a:p>
            <a:pPr>
              <a:defRPr/>
            </a:pPr>
            <a:endParaRPr lang="en-GB" dirty="0">
              <a:latin typeface="Calibri" pitchFamily="34" charset="0"/>
              <a:cs typeface="Calibri" pitchFamily="34" charset="0"/>
            </a:endParaRPr>
          </a:p>
        </p:txBody>
      </p:sp>
      <p:sp>
        <p:nvSpPr>
          <p:cNvPr id="3" name="Date Placeholder 2"/>
          <p:cNvSpPr>
            <a:spLocks noGrp="1"/>
          </p:cNvSpPr>
          <p:nvPr>
            <p:ph type="dt" sz="quarter" idx="1"/>
          </p:nvPr>
        </p:nvSpPr>
        <p:spPr>
          <a:xfrm>
            <a:off x="3849689" y="3"/>
            <a:ext cx="2946400" cy="496967"/>
          </a:xfrm>
          <a:prstGeom prst="rect">
            <a:avLst/>
          </a:prstGeom>
        </p:spPr>
        <p:txBody>
          <a:bodyPr vert="horz" wrap="square" lIns="91553" tIns="45777" rIns="91553" bIns="45777" numCol="1" anchor="t" anchorCtr="0" compatLnSpc="1">
            <a:prstTxWarp prst="textNoShape">
              <a:avLst/>
            </a:prstTxWarp>
          </a:bodyPr>
          <a:lstStyle>
            <a:lvl1pPr algn="r">
              <a:defRPr sz="1000">
                <a:latin typeface="Arial" pitchFamily="34" charset="0"/>
                <a:cs typeface="Arial" pitchFamily="34" charset="0"/>
              </a:defRPr>
            </a:lvl1pPr>
          </a:lstStyle>
          <a:p>
            <a:pPr>
              <a:defRPr/>
            </a:pPr>
            <a:fld id="{3454D023-F126-4D4B-9178-4849E53CF482}" type="datetime1">
              <a:rPr lang="en-GB">
                <a:latin typeface="Calibri" pitchFamily="34" charset="0"/>
                <a:cs typeface="Calibri" pitchFamily="34" charset="0"/>
              </a:rPr>
              <a:pPr>
                <a:defRPr/>
              </a:pPr>
              <a:t>2015-05-03</a:t>
            </a:fld>
            <a:endParaRPr lang="en-GB" dirty="0">
              <a:latin typeface="Calibri" pitchFamily="34" charset="0"/>
              <a:cs typeface="Calibri" pitchFamily="34" charset="0"/>
            </a:endParaRPr>
          </a:p>
        </p:txBody>
      </p:sp>
      <p:sp>
        <p:nvSpPr>
          <p:cNvPr id="4" name="Footer Placeholder 3"/>
          <p:cNvSpPr>
            <a:spLocks noGrp="1"/>
          </p:cNvSpPr>
          <p:nvPr>
            <p:ph type="ftr" sz="quarter" idx="2"/>
          </p:nvPr>
        </p:nvSpPr>
        <p:spPr>
          <a:xfrm>
            <a:off x="0" y="9429673"/>
            <a:ext cx="2946400" cy="496966"/>
          </a:xfrm>
          <a:prstGeom prst="rect">
            <a:avLst/>
          </a:prstGeom>
        </p:spPr>
        <p:txBody>
          <a:bodyPr vert="horz" wrap="square" lIns="91553" tIns="45777" rIns="91553" bIns="45777" numCol="1" anchor="b" anchorCtr="0" compatLnSpc="1">
            <a:prstTxWarp prst="textNoShape">
              <a:avLst/>
            </a:prstTxWarp>
          </a:bodyPr>
          <a:lstStyle>
            <a:lvl1pPr>
              <a:defRPr sz="1000">
                <a:latin typeface="Arial" pitchFamily="-109" charset="0"/>
                <a:ea typeface="Arial" pitchFamily="-109" charset="0"/>
                <a:cs typeface="Arial" pitchFamily="-109" charset="0"/>
              </a:defRPr>
            </a:lvl1pPr>
          </a:lstStyle>
          <a:p>
            <a:pPr>
              <a:defRPr/>
            </a:pPr>
            <a:endParaRPr lang="en-GB" dirty="0">
              <a:latin typeface="Calibri" pitchFamily="34" charset="0"/>
              <a:cs typeface="Calibri" pitchFamily="34" charset="0"/>
            </a:endParaRPr>
          </a:p>
        </p:txBody>
      </p:sp>
    </p:spTree>
    <p:extLst>
      <p:ext uri="{BB962C8B-B14F-4D97-AF65-F5344CB8AC3E}">
        <p14:creationId xmlns:p14="http://schemas.microsoft.com/office/powerpoint/2010/main" val="417831921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46400" cy="496967"/>
          </a:xfrm>
          <a:prstGeom prst="rect">
            <a:avLst/>
          </a:prstGeom>
        </p:spPr>
        <p:txBody>
          <a:bodyPr vert="horz" wrap="square" lIns="91553" tIns="45777" rIns="91553" bIns="45777" numCol="1" anchor="t" anchorCtr="0" compatLnSpc="1">
            <a:prstTxWarp prst="textNoShape">
              <a:avLst/>
            </a:prstTxWarp>
          </a:bodyPr>
          <a:lstStyle>
            <a:lvl1pPr>
              <a:defRPr sz="1000">
                <a:latin typeface="Calibri" pitchFamily="34" charset="0"/>
                <a:ea typeface="Calibri" pitchFamily="34" charset="0"/>
                <a:cs typeface="Calibri" pitchFamily="34" charset="0"/>
              </a:defRPr>
            </a:lvl1pPr>
          </a:lstStyle>
          <a:p>
            <a:pPr>
              <a:defRPr/>
            </a:pPr>
            <a:endParaRPr lang="en-GB" dirty="0"/>
          </a:p>
        </p:txBody>
      </p:sp>
      <p:sp>
        <p:nvSpPr>
          <p:cNvPr id="3" name="Date Placeholder 2"/>
          <p:cNvSpPr>
            <a:spLocks noGrp="1"/>
          </p:cNvSpPr>
          <p:nvPr>
            <p:ph type="dt" idx="1"/>
          </p:nvPr>
        </p:nvSpPr>
        <p:spPr>
          <a:xfrm>
            <a:off x="3849689" y="3"/>
            <a:ext cx="2946400" cy="496967"/>
          </a:xfrm>
          <a:prstGeom prst="rect">
            <a:avLst/>
          </a:prstGeom>
        </p:spPr>
        <p:txBody>
          <a:bodyPr vert="horz" wrap="square" lIns="91553" tIns="45777" rIns="91553" bIns="45777" numCol="1" anchor="t" anchorCtr="0" compatLnSpc="1">
            <a:prstTxWarp prst="textNoShape">
              <a:avLst/>
            </a:prstTxWarp>
          </a:bodyPr>
          <a:lstStyle>
            <a:lvl1pPr algn="r">
              <a:defRPr sz="1000">
                <a:latin typeface="Calibri" pitchFamily="34" charset="0"/>
                <a:cs typeface="Calibri" pitchFamily="34" charset="0"/>
              </a:defRPr>
            </a:lvl1pPr>
          </a:lstStyle>
          <a:p>
            <a:pPr>
              <a:defRPr/>
            </a:pPr>
            <a:fld id="{0DA84BF6-81EB-437D-8959-0C11C927A1A5}" type="datetime1">
              <a:rPr lang="en-GB" smtClean="0"/>
              <a:pPr>
                <a:defRPr/>
              </a:pPr>
              <a:t>2015-05-03</a:t>
            </a:fld>
            <a:endParaRPr lang="en-GB" dirty="0"/>
          </a:p>
        </p:txBody>
      </p:sp>
      <p:sp>
        <p:nvSpPr>
          <p:cNvPr id="4" name="Slide Image Placeholder 3"/>
          <p:cNvSpPr>
            <a:spLocks noGrp="1" noRot="1" noChangeAspect="1"/>
          </p:cNvSpPr>
          <p:nvPr>
            <p:ph type="sldImg" idx="2"/>
          </p:nvPr>
        </p:nvSpPr>
        <p:spPr>
          <a:xfrm>
            <a:off x="925513" y="744538"/>
            <a:ext cx="4946650" cy="3722687"/>
          </a:xfrm>
          <a:prstGeom prst="rect">
            <a:avLst/>
          </a:prstGeom>
          <a:noFill/>
          <a:ln w="12700">
            <a:solidFill>
              <a:prstClr val="black"/>
            </a:solidFill>
          </a:ln>
        </p:spPr>
        <p:txBody>
          <a:bodyPr vert="horz" wrap="square" lIns="91553" tIns="45777" rIns="91553" bIns="45777" numCol="1" anchor="ctr" anchorCtr="0" compatLnSpc="1">
            <a:prstTxWarp prst="textNoShape">
              <a:avLst/>
            </a:prstTxWarp>
          </a:bodyPr>
          <a:lstStyle/>
          <a:p>
            <a:pPr lvl="0"/>
            <a:endParaRPr lang="en-GB" noProof="0" dirty="0" smtClean="0"/>
          </a:p>
        </p:txBody>
      </p:sp>
      <p:sp>
        <p:nvSpPr>
          <p:cNvPr id="6" name="Footer Placeholder 5"/>
          <p:cNvSpPr>
            <a:spLocks noGrp="1"/>
          </p:cNvSpPr>
          <p:nvPr>
            <p:ph type="ftr" sz="quarter" idx="4"/>
          </p:nvPr>
        </p:nvSpPr>
        <p:spPr>
          <a:xfrm>
            <a:off x="0" y="9429673"/>
            <a:ext cx="2946400" cy="496966"/>
          </a:xfrm>
          <a:prstGeom prst="rect">
            <a:avLst/>
          </a:prstGeom>
        </p:spPr>
        <p:txBody>
          <a:bodyPr vert="horz" wrap="square" lIns="91553" tIns="45777" rIns="91553" bIns="45777" numCol="1" anchor="b" anchorCtr="0" compatLnSpc="1">
            <a:prstTxWarp prst="textNoShape">
              <a:avLst/>
            </a:prstTxWarp>
          </a:bodyPr>
          <a:lstStyle>
            <a:lvl1pPr>
              <a:defRPr sz="1000">
                <a:latin typeface="Calibri" pitchFamily="34" charset="0"/>
                <a:ea typeface="Calibri" pitchFamily="34" charset="0"/>
                <a:cs typeface="Calibri" pitchFamily="34" charset="0"/>
              </a:defRPr>
            </a:lvl1pPr>
          </a:lstStyle>
          <a:p>
            <a:pPr>
              <a:defRPr/>
            </a:pPr>
            <a:endParaRPr lang="en-GB" dirty="0"/>
          </a:p>
        </p:txBody>
      </p:sp>
      <p:sp>
        <p:nvSpPr>
          <p:cNvPr id="7" name="Slide Number Placeholder 6"/>
          <p:cNvSpPr>
            <a:spLocks noGrp="1"/>
          </p:cNvSpPr>
          <p:nvPr>
            <p:ph type="sldNum" sz="quarter" idx="5"/>
          </p:nvPr>
        </p:nvSpPr>
        <p:spPr>
          <a:xfrm>
            <a:off x="3849689" y="9429673"/>
            <a:ext cx="2946400" cy="496966"/>
          </a:xfrm>
          <a:prstGeom prst="rect">
            <a:avLst/>
          </a:prstGeom>
        </p:spPr>
        <p:txBody>
          <a:bodyPr vert="horz" wrap="square" lIns="91553" tIns="45777" rIns="91553" bIns="45777" numCol="1" anchor="b" anchorCtr="0" compatLnSpc="1">
            <a:prstTxWarp prst="textNoShape">
              <a:avLst/>
            </a:prstTxWarp>
          </a:bodyPr>
          <a:lstStyle>
            <a:lvl1pPr algn="r">
              <a:defRPr sz="1000">
                <a:latin typeface="Calibri" pitchFamily="34" charset="0"/>
                <a:cs typeface="Calibri" pitchFamily="34" charset="0"/>
              </a:defRPr>
            </a:lvl1pPr>
          </a:lstStyle>
          <a:p>
            <a:pPr>
              <a:defRPr/>
            </a:pPr>
            <a:fld id="{060E1089-1C52-4CC2-BFEB-2026591833CC}" type="slidenum">
              <a:rPr lang="en-GB" smtClean="0"/>
              <a:pPr>
                <a:defRPr/>
              </a:pPr>
              <a:t>‹Nr.›</a:t>
            </a:fld>
            <a:endParaRPr lang="en-GB" dirty="0"/>
          </a:p>
        </p:txBody>
      </p:sp>
      <p:sp>
        <p:nvSpPr>
          <p:cNvPr id="8" name="Notes Placeholder 7"/>
          <p:cNvSpPr>
            <a:spLocks noGrp="1"/>
          </p:cNvSpPr>
          <p:nvPr>
            <p:ph type="body" sz="quarter" idx="3"/>
          </p:nvPr>
        </p:nvSpPr>
        <p:spPr>
          <a:xfrm>
            <a:off x="679457" y="4715634"/>
            <a:ext cx="5438775" cy="4467939"/>
          </a:xfrm>
          <a:prstGeom prst="rect">
            <a:avLst/>
          </a:prstGeom>
        </p:spPr>
        <p:txBody>
          <a:bodyPr vert="horz" wrap="square" lIns="91553" tIns="45777" rIns="91553" bIns="45777" numCol="1" anchor="t" anchorCtr="0" compatLnSpc="1">
            <a:prstTxWarp prst="textNoShape">
              <a:avLst/>
            </a:prstTxWarp>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Tree>
    <p:extLst>
      <p:ext uri="{BB962C8B-B14F-4D97-AF65-F5344CB8AC3E}">
        <p14:creationId xmlns:p14="http://schemas.microsoft.com/office/powerpoint/2010/main" val="2291259653"/>
      </p:ext>
    </p:extLst>
  </p:cSld>
  <p:clrMap bg1="lt1" tx1="dk1" bg2="lt2" tx2="dk2" accent1="accent1" accent2="accent2" accent3="accent3" accent4="accent4" accent5="accent5" accent6="accent6" hlink="hlink" folHlink="folHlink"/>
  <p:hf hdr="0" ftr="0"/>
  <p:notesStyle>
    <a:lvl1pPr algn="l" rtl="0" eaLnBrk="0" fontAlgn="base" hangingPunct="0">
      <a:spcBef>
        <a:spcPts val="600"/>
      </a:spcBef>
      <a:spcAft>
        <a:spcPct val="0"/>
      </a:spcAft>
      <a:defRPr lang="en-US" sz="1200" b="1" kern="1200" dirty="0">
        <a:solidFill>
          <a:schemeClr val="tx1"/>
        </a:solidFill>
        <a:latin typeface="Calibri" pitchFamily="34" charset="0"/>
        <a:ea typeface="Calibri" pitchFamily="34" charset="0"/>
        <a:cs typeface="Calibri" pitchFamily="34" charset="0"/>
      </a:defRPr>
    </a:lvl1pPr>
    <a:lvl2pPr marL="262370" indent="-262370" algn="l" rtl="0" eaLnBrk="0" fontAlgn="base" hangingPunct="0">
      <a:spcBef>
        <a:spcPts val="300"/>
      </a:spcBef>
      <a:spcAft>
        <a:spcPct val="0"/>
      </a:spcAft>
      <a:buFont typeface="Arial" pitchFamily="34" charset="0"/>
      <a:defRPr lang="en-US" sz="1200" kern="1200" dirty="0">
        <a:solidFill>
          <a:schemeClr val="tx1"/>
        </a:solidFill>
        <a:latin typeface="Calibri" pitchFamily="34" charset="0"/>
        <a:ea typeface="Calibri" pitchFamily="34" charset="0"/>
        <a:cs typeface="Calibri" pitchFamily="34" charset="0"/>
      </a:defRPr>
    </a:lvl2pPr>
    <a:lvl3pPr marL="262370" indent="-262370" algn="l" rtl="0" eaLnBrk="0" fontAlgn="base" hangingPunct="0">
      <a:spcBef>
        <a:spcPts val="300"/>
      </a:spcBef>
      <a:spcAft>
        <a:spcPct val="0"/>
      </a:spcAft>
      <a:buFont typeface="Arial" pitchFamily="34" charset="0"/>
      <a:buChar char="—"/>
      <a:defRPr lang="en-US" sz="1200" kern="1200" dirty="0">
        <a:solidFill>
          <a:schemeClr val="tx1"/>
        </a:solidFill>
        <a:latin typeface="Calibri" pitchFamily="34" charset="0"/>
        <a:ea typeface="Calibri" pitchFamily="34" charset="0"/>
        <a:cs typeface="Calibri" pitchFamily="34" charset="0"/>
      </a:defRPr>
    </a:lvl3pPr>
    <a:lvl4pPr marL="534220" indent="-262370" algn="l" rtl="0" eaLnBrk="0" fontAlgn="base" hangingPunct="0">
      <a:spcBef>
        <a:spcPts val="300"/>
      </a:spcBef>
      <a:spcAft>
        <a:spcPct val="0"/>
      </a:spcAft>
      <a:buFont typeface="Arial" pitchFamily="34" charset="0"/>
      <a:buChar char="—"/>
      <a:defRPr lang="en-GB" sz="1200" kern="1200" dirty="0">
        <a:solidFill>
          <a:schemeClr val="tx1"/>
        </a:solidFill>
        <a:latin typeface="Calibri" pitchFamily="34" charset="0"/>
        <a:ea typeface="Calibri" pitchFamily="34" charset="0"/>
        <a:cs typeface="Calibri" pitchFamily="34" charset="0"/>
      </a:defRPr>
    </a:lvl4pPr>
    <a:lvl5pPr marL="807654" indent="-262370" algn="l" defTabSz="1003640" rtl="0" eaLnBrk="0" fontAlgn="base" hangingPunct="0">
      <a:spcBef>
        <a:spcPts val="300"/>
      </a:spcBef>
      <a:spcAft>
        <a:spcPct val="0"/>
      </a:spcAft>
      <a:buFont typeface="Arial" pitchFamily="34" charset="0"/>
      <a:buChar char="—"/>
      <a:defRPr lang="en-GB" sz="1200" kern="1200" dirty="0">
        <a:solidFill>
          <a:schemeClr val="tx1"/>
        </a:solidFill>
        <a:latin typeface="Calibri" pitchFamily="34" charset="0"/>
        <a:ea typeface="Calibri" pitchFamily="34" charset="0"/>
        <a:cs typeface="Calibri" pitchFamily="34" charset="0"/>
      </a:defRPr>
    </a:lvl5pPr>
    <a:lvl6pPr marL="2511759" algn="l" defTabSz="1004710" rtl="0" eaLnBrk="1" latinLnBrk="0" hangingPunct="1">
      <a:defRPr sz="1300" kern="1200">
        <a:solidFill>
          <a:schemeClr val="tx1"/>
        </a:solidFill>
        <a:latin typeface="+mn-lt"/>
        <a:ea typeface="+mn-ea"/>
        <a:cs typeface="+mn-cs"/>
      </a:defRPr>
    </a:lvl6pPr>
    <a:lvl7pPr marL="3014116" algn="l" defTabSz="1004710" rtl="0" eaLnBrk="1" latinLnBrk="0" hangingPunct="1">
      <a:defRPr sz="1300" kern="1200">
        <a:solidFill>
          <a:schemeClr val="tx1"/>
        </a:solidFill>
        <a:latin typeface="+mn-lt"/>
        <a:ea typeface="+mn-ea"/>
        <a:cs typeface="+mn-cs"/>
      </a:defRPr>
    </a:lvl7pPr>
    <a:lvl8pPr marL="3516462" algn="l" defTabSz="1004710" rtl="0" eaLnBrk="1" latinLnBrk="0" hangingPunct="1">
      <a:defRPr sz="1300" kern="1200">
        <a:solidFill>
          <a:schemeClr val="tx1"/>
        </a:solidFill>
        <a:latin typeface="+mn-lt"/>
        <a:ea typeface="+mn-ea"/>
        <a:cs typeface="+mn-cs"/>
      </a:defRPr>
    </a:lvl8pPr>
    <a:lvl9pPr marL="4018816" algn="l" defTabSz="100471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5513" y="744538"/>
            <a:ext cx="4946650"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9371F20-15F2-8F4C-853A-93B8D842D7CB}" type="slidenum">
              <a:rPr lang="de-DE" smtClean="0"/>
              <a:t>1</a:t>
            </a:fld>
            <a:endParaRPr lang="de-DE"/>
          </a:p>
        </p:txBody>
      </p:sp>
    </p:spTree>
    <p:extLst>
      <p:ext uri="{BB962C8B-B14F-4D97-AF65-F5344CB8AC3E}">
        <p14:creationId xmlns:p14="http://schemas.microsoft.com/office/powerpoint/2010/main" val="839487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Datumsplatzhalter 3"/>
          <p:cNvSpPr>
            <a:spLocks noGrp="1"/>
          </p:cNvSpPr>
          <p:nvPr>
            <p:ph type="dt" idx="10"/>
          </p:nvPr>
        </p:nvSpPr>
        <p:spPr/>
        <p:txBody>
          <a:bodyPr/>
          <a:lstStyle/>
          <a:p>
            <a:pPr>
              <a:defRPr/>
            </a:pPr>
            <a:fld id="{0DA84BF6-81EB-437D-8959-0C11C927A1A5}" type="datetime1">
              <a:rPr lang="en-GB" smtClean="0"/>
              <a:pPr>
                <a:defRPr/>
              </a:pPr>
              <a:t>2015-05-03</a:t>
            </a:fld>
            <a:endParaRPr lang="en-GB" dirty="0"/>
          </a:p>
        </p:txBody>
      </p:sp>
      <p:sp>
        <p:nvSpPr>
          <p:cNvPr id="5" name="Foliennummernplatzhalter 4"/>
          <p:cNvSpPr>
            <a:spLocks noGrp="1"/>
          </p:cNvSpPr>
          <p:nvPr>
            <p:ph type="sldNum" sz="quarter" idx="11"/>
          </p:nvPr>
        </p:nvSpPr>
        <p:spPr/>
        <p:txBody>
          <a:bodyPr/>
          <a:lstStyle/>
          <a:p>
            <a:pPr>
              <a:defRPr/>
            </a:pPr>
            <a:fld id="{060E1089-1C52-4CC2-BFEB-2026591833CC}" type="slidenum">
              <a:rPr lang="en-GB" smtClean="0"/>
              <a:pPr>
                <a:defRPr/>
              </a:pPr>
              <a:t>14</a:t>
            </a:fld>
            <a:endParaRPr lang="en-GB" dirty="0"/>
          </a:p>
        </p:txBody>
      </p:sp>
    </p:spTree>
    <p:extLst>
      <p:ext uri="{BB962C8B-B14F-4D97-AF65-F5344CB8AC3E}">
        <p14:creationId xmlns:p14="http://schemas.microsoft.com/office/powerpoint/2010/main" val="1808421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Datumsplatzhalter 3"/>
          <p:cNvSpPr>
            <a:spLocks noGrp="1"/>
          </p:cNvSpPr>
          <p:nvPr>
            <p:ph type="dt" idx="10"/>
          </p:nvPr>
        </p:nvSpPr>
        <p:spPr/>
        <p:txBody>
          <a:bodyPr/>
          <a:lstStyle/>
          <a:p>
            <a:pPr>
              <a:defRPr/>
            </a:pPr>
            <a:fld id="{0DA84BF6-81EB-437D-8959-0C11C927A1A5}" type="datetime1">
              <a:rPr lang="en-GB" smtClean="0"/>
              <a:pPr>
                <a:defRPr/>
              </a:pPr>
              <a:t>2015-05-03</a:t>
            </a:fld>
            <a:endParaRPr lang="en-GB" dirty="0"/>
          </a:p>
        </p:txBody>
      </p:sp>
      <p:sp>
        <p:nvSpPr>
          <p:cNvPr id="5" name="Foliennummernplatzhalter 4"/>
          <p:cNvSpPr>
            <a:spLocks noGrp="1"/>
          </p:cNvSpPr>
          <p:nvPr>
            <p:ph type="sldNum" sz="quarter" idx="11"/>
          </p:nvPr>
        </p:nvSpPr>
        <p:spPr/>
        <p:txBody>
          <a:bodyPr/>
          <a:lstStyle/>
          <a:p>
            <a:pPr>
              <a:defRPr/>
            </a:pPr>
            <a:fld id="{060E1089-1C52-4CC2-BFEB-2026591833CC}" type="slidenum">
              <a:rPr lang="en-GB" smtClean="0"/>
              <a:pPr>
                <a:defRPr/>
              </a:pPr>
              <a:t>15</a:t>
            </a:fld>
            <a:endParaRPr lang="en-GB" dirty="0"/>
          </a:p>
        </p:txBody>
      </p:sp>
    </p:spTree>
    <p:extLst>
      <p:ext uri="{BB962C8B-B14F-4D97-AF65-F5344CB8AC3E}">
        <p14:creationId xmlns:p14="http://schemas.microsoft.com/office/powerpoint/2010/main" val="2968730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Datumsplatzhalter 3"/>
          <p:cNvSpPr>
            <a:spLocks noGrp="1"/>
          </p:cNvSpPr>
          <p:nvPr>
            <p:ph type="dt" idx="10"/>
          </p:nvPr>
        </p:nvSpPr>
        <p:spPr/>
        <p:txBody>
          <a:bodyPr/>
          <a:lstStyle/>
          <a:p>
            <a:pPr>
              <a:defRPr/>
            </a:pPr>
            <a:fld id="{0DA84BF6-81EB-437D-8959-0C11C927A1A5}" type="datetime1">
              <a:rPr lang="en-GB" smtClean="0"/>
              <a:pPr>
                <a:defRPr/>
              </a:pPr>
              <a:t>2015-05-03</a:t>
            </a:fld>
            <a:endParaRPr lang="en-GB" dirty="0"/>
          </a:p>
        </p:txBody>
      </p:sp>
      <p:sp>
        <p:nvSpPr>
          <p:cNvPr id="5" name="Foliennummernplatzhalter 4"/>
          <p:cNvSpPr>
            <a:spLocks noGrp="1"/>
          </p:cNvSpPr>
          <p:nvPr>
            <p:ph type="sldNum" sz="quarter" idx="11"/>
          </p:nvPr>
        </p:nvSpPr>
        <p:spPr/>
        <p:txBody>
          <a:bodyPr/>
          <a:lstStyle/>
          <a:p>
            <a:pPr>
              <a:defRPr/>
            </a:pPr>
            <a:fld id="{060E1089-1C52-4CC2-BFEB-2026591833CC}" type="slidenum">
              <a:rPr lang="en-GB" smtClean="0"/>
              <a:pPr>
                <a:defRPr/>
              </a:pPr>
              <a:t>16</a:t>
            </a:fld>
            <a:endParaRPr lang="en-GB" dirty="0"/>
          </a:p>
        </p:txBody>
      </p:sp>
    </p:spTree>
    <p:extLst>
      <p:ext uri="{BB962C8B-B14F-4D97-AF65-F5344CB8AC3E}">
        <p14:creationId xmlns:p14="http://schemas.microsoft.com/office/powerpoint/2010/main" val="428649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Datumsplatzhalter 3"/>
          <p:cNvSpPr>
            <a:spLocks noGrp="1"/>
          </p:cNvSpPr>
          <p:nvPr>
            <p:ph type="dt" idx="10"/>
          </p:nvPr>
        </p:nvSpPr>
        <p:spPr/>
        <p:txBody>
          <a:bodyPr/>
          <a:lstStyle/>
          <a:p>
            <a:pPr>
              <a:defRPr/>
            </a:pPr>
            <a:fld id="{0DA84BF6-81EB-437D-8959-0C11C927A1A5}" type="datetime1">
              <a:rPr lang="en-GB" smtClean="0"/>
              <a:pPr>
                <a:defRPr/>
              </a:pPr>
              <a:t>2015-05-03</a:t>
            </a:fld>
            <a:endParaRPr lang="en-GB" dirty="0"/>
          </a:p>
        </p:txBody>
      </p:sp>
      <p:sp>
        <p:nvSpPr>
          <p:cNvPr id="5" name="Foliennummernplatzhalter 4"/>
          <p:cNvSpPr>
            <a:spLocks noGrp="1"/>
          </p:cNvSpPr>
          <p:nvPr>
            <p:ph type="sldNum" sz="quarter" idx="11"/>
          </p:nvPr>
        </p:nvSpPr>
        <p:spPr/>
        <p:txBody>
          <a:bodyPr/>
          <a:lstStyle/>
          <a:p>
            <a:pPr>
              <a:defRPr/>
            </a:pPr>
            <a:fld id="{060E1089-1C52-4CC2-BFEB-2026591833CC}" type="slidenum">
              <a:rPr lang="en-GB" smtClean="0"/>
              <a:pPr>
                <a:defRPr/>
              </a:pPr>
              <a:t>19</a:t>
            </a:fld>
            <a:endParaRPr lang="en-GB" dirty="0"/>
          </a:p>
        </p:txBody>
      </p:sp>
    </p:spTree>
    <p:extLst>
      <p:ext uri="{BB962C8B-B14F-4D97-AF65-F5344CB8AC3E}">
        <p14:creationId xmlns:p14="http://schemas.microsoft.com/office/powerpoint/2010/main" val="2974307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Datumsplatzhalter 3"/>
          <p:cNvSpPr>
            <a:spLocks noGrp="1"/>
          </p:cNvSpPr>
          <p:nvPr>
            <p:ph type="dt" idx="10"/>
          </p:nvPr>
        </p:nvSpPr>
        <p:spPr/>
        <p:txBody>
          <a:bodyPr/>
          <a:lstStyle/>
          <a:p>
            <a:pPr>
              <a:defRPr/>
            </a:pPr>
            <a:fld id="{0DA84BF6-81EB-437D-8959-0C11C927A1A5}" type="datetime1">
              <a:rPr lang="en-GB" smtClean="0"/>
              <a:pPr>
                <a:defRPr/>
              </a:pPr>
              <a:t>2015-05-03</a:t>
            </a:fld>
            <a:endParaRPr lang="en-GB" dirty="0"/>
          </a:p>
        </p:txBody>
      </p:sp>
      <p:sp>
        <p:nvSpPr>
          <p:cNvPr id="5" name="Foliennummernplatzhalter 4"/>
          <p:cNvSpPr>
            <a:spLocks noGrp="1"/>
          </p:cNvSpPr>
          <p:nvPr>
            <p:ph type="sldNum" sz="quarter" idx="11"/>
          </p:nvPr>
        </p:nvSpPr>
        <p:spPr/>
        <p:txBody>
          <a:bodyPr/>
          <a:lstStyle/>
          <a:p>
            <a:pPr>
              <a:defRPr/>
            </a:pPr>
            <a:fld id="{060E1089-1C52-4CC2-BFEB-2026591833CC}" type="slidenum">
              <a:rPr lang="en-GB" smtClean="0"/>
              <a:pPr>
                <a:defRPr/>
              </a:pPr>
              <a:t>20</a:t>
            </a:fld>
            <a:endParaRPr lang="en-GB" dirty="0"/>
          </a:p>
        </p:txBody>
      </p:sp>
    </p:spTree>
    <p:extLst>
      <p:ext uri="{BB962C8B-B14F-4D97-AF65-F5344CB8AC3E}">
        <p14:creationId xmlns:p14="http://schemas.microsoft.com/office/powerpoint/2010/main" val="852913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Datumsplatzhalter 3"/>
          <p:cNvSpPr>
            <a:spLocks noGrp="1"/>
          </p:cNvSpPr>
          <p:nvPr>
            <p:ph type="dt" idx="10"/>
          </p:nvPr>
        </p:nvSpPr>
        <p:spPr/>
        <p:txBody>
          <a:bodyPr/>
          <a:lstStyle/>
          <a:p>
            <a:pPr>
              <a:defRPr/>
            </a:pPr>
            <a:fld id="{0DA84BF6-81EB-437D-8959-0C11C927A1A5}" type="datetime1">
              <a:rPr lang="en-GB" smtClean="0"/>
              <a:pPr>
                <a:defRPr/>
              </a:pPr>
              <a:t>2015-05-03</a:t>
            </a:fld>
            <a:endParaRPr lang="en-GB" dirty="0"/>
          </a:p>
        </p:txBody>
      </p:sp>
      <p:sp>
        <p:nvSpPr>
          <p:cNvPr id="5" name="Foliennummernplatzhalter 4"/>
          <p:cNvSpPr>
            <a:spLocks noGrp="1"/>
          </p:cNvSpPr>
          <p:nvPr>
            <p:ph type="sldNum" sz="quarter" idx="11"/>
          </p:nvPr>
        </p:nvSpPr>
        <p:spPr/>
        <p:txBody>
          <a:bodyPr/>
          <a:lstStyle/>
          <a:p>
            <a:pPr>
              <a:defRPr/>
            </a:pPr>
            <a:fld id="{060E1089-1C52-4CC2-BFEB-2026591833CC}" type="slidenum">
              <a:rPr lang="en-GB" smtClean="0"/>
              <a:pPr>
                <a:defRPr/>
              </a:pPr>
              <a:t>21</a:t>
            </a:fld>
            <a:endParaRPr lang="en-GB" dirty="0"/>
          </a:p>
        </p:txBody>
      </p:sp>
    </p:spTree>
    <p:extLst>
      <p:ext uri="{BB962C8B-B14F-4D97-AF65-F5344CB8AC3E}">
        <p14:creationId xmlns:p14="http://schemas.microsoft.com/office/powerpoint/2010/main" val="2889914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Text Box 2"/>
          <p:cNvSpPr txBox="1">
            <a:spLocks noChangeArrowheads="1"/>
          </p:cNvSpPr>
          <p:nvPr/>
        </p:nvSpPr>
        <p:spPr bwMode="auto">
          <a:xfrm>
            <a:off x="3973334" y="8820432"/>
            <a:ext cx="3040981" cy="4627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17" tIns="47016" rIns="90417" bIns="47016" anchor="b"/>
          <a:lstStyle>
            <a:lvl1pPr defTabSz="449263" eaLnBrk="0" hangingPunct="0">
              <a:tabLst>
                <a:tab pos="0" algn="l"/>
                <a:tab pos="914400" algn="l"/>
                <a:tab pos="1828800" algn="l"/>
                <a:tab pos="2744788" algn="l"/>
                <a:tab pos="3659188" algn="l"/>
                <a:tab pos="4573588" algn="l"/>
                <a:tab pos="5487988" algn="l"/>
                <a:tab pos="6403975" algn="l"/>
                <a:tab pos="7318375" algn="l"/>
                <a:tab pos="8232775" algn="l"/>
                <a:tab pos="9147175" algn="l"/>
                <a:tab pos="10063163" algn="l"/>
              </a:tabLst>
              <a:defRPr>
                <a:solidFill>
                  <a:srgbClr val="000000"/>
                </a:solidFill>
                <a:latin typeface="Trebuchet MS" pitchFamily="34" charset="0"/>
                <a:ea typeface="ヒラギノ角ゴ ProN W3"/>
                <a:cs typeface="ヒラギノ角ゴ ProN W3"/>
                <a:sym typeface="Arial" pitchFamily="34" charset="0"/>
              </a:defRPr>
            </a:lvl1pPr>
            <a:lvl2pPr marL="742950" indent="-285750" defTabSz="449263" eaLnBrk="0" hangingPunct="0">
              <a:tabLst>
                <a:tab pos="0" algn="l"/>
                <a:tab pos="914400" algn="l"/>
                <a:tab pos="1828800" algn="l"/>
                <a:tab pos="2744788" algn="l"/>
                <a:tab pos="3659188" algn="l"/>
                <a:tab pos="4573588" algn="l"/>
                <a:tab pos="5487988" algn="l"/>
                <a:tab pos="6403975" algn="l"/>
                <a:tab pos="7318375" algn="l"/>
                <a:tab pos="8232775" algn="l"/>
                <a:tab pos="9147175" algn="l"/>
                <a:tab pos="10063163" algn="l"/>
              </a:tabLst>
              <a:defRPr>
                <a:solidFill>
                  <a:srgbClr val="000000"/>
                </a:solidFill>
                <a:latin typeface="Trebuchet MS" pitchFamily="34" charset="0"/>
                <a:ea typeface="ヒラギノ角ゴ ProN W3"/>
                <a:cs typeface="ヒラギノ角ゴ ProN W3"/>
                <a:sym typeface="Arial" pitchFamily="34" charset="0"/>
              </a:defRPr>
            </a:lvl2pPr>
            <a:lvl3pPr marL="1143000" indent="-228600" defTabSz="449263" eaLnBrk="0" hangingPunct="0">
              <a:tabLst>
                <a:tab pos="0" algn="l"/>
                <a:tab pos="914400" algn="l"/>
                <a:tab pos="1828800" algn="l"/>
                <a:tab pos="2744788" algn="l"/>
                <a:tab pos="3659188" algn="l"/>
                <a:tab pos="4573588" algn="l"/>
                <a:tab pos="5487988" algn="l"/>
                <a:tab pos="6403975" algn="l"/>
                <a:tab pos="7318375" algn="l"/>
                <a:tab pos="8232775" algn="l"/>
                <a:tab pos="9147175" algn="l"/>
                <a:tab pos="10063163" algn="l"/>
              </a:tabLst>
              <a:defRPr>
                <a:solidFill>
                  <a:srgbClr val="000000"/>
                </a:solidFill>
                <a:latin typeface="Trebuchet MS" pitchFamily="34" charset="0"/>
                <a:ea typeface="ヒラギノ角ゴ ProN W3"/>
                <a:cs typeface="ヒラギノ角ゴ ProN W3"/>
                <a:sym typeface="Arial" pitchFamily="34" charset="0"/>
              </a:defRPr>
            </a:lvl3pPr>
            <a:lvl4pPr marL="1600200" indent="-228600" defTabSz="449263" eaLnBrk="0" hangingPunct="0">
              <a:tabLst>
                <a:tab pos="0" algn="l"/>
                <a:tab pos="914400" algn="l"/>
                <a:tab pos="1828800" algn="l"/>
                <a:tab pos="2744788" algn="l"/>
                <a:tab pos="3659188" algn="l"/>
                <a:tab pos="4573588" algn="l"/>
                <a:tab pos="5487988" algn="l"/>
                <a:tab pos="6403975" algn="l"/>
                <a:tab pos="7318375" algn="l"/>
                <a:tab pos="8232775" algn="l"/>
                <a:tab pos="9147175" algn="l"/>
                <a:tab pos="10063163" algn="l"/>
              </a:tabLst>
              <a:defRPr>
                <a:solidFill>
                  <a:srgbClr val="000000"/>
                </a:solidFill>
                <a:latin typeface="Trebuchet MS" pitchFamily="34" charset="0"/>
                <a:ea typeface="ヒラギノ角ゴ ProN W3"/>
                <a:cs typeface="ヒラギノ角ゴ ProN W3"/>
                <a:sym typeface="Arial" pitchFamily="34" charset="0"/>
              </a:defRPr>
            </a:lvl4pPr>
            <a:lvl5pPr marL="2057400" indent="-228600" defTabSz="449263" eaLnBrk="0" hangingPunct="0">
              <a:tabLst>
                <a:tab pos="0" algn="l"/>
                <a:tab pos="914400" algn="l"/>
                <a:tab pos="1828800" algn="l"/>
                <a:tab pos="2744788" algn="l"/>
                <a:tab pos="3659188" algn="l"/>
                <a:tab pos="4573588" algn="l"/>
                <a:tab pos="5487988" algn="l"/>
                <a:tab pos="6403975" algn="l"/>
                <a:tab pos="7318375" algn="l"/>
                <a:tab pos="8232775" algn="l"/>
                <a:tab pos="9147175" algn="l"/>
                <a:tab pos="10063163" algn="l"/>
              </a:tabLst>
              <a:defRPr>
                <a:solidFill>
                  <a:srgbClr val="000000"/>
                </a:solidFill>
                <a:latin typeface="Trebuchet MS" pitchFamily="34" charset="0"/>
                <a:ea typeface="ヒラギノ角ゴ ProN W3"/>
                <a:cs typeface="ヒラギノ角ゴ ProN W3"/>
                <a:sym typeface="Arial" pitchFamily="34" charset="0"/>
              </a:defRPr>
            </a:lvl5pPr>
            <a:lvl6pPr marL="2514600" indent="-228600" defTabSz="449263" eaLnBrk="0" fontAlgn="base" hangingPunct="0">
              <a:spcBef>
                <a:spcPct val="0"/>
              </a:spcBef>
              <a:spcAft>
                <a:spcPct val="0"/>
              </a:spcAft>
              <a:tabLst>
                <a:tab pos="0" algn="l"/>
                <a:tab pos="914400" algn="l"/>
                <a:tab pos="1828800" algn="l"/>
                <a:tab pos="2744788" algn="l"/>
                <a:tab pos="3659188" algn="l"/>
                <a:tab pos="4573588" algn="l"/>
                <a:tab pos="5487988" algn="l"/>
                <a:tab pos="6403975" algn="l"/>
                <a:tab pos="7318375" algn="l"/>
                <a:tab pos="8232775" algn="l"/>
                <a:tab pos="9147175" algn="l"/>
                <a:tab pos="10063163" algn="l"/>
              </a:tabLst>
              <a:defRPr>
                <a:solidFill>
                  <a:srgbClr val="000000"/>
                </a:solidFill>
                <a:latin typeface="Trebuchet MS" pitchFamily="34" charset="0"/>
                <a:ea typeface="ヒラギノ角ゴ ProN W3"/>
                <a:cs typeface="ヒラギノ角ゴ ProN W3"/>
                <a:sym typeface="Arial" pitchFamily="34" charset="0"/>
              </a:defRPr>
            </a:lvl6pPr>
            <a:lvl7pPr marL="2971800" indent="-228600" defTabSz="449263" eaLnBrk="0" fontAlgn="base" hangingPunct="0">
              <a:spcBef>
                <a:spcPct val="0"/>
              </a:spcBef>
              <a:spcAft>
                <a:spcPct val="0"/>
              </a:spcAft>
              <a:tabLst>
                <a:tab pos="0" algn="l"/>
                <a:tab pos="914400" algn="l"/>
                <a:tab pos="1828800" algn="l"/>
                <a:tab pos="2744788" algn="l"/>
                <a:tab pos="3659188" algn="l"/>
                <a:tab pos="4573588" algn="l"/>
                <a:tab pos="5487988" algn="l"/>
                <a:tab pos="6403975" algn="l"/>
                <a:tab pos="7318375" algn="l"/>
                <a:tab pos="8232775" algn="l"/>
                <a:tab pos="9147175" algn="l"/>
                <a:tab pos="10063163" algn="l"/>
              </a:tabLst>
              <a:defRPr>
                <a:solidFill>
                  <a:srgbClr val="000000"/>
                </a:solidFill>
                <a:latin typeface="Trebuchet MS" pitchFamily="34" charset="0"/>
                <a:ea typeface="ヒラギノ角ゴ ProN W3"/>
                <a:cs typeface="ヒラギノ角ゴ ProN W3"/>
                <a:sym typeface="Arial" pitchFamily="34" charset="0"/>
              </a:defRPr>
            </a:lvl7pPr>
            <a:lvl8pPr marL="3429000" indent="-228600" defTabSz="449263" eaLnBrk="0" fontAlgn="base" hangingPunct="0">
              <a:spcBef>
                <a:spcPct val="0"/>
              </a:spcBef>
              <a:spcAft>
                <a:spcPct val="0"/>
              </a:spcAft>
              <a:tabLst>
                <a:tab pos="0" algn="l"/>
                <a:tab pos="914400" algn="l"/>
                <a:tab pos="1828800" algn="l"/>
                <a:tab pos="2744788" algn="l"/>
                <a:tab pos="3659188" algn="l"/>
                <a:tab pos="4573588" algn="l"/>
                <a:tab pos="5487988" algn="l"/>
                <a:tab pos="6403975" algn="l"/>
                <a:tab pos="7318375" algn="l"/>
                <a:tab pos="8232775" algn="l"/>
                <a:tab pos="9147175" algn="l"/>
                <a:tab pos="10063163" algn="l"/>
              </a:tabLst>
              <a:defRPr>
                <a:solidFill>
                  <a:srgbClr val="000000"/>
                </a:solidFill>
                <a:latin typeface="Trebuchet MS" pitchFamily="34" charset="0"/>
                <a:ea typeface="ヒラギノ角ゴ ProN W3"/>
                <a:cs typeface="ヒラギノ角ゴ ProN W3"/>
                <a:sym typeface="Arial" pitchFamily="34" charset="0"/>
              </a:defRPr>
            </a:lvl8pPr>
            <a:lvl9pPr marL="3886200" indent="-228600" defTabSz="449263" eaLnBrk="0" fontAlgn="base" hangingPunct="0">
              <a:spcBef>
                <a:spcPct val="0"/>
              </a:spcBef>
              <a:spcAft>
                <a:spcPct val="0"/>
              </a:spcAft>
              <a:tabLst>
                <a:tab pos="0" algn="l"/>
                <a:tab pos="914400" algn="l"/>
                <a:tab pos="1828800" algn="l"/>
                <a:tab pos="2744788" algn="l"/>
                <a:tab pos="3659188" algn="l"/>
                <a:tab pos="4573588" algn="l"/>
                <a:tab pos="5487988" algn="l"/>
                <a:tab pos="6403975" algn="l"/>
                <a:tab pos="7318375" algn="l"/>
                <a:tab pos="8232775" algn="l"/>
                <a:tab pos="9147175" algn="l"/>
                <a:tab pos="10063163" algn="l"/>
              </a:tabLst>
              <a:defRPr>
                <a:solidFill>
                  <a:srgbClr val="000000"/>
                </a:solidFill>
                <a:latin typeface="Trebuchet MS" pitchFamily="34" charset="0"/>
                <a:ea typeface="ヒラギノ角ゴ ProN W3"/>
                <a:cs typeface="ヒラギノ角ゴ ProN W3"/>
                <a:sym typeface="Arial" pitchFamily="34" charset="0"/>
              </a:defRPr>
            </a:lvl9pPr>
          </a:lstStyle>
          <a:p>
            <a:pPr algn="r">
              <a:buClr>
                <a:srgbClr val="000000"/>
              </a:buClr>
              <a:buSzPct val="100000"/>
              <a:buFont typeface="Trebuchet MS" pitchFamily="34" charset="0"/>
              <a:buNone/>
            </a:pPr>
            <a:fld id="{030B16D0-DF15-4DE9-A391-7F5C431B6015}" type="slidenum">
              <a:rPr lang="de-DE" sz="1200">
                <a:latin typeface="Calibri" pitchFamily="34" charset="0"/>
                <a:cs typeface="Arial" pitchFamily="34" charset="0"/>
              </a:rPr>
              <a:pPr algn="r">
                <a:buClr>
                  <a:srgbClr val="000000"/>
                </a:buClr>
                <a:buSzPct val="100000"/>
                <a:buFont typeface="Trebuchet MS" pitchFamily="34" charset="0"/>
                <a:buNone/>
              </a:pPr>
              <a:t>22</a:t>
            </a:fld>
            <a:endParaRPr lang="de-DE" sz="1200" dirty="0">
              <a:latin typeface="Calibri" pitchFamily="34" charset="0"/>
              <a:cs typeface="Arial" pitchFamily="34" charset="0"/>
            </a:endParaRPr>
          </a:p>
        </p:txBody>
      </p:sp>
      <p:sp>
        <p:nvSpPr>
          <p:cNvPr id="139267" name="Text Box 3"/>
          <p:cNvSpPr txBox="1">
            <a:spLocks noChangeArrowheads="1"/>
          </p:cNvSpPr>
          <p:nvPr/>
        </p:nvSpPr>
        <p:spPr bwMode="auto">
          <a:xfrm>
            <a:off x="1" y="8820432"/>
            <a:ext cx="3039375" cy="4627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17" tIns="47016" rIns="90417" bIns="47016" anchor="b"/>
          <a:lstStyle>
            <a:lvl1pPr defTabSz="449263" eaLnBrk="0" hangingPunct="0">
              <a:tabLst>
                <a:tab pos="0" algn="l"/>
                <a:tab pos="914400" algn="l"/>
                <a:tab pos="1828800" algn="l"/>
                <a:tab pos="2744788" algn="l"/>
                <a:tab pos="3659188" algn="l"/>
                <a:tab pos="4573588" algn="l"/>
                <a:tab pos="5487988" algn="l"/>
                <a:tab pos="6403975" algn="l"/>
                <a:tab pos="7318375" algn="l"/>
                <a:tab pos="8232775" algn="l"/>
                <a:tab pos="9147175" algn="l"/>
                <a:tab pos="10063163" algn="l"/>
              </a:tabLst>
              <a:defRPr>
                <a:solidFill>
                  <a:srgbClr val="000000"/>
                </a:solidFill>
                <a:latin typeface="Trebuchet MS" pitchFamily="34" charset="0"/>
                <a:ea typeface="ヒラギノ角ゴ ProN W3"/>
                <a:cs typeface="ヒラギノ角ゴ ProN W3"/>
                <a:sym typeface="Arial" pitchFamily="34" charset="0"/>
              </a:defRPr>
            </a:lvl1pPr>
            <a:lvl2pPr marL="742950" indent="-285750" defTabSz="449263" eaLnBrk="0" hangingPunct="0">
              <a:tabLst>
                <a:tab pos="0" algn="l"/>
                <a:tab pos="914400" algn="l"/>
                <a:tab pos="1828800" algn="l"/>
                <a:tab pos="2744788" algn="l"/>
                <a:tab pos="3659188" algn="l"/>
                <a:tab pos="4573588" algn="l"/>
                <a:tab pos="5487988" algn="l"/>
                <a:tab pos="6403975" algn="l"/>
                <a:tab pos="7318375" algn="l"/>
                <a:tab pos="8232775" algn="l"/>
                <a:tab pos="9147175" algn="l"/>
                <a:tab pos="10063163" algn="l"/>
              </a:tabLst>
              <a:defRPr>
                <a:solidFill>
                  <a:srgbClr val="000000"/>
                </a:solidFill>
                <a:latin typeface="Trebuchet MS" pitchFamily="34" charset="0"/>
                <a:ea typeface="ヒラギノ角ゴ ProN W3"/>
                <a:cs typeface="ヒラギノ角ゴ ProN W3"/>
                <a:sym typeface="Arial" pitchFamily="34" charset="0"/>
              </a:defRPr>
            </a:lvl2pPr>
            <a:lvl3pPr marL="1143000" indent="-228600" defTabSz="449263" eaLnBrk="0" hangingPunct="0">
              <a:tabLst>
                <a:tab pos="0" algn="l"/>
                <a:tab pos="914400" algn="l"/>
                <a:tab pos="1828800" algn="l"/>
                <a:tab pos="2744788" algn="l"/>
                <a:tab pos="3659188" algn="l"/>
                <a:tab pos="4573588" algn="l"/>
                <a:tab pos="5487988" algn="l"/>
                <a:tab pos="6403975" algn="l"/>
                <a:tab pos="7318375" algn="l"/>
                <a:tab pos="8232775" algn="l"/>
                <a:tab pos="9147175" algn="l"/>
                <a:tab pos="10063163" algn="l"/>
              </a:tabLst>
              <a:defRPr>
                <a:solidFill>
                  <a:srgbClr val="000000"/>
                </a:solidFill>
                <a:latin typeface="Trebuchet MS" pitchFamily="34" charset="0"/>
                <a:ea typeface="ヒラギノ角ゴ ProN W3"/>
                <a:cs typeface="ヒラギノ角ゴ ProN W3"/>
                <a:sym typeface="Arial" pitchFamily="34" charset="0"/>
              </a:defRPr>
            </a:lvl3pPr>
            <a:lvl4pPr marL="1600200" indent="-228600" defTabSz="449263" eaLnBrk="0" hangingPunct="0">
              <a:tabLst>
                <a:tab pos="0" algn="l"/>
                <a:tab pos="914400" algn="l"/>
                <a:tab pos="1828800" algn="l"/>
                <a:tab pos="2744788" algn="l"/>
                <a:tab pos="3659188" algn="l"/>
                <a:tab pos="4573588" algn="l"/>
                <a:tab pos="5487988" algn="l"/>
                <a:tab pos="6403975" algn="l"/>
                <a:tab pos="7318375" algn="l"/>
                <a:tab pos="8232775" algn="l"/>
                <a:tab pos="9147175" algn="l"/>
                <a:tab pos="10063163" algn="l"/>
              </a:tabLst>
              <a:defRPr>
                <a:solidFill>
                  <a:srgbClr val="000000"/>
                </a:solidFill>
                <a:latin typeface="Trebuchet MS" pitchFamily="34" charset="0"/>
                <a:ea typeface="ヒラギノ角ゴ ProN W3"/>
                <a:cs typeface="ヒラギノ角ゴ ProN W3"/>
                <a:sym typeface="Arial" pitchFamily="34" charset="0"/>
              </a:defRPr>
            </a:lvl4pPr>
            <a:lvl5pPr marL="2057400" indent="-228600" defTabSz="449263" eaLnBrk="0" hangingPunct="0">
              <a:tabLst>
                <a:tab pos="0" algn="l"/>
                <a:tab pos="914400" algn="l"/>
                <a:tab pos="1828800" algn="l"/>
                <a:tab pos="2744788" algn="l"/>
                <a:tab pos="3659188" algn="l"/>
                <a:tab pos="4573588" algn="l"/>
                <a:tab pos="5487988" algn="l"/>
                <a:tab pos="6403975" algn="l"/>
                <a:tab pos="7318375" algn="l"/>
                <a:tab pos="8232775" algn="l"/>
                <a:tab pos="9147175" algn="l"/>
                <a:tab pos="10063163" algn="l"/>
              </a:tabLst>
              <a:defRPr>
                <a:solidFill>
                  <a:srgbClr val="000000"/>
                </a:solidFill>
                <a:latin typeface="Trebuchet MS" pitchFamily="34" charset="0"/>
                <a:ea typeface="ヒラギノ角ゴ ProN W3"/>
                <a:cs typeface="ヒラギノ角ゴ ProN W3"/>
                <a:sym typeface="Arial" pitchFamily="34" charset="0"/>
              </a:defRPr>
            </a:lvl5pPr>
            <a:lvl6pPr marL="2514600" indent="-228600" defTabSz="449263" eaLnBrk="0" fontAlgn="base" hangingPunct="0">
              <a:spcBef>
                <a:spcPct val="0"/>
              </a:spcBef>
              <a:spcAft>
                <a:spcPct val="0"/>
              </a:spcAft>
              <a:tabLst>
                <a:tab pos="0" algn="l"/>
                <a:tab pos="914400" algn="l"/>
                <a:tab pos="1828800" algn="l"/>
                <a:tab pos="2744788" algn="l"/>
                <a:tab pos="3659188" algn="l"/>
                <a:tab pos="4573588" algn="l"/>
                <a:tab pos="5487988" algn="l"/>
                <a:tab pos="6403975" algn="l"/>
                <a:tab pos="7318375" algn="l"/>
                <a:tab pos="8232775" algn="l"/>
                <a:tab pos="9147175" algn="l"/>
                <a:tab pos="10063163" algn="l"/>
              </a:tabLst>
              <a:defRPr>
                <a:solidFill>
                  <a:srgbClr val="000000"/>
                </a:solidFill>
                <a:latin typeface="Trebuchet MS" pitchFamily="34" charset="0"/>
                <a:ea typeface="ヒラギノ角ゴ ProN W3"/>
                <a:cs typeface="ヒラギノ角ゴ ProN W3"/>
                <a:sym typeface="Arial" pitchFamily="34" charset="0"/>
              </a:defRPr>
            </a:lvl6pPr>
            <a:lvl7pPr marL="2971800" indent="-228600" defTabSz="449263" eaLnBrk="0" fontAlgn="base" hangingPunct="0">
              <a:spcBef>
                <a:spcPct val="0"/>
              </a:spcBef>
              <a:spcAft>
                <a:spcPct val="0"/>
              </a:spcAft>
              <a:tabLst>
                <a:tab pos="0" algn="l"/>
                <a:tab pos="914400" algn="l"/>
                <a:tab pos="1828800" algn="l"/>
                <a:tab pos="2744788" algn="l"/>
                <a:tab pos="3659188" algn="l"/>
                <a:tab pos="4573588" algn="l"/>
                <a:tab pos="5487988" algn="l"/>
                <a:tab pos="6403975" algn="l"/>
                <a:tab pos="7318375" algn="l"/>
                <a:tab pos="8232775" algn="l"/>
                <a:tab pos="9147175" algn="l"/>
                <a:tab pos="10063163" algn="l"/>
              </a:tabLst>
              <a:defRPr>
                <a:solidFill>
                  <a:srgbClr val="000000"/>
                </a:solidFill>
                <a:latin typeface="Trebuchet MS" pitchFamily="34" charset="0"/>
                <a:ea typeface="ヒラギノ角ゴ ProN W3"/>
                <a:cs typeface="ヒラギノ角ゴ ProN W3"/>
                <a:sym typeface="Arial" pitchFamily="34" charset="0"/>
              </a:defRPr>
            </a:lvl7pPr>
            <a:lvl8pPr marL="3429000" indent="-228600" defTabSz="449263" eaLnBrk="0" fontAlgn="base" hangingPunct="0">
              <a:spcBef>
                <a:spcPct val="0"/>
              </a:spcBef>
              <a:spcAft>
                <a:spcPct val="0"/>
              </a:spcAft>
              <a:tabLst>
                <a:tab pos="0" algn="l"/>
                <a:tab pos="914400" algn="l"/>
                <a:tab pos="1828800" algn="l"/>
                <a:tab pos="2744788" algn="l"/>
                <a:tab pos="3659188" algn="l"/>
                <a:tab pos="4573588" algn="l"/>
                <a:tab pos="5487988" algn="l"/>
                <a:tab pos="6403975" algn="l"/>
                <a:tab pos="7318375" algn="l"/>
                <a:tab pos="8232775" algn="l"/>
                <a:tab pos="9147175" algn="l"/>
                <a:tab pos="10063163" algn="l"/>
              </a:tabLst>
              <a:defRPr>
                <a:solidFill>
                  <a:srgbClr val="000000"/>
                </a:solidFill>
                <a:latin typeface="Trebuchet MS" pitchFamily="34" charset="0"/>
                <a:ea typeface="ヒラギノ角ゴ ProN W3"/>
                <a:cs typeface="ヒラギノ角ゴ ProN W3"/>
                <a:sym typeface="Arial" pitchFamily="34" charset="0"/>
              </a:defRPr>
            </a:lvl8pPr>
            <a:lvl9pPr marL="3886200" indent="-228600" defTabSz="449263" eaLnBrk="0" fontAlgn="base" hangingPunct="0">
              <a:spcBef>
                <a:spcPct val="0"/>
              </a:spcBef>
              <a:spcAft>
                <a:spcPct val="0"/>
              </a:spcAft>
              <a:tabLst>
                <a:tab pos="0" algn="l"/>
                <a:tab pos="914400" algn="l"/>
                <a:tab pos="1828800" algn="l"/>
                <a:tab pos="2744788" algn="l"/>
                <a:tab pos="3659188" algn="l"/>
                <a:tab pos="4573588" algn="l"/>
                <a:tab pos="5487988" algn="l"/>
                <a:tab pos="6403975" algn="l"/>
                <a:tab pos="7318375" algn="l"/>
                <a:tab pos="8232775" algn="l"/>
                <a:tab pos="9147175" algn="l"/>
                <a:tab pos="10063163" algn="l"/>
              </a:tabLst>
              <a:defRPr>
                <a:solidFill>
                  <a:srgbClr val="000000"/>
                </a:solidFill>
                <a:latin typeface="Trebuchet MS" pitchFamily="34" charset="0"/>
                <a:ea typeface="ヒラギノ角ゴ ProN W3"/>
                <a:cs typeface="ヒラギノ角ゴ ProN W3"/>
                <a:sym typeface="Arial" pitchFamily="34" charset="0"/>
              </a:defRPr>
            </a:lvl9pPr>
          </a:lstStyle>
          <a:p>
            <a:pPr>
              <a:buClr>
                <a:srgbClr val="000000"/>
              </a:buClr>
              <a:buSzPct val="100000"/>
              <a:buFont typeface="Trebuchet MS" pitchFamily="34" charset="0"/>
              <a:buNone/>
            </a:pPr>
            <a:endParaRPr lang="de-DE" sz="1200" dirty="0">
              <a:latin typeface="Calibri" pitchFamily="34" charset="0"/>
              <a:cs typeface="Arial" pitchFamily="34" charset="0"/>
            </a:endParaRPr>
          </a:p>
        </p:txBody>
      </p:sp>
      <p:sp>
        <p:nvSpPr>
          <p:cNvPr id="139268" name="Text Box 4"/>
          <p:cNvSpPr txBox="1">
            <a:spLocks noChangeArrowheads="1"/>
          </p:cNvSpPr>
          <p:nvPr/>
        </p:nvSpPr>
        <p:spPr bwMode="auto">
          <a:xfrm>
            <a:off x="1" y="0"/>
            <a:ext cx="3039375" cy="4644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17" tIns="47016" rIns="90417" bIns="47016"/>
          <a:lstStyle>
            <a:lvl1pPr defTabSz="449263" eaLnBrk="0" hangingPunct="0">
              <a:tabLst>
                <a:tab pos="0" algn="l"/>
                <a:tab pos="914400" algn="l"/>
                <a:tab pos="1828800" algn="l"/>
                <a:tab pos="2744788" algn="l"/>
                <a:tab pos="3659188" algn="l"/>
                <a:tab pos="4573588" algn="l"/>
                <a:tab pos="5487988" algn="l"/>
                <a:tab pos="6403975" algn="l"/>
                <a:tab pos="7318375" algn="l"/>
                <a:tab pos="8232775" algn="l"/>
                <a:tab pos="9147175" algn="l"/>
                <a:tab pos="10063163" algn="l"/>
              </a:tabLst>
              <a:defRPr>
                <a:solidFill>
                  <a:srgbClr val="000000"/>
                </a:solidFill>
                <a:latin typeface="Trebuchet MS" pitchFamily="34" charset="0"/>
                <a:ea typeface="ヒラギノ角ゴ ProN W3"/>
                <a:cs typeface="ヒラギノ角ゴ ProN W3"/>
                <a:sym typeface="Arial" pitchFamily="34" charset="0"/>
              </a:defRPr>
            </a:lvl1pPr>
            <a:lvl2pPr marL="742950" indent="-285750" defTabSz="449263" eaLnBrk="0" hangingPunct="0">
              <a:tabLst>
                <a:tab pos="0" algn="l"/>
                <a:tab pos="914400" algn="l"/>
                <a:tab pos="1828800" algn="l"/>
                <a:tab pos="2744788" algn="l"/>
                <a:tab pos="3659188" algn="l"/>
                <a:tab pos="4573588" algn="l"/>
                <a:tab pos="5487988" algn="l"/>
                <a:tab pos="6403975" algn="l"/>
                <a:tab pos="7318375" algn="l"/>
                <a:tab pos="8232775" algn="l"/>
                <a:tab pos="9147175" algn="l"/>
                <a:tab pos="10063163" algn="l"/>
              </a:tabLst>
              <a:defRPr>
                <a:solidFill>
                  <a:srgbClr val="000000"/>
                </a:solidFill>
                <a:latin typeface="Trebuchet MS" pitchFamily="34" charset="0"/>
                <a:ea typeface="ヒラギノ角ゴ ProN W3"/>
                <a:cs typeface="ヒラギノ角ゴ ProN W3"/>
                <a:sym typeface="Arial" pitchFamily="34" charset="0"/>
              </a:defRPr>
            </a:lvl2pPr>
            <a:lvl3pPr marL="1143000" indent="-228600" defTabSz="449263" eaLnBrk="0" hangingPunct="0">
              <a:tabLst>
                <a:tab pos="0" algn="l"/>
                <a:tab pos="914400" algn="l"/>
                <a:tab pos="1828800" algn="l"/>
                <a:tab pos="2744788" algn="l"/>
                <a:tab pos="3659188" algn="l"/>
                <a:tab pos="4573588" algn="l"/>
                <a:tab pos="5487988" algn="l"/>
                <a:tab pos="6403975" algn="l"/>
                <a:tab pos="7318375" algn="l"/>
                <a:tab pos="8232775" algn="l"/>
                <a:tab pos="9147175" algn="l"/>
                <a:tab pos="10063163" algn="l"/>
              </a:tabLst>
              <a:defRPr>
                <a:solidFill>
                  <a:srgbClr val="000000"/>
                </a:solidFill>
                <a:latin typeface="Trebuchet MS" pitchFamily="34" charset="0"/>
                <a:ea typeface="ヒラギノ角ゴ ProN W3"/>
                <a:cs typeface="ヒラギノ角ゴ ProN W3"/>
                <a:sym typeface="Arial" pitchFamily="34" charset="0"/>
              </a:defRPr>
            </a:lvl3pPr>
            <a:lvl4pPr marL="1600200" indent="-228600" defTabSz="449263" eaLnBrk="0" hangingPunct="0">
              <a:tabLst>
                <a:tab pos="0" algn="l"/>
                <a:tab pos="914400" algn="l"/>
                <a:tab pos="1828800" algn="l"/>
                <a:tab pos="2744788" algn="l"/>
                <a:tab pos="3659188" algn="l"/>
                <a:tab pos="4573588" algn="l"/>
                <a:tab pos="5487988" algn="l"/>
                <a:tab pos="6403975" algn="l"/>
                <a:tab pos="7318375" algn="l"/>
                <a:tab pos="8232775" algn="l"/>
                <a:tab pos="9147175" algn="l"/>
                <a:tab pos="10063163" algn="l"/>
              </a:tabLst>
              <a:defRPr>
                <a:solidFill>
                  <a:srgbClr val="000000"/>
                </a:solidFill>
                <a:latin typeface="Trebuchet MS" pitchFamily="34" charset="0"/>
                <a:ea typeface="ヒラギノ角ゴ ProN W3"/>
                <a:cs typeface="ヒラギノ角ゴ ProN W3"/>
                <a:sym typeface="Arial" pitchFamily="34" charset="0"/>
              </a:defRPr>
            </a:lvl4pPr>
            <a:lvl5pPr marL="2057400" indent="-228600" defTabSz="449263" eaLnBrk="0" hangingPunct="0">
              <a:tabLst>
                <a:tab pos="0" algn="l"/>
                <a:tab pos="914400" algn="l"/>
                <a:tab pos="1828800" algn="l"/>
                <a:tab pos="2744788" algn="l"/>
                <a:tab pos="3659188" algn="l"/>
                <a:tab pos="4573588" algn="l"/>
                <a:tab pos="5487988" algn="l"/>
                <a:tab pos="6403975" algn="l"/>
                <a:tab pos="7318375" algn="l"/>
                <a:tab pos="8232775" algn="l"/>
                <a:tab pos="9147175" algn="l"/>
                <a:tab pos="10063163" algn="l"/>
              </a:tabLst>
              <a:defRPr>
                <a:solidFill>
                  <a:srgbClr val="000000"/>
                </a:solidFill>
                <a:latin typeface="Trebuchet MS" pitchFamily="34" charset="0"/>
                <a:ea typeface="ヒラギノ角ゴ ProN W3"/>
                <a:cs typeface="ヒラギノ角ゴ ProN W3"/>
                <a:sym typeface="Arial" pitchFamily="34" charset="0"/>
              </a:defRPr>
            </a:lvl5pPr>
            <a:lvl6pPr marL="2514600" indent="-228600" defTabSz="449263" eaLnBrk="0" fontAlgn="base" hangingPunct="0">
              <a:spcBef>
                <a:spcPct val="0"/>
              </a:spcBef>
              <a:spcAft>
                <a:spcPct val="0"/>
              </a:spcAft>
              <a:tabLst>
                <a:tab pos="0" algn="l"/>
                <a:tab pos="914400" algn="l"/>
                <a:tab pos="1828800" algn="l"/>
                <a:tab pos="2744788" algn="l"/>
                <a:tab pos="3659188" algn="l"/>
                <a:tab pos="4573588" algn="l"/>
                <a:tab pos="5487988" algn="l"/>
                <a:tab pos="6403975" algn="l"/>
                <a:tab pos="7318375" algn="l"/>
                <a:tab pos="8232775" algn="l"/>
                <a:tab pos="9147175" algn="l"/>
                <a:tab pos="10063163" algn="l"/>
              </a:tabLst>
              <a:defRPr>
                <a:solidFill>
                  <a:srgbClr val="000000"/>
                </a:solidFill>
                <a:latin typeface="Trebuchet MS" pitchFamily="34" charset="0"/>
                <a:ea typeface="ヒラギノ角ゴ ProN W3"/>
                <a:cs typeface="ヒラギノ角ゴ ProN W3"/>
                <a:sym typeface="Arial" pitchFamily="34" charset="0"/>
              </a:defRPr>
            </a:lvl6pPr>
            <a:lvl7pPr marL="2971800" indent="-228600" defTabSz="449263" eaLnBrk="0" fontAlgn="base" hangingPunct="0">
              <a:spcBef>
                <a:spcPct val="0"/>
              </a:spcBef>
              <a:spcAft>
                <a:spcPct val="0"/>
              </a:spcAft>
              <a:tabLst>
                <a:tab pos="0" algn="l"/>
                <a:tab pos="914400" algn="l"/>
                <a:tab pos="1828800" algn="l"/>
                <a:tab pos="2744788" algn="l"/>
                <a:tab pos="3659188" algn="l"/>
                <a:tab pos="4573588" algn="l"/>
                <a:tab pos="5487988" algn="l"/>
                <a:tab pos="6403975" algn="l"/>
                <a:tab pos="7318375" algn="l"/>
                <a:tab pos="8232775" algn="l"/>
                <a:tab pos="9147175" algn="l"/>
                <a:tab pos="10063163" algn="l"/>
              </a:tabLst>
              <a:defRPr>
                <a:solidFill>
                  <a:srgbClr val="000000"/>
                </a:solidFill>
                <a:latin typeface="Trebuchet MS" pitchFamily="34" charset="0"/>
                <a:ea typeface="ヒラギノ角ゴ ProN W3"/>
                <a:cs typeface="ヒラギノ角ゴ ProN W3"/>
                <a:sym typeface="Arial" pitchFamily="34" charset="0"/>
              </a:defRPr>
            </a:lvl7pPr>
            <a:lvl8pPr marL="3429000" indent="-228600" defTabSz="449263" eaLnBrk="0" fontAlgn="base" hangingPunct="0">
              <a:spcBef>
                <a:spcPct val="0"/>
              </a:spcBef>
              <a:spcAft>
                <a:spcPct val="0"/>
              </a:spcAft>
              <a:tabLst>
                <a:tab pos="0" algn="l"/>
                <a:tab pos="914400" algn="l"/>
                <a:tab pos="1828800" algn="l"/>
                <a:tab pos="2744788" algn="l"/>
                <a:tab pos="3659188" algn="l"/>
                <a:tab pos="4573588" algn="l"/>
                <a:tab pos="5487988" algn="l"/>
                <a:tab pos="6403975" algn="l"/>
                <a:tab pos="7318375" algn="l"/>
                <a:tab pos="8232775" algn="l"/>
                <a:tab pos="9147175" algn="l"/>
                <a:tab pos="10063163" algn="l"/>
              </a:tabLst>
              <a:defRPr>
                <a:solidFill>
                  <a:srgbClr val="000000"/>
                </a:solidFill>
                <a:latin typeface="Trebuchet MS" pitchFamily="34" charset="0"/>
                <a:ea typeface="ヒラギノ角ゴ ProN W3"/>
                <a:cs typeface="ヒラギノ角ゴ ProN W3"/>
                <a:sym typeface="Arial" pitchFamily="34" charset="0"/>
              </a:defRPr>
            </a:lvl8pPr>
            <a:lvl9pPr marL="3886200" indent="-228600" defTabSz="449263" eaLnBrk="0" fontAlgn="base" hangingPunct="0">
              <a:spcBef>
                <a:spcPct val="0"/>
              </a:spcBef>
              <a:spcAft>
                <a:spcPct val="0"/>
              </a:spcAft>
              <a:tabLst>
                <a:tab pos="0" algn="l"/>
                <a:tab pos="914400" algn="l"/>
                <a:tab pos="1828800" algn="l"/>
                <a:tab pos="2744788" algn="l"/>
                <a:tab pos="3659188" algn="l"/>
                <a:tab pos="4573588" algn="l"/>
                <a:tab pos="5487988" algn="l"/>
                <a:tab pos="6403975" algn="l"/>
                <a:tab pos="7318375" algn="l"/>
                <a:tab pos="8232775" algn="l"/>
                <a:tab pos="9147175" algn="l"/>
                <a:tab pos="10063163" algn="l"/>
              </a:tabLst>
              <a:defRPr>
                <a:solidFill>
                  <a:srgbClr val="000000"/>
                </a:solidFill>
                <a:latin typeface="Trebuchet MS" pitchFamily="34" charset="0"/>
                <a:ea typeface="ヒラギノ角ゴ ProN W3"/>
                <a:cs typeface="ヒラギノ角ゴ ProN W3"/>
                <a:sym typeface="Arial" pitchFamily="34" charset="0"/>
              </a:defRPr>
            </a:lvl9pPr>
          </a:lstStyle>
          <a:p>
            <a:pPr>
              <a:buClr>
                <a:srgbClr val="000000"/>
              </a:buClr>
              <a:buSzPct val="100000"/>
              <a:buFont typeface="Trebuchet MS" pitchFamily="34" charset="0"/>
              <a:buNone/>
            </a:pPr>
            <a:endParaRPr lang="de-DE" sz="1200" dirty="0">
              <a:latin typeface="Calibri" pitchFamily="34" charset="0"/>
              <a:cs typeface="Arial" pitchFamily="34" charset="0"/>
            </a:endParaRPr>
          </a:p>
        </p:txBody>
      </p:sp>
      <p:sp>
        <p:nvSpPr>
          <p:cNvPr id="139269" name="Text Box 5"/>
          <p:cNvSpPr txBox="1">
            <a:spLocks noChangeArrowheads="1"/>
          </p:cNvSpPr>
          <p:nvPr/>
        </p:nvSpPr>
        <p:spPr bwMode="auto">
          <a:xfrm>
            <a:off x="3973334" y="0"/>
            <a:ext cx="3040981" cy="4644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17" tIns="47016" rIns="90417" bIns="47016"/>
          <a:lstStyle>
            <a:lvl1pPr defTabSz="449263" eaLnBrk="0" hangingPunct="0">
              <a:tabLst>
                <a:tab pos="0" algn="l"/>
                <a:tab pos="914400" algn="l"/>
                <a:tab pos="1828800" algn="l"/>
                <a:tab pos="2744788" algn="l"/>
                <a:tab pos="3659188" algn="l"/>
                <a:tab pos="4573588" algn="l"/>
                <a:tab pos="5487988" algn="l"/>
                <a:tab pos="6403975" algn="l"/>
                <a:tab pos="7318375" algn="l"/>
                <a:tab pos="8232775" algn="l"/>
                <a:tab pos="9147175" algn="l"/>
                <a:tab pos="10063163" algn="l"/>
              </a:tabLst>
              <a:defRPr>
                <a:solidFill>
                  <a:srgbClr val="000000"/>
                </a:solidFill>
                <a:latin typeface="Trebuchet MS" pitchFamily="34" charset="0"/>
                <a:ea typeface="ヒラギノ角ゴ ProN W3"/>
                <a:cs typeface="ヒラギノ角ゴ ProN W3"/>
                <a:sym typeface="Arial" pitchFamily="34" charset="0"/>
              </a:defRPr>
            </a:lvl1pPr>
            <a:lvl2pPr marL="742950" indent="-285750" defTabSz="449263" eaLnBrk="0" hangingPunct="0">
              <a:tabLst>
                <a:tab pos="0" algn="l"/>
                <a:tab pos="914400" algn="l"/>
                <a:tab pos="1828800" algn="l"/>
                <a:tab pos="2744788" algn="l"/>
                <a:tab pos="3659188" algn="l"/>
                <a:tab pos="4573588" algn="l"/>
                <a:tab pos="5487988" algn="l"/>
                <a:tab pos="6403975" algn="l"/>
                <a:tab pos="7318375" algn="l"/>
                <a:tab pos="8232775" algn="l"/>
                <a:tab pos="9147175" algn="l"/>
                <a:tab pos="10063163" algn="l"/>
              </a:tabLst>
              <a:defRPr>
                <a:solidFill>
                  <a:srgbClr val="000000"/>
                </a:solidFill>
                <a:latin typeface="Trebuchet MS" pitchFamily="34" charset="0"/>
                <a:ea typeface="ヒラギノ角ゴ ProN W3"/>
                <a:cs typeface="ヒラギノ角ゴ ProN W3"/>
                <a:sym typeface="Arial" pitchFamily="34" charset="0"/>
              </a:defRPr>
            </a:lvl2pPr>
            <a:lvl3pPr marL="1143000" indent="-228600" defTabSz="449263" eaLnBrk="0" hangingPunct="0">
              <a:tabLst>
                <a:tab pos="0" algn="l"/>
                <a:tab pos="914400" algn="l"/>
                <a:tab pos="1828800" algn="l"/>
                <a:tab pos="2744788" algn="l"/>
                <a:tab pos="3659188" algn="l"/>
                <a:tab pos="4573588" algn="l"/>
                <a:tab pos="5487988" algn="l"/>
                <a:tab pos="6403975" algn="l"/>
                <a:tab pos="7318375" algn="l"/>
                <a:tab pos="8232775" algn="l"/>
                <a:tab pos="9147175" algn="l"/>
                <a:tab pos="10063163" algn="l"/>
              </a:tabLst>
              <a:defRPr>
                <a:solidFill>
                  <a:srgbClr val="000000"/>
                </a:solidFill>
                <a:latin typeface="Trebuchet MS" pitchFamily="34" charset="0"/>
                <a:ea typeface="ヒラギノ角ゴ ProN W3"/>
                <a:cs typeface="ヒラギノ角ゴ ProN W3"/>
                <a:sym typeface="Arial" pitchFamily="34" charset="0"/>
              </a:defRPr>
            </a:lvl3pPr>
            <a:lvl4pPr marL="1600200" indent="-228600" defTabSz="449263" eaLnBrk="0" hangingPunct="0">
              <a:tabLst>
                <a:tab pos="0" algn="l"/>
                <a:tab pos="914400" algn="l"/>
                <a:tab pos="1828800" algn="l"/>
                <a:tab pos="2744788" algn="l"/>
                <a:tab pos="3659188" algn="l"/>
                <a:tab pos="4573588" algn="l"/>
                <a:tab pos="5487988" algn="l"/>
                <a:tab pos="6403975" algn="l"/>
                <a:tab pos="7318375" algn="l"/>
                <a:tab pos="8232775" algn="l"/>
                <a:tab pos="9147175" algn="l"/>
                <a:tab pos="10063163" algn="l"/>
              </a:tabLst>
              <a:defRPr>
                <a:solidFill>
                  <a:srgbClr val="000000"/>
                </a:solidFill>
                <a:latin typeface="Trebuchet MS" pitchFamily="34" charset="0"/>
                <a:ea typeface="ヒラギノ角ゴ ProN W3"/>
                <a:cs typeface="ヒラギノ角ゴ ProN W3"/>
                <a:sym typeface="Arial" pitchFamily="34" charset="0"/>
              </a:defRPr>
            </a:lvl4pPr>
            <a:lvl5pPr marL="2057400" indent="-228600" defTabSz="449263" eaLnBrk="0" hangingPunct="0">
              <a:tabLst>
                <a:tab pos="0" algn="l"/>
                <a:tab pos="914400" algn="l"/>
                <a:tab pos="1828800" algn="l"/>
                <a:tab pos="2744788" algn="l"/>
                <a:tab pos="3659188" algn="l"/>
                <a:tab pos="4573588" algn="l"/>
                <a:tab pos="5487988" algn="l"/>
                <a:tab pos="6403975" algn="l"/>
                <a:tab pos="7318375" algn="l"/>
                <a:tab pos="8232775" algn="l"/>
                <a:tab pos="9147175" algn="l"/>
                <a:tab pos="10063163" algn="l"/>
              </a:tabLst>
              <a:defRPr>
                <a:solidFill>
                  <a:srgbClr val="000000"/>
                </a:solidFill>
                <a:latin typeface="Trebuchet MS" pitchFamily="34" charset="0"/>
                <a:ea typeface="ヒラギノ角ゴ ProN W3"/>
                <a:cs typeface="ヒラギノ角ゴ ProN W3"/>
                <a:sym typeface="Arial" pitchFamily="34" charset="0"/>
              </a:defRPr>
            </a:lvl5pPr>
            <a:lvl6pPr marL="2514600" indent="-228600" defTabSz="449263" eaLnBrk="0" fontAlgn="base" hangingPunct="0">
              <a:spcBef>
                <a:spcPct val="0"/>
              </a:spcBef>
              <a:spcAft>
                <a:spcPct val="0"/>
              </a:spcAft>
              <a:tabLst>
                <a:tab pos="0" algn="l"/>
                <a:tab pos="914400" algn="l"/>
                <a:tab pos="1828800" algn="l"/>
                <a:tab pos="2744788" algn="l"/>
                <a:tab pos="3659188" algn="l"/>
                <a:tab pos="4573588" algn="l"/>
                <a:tab pos="5487988" algn="l"/>
                <a:tab pos="6403975" algn="l"/>
                <a:tab pos="7318375" algn="l"/>
                <a:tab pos="8232775" algn="l"/>
                <a:tab pos="9147175" algn="l"/>
                <a:tab pos="10063163" algn="l"/>
              </a:tabLst>
              <a:defRPr>
                <a:solidFill>
                  <a:srgbClr val="000000"/>
                </a:solidFill>
                <a:latin typeface="Trebuchet MS" pitchFamily="34" charset="0"/>
                <a:ea typeface="ヒラギノ角ゴ ProN W3"/>
                <a:cs typeface="ヒラギノ角ゴ ProN W3"/>
                <a:sym typeface="Arial" pitchFamily="34" charset="0"/>
              </a:defRPr>
            </a:lvl6pPr>
            <a:lvl7pPr marL="2971800" indent="-228600" defTabSz="449263" eaLnBrk="0" fontAlgn="base" hangingPunct="0">
              <a:spcBef>
                <a:spcPct val="0"/>
              </a:spcBef>
              <a:spcAft>
                <a:spcPct val="0"/>
              </a:spcAft>
              <a:tabLst>
                <a:tab pos="0" algn="l"/>
                <a:tab pos="914400" algn="l"/>
                <a:tab pos="1828800" algn="l"/>
                <a:tab pos="2744788" algn="l"/>
                <a:tab pos="3659188" algn="l"/>
                <a:tab pos="4573588" algn="l"/>
                <a:tab pos="5487988" algn="l"/>
                <a:tab pos="6403975" algn="l"/>
                <a:tab pos="7318375" algn="l"/>
                <a:tab pos="8232775" algn="l"/>
                <a:tab pos="9147175" algn="l"/>
                <a:tab pos="10063163" algn="l"/>
              </a:tabLst>
              <a:defRPr>
                <a:solidFill>
                  <a:srgbClr val="000000"/>
                </a:solidFill>
                <a:latin typeface="Trebuchet MS" pitchFamily="34" charset="0"/>
                <a:ea typeface="ヒラギノ角ゴ ProN W3"/>
                <a:cs typeface="ヒラギノ角ゴ ProN W3"/>
                <a:sym typeface="Arial" pitchFamily="34" charset="0"/>
              </a:defRPr>
            </a:lvl7pPr>
            <a:lvl8pPr marL="3429000" indent="-228600" defTabSz="449263" eaLnBrk="0" fontAlgn="base" hangingPunct="0">
              <a:spcBef>
                <a:spcPct val="0"/>
              </a:spcBef>
              <a:spcAft>
                <a:spcPct val="0"/>
              </a:spcAft>
              <a:tabLst>
                <a:tab pos="0" algn="l"/>
                <a:tab pos="914400" algn="l"/>
                <a:tab pos="1828800" algn="l"/>
                <a:tab pos="2744788" algn="l"/>
                <a:tab pos="3659188" algn="l"/>
                <a:tab pos="4573588" algn="l"/>
                <a:tab pos="5487988" algn="l"/>
                <a:tab pos="6403975" algn="l"/>
                <a:tab pos="7318375" algn="l"/>
                <a:tab pos="8232775" algn="l"/>
                <a:tab pos="9147175" algn="l"/>
                <a:tab pos="10063163" algn="l"/>
              </a:tabLst>
              <a:defRPr>
                <a:solidFill>
                  <a:srgbClr val="000000"/>
                </a:solidFill>
                <a:latin typeface="Trebuchet MS" pitchFamily="34" charset="0"/>
                <a:ea typeface="ヒラギノ角ゴ ProN W3"/>
                <a:cs typeface="ヒラギノ角ゴ ProN W3"/>
                <a:sym typeface="Arial" pitchFamily="34" charset="0"/>
              </a:defRPr>
            </a:lvl8pPr>
            <a:lvl9pPr marL="3886200" indent="-228600" defTabSz="449263" eaLnBrk="0" fontAlgn="base" hangingPunct="0">
              <a:spcBef>
                <a:spcPct val="0"/>
              </a:spcBef>
              <a:spcAft>
                <a:spcPct val="0"/>
              </a:spcAft>
              <a:tabLst>
                <a:tab pos="0" algn="l"/>
                <a:tab pos="914400" algn="l"/>
                <a:tab pos="1828800" algn="l"/>
                <a:tab pos="2744788" algn="l"/>
                <a:tab pos="3659188" algn="l"/>
                <a:tab pos="4573588" algn="l"/>
                <a:tab pos="5487988" algn="l"/>
                <a:tab pos="6403975" algn="l"/>
                <a:tab pos="7318375" algn="l"/>
                <a:tab pos="8232775" algn="l"/>
                <a:tab pos="9147175" algn="l"/>
                <a:tab pos="10063163" algn="l"/>
              </a:tabLst>
              <a:defRPr>
                <a:solidFill>
                  <a:srgbClr val="000000"/>
                </a:solidFill>
                <a:latin typeface="Trebuchet MS" pitchFamily="34" charset="0"/>
                <a:ea typeface="ヒラギノ角ゴ ProN W3"/>
                <a:cs typeface="ヒラギノ角ゴ ProN W3"/>
                <a:sym typeface="Arial" pitchFamily="34" charset="0"/>
              </a:defRPr>
            </a:lvl9pPr>
          </a:lstStyle>
          <a:p>
            <a:pPr algn="r">
              <a:buClr>
                <a:srgbClr val="000000"/>
              </a:buClr>
              <a:buSzPct val="100000"/>
              <a:buFont typeface="Trebuchet MS" pitchFamily="34" charset="0"/>
              <a:buNone/>
            </a:pPr>
            <a:fld id="{2FEBB47F-2462-4D13-860A-AAE8DCE47AEC}" type="datetime1">
              <a:rPr lang="de-DE" sz="1200">
                <a:latin typeface="Calibri" pitchFamily="34" charset="0"/>
                <a:cs typeface="Arial" pitchFamily="34" charset="0"/>
              </a:rPr>
              <a:pPr algn="r">
                <a:buClr>
                  <a:srgbClr val="000000"/>
                </a:buClr>
                <a:buSzPct val="100000"/>
                <a:buFont typeface="Trebuchet MS" pitchFamily="34" charset="0"/>
                <a:buNone/>
              </a:pPr>
              <a:t>03.05.2015</a:t>
            </a:fld>
            <a:endParaRPr lang="de-DE" sz="1200" dirty="0">
              <a:latin typeface="Calibri" pitchFamily="34" charset="0"/>
              <a:cs typeface="Arial" pitchFamily="34" charset="0"/>
            </a:endParaRPr>
          </a:p>
        </p:txBody>
      </p:sp>
      <p:sp>
        <p:nvSpPr>
          <p:cNvPr id="139270" name="Text Box 6"/>
          <p:cNvSpPr txBox="1">
            <a:spLocks noChangeArrowheads="1"/>
          </p:cNvSpPr>
          <p:nvPr/>
        </p:nvSpPr>
        <p:spPr bwMode="auto">
          <a:xfrm>
            <a:off x="1168251" y="696605"/>
            <a:ext cx="4677815" cy="348141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827" tIns="45912" rIns="91827" bIns="45912" anchor="ctr"/>
          <a:lstStyle>
            <a:lvl1pPr eaLnBrk="0" hangingPunct="0">
              <a:defRPr>
                <a:solidFill>
                  <a:srgbClr val="000000"/>
                </a:solidFill>
                <a:latin typeface="Trebuchet MS"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Trebuchet MS"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Trebuchet MS"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Trebuchet MS"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Trebuchet MS"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Trebuchet MS"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Trebuchet MS"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Trebuchet MS"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Trebuchet MS" pitchFamily="34" charset="0"/>
                <a:ea typeface="ヒラギノ角ゴ ProN W3"/>
                <a:cs typeface="ヒラギノ角ゴ ProN W3"/>
                <a:sym typeface="Arial" pitchFamily="34" charset="0"/>
              </a:defRPr>
            </a:lvl9pPr>
          </a:lstStyle>
          <a:p>
            <a:pPr eaLnBrk="1" hangingPunct="1"/>
            <a:endParaRPr lang="de-DE" dirty="0">
              <a:latin typeface="Calibri" pitchFamily="34" charset="0"/>
            </a:endParaRPr>
          </a:p>
        </p:txBody>
      </p:sp>
      <p:sp>
        <p:nvSpPr>
          <p:cNvPr id="139271" name="Text Box 7"/>
          <p:cNvSpPr>
            <a:spLocks noGrp="1" noChangeArrowheads="1"/>
          </p:cNvSpPr>
          <p:nvPr>
            <p:ph type="body"/>
          </p:nvPr>
        </p:nvSpPr>
        <p:spPr>
          <a:xfrm>
            <a:off x="935565" y="4410217"/>
            <a:ext cx="5144793" cy="4179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17" tIns="57650" rIns="90417" bIns="47016"/>
          <a:lstStyle/>
          <a:p>
            <a:pPr marL="288925" indent="-288925" defTabSz="449263" eaLnBrk="1" hangingPunct="1">
              <a:lnSpc>
                <a:spcPct val="93000"/>
              </a:lnSpc>
              <a:spcBef>
                <a:spcPts val="450"/>
              </a:spcBef>
              <a:buFontTx/>
              <a:buChar char="•"/>
              <a:tabLst>
                <a:tab pos="288925" algn="l"/>
                <a:tab pos="1203325" algn="l"/>
                <a:tab pos="2117725" algn="l"/>
                <a:tab pos="3032125" algn="l"/>
                <a:tab pos="3946525" algn="l"/>
                <a:tab pos="4860925" algn="l"/>
                <a:tab pos="5775325" algn="l"/>
                <a:tab pos="6689725" algn="l"/>
                <a:tab pos="7604125" algn="l"/>
                <a:tab pos="8518525" algn="l"/>
                <a:tab pos="9432925" algn="l"/>
                <a:tab pos="10347325" algn="l"/>
              </a:tabLst>
            </a:pPr>
            <a:endParaRPr lang="de-DE" dirty="0" smtClean="0">
              <a:latin typeface="Calibri"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3A670F-5C3A-48E9-A9F3-1F8472D22114}" type="slidenum">
              <a:rPr lang="de-DE"/>
              <a:pPr/>
              <a:t>24</a:t>
            </a:fld>
            <a:endParaRPr lang="de-DE"/>
          </a:p>
        </p:txBody>
      </p:sp>
      <p:sp>
        <p:nvSpPr>
          <p:cNvPr id="901122" name="Rectangle 2"/>
          <p:cNvSpPr>
            <a:spLocks noGrp="1" noRot="1" noChangeAspect="1" noChangeArrowheads="1" noTextEdit="1"/>
          </p:cNvSpPr>
          <p:nvPr>
            <p:ph type="sldImg"/>
          </p:nvPr>
        </p:nvSpPr>
        <p:spPr>
          <a:ln/>
        </p:spPr>
      </p:sp>
      <p:sp>
        <p:nvSpPr>
          <p:cNvPr id="90112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29C449-7422-4A12-AFA5-5F616D449462}" type="slidenum">
              <a:rPr lang="de-DE" altLang="en-US"/>
              <a:pPr/>
              <a:t>25</a:t>
            </a:fld>
            <a:endParaRPr lang="de-DE" altLang="en-US"/>
          </a:p>
        </p:txBody>
      </p:sp>
      <p:sp>
        <p:nvSpPr>
          <p:cNvPr id="47106" name="Rectangle 2"/>
          <p:cNvSpPr>
            <a:spLocks noGrp="1" noChangeArrowheads="1"/>
          </p:cNvSpPr>
          <p:nvPr>
            <p:ph type="body" idx="1"/>
          </p:nvPr>
        </p:nvSpPr>
        <p:spPr>
          <a:xfrm>
            <a:off x="931534" y="4699618"/>
            <a:ext cx="4969226" cy="4177080"/>
          </a:xfrm>
          <a:ln/>
          <a:extLst>
            <a:ext uri="{91240B29-F687-4F45-9708-019B960494DF}">
              <a14:hiddenLine xmlns:a14="http://schemas.microsoft.com/office/drawing/2010/main" w="12700">
                <a:solidFill>
                  <a:schemeClr val="tx1"/>
                </a:solidFill>
                <a:miter lim="800000"/>
                <a:headEnd/>
                <a:tailEnd/>
              </a14:hiddenLine>
            </a:ext>
          </a:extLst>
        </p:spPr>
        <p:txBody>
          <a:bodyPr lIns="95992" tIns="47153" rIns="95992" bIns="47153"/>
          <a:lstStyle/>
          <a:p>
            <a:endParaRPr lang="en-US" altLang="en-US"/>
          </a:p>
        </p:txBody>
      </p:sp>
      <p:sp>
        <p:nvSpPr>
          <p:cNvPr id="47107" name="Rectangle 3"/>
          <p:cNvSpPr>
            <a:spLocks noGrp="1" noRot="1" noChangeAspect="1" noChangeArrowheads="1" noTextEdit="1"/>
          </p:cNvSpPr>
          <p:nvPr>
            <p:ph type="sldImg"/>
          </p:nvPr>
        </p:nvSpPr>
        <p:spPr>
          <a:xfrm>
            <a:off x="1116013" y="887413"/>
            <a:ext cx="4595812" cy="3460750"/>
          </a:xfrm>
          <a:ln w="12700" cap="flat">
            <a:solidFill>
              <a:schemeClr val="tx1"/>
            </a:solidFill>
          </a:ln>
          <a:extLst>
            <a:ext uri="{909E8E84-426E-40DD-AFC4-6F175D3DCCD1}">
              <a14:hiddenFill xmlns:a14="http://schemas.microsoft.com/office/drawing/2010/main">
                <a:noFill/>
              </a14:hiddenFill>
            </a:ext>
          </a:extLs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AEDA7F93-876D-4F55-8E5E-E87F5A570157}" type="slidenum">
              <a:rPr lang="uk-UA" altLang="en-US"/>
              <a:pPr/>
              <a:t>4</a:t>
            </a:fld>
            <a:endParaRPr lang="uk-UA" altLang="en-US"/>
          </a:p>
        </p:txBody>
      </p:sp>
      <p:sp>
        <p:nvSpPr>
          <p:cNvPr id="336898" name="Rectangle 2"/>
          <p:cNvSpPr>
            <a:spLocks noGrp="1" noRot="1" noChangeAspect="1" noChangeArrowheads="1" noTextEdit="1"/>
          </p:cNvSpPr>
          <p:nvPr>
            <p:ph type="sldImg"/>
          </p:nvPr>
        </p:nvSpPr>
        <p:spPr>
          <a:xfrm>
            <a:off x="936625" y="741363"/>
            <a:ext cx="4927600" cy="3708400"/>
          </a:xfrm>
          <a:ln/>
        </p:spPr>
      </p:sp>
      <p:sp>
        <p:nvSpPr>
          <p:cNvPr id="336899" name="Rectangle 3"/>
          <p:cNvSpPr>
            <a:spLocks noGrp="1" noChangeArrowheads="1"/>
          </p:cNvSpPr>
          <p:nvPr>
            <p:ph type="body" idx="1"/>
          </p:nvPr>
        </p:nvSpPr>
        <p:spPr>
          <a:xfrm>
            <a:off x="603556" y="4733094"/>
            <a:ext cx="5664998" cy="4490168"/>
          </a:xfrm>
        </p:spPr>
        <p:txBody>
          <a:bodyPr/>
          <a:lstStyle/>
          <a:p>
            <a:pPr marL="230383" indent="-230383" defTabSz="460766"/>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A8F8780A-5594-4DD4-A946-EDEBCA814C90}" type="slidenum">
              <a:rPr lang="uk-UA" altLang="en-US"/>
              <a:pPr/>
              <a:t>5</a:t>
            </a:fld>
            <a:endParaRPr lang="uk-UA" altLang="en-US"/>
          </a:p>
        </p:txBody>
      </p:sp>
      <p:sp>
        <p:nvSpPr>
          <p:cNvPr id="343042" name="Rectangle 2"/>
          <p:cNvSpPr>
            <a:spLocks noGrp="1" noRot="1" noChangeAspect="1" noChangeArrowheads="1" noTextEdit="1"/>
          </p:cNvSpPr>
          <p:nvPr>
            <p:ph type="sldImg"/>
          </p:nvPr>
        </p:nvSpPr>
        <p:spPr>
          <a:xfrm>
            <a:off x="936625" y="741363"/>
            <a:ext cx="4927600" cy="3708400"/>
          </a:xfrm>
          <a:ln/>
        </p:spPr>
      </p:sp>
      <p:sp>
        <p:nvSpPr>
          <p:cNvPr id="343043" name="Rectangle 3"/>
          <p:cNvSpPr>
            <a:spLocks noGrp="1" noChangeArrowheads="1"/>
          </p:cNvSpPr>
          <p:nvPr>
            <p:ph type="body" idx="1"/>
          </p:nvPr>
        </p:nvSpPr>
        <p:spPr>
          <a:xfrm>
            <a:off x="889960" y="4733094"/>
            <a:ext cx="4967594" cy="4490168"/>
          </a:xfrm>
        </p:spPr>
        <p:txBody>
          <a:bodyPr/>
          <a:lstStyle/>
          <a:p>
            <a:pPr marL="230383" indent="-230383" defTabSz="460766">
              <a:buFontTx/>
              <a:buChar char="•"/>
            </a:pPr>
            <a:endParaRPr lang="en-US" altLang="en-US" dirty="0">
              <a:ea typeface="Arial Unicode MS" pitchFamily="34" charset="-128"/>
              <a:cs typeface="Arial Unicode MS"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2F50ED0-CC02-4BB9-A0D7-05005DE95773}" type="slidenum">
              <a:rPr lang="uk-UA" altLang="en-US"/>
              <a:pPr/>
              <a:t>7</a:t>
            </a:fld>
            <a:endParaRPr lang="uk-UA" altLang="en-US"/>
          </a:p>
        </p:txBody>
      </p:sp>
      <p:sp>
        <p:nvSpPr>
          <p:cNvPr id="340994" name="Rectangle 2"/>
          <p:cNvSpPr>
            <a:spLocks noGrp="1" noRot="1" noChangeAspect="1" noChangeArrowheads="1" noTextEdit="1"/>
          </p:cNvSpPr>
          <p:nvPr>
            <p:ph type="sldImg"/>
          </p:nvPr>
        </p:nvSpPr>
        <p:spPr>
          <a:xfrm>
            <a:off x="936625" y="741363"/>
            <a:ext cx="4926013" cy="3706812"/>
          </a:xfrm>
          <a:ln/>
        </p:spPr>
      </p:sp>
      <p:sp>
        <p:nvSpPr>
          <p:cNvPr id="340995" name="Rectangle 3"/>
          <p:cNvSpPr>
            <a:spLocks noGrp="1" noChangeArrowheads="1"/>
          </p:cNvSpPr>
          <p:nvPr>
            <p:ph type="body" idx="1"/>
          </p:nvPr>
        </p:nvSpPr>
        <p:spPr>
          <a:xfrm>
            <a:off x="889960" y="4733095"/>
            <a:ext cx="4969212" cy="4488579"/>
          </a:xfrm>
        </p:spPr>
        <p:txBody>
          <a:bodyPr/>
          <a:lstStyle/>
          <a:p>
            <a:pPr marL="286379" indent="-286379" defTabSz="460766">
              <a:buFontTx/>
              <a:buChar char="•"/>
            </a:pPr>
            <a:r>
              <a:rPr lang="en-GB" altLang="en-US">
                <a:cs typeface="Times New Roman" pitchFamily="18" charset="0"/>
              </a:rPr>
              <a:t>Frequently occurring business functions with low or medium complexity obviously promise best result to effort ratios. </a:t>
            </a:r>
          </a:p>
          <a:p>
            <a:pPr marL="286379" indent="-286379" defTabSz="460766">
              <a:buFontTx/>
              <a:buChar char="•"/>
            </a:pPr>
            <a:r>
              <a:rPr lang="en-GB" altLang="en-US">
                <a:cs typeface="Times New Roman" pitchFamily="18" charset="0"/>
              </a:rPr>
              <a:t>Those functions are most commonly found at the lower end of the traditional enterprise pyramid, where operational functions are located. </a:t>
            </a:r>
          </a:p>
          <a:p>
            <a:pPr marL="286379" indent="-286379" defTabSz="460766">
              <a:buFontTx/>
              <a:buChar char="•"/>
            </a:pPr>
            <a:r>
              <a:rPr lang="en-GB" altLang="en-US">
                <a:cs typeface="Times New Roman" pitchFamily="18" charset="0"/>
              </a:rPr>
              <a:t>Here is clearly a good starting point for role engineering. </a:t>
            </a:r>
          </a:p>
          <a:p>
            <a:pPr marL="286379" indent="-286379" defTabSz="460766">
              <a:buFontTx/>
              <a:buChar char="•"/>
            </a:pPr>
            <a:r>
              <a:rPr lang="en-GB" altLang="en-US">
                <a:cs typeface="Times New Roman" pitchFamily="18" charset="0"/>
              </a:rPr>
              <a:t>The nearer the role engineer comes to the headquarters and the more he moves up the corporate hierarchy the more difficult his task becomes. </a:t>
            </a:r>
          </a:p>
          <a:p>
            <a:pPr marL="286379" indent="-286379" defTabSz="460766">
              <a:buFontTx/>
              <a:buChar char="•"/>
            </a:pPr>
            <a:r>
              <a:rPr lang="en-GB" altLang="en-US">
                <a:cs typeface="Times New Roman" pitchFamily="18" charset="0"/>
              </a:rPr>
              <a:t>The portfolio diagram may serve as a guideline while looking for a good starting point for role engineering.</a:t>
            </a:r>
            <a:endParaRPr lang="de-DE" altLang="en-US">
              <a:cs typeface="Times New Roman" pitchFamily="18" charset="0"/>
            </a:endParaRPr>
          </a:p>
          <a:p>
            <a:pPr marL="286379" indent="-286379" defTabSz="460766">
              <a:buFontTx/>
              <a:buChar char="•"/>
            </a:pPr>
            <a:endParaRPr lang="de-DE"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Datumsplatzhalter 3"/>
          <p:cNvSpPr>
            <a:spLocks noGrp="1"/>
          </p:cNvSpPr>
          <p:nvPr>
            <p:ph type="dt" idx="10"/>
          </p:nvPr>
        </p:nvSpPr>
        <p:spPr/>
        <p:txBody>
          <a:bodyPr/>
          <a:lstStyle/>
          <a:p>
            <a:pPr>
              <a:defRPr/>
            </a:pPr>
            <a:fld id="{0DA84BF6-81EB-437D-8959-0C11C927A1A5}" type="datetime1">
              <a:rPr lang="en-GB" smtClean="0"/>
              <a:pPr>
                <a:defRPr/>
              </a:pPr>
              <a:t>2015-05-03</a:t>
            </a:fld>
            <a:endParaRPr lang="en-GB" dirty="0"/>
          </a:p>
        </p:txBody>
      </p:sp>
      <p:sp>
        <p:nvSpPr>
          <p:cNvPr id="5" name="Foliennummernplatzhalter 4"/>
          <p:cNvSpPr>
            <a:spLocks noGrp="1"/>
          </p:cNvSpPr>
          <p:nvPr>
            <p:ph type="sldNum" sz="quarter" idx="11"/>
          </p:nvPr>
        </p:nvSpPr>
        <p:spPr/>
        <p:txBody>
          <a:bodyPr/>
          <a:lstStyle/>
          <a:p>
            <a:pPr>
              <a:defRPr/>
            </a:pPr>
            <a:fld id="{060E1089-1C52-4CC2-BFEB-2026591833CC}" type="slidenum">
              <a:rPr lang="en-GB" smtClean="0"/>
              <a:pPr>
                <a:defRPr/>
              </a:pPr>
              <a:t>9</a:t>
            </a:fld>
            <a:endParaRPr lang="en-GB" dirty="0"/>
          </a:p>
        </p:txBody>
      </p:sp>
    </p:spTree>
    <p:extLst>
      <p:ext uri="{BB962C8B-B14F-4D97-AF65-F5344CB8AC3E}">
        <p14:creationId xmlns:p14="http://schemas.microsoft.com/office/powerpoint/2010/main" val="1123841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Datumsplatzhalter 3"/>
          <p:cNvSpPr>
            <a:spLocks noGrp="1"/>
          </p:cNvSpPr>
          <p:nvPr>
            <p:ph type="dt" idx="10"/>
          </p:nvPr>
        </p:nvSpPr>
        <p:spPr/>
        <p:txBody>
          <a:bodyPr/>
          <a:lstStyle/>
          <a:p>
            <a:pPr>
              <a:defRPr/>
            </a:pPr>
            <a:fld id="{0DA84BF6-81EB-437D-8959-0C11C927A1A5}" type="datetime1">
              <a:rPr lang="en-GB" smtClean="0"/>
              <a:pPr>
                <a:defRPr/>
              </a:pPr>
              <a:t>2015-05-03</a:t>
            </a:fld>
            <a:endParaRPr lang="en-GB" dirty="0"/>
          </a:p>
        </p:txBody>
      </p:sp>
      <p:sp>
        <p:nvSpPr>
          <p:cNvPr id="5" name="Foliennummernplatzhalter 4"/>
          <p:cNvSpPr>
            <a:spLocks noGrp="1"/>
          </p:cNvSpPr>
          <p:nvPr>
            <p:ph type="sldNum" sz="quarter" idx="11"/>
          </p:nvPr>
        </p:nvSpPr>
        <p:spPr/>
        <p:txBody>
          <a:bodyPr/>
          <a:lstStyle/>
          <a:p>
            <a:pPr>
              <a:defRPr/>
            </a:pPr>
            <a:fld id="{060E1089-1C52-4CC2-BFEB-2026591833CC}" type="slidenum">
              <a:rPr lang="en-GB" smtClean="0"/>
              <a:pPr>
                <a:defRPr/>
              </a:pPr>
              <a:t>10</a:t>
            </a:fld>
            <a:endParaRPr lang="en-GB" dirty="0"/>
          </a:p>
        </p:txBody>
      </p:sp>
    </p:spTree>
    <p:extLst>
      <p:ext uri="{BB962C8B-B14F-4D97-AF65-F5344CB8AC3E}">
        <p14:creationId xmlns:p14="http://schemas.microsoft.com/office/powerpoint/2010/main" val="1123841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Datumsplatzhalter 3"/>
          <p:cNvSpPr>
            <a:spLocks noGrp="1"/>
          </p:cNvSpPr>
          <p:nvPr>
            <p:ph type="dt" idx="10"/>
          </p:nvPr>
        </p:nvSpPr>
        <p:spPr/>
        <p:txBody>
          <a:bodyPr/>
          <a:lstStyle/>
          <a:p>
            <a:pPr>
              <a:defRPr/>
            </a:pPr>
            <a:fld id="{0DA84BF6-81EB-437D-8959-0C11C927A1A5}" type="datetime1">
              <a:rPr lang="en-GB" smtClean="0"/>
              <a:pPr>
                <a:defRPr/>
              </a:pPr>
              <a:t>2015-05-03</a:t>
            </a:fld>
            <a:endParaRPr lang="en-GB" dirty="0"/>
          </a:p>
        </p:txBody>
      </p:sp>
      <p:sp>
        <p:nvSpPr>
          <p:cNvPr id="5" name="Foliennummernplatzhalter 4"/>
          <p:cNvSpPr>
            <a:spLocks noGrp="1"/>
          </p:cNvSpPr>
          <p:nvPr>
            <p:ph type="sldNum" sz="quarter" idx="11"/>
          </p:nvPr>
        </p:nvSpPr>
        <p:spPr/>
        <p:txBody>
          <a:bodyPr/>
          <a:lstStyle/>
          <a:p>
            <a:pPr>
              <a:defRPr/>
            </a:pPr>
            <a:fld id="{060E1089-1C52-4CC2-BFEB-2026591833CC}" type="slidenum">
              <a:rPr lang="en-GB" smtClean="0"/>
              <a:pPr>
                <a:defRPr/>
              </a:pPr>
              <a:t>11</a:t>
            </a:fld>
            <a:endParaRPr lang="en-GB" dirty="0"/>
          </a:p>
        </p:txBody>
      </p:sp>
    </p:spTree>
    <p:extLst>
      <p:ext uri="{BB962C8B-B14F-4D97-AF65-F5344CB8AC3E}">
        <p14:creationId xmlns:p14="http://schemas.microsoft.com/office/powerpoint/2010/main" val="1123841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Datumsplatzhalter 3"/>
          <p:cNvSpPr>
            <a:spLocks noGrp="1"/>
          </p:cNvSpPr>
          <p:nvPr>
            <p:ph type="dt" idx="10"/>
          </p:nvPr>
        </p:nvSpPr>
        <p:spPr/>
        <p:txBody>
          <a:bodyPr/>
          <a:lstStyle/>
          <a:p>
            <a:pPr>
              <a:defRPr/>
            </a:pPr>
            <a:fld id="{0DA84BF6-81EB-437D-8959-0C11C927A1A5}" type="datetime1">
              <a:rPr lang="en-GB" smtClean="0"/>
              <a:pPr>
                <a:defRPr/>
              </a:pPr>
              <a:t>2015-05-03</a:t>
            </a:fld>
            <a:endParaRPr lang="en-GB" dirty="0"/>
          </a:p>
        </p:txBody>
      </p:sp>
      <p:sp>
        <p:nvSpPr>
          <p:cNvPr id="5" name="Foliennummernplatzhalter 4"/>
          <p:cNvSpPr>
            <a:spLocks noGrp="1"/>
          </p:cNvSpPr>
          <p:nvPr>
            <p:ph type="sldNum" sz="quarter" idx="11"/>
          </p:nvPr>
        </p:nvSpPr>
        <p:spPr/>
        <p:txBody>
          <a:bodyPr/>
          <a:lstStyle/>
          <a:p>
            <a:pPr>
              <a:defRPr/>
            </a:pPr>
            <a:fld id="{060E1089-1C52-4CC2-BFEB-2026591833CC}" type="slidenum">
              <a:rPr lang="en-GB" smtClean="0"/>
              <a:pPr>
                <a:defRPr/>
              </a:pPr>
              <a:t>12</a:t>
            </a:fld>
            <a:endParaRPr lang="en-GB" dirty="0"/>
          </a:p>
        </p:txBody>
      </p:sp>
    </p:spTree>
    <p:extLst>
      <p:ext uri="{BB962C8B-B14F-4D97-AF65-F5344CB8AC3E}">
        <p14:creationId xmlns:p14="http://schemas.microsoft.com/office/powerpoint/2010/main" val="1123841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Datumsplatzhalter 3"/>
          <p:cNvSpPr>
            <a:spLocks noGrp="1"/>
          </p:cNvSpPr>
          <p:nvPr>
            <p:ph type="dt" idx="10"/>
          </p:nvPr>
        </p:nvSpPr>
        <p:spPr/>
        <p:txBody>
          <a:bodyPr/>
          <a:lstStyle/>
          <a:p>
            <a:pPr>
              <a:defRPr/>
            </a:pPr>
            <a:fld id="{0DA84BF6-81EB-437D-8959-0C11C927A1A5}" type="datetime1">
              <a:rPr lang="en-GB" smtClean="0"/>
              <a:pPr>
                <a:defRPr/>
              </a:pPr>
              <a:t>2015-05-03</a:t>
            </a:fld>
            <a:endParaRPr lang="en-GB" dirty="0"/>
          </a:p>
        </p:txBody>
      </p:sp>
      <p:sp>
        <p:nvSpPr>
          <p:cNvPr id="5" name="Foliennummernplatzhalter 4"/>
          <p:cNvSpPr>
            <a:spLocks noGrp="1"/>
          </p:cNvSpPr>
          <p:nvPr>
            <p:ph type="sldNum" sz="quarter" idx="11"/>
          </p:nvPr>
        </p:nvSpPr>
        <p:spPr/>
        <p:txBody>
          <a:bodyPr/>
          <a:lstStyle/>
          <a:p>
            <a:pPr>
              <a:defRPr/>
            </a:pPr>
            <a:fld id="{060E1089-1C52-4CC2-BFEB-2026591833CC}" type="slidenum">
              <a:rPr lang="en-GB" smtClean="0"/>
              <a:pPr>
                <a:defRPr/>
              </a:pPr>
              <a:t>13</a:t>
            </a:fld>
            <a:endParaRPr lang="en-GB" dirty="0"/>
          </a:p>
        </p:txBody>
      </p:sp>
    </p:spTree>
    <p:extLst>
      <p:ext uri="{BB962C8B-B14F-4D97-AF65-F5344CB8AC3E}">
        <p14:creationId xmlns:p14="http://schemas.microsoft.com/office/powerpoint/2010/main" val="1808421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t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ti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ti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3_One Content - content area only">
    <p:spTree>
      <p:nvGrpSpPr>
        <p:cNvPr id="1" name=""/>
        <p:cNvGrpSpPr/>
        <p:nvPr/>
      </p:nvGrpSpPr>
      <p:grpSpPr>
        <a:xfrm>
          <a:off x="0" y="0"/>
          <a:ext cx="0" cy="0"/>
          <a:chOff x="0" y="0"/>
          <a:chExt cx="0" cy="0"/>
        </a:xfrm>
      </p:grpSpPr>
      <p:sp>
        <p:nvSpPr>
          <p:cNvPr id="19" name="Rectangle 2"/>
          <p:cNvSpPr>
            <a:spLocks noGrp="1" noChangeArrowheads="1"/>
          </p:cNvSpPr>
          <p:nvPr>
            <p:ph type="title"/>
          </p:nvPr>
        </p:nvSpPr>
        <p:spPr bwMode="auto">
          <a:xfrm>
            <a:off x="538167" y="696027"/>
            <a:ext cx="8461375" cy="756474"/>
          </a:xfrm>
          <a:prstGeom prst="rect">
            <a:avLst/>
          </a:prstGeom>
          <a:noFill/>
          <a:ln w="9525">
            <a:noFill/>
            <a:miter lim="800000"/>
            <a:headEnd/>
            <a:tailEnd/>
          </a:ln>
        </p:spPr>
        <p:txBody>
          <a:bodyPr/>
          <a:lstStyle>
            <a:lvl1pPr>
              <a:tabLst/>
              <a:defRPr lang="en-US" sz="2800" kern="1200" noProof="0" smtClean="0">
                <a:solidFill>
                  <a:schemeClr val="tx1"/>
                </a:solidFill>
                <a:latin typeface="Calibri" pitchFamily="34" charset="0"/>
                <a:ea typeface="ＭＳ Ｐゴシック" pitchFamily="34" charset="-128"/>
                <a:cs typeface="ＭＳ Ｐゴシック" pitchFamily="-109" charset="-128"/>
              </a:defRPr>
            </a:lvl1pPr>
          </a:lstStyle>
          <a:p>
            <a:pPr lvl="0"/>
            <a:r>
              <a:rPr lang="en-US" noProof="0" dirty="0" smtClean="0"/>
              <a:t>Click to edit Master title style</a:t>
            </a:r>
          </a:p>
        </p:txBody>
      </p:sp>
      <p:sp>
        <p:nvSpPr>
          <p:cNvPr id="7" name="Slide Number Placeholder 12"/>
          <p:cNvSpPr>
            <a:spLocks noGrp="1"/>
          </p:cNvSpPr>
          <p:nvPr>
            <p:ph type="sldNum" sz="quarter" idx="4"/>
          </p:nvPr>
        </p:nvSpPr>
        <p:spPr>
          <a:xfrm>
            <a:off x="8997986" y="7054612"/>
            <a:ext cx="1079501" cy="379413"/>
          </a:xfrm>
          <a:prstGeom prst="rect">
            <a:avLst/>
          </a:prstGeom>
        </p:spPr>
        <p:txBody>
          <a:bodyPr vert="horz" wrap="none" lIns="0" tIns="0" rIns="534262" bIns="247412" numCol="1" anchor="t" anchorCtr="0" compatLnSpc="1">
            <a:prstTxWarp prst="textNoShape">
              <a:avLst/>
            </a:prstTxWarp>
          </a:bodyPr>
          <a:lstStyle>
            <a:lvl1pPr algn="r" defTabSz="1004057">
              <a:defRPr sz="900">
                <a:solidFill>
                  <a:schemeClr val="bg1">
                    <a:lumMod val="50000"/>
                  </a:schemeClr>
                </a:solidFill>
                <a:latin typeface="Calibri" pitchFamily="34" charset="0"/>
                <a:cs typeface="Calibri" pitchFamily="34" charset="0"/>
              </a:defRPr>
            </a:lvl1pPr>
          </a:lstStyle>
          <a:p>
            <a:pPr>
              <a:defRPr/>
            </a:pPr>
            <a:fld id="{7D417BB1-9105-40A0-A402-CF94F55C5987}" type="slidenum">
              <a:rPr lang="en-US" smtClean="0"/>
              <a:pPr>
                <a:defRPr/>
              </a:pPr>
              <a:t>‹Nr.›</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5" name="Foliennummernplatzhalter 4"/>
          <p:cNvSpPr>
            <a:spLocks noGrp="1"/>
          </p:cNvSpPr>
          <p:nvPr>
            <p:ph type="sldNum" sz="quarter" idx="12"/>
          </p:nvPr>
        </p:nvSpPr>
        <p:spPr/>
        <p:txBody>
          <a:bodyPr/>
          <a:lstStyle>
            <a:lvl1pPr>
              <a:defRPr/>
            </a:lvl1pPr>
          </a:lstStyle>
          <a:p>
            <a:fld id="{A5EF8F5E-A8C3-44A9-A313-8A2121122B7C}" type="slidenum">
              <a:rPr lang="en-GB" noProof="0" smtClean="0"/>
              <a:pPr/>
              <a:t>‹Nr.›</a:t>
            </a:fld>
            <a:endParaRPr lang="en-GB" noProof="0" dirty="0"/>
          </a:p>
        </p:txBody>
      </p:sp>
    </p:spTree>
    <p:extLst>
      <p:ext uri="{BB962C8B-B14F-4D97-AF65-F5344CB8AC3E}">
        <p14:creationId xmlns:p14="http://schemas.microsoft.com/office/powerpoint/2010/main" val="2947022994"/>
      </p:ext>
    </p:extLst>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solidFill>
            <a:srgbClr val="FFFFFF">
              <a:alpha val="50196"/>
            </a:srgbClr>
          </a:solidFill>
          <a:ln w="9525">
            <a:noFill/>
            <a:miter lim="800000"/>
            <a:headEnd/>
            <a:tailEnd/>
          </a:ln>
        </p:spPr>
        <p:txBody>
          <a:bodyPr vert="horz" wrap="square" lIns="0" tIns="0" rIns="539452" bIns="0" numCol="1" anchor="t" anchorCtr="0" compatLnSpc="1">
            <a:prstTxWarp prst="textNoShape">
              <a:avLst/>
            </a:prstTxWarp>
          </a:bodyPr>
          <a:lstStyle>
            <a:lvl1pPr>
              <a:defRPr lang="de-DE" dirty="0"/>
            </a:lvl1pPr>
          </a:lstStyle>
          <a:p>
            <a:pPr lvl="0"/>
            <a:r>
              <a:rPr lang="de-DE" dirty="0" smtClean="0"/>
              <a:t>Titelmasterformat durch Klicken bearbeiten</a:t>
            </a:r>
            <a:endParaRPr lang="de-DE" dirty="0"/>
          </a:p>
        </p:txBody>
      </p:sp>
      <p:sp>
        <p:nvSpPr>
          <p:cNvPr id="3" name="Inhaltsplatzhalter 2"/>
          <p:cNvSpPr>
            <a:spLocks noGrp="1"/>
          </p:cNvSpPr>
          <p:nvPr>
            <p:ph idx="1"/>
          </p:nvPr>
        </p:nvSpPr>
        <p:spPr/>
        <p:txBody>
          <a:bodyPr/>
          <a:lstStyle>
            <a:lvl1pPr>
              <a:defRPr>
                <a:solidFill>
                  <a:srgbClr val="002060"/>
                </a:solidFill>
                <a:latin typeface="Calibri" panose="020F0502020204030204" pitchFamily="34" charset="0"/>
              </a:defRPr>
            </a:lvl1pPr>
            <a:lvl2pPr>
              <a:defRPr>
                <a:solidFill>
                  <a:srgbClr val="002060"/>
                </a:solidFill>
                <a:latin typeface="Calibri" panose="020F0502020204030204" pitchFamily="34" charset="0"/>
              </a:defRPr>
            </a:lvl2pPr>
            <a:lvl3pPr>
              <a:defRPr>
                <a:solidFill>
                  <a:srgbClr val="002060"/>
                </a:solidFill>
                <a:latin typeface="Calibri" panose="020F0502020204030204" pitchFamily="34" charset="0"/>
              </a:defRPr>
            </a:lvl3pPr>
            <a:lvl4pPr>
              <a:defRPr>
                <a:solidFill>
                  <a:srgbClr val="002060"/>
                </a:solidFill>
                <a:latin typeface="Calibri" panose="020F0502020204030204" pitchFamily="34" charset="0"/>
              </a:defRPr>
            </a:lvl4pPr>
            <a:lvl5pPr>
              <a:defRPr>
                <a:solidFill>
                  <a:srgbClr val="002060"/>
                </a:solidFill>
                <a:latin typeface="Calibri" panose="020F0502020204030204" pitchFamily="34" charset="0"/>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Datumsplatzhalter 4"/>
          <p:cNvSpPr>
            <a:spLocks noGrp="1"/>
          </p:cNvSpPr>
          <p:nvPr>
            <p:ph type="dt" sz="quarter" idx="11"/>
          </p:nvPr>
        </p:nvSpPr>
        <p:spPr>
          <a:xfrm>
            <a:off x="839788" y="7054611"/>
            <a:ext cx="2603341" cy="355089"/>
          </a:xfrm>
          <a:prstGeom prst="rect">
            <a:avLst/>
          </a:prstGeom>
        </p:spPr>
        <p:txBody>
          <a:bodyPr lIns="100913" tIns="50457" rIns="100913" bIns="50457"/>
          <a:lstStyle>
            <a:lvl1pPr>
              <a:defRPr lang="de-DE" sz="1300" kern="1200" dirty="0" smtClean="0">
                <a:solidFill>
                  <a:srgbClr val="C0C0C0"/>
                </a:solidFill>
                <a:latin typeface="Trebuchet MS" pitchFamily="34" charset="0"/>
                <a:ea typeface="Arial Unicode MS" pitchFamily="34" charset="-128"/>
                <a:cs typeface="Arial Unicode MS" pitchFamily="34" charset="-128"/>
              </a:defRPr>
            </a:lvl1pPr>
          </a:lstStyle>
          <a:p>
            <a:fld id="{DB37A9B7-F07F-44D7-8357-011DC3E51BB3}" type="datetime5">
              <a:rPr lang="en-GB" smtClean="0">
                <a:latin typeface="Calibri" panose="020F0502020204030204" pitchFamily="34" charset="0"/>
              </a:rPr>
              <a:pPr/>
              <a:t>15-May-3</a:t>
            </a:fld>
            <a:endParaRPr lang="en-GB" dirty="0">
              <a:latin typeface="Calibri" panose="020F0502020204030204" pitchFamily="34" charset="0"/>
            </a:endParaRPr>
          </a:p>
        </p:txBody>
      </p:sp>
      <p:sp>
        <p:nvSpPr>
          <p:cNvPr id="6" name="Foliennummernplatzhalter 5"/>
          <p:cNvSpPr>
            <a:spLocks noGrp="1"/>
          </p:cNvSpPr>
          <p:nvPr>
            <p:ph type="sldNum" sz="quarter" idx="12"/>
          </p:nvPr>
        </p:nvSpPr>
        <p:spPr/>
        <p:txBody>
          <a:bodyPr/>
          <a:lstStyle>
            <a:lvl1pPr algn="r" rtl="0" eaLnBrk="0" fontAlgn="base" hangingPunct="0">
              <a:spcBef>
                <a:spcPct val="0"/>
              </a:spcBef>
              <a:spcAft>
                <a:spcPct val="0"/>
              </a:spcAft>
              <a:buClr>
                <a:srgbClr val="6699FF"/>
              </a:buClr>
              <a:buSzPct val="80000"/>
              <a:buFont typeface="Wingdings" pitchFamily="2" charset="2"/>
              <a:defRPr lang="de-DE" sz="1300" kern="1200" smtClean="0">
                <a:solidFill>
                  <a:srgbClr val="C0C0C0"/>
                </a:solidFill>
                <a:latin typeface="Calibri" panose="020F0502020204030204" pitchFamily="34" charset="0"/>
                <a:ea typeface="Arial Unicode MS" pitchFamily="34" charset="-128"/>
                <a:cs typeface="Arial Unicode MS" pitchFamily="34" charset="-128"/>
              </a:defRPr>
            </a:lvl1pPr>
          </a:lstStyle>
          <a:p>
            <a:fld id="{DB7BA215-3B85-4B08-88FA-25D656CDB990}" type="slidenum">
              <a:rPr lang="en-GB" smtClean="0"/>
              <a:pPr/>
              <a:t>‹Nr.›</a:t>
            </a:fld>
            <a:endParaRPr lang="en-GB" dirty="0"/>
          </a:p>
        </p:txBody>
      </p:sp>
    </p:spTree>
    <p:extLst>
      <p:ext uri="{BB962C8B-B14F-4D97-AF65-F5344CB8AC3E}">
        <p14:creationId xmlns:p14="http://schemas.microsoft.com/office/powerpoint/2010/main" val="990889954"/>
      </p:ext>
    </p:extLst>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clipArtAndTx">
  <p:cSld name="Titel, ClipArt und Text">
    <p:spTree>
      <p:nvGrpSpPr>
        <p:cNvPr id="1" name=""/>
        <p:cNvGrpSpPr/>
        <p:nvPr/>
      </p:nvGrpSpPr>
      <p:grpSpPr>
        <a:xfrm>
          <a:off x="0" y="0"/>
          <a:ext cx="0" cy="0"/>
          <a:chOff x="0" y="0"/>
          <a:chExt cx="0" cy="0"/>
        </a:xfrm>
      </p:grpSpPr>
      <p:sp>
        <p:nvSpPr>
          <p:cNvPr id="2" name="Titel 1"/>
          <p:cNvSpPr>
            <a:spLocks noGrp="1"/>
          </p:cNvSpPr>
          <p:nvPr>
            <p:ph type="title"/>
          </p:nvPr>
        </p:nvSpPr>
        <p:spPr>
          <a:xfrm>
            <a:off x="531813" y="703773"/>
            <a:ext cx="8571082" cy="637224"/>
          </a:xfrm>
        </p:spPr>
        <p:txBody>
          <a:bodyPr/>
          <a:lstStyle/>
          <a:p>
            <a:r>
              <a:rPr lang="de-DE" smtClean="0"/>
              <a:t>Titelmasterformat durch Klicken bearbeiten</a:t>
            </a:r>
            <a:endParaRPr lang="en-GB"/>
          </a:p>
        </p:txBody>
      </p:sp>
      <p:sp>
        <p:nvSpPr>
          <p:cNvPr id="3" name="ClipArt-Platzhalter 2"/>
          <p:cNvSpPr>
            <a:spLocks noGrp="1"/>
          </p:cNvSpPr>
          <p:nvPr>
            <p:ph type="clipArt" sz="half" idx="1"/>
          </p:nvPr>
        </p:nvSpPr>
        <p:spPr>
          <a:xfrm>
            <a:off x="550982" y="1612900"/>
            <a:ext cx="4200688" cy="5294398"/>
          </a:xfrm>
        </p:spPr>
        <p:txBody>
          <a:bodyPr/>
          <a:lstStyle/>
          <a:p>
            <a:endParaRPr lang="en-GB"/>
          </a:p>
        </p:txBody>
      </p:sp>
      <p:sp>
        <p:nvSpPr>
          <p:cNvPr id="4" name="Textplatzhalter 3"/>
          <p:cNvSpPr>
            <a:spLocks noGrp="1"/>
          </p:cNvSpPr>
          <p:nvPr>
            <p:ph type="body" sz="half" idx="2"/>
          </p:nvPr>
        </p:nvSpPr>
        <p:spPr>
          <a:xfrm>
            <a:off x="4919628" y="1612900"/>
            <a:ext cx="4202437" cy="529439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Foliennummernplatzhalter 4"/>
          <p:cNvSpPr>
            <a:spLocks noGrp="1"/>
          </p:cNvSpPr>
          <p:nvPr>
            <p:ph type="sldNum" sz="quarter" idx="10"/>
          </p:nvPr>
        </p:nvSpPr>
        <p:spPr>
          <a:xfrm>
            <a:off x="7722419" y="7109077"/>
            <a:ext cx="1399646" cy="265941"/>
          </a:xfrm>
        </p:spPr>
        <p:txBody>
          <a:bodyPr/>
          <a:lstStyle>
            <a:lvl1pPr>
              <a:defRPr/>
            </a:lvl1pPr>
          </a:lstStyle>
          <a:p>
            <a:fld id="{4C8E9A55-2F48-4D14-BC2F-A112C52D2E05}" type="slidenum">
              <a:rPr lang="uk-UA" altLang="en-US"/>
              <a:pPr/>
              <a:t>‹Nr.›</a:t>
            </a:fld>
            <a:endParaRPr lang="uk-UA" altLang="en-US" dirty="0"/>
          </a:p>
        </p:txBody>
      </p:sp>
    </p:spTree>
    <p:extLst>
      <p:ext uri="{BB962C8B-B14F-4D97-AF65-F5344CB8AC3E}">
        <p14:creationId xmlns:p14="http://schemas.microsoft.com/office/powerpoint/2010/main" val="27999519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AndTx">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531813" y="690228"/>
            <a:ext cx="8571082" cy="637224"/>
          </a:xfrm>
        </p:spPr>
        <p:txBody>
          <a:bodyPr/>
          <a:lstStyle/>
          <a:p>
            <a:r>
              <a:rPr lang="de-DE" smtClean="0"/>
              <a:t>Titelmasterformat durch Klicken bearbeiten</a:t>
            </a:r>
            <a:endParaRPr lang="en-GB"/>
          </a:p>
        </p:txBody>
      </p:sp>
      <p:sp>
        <p:nvSpPr>
          <p:cNvPr id="3" name="Inhaltsplatzhalter 2"/>
          <p:cNvSpPr>
            <a:spLocks noGrp="1"/>
          </p:cNvSpPr>
          <p:nvPr>
            <p:ph sz="half" idx="1"/>
          </p:nvPr>
        </p:nvSpPr>
        <p:spPr>
          <a:xfrm>
            <a:off x="1070729" y="1432437"/>
            <a:ext cx="4200688" cy="529439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Textplatzhalter 3"/>
          <p:cNvSpPr>
            <a:spLocks noGrp="1"/>
          </p:cNvSpPr>
          <p:nvPr>
            <p:ph type="body" sz="half" idx="2"/>
          </p:nvPr>
        </p:nvSpPr>
        <p:spPr>
          <a:xfrm>
            <a:off x="5439375" y="1432437"/>
            <a:ext cx="4202437" cy="529439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Foliennummernplatzhalter 4"/>
          <p:cNvSpPr>
            <a:spLocks noGrp="1"/>
          </p:cNvSpPr>
          <p:nvPr>
            <p:ph type="sldNum" sz="quarter" idx="10"/>
          </p:nvPr>
        </p:nvSpPr>
        <p:spPr>
          <a:xfrm>
            <a:off x="8371632" y="6976107"/>
            <a:ext cx="1399646" cy="607381"/>
          </a:xfrm>
        </p:spPr>
        <p:txBody>
          <a:bodyPr/>
          <a:lstStyle>
            <a:lvl1pPr>
              <a:defRPr/>
            </a:lvl1pPr>
          </a:lstStyle>
          <a:p>
            <a:fld id="{EA40667A-CEA5-4715-B865-632D159EF884}" type="slidenum">
              <a:rPr lang="uk-UA" altLang="en-US"/>
              <a:pPr/>
              <a:t>‹Nr.›</a:t>
            </a:fld>
            <a:endParaRPr lang="uk-UA" altLang="en-US"/>
          </a:p>
        </p:txBody>
      </p:sp>
    </p:spTree>
    <p:extLst>
      <p:ext uri="{BB962C8B-B14F-4D97-AF65-F5344CB8AC3E}">
        <p14:creationId xmlns:p14="http://schemas.microsoft.com/office/powerpoint/2010/main" val="215399591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2-lines+Graphic">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Foliennummernplatzhalter 2"/>
          <p:cNvSpPr>
            <a:spLocks noGrp="1"/>
          </p:cNvSpPr>
          <p:nvPr>
            <p:ph type="sldNum" sz="quarter" idx="10"/>
          </p:nvPr>
        </p:nvSpPr>
        <p:spPr/>
        <p:txBody>
          <a:bodyPr/>
          <a:lstStyle/>
          <a:p>
            <a:fld id="{6C8BFBEF-4E90-534F-96F0-B2FF950094F6}" type="slidenum">
              <a:rPr lang="de-DE" smtClean="0"/>
              <a:pPr/>
              <a:t>‹Nr.›</a:t>
            </a:fld>
            <a:endParaRPr lang="de-DE" dirty="0"/>
          </a:p>
        </p:txBody>
      </p:sp>
    </p:spTree>
    <p:extLst>
      <p:ext uri="{BB962C8B-B14F-4D97-AF65-F5344CB8AC3E}">
        <p14:creationId xmlns:p14="http://schemas.microsoft.com/office/powerpoint/2010/main" val="32508826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KC Speaker 2">
    <p:spTree>
      <p:nvGrpSpPr>
        <p:cNvPr id="1" name=""/>
        <p:cNvGrpSpPr/>
        <p:nvPr/>
      </p:nvGrpSpPr>
      <p:grpSpPr>
        <a:xfrm>
          <a:off x="0" y="0"/>
          <a:ext cx="0" cy="0"/>
          <a:chOff x="0" y="0"/>
          <a:chExt cx="0" cy="0"/>
        </a:xfrm>
      </p:grpSpPr>
      <p:grpSp>
        <p:nvGrpSpPr>
          <p:cNvPr id="13" name="Gruppierung 10"/>
          <p:cNvGrpSpPr/>
          <p:nvPr userDrawn="1"/>
        </p:nvGrpSpPr>
        <p:grpSpPr>
          <a:xfrm>
            <a:off x="0" y="-8940"/>
            <a:ext cx="10077450" cy="3674293"/>
            <a:chOff x="0" y="-6064"/>
            <a:chExt cx="9144000" cy="2492089"/>
          </a:xfrm>
        </p:grpSpPr>
        <p:pic>
          <p:nvPicPr>
            <p:cNvPr id="14" name="Bild 6" descr="EIC_Header.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64"/>
              <a:ext cx="9144000" cy="2492089"/>
            </a:xfrm>
            <a:prstGeom prst="rect">
              <a:avLst/>
            </a:prstGeom>
          </p:spPr>
        </p:pic>
        <p:pic>
          <p:nvPicPr>
            <p:cNvPr id="15" name="Bild 9"/>
            <p:cNvPicPr>
              <a:picLocks noChangeAspect="1"/>
            </p:cNvPicPr>
            <p:nvPr userDrawn="1"/>
          </p:nvPicPr>
          <p:blipFill>
            <a:blip r:embed="rId3"/>
            <a:stretch>
              <a:fillRect/>
            </a:stretch>
          </p:blipFill>
          <p:spPr>
            <a:xfrm>
              <a:off x="548681" y="260443"/>
              <a:ext cx="1574231" cy="222007"/>
            </a:xfrm>
            <a:prstGeom prst="rect">
              <a:avLst/>
            </a:prstGeom>
          </p:spPr>
        </p:pic>
      </p:grpSp>
      <p:pic>
        <p:nvPicPr>
          <p:cNvPr id="16" name="Grafik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96617" y="237230"/>
            <a:ext cx="1246247" cy="2350322"/>
          </a:xfrm>
          <a:prstGeom prst="rect">
            <a:avLst/>
          </a:prstGeom>
        </p:spPr>
      </p:pic>
      <p:sp>
        <p:nvSpPr>
          <p:cNvPr id="44" name="Titel 43"/>
          <p:cNvSpPr>
            <a:spLocks noGrp="1"/>
          </p:cNvSpPr>
          <p:nvPr>
            <p:ph type="title" hasCustomPrompt="1"/>
          </p:nvPr>
        </p:nvSpPr>
        <p:spPr>
          <a:xfrm>
            <a:off x="597145" y="2099504"/>
            <a:ext cx="6341600" cy="1427755"/>
          </a:xfrm>
          <a:noFill/>
        </p:spPr>
        <p:txBody>
          <a:bodyPr wrap="square" lIns="0" tIns="0" rIns="0" bIns="0" rtlCol="0" anchor="t" anchorCtr="0">
            <a:noAutofit/>
          </a:bodyPr>
          <a:lstStyle>
            <a:lvl1pPr>
              <a:defRPr lang="de-DE" sz="2200" b="0" cap="none" baseline="0">
                <a:solidFill>
                  <a:schemeClr val="bg1"/>
                </a:solidFill>
                <a:latin typeface="Calibri" panose="020F0502020204030204" pitchFamily="34" charset="0"/>
                <a:ea typeface="+mn-ea"/>
                <a:cs typeface="+mn-cs"/>
              </a:defRPr>
            </a:lvl1pPr>
          </a:lstStyle>
          <a:p>
            <a:pPr marL="0" lvl="0"/>
            <a:r>
              <a:rPr lang="de-DE" dirty="0" smtClean="0"/>
              <a:t>Titel 18pt</a:t>
            </a:r>
            <a:br>
              <a:rPr lang="de-DE" dirty="0" smtClean="0"/>
            </a:br>
            <a:r>
              <a:rPr lang="de-DE" dirty="0" smtClean="0"/>
              <a:t>Zeile 2, 14pt (manuell)</a:t>
            </a:r>
            <a:endParaRPr lang="de-DE" dirty="0"/>
          </a:p>
        </p:txBody>
      </p:sp>
      <p:sp>
        <p:nvSpPr>
          <p:cNvPr id="5" name="Bildplatzhalter 4"/>
          <p:cNvSpPr>
            <a:spLocks noGrp="1"/>
          </p:cNvSpPr>
          <p:nvPr>
            <p:ph type="pic" sz="quarter" idx="10"/>
          </p:nvPr>
        </p:nvSpPr>
        <p:spPr>
          <a:xfrm>
            <a:off x="597156" y="4425640"/>
            <a:ext cx="793500" cy="1061556"/>
          </a:xfrm>
          <a:prstGeom prst="rect">
            <a:avLst/>
          </a:prstGeom>
          <a:ln w="3175">
            <a:solidFill>
              <a:schemeClr val="tx2"/>
            </a:solidFill>
          </a:ln>
        </p:spPr>
        <p:txBody>
          <a:bodyPr/>
          <a:lstStyle>
            <a:lvl1pPr marL="109889" indent="-109889">
              <a:defRPr sz="1200"/>
            </a:lvl1pPr>
          </a:lstStyle>
          <a:p>
            <a:r>
              <a:rPr lang="de-DE" smtClean="0"/>
              <a:t>Bild durch Klicken auf Symbol hinzufügen</a:t>
            </a:r>
            <a:endParaRPr lang="de-DE" dirty="0"/>
          </a:p>
        </p:txBody>
      </p:sp>
      <p:sp>
        <p:nvSpPr>
          <p:cNvPr id="4" name="Textplatzhalter 3"/>
          <p:cNvSpPr>
            <a:spLocks noGrp="1"/>
          </p:cNvSpPr>
          <p:nvPr>
            <p:ph type="body" sz="quarter" idx="11" hasCustomPrompt="1"/>
          </p:nvPr>
        </p:nvSpPr>
        <p:spPr>
          <a:xfrm>
            <a:off x="1471534" y="4425460"/>
            <a:ext cx="2015490" cy="1061737"/>
          </a:xfrm>
          <a:prstGeom prst="rect">
            <a:avLst/>
          </a:prstGeom>
        </p:spPr>
        <p:txBody>
          <a:bodyPr lIns="0" tIns="0" rIns="0" bIns="0" anchor="b" anchorCtr="0"/>
          <a:lstStyle>
            <a:lvl1pPr marL="0" indent="0">
              <a:spcBef>
                <a:spcPts val="0"/>
              </a:spcBef>
              <a:buNone/>
              <a:defRPr sz="1700" b="1"/>
            </a:lvl1pPr>
            <a:lvl2pPr marL="0" indent="0">
              <a:spcBef>
                <a:spcPts val="0"/>
              </a:spcBef>
              <a:buNone/>
              <a:defRPr sz="1400"/>
            </a:lvl2pPr>
          </a:lstStyle>
          <a:p>
            <a:pPr lvl="0"/>
            <a:r>
              <a:rPr lang="de-DE" dirty="0" smtClean="0"/>
              <a:t>Speaker</a:t>
            </a:r>
          </a:p>
          <a:p>
            <a:pPr lvl="1"/>
            <a:r>
              <a:rPr lang="de-DE" dirty="0" smtClean="0"/>
              <a:t>Title</a:t>
            </a:r>
          </a:p>
          <a:p>
            <a:pPr lvl="1"/>
            <a:r>
              <a:rPr lang="de-DE" dirty="0" smtClean="0"/>
              <a:t>Company</a:t>
            </a:r>
          </a:p>
          <a:p>
            <a:pPr lvl="1"/>
            <a:r>
              <a:rPr lang="de-DE" dirty="0" smtClean="0"/>
              <a:t>name@mailadresse.com</a:t>
            </a:r>
          </a:p>
        </p:txBody>
      </p:sp>
      <p:sp>
        <p:nvSpPr>
          <p:cNvPr id="21" name="Bildplatzhalter 4"/>
          <p:cNvSpPr>
            <a:spLocks noGrp="1"/>
          </p:cNvSpPr>
          <p:nvPr>
            <p:ph type="pic" sz="quarter" idx="12"/>
          </p:nvPr>
        </p:nvSpPr>
        <p:spPr>
          <a:xfrm>
            <a:off x="597156" y="5581319"/>
            <a:ext cx="793500" cy="1061556"/>
          </a:xfrm>
          <a:prstGeom prst="rect">
            <a:avLst/>
          </a:prstGeom>
          <a:ln w="3175">
            <a:solidFill>
              <a:schemeClr val="tx2"/>
            </a:solidFill>
          </a:ln>
        </p:spPr>
        <p:txBody>
          <a:bodyPr/>
          <a:lstStyle>
            <a:lvl1pPr marL="109889" indent="-109889">
              <a:defRPr sz="1200"/>
            </a:lvl1pPr>
          </a:lstStyle>
          <a:p>
            <a:r>
              <a:rPr lang="de-DE" smtClean="0"/>
              <a:t>Bild durch Klicken auf Symbol hinzufügen</a:t>
            </a:r>
            <a:endParaRPr lang="de-DE" dirty="0"/>
          </a:p>
        </p:txBody>
      </p:sp>
      <p:sp>
        <p:nvSpPr>
          <p:cNvPr id="17" name="Textplatzhalter 3"/>
          <p:cNvSpPr>
            <a:spLocks noGrp="1"/>
          </p:cNvSpPr>
          <p:nvPr>
            <p:ph type="body" sz="quarter" idx="22" hasCustomPrompt="1"/>
          </p:nvPr>
        </p:nvSpPr>
        <p:spPr>
          <a:xfrm>
            <a:off x="1471534" y="5587860"/>
            <a:ext cx="2015490" cy="1061737"/>
          </a:xfrm>
          <a:prstGeom prst="rect">
            <a:avLst/>
          </a:prstGeom>
        </p:spPr>
        <p:txBody>
          <a:bodyPr lIns="0" tIns="0" rIns="0" bIns="0" anchor="b" anchorCtr="0"/>
          <a:lstStyle>
            <a:lvl1pPr marL="0" indent="0">
              <a:spcBef>
                <a:spcPts val="0"/>
              </a:spcBef>
              <a:buNone/>
              <a:defRPr sz="1700" b="1"/>
            </a:lvl1pPr>
            <a:lvl2pPr marL="0" indent="0">
              <a:spcBef>
                <a:spcPts val="0"/>
              </a:spcBef>
              <a:buNone/>
              <a:defRPr sz="1400"/>
            </a:lvl2pPr>
          </a:lstStyle>
          <a:p>
            <a:pPr lvl="0"/>
            <a:r>
              <a:rPr lang="de-DE" dirty="0" smtClean="0"/>
              <a:t>Speaker</a:t>
            </a:r>
          </a:p>
          <a:p>
            <a:pPr lvl="1"/>
            <a:r>
              <a:rPr lang="de-DE" dirty="0" smtClean="0"/>
              <a:t>Title</a:t>
            </a:r>
          </a:p>
          <a:p>
            <a:pPr lvl="1"/>
            <a:r>
              <a:rPr lang="de-DE" dirty="0" smtClean="0"/>
              <a:t>Company</a:t>
            </a:r>
          </a:p>
          <a:p>
            <a:pPr lvl="1"/>
            <a:r>
              <a:rPr lang="de-DE" dirty="0" smtClean="0"/>
              <a:t>name@mailadresse.com</a:t>
            </a:r>
          </a:p>
        </p:txBody>
      </p:sp>
    </p:spTree>
    <p:extLst>
      <p:ext uri="{BB962C8B-B14F-4D97-AF65-F5344CB8AC3E}">
        <p14:creationId xmlns:p14="http://schemas.microsoft.com/office/powerpoint/2010/main" val="160737763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KC Inhalt">
    <p:spTree>
      <p:nvGrpSpPr>
        <p:cNvPr id="1" name=""/>
        <p:cNvGrpSpPr/>
        <p:nvPr/>
      </p:nvGrpSpPr>
      <p:grpSpPr>
        <a:xfrm>
          <a:off x="0" y="0"/>
          <a:ext cx="0" cy="0"/>
          <a:chOff x="0" y="0"/>
          <a:chExt cx="0" cy="0"/>
        </a:xfrm>
      </p:grpSpPr>
      <p:grpSp>
        <p:nvGrpSpPr>
          <p:cNvPr id="9" name="Gruppieren 8"/>
          <p:cNvGrpSpPr/>
          <p:nvPr userDrawn="1"/>
        </p:nvGrpSpPr>
        <p:grpSpPr>
          <a:xfrm>
            <a:off x="1" y="0"/>
            <a:ext cx="8642049" cy="4727603"/>
            <a:chOff x="0" y="0"/>
            <a:chExt cx="7841557" cy="3206496"/>
          </a:xfrm>
        </p:grpSpPr>
        <p:grpSp>
          <p:nvGrpSpPr>
            <p:cNvPr id="24" name="Gruppierung 23"/>
            <p:cNvGrpSpPr/>
            <p:nvPr userDrawn="1"/>
          </p:nvGrpSpPr>
          <p:grpSpPr>
            <a:xfrm>
              <a:off x="0" y="0"/>
              <a:ext cx="7841557" cy="3206496"/>
              <a:chOff x="0" y="0"/>
              <a:chExt cx="7841557" cy="3206496"/>
            </a:xfrm>
          </p:grpSpPr>
          <p:pic>
            <p:nvPicPr>
              <p:cNvPr id="17" name="Bild 16" descr="EIC_Chart.ti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87755" y="0"/>
                <a:ext cx="1353802" cy="1683545"/>
              </a:xfrm>
              <a:prstGeom prst="rect">
                <a:avLst/>
              </a:prstGeom>
            </p:spPr>
          </p:pic>
          <p:pic>
            <p:nvPicPr>
              <p:cNvPr id="22" name="Bild 21" descr="EIC_Raster.ti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940552" cy="3206496"/>
              </a:xfrm>
              <a:prstGeom prst="rect">
                <a:avLst/>
              </a:prstGeom>
            </p:spPr>
          </p:pic>
          <p:pic>
            <p:nvPicPr>
              <p:cNvPr id="23" name="Bild 22"/>
              <p:cNvPicPr>
                <a:picLocks noChangeAspect="1"/>
              </p:cNvPicPr>
              <p:nvPr userDrawn="1"/>
            </p:nvPicPr>
            <p:blipFill>
              <a:blip r:embed="rId4"/>
              <a:stretch>
                <a:fillRect/>
              </a:stretch>
            </p:blipFill>
            <p:spPr>
              <a:xfrm>
                <a:off x="542925" y="293653"/>
                <a:ext cx="1291487" cy="182133"/>
              </a:xfrm>
              <a:prstGeom prst="rect">
                <a:avLst/>
              </a:prstGeom>
            </p:spPr>
          </p:pic>
        </p:grpSp>
        <p:pic>
          <p:nvPicPr>
            <p:cNvPr id="7" name="Grafik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33258" y="212252"/>
              <a:ext cx="892972" cy="1258827"/>
            </a:xfrm>
            <a:prstGeom prst="rect">
              <a:avLst/>
            </a:prstGeom>
          </p:spPr>
        </p:pic>
      </p:grpSp>
      <p:sp>
        <p:nvSpPr>
          <p:cNvPr id="3" name="Inhaltsplatzhalter 2"/>
          <p:cNvSpPr>
            <a:spLocks noGrp="1"/>
          </p:cNvSpPr>
          <p:nvPr userDrawn="1">
            <p:ph idx="1" hasCustomPrompt="1"/>
          </p:nvPr>
        </p:nvSpPr>
        <p:spPr>
          <a:xfrm>
            <a:off x="599643" y="2482190"/>
            <a:ext cx="7967941" cy="4158631"/>
          </a:xfrm>
          <a:prstGeom prst="rect">
            <a:avLst/>
          </a:prstGeom>
        </p:spPr>
        <p:txBody>
          <a:bodyPr lIns="0" rIns="0"/>
          <a:lstStyle>
            <a:lvl1pPr marL="217817" indent="-217817">
              <a:buClr>
                <a:schemeClr val="accent1"/>
              </a:buClr>
              <a:buFont typeface="Arial"/>
              <a:buChar char="•"/>
              <a:defRPr/>
            </a:lvl1pPr>
            <a:lvl2pPr marL="445445" indent="-227628">
              <a:buClr>
                <a:schemeClr val="accent1"/>
              </a:buClr>
              <a:buFont typeface="Arial"/>
              <a:buChar char="•"/>
              <a:tabLst/>
              <a:defRPr sz="1700"/>
            </a:lvl2pPr>
            <a:lvl3pPr marL="663260" indent="-217817">
              <a:buClr>
                <a:schemeClr val="accent1"/>
              </a:buClr>
              <a:buFont typeface="Symbol" charset="2"/>
              <a:buChar char="-"/>
              <a:defRPr sz="1700"/>
            </a:lvl3pPr>
            <a:lvl4pPr marL="890888" indent="-227628">
              <a:buClr>
                <a:schemeClr val="accent1"/>
              </a:buClr>
              <a:buFont typeface="Symbol" charset="2"/>
              <a:buChar char="-"/>
              <a:defRPr sz="1700"/>
            </a:lvl4pPr>
            <a:lvl5pPr marL="1108705" indent="-217817">
              <a:buClr>
                <a:schemeClr val="accent1"/>
              </a:buClr>
              <a:buFont typeface="Symbol" charset="2"/>
              <a:buChar char="-"/>
              <a:defRPr sz="1700"/>
            </a:lvl5pPr>
          </a:lstStyle>
          <a:p>
            <a:pPr lvl="0"/>
            <a:r>
              <a:rPr lang="de-DE" dirty="0" smtClean="0"/>
              <a:t>Schrift Calibri 18 </a:t>
            </a:r>
            <a:r>
              <a:rPr lang="de-DE" dirty="0" err="1" smtClean="0"/>
              <a:t>pt</a:t>
            </a:r>
            <a:endParaRPr lang="de-DE" dirty="0" smtClean="0"/>
          </a:p>
          <a:p>
            <a:pPr lvl="1"/>
            <a:r>
              <a:rPr lang="de-DE" dirty="0" smtClean="0"/>
              <a:t>Schrift Calibri 14 </a:t>
            </a:r>
            <a:r>
              <a:rPr lang="de-DE" dirty="0" err="1" smtClean="0"/>
              <a:t>pt</a:t>
            </a:r>
            <a:endParaRPr lang="de-DE" dirty="0" smtClean="0"/>
          </a:p>
          <a:p>
            <a:pPr lvl="2"/>
            <a:r>
              <a:rPr lang="de-DE" dirty="0" smtClean="0"/>
              <a:t>Schrift Calibri 14 </a:t>
            </a:r>
            <a:r>
              <a:rPr lang="de-DE" dirty="0" err="1" smtClean="0"/>
              <a:t>pt</a:t>
            </a:r>
            <a:endParaRPr lang="de-DE" dirty="0" smtClean="0"/>
          </a:p>
          <a:p>
            <a:pPr lvl="3"/>
            <a:r>
              <a:rPr lang="de-DE" dirty="0" smtClean="0"/>
              <a:t>Schrift Calibri 14 </a:t>
            </a:r>
            <a:r>
              <a:rPr lang="de-DE" dirty="0" err="1" smtClean="0"/>
              <a:t>pt</a:t>
            </a:r>
            <a:endParaRPr lang="de-DE" dirty="0" smtClean="0"/>
          </a:p>
          <a:p>
            <a:pPr lvl="4"/>
            <a:r>
              <a:rPr lang="de-DE" dirty="0" smtClean="0"/>
              <a:t>Schrift Calibri 14 </a:t>
            </a:r>
            <a:r>
              <a:rPr lang="de-DE" dirty="0" err="1" smtClean="0"/>
              <a:t>pt</a:t>
            </a:r>
            <a:endParaRPr lang="de-DE" dirty="0"/>
          </a:p>
        </p:txBody>
      </p:sp>
      <p:sp>
        <p:nvSpPr>
          <p:cNvPr id="2" name="Titel 1"/>
          <p:cNvSpPr>
            <a:spLocks noGrp="1"/>
          </p:cNvSpPr>
          <p:nvPr userDrawn="1">
            <p:ph type="title" hasCustomPrompt="1"/>
          </p:nvPr>
        </p:nvSpPr>
        <p:spPr>
          <a:xfrm>
            <a:off x="598349" y="1211750"/>
            <a:ext cx="8997974" cy="663058"/>
          </a:xfrm>
        </p:spPr>
        <p:txBody>
          <a:bodyPr/>
          <a:lstStyle>
            <a:lvl1pPr>
              <a:defRPr>
                <a:solidFill>
                  <a:schemeClr val="tx2"/>
                </a:solidFill>
              </a:defRPr>
            </a:lvl1pPr>
          </a:lstStyle>
          <a:p>
            <a:r>
              <a:rPr lang="de-DE" dirty="0" smtClean="0"/>
              <a:t>Überschrift Calibri 24 </a:t>
            </a:r>
            <a:r>
              <a:rPr lang="de-DE" dirty="0" err="1" smtClean="0"/>
              <a:t>pt</a:t>
            </a:r>
            <a:endParaRPr lang="de-DE" dirty="0"/>
          </a:p>
        </p:txBody>
      </p:sp>
      <p:sp>
        <p:nvSpPr>
          <p:cNvPr id="5" name="Datumsplatzhalter 4"/>
          <p:cNvSpPr>
            <a:spLocks noGrp="1"/>
          </p:cNvSpPr>
          <p:nvPr userDrawn="1">
            <p:ph type="dt" sz="half" idx="10"/>
          </p:nvPr>
        </p:nvSpPr>
        <p:spPr>
          <a:xfrm>
            <a:off x="1538790" y="6769648"/>
            <a:ext cx="875226" cy="212311"/>
          </a:xfrm>
          <a:prstGeom prst="rect">
            <a:avLst/>
          </a:prstGeom>
        </p:spPr>
        <p:txBody>
          <a:bodyPr lIns="113029" tIns="56514" rIns="113029" bIns="56514"/>
          <a:lstStyle>
            <a:lvl1pPr>
              <a:defRPr sz="800">
                <a:latin typeface="Calibri" panose="020F0502020204030204" pitchFamily="34" charset="0"/>
              </a:defRPr>
            </a:lvl1pPr>
          </a:lstStyle>
          <a:p>
            <a:fld id="{AFDBC30F-B273-4EDE-BCE6-89A0952C21A4}" type="datetime1">
              <a:rPr lang="en-US" smtClean="0"/>
              <a:pPr/>
              <a:t>5/3/2015</a:t>
            </a:fld>
            <a:endParaRPr lang="de-DE" dirty="0"/>
          </a:p>
        </p:txBody>
      </p:sp>
      <p:sp>
        <p:nvSpPr>
          <p:cNvPr id="6" name="Fußzeilenplatzhalter 5"/>
          <p:cNvSpPr>
            <a:spLocks noGrp="1"/>
          </p:cNvSpPr>
          <p:nvPr userDrawn="1">
            <p:ph type="ftr" sz="quarter" idx="11"/>
          </p:nvPr>
        </p:nvSpPr>
        <p:spPr>
          <a:xfrm>
            <a:off x="599642" y="6769648"/>
            <a:ext cx="1174293" cy="212311"/>
          </a:xfrm>
          <a:prstGeom prst="rect">
            <a:avLst/>
          </a:prstGeom>
        </p:spPr>
        <p:txBody>
          <a:bodyPr lIns="113029" tIns="56514" rIns="113029" bIns="56514"/>
          <a:lstStyle>
            <a:lvl1pPr>
              <a:defRPr sz="800"/>
            </a:lvl1pPr>
          </a:lstStyle>
          <a:p>
            <a:r>
              <a:rPr lang="de-DE" dirty="0" smtClean="0">
                <a:latin typeface="Calibri" panose="020F0502020204030204" pitchFamily="34" charset="0"/>
              </a:rPr>
              <a:t>© KuppingerCole</a:t>
            </a:r>
            <a:endParaRPr lang="de-DE" dirty="0">
              <a:latin typeface="Calibri" panose="020F0502020204030204" pitchFamily="34" charset="0"/>
            </a:endParaRPr>
          </a:p>
        </p:txBody>
      </p:sp>
      <p:sp>
        <p:nvSpPr>
          <p:cNvPr id="8" name="Foliennummernplatzhalter 7"/>
          <p:cNvSpPr>
            <a:spLocks noGrp="1"/>
          </p:cNvSpPr>
          <p:nvPr userDrawn="1">
            <p:ph type="sldNum" sz="quarter" idx="12"/>
          </p:nvPr>
        </p:nvSpPr>
        <p:spPr/>
        <p:txBody>
          <a:bodyPr/>
          <a:lstStyle/>
          <a:p>
            <a:fld id="{73171EA3-A4F6-9947-8320-4106D4D7B9AE}" type="slidenum">
              <a:rPr lang="de-DE" smtClean="0"/>
              <a:pPr/>
              <a:t>‹Nr.›</a:t>
            </a:fld>
            <a:endParaRPr lang="de-DE" dirty="0"/>
          </a:p>
        </p:txBody>
      </p:sp>
    </p:spTree>
    <p:extLst>
      <p:ext uri="{BB962C8B-B14F-4D97-AF65-F5344CB8AC3E}">
        <p14:creationId xmlns:p14="http://schemas.microsoft.com/office/powerpoint/2010/main" val="143222317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KC Nur Titel">
    <p:spTree>
      <p:nvGrpSpPr>
        <p:cNvPr id="1" name=""/>
        <p:cNvGrpSpPr/>
        <p:nvPr/>
      </p:nvGrpSpPr>
      <p:grpSpPr>
        <a:xfrm>
          <a:off x="0" y="0"/>
          <a:ext cx="0" cy="0"/>
          <a:chOff x="0" y="0"/>
          <a:chExt cx="0" cy="0"/>
        </a:xfrm>
      </p:grpSpPr>
      <p:grpSp>
        <p:nvGrpSpPr>
          <p:cNvPr id="17" name="Gruppieren 16"/>
          <p:cNvGrpSpPr/>
          <p:nvPr userDrawn="1"/>
        </p:nvGrpSpPr>
        <p:grpSpPr>
          <a:xfrm>
            <a:off x="0" y="-1"/>
            <a:ext cx="8642049" cy="4727603"/>
            <a:chOff x="0" y="0"/>
            <a:chExt cx="7841557" cy="3206496"/>
          </a:xfrm>
        </p:grpSpPr>
        <p:grpSp>
          <p:nvGrpSpPr>
            <p:cNvPr id="18" name="Gruppierung 23"/>
            <p:cNvGrpSpPr/>
            <p:nvPr userDrawn="1"/>
          </p:nvGrpSpPr>
          <p:grpSpPr>
            <a:xfrm>
              <a:off x="0" y="0"/>
              <a:ext cx="7841557" cy="3206496"/>
              <a:chOff x="0" y="0"/>
              <a:chExt cx="7841557" cy="3206496"/>
            </a:xfrm>
          </p:grpSpPr>
          <p:pic>
            <p:nvPicPr>
              <p:cNvPr id="20" name="Bild 16" descr="EIC_Chart.ti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87755" y="0"/>
                <a:ext cx="1353802" cy="1683545"/>
              </a:xfrm>
              <a:prstGeom prst="rect">
                <a:avLst/>
              </a:prstGeom>
            </p:spPr>
          </p:pic>
          <p:pic>
            <p:nvPicPr>
              <p:cNvPr id="21" name="Bild 21" descr="EIC_Raster.ti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940552" cy="3206496"/>
              </a:xfrm>
              <a:prstGeom prst="rect">
                <a:avLst/>
              </a:prstGeom>
            </p:spPr>
          </p:pic>
          <p:pic>
            <p:nvPicPr>
              <p:cNvPr id="22" name="Bild 22"/>
              <p:cNvPicPr>
                <a:picLocks noChangeAspect="1"/>
              </p:cNvPicPr>
              <p:nvPr userDrawn="1"/>
            </p:nvPicPr>
            <p:blipFill>
              <a:blip r:embed="rId4"/>
              <a:stretch>
                <a:fillRect/>
              </a:stretch>
            </p:blipFill>
            <p:spPr>
              <a:xfrm>
                <a:off x="542925" y="293653"/>
                <a:ext cx="1291487" cy="182133"/>
              </a:xfrm>
              <a:prstGeom prst="rect">
                <a:avLst/>
              </a:prstGeom>
            </p:spPr>
          </p:pic>
        </p:grpSp>
        <p:pic>
          <p:nvPicPr>
            <p:cNvPr id="19" name="Grafik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33258" y="212252"/>
              <a:ext cx="892972" cy="1258827"/>
            </a:xfrm>
            <a:prstGeom prst="rect">
              <a:avLst/>
            </a:prstGeom>
          </p:spPr>
        </p:pic>
      </p:grpSp>
      <p:sp>
        <p:nvSpPr>
          <p:cNvPr id="8" name="Fußzeilenplatzhalter 7"/>
          <p:cNvSpPr>
            <a:spLocks noGrp="1"/>
          </p:cNvSpPr>
          <p:nvPr>
            <p:ph type="ftr" sz="quarter" idx="10"/>
          </p:nvPr>
        </p:nvSpPr>
        <p:spPr>
          <a:xfrm>
            <a:off x="599642" y="6766708"/>
            <a:ext cx="894024" cy="212311"/>
          </a:xfrm>
          <a:prstGeom prst="rect">
            <a:avLst/>
          </a:prstGeom>
        </p:spPr>
        <p:txBody>
          <a:bodyPr lIns="113029" tIns="56514" rIns="113029" bIns="56514"/>
          <a:lstStyle>
            <a:lvl1pPr>
              <a:defRPr sz="600">
                <a:latin typeface="Calibri" panose="020F0502020204030204" pitchFamily="34" charset="0"/>
              </a:defRPr>
            </a:lvl1pPr>
          </a:lstStyle>
          <a:p>
            <a:r>
              <a:rPr lang="de-DE" dirty="0" smtClean="0"/>
              <a:t>© KuppingerCole</a:t>
            </a:r>
            <a:endParaRPr lang="de-DE" dirty="0"/>
          </a:p>
        </p:txBody>
      </p:sp>
      <p:sp>
        <p:nvSpPr>
          <p:cNvPr id="9" name="Foliennummernplatzhalter 8"/>
          <p:cNvSpPr>
            <a:spLocks noGrp="1"/>
          </p:cNvSpPr>
          <p:nvPr>
            <p:ph type="sldNum" sz="quarter" idx="11"/>
          </p:nvPr>
        </p:nvSpPr>
        <p:spPr/>
        <p:txBody>
          <a:bodyPr/>
          <a:lstStyle/>
          <a:p>
            <a:fld id="{73171EA3-A4F6-9947-8320-4106D4D7B9AE}" type="slidenum">
              <a:rPr lang="de-DE" smtClean="0"/>
              <a:pPr/>
              <a:t>‹Nr.›</a:t>
            </a:fld>
            <a:endParaRPr lang="de-DE" dirty="0"/>
          </a:p>
        </p:txBody>
      </p:sp>
      <p:sp>
        <p:nvSpPr>
          <p:cNvPr id="2" name="Datumsplatzhalter 1"/>
          <p:cNvSpPr>
            <a:spLocks noGrp="1"/>
          </p:cNvSpPr>
          <p:nvPr>
            <p:ph type="dt" sz="half" idx="12"/>
          </p:nvPr>
        </p:nvSpPr>
        <p:spPr>
          <a:xfrm>
            <a:off x="1538790" y="6769648"/>
            <a:ext cx="653459" cy="212311"/>
          </a:xfrm>
          <a:prstGeom prst="rect">
            <a:avLst/>
          </a:prstGeom>
        </p:spPr>
        <p:txBody>
          <a:bodyPr lIns="113029" tIns="56514" rIns="113029" bIns="56514"/>
          <a:lstStyle>
            <a:lvl1pPr>
              <a:defRPr sz="700">
                <a:latin typeface="Calibri" panose="020F0502020204030204" pitchFamily="34" charset="0"/>
              </a:defRPr>
            </a:lvl1pPr>
          </a:lstStyle>
          <a:p>
            <a:fld id="{AFDBC30F-B273-4EDE-BCE6-89A0952C21A4}" type="datetime1">
              <a:rPr lang="en-US" smtClean="0"/>
              <a:pPr/>
              <a:t>5/3/2015</a:t>
            </a:fld>
            <a:endParaRPr lang="de-DE" dirty="0"/>
          </a:p>
        </p:txBody>
      </p:sp>
      <p:sp>
        <p:nvSpPr>
          <p:cNvPr id="3" name="Titel 2"/>
          <p:cNvSpPr>
            <a:spLocks noGrp="1"/>
          </p:cNvSpPr>
          <p:nvPr>
            <p:ph type="title" hasCustomPrompt="1"/>
          </p:nvPr>
        </p:nvSpPr>
        <p:spPr/>
        <p:txBody>
          <a:bodyPr/>
          <a:lstStyle/>
          <a:p>
            <a:r>
              <a:rPr lang="de-DE" dirty="0" smtClean="0"/>
              <a:t>Überschrift Calibri 24 </a:t>
            </a:r>
            <a:r>
              <a:rPr lang="de-DE" dirty="0" err="1" smtClean="0"/>
              <a:t>pt</a:t>
            </a:r>
            <a:endParaRPr lang="de-DE" dirty="0"/>
          </a:p>
        </p:txBody>
      </p:sp>
    </p:spTree>
    <p:extLst>
      <p:ext uri="{BB962C8B-B14F-4D97-AF65-F5344CB8AC3E}">
        <p14:creationId xmlns:p14="http://schemas.microsoft.com/office/powerpoint/2010/main" val="39210009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9" name="Gruppierung 23"/>
          <p:cNvGrpSpPr/>
          <p:nvPr userDrawn="1"/>
        </p:nvGrpSpPr>
        <p:grpSpPr>
          <a:xfrm>
            <a:off x="0" y="-1"/>
            <a:ext cx="8706057" cy="4727603"/>
            <a:chOff x="0" y="0"/>
            <a:chExt cx="7899636" cy="3206496"/>
          </a:xfrm>
        </p:grpSpPr>
        <p:pic>
          <p:nvPicPr>
            <p:cNvPr id="21" name="Bild 16" descr="EIC_Chart.tif"/>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545834" y="0"/>
              <a:ext cx="1353802" cy="1683545"/>
            </a:xfrm>
            <a:prstGeom prst="rect">
              <a:avLst/>
            </a:prstGeom>
          </p:spPr>
        </p:pic>
        <p:pic>
          <p:nvPicPr>
            <p:cNvPr id="22" name="Bild 21" descr="EIC_Raster.tif"/>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5940552" cy="3206496"/>
            </a:xfrm>
            <a:prstGeom prst="rect">
              <a:avLst/>
            </a:prstGeom>
          </p:spPr>
        </p:pic>
        <p:pic>
          <p:nvPicPr>
            <p:cNvPr id="23" name="Bild 22"/>
            <p:cNvPicPr>
              <a:picLocks noChangeAspect="1"/>
            </p:cNvPicPr>
            <p:nvPr userDrawn="1"/>
          </p:nvPicPr>
          <p:blipFill>
            <a:blip r:embed="rId15"/>
            <a:stretch>
              <a:fillRect/>
            </a:stretch>
          </p:blipFill>
          <p:spPr>
            <a:xfrm>
              <a:off x="542925" y="293653"/>
              <a:ext cx="1291487" cy="182133"/>
            </a:xfrm>
            <a:prstGeom prst="rect">
              <a:avLst/>
            </a:prstGeom>
          </p:spPr>
        </p:pic>
      </p:grpSp>
      <p:pic>
        <p:nvPicPr>
          <p:cNvPr id="20" name="Grafik 19"/>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467991" y="312941"/>
            <a:ext cx="984130" cy="1855993"/>
          </a:xfrm>
          <a:prstGeom prst="rect">
            <a:avLst/>
          </a:prstGeom>
        </p:spPr>
      </p:pic>
      <p:sp>
        <p:nvSpPr>
          <p:cNvPr id="1026" name="Rectangle 2"/>
          <p:cNvSpPr>
            <a:spLocks noGrp="1" noChangeArrowheads="1"/>
          </p:cNvSpPr>
          <p:nvPr userDrawn="1">
            <p:ph type="title"/>
          </p:nvPr>
        </p:nvSpPr>
        <p:spPr bwMode="auto">
          <a:xfrm>
            <a:off x="538167" y="676985"/>
            <a:ext cx="8461375" cy="757237"/>
          </a:xfrm>
          <a:prstGeom prst="rect">
            <a:avLst/>
          </a:prstGeom>
          <a:solidFill>
            <a:srgbClr val="FFFFFF">
              <a:alpha val="50196"/>
            </a:srgbClr>
          </a:solidFill>
          <a:ln w="9525">
            <a:noFill/>
            <a:miter lim="800000"/>
            <a:headEnd/>
            <a:tailEnd/>
          </a:ln>
        </p:spPr>
        <p:txBody>
          <a:bodyPr vert="horz" wrap="square" lIns="0" tIns="0" rIns="539452" bIns="0" numCol="1" anchor="t" anchorCtr="0" compatLnSpc="1">
            <a:prstTxWarp prst="textNoShape">
              <a:avLst/>
            </a:prstTxWarp>
          </a:bodyPr>
          <a:lstStyle/>
          <a:p>
            <a:pPr lvl="0"/>
            <a:r>
              <a:rPr lang="en-GB" noProof="0" dirty="0" smtClean="0"/>
              <a:t>Click to edit Master title style</a:t>
            </a:r>
          </a:p>
        </p:txBody>
      </p:sp>
      <p:sp>
        <p:nvSpPr>
          <p:cNvPr id="1027" name="Rectangle 3"/>
          <p:cNvSpPr>
            <a:spLocks noGrp="1" noChangeArrowheads="1"/>
          </p:cNvSpPr>
          <p:nvPr userDrawn="1">
            <p:ph type="body" idx="1"/>
            <p:custDataLst>
              <p:tags r:id="rId11"/>
            </p:custDataLst>
          </p:nvPr>
        </p:nvSpPr>
        <p:spPr bwMode="auto">
          <a:xfrm>
            <a:off x="538169" y="1612900"/>
            <a:ext cx="8999536" cy="5419725"/>
          </a:xfrm>
          <a:prstGeom prst="rect">
            <a:avLst/>
          </a:prstGeom>
          <a:noFill/>
          <a:ln w="9525">
            <a:noFill/>
            <a:miter lim="800000"/>
            <a:headEnd/>
            <a:tailEnd/>
          </a:ln>
        </p:spPr>
        <p:txBody>
          <a:bodyPr vert="horz" wrap="square" lIns="0" tIns="35962" rIns="0" bIns="35962"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8" name="VCT_Marker_ID_8" hidden="1"/>
          <p:cNvSpPr/>
          <p:nvPr userDrawn="1">
            <p:custDataLst>
              <p:tags r:id="rId12"/>
            </p:custDataLst>
          </p:nvPr>
        </p:nvSpPr>
        <p:spPr bwMode="auto">
          <a:xfrm>
            <a:off x="1270000" y="126999"/>
            <a:ext cx="127000" cy="127000"/>
          </a:xfrm>
          <a:prstGeom prst="rect">
            <a:avLst/>
          </a:prstGeom>
          <a:solidFill>
            <a:schemeClr val="accent1"/>
          </a:solidFill>
          <a:ln w="6350">
            <a:noFill/>
            <a:miter lim="800000"/>
            <a:headEnd/>
            <a:tailEnd/>
          </a:ln>
        </p:spPr>
        <p:txBody>
          <a:bodyPr lIns="100812" tIns="50407" rIns="100812" bIns="50407" rtlCol="0" anchor="ctr">
            <a:noAutofit/>
          </a:bodyPr>
          <a:lstStyle/>
          <a:p>
            <a:pPr algn="ctr" defTabSz="962627" eaLnBrk="0" hangingPunct="0">
              <a:tabLst>
                <a:tab pos="1256013" algn="l"/>
              </a:tabLst>
            </a:pPr>
            <a:endParaRPr lang="de-DE" dirty="0" smtClean="0">
              <a:solidFill>
                <a:srgbClr val="FFFFFF"/>
              </a:solidFill>
              <a:latin typeface="Calibri" pitchFamily="34" charset="0"/>
              <a:cs typeface="Calibri" pitchFamily="34" charset="0"/>
            </a:endParaRPr>
          </a:p>
        </p:txBody>
      </p:sp>
      <p:sp>
        <p:nvSpPr>
          <p:cNvPr id="10" name="Slide Number Placeholder 12"/>
          <p:cNvSpPr>
            <a:spLocks noGrp="1"/>
          </p:cNvSpPr>
          <p:nvPr userDrawn="1">
            <p:ph type="sldNum" sz="quarter" idx="4"/>
          </p:nvPr>
        </p:nvSpPr>
        <p:spPr>
          <a:xfrm>
            <a:off x="8229600" y="7054612"/>
            <a:ext cx="1308105" cy="379413"/>
          </a:xfrm>
          <a:prstGeom prst="rect">
            <a:avLst/>
          </a:prstGeom>
        </p:spPr>
        <p:txBody>
          <a:bodyPr vert="horz" wrap="none" lIns="0" tIns="0" rIns="534262" bIns="247412" numCol="1" anchor="ctr" anchorCtr="0" compatLnSpc="1">
            <a:prstTxWarp prst="textNoShape">
              <a:avLst/>
            </a:prstTxWarp>
          </a:bodyPr>
          <a:lstStyle>
            <a:lvl1pPr algn="ctr" defTabSz="1004057">
              <a:defRPr sz="900">
                <a:solidFill>
                  <a:schemeClr val="bg1">
                    <a:lumMod val="50000"/>
                  </a:schemeClr>
                </a:solidFill>
                <a:latin typeface="Calibri" pitchFamily="34" charset="0"/>
                <a:cs typeface="Calibri" pitchFamily="34" charset="0"/>
              </a:defRPr>
            </a:lvl1pPr>
          </a:lstStyle>
          <a:p>
            <a:pPr>
              <a:defRPr/>
            </a:pPr>
            <a:fld id="{7D417BB1-9105-40A0-A402-CF94F55C5987}" type="slidenum">
              <a:rPr lang="en-GB" smtClean="0"/>
              <a:pPr>
                <a:defRPr/>
              </a:pPr>
              <a:t>‹Nr.›</a:t>
            </a:fld>
            <a:endParaRPr lang="en-GB" dirty="0"/>
          </a:p>
        </p:txBody>
      </p:sp>
      <p:cxnSp>
        <p:nvCxnSpPr>
          <p:cNvPr id="11" name="Straight Connector 9"/>
          <p:cNvCxnSpPr>
            <a:cxnSpLocks noChangeShapeType="1"/>
          </p:cNvCxnSpPr>
          <p:nvPr userDrawn="1"/>
        </p:nvCxnSpPr>
        <p:spPr bwMode="auto">
          <a:xfrm rot="10800000">
            <a:off x="539756" y="7032625"/>
            <a:ext cx="8999538" cy="0"/>
          </a:xfrm>
          <a:prstGeom prst="line">
            <a:avLst/>
          </a:prstGeom>
          <a:noFill/>
          <a:ln w="6350">
            <a:solidFill>
              <a:schemeClr val="accent2"/>
            </a:solidFill>
            <a:round/>
            <a:headEnd/>
            <a:tailEnd/>
          </a:ln>
        </p:spPr>
      </p:cxnSp>
    </p:spTree>
  </p:cSld>
  <p:clrMap bg1="dk2" tx1="lt1" bg2="dk1" tx2="lt2" accent1="accent1" accent2="accent2" accent3="accent3" accent4="accent4" accent5="accent5" accent6="accent6" hlink="hlink" folHlink="folHlink"/>
  <p:sldLayoutIdLst>
    <p:sldLayoutId id="2147485446" r:id="rId1"/>
    <p:sldLayoutId id="2147485453" r:id="rId2"/>
    <p:sldLayoutId id="2147485454" r:id="rId3"/>
    <p:sldLayoutId id="2147485457" r:id="rId4"/>
    <p:sldLayoutId id="2147485458" r:id="rId5"/>
    <p:sldLayoutId id="2147485461" r:id="rId6"/>
    <p:sldLayoutId id="2147485462" r:id="rId7"/>
    <p:sldLayoutId id="2147485463" r:id="rId8"/>
    <p:sldLayoutId id="2147485468" r:id="rId9"/>
  </p:sldLayoutIdLst>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kern="1200">
          <a:solidFill>
            <a:schemeClr val="tx1"/>
          </a:solidFill>
          <a:latin typeface="Calibri" pitchFamily="34" charset="0"/>
          <a:ea typeface="ＭＳ Ｐゴシック" pitchFamily="34" charset="-128"/>
          <a:cs typeface="ＭＳ Ｐゴシック" pitchFamily="-109" charset="-128"/>
        </a:defRPr>
      </a:lvl1pPr>
      <a:lvl2pPr algn="l" rtl="0" eaLnBrk="1" fontAlgn="base" hangingPunct="1">
        <a:lnSpc>
          <a:spcPct val="90000"/>
        </a:lnSpc>
        <a:spcBef>
          <a:spcPct val="0"/>
        </a:spcBef>
        <a:spcAft>
          <a:spcPct val="0"/>
        </a:spcAft>
        <a:defRPr sz="2600">
          <a:solidFill>
            <a:schemeClr val="tx1"/>
          </a:solidFill>
          <a:latin typeface="Arial" charset="0"/>
          <a:ea typeface="ＭＳ Ｐゴシック" pitchFamily="34" charset="-128"/>
          <a:cs typeface="ＭＳ Ｐゴシック" pitchFamily="-109" charset="-128"/>
        </a:defRPr>
      </a:lvl2pPr>
      <a:lvl3pPr algn="l" rtl="0" eaLnBrk="1" fontAlgn="base" hangingPunct="1">
        <a:lnSpc>
          <a:spcPct val="90000"/>
        </a:lnSpc>
        <a:spcBef>
          <a:spcPct val="0"/>
        </a:spcBef>
        <a:spcAft>
          <a:spcPct val="0"/>
        </a:spcAft>
        <a:defRPr sz="2600">
          <a:solidFill>
            <a:schemeClr val="tx1"/>
          </a:solidFill>
          <a:latin typeface="Arial" charset="0"/>
          <a:ea typeface="ＭＳ Ｐゴシック" pitchFamily="34" charset="-128"/>
          <a:cs typeface="ＭＳ Ｐゴシック" pitchFamily="-109" charset="-128"/>
        </a:defRPr>
      </a:lvl3pPr>
      <a:lvl4pPr algn="l" rtl="0" eaLnBrk="1" fontAlgn="base" hangingPunct="1">
        <a:lnSpc>
          <a:spcPct val="90000"/>
        </a:lnSpc>
        <a:spcBef>
          <a:spcPct val="0"/>
        </a:spcBef>
        <a:spcAft>
          <a:spcPct val="0"/>
        </a:spcAft>
        <a:defRPr sz="2600">
          <a:solidFill>
            <a:schemeClr val="tx1"/>
          </a:solidFill>
          <a:latin typeface="Arial" charset="0"/>
          <a:ea typeface="ＭＳ Ｐゴシック" pitchFamily="34" charset="-128"/>
          <a:cs typeface="ＭＳ Ｐゴシック" pitchFamily="-109" charset="-128"/>
        </a:defRPr>
      </a:lvl4pPr>
      <a:lvl5pPr algn="l" rtl="0" eaLnBrk="1" fontAlgn="base" hangingPunct="1">
        <a:lnSpc>
          <a:spcPct val="90000"/>
        </a:lnSpc>
        <a:spcBef>
          <a:spcPct val="0"/>
        </a:spcBef>
        <a:spcAft>
          <a:spcPct val="0"/>
        </a:spcAft>
        <a:defRPr sz="2600">
          <a:solidFill>
            <a:schemeClr val="tx1"/>
          </a:solidFill>
          <a:latin typeface="Arial" charset="0"/>
          <a:ea typeface="ＭＳ Ｐゴシック" pitchFamily="34" charset="-128"/>
          <a:cs typeface="ＭＳ Ｐゴシック" pitchFamily="-109" charset="-128"/>
        </a:defRPr>
      </a:lvl5pPr>
      <a:lvl6pPr marL="504053" algn="l" rtl="0" eaLnBrk="1" fontAlgn="base" hangingPunct="1">
        <a:lnSpc>
          <a:spcPct val="90000"/>
        </a:lnSpc>
        <a:spcBef>
          <a:spcPct val="0"/>
        </a:spcBef>
        <a:spcAft>
          <a:spcPct val="0"/>
        </a:spcAft>
        <a:tabLst>
          <a:tab pos="735073" algn="l"/>
        </a:tabLst>
        <a:defRPr sz="2600" b="1">
          <a:solidFill>
            <a:schemeClr val="tx1"/>
          </a:solidFill>
          <a:latin typeface="Arial" charset="0"/>
        </a:defRPr>
      </a:lvl6pPr>
      <a:lvl7pPr marL="1008099" algn="l" rtl="0" eaLnBrk="1" fontAlgn="base" hangingPunct="1">
        <a:lnSpc>
          <a:spcPct val="90000"/>
        </a:lnSpc>
        <a:spcBef>
          <a:spcPct val="0"/>
        </a:spcBef>
        <a:spcAft>
          <a:spcPct val="0"/>
        </a:spcAft>
        <a:tabLst>
          <a:tab pos="735073" algn="l"/>
        </a:tabLst>
        <a:defRPr sz="2600" b="1">
          <a:solidFill>
            <a:schemeClr val="tx1"/>
          </a:solidFill>
          <a:latin typeface="Arial" charset="0"/>
        </a:defRPr>
      </a:lvl7pPr>
      <a:lvl8pPr marL="1512152" algn="l" rtl="0" eaLnBrk="1" fontAlgn="base" hangingPunct="1">
        <a:lnSpc>
          <a:spcPct val="90000"/>
        </a:lnSpc>
        <a:spcBef>
          <a:spcPct val="0"/>
        </a:spcBef>
        <a:spcAft>
          <a:spcPct val="0"/>
        </a:spcAft>
        <a:tabLst>
          <a:tab pos="735073" algn="l"/>
        </a:tabLst>
        <a:defRPr sz="2600" b="1">
          <a:solidFill>
            <a:schemeClr val="tx1"/>
          </a:solidFill>
          <a:latin typeface="Arial" charset="0"/>
        </a:defRPr>
      </a:lvl8pPr>
      <a:lvl9pPr marL="2016201" algn="l" rtl="0" eaLnBrk="1" fontAlgn="base" hangingPunct="1">
        <a:lnSpc>
          <a:spcPct val="90000"/>
        </a:lnSpc>
        <a:spcBef>
          <a:spcPct val="0"/>
        </a:spcBef>
        <a:spcAft>
          <a:spcPct val="0"/>
        </a:spcAft>
        <a:tabLst>
          <a:tab pos="735073" algn="l"/>
        </a:tabLst>
        <a:defRPr sz="2600" b="1">
          <a:solidFill>
            <a:schemeClr val="tx1"/>
          </a:solidFill>
          <a:latin typeface="Arial" charset="0"/>
        </a:defRPr>
      </a:lvl9pPr>
    </p:titleStyle>
    <p:bodyStyle>
      <a:lvl1pPr algn="l" rtl="0" eaLnBrk="1" fontAlgn="base" hangingPunct="1">
        <a:spcBef>
          <a:spcPts val="300"/>
        </a:spcBef>
        <a:spcAft>
          <a:spcPts val="300"/>
        </a:spcAft>
        <a:defRPr sz="2200" kern="1200">
          <a:solidFill>
            <a:srgbClr val="002060"/>
          </a:solidFill>
          <a:latin typeface="Calibri" pitchFamily="34" charset="0"/>
          <a:ea typeface="ＭＳ Ｐゴシック" pitchFamily="-109" charset="-128"/>
          <a:cs typeface="ＭＳ Ｐゴシック" pitchFamily="-109" charset="-128"/>
        </a:defRPr>
      </a:lvl1pPr>
      <a:lvl2pPr algn="l" rtl="0" eaLnBrk="1" fontAlgn="base" hangingPunct="1">
        <a:spcBef>
          <a:spcPts val="300"/>
        </a:spcBef>
        <a:spcAft>
          <a:spcPts val="300"/>
        </a:spcAft>
        <a:defRPr sz="2200" kern="1200">
          <a:solidFill>
            <a:srgbClr val="002060"/>
          </a:solidFill>
          <a:latin typeface="Calibri" pitchFamily="34" charset="0"/>
          <a:ea typeface="ＭＳ Ｐゴシック" pitchFamily="-109" charset="-128"/>
        </a:defRPr>
      </a:lvl2pPr>
      <a:lvl3pPr marL="447218" indent="-442459" algn="l" rtl="0" eaLnBrk="1" fontAlgn="base" hangingPunct="1">
        <a:spcBef>
          <a:spcPts val="300"/>
        </a:spcBef>
        <a:spcAft>
          <a:spcPts val="300"/>
        </a:spcAft>
        <a:buFont typeface="Wingdings" pitchFamily="2" charset="2"/>
        <a:buChar char="§"/>
        <a:defRPr sz="2000" kern="1200">
          <a:solidFill>
            <a:srgbClr val="002060"/>
          </a:solidFill>
          <a:latin typeface="Calibri" pitchFamily="34" charset="0"/>
          <a:ea typeface="ＭＳ Ｐゴシック" pitchFamily="-109" charset="-128"/>
        </a:defRPr>
      </a:lvl3pPr>
      <a:lvl4pPr marL="894435" indent="-442459" algn="l" rtl="0" eaLnBrk="1" fontAlgn="base" hangingPunct="1">
        <a:spcBef>
          <a:spcPts val="300"/>
        </a:spcBef>
        <a:spcAft>
          <a:spcPts val="300"/>
        </a:spcAft>
        <a:buFont typeface="Courier New" pitchFamily="49" charset="0"/>
        <a:buChar char="o"/>
        <a:defRPr sz="1800" kern="1200">
          <a:solidFill>
            <a:srgbClr val="002060"/>
          </a:solidFill>
          <a:latin typeface="Calibri" pitchFamily="34" charset="0"/>
          <a:ea typeface="ＭＳ Ｐゴシック" pitchFamily="-109" charset="-128"/>
        </a:defRPr>
      </a:lvl4pPr>
      <a:lvl5pPr marL="1341655" indent="-447218" algn="l" rtl="0" eaLnBrk="1" fontAlgn="base" hangingPunct="1">
        <a:spcBef>
          <a:spcPts val="300"/>
        </a:spcBef>
        <a:spcAft>
          <a:spcPts val="300"/>
        </a:spcAft>
        <a:buFont typeface="Wingdings" pitchFamily="2" charset="2"/>
        <a:buChar char="§"/>
        <a:defRPr sz="1600" kern="1200">
          <a:solidFill>
            <a:srgbClr val="002060"/>
          </a:solidFill>
          <a:latin typeface="Calibri" pitchFamily="34" charset="0"/>
          <a:ea typeface="ＭＳ Ｐゴシック" pitchFamily="-109" charset="-128"/>
        </a:defRPr>
      </a:lvl5pPr>
      <a:lvl6pPr marL="1300379" indent="-196020" algn="l" rtl="0" eaLnBrk="1" fontAlgn="base" hangingPunct="1">
        <a:spcBef>
          <a:spcPct val="10000"/>
        </a:spcBef>
        <a:spcAft>
          <a:spcPct val="10000"/>
        </a:spcAft>
        <a:buClr>
          <a:schemeClr val="tx2"/>
        </a:buClr>
        <a:buFont typeface="Arial" charset="0"/>
        <a:buChar char="-"/>
        <a:defRPr sz="1500">
          <a:solidFill>
            <a:schemeClr val="tx1"/>
          </a:solidFill>
          <a:latin typeface="+mn-lt"/>
        </a:defRPr>
      </a:lvl6pPr>
      <a:lvl7pPr marL="1804431" indent="-196020" algn="l" rtl="0" eaLnBrk="1" fontAlgn="base" hangingPunct="1">
        <a:spcBef>
          <a:spcPct val="10000"/>
        </a:spcBef>
        <a:spcAft>
          <a:spcPct val="10000"/>
        </a:spcAft>
        <a:buClr>
          <a:schemeClr val="tx2"/>
        </a:buClr>
        <a:buFont typeface="Arial" charset="0"/>
        <a:buChar char="-"/>
        <a:defRPr sz="1500">
          <a:solidFill>
            <a:schemeClr val="tx1"/>
          </a:solidFill>
          <a:latin typeface="+mn-lt"/>
        </a:defRPr>
      </a:lvl7pPr>
      <a:lvl8pPr marL="2308484" indent="-196020" algn="l" rtl="0" eaLnBrk="1" fontAlgn="base" hangingPunct="1">
        <a:spcBef>
          <a:spcPct val="10000"/>
        </a:spcBef>
        <a:spcAft>
          <a:spcPct val="10000"/>
        </a:spcAft>
        <a:buClr>
          <a:schemeClr val="tx2"/>
        </a:buClr>
        <a:buFont typeface="Arial" charset="0"/>
        <a:buChar char="-"/>
        <a:defRPr sz="1500">
          <a:solidFill>
            <a:schemeClr val="tx1"/>
          </a:solidFill>
          <a:latin typeface="+mn-lt"/>
        </a:defRPr>
      </a:lvl8pPr>
      <a:lvl9pPr marL="2812531" indent="-196020" algn="l" rtl="0" eaLnBrk="1" fontAlgn="base" hangingPunct="1">
        <a:spcBef>
          <a:spcPct val="10000"/>
        </a:spcBef>
        <a:spcAft>
          <a:spcPct val="10000"/>
        </a:spcAft>
        <a:buClr>
          <a:schemeClr val="tx2"/>
        </a:buClr>
        <a:buFont typeface="Arial" charset="0"/>
        <a:buChar char="-"/>
        <a:defRPr sz="1500">
          <a:solidFill>
            <a:schemeClr val="tx1"/>
          </a:solidFill>
          <a:latin typeface="+mn-lt"/>
        </a:defRPr>
      </a:lvl9pPr>
    </p:bodyStyle>
    <p:otherStyle>
      <a:defPPr>
        <a:defRPr lang="en-US"/>
      </a:defPPr>
      <a:lvl1pPr marL="0" algn="l" defTabSz="1008099" rtl="0" eaLnBrk="1" latinLnBrk="0" hangingPunct="1">
        <a:defRPr sz="2000" kern="1200">
          <a:solidFill>
            <a:schemeClr val="tx1"/>
          </a:solidFill>
          <a:latin typeface="+mn-lt"/>
          <a:ea typeface="+mn-ea"/>
          <a:cs typeface="+mn-cs"/>
        </a:defRPr>
      </a:lvl1pPr>
      <a:lvl2pPr marL="504053" algn="l" defTabSz="1008099" rtl="0" eaLnBrk="1" latinLnBrk="0" hangingPunct="1">
        <a:defRPr sz="2000" kern="1200">
          <a:solidFill>
            <a:schemeClr val="tx1"/>
          </a:solidFill>
          <a:latin typeface="+mn-lt"/>
          <a:ea typeface="+mn-ea"/>
          <a:cs typeface="+mn-cs"/>
        </a:defRPr>
      </a:lvl2pPr>
      <a:lvl3pPr marL="1008099" algn="l" defTabSz="1008099" rtl="0" eaLnBrk="1" latinLnBrk="0" hangingPunct="1">
        <a:defRPr sz="2000" kern="1200">
          <a:solidFill>
            <a:schemeClr val="tx1"/>
          </a:solidFill>
          <a:latin typeface="+mn-lt"/>
          <a:ea typeface="+mn-ea"/>
          <a:cs typeface="+mn-cs"/>
        </a:defRPr>
      </a:lvl3pPr>
      <a:lvl4pPr marL="1512152" algn="l" defTabSz="1008099" rtl="0" eaLnBrk="1" latinLnBrk="0" hangingPunct="1">
        <a:defRPr sz="2000" kern="1200">
          <a:solidFill>
            <a:schemeClr val="tx1"/>
          </a:solidFill>
          <a:latin typeface="+mn-lt"/>
          <a:ea typeface="+mn-ea"/>
          <a:cs typeface="+mn-cs"/>
        </a:defRPr>
      </a:lvl4pPr>
      <a:lvl5pPr marL="2016201" algn="l" defTabSz="1008099" rtl="0" eaLnBrk="1" latinLnBrk="0" hangingPunct="1">
        <a:defRPr sz="2000" kern="1200">
          <a:solidFill>
            <a:schemeClr val="tx1"/>
          </a:solidFill>
          <a:latin typeface="+mn-lt"/>
          <a:ea typeface="+mn-ea"/>
          <a:cs typeface="+mn-cs"/>
        </a:defRPr>
      </a:lvl5pPr>
      <a:lvl6pPr marL="2520253" algn="l" defTabSz="1008099" rtl="0" eaLnBrk="1" latinLnBrk="0" hangingPunct="1">
        <a:defRPr sz="2000" kern="1200">
          <a:solidFill>
            <a:schemeClr val="tx1"/>
          </a:solidFill>
          <a:latin typeface="+mn-lt"/>
          <a:ea typeface="+mn-ea"/>
          <a:cs typeface="+mn-cs"/>
        </a:defRPr>
      </a:lvl6pPr>
      <a:lvl7pPr marL="3024302" algn="l" defTabSz="1008099" rtl="0" eaLnBrk="1" latinLnBrk="0" hangingPunct="1">
        <a:defRPr sz="2000" kern="1200">
          <a:solidFill>
            <a:schemeClr val="tx1"/>
          </a:solidFill>
          <a:latin typeface="+mn-lt"/>
          <a:ea typeface="+mn-ea"/>
          <a:cs typeface="+mn-cs"/>
        </a:defRPr>
      </a:lvl7pPr>
      <a:lvl8pPr marL="3528350" algn="l" defTabSz="1008099" rtl="0" eaLnBrk="1" latinLnBrk="0" hangingPunct="1">
        <a:defRPr sz="2000" kern="1200">
          <a:solidFill>
            <a:schemeClr val="tx1"/>
          </a:solidFill>
          <a:latin typeface="+mn-lt"/>
          <a:ea typeface="+mn-ea"/>
          <a:cs typeface="+mn-cs"/>
        </a:defRPr>
      </a:lvl8pPr>
      <a:lvl9pPr marL="4032403" algn="l" defTabSz="1008099"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el 39"/>
          <p:cNvSpPr>
            <a:spLocks noGrp="1"/>
          </p:cNvSpPr>
          <p:nvPr>
            <p:ph type="title"/>
          </p:nvPr>
        </p:nvSpPr>
        <p:spPr/>
        <p:txBody>
          <a:bodyPr/>
          <a:lstStyle/>
          <a:p>
            <a:r>
              <a:rPr lang="en-US" dirty="0"/>
              <a:t>Roles or no Roles, that’s the </a:t>
            </a:r>
            <a:r>
              <a:rPr lang="en-US" dirty="0" smtClean="0"/>
              <a:t>Question</a:t>
            </a:r>
            <a:r>
              <a:rPr lang="de-DE" dirty="0" smtClean="0"/>
              <a:t/>
            </a:r>
            <a:br>
              <a:rPr lang="de-DE" dirty="0" smtClean="0"/>
            </a:br>
            <a:r>
              <a:rPr lang="en-US" sz="1700" dirty="0"/>
              <a:t>Two Different Approaches for Compliant IAM Processes</a:t>
            </a:r>
            <a:endParaRPr lang="de-DE" dirty="0"/>
          </a:p>
        </p:txBody>
      </p:sp>
      <p:sp>
        <p:nvSpPr>
          <p:cNvPr id="121" name="Textplatzhalter 120"/>
          <p:cNvSpPr>
            <a:spLocks noGrp="1"/>
          </p:cNvSpPr>
          <p:nvPr>
            <p:ph type="body" sz="quarter" idx="11"/>
          </p:nvPr>
        </p:nvSpPr>
        <p:spPr>
          <a:xfrm>
            <a:off x="1471534" y="4425460"/>
            <a:ext cx="4161170" cy="1061737"/>
          </a:xfrm>
        </p:spPr>
        <p:txBody>
          <a:bodyPr/>
          <a:lstStyle/>
          <a:p>
            <a:r>
              <a:rPr lang="de-DE" dirty="0" smtClean="0"/>
              <a:t>Dr. Horst Walther</a:t>
            </a:r>
          </a:p>
          <a:p>
            <a:pPr lvl="1"/>
            <a:r>
              <a:rPr lang="de-DE" dirty="0"/>
              <a:t>Senior Analyst</a:t>
            </a:r>
            <a:endParaRPr lang="de-DE" dirty="0" smtClean="0"/>
          </a:p>
          <a:p>
            <a:pPr lvl="1"/>
            <a:r>
              <a:rPr lang="de-DE" dirty="0" err="1" smtClean="0"/>
              <a:t>KuppingerCole</a:t>
            </a:r>
            <a:endParaRPr lang="de-DE" dirty="0" smtClean="0"/>
          </a:p>
          <a:p>
            <a:pPr lvl="1"/>
            <a:r>
              <a:rPr lang="de-DE" dirty="0" smtClean="0"/>
              <a:t>horst.walther@kuppingercole.com</a:t>
            </a:r>
            <a:endParaRPr lang="de-DE" dirty="0"/>
          </a:p>
        </p:txBody>
      </p:sp>
      <p:sp>
        <p:nvSpPr>
          <p:cNvPr id="122" name="Textplatzhalter 121"/>
          <p:cNvSpPr>
            <a:spLocks noGrp="1"/>
          </p:cNvSpPr>
          <p:nvPr>
            <p:ph type="body" sz="quarter" idx="22"/>
          </p:nvPr>
        </p:nvSpPr>
        <p:spPr/>
        <p:txBody>
          <a:bodyPr>
            <a:normAutofit/>
          </a:bodyPr>
          <a:lstStyle/>
          <a:p>
            <a:r>
              <a:rPr lang="de-DE" dirty="0" smtClean="0"/>
              <a:t>Matthias </a:t>
            </a:r>
            <a:r>
              <a:rPr lang="de-DE" dirty="0" err="1" smtClean="0"/>
              <a:t>Reinwarth</a:t>
            </a:r>
            <a:endParaRPr lang="de-DE" dirty="0"/>
          </a:p>
          <a:p>
            <a:pPr lvl="1"/>
            <a:r>
              <a:rPr lang="de-DE" dirty="0"/>
              <a:t>Senior </a:t>
            </a:r>
            <a:r>
              <a:rPr lang="de-DE" dirty="0" smtClean="0"/>
              <a:t>Analyst</a:t>
            </a:r>
            <a:endParaRPr lang="de-DE" dirty="0"/>
          </a:p>
          <a:p>
            <a:pPr lvl="1"/>
            <a:r>
              <a:rPr lang="de-DE" dirty="0" err="1"/>
              <a:t>KuppingerCole</a:t>
            </a:r>
            <a:endParaRPr lang="de-DE" dirty="0"/>
          </a:p>
          <a:p>
            <a:pPr lvl="1"/>
            <a:r>
              <a:rPr lang="de-DE" dirty="0" smtClean="0"/>
              <a:t>mr@kuppingercole.com</a:t>
            </a:r>
            <a:endParaRPr lang="de-DE" dirty="0"/>
          </a:p>
        </p:txBody>
      </p:sp>
      <p:sp>
        <p:nvSpPr>
          <p:cNvPr id="4" name="Textfeld 3"/>
          <p:cNvSpPr txBox="1"/>
          <p:nvPr/>
        </p:nvSpPr>
        <p:spPr>
          <a:xfrm>
            <a:off x="6601968" y="3242867"/>
            <a:ext cx="2900290" cy="230832"/>
          </a:xfrm>
          <a:prstGeom prst="rect">
            <a:avLst/>
          </a:prstGeom>
          <a:noFill/>
        </p:spPr>
        <p:txBody>
          <a:bodyPr wrap="square" lIns="0" tIns="0" rIns="0" bIns="0" rtlCol="0">
            <a:spAutoFit/>
          </a:bodyPr>
          <a:lstStyle/>
          <a:p>
            <a:pPr algn="r"/>
            <a:r>
              <a:rPr lang="de-DE" sz="1500" dirty="0" smtClean="0">
                <a:solidFill>
                  <a:schemeClr val="bg1"/>
                </a:solidFill>
                <a:latin typeface="Calibri" panose="020F0502020204030204" pitchFamily="34" charset="0"/>
              </a:rPr>
              <a:t>2015-05-07, 12:00 </a:t>
            </a:r>
            <a:r>
              <a:rPr lang="de-DE" sz="1500" dirty="0">
                <a:solidFill>
                  <a:schemeClr val="bg1"/>
                </a:solidFill>
                <a:latin typeface="Calibri" panose="020F0502020204030204" pitchFamily="34" charset="0"/>
              </a:rPr>
              <a:t>– </a:t>
            </a:r>
            <a:r>
              <a:rPr lang="de-DE" sz="1500" dirty="0" smtClean="0">
                <a:solidFill>
                  <a:schemeClr val="bg1"/>
                </a:solidFill>
                <a:latin typeface="Calibri" panose="020F0502020204030204" pitchFamily="34" charset="0"/>
              </a:rPr>
              <a:t>12:30 </a:t>
            </a:r>
            <a:r>
              <a:rPr lang="de-DE" sz="1500" dirty="0">
                <a:solidFill>
                  <a:schemeClr val="bg1"/>
                </a:solidFill>
                <a:latin typeface="Calibri" panose="020F0502020204030204" pitchFamily="34" charset="0"/>
              </a:rPr>
              <a:t>CET</a:t>
            </a:r>
          </a:p>
        </p:txBody>
      </p:sp>
      <p:sp>
        <p:nvSpPr>
          <p:cNvPr id="16" name="Textfeld 15"/>
          <p:cNvSpPr txBox="1"/>
          <p:nvPr/>
        </p:nvSpPr>
        <p:spPr>
          <a:xfrm>
            <a:off x="597156" y="1566691"/>
            <a:ext cx="1291636" cy="261610"/>
          </a:xfrm>
          <a:prstGeom prst="rect">
            <a:avLst/>
          </a:prstGeom>
          <a:noFill/>
        </p:spPr>
        <p:txBody>
          <a:bodyPr wrap="none" lIns="0" tIns="0" rIns="0" bIns="0" rtlCol="0">
            <a:spAutoFit/>
          </a:bodyPr>
          <a:lstStyle/>
          <a:p>
            <a:r>
              <a:rPr lang="de-DE" sz="1700" dirty="0">
                <a:solidFill>
                  <a:srgbClr val="FFFFFF"/>
                </a:solidFill>
                <a:latin typeface="Calibri" panose="020F0502020204030204" pitchFamily="34" charset="0"/>
              </a:rPr>
              <a:t>KuppingerCole</a:t>
            </a:r>
          </a:p>
        </p:txBody>
      </p:sp>
      <p:pic>
        <p:nvPicPr>
          <p:cNvPr id="13" name="Picture 3"/>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12631" r="12631"/>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4" descr="https://www.id-conf.com/pics/reinwarth.jpg"/>
          <p:cNvPicPr>
            <a:picLocks noGrp="1" noChangeAspect="1" noChangeArrowheads="1"/>
          </p:cNvPicPr>
          <p:nvPr>
            <p:ph type="pic" sz="quarter" idx="12"/>
          </p:nvPr>
        </p:nvPicPr>
        <p:blipFill>
          <a:blip r:embed="rId4">
            <a:extLst>
              <a:ext uri="{28A0092B-C50C-407E-A947-70E740481C1C}">
                <a14:useLocalDpi xmlns:a14="http://schemas.microsoft.com/office/drawing/2010/main" val="0"/>
              </a:ext>
            </a:extLst>
          </a:blip>
          <a:srcRect l="12575" r="1257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200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GB" dirty="0"/>
              <a:t>Combining RBAC and ABAC: Dynamic </a:t>
            </a:r>
            <a:r>
              <a:rPr lang="en-GB" dirty="0" smtClean="0"/>
              <a:t>roles</a:t>
            </a:r>
            <a:br>
              <a:rPr lang="en-GB" dirty="0" smtClean="0"/>
            </a:br>
            <a:r>
              <a:rPr lang="en-GB" sz="2000" dirty="0" smtClean="0"/>
              <a:t>NIST proposes 3 different way to take advantage of both worlds</a:t>
            </a:r>
            <a:endParaRPr lang="en-GB" dirty="0">
              <a:latin typeface="Calibri" panose="020F0502020204030204" pitchFamily="34" charset="0"/>
              <a:cs typeface="Calibri" panose="020F0502020204030204" pitchFamily="34" charset="0"/>
            </a:endParaRPr>
          </a:p>
        </p:txBody>
      </p:sp>
      <p:grpSp>
        <p:nvGrpSpPr>
          <p:cNvPr id="4" name="Gruppieren 3"/>
          <p:cNvGrpSpPr/>
          <p:nvPr/>
        </p:nvGrpSpPr>
        <p:grpSpPr>
          <a:xfrm>
            <a:off x="1956311" y="1612900"/>
            <a:ext cx="5634476" cy="1672136"/>
            <a:chOff x="1956311" y="1612900"/>
            <a:chExt cx="5634476" cy="1672136"/>
          </a:xfrm>
        </p:grpSpPr>
        <p:sp>
          <p:nvSpPr>
            <p:cNvPr id="11" name="Rectangle 10"/>
            <p:cNvSpPr/>
            <p:nvPr/>
          </p:nvSpPr>
          <p:spPr bwMode="auto">
            <a:xfrm>
              <a:off x="1956311" y="1612900"/>
              <a:ext cx="1349100" cy="1672136"/>
            </a:xfrm>
            <a:prstGeom prst="rect">
              <a:avLst/>
            </a:prstGeom>
            <a:gradFill flip="none" rotWithShape="1">
              <a:gsLst>
                <a:gs pos="91000">
                  <a:srgbClr val="00B0F0">
                    <a:tint val="66000"/>
                    <a:satMod val="160000"/>
                  </a:srgbClr>
                </a:gs>
                <a:gs pos="49000">
                  <a:srgbClr val="00B0F0">
                    <a:tint val="44500"/>
                    <a:satMod val="160000"/>
                  </a:srgbClr>
                </a:gs>
                <a:gs pos="100000">
                  <a:srgbClr val="00B0F0">
                    <a:tint val="23500"/>
                    <a:satMod val="160000"/>
                  </a:srgbClr>
                </a:gs>
              </a:gsLst>
              <a:path path="circle">
                <a:fillToRect l="50000" t="50000" r="50000" b="50000"/>
              </a:path>
              <a:tileRect/>
            </a:gradFill>
            <a:ln w="38100" cap="flat" cmpd="sng" algn="ctr">
              <a:solidFill>
                <a:srgbClr val="D70032"/>
              </a:solidFill>
              <a:prstDash val="solid"/>
              <a:round/>
              <a:headEnd type="none" w="sm" len="sm"/>
              <a:tailEnd type="none" w="sm" len="sm"/>
            </a:ln>
            <a:effectLst/>
            <a:extLst/>
          </p:spPr>
          <p:txBody>
            <a:bodyPr vert="horz" wrap="square" lIns="91440" tIns="45720" rIns="91440" bIns="45720" numCol="1" rtlCol="0" anchor="ctr" anchorCtr="0" compatLnSpc="1">
              <a:prstTxWarp prst="textNoShape">
                <a:avLst/>
              </a:prstTxWarp>
            </a:bodyPr>
            <a:lstStyle/>
            <a:p>
              <a:pPr algn="ctr" defTabSz="1009132" eaLnBrk="0" hangingPunct="0">
                <a:buClr>
                  <a:srgbClr val="6699FF"/>
                </a:buClr>
                <a:buSzPct val="80000"/>
              </a:pPr>
              <a:r>
                <a:rPr lang="en-US" b="1" dirty="0">
                  <a:latin typeface="Calibri" panose="020F0502020204030204" pitchFamily="34" charset="0"/>
                </a:rPr>
                <a:t>Dynamic roles</a:t>
              </a:r>
              <a:endParaRPr kumimoji="0" lang="en-GB"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12" name="Rectangle 11"/>
            <p:cNvSpPr/>
            <p:nvPr/>
          </p:nvSpPr>
          <p:spPr bwMode="auto">
            <a:xfrm>
              <a:off x="4098999" y="1612900"/>
              <a:ext cx="1349100" cy="1672136"/>
            </a:xfrm>
            <a:prstGeom prst="rect">
              <a:avLst/>
            </a:prstGeom>
            <a:gradFill flip="none" rotWithShape="1">
              <a:gsLst>
                <a:gs pos="91000">
                  <a:srgbClr val="00B0F0">
                    <a:tint val="66000"/>
                    <a:satMod val="160000"/>
                  </a:srgbClr>
                </a:gs>
                <a:gs pos="49000">
                  <a:srgbClr val="00B0F0">
                    <a:tint val="44500"/>
                    <a:satMod val="160000"/>
                  </a:srgbClr>
                </a:gs>
                <a:gs pos="100000">
                  <a:srgbClr val="00B0F0">
                    <a:tint val="23500"/>
                    <a:satMod val="160000"/>
                  </a:srgbClr>
                </a:gs>
              </a:gsLst>
              <a:path path="circle">
                <a:fillToRect l="50000" t="50000" r="50000" b="50000"/>
              </a:path>
              <a:tileRect/>
            </a:gradFill>
            <a:ln w="9525" cap="flat" cmpd="sng" algn="ctr">
              <a:solidFill>
                <a:schemeClr val="tx1"/>
              </a:solidFill>
              <a:prstDash val="solid"/>
              <a:round/>
              <a:headEnd type="none" w="sm" len="sm"/>
              <a:tailEnd type="none" w="sm" len="sm"/>
            </a:ln>
            <a:effectLst/>
            <a:extLst/>
          </p:spPr>
          <p:txBody>
            <a:bodyPr vert="horz" wrap="square" lIns="91440" tIns="45720" rIns="91440" bIns="45720" numCol="1" rtlCol="0" anchor="ctr" anchorCtr="0" compatLnSpc="1">
              <a:prstTxWarp prst="textNoShape">
                <a:avLst/>
              </a:prstTxWarp>
            </a:bodyPr>
            <a:lstStyle/>
            <a:p>
              <a:pPr algn="ctr" defTabSz="1009132" eaLnBrk="0" hangingPunct="0">
                <a:buClr>
                  <a:srgbClr val="6699FF"/>
                </a:buClr>
                <a:buSzPct val="80000"/>
              </a:pPr>
              <a:r>
                <a:rPr lang="en-US" dirty="0">
                  <a:latin typeface="Calibri" panose="020F0502020204030204" pitchFamily="34" charset="0"/>
                </a:rPr>
                <a:t>Attribute-centric</a:t>
              </a:r>
              <a:endParaRPr kumimoji="0" lang="en-GB"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13" name="Rectangle 12"/>
            <p:cNvSpPr/>
            <p:nvPr/>
          </p:nvSpPr>
          <p:spPr bwMode="auto">
            <a:xfrm>
              <a:off x="6241687" y="1612900"/>
              <a:ext cx="1349100" cy="1672136"/>
            </a:xfrm>
            <a:prstGeom prst="rect">
              <a:avLst/>
            </a:prstGeom>
            <a:gradFill flip="none" rotWithShape="1">
              <a:gsLst>
                <a:gs pos="91000">
                  <a:srgbClr val="00B0F0">
                    <a:tint val="66000"/>
                    <a:satMod val="160000"/>
                  </a:srgbClr>
                </a:gs>
                <a:gs pos="49000">
                  <a:srgbClr val="00B0F0">
                    <a:tint val="44500"/>
                    <a:satMod val="160000"/>
                  </a:srgbClr>
                </a:gs>
                <a:gs pos="100000">
                  <a:srgbClr val="00B0F0">
                    <a:tint val="23500"/>
                    <a:satMod val="160000"/>
                  </a:srgbClr>
                </a:gs>
              </a:gsLst>
              <a:path path="circle">
                <a:fillToRect l="50000" t="50000" r="50000" b="50000"/>
              </a:path>
              <a:tileRect/>
            </a:gradFill>
            <a:ln w="9525" cap="flat" cmpd="sng" algn="ctr">
              <a:solidFill>
                <a:schemeClr val="tx1"/>
              </a:solidFill>
              <a:prstDash val="solid"/>
              <a:round/>
              <a:headEnd type="none" w="sm" len="sm"/>
              <a:tailEnd type="none" w="sm" len="sm"/>
            </a:ln>
            <a:effectLst/>
            <a:extLst/>
          </p:spPr>
          <p:txBody>
            <a:bodyPr vert="horz" wrap="square" lIns="91440" tIns="45720" rIns="91440" bIns="45720" numCol="1" rtlCol="0" anchor="ctr" anchorCtr="0" compatLnSpc="1">
              <a:prstTxWarp prst="textNoShape">
                <a:avLst/>
              </a:prstTxWarp>
            </a:bodyPr>
            <a:lstStyle/>
            <a:p>
              <a:pPr algn="ctr" defTabSz="1009132" eaLnBrk="0" hangingPunct="0">
                <a:buClr>
                  <a:srgbClr val="6699FF"/>
                </a:buClr>
                <a:buSzPct val="80000"/>
              </a:pPr>
              <a:r>
                <a:rPr lang="en-US" dirty="0">
                  <a:latin typeface="Calibri" panose="020F0502020204030204" pitchFamily="34" charset="0"/>
                </a:rPr>
                <a:t>Role-centric</a:t>
              </a:r>
              <a:endParaRPr kumimoji="0" lang="en-GB"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3" name="TextBox 2"/>
            <p:cNvSpPr txBox="1"/>
            <p:nvPr/>
          </p:nvSpPr>
          <p:spPr>
            <a:xfrm>
              <a:off x="3456039" y="2083050"/>
              <a:ext cx="505267" cy="523220"/>
            </a:xfrm>
            <a:prstGeom prst="rect">
              <a:avLst/>
            </a:prstGeom>
            <a:noFill/>
          </p:spPr>
          <p:txBody>
            <a:bodyPr wrap="none" rtlCol="0">
              <a:spAutoFit/>
            </a:bodyPr>
            <a:lstStyle/>
            <a:p>
              <a:r>
                <a:rPr lang="en-GB" sz="2800" b="1" dirty="0" smtClean="0">
                  <a:solidFill>
                    <a:srgbClr val="002060"/>
                  </a:solidFill>
                  <a:latin typeface="Calibri" panose="020F0502020204030204" pitchFamily="34" charset="0"/>
                  <a:cs typeface="Calibri" panose="020F0502020204030204" pitchFamily="34" charset="0"/>
                </a:rPr>
                <a:t>or</a:t>
              </a:r>
              <a:endParaRPr lang="en-GB" sz="2800" b="1" dirty="0">
                <a:solidFill>
                  <a:srgbClr val="002060"/>
                </a:solidFill>
                <a:latin typeface="Calibri" panose="020F0502020204030204" pitchFamily="34" charset="0"/>
                <a:cs typeface="Calibri" panose="020F0502020204030204" pitchFamily="34" charset="0"/>
              </a:endParaRPr>
            </a:p>
          </p:txBody>
        </p:sp>
        <p:sp>
          <p:nvSpPr>
            <p:cNvPr id="16" name="TextBox 15"/>
            <p:cNvSpPr txBox="1"/>
            <p:nvPr/>
          </p:nvSpPr>
          <p:spPr>
            <a:xfrm>
              <a:off x="5618236" y="2083050"/>
              <a:ext cx="505267" cy="523220"/>
            </a:xfrm>
            <a:prstGeom prst="rect">
              <a:avLst/>
            </a:prstGeom>
            <a:noFill/>
          </p:spPr>
          <p:txBody>
            <a:bodyPr wrap="none" rtlCol="0">
              <a:spAutoFit/>
            </a:bodyPr>
            <a:lstStyle/>
            <a:p>
              <a:r>
                <a:rPr lang="en-GB" sz="2800" b="1" dirty="0" smtClean="0">
                  <a:solidFill>
                    <a:srgbClr val="002060"/>
                  </a:solidFill>
                  <a:latin typeface="Calibri" panose="020F0502020204030204" pitchFamily="34" charset="0"/>
                  <a:cs typeface="Calibri" panose="020F0502020204030204" pitchFamily="34" charset="0"/>
                </a:rPr>
                <a:t>or</a:t>
              </a:r>
              <a:endParaRPr lang="en-GB" sz="2800" b="1" dirty="0">
                <a:solidFill>
                  <a:srgbClr val="002060"/>
                </a:solidFill>
                <a:latin typeface="Calibri" panose="020F0502020204030204" pitchFamily="34" charset="0"/>
                <a:cs typeface="Calibri" panose="020F0502020204030204" pitchFamily="34" charset="0"/>
              </a:endParaRPr>
            </a:p>
          </p:txBody>
        </p:sp>
      </p:grpSp>
      <p:sp>
        <p:nvSpPr>
          <p:cNvPr id="18" name="TextBox 17"/>
          <p:cNvSpPr txBox="1"/>
          <p:nvPr/>
        </p:nvSpPr>
        <p:spPr>
          <a:xfrm>
            <a:off x="784050" y="3738510"/>
            <a:ext cx="8734599" cy="3425886"/>
          </a:xfrm>
          <a:prstGeom prst="rect">
            <a:avLst/>
          </a:prstGeom>
          <a:noFill/>
        </p:spPr>
        <p:txBody>
          <a:bodyPr wrap="square" lIns="100913" tIns="50457" rIns="100913" bIns="50457" rtlCol="0">
            <a:spAutoFit/>
          </a:bodyPr>
          <a:lstStyle/>
          <a:p>
            <a:pPr marL="315354" lvl="2" indent="-315354">
              <a:spcBef>
                <a:spcPts val="662"/>
              </a:spcBef>
              <a:spcAft>
                <a:spcPts val="662"/>
              </a:spcAft>
              <a:buFont typeface="Arial" panose="020B0604020202020204" pitchFamily="34" charset="0"/>
              <a:buChar char="•"/>
            </a:pPr>
            <a:r>
              <a:rPr lang="en-US" sz="1800" dirty="0" smtClean="0">
                <a:latin typeface="Calibri" panose="020F0502020204030204" pitchFamily="34" charset="0"/>
              </a:rPr>
              <a:t>Dynamic a</a:t>
            </a:r>
            <a:r>
              <a:rPr lang="en-US" sz="1800" dirty="0" smtClean="0">
                <a:latin typeface="Calibri" panose="020F0502020204030204" pitchFamily="34" charset="0"/>
              </a:rPr>
              <a:t>ttributes </a:t>
            </a:r>
            <a:r>
              <a:rPr lang="en-US" sz="1800" dirty="0" smtClean="0">
                <a:latin typeface="Calibri" panose="020F0502020204030204" pitchFamily="34" charset="0"/>
              </a:rPr>
              <a:t>like time </a:t>
            </a:r>
            <a:r>
              <a:rPr lang="en-US" sz="1800" dirty="0">
                <a:latin typeface="Calibri" panose="020F0502020204030204" pitchFamily="34" charset="0"/>
              </a:rPr>
              <a:t>o</a:t>
            </a:r>
            <a:r>
              <a:rPr lang="en-US" sz="1800" dirty="0" smtClean="0">
                <a:latin typeface="Calibri" panose="020F0502020204030204" pitchFamily="34" charset="0"/>
              </a:rPr>
              <a:t>r date are </a:t>
            </a:r>
            <a:r>
              <a:rPr lang="en-US" sz="1800" dirty="0">
                <a:latin typeface="Calibri" panose="020F0502020204030204" pitchFamily="34" charset="0"/>
              </a:rPr>
              <a:t>used </a:t>
            </a:r>
            <a:r>
              <a:rPr lang="en-US" sz="1800" dirty="0" smtClean="0">
                <a:latin typeface="Calibri" panose="020F0502020204030204" pitchFamily="34" charset="0"/>
              </a:rPr>
              <a:t>to </a:t>
            </a:r>
            <a:r>
              <a:rPr lang="en-US" sz="1800" dirty="0">
                <a:latin typeface="Calibri" panose="020F0502020204030204" pitchFamily="34" charset="0"/>
              </a:rPr>
              <a:t>determine the subject’s </a:t>
            </a:r>
            <a:r>
              <a:rPr lang="en-US" sz="1800" dirty="0" smtClean="0">
                <a:latin typeface="Calibri" panose="020F0502020204030204" pitchFamily="34" charset="0"/>
              </a:rPr>
              <a:t>role.</a:t>
            </a:r>
          </a:p>
          <a:p>
            <a:pPr marL="315354" lvl="2" indent="-315354">
              <a:spcBef>
                <a:spcPts val="662"/>
              </a:spcBef>
              <a:spcAft>
                <a:spcPts val="662"/>
              </a:spcAft>
              <a:buFont typeface="Arial" panose="020B0604020202020204" pitchFamily="34" charset="0"/>
              <a:buChar char="•"/>
            </a:pPr>
            <a:r>
              <a:rPr lang="en-US" sz="1800" dirty="0" smtClean="0">
                <a:latin typeface="Calibri" panose="020F0502020204030204" pitchFamily="34" charset="0"/>
              </a:rPr>
              <a:t>Hereby retaining </a:t>
            </a:r>
            <a:r>
              <a:rPr lang="en-US" sz="1800" dirty="0">
                <a:latin typeface="Calibri" panose="020F0502020204030204" pitchFamily="34" charset="0"/>
              </a:rPr>
              <a:t>a conventional role structure but changing role sets </a:t>
            </a:r>
            <a:r>
              <a:rPr lang="en-US" sz="1800" dirty="0" smtClean="0">
                <a:latin typeface="Calibri" panose="020F0502020204030204" pitchFamily="34" charset="0"/>
              </a:rPr>
              <a:t>dynamically</a:t>
            </a:r>
          </a:p>
          <a:p>
            <a:pPr marL="817966" lvl="3" indent="-315354">
              <a:spcBef>
                <a:spcPts val="662"/>
              </a:spcBef>
              <a:spcAft>
                <a:spcPts val="662"/>
              </a:spcAft>
              <a:buFont typeface="Arial" panose="020B0604020202020204" pitchFamily="34" charset="0"/>
              <a:buChar char="•"/>
            </a:pPr>
            <a:r>
              <a:rPr lang="en-US" sz="1600" dirty="0" smtClean="0">
                <a:latin typeface="Calibri" panose="020F0502020204030204" pitchFamily="34" charset="0"/>
              </a:rPr>
              <a:t>(R</a:t>
            </a:r>
            <a:r>
              <a:rPr lang="en-US" sz="1600" dirty="0">
                <a:latin typeface="Calibri" panose="020F0502020204030204" pitchFamily="34" charset="0"/>
              </a:rPr>
              <a:t>. Fernandez, Enterprise Dynamic Access Control Version 2 Overview, US Space and Naval Warfare Systems Centre, 1 Jan. 2006; </a:t>
            </a:r>
            <a:r>
              <a:rPr lang="en-US" sz="1600" dirty="0" smtClean="0">
                <a:latin typeface="Calibri" panose="020F0502020204030204" pitchFamily="34" charset="0"/>
              </a:rPr>
              <a:t>http</a:t>
            </a:r>
            <a:r>
              <a:rPr lang="en-US" sz="1600" dirty="0">
                <a:latin typeface="Calibri" panose="020F0502020204030204" pitchFamily="34" charset="0"/>
              </a:rPr>
              <a:t>://csrc.nist.gov/rbac/EDACv2overview.pdf). </a:t>
            </a:r>
            <a:endParaRPr lang="en-US" sz="1600" dirty="0" smtClean="0">
              <a:latin typeface="Calibri" panose="020F0502020204030204" pitchFamily="34" charset="0"/>
            </a:endParaRPr>
          </a:p>
          <a:p>
            <a:pPr marL="315354" lvl="2" indent="-315354">
              <a:spcBef>
                <a:spcPts val="662"/>
              </a:spcBef>
              <a:spcAft>
                <a:spcPts val="662"/>
              </a:spcAft>
              <a:buFont typeface="Arial" panose="020B0604020202020204" pitchFamily="34" charset="0"/>
              <a:buChar char="•"/>
            </a:pPr>
            <a:r>
              <a:rPr lang="en-US" sz="1800" dirty="0" smtClean="0">
                <a:latin typeface="Calibri" panose="020F0502020204030204" pitchFamily="34" charset="0"/>
              </a:rPr>
              <a:t>2 </a:t>
            </a:r>
            <a:r>
              <a:rPr lang="en-US" sz="1800" dirty="0" smtClean="0">
                <a:latin typeface="Calibri" panose="020F0502020204030204" pitchFamily="34" charset="0"/>
              </a:rPr>
              <a:t>implementation types:</a:t>
            </a:r>
          </a:p>
          <a:p>
            <a:pPr marL="817966" lvl="3" indent="-315354">
              <a:spcBef>
                <a:spcPts val="662"/>
              </a:spcBef>
              <a:spcAft>
                <a:spcPts val="662"/>
              </a:spcAft>
              <a:buFont typeface="Arial" panose="020B0604020202020204" pitchFamily="34" charset="0"/>
              <a:buChar char="•"/>
            </a:pPr>
            <a:r>
              <a:rPr lang="en-US" sz="1600" dirty="0" smtClean="0">
                <a:latin typeface="Calibri" panose="020F0502020204030204" pitchFamily="34" charset="0"/>
              </a:rPr>
              <a:t>Front-end </a:t>
            </a:r>
            <a:r>
              <a:rPr lang="en-US" sz="1600" dirty="0">
                <a:latin typeface="Calibri" panose="020F0502020204030204" pitchFamily="34" charset="0"/>
              </a:rPr>
              <a:t>attribute </a:t>
            </a:r>
            <a:r>
              <a:rPr lang="en-US" sz="1600" dirty="0" smtClean="0">
                <a:latin typeface="Calibri" panose="020F0502020204030204" pitchFamily="34" charset="0"/>
              </a:rPr>
              <a:t>engine </a:t>
            </a:r>
            <a:r>
              <a:rPr lang="en-US" sz="1600" dirty="0" smtClean="0">
                <a:latin typeface="Calibri" panose="020F0502020204030204" pitchFamily="34" charset="0"/>
              </a:rPr>
              <a:t>fully </a:t>
            </a:r>
            <a:r>
              <a:rPr lang="en-US" sz="1600" b="1" dirty="0" smtClean="0">
                <a:latin typeface="Calibri" panose="020F0502020204030204" pitchFamily="34" charset="0"/>
              </a:rPr>
              <a:t>determines</a:t>
            </a:r>
            <a:r>
              <a:rPr lang="en-US" sz="1600" dirty="0" smtClean="0">
                <a:latin typeface="Calibri" panose="020F0502020204030204" pitchFamily="34" charset="0"/>
              </a:rPr>
              <a:t> </a:t>
            </a:r>
            <a:r>
              <a:rPr lang="en-US" sz="1600" dirty="0" smtClean="0">
                <a:latin typeface="Calibri" panose="020F0502020204030204" pitchFamily="34" charset="0"/>
              </a:rPr>
              <a:t> </a:t>
            </a:r>
            <a:r>
              <a:rPr lang="en-US" sz="1600" dirty="0">
                <a:latin typeface="Calibri" panose="020F0502020204030204" pitchFamily="34" charset="0"/>
              </a:rPr>
              <a:t>the user’s </a:t>
            </a:r>
            <a:r>
              <a:rPr lang="en-US" sz="1600" dirty="0" smtClean="0">
                <a:latin typeface="Calibri" panose="020F0502020204030204" pitchFamily="34" charset="0"/>
              </a:rPr>
              <a:t>role.</a:t>
            </a:r>
            <a:endParaRPr lang="en-US" sz="1600" dirty="0" smtClean="0">
              <a:latin typeface="Calibri" panose="020F0502020204030204" pitchFamily="34" charset="0"/>
            </a:endParaRPr>
          </a:p>
          <a:p>
            <a:pPr marL="817966" lvl="3" indent="-315354">
              <a:spcBef>
                <a:spcPts val="662"/>
              </a:spcBef>
              <a:spcAft>
                <a:spcPts val="662"/>
              </a:spcAft>
              <a:buFont typeface="Arial" panose="020B0604020202020204" pitchFamily="34" charset="0"/>
              <a:buChar char="•"/>
            </a:pPr>
            <a:r>
              <a:rPr lang="en-US" sz="1600" dirty="0" smtClean="0">
                <a:latin typeface="Calibri" panose="020F0502020204030204" pitchFamily="34" charset="0"/>
              </a:rPr>
              <a:t>Front </a:t>
            </a:r>
            <a:r>
              <a:rPr lang="en-US" sz="1600" dirty="0">
                <a:latin typeface="Calibri" panose="020F0502020204030204" pitchFamily="34" charset="0"/>
              </a:rPr>
              <a:t>end only to </a:t>
            </a:r>
            <a:r>
              <a:rPr lang="en-US" sz="1600" b="1" dirty="0" smtClean="0">
                <a:latin typeface="Calibri" panose="020F0502020204030204" pitchFamily="34" charset="0"/>
              </a:rPr>
              <a:t>selects</a:t>
            </a:r>
            <a:r>
              <a:rPr lang="en-US" sz="1600" dirty="0" smtClean="0">
                <a:latin typeface="Calibri" panose="020F0502020204030204" pitchFamily="34" charset="0"/>
              </a:rPr>
              <a:t> </a:t>
            </a:r>
            <a:r>
              <a:rPr lang="en-US" sz="1600" dirty="0">
                <a:latin typeface="Calibri" panose="020F0502020204030204" pitchFamily="34" charset="0"/>
              </a:rPr>
              <a:t>from among a predetermined set of authorized roles.</a:t>
            </a:r>
          </a:p>
          <a:p>
            <a:pPr marL="315354" indent="-315354">
              <a:spcBef>
                <a:spcPts val="662"/>
              </a:spcBef>
              <a:spcAft>
                <a:spcPts val="662"/>
              </a:spcAft>
              <a:buFont typeface="Arial" panose="020B0604020202020204" pitchFamily="34" charset="0"/>
              <a:buChar char="•"/>
            </a:pPr>
            <a:endParaRPr lang="en-GB"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211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GB" dirty="0"/>
              <a:t>Combining RBAC and ABAC: </a:t>
            </a:r>
            <a:r>
              <a:rPr lang="en-GB" dirty="0" smtClean="0"/>
              <a:t>Attribute-centric</a:t>
            </a:r>
            <a:br>
              <a:rPr lang="en-GB" dirty="0" smtClean="0"/>
            </a:br>
            <a:r>
              <a:rPr lang="en-GB" sz="2000" dirty="0" smtClean="0"/>
              <a:t>NIST proposes 3 different way to take advantage of both worlds</a:t>
            </a:r>
            <a:endParaRPr lang="en-GB" dirty="0">
              <a:latin typeface="Calibri" panose="020F0502020204030204" pitchFamily="34" charset="0"/>
              <a:cs typeface="Calibri" panose="020F0502020204030204" pitchFamily="34" charset="0"/>
            </a:endParaRPr>
          </a:p>
        </p:txBody>
      </p:sp>
      <p:grpSp>
        <p:nvGrpSpPr>
          <p:cNvPr id="4" name="Gruppieren 3"/>
          <p:cNvGrpSpPr/>
          <p:nvPr/>
        </p:nvGrpSpPr>
        <p:grpSpPr>
          <a:xfrm>
            <a:off x="1956311" y="1612900"/>
            <a:ext cx="5634476" cy="1672136"/>
            <a:chOff x="1956311" y="1612900"/>
            <a:chExt cx="5634476" cy="1672136"/>
          </a:xfrm>
        </p:grpSpPr>
        <p:sp>
          <p:nvSpPr>
            <p:cNvPr id="11" name="Rectangle 10"/>
            <p:cNvSpPr/>
            <p:nvPr/>
          </p:nvSpPr>
          <p:spPr bwMode="auto">
            <a:xfrm>
              <a:off x="1956311" y="1612900"/>
              <a:ext cx="1349100" cy="1672136"/>
            </a:xfrm>
            <a:prstGeom prst="rect">
              <a:avLst/>
            </a:prstGeom>
            <a:gradFill flip="none" rotWithShape="1">
              <a:gsLst>
                <a:gs pos="91000">
                  <a:srgbClr val="00B0F0">
                    <a:tint val="66000"/>
                    <a:satMod val="160000"/>
                  </a:srgbClr>
                </a:gs>
                <a:gs pos="49000">
                  <a:srgbClr val="00B0F0">
                    <a:tint val="44500"/>
                    <a:satMod val="160000"/>
                  </a:srgbClr>
                </a:gs>
                <a:gs pos="100000">
                  <a:srgbClr val="00B0F0">
                    <a:tint val="23500"/>
                    <a:satMod val="160000"/>
                  </a:srgbClr>
                </a:gs>
              </a:gsLst>
              <a:path path="circle">
                <a:fillToRect l="50000" t="50000" r="50000" b="50000"/>
              </a:path>
              <a:tileRect/>
            </a:gradFill>
            <a:ln w="9525" cap="flat" cmpd="sng" algn="ctr">
              <a:solidFill>
                <a:schemeClr val="tx1"/>
              </a:solidFill>
              <a:prstDash val="solid"/>
              <a:round/>
              <a:headEnd type="none" w="sm" len="sm"/>
              <a:tailEnd type="none" w="sm" len="sm"/>
            </a:ln>
            <a:effectLst/>
            <a:extLst/>
          </p:spPr>
          <p:txBody>
            <a:bodyPr vert="horz" wrap="square" lIns="91440" tIns="45720" rIns="91440" bIns="45720" numCol="1" rtlCol="0" anchor="ctr" anchorCtr="0" compatLnSpc="1">
              <a:prstTxWarp prst="textNoShape">
                <a:avLst/>
              </a:prstTxWarp>
            </a:bodyPr>
            <a:lstStyle/>
            <a:p>
              <a:pPr algn="ctr" defTabSz="1009132" eaLnBrk="0" hangingPunct="0">
                <a:buClr>
                  <a:srgbClr val="6699FF"/>
                </a:buClr>
                <a:buSzPct val="80000"/>
              </a:pPr>
              <a:r>
                <a:rPr lang="en-US" dirty="0">
                  <a:latin typeface="Calibri" panose="020F0502020204030204" pitchFamily="34" charset="0"/>
                </a:rPr>
                <a:t>Dynamic roles</a:t>
              </a:r>
              <a:endParaRPr lang="en-GB" dirty="0">
                <a:latin typeface="Calibri" panose="020F0502020204030204" pitchFamily="34" charset="0"/>
              </a:endParaRPr>
            </a:p>
          </p:txBody>
        </p:sp>
        <p:sp>
          <p:nvSpPr>
            <p:cNvPr id="12" name="Rectangle 11"/>
            <p:cNvSpPr/>
            <p:nvPr/>
          </p:nvSpPr>
          <p:spPr bwMode="auto">
            <a:xfrm>
              <a:off x="4098999" y="1612900"/>
              <a:ext cx="1349100" cy="1672136"/>
            </a:xfrm>
            <a:prstGeom prst="rect">
              <a:avLst/>
            </a:prstGeom>
            <a:gradFill flip="none" rotWithShape="1">
              <a:gsLst>
                <a:gs pos="91000">
                  <a:srgbClr val="00B0F0">
                    <a:tint val="66000"/>
                    <a:satMod val="160000"/>
                  </a:srgbClr>
                </a:gs>
                <a:gs pos="49000">
                  <a:srgbClr val="00B0F0">
                    <a:tint val="44500"/>
                    <a:satMod val="160000"/>
                  </a:srgbClr>
                </a:gs>
                <a:gs pos="100000">
                  <a:srgbClr val="00B0F0">
                    <a:tint val="23500"/>
                    <a:satMod val="160000"/>
                  </a:srgbClr>
                </a:gs>
              </a:gsLst>
              <a:path path="circle">
                <a:fillToRect l="50000" t="50000" r="50000" b="50000"/>
              </a:path>
              <a:tileRect/>
            </a:gradFill>
            <a:ln w="38100" cap="flat" cmpd="sng" algn="ctr">
              <a:solidFill>
                <a:srgbClr val="D70032"/>
              </a:solidFill>
              <a:prstDash val="solid"/>
              <a:round/>
              <a:headEnd type="none" w="sm" len="sm"/>
              <a:tailEnd type="none" w="sm" len="sm"/>
            </a:ln>
            <a:effectLst/>
            <a:extLst/>
          </p:spPr>
          <p:txBody>
            <a:bodyPr vert="horz" wrap="square" lIns="91440" tIns="45720" rIns="91440" bIns="45720" numCol="1" rtlCol="0" anchor="ctr" anchorCtr="0" compatLnSpc="1">
              <a:prstTxWarp prst="textNoShape">
                <a:avLst/>
              </a:prstTxWarp>
            </a:bodyPr>
            <a:lstStyle/>
            <a:p>
              <a:pPr algn="ctr" defTabSz="1009132" eaLnBrk="0" hangingPunct="0">
                <a:buClr>
                  <a:srgbClr val="6699FF"/>
                </a:buClr>
                <a:buSzPct val="80000"/>
              </a:pPr>
              <a:r>
                <a:rPr lang="en-US" b="1" dirty="0">
                  <a:latin typeface="Calibri" panose="020F0502020204030204" pitchFamily="34" charset="0"/>
                </a:rPr>
                <a:t>Attribute-centric</a:t>
              </a:r>
              <a:endParaRPr lang="en-GB" b="1" dirty="0">
                <a:latin typeface="Calibri" panose="020F0502020204030204" pitchFamily="34" charset="0"/>
              </a:endParaRPr>
            </a:p>
          </p:txBody>
        </p:sp>
        <p:sp>
          <p:nvSpPr>
            <p:cNvPr id="13" name="Rectangle 12"/>
            <p:cNvSpPr/>
            <p:nvPr/>
          </p:nvSpPr>
          <p:spPr bwMode="auto">
            <a:xfrm>
              <a:off x="6241687" y="1612900"/>
              <a:ext cx="1349100" cy="1672136"/>
            </a:xfrm>
            <a:prstGeom prst="rect">
              <a:avLst/>
            </a:prstGeom>
            <a:gradFill flip="none" rotWithShape="1">
              <a:gsLst>
                <a:gs pos="91000">
                  <a:srgbClr val="00B0F0">
                    <a:tint val="66000"/>
                    <a:satMod val="160000"/>
                  </a:srgbClr>
                </a:gs>
                <a:gs pos="49000">
                  <a:srgbClr val="00B0F0">
                    <a:tint val="44500"/>
                    <a:satMod val="160000"/>
                  </a:srgbClr>
                </a:gs>
                <a:gs pos="100000">
                  <a:srgbClr val="00B0F0">
                    <a:tint val="23500"/>
                    <a:satMod val="160000"/>
                  </a:srgbClr>
                </a:gs>
              </a:gsLst>
              <a:path path="circle">
                <a:fillToRect l="50000" t="50000" r="50000" b="50000"/>
              </a:path>
              <a:tileRect/>
            </a:gradFill>
            <a:ln w="9525" cap="flat" cmpd="sng" algn="ctr">
              <a:solidFill>
                <a:schemeClr val="tx1"/>
              </a:solidFill>
              <a:prstDash val="solid"/>
              <a:round/>
              <a:headEnd type="none" w="sm" len="sm"/>
              <a:tailEnd type="none" w="sm" len="sm"/>
            </a:ln>
            <a:effectLst/>
            <a:extLst/>
          </p:spPr>
          <p:txBody>
            <a:bodyPr vert="horz" wrap="square" lIns="91440" tIns="45720" rIns="91440" bIns="45720" numCol="1" rtlCol="0" anchor="ctr" anchorCtr="0" compatLnSpc="1">
              <a:prstTxWarp prst="textNoShape">
                <a:avLst/>
              </a:prstTxWarp>
            </a:bodyPr>
            <a:lstStyle/>
            <a:p>
              <a:pPr algn="ctr" defTabSz="1009132" eaLnBrk="0" hangingPunct="0">
                <a:buClr>
                  <a:srgbClr val="6699FF"/>
                </a:buClr>
                <a:buSzPct val="80000"/>
              </a:pPr>
              <a:r>
                <a:rPr lang="en-US" dirty="0">
                  <a:latin typeface="Calibri" panose="020F0502020204030204" pitchFamily="34" charset="0"/>
                </a:rPr>
                <a:t>Role-centric</a:t>
              </a:r>
              <a:endParaRPr kumimoji="0" lang="en-GB"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3" name="TextBox 2"/>
            <p:cNvSpPr txBox="1"/>
            <p:nvPr/>
          </p:nvSpPr>
          <p:spPr>
            <a:xfrm>
              <a:off x="3456039" y="2083050"/>
              <a:ext cx="505267" cy="523220"/>
            </a:xfrm>
            <a:prstGeom prst="rect">
              <a:avLst/>
            </a:prstGeom>
            <a:noFill/>
          </p:spPr>
          <p:txBody>
            <a:bodyPr wrap="none" rtlCol="0">
              <a:spAutoFit/>
            </a:bodyPr>
            <a:lstStyle/>
            <a:p>
              <a:r>
                <a:rPr lang="en-GB" sz="2800" b="1" dirty="0" smtClean="0">
                  <a:solidFill>
                    <a:srgbClr val="002060"/>
                  </a:solidFill>
                  <a:latin typeface="Calibri" panose="020F0502020204030204" pitchFamily="34" charset="0"/>
                  <a:cs typeface="Calibri" panose="020F0502020204030204" pitchFamily="34" charset="0"/>
                </a:rPr>
                <a:t>or</a:t>
              </a:r>
              <a:endParaRPr lang="en-GB" sz="2800" b="1" dirty="0">
                <a:solidFill>
                  <a:srgbClr val="002060"/>
                </a:solidFill>
                <a:latin typeface="Calibri" panose="020F0502020204030204" pitchFamily="34" charset="0"/>
                <a:cs typeface="Calibri" panose="020F0502020204030204" pitchFamily="34" charset="0"/>
              </a:endParaRPr>
            </a:p>
          </p:txBody>
        </p:sp>
        <p:sp>
          <p:nvSpPr>
            <p:cNvPr id="16" name="TextBox 15"/>
            <p:cNvSpPr txBox="1"/>
            <p:nvPr/>
          </p:nvSpPr>
          <p:spPr>
            <a:xfrm>
              <a:off x="5618236" y="2083050"/>
              <a:ext cx="505267" cy="523220"/>
            </a:xfrm>
            <a:prstGeom prst="rect">
              <a:avLst/>
            </a:prstGeom>
            <a:noFill/>
          </p:spPr>
          <p:txBody>
            <a:bodyPr wrap="none" rtlCol="0">
              <a:spAutoFit/>
            </a:bodyPr>
            <a:lstStyle/>
            <a:p>
              <a:r>
                <a:rPr lang="en-GB" sz="2800" b="1" dirty="0" smtClean="0">
                  <a:solidFill>
                    <a:srgbClr val="002060"/>
                  </a:solidFill>
                  <a:latin typeface="Calibri" panose="020F0502020204030204" pitchFamily="34" charset="0"/>
                  <a:cs typeface="Calibri" panose="020F0502020204030204" pitchFamily="34" charset="0"/>
                </a:rPr>
                <a:t>or</a:t>
              </a:r>
              <a:endParaRPr lang="en-GB" sz="2800" b="1" dirty="0">
                <a:solidFill>
                  <a:srgbClr val="002060"/>
                </a:solidFill>
                <a:latin typeface="Calibri" panose="020F0502020204030204" pitchFamily="34" charset="0"/>
                <a:cs typeface="Calibri" panose="020F0502020204030204" pitchFamily="34" charset="0"/>
              </a:endParaRPr>
            </a:p>
          </p:txBody>
        </p:sp>
      </p:grpSp>
      <p:sp>
        <p:nvSpPr>
          <p:cNvPr id="18" name="TextBox 17"/>
          <p:cNvSpPr txBox="1"/>
          <p:nvPr/>
        </p:nvSpPr>
        <p:spPr>
          <a:xfrm>
            <a:off x="784049" y="3519054"/>
            <a:ext cx="8734599" cy="3295081"/>
          </a:xfrm>
          <a:prstGeom prst="rect">
            <a:avLst/>
          </a:prstGeom>
          <a:noFill/>
        </p:spPr>
        <p:txBody>
          <a:bodyPr wrap="square" lIns="100913" tIns="50457" rIns="100913" bIns="50457" rtlCol="0">
            <a:spAutoFit/>
          </a:bodyPr>
          <a:lstStyle/>
          <a:p>
            <a:pPr marL="315354" indent="-315354">
              <a:spcBef>
                <a:spcPts val="662"/>
              </a:spcBef>
              <a:spcAft>
                <a:spcPts val="662"/>
              </a:spcAft>
              <a:buFont typeface="Arial" panose="020B0604020202020204" pitchFamily="34" charset="0"/>
              <a:buChar char="•"/>
            </a:pPr>
            <a:r>
              <a:rPr lang="en-US" sz="1800" dirty="0">
                <a:latin typeface="Calibri" panose="020F0502020204030204" pitchFamily="34" charset="0"/>
                <a:cs typeface="Calibri" panose="020F0502020204030204" pitchFamily="34" charset="0"/>
              </a:rPr>
              <a:t>A role name is just one of many </a:t>
            </a:r>
            <a:r>
              <a:rPr lang="en-US" sz="1800" dirty="0" smtClean="0">
                <a:latin typeface="Calibri" panose="020F0502020204030204" pitchFamily="34" charset="0"/>
                <a:cs typeface="Calibri" panose="020F0502020204030204" pitchFamily="34" charset="0"/>
              </a:rPr>
              <a:t>attributes – without any fine structure. </a:t>
            </a:r>
            <a:endParaRPr lang="en-US" sz="1800" dirty="0" smtClean="0">
              <a:latin typeface="Calibri" panose="020F0502020204030204" pitchFamily="34" charset="0"/>
              <a:cs typeface="Calibri" panose="020F0502020204030204" pitchFamily="34" charset="0"/>
            </a:endParaRPr>
          </a:p>
          <a:p>
            <a:pPr marL="315354" indent="-315354">
              <a:spcBef>
                <a:spcPts val="662"/>
              </a:spcBef>
              <a:spcAft>
                <a:spcPts val="662"/>
              </a:spcAft>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The </a:t>
            </a:r>
            <a:r>
              <a:rPr lang="en-US" sz="1800" dirty="0">
                <a:latin typeface="Calibri" panose="020F0502020204030204" pitchFamily="34" charset="0"/>
                <a:cs typeface="Calibri" panose="020F0502020204030204" pitchFamily="34" charset="0"/>
              </a:rPr>
              <a:t>role is not a collection of permissions like in </a:t>
            </a:r>
            <a:r>
              <a:rPr lang="en-US" sz="1800" dirty="0" smtClean="0">
                <a:latin typeface="Calibri" panose="020F0502020204030204" pitchFamily="34" charset="0"/>
                <a:cs typeface="Calibri" panose="020F0502020204030204" pitchFamily="34" charset="0"/>
              </a:rPr>
              <a:t>conventional </a:t>
            </a:r>
            <a:r>
              <a:rPr lang="en-US" sz="1800" dirty="0" smtClean="0">
                <a:latin typeface="Calibri" panose="020F0502020204030204" pitchFamily="34" charset="0"/>
                <a:cs typeface="Calibri" panose="020F0502020204030204" pitchFamily="34" charset="0"/>
              </a:rPr>
              <a:t>RBAC. </a:t>
            </a:r>
            <a:endParaRPr lang="en-US" sz="1800" dirty="0" smtClean="0">
              <a:latin typeface="Calibri" panose="020F0502020204030204" pitchFamily="34" charset="0"/>
              <a:cs typeface="Calibri" panose="020F0502020204030204" pitchFamily="34" charset="0"/>
            </a:endParaRPr>
          </a:p>
          <a:p>
            <a:pPr marL="315354" indent="-315354">
              <a:spcBef>
                <a:spcPts val="662"/>
              </a:spcBef>
              <a:spcAft>
                <a:spcPts val="662"/>
              </a:spcAft>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The main drawback is the rapid loss of RBAC’s administrative simplicity as more attributes are added. </a:t>
            </a:r>
          </a:p>
          <a:p>
            <a:pPr marL="816386" lvl="1" indent="-315354">
              <a:spcBef>
                <a:spcPts val="0"/>
              </a:spcBef>
              <a:spcAft>
                <a:spcPts val="600"/>
              </a:spcAft>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(IEEE Computer, vol. 43, no. 6 (June, 2010), pp. 79-81) </a:t>
            </a:r>
          </a:p>
          <a:p>
            <a:pPr marL="315354" indent="-315354">
              <a:spcBef>
                <a:spcPts val="662"/>
              </a:spcBef>
              <a:spcAft>
                <a:spcPts val="662"/>
              </a:spcAft>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ABAC has problems when </a:t>
            </a:r>
            <a:r>
              <a:rPr lang="en-US" sz="1800" dirty="0">
                <a:latin typeface="Calibri" panose="020F0502020204030204" pitchFamily="34" charset="0"/>
                <a:cs typeface="Calibri" panose="020F0502020204030204" pitchFamily="34" charset="0"/>
              </a:rPr>
              <a:t>determining the risk exposure of </a:t>
            </a:r>
            <a:r>
              <a:rPr lang="en-US" sz="1800" dirty="0" smtClean="0">
                <a:latin typeface="Calibri" panose="020F0502020204030204" pitchFamily="34" charset="0"/>
                <a:cs typeface="Calibri" panose="020F0502020204030204" pitchFamily="34" charset="0"/>
              </a:rPr>
              <a:t>an employees </a:t>
            </a:r>
            <a:r>
              <a:rPr lang="en-US" sz="1800" dirty="0">
                <a:latin typeface="Calibri" panose="020F0502020204030204" pitchFamily="34" charset="0"/>
                <a:cs typeface="Calibri" panose="020F0502020204030204" pitchFamily="34" charset="0"/>
              </a:rPr>
              <a:t>position. </a:t>
            </a:r>
            <a:endParaRPr lang="en-US" sz="1800" dirty="0" smtClean="0">
              <a:latin typeface="Calibri" panose="020F0502020204030204" pitchFamily="34" charset="0"/>
              <a:cs typeface="Calibri" panose="020F0502020204030204" pitchFamily="34" charset="0"/>
            </a:endParaRPr>
          </a:p>
          <a:p>
            <a:pPr marL="315354" indent="-315354">
              <a:spcBef>
                <a:spcPts val="662"/>
              </a:spcBef>
              <a:spcAft>
                <a:spcPts val="662"/>
              </a:spcAft>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This 2</a:t>
            </a:r>
            <a:r>
              <a:rPr lang="en-US" sz="1800" baseline="30000" dirty="0" smtClean="0">
                <a:latin typeface="Calibri" panose="020F0502020204030204" pitchFamily="34" charset="0"/>
                <a:cs typeface="Calibri" panose="020F0502020204030204" pitchFamily="34" charset="0"/>
              </a:rPr>
              <a:t>nd</a:t>
            </a:r>
            <a:r>
              <a:rPr lang="en-US" sz="1800" dirty="0" smtClean="0">
                <a:latin typeface="Calibri" panose="020F0502020204030204" pitchFamily="34" charset="0"/>
                <a:cs typeface="Calibri" panose="020F0502020204030204" pitchFamily="34" charset="0"/>
              </a:rPr>
              <a:t> scenario </a:t>
            </a:r>
            <a:r>
              <a:rPr lang="en-US" sz="1800" dirty="0">
                <a:latin typeface="Calibri" panose="020F0502020204030204" pitchFamily="34" charset="0"/>
                <a:cs typeface="Calibri" panose="020F0502020204030204" pitchFamily="34" charset="0"/>
              </a:rPr>
              <a:t>could serve as a good approach for a rapid </a:t>
            </a:r>
            <a:r>
              <a:rPr lang="en-US" sz="1800" dirty="0" smtClean="0">
                <a:latin typeface="Calibri" panose="020F0502020204030204" pitchFamily="34" charset="0"/>
                <a:cs typeface="Calibri" panose="020F0502020204030204" pitchFamily="34" charset="0"/>
              </a:rPr>
              <a:t>start.</a:t>
            </a:r>
          </a:p>
          <a:p>
            <a:pPr marL="816386" lvl="1" indent="-315354">
              <a:spcBef>
                <a:spcPts val="0"/>
              </a:spcBef>
              <a:spcAft>
                <a:spcPts val="60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Generating early results </a:t>
            </a:r>
            <a:r>
              <a:rPr lang="en-US" sz="1400" dirty="0" smtClean="0">
                <a:latin typeface="Calibri" panose="020F0502020204030204" pitchFamily="34" charset="0"/>
                <a:cs typeface="Calibri" panose="020F0502020204030204" pitchFamily="34" charset="0"/>
              </a:rPr>
              <a:t>of automatic entitlement assignment - without deep </a:t>
            </a:r>
            <a:r>
              <a:rPr lang="en-US" sz="1400" dirty="0">
                <a:latin typeface="Calibri" panose="020F0502020204030204" pitchFamily="34" charset="0"/>
                <a:cs typeface="Calibri" panose="020F0502020204030204" pitchFamily="34" charset="0"/>
              </a:rPr>
              <a:t>knowledge of the </a:t>
            </a:r>
            <a:r>
              <a:rPr lang="en-US" sz="1400" dirty="0" smtClean="0">
                <a:latin typeface="Calibri" panose="020F0502020204030204" pitchFamily="34" charset="0"/>
                <a:cs typeface="Calibri" panose="020F0502020204030204" pitchFamily="34" charset="0"/>
              </a:rPr>
              <a:t>job </a:t>
            </a:r>
            <a:r>
              <a:rPr lang="en-US" sz="1400" dirty="0">
                <a:latin typeface="Calibri" panose="020F0502020204030204" pitchFamily="34" charset="0"/>
                <a:cs typeface="Calibri" panose="020F0502020204030204" pitchFamily="34" charset="0"/>
              </a:rPr>
              <a:t>function</a:t>
            </a:r>
            <a:r>
              <a:rPr lang="en-US" sz="1400" dirty="0" smtClean="0">
                <a:latin typeface="Calibri" panose="020F0502020204030204" pitchFamily="34" charset="0"/>
                <a:cs typeface="Calibri" panose="020F0502020204030204" pitchFamily="34" charset="0"/>
              </a:rPr>
              <a:t>.</a:t>
            </a:r>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211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GB" dirty="0"/>
              <a:t>Combining RBAC and ABAC: </a:t>
            </a:r>
            <a:r>
              <a:rPr lang="en-GB" dirty="0" smtClean="0"/>
              <a:t>Role-centric</a:t>
            </a:r>
            <a:br>
              <a:rPr lang="en-GB" dirty="0" smtClean="0"/>
            </a:br>
            <a:r>
              <a:rPr lang="en-GB" sz="2000" dirty="0" smtClean="0"/>
              <a:t>NIST proposes 3 different way to take advantage of both worlds</a:t>
            </a:r>
            <a:endParaRPr lang="en-GB" dirty="0">
              <a:latin typeface="Calibri" panose="020F0502020204030204" pitchFamily="34" charset="0"/>
              <a:cs typeface="Calibri" panose="020F0502020204030204" pitchFamily="34" charset="0"/>
            </a:endParaRPr>
          </a:p>
        </p:txBody>
      </p:sp>
      <p:grpSp>
        <p:nvGrpSpPr>
          <p:cNvPr id="4" name="Gruppieren 3"/>
          <p:cNvGrpSpPr/>
          <p:nvPr/>
        </p:nvGrpSpPr>
        <p:grpSpPr>
          <a:xfrm>
            <a:off x="1956311" y="1612900"/>
            <a:ext cx="5634476" cy="1672136"/>
            <a:chOff x="1956311" y="1612900"/>
            <a:chExt cx="5634476" cy="1672136"/>
          </a:xfrm>
        </p:grpSpPr>
        <p:sp>
          <p:nvSpPr>
            <p:cNvPr id="11" name="Rectangle 10"/>
            <p:cNvSpPr/>
            <p:nvPr/>
          </p:nvSpPr>
          <p:spPr bwMode="auto">
            <a:xfrm>
              <a:off x="1956311" y="1612900"/>
              <a:ext cx="1349100" cy="1672136"/>
            </a:xfrm>
            <a:prstGeom prst="rect">
              <a:avLst/>
            </a:prstGeom>
            <a:gradFill flip="none" rotWithShape="1">
              <a:gsLst>
                <a:gs pos="91000">
                  <a:srgbClr val="00B0F0">
                    <a:tint val="66000"/>
                    <a:satMod val="160000"/>
                  </a:srgbClr>
                </a:gs>
                <a:gs pos="49000">
                  <a:srgbClr val="00B0F0">
                    <a:tint val="44500"/>
                    <a:satMod val="160000"/>
                  </a:srgbClr>
                </a:gs>
                <a:gs pos="100000">
                  <a:srgbClr val="00B0F0">
                    <a:tint val="23500"/>
                    <a:satMod val="160000"/>
                  </a:srgbClr>
                </a:gs>
              </a:gsLst>
              <a:path path="circle">
                <a:fillToRect l="50000" t="50000" r="50000" b="50000"/>
              </a:path>
              <a:tileRect/>
            </a:gradFill>
            <a:ln w="9525" cap="flat" cmpd="sng" algn="ctr">
              <a:solidFill>
                <a:schemeClr val="tx1"/>
              </a:solidFill>
              <a:prstDash val="solid"/>
              <a:round/>
              <a:headEnd type="none" w="sm" len="sm"/>
              <a:tailEnd type="none" w="sm" len="sm"/>
            </a:ln>
            <a:effectLst/>
            <a:extLst/>
          </p:spPr>
          <p:txBody>
            <a:bodyPr vert="horz" wrap="square" lIns="91440" tIns="45720" rIns="91440" bIns="45720" numCol="1" rtlCol="0" anchor="ctr" anchorCtr="0" compatLnSpc="1">
              <a:prstTxWarp prst="textNoShape">
                <a:avLst/>
              </a:prstTxWarp>
            </a:bodyPr>
            <a:lstStyle/>
            <a:p>
              <a:pPr algn="ctr" defTabSz="1009132" eaLnBrk="0" hangingPunct="0">
                <a:buClr>
                  <a:srgbClr val="6699FF"/>
                </a:buClr>
                <a:buSzPct val="80000"/>
              </a:pPr>
              <a:r>
                <a:rPr lang="en-US" dirty="0">
                  <a:latin typeface="Calibri" panose="020F0502020204030204" pitchFamily="34" charset="0"/>
                </a:rPr>
                <a:t>Dynamic roles</a:t>
              </a:r>
              <a:endParaRPr kumimoji="0" lang="en-GB"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12" name="Rectangle 11"/>
            <p:cNvSpPr/>
            <p:nvPr/>
          </p:nvSpPr>
          <p:spPr bwMode="auto">
            <a:xfrm>
              <a:off x="4098999" y="1612900"/>
              <a:ext cx="1349100" cy="1672136"/>
            </a:xfrm>
            <a:prstGeom prst="rect">
              <a:avLst/>
            </a:prstGeom>
            <a:gradFill flip="none" rotWithShape="1">
              <a:gsLst>
                <a:gs pos="91000">
                  <a:srgbClr val="00B0F0">
                    <a:tint val="66000"/>
                    <a:satMod val="160000"/>
                  </a:srgbClr>
                </a:gs>
                <a:gs pos="49000">
                  <a:srgbClr val="00B0F0">
                    <a:tint val="44500"/>
                    <a:satMod val="160000"/>
                  </a:srgbClr>
                </a:gs>
                <a:gs pos="100000">
                  <a:srgbClr val="00B0F0">
                    <a:tint val="23500"/>
                    <a:satMod val="160000"/>
                  </a:srgbClr>
                </a:gs>
              </a:gsLst>
              <a:path path="circle">
                <a:fillToRect l="50000" t="50000" r="50000" b="50000"/>
              </a:path>
              <a:tileRect/>
            </a:gradFill>
            <a:ln w="9525" cap="flat" cmpd="sng" algn="ctr">
              <a:solidFill>
                <a:schemeClr val="tx1"/>
              </a:solidFill>
              <a:prstDash val="solid"/>
              <a:round/>
              <a:headEnd type="none" w="sm" len="sm"/>
              <a:tailEnd type="none" w="sm" len="sm"/>
            </a:ln>
            <a:effectLst/>
            <a:extLst/>
          </p:spPr>
          <p:txBody>
            <a:bodyPr vert="horz" wrap="square" lIns="91440" tIns="45720" rIns="91440" bIns="45720" numCol="1" rtlCol="0" anchor="ctr" anchorCtr="0" compatLnSpc="1">
              <a:prstTxWarp prst="textNoShape">
                <a:avLst/>
              </a:prstTxWarp>
            </a:bodyPr>
            <a:lstStyle/>
            <a:p>
              <a:pPr algn="ctr" defTabSz="1009132" eaLnBrk="0" hangingPunct="0">
                <a:buClr>
                  <a:srgbClr val="6699FF"/>
                </a:buClr>
                <a:buSzPct val="80000"/>
              </a:pPr>
              <a:r>
                <a:rPr lang="en-US" dirty="0">
                  <a:latin typeface="Calibri" panose="020F0502020204030204" pitchFamily="34" charset="0"/>
                </a:rPr>
                <a:t>Attribute-centric</a:t>
              </a:r>
              <a:endParaRPr kumimoji="0" lang="en-GB"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13" name="Rectangle 12"/>
            <p:cNvSpPr/>
            <p:nvPr/>
          </p:nvSpPr>
          <p:spPr bwMode="auto">
            <a:xfrm>
              <a:off x="6241687" y="1612900"/>
              <a:ext cx="1349100" cy="1672136"/>
            </a:xfrm>
            <a:prstGeom prst="rect">
              <a:avLst/>
            </a:prstGeom>
            <a:gradFill flip="none" rotWithShape="1">
              <a:gsLst>
                <a:gs pos="91000">
                  <a:srgbClr val="00B0F0">
                    <a:tint val="66000"/>
                    <a:satMod val="160000"/>
                  </a:srgbClr>
                </a:gs>
                <a:gs pos="49000">
                  <a:srgbClr val="00B0F0">
                    <a:tint val="44500"/>
                    <a:satMod val="160000"/>
                  </a:srgbClr>
                </a:gs>
                <a:gs pos="100000">
                  <a:srgbClr val="00B0F0">
                    <a:tint val="23500"/>
                    <a:satMod val="160000"/>
                  </a:srgbClr>
                </a:gs>
              </a:gsLst>
              <a:path path="circle">
                <a:fillToRect l="50000" t="50000" r="50000" b="50000"/>
              </a:path>
              <a:tileRect/>
            </a:gradFill>
            <a:ln w="38100" cap="flat" cmpd="sng" algn="ctr">
              <a:solidFill>
                <a:srgbClr val="D70032"/>
              </a:solidFill>
              <a:prstDash val="solid"/>
              <a:round/>
              <a:headEnd type="none" w="sm" len="sm"/>
              <a:tailEnd type="none" w="sm" len="sm"/>
            </a:ln>
            <a:effectLst/>
            <a:extLst/>
          </p:spPr>
          <p:txBody>
            <a:bodyPr vert="horz" wrap="square" lIns="91440" tIns="45720" rIns="91440" bIns="45720" numCol="1" rtlCol="0" anchor="ctr" anchorCtr="0" compatLnSpc="1">
              <a:prstTxWarp prst="textNoShape">
                <a:avLst/>
              </a:prstTxWarp>
            </a:bodyPr>
            <a:lstStyle/>
            <a:p>
              <a:pPr algn="ctr" defTabSz="1009132" eaLnBrk="0" hangingPunct="0">
                <a:buClr>
                  <a:srgbClr val="6699FF"/>
                </a:buClr>
                <a:buSzPct val="80000"/>
              </a:pPr>
              <a:r>
                <a:rPr lang="en-US" b="1" dirty="0">
                  <a:latin typeface="Calibri" panose="020F0502020204030204" pitchFamily="34" charset="0"/>
                </a:rPr>
                <a:t>Role-centric</a:t>
              </a:r>
              <a:endParaRPr lang="en-GB" b="1" dirty="0">
                <a:latin typeface="Calibri" panose="020F0502020204030204" pitchFamily="34" charset="0"/>
              </a:endParaRPr>
            </a:p>
          </p:txBody>
        </p:sp>
        <p:sp>
          <p:nvSpPr>
            <p:cNvPr id="3" name="TextBox 2"/>
            <p:cNvSpPr txBox="1"/>
            <p:nvPr/>
          </p:nvSpPr>
          <p:spPr>
            <a:xfrm>
              <a:off x="3456039" y="2083050"/>
              <a:ext cx="505267" cy="523220"/>
            </a:xfrm>
            <a:prstGeom prst="rect">
              <a:avLst/>
            </a:prstGeom>
            <a:noFill/>
          </p:spPr>
          <p:txBody>
            <a:bodyPr wrap="none" rtlCol="0">
              <a:spAutoFit/>
            </a:bodyPr>
            <a:lstStyle/>
            <a:p>
              <a:r>
                <a:rPr lang="en-GB" sz="2800" b="1" dirty="0" smtClean="0">
                  <a:solidFill>
                    <a:srgbClr val="002060"/>
                  </a:solidFill>
                  <a:latin typeface="Calibri" panose="020F0502020204030204" pitchFamily="34" charset="0"/>
                  <a:cs typeface="Calibri" panose="020F0502020204030204" pitchFamily="34" charset="0"/>
                </a:rPr>
                <a:t>or</a:t>
              </a:r>
              <a:endParaRPr lang="en-GB" sz="2800" b="1" dirty="0">
                <a:solidFill>
                  <a:srgbClr val="002060"/>
                </a:solidFill>
                <a:latin typeface="Calibri" panose="020F0502020204030204" pitchFamily="34" charset="0"/>
                <a:cs typeface="Calibri" panose="020F0502020204030204" pitchFamily="34" charset="0"/>
              </a:endParaRPr>
            </a:p>
          </p:txBody>
        </p:sp>
        <p:sp>
          <p:nvSpPr>
            <p:cNvPr id="16" name="TextBox 15"/>
            <p:cNvSpPr txBox="1"/>
            <p:nvPr/>
          </p:nvSpPr>
          <p:spPr>
            <a:xfrm>
              <a:off x="5618236" y="2083050"/>
              <a:ext cx="505267" cy="523220"/>
            </a:xfrm>
            <a:prstGeom prst="rect">
              <a:avLst/>
            </a:prstGeom>
            <a:noFill/>
          </p:spPr>
          <p:txBody>
            <a:bodyPr wrap="none" rtlCol="0">
              <a:spAutoFit/>
            </a:bodyPr>
            <a:lstStyle/>
            <a:p>
              <a:r>
                <a:rPr lang="en-GB" sz="2800" b="1" dirty="0" smtClean="0">
                  <a:solidFill>
                    <a:srgbClr val="002060"/>
                  </a:solidFill>
                  <a:latin typeface="Calibri" panose="020F0502020204030204" pitchFamily="34" charset="0"/>
                  <a:cs typeface="Calibri" panose="020F0502020204030204" pitchFamily="34" charset="0"/>
                </a:rPr>
                <a:t>or</a:t>
              </a:r>
              <a:endParaRPr lang="en-GB" sz="2800" b="1" dirty="0">
                <a:solidFill>
                  <a:srgbClr val="002060"/>
                </a:solidFill>
                <a:latin typeface="Calibri" panose="020F0502020204030204" pitchFamily="34" charset="0"/>
                <a:cs typeface="Calibri" panose="020F0502020204030204" pitchFamily="34" charset="0"/>
              </a:endParaRPr>
            </a:p>
          </p:txBody>
        </p:sp>
      </p:grpSp>
      <p:sp>
        <p:nvSpPr>
          <p:cNvPr id="18" name="TextBox 17"/>
          <p:cNvSpPr txBox="1"/>
          <p:nvPr/>
        </p:nvSpPr>
        <p:spPr>
          <a:xfrm>
            <a:off x="784050" y="3695380"/>
            <a:ext cx="8734599" cy="3333553"/>
          </a:xfrm>
          <a:prstGeom prst="rect">
            <a:avLst/>
          </a:prstGeom>
          <a:noFill/>
        </p:spPr>
        <p:txBody>
          <a:bodyPr wrap="square" lIns="100913" tIns="50457" rIns="100913" bIns="50457" rtlCol="0">
            <a:spAutoFit/>
          </a:bodyPr>
          <a:lstStyle/>
          <a:p>
            <a:pPr marL="315354" indent="-315354">
              <a:spcBef>
                <a:spcPts val="662"/>
              </a:spcBef>
              <a:spcAft>
                <a:spcPts val="662"/>
              </a:spcAft>
              <a:buFont typeface="Arial" panose="020B0604020202020204" pitchFamily="34" charset="0"/>
              <a:buChar char="•"/>
            </a:pPr>
            <a:r>
              <a:rPr lang="en-US" sz="1800" dirty="0">
                <a:latin typeface="Calibri" panose="020F0502020204030204" pitchFamily="34" charset="0"/>
                <a:cs typeface="Calibri" panose="020F0502020204030204" pitchFamily="34" charset="0"/>
              </a:rPr>
              <a:t>Attributes are added to constrain RBAC. </a:t>
            </a:r>
            <a:endParaRPr lang="en-US" sz="1800" dirty="0" smtClean="0">
              <a:latin typeface="Calibri" panose="020F0502020204030204" pitchFamily="34" charset="0"/>
              <a:cs typeface="Calibri" panose="020F0502020204030204" pitchFamily="34" charset="0"/>
            </a:endParaRPr>
          </a:p>
          <a:p>
            <a:pPr marL="315354" indent="-315354">
              <a:spcBef>
                <a:spcPts val="662"/>
              </a:spcBef>
              <a:spcAft>
                <a:spcPts val="662"/>
              </a:spcAft>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Constraints can </a:t>
            </a:r>
            <a:r>
              <a:rPr lang="en-US" sz="1800" dirty="0">
                <a:latin typeface="Calibri" panose="020F0502020204030204" pitchFamily="34" charset="0"/>
                <a:cs typeface="Calibri" panose="020F0502020204030204" pitchFamily="34" charset="0"/>
              </a:rPr>
              <a:t>only reduce permissions available to the user not expand them. </a:t>
            </a:r>
            <a:endParaRPr lang="en-US" sz="1800" dirty="0" smtClean="0">
              <a:latin typeface="Calibri" panose="020F0502020204030204" pitchFamily="34" charset="0"/>
              <a:cs typeface="Calibri" panose="020F0502020204030204" pitchFamily="34" charset="0"/>
            </a:endParaRPr>
          </a:p>
          <a:p>
            <a:pPr marL="315354" indent="-315354">
              <a:spcBef>
                <a:spcPts val="662"/>
              </a:spcBef>
              <a:spcAft>
                <a:spcPts val="662"/>
              </a:spcAft>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Some </a:t>
            </a:r>
            <a:r>
              <a:rPr lang="en-US" sz="1800" dirty="0">
                <a:latin typeface="Calibri" panose="020F0502020204030204" pitchFamily="34" charset="0"/>
                <a:cs typeface="Calibri" panose="020F0502020204030204" pitchFamily="34" charset="0"/>
              </a:rPr>
              <a:t>of ABAC’s flexibility is lost because </a:t>
            </a:r>
            <a:r>
              <a:rPr lang="en-US" sz="1800" dirty="0" smtClean="0">
                <a:latin typeface="Calibri" panose="020F0502020204030204" pitchFamily="34" charset="0"/>
                <a:cs typeface="Calibri" panose="020F0502020204030204" pitchFamily="34" charset="0"/>
              </a:rPr>
              <a:t>access is still granted via a (constrained) role</a:t>
            </a:r>
            <a:r>
              <a:rPr lang="en-US" sz="1800" dirty="0">
                <a:latin typeface="Calibri" panose="020F0502020204030204" pitchFamily="34" charset="0"/>
                <a:cs typeface="Calibri" panose="020F0502020204030204" pitchFamily="34" charset="0"/>
              </a:rPr>
              <a:t>, </a:t>
            </a:r>
            <a:endParaRPr lang="en-US" sz="1800" dirty="0" smtClean="0">
              <a:latin typeface="Calibri" panose="020F0502020204030204" pitchFamily="34" charset="0"/>
              <a:cs typeface="Calibri" panose="020F0502020204030204" pitchFamily="34" charset="0"/>
            </a:endParaRPr>
          </a:p>
          <a:p>
            <a:pPr marL="315354" indent="-315354">
              <a:spcBef>
                <a:spcPts val="662"/>
              </a:spcBef>
              <a:spcAft>
                <a:spcPts val="662"/>
              </a:spcAft>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System retains </a:t>
            </a:r>
            <a:r>
              <a:rPr lang="en-US" sz="1800" dirty="0">
                <a:latin typeface="Calibri" panose="020F0502020204030204" pitchFamily="34" charset="0"/>
                <a:cs typeface="Calibri" panose="020F0502020204030204" pitchFamily="34" charset="0"/>
              </a:rPr>
              <a:t>the RBAC capability to determine the maximum set of user-obtainable permissions. </a:t>
            </a:r>
            <a:endParaRPr lang="en-US" sz="1800" dirty="0" smtClean="0">
              <a:latin typeface="Calibri" panose="020F0502020204030204" pitchFamily="34" charset="0"/>
              <a:cs typeface="Calibri" panose="020F0502020204030204" pitchFamily="34" charset="0"/>
            </a:endParaRPr>
          </a:p>
          <a:p>
            <a:pPr marL="315354" indent="-315354">
              <a:spcBef>
                <a:spcPts val="662"/>
              </a:spcBef>
              <a:spcAft>
                <a:spcPts val="662"/>
              </a:spcAft>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The RBAC </a:t>
            </a:r>
            <a:r>
              <a:rPr lang="en-US" sz="1800" dirty="0">
                <a:latin typeface="Calibri" panose="020F0502020204030204" pitchFamily="34" charset="0"/>
                <a:cs typeface="Calibri" panose="020F0502020204030204" pitchFamily="34" charset="0"/>
              </a:rPr>
              <a:t>model in </a:t>
            </a:r>
            <a:r>
              <a:rPr lang="en-US" sz="1800" dirty="0" smtClean="0">
                <a:latin typeface="Calibri" panose="020F0502020204030204" pitchFamily="34" charset="0"/>
                <a:cs typeface="Calibri" panose="020F0502020204030204" pitchFamily="34" charset="0"/>
              </a:rPr>
              <a:t>1992 was explicitly designed, </a:t>
            </a:r>
            <a:r>
              <a:rPr lang="en-US" sz="1800" dirty="0">
                <a:latin typeface="Calibri" panose="020F0502020204030204" pitchFamily="34" charset="0"/>
                <a:cs typeface="Calibri" panose="020F0502020204030204" pitchFamily="34" charset="0"/>
              </a:rPr>
              <a:t>to </a:t>
            </a:r>
            <a:r>
              <a:rPr lang="en-US" sz="1800" dirty="0" smtClean="0">
                <a:latin typeface="Calibri" panose="020F0502020204030204" pitchFamily="34" charset="0"/>
                <a:cs typeface="Calibri" panose="020F0502020204030204" pitchFamily="34" charset="0"/>
              </a:rPr>
              <a:t>apply additional </a:t>
            </a:r>
            <a:r>
              <a:rPr lang="en-US" sz="1800" dirty="0">
                <a:latin typeface="Calibri" panose="020F0502020204030204" pitchFamily="34" charset="0"/>
                <a:cs typeface="Calibri" panose="020F0502020204030204" pitchFamily="34" charset="0"/>
              </a:rPr>
              <a:t>constraints </a:t>
            </a:r>
            <a:r>
              <a:rPr lang="en-US" sz="1800" dirty="0" smtClean="0">
                <a:latin typeface="Calibri" panose="020F0502020204030204" pitchFamily="34" charset="0"/>
                <a:cs typeface="Calibri" panose="020F0502020204030204" pitchFamily="34" charset="0"/>
              </a:rPr>
              <a:t>to roles. </a:t>
            </a:r>
          </a:p>
          <a:p>
            <a:pPr marL="315354" indent="-315354">
              <a:spcBef>
                <a:spcPts val="662"/>
              </a:spcBef>
              <a:spcAft>
                <a:spcPts val="662"/>
              </a:spcAft>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This </a:t>
            </a:r>
            <a:r>
              <a:rPr lang="en-US" sz="1800" dirty="0">
                <a:latin typeface="Calibri" panose="020F0502020204030204" pitchFamily="34" charset="0"/>
                <a:cs typeface="Calibri" panose="020F0502020204030204" pitchFamily="34" charset="0"/>
              </a:rPr>
              <a:t>approach </a:t>
            </a:r>
            <a:r>
              <a:rPr lang="en-US" sz="1800" dirty="0" smtClean="0">
                <a:latin typeface="Calibri" panose="020F0502020204030204" pitchFamily="34" charset="0"/>
                <a:cs typeface="Calibri" panose="020F0502020204030204" pitchFamily="34" charset="0"/>
              </a:rPr>
              <a:t>is </a:t>
            </a:r>
            <a:r>
              <a:rPr lang="en-US" sz="1800" dirty="0">
                <a:latin typeface="Calibri" panose="020F0502020204030204" pitchFamily="34" charset="0"/>
                <a:cs typeface="Calibri" panose="020F0502020204030204" pitchFamily="34" charset="0"/>
              </a:rPr>
              <a:t>the one envisioned as the natural </a:t>
            </a:r>
            <a:r>
              <a:rPr lang="en-US" sz="1800" dirty="0" smtClean="0">
                <a:latin typeface="Calibri" panose="020F0502020204030204" pitchFamily="34" charset="0"/>
                <a:cs typeface="Calibri" panose="020F0502020204030204" pitchFamily="34" charset="0"/>
              </a:rPr>
              <a:t>RBAC approach </a:t>
            </a:r>
            <a:r>
              <a:rPr lang="en-US" sz="1800" dirty="0">
                <a:latin typeface="Calibri" panose="020F0502020204030204" pitchFamily="34" charset="0"/>
                <a:cs typeface="Calibri" panose="020F0502020204030204" pitchFamily="34" charset="0"/>
              </a:rPr>
              <a:t>by </a:t>
            </a:r>
            <a:r>
              <a:rPr lang="en-US" sz="1800" dirty="0" err="1" smtClean="0">
                <a:latin typeface="Calibri" panose="020F0502020204030204" pitchFamily="34" charset="0"/>
                <a:cs typeface="Calibri" panose="020F0502020204030204" pitchFamily="34" charset="0"/>
              </a:rPr>
              <a:t>KuppingerCole</a:t>
            </a:r>
            <a:r>
              <a:rPr lang="en-US" sz="1800" dirty="0" smtClean="0">
                <a:latin typeface="Calibri" panose="020F0502020204030204" pitchFamily="34" charset="0"/>
                <a:cs typeface="Calibri" panose="020F0502020204030204" pitchFamily="34" charset="0"/>
              </a:rPr>
              <a:t>.</a:t>
            </a:r>
          </a:p>
          <a:p>
            <a:pPr marL="816386" lvl="1" indent="-315354">
              <a:spcBef>
                <a:spcPts val="662"/>
              </a:spcBef>
              <a:spcAft>
                <a:spcPts val="662"/>
              </a:spcAft>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a:t>
            </a:r>
            <a:r>
              <a:rPr lang="en-US" sz="1400" dirty="0">
                <a:latin typeface="Calibri" panose="020F0502020204030204" pitchFamily="34" charset="0"/>
                <a:cs typeface="Calibri" panose="020F0502020204030204" pitchFamily="34" charset="0"/>
              </a:rPr>
              <a:t>https://www.kuppingercole.com/report/enterprise_role_management_done_right</a:t>
            </a:r>
            <a:r>
              <a:rPr lang="en-US" sz="1400" dirty="0" smtClean="0">
                <a:latin typeface="Calibri" panose="020F0502020204030204" pitchFamily="34" charset="0"/>
                <a:cs typeface="Calibri" panose="020F0502020204030204" pitchFamily="34" charset="0"/>
              </a:rPr>
              <a:t>).</a:t>
            </a:r>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211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4" name="Ellipse 69"/>
          <p:cNvSpPr>
            <a:spLocks noChangeArrowheads="1"/>
          </p:cNvSpPr>
          <p:nvPr/>
        </p:nvSpPr>
        <p:spPr bwMode="auto">
          <a:xfrm>
            <a:off x="1693809" y="5362861"/>
            <a:ext cx="4129494" cy="1255137"/>
          </a:xfrm>
          <a:prstGeom prst="ellipse">
            <a:avLst/>
          </a:prstGeom>
          <a:solidFill>
            <a:srgbClr val="EAEAEA">
              <a:alpha val="50195"/>
            </a:srgbClr>
          </a:solidFill>
          <a:ln w="9525" algn="ctr">
            <a:solidFill>
              <a:srgbClr val="000000"/>
            </a:solidFill>
            <a:round/>
            <a:headEnd/>
            <a:tailEnd/>
          </a:ln>
        </p:spPr>
        <p:txBody>
          <a:bodyPr lIns="100913" tIns="50457" rIns="100913" bIns="50457"/>
          <a:lstStyle/>
          <a:p>
            <a:pPr algn="ctr"/>
            <a:r>
              <a:rPr lang="en-GB" sz="1500" dirty="0" smtClean="0">
                <a:solidFill>
                  <a:srgbClr val="002060"/>
                </a:solidFill>
                <a:latin typeface="Calibri" panose="020F0502020204030204" pitchFamily="34" charset="0"/>
                <a:cs typeface="Calibri" panose="020F0502020204030204" pitchFamily="34" charset="0"/>
              </a:rPr>
              <a:t>entitlement</a:t>
            </a:r>
            <a:endParaRPr lang="en-GB" sz="1500" dirty="0">
              <a:solidFill>
                <a:srgbClr val="002060"/>
              </a:solidFill>
              <a:latin typeface="Calibri" panose="020F0502020204030204" pitchFamily="34" charset="0"/>
              <a:cs typeface="Calibri" panose="020F0502020204030204" pitchFamily="34" charset="0"/>
            </a:endParaRPr>
          </a:p>
        </p:txBody>
      </p:sp>
      <p:sp>
        <p:nvSpPr>
          <p:cNvPr id="230405" name="Oval 6"/>
          <p:cNvSpPr>
            <a:spLocks noChangeArrowheads="1"/>
          </p:cNvSpPr>
          <p:nvPr/>
        </p:nvSpPr>
        <p:spPr bwMode="auto">
          <a:xfrm>
            <a:off x="615006" y="2064394"/>
            <a:ext cx="1031970" cy="954958"/>
          </a:xfrm>
          <a:prstGeom prst="ellipse">
            <a:avLst/>
          </a:prstGeom>
          <a:solidFill>
            <a:srgbClr val="EAEAEA"/>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913" tIns="50457" rIns="100913" bIns="50457" anchor="ctr"/>
          <a:lstStyle/>
          <a:p>
            <a:pPr algn="ctr"/>
            <a:r>
              <a:rPr lang="en-GB" sz="1300" dirty="0">
                <a:latin typeface="Calibri" panose="020F0502020204030204" pitchFamily="34" charset="0"/>
                <a:cs typeface="Calibri" panose="020F0502020204030204" pitchFamily="34" charset="0"/>
              </a:rPr>
              <a:t>identity</a:t>
            </a:r>
          </a:p>
        </p:txBody>
      </p:sp>
      <p:sp>
        <p:nvSpPr>
          <p:cNvPr id="230406" name="Oval 21"/>
          <p:cNvSpPr>
            <a:spLocks noChangeArrowheads="1"/>
          </p:cNvSpPr>
          <p:nvPr/>
        </p:nvSpPr>
        <p:spPr bwMode="auto">
          <a:xfrm>
            <a:off x="3744829" y="3689929"/>
            <a:ext cx="1033584" cy="954958"/>
          </a:xfrm>
          <a:prstGeom prst="ellipse">
            <a:avLst/>
          </a:prstGeom>
          <a:solidFill>
            <a:srgbClr val="EAEAEA"/>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913" tIns="50457" rIns="100913" bIns="50457" anchor="ctr"/>
          <a:lstStyle/>
          <a:p>
            <a:pPr algn="ctr"/>
            <a:r>
              <a:rPr lang="en-GB" sz="1300" dirty="0">
                <a:latin typeface="Calibri" panose="020F0502020204030204" pitchFamily="34" charset="0"/>
                <a:cs typeface="Calibri" panose="020F0502020204030204" pitchFamily="34" charset="0"/>
              </a:rPr>
              <a:t>functional</a:t>
            </a:r>
            <a:br>
              <a:rPr lang="en-GB" sz="1300" dirty="0">
                <a:latin typeface="Calibri" panose="020F0502020204030204" pitchFamily="34" charset="0"/>
                <a:cs typeface="Calibri" panose="020F0502020204030204" pitchFamily="34" charset="0"/>
              </a:rPr>
            </a:br>
            <a:r>
              <a:rPr lang="en-GB" sz="1300" dirty="0">
                <a:latin typeface="Calibri" panose="020F0502020204030204" pitchFamily="34" charset="0"/>
                <a:cs typeface="Calibri" panose="020F0502020204030204" pitchFamily="34" charset="0"/>
              </a:rPr>
              <a:t>role</a:t>
            </a:r>
          </a:p>
        </p:txBody>
      </p:sp>
      <p:sp>
        <p:nvSpPr>
          <p:cNvPr id="230407" name="Text Box 28"/>
          <p:cNvSpPr txBox="1">
            <a:spLocks noChangeArrowheads="1"/>
          </p:cNvSpPr>
          <p:nvPr/>
        </p:nvSpPr>
        <p:spPr bwMode="auto">
          <a:xfrm>
            <a:off x="695755" y="4313110"/>
            <a:ext cx="883470" cy="240399"/>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0913" tIns="50457" rIns="100913" bIns="50457">
            <a:spAutoFit/>
          </a:bodyPr>
          <a:lstStyle>
            <a:lvl1pPr eaLnBrk="0" hangingPunct="0">
              <a:defRPr>
                <a:solidFill>
                  <a:srgbClr val="000000"/>
                </a:solidFill>
                <a:latin typeface="Trebuchet MS"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Trebuchet MS"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Trebuchet MS"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Trebuchet MS"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Trebuchet MS"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Trebuchet MS"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Trebuchet MS"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Trebuchet MS"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Trebuchet MS" pitchFamily="34" charset="0"/>
                <a:ea typeface="ヒラギノ角ゴ ProN W3"/>
                <a:cs typeface="ヒラギノ角ゴ ProN W3"/>
                <a:sym typeface="Arial" pitchFamily="34" charset="0"/>
              </a:defRPr>
            </a:lvl9pPr>
          </a:lstStyle>
          <a:p>
            <a:pPr eaLnBrk="1" hangingPunct="1"/>
            <a:r>
              <a:rPr lang="en-GB" sz="900" dirty="0">
                <a:solidFill>
                  <a:schemeClr val="accent2"/>
                </a:solidFill>
                <a:latin typeface="Calibri" panose="020F0502020204030204" pitchFamily="34" charset="0"/>
                <a:cs typeface="Calibri" panose="020F0502020204030204" pitchFamily="34" charset="0"/>
              </a:rPr>
              <a:t>Is assigned 1:n</a:t>
            </a:r>
          </a:p>
        </p:txBody>
      </p:sp>
      <p:sp>
        <p:nvSpPr>
          <p:cNvPr id="230408" name="Oval 39"/>
          <p:cNvSpPr>
            <a:spLocks noChangeArrowheads="1"/>
          </p:cNvSpPr>
          <p:nvPr/>
        </p:nvSpPr>
        <p:spPr bwMode="auto">
          <a:xfrm>
            <a:off x="615006" y="3691685"/>
            <a:ext cx="1031970" cy="954958"/>
          </a:xfrm>
          <a:prstGeom prst="ellipse">
            <a:avLst/>
          </a:prstGeom>
          <a:solidFill>
            <a:srgbClr val="EAEAEA"/>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913" tIns="50457" rIns="100913" bIns="50457" anchor="ctr"/>
          <a:lstStyle/>
          <a:p>
            <a:pPr algn="ctr"/>
            <a:r>
              <a:rPr lang="en-GB" sz="1300" dirty="0" smtClean="0">
                <a:latin typeface="Calibri" panose="020F0502020204030204" pitchFamily="34" charset="0"/>
                <a:cs typeface="Calibri" panose="020F0502020204030204" pitchFamily="34" charset="0"/>
              </a:rPr>
              <a:t>authorisation</a:t>
            </a:r>
            <a:endParaRPr lang="en-GB" sz="1300" dirty="0">
              <a:latin typeface="Calibri" panose="020F0502020204030204" pitchFamily="34" charset="0"/>
              <a:cs typeface="Calibri" panose="020F0502020204030204" pitchFamily="34" charset="0"/>
            </a:endParaRPr>
          </a:p>
        </p:txBody>
      </p:sp>
      <p:sp>
        <p:nvSpPr>
          <p:cNvPr id="230409" name="Oval 40"/>
          <p:cNvSpPr>
            <a:spLocks noChangeArrowheads="1"/>
          </p:cNvSpPr>
          <p:nvPr/>
        </p:nvSpPr>
        <p:spPr bwMode="auto">
          <a:xfrm>
            <a:off x="4327835" y="5513828"/>
            <a:ext cx="1028740" cy="954958"/>
          </a:xfrm>
          <a:prstGeom prst="ellipse">
            <a:avLst/>
          </a:prstGeom>
          <a:solidFill>
            <a:srgbClr val="EAEAEA"/>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913" tIns="50457" rIns="100913" bIns="50457" anchor="ctr"/>
          <a:lstStyle/>
          <a:p>
            <a:pPr algn="ctr"/>
            <a:r>
              <a:rPr lang="en-GB" sz="1300" dirty="0">
                <a:latin typeface="Calibri" panose="020F0502020204030204" pitchFamily="34" charset="0"/>
                <a:cs typeface="Calibri" panose="020F0502020204030204" pitchFamily="34" charset="0"/>
              </a:rPr>
              <a:t>information</a:t>
            </a:r>
            <a:br>
              <a:rPr lang="en-GB" sz="1300" dirty="0">
                <a:latin typeface="Calibri" panose="020F0502020204030204" pitchFamily="34" charset="0"/>
                <a:cs typeface="Calibri" panose="020F0502020204030204" pitchFamily="34" charset="0"/>
              </a:rPr>
            </a:br>
            <a:r>
              <a:rPr lang="en-GB" sz="1300" dirty="0">
                <a:latin typeface="Calibri" panose="020F0502020204030204" pitchFamily="34" charset="0"/>
                <a:cs typeface="Calibri" panose="020F0502020204030204" pitchFamily="34" charset="0"/>
              </a:rPr>
              <a:t>object</a:t>
            </a:r>
          </a:p>
        </p:txBody>
      </p:sp>
      <p:cxnSp>
        <p:nvCxnSpPr>
          <p:cNvPr id="230410" name="AutoShape 41"/>
          <p:cNvCxnSpPr>
            <a:cxnSpLocks noChangeShapeType="1"/>
            <a:stCxn id="230413" idx="6"/>
            <a:endCxn id="230409" idx="2"/>
          </p:cNvCxnSpPr>
          <p:nvPr/>
        </p:nvCxnSpPr>
        <p:spPr bwMode="auto">
          <a:xfrm>
            <a:off x="3203811" y="5991307"/>
            <a:ext cx="1124024" cy="0"/>
          </a:xfrm>
          <a:prstGeom prst="straightConnector1">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0411" name="Oval 21"/>
          <p:cNvSpPr>
            <a:spLocks noChangeArrowheads="1"/>
          </p:cNvSpPr>
          <p:nvPr/>
        </p:nvSpPr>
        <p:spPr bwMode="auto">
          <a:xfrm>
            <a:off x="2173457" y="3691685"/>
            <a:ext cx="1033584" cy="954958"/>
          </a:xfrm>
          <a:prstGeom prst="ellipse">
            <a:avLst/>
          </a:prstGeom>
          <a:solidFill>
            <a:srgbClr val="EAEAEA"/>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913" tIns="50457" rIns="100913" bIns="50457" anchor="ctr"/>
          <a:lstStyle/>
          <a:p>
            <a:pPr algn="ctr"/>
            <a:r>
              <a:rPr lang="en-GB" sz="1300" dirty="0">
                <a:latin typeface="Calibri" panose="020F0502020204030204" pitchFamily="34" charset="0"/>
                <a:cs typeface="Calibri" panose="020F0502020204030204" pitchFamily="34" charset="0"/>
              </a:rPr>
              <a:t>business</a:t>
            </a:r>
            <a:br>
              <a:rPr lang="en-GB" sz="1300" dirty="0">
                <a:latin typeface="Calibri" panose="020F0502020204030204" pitchFamily="34" charset="0"/>
                <a:cs typeface="Calibri" panose="020F0502020204030204" pitchFamily="34" charset="0"/>
              </a:rPr>
            </a:br>
            <a:r>
              <a:rPr lang="en-GB" sz="1300" dirty="0">
                <a:latin typeface="Calibri" panose="020F0502020204030204" pitchFamily="34" charset="0"/>
                <a:cs typeface="Calibri" panose="020F0502020204030204" pitchFamily="34" charset="0"/>
              </a:rPr>
              <a:t>role</a:t>
            </a:r>
          </a:p>
        </p:txBody>
      </p:sp>
      <p:cxnSp>
        <p:nvCxnSpPr>
          <p:cNvPr id="230412" name="AutoShape 23"/>
          <p:cNvCxnSpPr>
            <a:cxnSpLocks noChangeShapeType="1"/>
            <a:stCxn id="230406" idx="2"/>
            <a:endCxn id="230411" idx="6"/>
          </p:cNvCxnSpPr>
          <p:nvPr/>
        </p:nvCxnSpPr>
        <p:spPr bwMode="auto">
          <a:xfrm flipH="1">
            <a:off x="3207042" y="4167408"/>
            <a:ext cx="537787" cy="1756"/>
          </a:xfrm>
          <a:prstGeom prst="straightConnector1">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0413" name="Oval 38"/>
          <p:cNvSpPr>
            <a:spLocks noChangeArrowheads="1"/>
          </p:cNvSpPr>
          <p:nvPr/>
        </p:nvSpPr>
        <p:spPr bwMode="auto">
          <a:xfrm>
            <a:off x="2171842" y="5513828"/>
            <a:ext cx="1031970" cy="954958"/>
          </a:xfrm>
          <a:prstGeom prst="ellipse">
            <a:avLst/>
          </a:prstGeom>
          <a:solidFill>
            <a:srgbClr val="EAEAEA"/>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913" tIns="50457" rIns="100913" bIns="50457" anchor="ctr"/>
          <a:lstStyle/>
          <a:p>
            <a:pPr algn="ctr"/>
            <a:r>
              <a:rPr lang="en-GB" sz="1300" dirty="0">
                <a:latin typeface="Calibri" panose="020F0502020204030204" pitchFamily="34" charset="0"/>
                <a:cs typeface="Calibri" panose="020F0502020204030204" pitchFamily="34" charset="0"/>
              </a:rPr>
              <a:t>operation</a:t>
            </a:r>
          </a:p>
        </p:txBody>
      </p:sp>
      <p:cxnSp>
        <p:nvCxnSpPr>
          <p:cNvPr id="230414" name="AutoShape 44"/>
          <p:cNvCxnSpPr>
            <a:cxnSpLocks noChangeShapeType="1"/>
            <a:stCxn id="230411" idx="2"/>
            <a:endCxn id="230408" idx="6"/>
          </p:cNvCxnSpPr>
          <p:nvPr/>
        </p:nvCxnSpPr>
        <p:spPr bwMode="auto">
          <a:xfrm flipH="1">
            <a:off x="1646976" y="4169164"/>
            <a:ext cx="526482" cy="0"/>
          </a:xfrm>
          <a:prstGeom prst="straightConnector1">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0415" name="AutoShape 8"/>
          <p:cNvCxnSpPr>
            <a:cxnSpLocks noChangeShapeType="1"/>
            <a:stCxn id="230405" idx="4"/>
            <a:endCxn id="230408" idx="0"/>
          </p:cNvCxnSpPr>
          <p:nvPr/>
        </p:nvCxnSpPr>
        <p:spPr bwMode="auto">
          <a:xfrm>
            <a:off x="1131796" y="3040419"/>
            <a:ext cx="0" cy="651268"/>
          </a:xfrm>
          <a:prstGeom prst="straightConnector1">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0416" name="AutoShape 44"/>
          <p:cNvCxnSpPr>
            <a:cxnSpLocks noChangeShapeType="1"/>
            <a:stCxn id="230411" idx="4"/>
            <a:endCxn id="230413" idx="0"/>
          </p:cNvCxnSpPr>
          <p:nvPr/>
        </p:nvCxnSpPr>
        <p:spPr bwMode="auto">
          <a:xfrm flipH="1">
            <a:off x="2688633" y="4646644"/>
            <a:ext cx="1616" cy="867186"/>
          </a:xfrm>
          <a:prstGeom prst="straightConnector1">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0417" name="Oval 21"/>
          <p:cNvSpPr>
            <a:spLocks noChangeArrowheads="1"/>
          </p:cNvSpPr>
          <p:nvPr/>
        </p:nvSpPr>
        <p:spPr bwMode="auto">
          <a:xfrm>
            <a:off x="2173457" y="2064394"/>
            <a:ext cx="1033584" cy="954958"/>
          </a:xfrm>
          <a:prstGeom prst="ellipse">
            <a:avLst/>
          </a:prstGeom>
          <a:solidFill>
            <a:srgbClr val="EAEAEA"/>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913" tIns="50457" rIns="100913" bIns="50457" anchor="ctr"/>
          <a:lstStyle/>
          <a:p>
            <a:pPr algn="ctr"/>
            <a:r>
              <a:rPr lang="en-GB" sz="1300" dirty="0">
                <a:latin typeface="Calibri" panose="020F0502020204030204" pitchFamily="34" charset="0"/>
                <a:cs typeface="Calibri" panose="020F0502020204030204" pitchFamily="34" charset="0"/>
              </a:rPr>
              <a:t>constraint</a:t>
            </a:r>
          </a:p>
        </p:txBody>
      </p:sp>
      <p:cxnSp>
        <p:nvCxnSpPr>
          <p:cNvPr id="230418" name="AutoShape 23"/>
          <p:cNvCxnSpPr>
            <a:cxnSpLocks noChangeShapeType="1"/>
            <a:stCxn id="230417" idx="4"/>
            <a:endCxn id="230411" idx="0"/>
          </p:cNvCxnSpPr>
          <p:nvPr/>
        </p:nvCxnSpPr>
        <p:spPr bwMode="auto">
          <a:xfrm>
            <a:off x="2690249" y="3019353"/>
            <a:ext cx="0" cy="672333"/>
          </a:xfrm>
          <a:prstGeom prst="straightConnector1">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el 1"/>
          <p:cNvSpPr>
            <a:spLocks noGrp="1"/>
          </p:cNvSpPr>
          <p:nvPr>
            <p:ph type="title"/>
          </p:nvPr>
        </p:nvSpPr>
        <p:spPr>
          <a:xfrm>
            <a:off x="538167" y="701415"/>
            <a:ext cx="8633265" cy="757237"/>
          </a:xfrm>
          <a:noFill/>
        </p:spPr>
        <p:txBody>
          <a:bodyPr/>
          <a:lstStyle/>
          <a:p>
            <a:r>
              <a:rPr lang="en-GB" dirty="0" smtClean="0"/>
              <a:t>Role-centric: </a:t>
            </a:r>
            <a:r>
              <a:rPr lang="en-GB" sz="2800" dirty="0" smtClean="0">
                <a:cs typeface="Calibri" panose="020F0502020204030204" pitchFamily="34" charset="0"/>
              </a:rPr>
              <a:t>A simple combination model</a:t>
            </a:r>
            <a:br>
              <a:rPr lang="en-GB" sz="2800" dirty="0" smtClean="0">
                <a:cs typeface="Calibri" panose="020F0502020204030204" pitchFamily="34" charset="0"/>
              </a:rPr>
            </a:br>
            <a:r>
              <a:rPr lang="en-GB" sz="2000" dirty="0" smtClean="0">
                <a:cs typeface="Calibri" panose="020F0502020204030204" pitchFamily="34" charset="0"/>
              </a:rPr>
              <a:t>The </a:t>
            </a:r>
            <a:r>
              <a:rPr lang="en-GB" sz="2000" dirty="0">
                <a:cs typeface="Calibri" panose="020F0502020204030204" pitchFamily="34" charset="0"/>
              </a:rPr>
              <a:t>separation </a:t>
            </a:r>
            <a:r>
              <a:rPr lang="en-GB" sz="2000" dirty="0" smtClean="0">
                <a:cs typeface="Calibri" panose="020F0502020204030204" pitchFamily="34" charset="0"/>
              </a:rPr>
              <a:t>of functions &amp; constraints pays off </a:t>
            </a:r>
            <a:br>
              <a:rPr lang="en-GB" sz="2000" dirty="0" smtClean="0">
                <a:cs typeface="Calibri" panose="020F0502020204030204" pitchFamily="34" charset="0"/>
              </a:rPr>
            </a:br>
            <a:r>
              <a:rPr lang="en-GB" sz="2000" dirty="0" smtClean="0">
                <a:cs typeface="Calibri" panose="020F0502020204030204" pitchFamily="34" charset="0"/>
              </a:rPr>
              <a:t>even without complex rules</a:t>
            </a:r>
            <a:endParaRPr lang="en-GB" sz="2800" dirty="0">
              <a:cs typeface="Calibri" panose="020F0502020204030204" pitchFamily="34" charset="0"/>
            </a:endParaRPr>
          </a:p>
        </p:txBody>
      </p:sp>
      <p:sp>
        <p:nvSpPr>
          <p:cNvPr id="5" name="Inhaltsplatzhalter 4"/>
          <p:cNvSpPr>
            <a:spLocks noGrp="1"/>
          </p:cNvSpPr>
          <p:nvPr>
            <p:ph idx="1"/>
          </p:nvPr>
        </p:nvSpPr>
        <p:spPr>
          <a:xfrm>
            <a:off x="5645565" y="2452300"/>
            <a:ext cx="4206766" cy="3900930"/>
          </a:xfrm>
          <a:noFill/>
        </p:spPr>
        <p:txBody>
          <a:bodyPr/>
          <a:lstStyle/>
          <a:p>
            <a:r>
              <a:rPr lang="en-GB" sz="2000" dirty="0" smtClean="0"/>
              <a:t>In the (simplest) combined model …</a:t>
            </a:r>
          </a:p>
          <a:p>
            <a:pPr marL="342900" indent="-342900">
              <a:buFont typeface="Arial" panose="020B0604020202020204" pitchFamily="34" charset="0"/>
              <a:buChar char="•"/>
            </a:pPr>
            <a:r>
              <a:rPr lang="en-GB" sz="1800" dirty="0" smtClean="0"/>
              <a:t>Roles express the function</a:t>
            </a:r>
          </a:p>
          <a:p>
            <a:pPr marL="342900" indent="-342900">
              <a:buFont typeface="Arial" panose="020B0604020202020204" pitchFamily="34" charset="0"/>
              <a:buChar char="•"/>
            </a:pPr>
            <a:r>
              <a:rPr lang="en-GB" sz="1800" dirty="0" smtClean="0"/>
              <a:t>Parameters are used as constraints</a:t>
            </a:r>
          </a:p>
          <a:p>
            <a:pPr marL="342900" indent="-342900">
              <a:buFont typeface="Arial" panose="020B0604020202020204" pitchFamily="34" charset="0"/>
              <a:buChar char="•"/>
            </a:pPr>
            <a:r>
              <a:rPr lang="en-GB" sz="1800" dirty="0" smtClean="0"/>
              <a:t>They combine to several business roles</a:t>
            </a:r>
          </a:p>
          <a:p>
            <a:pPr marL="342900" indent="-342900">
              <a:buFont typeface="Arial" panose="020B0604020202020204" pitchFamily="34" charset="0"/>
              <a:buChar char="•"/>
            </a:pPr>
            <a:r>
              <a:rPr lang="en-GB" sz="1800" dirty="0" smtClean="0"/>
              <a:t>Business roles are defined in pure business terms</a:t>
            </a:r>
          </a:p>
          <a:p>
            <a:pPr marL="342900" indent="-342900">
              <a:buFont typeface="Arial" panose="020B0604020202020204" pitchFamily="34" charset="0"/>
              <a:buChar char="•"/>
            </a:pPr>
            <a:r>
              <a:rPr lang="en-GB" sz="1800" dirty="0" smtClean="0"/>
              <a:t>Business roles must be mapped to entitlements.</a:t>
            </a:r>
          </a:p>
          <a:p>
            <a:pPr marL="342900" indent="-342900">
              <a:buFont typeface="Arial" panose="020B0604020202020204" pitchFamily="34" charset="0"/>
              <a:buChar char="•"/>
            </a:pPr>
            <a:r>
              <a:rPr lang="en-GB" sz="1800" dirty="0" smtClean="0"/>
              <a:t>Entitlements are operations on objects</a:t>
            </a:r>
          </a:p>
          <a:p>
            <a:pPr marL="342900" indent="-342900">
              <a:buFont typeface="Arial" panose="020B0604020202020204" pitchFamily="34" charset="0"/>
              <a:buChar char="•"/>
            </a:pPr>
            <a:r>
              <a:rPr lang="en-GB" sz="1800" dirty="0" smtClean="0"/>
              <a:t>Business roles may be statically generated.</a:t>
            </a:r>
          </a:p>
          <a:p>
            <a:pPr marL="342900" indent="-342900">
              <a:buFont typeface="Arial" panose="020B0604020202020204" pitchFamily="34" charset="0"/>
              <a:buChar char="•"/>
            </a:pPr>
            <a:r>
              <a:rPr lang="en-GB" sz="1800" dirty="0" smtClean="0"/>
              <a:t>They may be determined dynamically at run time.</a:t>
            </a:r>
          </a:p>
        </p:txBody>
      </p:sp>
    </p:spTree>
    <p:extLst>
      <p:ext uri="{BB962C8B-B14F-4D97-AF65-F5344CB8AC3E}">
        <p14:creationId xmlns:p14="http://schemas.microsoft.com/office/powerpoint/2010/main" val="936360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3"/>
          <p:cNvGrpSpPr/>
          <p:nvPr/>
        </p:nvGrpSpPr>
        <p:grpSpPr>
          <a:xfrm>
            <a:off x="615006" y="2064394"/>
            <a:ext cx="5208297" cy="4553604"/>
            <a:chOff x="516794" y="891762"/>
            <a:chExt cx="5208297" cy="4553604"/>
          </a:xfrm>
        </p:grpSpPr>
        <p:sp>
          <p:nvSpPr>
            <p:cNvPr id="230404" name="Ellipse 69"/>
            <p:cNvSpPr>
              <a:spLocks noChangeArrowheads="1"/>
            </p:cNvSpPr>
            <p:nvPr/>
          </p:nvSpPr>
          <p:spPr bwMode="auto">
            <a:xfrm>
              <a:off x="1595597" y="4190229"/>
              <a:ext cx="4129494" cy="1255137"/>
            </a:xfrm>
            <a:prstGeom prst="ellipse">
              <a:avLst/>
            </a:prstGeom>
            <a:solidFill>
              <a:srgbClr val="EAEAEA">
                <a:alpha val="50195"/>
              </a:srgbClr>
            </a:solidFill>
            <a:ln w="9525" algn="ctr">
              <a:solidFill>
                <a:srgbClr val="000000"/>
              </a:solidFill>
              <a:round/>
              <a:headEnd/>
              <a:tailEnd/>
            </a:ln>
          </p:spPr>
          <p:txBody>
            <a:bodyPr lIns="100913" tIns="50457" rIns="100913" bIns="50457"/>
            <a:lstStyle/>
            <a:p>
              <a:pPr algn="ctr"/>
              <a:r>
                <a:rPr lang="en-GB" sz="1500" dirty="0" smtClean="0">
                  <a:solidFill>
                    <a:srgbClr val="002060"/>
                  </a:solidFill>
                  <a:latin typeface="Calibri" panose="020F0502020204030204" pitchFamily="34" charset="0"/>
                  <a:cs typeface="Calibri" panose="020F0502020204030204" pitchFamily="34" charset="0"/>
                </a:rPr>
                <a:t>entitlement</a:t>
              </a:r>
              <a:endParaRPr lang="en-GB" sz="1500" dirty="0">
                <a:solidFill>
                  <a:srgbClr val="002060"/>
                </a:solidFill>
                <a:latin typeface="Calibri" panose="020F0502020204030204" pitchFamily="34" charset="0"/>
                <a:cs typeface="Calibri" panose="020F0502020204030204" pitchFamily="34" charset="0"/>
              </a:endParaRPr>
            </a:p>
          </p:txBody>
        </p:sp>
        <p:sp>
          <p:nvSpPr>
            <p:cNvPr id="230405" name="Oval 6"/>
            <p:cNvSpPr>
              <a:spLocks noChangeArrowheads="1"/>
            </p:cNvSpPr>
            <p:nvPr/>
          </p:nvSpPr>
          <p:spPr bwMode="auto">
            <a:xfrm>
              <a:off x="516794" y="891762"/>
              <a:ext cx="1031970" cy="954958"/>
            </a:xfrm>
            <a:prstGeom prst="ellipse">
              <a:avLst/>
            </a:prstGeom>
            <a:solidFill>
              <a:srgbClr val="EAEAEA"/>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913" tIns="50457" rIns="100913" bIns="50457" anchor="ctr"/>
            <a:lstStyle/>
            <a:p>
              <a:pPr algn="ctr"/>
              <a:r>
                <a:rPr lang="en-GB" sz="1300" b="1" i="1" dirty="0">
                  <a:solidFill>
                    <a:srgbClr val="FF0000"/>
                  </a:solidFill>
                  <a:latin typeface="Calibri" panose="020F0502020204030204" pitchFamily="34" charset="0"/>
                  <a:cs typeface="Calibri" panose="020F0502020204030204" pitchFamily="34" charset="0"/>
                </a:rPr>
                <a:t>identity</a:t>
              </a:r>
            </a:p>
          </p:txBody>
        </p:sp>
        <p:sp>
          <p:nvSpPr>
            <p:cNvPr id="230406" name="Oval 21"/>
            <p:cNvSpPr>
              <a:spLocks noChangeArrowheads="1"/>
            </p:cNvSpPr>
            <p:nvPr/>
          </p:nvSpPr>
          <p:spPr bwMode="auto">
            <a:xfrm>
              <a:off x="3646617" y="2517297"/>
              <a:ext cx="1033584" cy="954958"/>
            </a:xfrm>
            <a:prstGeom prst="ellipse">
              <a:avLst/>
            </a:prstGeom>
            <a:solidFill>
              <a:srgbClr val="EAEAEA"/>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913" tIns="50457" rIns="100913" bIns="50457" anchor="ctr"/>
            <a:lstStyle/>
            <a:p>
              <a:pPr algn="ctr"/>
              <a:r>
                <a:rPr lang="en-GB" sz="1300" dirty="0">
                  <a:latin typeface="Calibri" panose="020F0502020204030204" pitchFamily="34" charset="0"/>
                  <a:cs typeface="Calibri" panose="020F0502020204030204" pitchFamily="34" charset="0"/>
                </a:rPr>
                <a:t>functional</a:t>
              </a:r>
              <a:br>
                <a:rPr lang="en-GB" sz="1300" dirty="0">
                  <a:latin typeface="Calibri" panose="020F0502020204030204" pitchFamily="34" charset="0"/>
                  <a:cs typeface="Calibri" panose="020F0502020204030204" pitchFamily="34" charset="0"/>
                </a:rPr>
              </a:br>
              <a:r>
                <a:rPr lang="en-GB" sz="1300" dirty="0">
                  <a:latin typeface="Calibri" panose="020F0502020204030204" pitchFamily="34" charset="0"/>
                  <a:cs typeface="Calibri" panose="020F0502020204030204" pitchFamily="34" charset="0"/>
                </a:rPr>
                <a:t>role</a:t>
              </a:r>
            </a:p>
          </p:txBody>
        </p:sp>
        <p:sp>
          <p:nvSpPr>
            <p:cNvPr id="230407" name="Text Box 28"/>
            <p:cNvSpPr txBox="1">
              <a:spLocks noChangeArrowheads="1"/>
            </p:cNvSpPr>
            <p:nvPr/>
          </p:nvSpPr>
          <p:spPr bwMode="auto">
            <a:xfrm>
              <a:off x="597543" y="3140478"/>
              <a:ext cx="883470" cy="240399"/>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0913" tIns="50457" rIns="100913" bIns="50457">
              <a:spAutoFit/>
            </a:bodyPr>
            <a:lstStyle>
              <a:lvl1pPr eaLnBrk="0" hangingPunct="0">
                <a:defRPr>
                  <a:solidFill>
                    <a:srgbClr val="000000"/>
                  </a:solidFill>
                  <a:latin typeface="Trebuchet MS"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Trebuchet MS"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Trebuchet MS"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Trebuchet MS"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Trebuchet MS"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Trebuchet MS"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Trebuchet MS"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Trebuchet MS"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Trebuchet MS" pitchFamily="34" charset="0"/>
                  <a:ea typeface="ヒラギノ角ゴ ProN W3"/>
                  <a:cs typeface="ヒラギノ角ゴ ProN W3"/>
                  <a:sym typeface="Arial" pitchFamily="34" charset="0"/>
                </a:defRPr>
              </a:lvl9pPr>
            </a:lstStyle>
            <a:p>
              <a:pPr eaLnBrk="1" hangingPunct="1"/>
              <a:r>
                <a:rPr lang="en-GB" sz="900" dirty="0">
                  <a:solidFill>
                    <a:schemeClr val="accent2"/>
                  </a:solidFill>
                  <a:latin typeface="Calibri" panose="020F0502020204030204" pitchFamily="34" charset="0"/>
                  <a:cs typeface="Calibri" panose="020F0502020204030204" pitchFamily="34" charset="0"/>
                </a:rPr>
                <a:t>Is assigned 1:n</a:t>
              </a:r>
            </a:p>
          </p:txBody>
        </p:sp>
        <p:sp>
          <p:nvSpPr>
            <p:cNvPr id="230408" name="Oval 39"/>
            <p:cNvSpPr>
              <a:spLocks noChangeArrowheads="1"/>
            </p:cNvSpPr>
            <p:nvPr/>
          </p:nvSpPr>
          <p:spPr bwMode="auto">
            <a:xfrm>
              <a:off x="516794" y="2519053"/>
              <a:ext cx="1031970" cy="954958"/>
            </a:xfrm>
            <a:prstGeom prst="ellipse">
              <a:avLst/>
            </a:prstGeom>
            <a:solidFill>
              <a:srgbClr val="EAEAEA"/>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913" tIns="50457" rIns="100913" bIns="50457" anchor="ctr"/>
            <a:lstStyle/>
            <a:p>
              <a:pPr algn="ctr"/>
              <a:r>
                <a:rPr lang="en-GB" sz="1300" dirty="0" smtClean="0">
                  <a:latin typeface="Calibri" panose="020F0502020204030204" pitchFamily="34" charset="0"/>
                  <a:cs typeface="Calibri" panose="020F0502020204030204" pitchFamily="34" charset="0"/>
                </a:rPr>
                <a:t>authorisation</a:t>
              </a:r>
              <a:endParaRPr lang="en-GB" sz="1300" dirty="0">
                <a:latin typeface="Calibri" panose="020F0502020204030204" pitchFamily="34" charset="0"/>
                <a:cs typeface="Calibri" panose="020F0502020204030204" pitchFamily="34" charset="0"/>
              </a:endParaRPr>
            </a:p>
          </p:txBody>
        </p:sp>
        <p:sp>
          <p:nvSpPr>
            <p:cNvPr id="230409" name="Oval 40"/>
            <p:cNvSpPr>
              <a:spLocks noChangeArrowheads="1"/>
            </p:cNvSpPr>
            <p:nvPr/>
          </p:nvSpPr>
          <p:spPr bwMode="auto">
            <a:xfrm>
              <a:off x="4229623" y="4341196"/>
              <a:ext cx="1028740" cy="954958"/>
            </a:xfrm>
            <a:prstGeom prst="ellipse">
              <a:avLst/>
            </a:prstGeom>
            <a:solidFill>
              <a:srgbClr val="EAEAEA"/>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913" tIns="50457" rIns="100913" bIns="50457" anchor="ctr"/>
            <a:lstStyle/>
            <a:p>
              <a:pPr algn="ctr"/>
              <a:r>
                <a:rPr lang="en-GB" sz="1300" dirty="0">
                  <a:latin typeface="Calibri" panose="020F0502020204030204" pitchFamily="34" charset="0"/>
                  <a:cs typeface="Calibri" panose="020F0502020204030204" pitchFamily="34" charset="0"/>
                </a:rPr>
                <a:t>information</a:t>
              </a:r>
              <a:br>
                <a:rPr lang="en-GB" sz="1300" dirty="0">
                  <a:latin typeface="Calibri" panose="020F0502020204030204" pitchFamily="34" charset="0"/>
                  <a:cs typeface="Calibri" panose="020F0502020204030204" pitchFamily="34" charset="0"/>
                </a:rPr>
              </a:br>
              <a:r>
                <a:rPr lang="en-GB" sz="1300" dirty="0">
                  <a:latin typeface="Calibri" panose="020F0502020204030204" pitchFamily="34" charset="0"/>
                  <a:cs typeface="Calibri" panose="020F0502020204030204" pitchFamily="34" charset="0"/>
                </a:rPr>
                <a:t>object</a:t>
              </a:r>
            </a:p>
          </p:txBody>
        </p:sp>
        <p:cxnSp>
          <p:nvCxnSpPr>
            <p:cNvPr id="230410" name="AutoShape 41"/>
            <p:cNvCxnSpPr>
              <a:cxnSpLocks noChangeShapeType="1"/>
              <a:stCxn id="230413" idx="6"/>
              <a:endCxn id="230409" idx="2"/>
            </p:cNvCxnSpPr>
            <p:nvPr/>
          </p:nvCxnSpPr>
          <p:spPr bwMode="auto">
            <a:xfrm>
              <a:off x="3105599" y="4818675"/>
              <a:ext cx="1124024" cy="0"/>
            </a:xfrm>
            <a:prstGeom prst="straightConnector1">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0411" name="Oval 21"/>
            <p:cNvSpPr>
              <a:spLocks noChangeArrowheads="1"/>
            </p:cNvSpPr>
            <p:nvPr/>
          </p:nvSpPr>
          <p:spPr bwMode="auto">
            <a:xfrm>
              <a:off x="2075245" y="2519053"/>
              <a:ext cx="1033584" cy="954958"/>
            </a:xfrm>
            <a:prstGeom prst="ellipse">
              <a:avLst/>
            </a:prstGeom>
            <a:solidFill>
              <a:srgbClr val="EAEAEA"/>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913" tIns="50457" rIns="100913" bIns="50457" anchor="ctr"/>
            <a:lstStyle/>
            <a:p>
              <a:pPr algn="ctr"/>
              <a:r>
                <a:rPr lang="en-GB" sz="1300" dirty="0">
                  <a:latin typeface="Calibri" panose="020F0502020204030204" pitchFamily="34" charset="0"/>
                  <a:cs typeface="Calibri" panose="020F0502020204030204" pitchFamily="34" charset="0"/>
                </a:rPr>
                <a:t>business</a:t>
              </a:r>
              <a:br>
                <a:rPr lang="en-GB" sz="1300" dirty="0">
                  <a:latin typeface="Calibri" panose="020F0502020204030204" pitchFamily="34" charset="0"/>
                  <a:cs typeface="Calibri" panose="020F0502020204030204" pitchFamily="34" charset="0"/>
                </a:rPr>
              </a:br>
              <a:r>
                <a:rPr lang="en-GB" sz="1300" dirty="0">
                  <a:latin typeface="Calibri" panose="020F0502020204030204" pitchFamily="34" charset="0"/>
                  <a:cs typeface="Calibri" panose="020F0502020204030204" pitchFamily="34" charset="0"/>
                </a:rPr>
                <a:t>role</a:t>
              </a:r>
            </a:p>
          </p:txBody>
        </p:sp>
        <p:cxnSp>
          <p:nvCxnSpPr>
            <p:cNvPr id="230412" name="AutoShape 23"/>
            <p:cNvCxnSpPr>
              <a:cxnSpLocks noChangeShapeType="1"/>
              <a:stCxn id="230406" idx="2"/>
              <a:endCxn id="230411" idx="6"/>
            </p:cNvCxnSpPr>
            <p:nvPr/>
          </p:nvCxnSpPr>
          <p:spPr bwMode="auto">
            <a:xfrm flipH="1">
              <a:off x="3108830" y="2994776"/>
              <a:ext cx="537787" cy="1756"/>
            </a:xfrm>
            <a:prstGeom prst="straightConnector1">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0413" name="Oval 38"/>
            <p:cNvSpPr>
              <a:spLocks noChangeArrowheads="1"/>
            </p:cNvSpPr>
            <p:nvPr/>
          </p:nvSpPr>
          <p:spPr bwMode="auto">
            <a:xfrm>
              <a:off x="2073630" y="4341196"/>
              <a:ext cx="1031970" cy="954958"/>
            </a:xfrm>
            <a:prstGeom prst="ellipse">
              <a:avLst/>
            </a:prstGeom>
            <a:solidFill>
              <a:srgbClr val="EAEAEA"/>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913" tIns="50457" rIns="100913" bIns="50457" anchor="ctr"/>
            <a:lstStyle/>
            <a:p>
              <a:pPr algn="ctr"/>
              <a:r>
                <a:rPr lang="en-GB" sz="1300" dirty="0">
                  <a:latin typeface="Calibri" panose="020F0502020204030204" pitchFamily="34" charset="0"/>
                  <a:cs typeface="Calibri" panose="020F0502020204030204" pitchFamily="34" charset="0"/>
                </a:rPr>
                <a:t>operation</a:t>
              </a:r>
            </a:p>
          </p:txBody>
        </p:sp>
        <p:cxnSp>
          <p:nvCxnSpPr>
            <p:cNvPr id="230414" name="AutoShape 44"/>
            <p:cNvCxnSpPr>
              <a:cxnSpLocks noChangeShapeType="1"/>
              <a:stCxn id="230411" idx="2"/>
              <a:endCxn id="230408" idx="6"/>
            </p:cNvCxnSpPr>
            <p:nvPr/>
          </p:nvCxnSpPr>
          <p:spPr bwMode="auto">
            <a:xfrm flipH="1">
              <a:off x="1548764" y="2996532"/>
              <a:ext cx="526482" cy="0"/>
            </a:xfrm>
            <a:prstGeom prst="straightConnector1">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0415" name="AutoShape 8"/>
            <p:cNvCxnSpPr>
              <a:cxnSpLocks noChangeShapeType="1"/>
              <a:stCxn id="230405" idx="4"/>
              <a:endCxn id="230408" idx="0"/>
            </p:cNvCxnSpPr>
            <p:nvPr/>
          </p:nvCxnSpPr>
          <p:spPr bwMode="auto">
            <a:xfrm>
              <a:off x="1033584" y="1867787"/>
              <a:ext cx="0" cy="651268"/>
            </a:xfrm>
            <a:prstGeom prst="straightConnector1">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0416" name="AutoShape 44"/>
            <p:cNvCxnSpPr>
              <a:cxnSpLocks noChangeShapeType="1"/>
              <a:stCxn id="230411" idx="4"/>
              <a:endCxn id="230413" idx="0"/>
            </p:cNvCxnSpPr>
            <p:nvPr/>
          </p:nvCxnSpPr>
          <p:spPr bwMode="auto">
            <a:xfrm flipH="1">
              <a:off x="2590421" y="3474012"/>
              <a:ext cx="1616" cy="867186"/>
            </a:xfrm>
            <a:prstGeom prst="straightConnector1">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0417" name="Oval 21"/>
            <p:cNvSpPr>
              <a:spLocks noChangeArrowheads="1"/>
            </p:cNvSpPr>
            <p:nvPr/>
          </p:nvSpPr>
          <p:spPr bwMode="auto">
            <a:xfrm>
              <a:off x="2075245" y="891762"/>
              <a:ext cx="1033584" cy="954958"/>
            </a:xfrm>
            <a:prstGeom prst="ellipse">
              <a:avLst/>
            </a:prstGeom>
            <a:solidFill>
              <a:srgbClr val="EAEAEA"/>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913" tIns="50457" rIns="100913" bIns="50457" anchor="ctr"/>
            <a:lstStyle/>
            <a:p>
              <a:pPr algn="ctr"/>
              <a:r>
                <a:rPr lang="en-GB" sz="1300" dirty="0">
                  <a:latin typeface="Calibri" panose="020F0502020204030204" pitchFamily="34" charset="0"/>
                  <a:cs typeface="Calibri" panose="020F0502020204030204" pitchFamily="34" charset="0"/>
                </a:rPr>
                <a:t>constraint</a:t>
              </a:r>
            </a:p>
          </p:txBody>
        </p:sp>
        <p:cxnSp>
          <p:nvCxnSpPr>
            <p:cNvPr id="230418" name="AutoShape 23"/>
            <p:cNvCxnSpPr>
              <a:cxnSpLocks noChangeShapeType="1"/>
              <a:stCxn id="230417" idx="4"/>
              <a:endCxn id="230411" idx="0"/>
            </p:cNvCxnSpPr>
            <p:nvPr/>
          </p:nvCxnSpPr>
          <p:spPr bwMode="auto">
            <a:xfrm>
              <a:off x="2592037" y="1846721"/>
              <a:ext cx="0" cy="672333"/>
            </a:xfrm>
            <a:prstGeom prst="straightConnector1">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 name="Titel 1"/>
          <p:cNvSpPr>
            <a:spLocks noGrp="1"/>
          </p:cNvSpPr>
          <p:nvPr>
            <p:ph type="title"/>
          </p:nvPr>
        </p:nvSpPr>
        <p:spPr>
          <a:noFill/>
        </p:spPr>
        <p:txBody>
          <a:bodyPr/>
          <a:lstStyle/>
          <a:p>
            <a:r>
              <a:rPr lang="en-GB" sz="2800" dirty="0" smtClean="0">
                <a:cs typeface="Calibri" panose="020F0502020204030204" pitchFamily="34" charset="0"/>
              </a:rPr>
              <a:t>The Identity</a:t>
            </a:r>
            <a:endParaRPr lang="en-GB" sz="2800" dirty="0">
              <a:cs typeface="Calibri" panose="020F0502020204030204" pitchFamily="34" charset="0"/>
            </a:endParaRPr>
          </a:p>
        </p:txBody>
      </p:sp>
      <p:sp>
        <p:nvSpPr>
          <p:cNvPr id="5" name="Inhaltsplatzhalter 4"/>
          <p:cNvSpPr>
            <a:spLocks noGrp="1"/>
          </p:cNvSpPr>
          <p:nvPr>
            <p:ph idx="1"/>
          </p:nvPr>
        </p:nvSpPr>
        <p:spPr>
          <a:xfrm>
            <a:off x="5038725" y="2389518"/>
            <a:ext cx="4498980" cy="4639932"/>
          </a:xfrm>
          <a:solidFill>
            <a:srgbClr val="FFFFFF">
              <a:alpha val="50196"/>
            </a:srgbClr>
          </a:solidFill>
        </p:spPr>
        <p:txBody>
          <a:bodyPr/>
          <a:lstStyle/>
          <a:p>
            <a:pPr marL="342900" indent="-342900">
              <a:buFont typeface="Arial" panose="020B0604020202020204" pitchFamily="34" charset="0"/>
              <a:buChar char="•"/>
            </a:pPr>
            <a:r>
              <a:rPr lang="en-GB" sz="1800" dirty="0" smtClean="0"/>
              <a:t>The </a:t>
            </a:r>
            <a:r>
              <a:rPr lang="en-GB" sz="1800" b="1" dirty="0" smtClean="0"/>
              <a:t>digital identity </a:t>
            </a:r>
            <a:r>
              <a:rPr lang="en-GB" sz="1800" dirty="0" smtClean="0"/>
              <a:t>is the digital representation of an individual.</a:t>
            </a:r>
          </a:p>
          <a:p>
            <a:pPr marL="342900" indent="-342900">
              <a:buFont typeface="Arial" panose="020B0604020202020204" pitchFamily="34" charset="0"/>
              <a:buChar char="•"/>
            </a:pPr>
            <a:r>
              <a:rPr lang="en-GB" sz="1800" dirty="0" smtClean="0"/>
              <a:t>Defined by a set of attributes.</a:t>
            </a:r>
            <a:endParaRPr lang="en-GB" sz="1800" dirty="0" smtClean="0"/>
          </a:p>
          <a:p>
            <a:pPr marL="342900" indent="-342900">
              <a:buFont typeface="Arial" panose="020B0604020202020204" pitchFamily="34" charset="0"/>
              <a:buChar char="•"/>
            </a:pPr>
            <a:r>
              <a:rPr lang="en-GB" sz="1800" dirty="0" smtClean="0"/>
              <a:t>The individual has a defined </a:t>
            </a:r>
            <a:r>
              <a:rPr lang="en-GB" sz="1800" b="1" dirty="0" smtClean="0"/>
              <a:t>relationship</a:t>
            </a:r>
            <a:r>
              <a:rPr lang="en-GB" sz="1800" dirty="0" smtClean="0"/>
              <a:t> to the corporation. </a:t>
            </a:r>
          </a:p>
          <a:p>
            <a:pPr marL="342900" indent="-342900">
              <a:buFont typeface="Arial" panose="020B0604020202020204" pitchFamily="34" charset="0"/>
              <a:buChar char="•"/>
            </a:pPr>
            <a:r>
              <a:rPr lang="en-GB" sz="1800" dirty="0" smtClean="0"/>
              <a:t>It is stored and maintained as long as …</a:t>
            </a:r>
          </a:p>
          <a:p>
            <a:pPr marL="790118" lvl="2" indent="-342900">
              <a:buFont typeface="Arial" panose="020B0604020202020204" pitchFamily="34" charset="0"/>
              <a:buChar char="•"/>
            </a:pPr>
            <a:r>
              <a:rPr lang="en-GB" sz="1600" dirty="0" smtClean="0"/>
              <a:t>the as the interest in this relationship lasts </a:t>
            </a:r>
          </a:p>
          <a:p>
            <a:pPr lvl="1"/>
            <a:r>
              <a:rPr lang="en-GB" sz="1800" dirty="0" smtClean="0"/>
              <a:t>       and </a:t>
            </a:r>
          </a:p>
          <a:p>
            <a:pPr marL="790118" lvl="2" indent="-342900">
              <a:buFont typeface="Arial" panose="020B0604020202020204" pitchFamily="34" charset="0"/>
              <a:buChar char="•"/>
            </a:pPr>
            <a:r>
              <a:rPr lang="en-GB" sz="1600" dirty="0" smtClean="0"/>
              <a:t>no legal or regulatory requirements restrict its use.</a:t>
            </a:r>
            <a:endParaRPr lang="en-GB" sz="1600" dirty="0"/>
          </a:p>
        </p:txBody>
      </p:sp>
    </p:spTree>
    <p:extLst>
      <p:ext uri="{BB962C8B-B14F-4D97-AF65-F5344CB8AC3E}">
        <p14:creationId xmlns:p14="http://schemas.microsoft.com/office/powerpoint/2010/main" val="166132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p:nvPr/>
        </p:nvGrpSpPr>
        <p:grpSpPr>
          <a:xfrm>
            <a:off x="609940" y="2077711"/>
            <a:ext cx="5208297" cy="4553604"/>
            <a:chOff x="516794" y="891762"/>
            <a:chExt cx="5208297" cy="4553604"/>
          </a:xfrm>
        </p:grpSpPr>
        <p:sp>
          <p:nvSpPr>
            <p:cNvPr id="231426" name="Ellipse 69"/>
            <p:cNvSpPr>
              <a:spLocks noChangeArrowheads="1"/>
            </p:cNvSpPr>
            <p:nvPr/>
          </p:nvSpPr>
          <p:spPr bwMode="auto">
            <a:xfrm>
              <a:off x="1595597" y="4190229"/>
              <a:ext cx="4129494" cy="1255137"/>
            </a:xfrm>
            <a:prstGeom prst="ellipse">
              <a:avLst/>
            </a:prstGeom>
            <a:solidFill>
              <a:srgbClr val="EAEAEA">
                <a:alpha val="50195"/>
              </a:srgbClr>
            </a:solidFill>
            <a:ln w="9525" algn="ctr">
              <a:solidFill>
                <a:srgbClr val="000000"/>
              </a:solidFill>
              <a:round/>
              <a:headEnd/>
              <a:tailEnd/>
            </a:ln>
          </p:spPr>
          <p:txBody>
            <a:bodyPr lIns="100913" tIns="50457" rIns="100913" bIns="50457"/>
            <a:lstStyle/>
            <a:p>
              <a:pPr algn="ctr"/>
              <a:r>
                <a:rPr lang="en-GB" sz="1500" dirty="0" smtClean="0">
                  <a:solidFill>
                    <a:srgbClr val="002060"/>
                  </a:solidFill>
                  <a:latin typeface="Calibri" panose="020F0502020204030204" pitchFamily="34" charset="0"/>
                  <a:cs typeface="Calibri" panose="020F0502020204030204" pitchFamily="34" charset="0"/>
                </a:rPr>
                <a:t>entitlement</a:t>
              </a:r>
              <a:endParaRPr lang="en-GB" sz="1500" dirty="0">
                <a:solidFill>
                  <a:srgbClr val="002060"/>
                </a:solidFill>
                <a:latin typeface="Calibri" panose="020F0502020204030204" pitchFamily="34" charset="0"/>
                <a:cs typeface="Calibri" panose="020F0502020204030204" pitchFamily="34" charset="0"/>
              </a:endParaRPr>
            </a:p>
          </p:txBody>
        </p:sp>
        <p:sp>
          <p:nvSpPr>
            <p:cNvPr id="231427" name="Oval 6"/>
            <p:cNvSpPr>
              <a:spLocks noChangeArrowheads="1"/>
            </p:cNvSpPr>
            <p:nvPr/>
          </p:nvSpPr>
          <p:spPr bwMode="auto">
            <a:xfrm>
              <a:off x="516794" y="891762"/>
              <a:ext cx="1031970" cy="954958"/>
            </a:xfrm>
            <a:prstGeom prst="ellipse">
              <a:avLst/>
            </a:prstGeom>
            <a:solidFill>
              <a:srgbClr val="EAEAEA"/>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913" tIns="50457" rIns="100913" bIns="50457" anchor="ctr"/>
            <a:lstStyle/>
            <a:p>
              <a:pPr algn="ctr"/>
              <a:r>
                <a:rPr lang="en-GB" sz="1300" dirty="0">
                  <a:latin typeface="Calibri" panose="020F0502020204030204" pitchFamily="34" charset="0"/>
                  <a:cs typeface="Calibri" panose="020F0502020204030204" pitchFamily="34" charset="0"/>
                </a:rPr>
                <a:t>identity</a:t>
              </a:r>
            </a:p>
          </p:txBody>
        </p:sp>
        <p:sp>
          <p:nvSpPr>
            <p:cNvPr id="231428" name="Oval 21"/>
            <p:cNvSpPr>
              <a:spLocks noChangeArrowheads="1"/>
            </p:cNvSpPr>
            <p:nvPr/>
          </p:nvSpPr>
          <p:spPr bwMode="auto">
            <a:xfrm>
              <a:off x="3646617" y="2517297"/>
              <a:ext cx="1033584" cy="954958"/>
            </a:xfrm>
            <a:prstGeom prst="ellipse">
              <a:avLst/>
            </a:prstGeom>
            <a:solidFill>
              <a:srgbClr val="EAEAEA"/>
            </a:solidFill>
            <a:ln w="38100"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913" tIns="50457" rIns="100913" bIns="50457" anchor="ctr"/>
            <a:lstStyle/>
            <a:p>
              <a:pPr algn="ctr"/>
              <a:r>
                <a:rPr lang="en-GB" sz="1300" b="1" i="1" dirty="0">
                  <a:solidFill>
                    <a:srgbClr val="FF0000"/>
                  </a:solidFill>
                  <a:latin typeface="Calibri" panose="020F0502020204030204" pitchFamily="34" charset="0"/>
                  <a:cs typeface="Calibri" panose="020F0502020204030204" pitchFamily="34" charset="0"/>
                </a:rPr>
                <a:t>functional</a:t>
              </a:r>
              <a:br>
                <a:rPr lang="en-GB" sz="1300" b="1" i="1" dirty="0">
                  <a:solidFill>
                    <a:srgbClr val="FF0000"/>
                  </a:solidFill>
                  <a:latin typeface="Calibri" panose="020F0502020204030204" pitchFamily="34" charset="0"/>
                  <a:cs typeface="Calibri" panose="020F0502020204030204" pitchFamily="34" charset="0"/>
                </a:rPr>
              </a:br>
              <a:r>
                <a:rPr lang="en-GB" sz="1300" b="1" i="1" dirty="0">
                  <a:solidFill>
                    <a:srgbClr val="FF0000"/>
                  </a:solidFill>
                  <a:latin typeface="Calibri" panose="020F0502020204030204" pitchFamily="34" charset="0"/>
                  <a:cs typeface="Calibri" panose="020F0502020204030204" pitchFamily="34" charset="0"/>
                </a:rPr>
                <a:t>role</a:t>
              </a:r>
            </a:p>
          </p:txBody>
        </p:sp>
        <p:sp>
          <p:nvSpPr>
            <p:cNvPr id="231429" name="Text Box 28"/>
            <p:cNvSpPr txBox="1">
              <a:spLocks noChangeArrowheads="1"/>
            </p:cNvSpPr>
            <p:nvPr/>
          </p:nvSpPr>
          <p:spPr bwMode="auto">
            <a:xfrm>
              <a:off x="597543" y="3140478"/>
              <a:ext cx="883470" cy="240399"/>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0913" tIns="50457" rIns="100913" bIns="50457">
              <a:spAutoFit/>
            </a:bodyPr>
            <a:lstStyle>
              <a:lvl1pPr eaLnBrk="0" hangingPunct="0">
                <a:defRPr>
                  <a:solidFill>
                    <a:srgbClr val="000000"/>
                  </a:solidFill>
                  <a:latin typeface="Trebuchet MS"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Trebuchet MS"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Trebuchet MS"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Trebuchet MS"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Trebuchet MS"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Trebuchet MS"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Trebuchet MS"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Trebuchet MS"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Trebuchet MS" pitchFamily="34" charset="0"/>
                  <a:ea typeface="ヒラギノ角ゴ ProN W3"/>
                  <a:cs typeface="ヒラギノ角ゴ ProN W3"/>
                  <a:sym typeface="Arial" pitchFamily="34" charset="0"/>
                </a:defRPr>
              </a:lvl9pPr>
            </a:lstStyle>
            <a:p>
              <a:pPr eaLnBrk="1" hangingPunct="1"/>
              <a:r>
                <a:rPr lang="en-GB" sz="900" dirty="0">
                  <a:solidFill>
                    <a:schemeClr val="accent2"/>
                  </a:solidFill>
                  <a:latin typeface="Calibri" panose="020F0502020204030204" pitchFamily="34" charset="0"/>
                  <a:cs typeface="Calibri" panose="020F0502020204030204" pitchFamily="34" charset="0"/>
                </a:rPr>
                <a:t>Is assigned 1:n</a:t>
              </a:r>
            </a:p>
          </p:txBody>
        </p:sp>
        <p:sp>
          <p:nvSpPr>
            <p:cNvPr id="231430" name="Oval 39"/>
            <p:cNvSpPr>
              <a:spLocks noChangeArrowheads="1"/>
            </p:cNvSpPr>
            <p:nvPr/>
          </p:nvSpPr>
          <p:spPr bwMode="auto">
            <a:xfrm>
              <a:off x="516794" y="2519053"/>
              <a:ext cx="1031970" cy="954958"/>
            </a:xfrm>
            <a:prstGeom prst="ellipse">
              <a:avLst/>
            </a:prstGeom>
            <a:solidFill>
              <a:srgbClr val="EAEAEA"/>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913" tIns="50457" rIns="100913" bIns="50457" anchor="ctr"/>
            <a:lstStyle/>
            <a:p>
              <a:pPr algn="ctr"/>
              <a:r>
                <a:rPr lang="en-GB" sz="1300" dirty="0" smtClean="0">
                  <a:latin typeface="Calibri" panose="020F0502020204030204" pitchFamily="34" charset="0"/>
                  <a:cs typeface="Calibri" panose="020F0502020204030204" pitchFamily="34" charset="0"/>
                </a:rPr>
                <a:t>authorisation</a:t>
              </a:r>
              <a:endParaRPr lang="en-GB" sz="1300" dirty="0">
                <a:latin typeface="Calibri" panose="020F0502020204030204" pitchFamily="34" charset="0"/>
                <a:cs typeface="Calibri" panose="020F0502020204030204" pitchFamily="34" charset="0"/>
              </a:endParaRPr>
            </a:p>
          </p:txBody>
        </p:sp>
        <p:sp>
          <p:nvSpPr>
            <p:cNvPr id="231431" name="Oval 40"/>
            <p:cNvSpPr>
              <a:spLocks noChangeArrowheads="1"/>
            </p:cNvSpPr>
            <p:nvPr/>
          </p:nvSpPr>
          <p:spPr bwMode="auto">
            <a:xfrm>
              <a:off x="4229623" y="4341196"/>
              <a:ext cx="1028740" cy="954958"/>
            </a:xfrm>
            <a:prstGeom prst="ellipse">
              <a:avLst/>
            </a:prstGeom>
            <a:solidFill>
              <a:srgbClr val="EAEAEA"/>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913" tIns="50457" rIns="100913" bIns="50457" anchor="ctr"/>
            <a:lstStyle/>
            <a:p>
              <a:pPr algn="ctr"/>
              <a:r>
                <a:rPr lang="en-GB" sz="1300" dirty="0">
                  <a:latin typeface="Calibri" panose="020F0502020204030204" pitchFamily="34" charset="0"/>
                  <a:cs typeface="Calibri" panose="020F0502020204030204" pitchFamily="34" charset="0"/>
                </a:rPr>
                <a:t>information</a:t>
              </a:r>
              <a:br>
                <a:rPr lang="en-GB" sz="1300" dirty="0">
                  <a:latin typeface="Calibri" panose="020F0502020204030204" pitchFamily="34" charset="0"/>
                  <a:cs typeface="Calibri" panose="020F0502020204030204" pitchFamily="34" charset="0"/>
                </a:rPr>
              </a:br>
              <a:r>
                <a:rPr lang="en-GB" sz="1300" dirty="0">
                  <a:latin typeface="Calibri" panose="020F0502020204030204" pitchFamily="34" charset="0"/>
                  <a:cs typeface="Calibri" panose="020F0502020204030204" pitchFamily="34" charset="0"/>
                </a:rPr>
                <a:t>object</a:t>
              </a:r>
            </a:p>
          </p:txBody>
        </p:sp>
        <p:cxnSp>
          <p:nvCxnSpPr>
            <p:cNvPr id="231432" name="AutoShape 41"/>
            <p:cNvCxnSpPr>
              <a:cxnSpLocks noChangeShapeType="1"/>
              <a:stCxn id="231435" idx="6"/>
              <a:endCxn id="231431" idx="2"/>
            </p:cNvCxnSpPr>
            <p:nvPr/>
          </p:nvCxnSpPr>
          <p:spPr bwMode="auto">
            <a:xfrm>
              <a:off x="3105599" y="4818675"/>
              <a:ext cx="1124024" cy="0"/>
            </a:xfrm>
            <a:prstGeom prst="straightConnector1">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1433" name="Oval 21"/>
            <p:cNvSpPr>
              <a:spLocks noChangeArrowheads="1"/>
            </p:cNvSpPr>
            <p:nvPr/>
          </p:nvSpPr>
          <p:spPr bwMode="auto">
            <a:xfrm>
              <a:off x="2075245" y="2519053"/>
              <a:ext cx="1033584" cy="954958"/>
            </a:xfrm>
            <a:prstGeom prst="ellipse">
              <a:avLst/>
            </a:prstGeom>
            <a:solidFill>
              <a:srgbClr val="EAEAEA"/>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913" tIns="50457" rIns="100913" bIns="50457" anchor="ctr"/>
            <a:lstStyle/>
            <a:p>
              <a:pPr algn="ctr"/>
              <a:r>
                <a:rPr lang="en-GB" sz="1300" dirty="0">
                  <a:latin typeface="Calibri" panose="020F0502020204030204" pitchFamily="34" charset="0"/>
                  <a:cs typeface="Calibri" panose="020F0502020204030204" pitchFamily="34" charset="0"/>
                </a:rPr>
                <a:t>business</a:t>
              </a:r>
              <a:br>
                <a:rPr lang="en-GB" sz="1300" dirty="0">
                  <a:latin typeface="Calibri" panose="020F0502020204030204" pitchFamily="34" charset="0"/>
                  <a:cs typeface="Calibri" panose="020F0502020204030204" pitchFamily="34" charset="0"/>
                </a:rPr>
              </a:br>
              <a:r>
                <a:rPr lang="en-GB" sz="1300" dirty="0">
                  <a:latin typeface="Calibri" panose="020F0502020204030204" pitchFamily="34" charset="0"/>
                  <a:cs typeface="Calibri" panose="020F0502020204030204" pitchFamily="34" charset="0"/>
                </a:rPr>
                <a:t>role</a:t>
              </a:r>
            </a:p>
          </p:txBody>
        </p:sp>
        <p:cxnSp>
          <p:nvCxnSpPr>
            <p:cNvPr id="231434" name="AutoShape 23"/>
            <p:cNvCxnSpPr>
              <a:cxnSpLocks noChangeShapeType="1"/>
              <a:stCxn id="231428" idx="2"/>
              <a:endCxn id="231433" idx="6"/>
            </p:cNvCxnSpPr>
            <p:nvPr/>
          </p:nvCxnSpPr>
          <p:spPr bwMode="auto">
            <a:xfrm flipH="1">
              <a:off x="3108829" y="2994776"/>
              <a:ext cx="518407" cy="1756"/>
            </a:xfrm>
            <a:prstGeom prst="straightConnector1">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1435" name="Oval 38"/>
            <p:cNvSpPr>
              <a:spLocks noChangeArrowheads="1"/>
            </p:cNvSpPr>
            <p:nvPr/>
          </p:nvSpPr>
          <p:spPr bwMode="auto">
            <a:xfrm>
              <a:off x="2073630" y="4341196"/>
              <a:ext cx="1031970" cy="954958"/>
            </a:xfrm>
            <a:prstGeom prst="ellipse">
              <a:avLst/>
            </a:prstGeom>
            <a:solidFill>
              <a:srgbClr val="EAEAEA"/>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913" tIns="50457" rIns="100913" bIns="50457" anchor="ctr"/>
            <a:lstStyle/>
            <a:p>
              <a:pPr algn="ctr"/>
              <a:r>
                <a:rPr lang="en-GB" sz="1300" dirty="0">
                  <a:latin typeface="Calibri" panose="020F0502020204030204" pitchFamily="34" charset="0"/>
                  <a:cs typeface="Calibri" panose="020F0502020204030204" pitchFamily="34" charset="0"/>
                </a:rPr>
                <a:t>operation</a:t>
              </a:r>
            </a:p>
          </p:txBody>
        </p:sp>
        <p:cxnSp>
          <p:nvCxnSpPr>
            <p:cNvPr id="231436" name="AutoShape 44"/>
            <p:cNvCxnSpPr>
              <a:cxnSpLocks noChangeShapeType="1"/>
              <a:stCxn id="231433" idx="2"/>
              <a:endCxn id="231430" idx="6"/>
            </p:cNvCxnSpPr>
            <p:nvPr/>
          </p:nvCxnSpPr>
          <p:spPr bwMode="auto">
            <a:xfrm flipH="1">
              <a:off x="1548764" y="2996532"/>
              <a:ext cx="526482" cy="0"/>
            </a:xfrm>
            <a:prstGeom prst="straightConnector1">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1437" name="AutoShape 8"/>
            <p:cNvCxnSpPr>
              <a:cxnSpLocks noChangeShapeType="1"/>
              <a:stCxn id="231427" idx="4"/>
              <a:endCxn id="231430" idx="0"/>
            </p:cNvCxnSpPr>
            <p:nvPr/>
          </p:nvCxnSpPr>
          <p:spPr bwMode="auto">
            <a:xfrm>
              <a:off x="1033584" y="1846721"/>
              <a:ext cx="0" cy="672333"/>
            </a:xfrm>
            <a:prstGeom prst="straightConnector1">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1438" name="AutoShape 44"/>
            <p:cNvCxnSpPr>
              <a:cxnSpLocks noChangeShapeType="1"/>
              <a:stCxn id="231433" idx="4"/>
              <a:endCxn id="231435" idx="0"/>
            </p:cNvCxnSpPr>
            <p:nvPr/>
          </p:nvCxnSpPr>
          <p:spPr bwMode="auto">
            <a:xfrm flipH="1">
              <a:off x="2590421" y="3474012"/>
              <a:ext cx="1616" cy="867186"/>
            </a:xfrm>
            <a:prstGeom prst="straightConnector1">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1439" name="Oval 21"/>
            <p:cNvSpPr>
              <a:spLocks noChangeArrowheads="1"/>
            </p:cNvSpPr>
            <p:nvPr/>
          </p:nvSpPr>
          <p:spPr bwMode="auto">
            <a:xfrm>
              <a:off x="2075245" y="891762"/>
              <a:ext cx="1033584" cy="954958"/>
            </a:xfrm>
            <a:prstGeom prst="ellipse">
              <a:avLst/>
            </a:prstGeom>
            <a:solidFill>
              <a:srgbClr val="EAEAEA"/>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913" tIns="50457" rIns="100913" bIns="50457" anchor="ctr"/>
            <a:lstStyle/>
            <a:p>
              <a:pPr algn="ctr"/>
              <a:r>
                <a:rPr lang="en-GB" sz="1300" dirty="0">
                  <a:latin typeface="Calibri" panose="020F0502020204030204" pitchFamily="34" charset="0"/>
                  <a:cs typeface="Calibri" panose="020F0502020204030204" pitchFamily="34" charset="0"/>
                </a:rPr>
                <a:t>constraint</a:t>
              </a:r>
            </a:p>
          </p:txBody>
        </p:sp>
        <p:cxnSp>
          <p:nvCxnSpPr>
            <p:cNvPr id="231440" name="AutoShape 23"/>
            <p:cNvCxnSpPr>
              <a:cxnSpLocks noChangeShapeType="1"/>
              <a:stCxn id="231439" idx="4"/>
              <a:endCxn id="231433" idx="0"/>
            </p:cNvCxnSpPr>
            <p:nvPr/>
          </p:nvCxnSpPr>
          <p:spPr bwMode="auto">
            <a:xfrm>
              <a:off x="2592037" y="1846721"/>
              <a:ext cx="0" cy="672333"/>
            </a:xfrm>
            <a:prstGeom prst="straightConnector1">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 name="Titel 1"/>
          <p:cNvSpPr>
            <a:spLocks noGrp="1"/>
          </p:cNvSpPr>
          <p:nvPr>
            <p:ph type="title"/>
          </p:nvPr>
        </p:nvSpPr>
        <p:spPr>
          <a:noFill/>
        </p:spPr>
        <p:txBody>
          <a:bodyPr/>
          <a:lstStyle/>
          <a:p>
            <a:r>
              <a:rPr lang="en-GB" sz="2800" dirty="0" smtClean="0">
                <a:cs typeface="Calibri" panose="020F0502020204030204" pitchFamily="34" charset="0"/>
              </a:rPr>
              <a:t>The functional role</a:t>
            </a:r>
            <a:endParaRPr lang="en-GB" sz="2800" dirty="0">
              <a:cs typeface="Calibri" panose="020F0502020204030204" pitchFamily="34" charset="0"/>
            </a:endParaRPr>
          </a:p>
        </p:txBody>
      </p:sp>
      <p:sp>
        <p:nvSpPr>
          <p:cNvPr id="4" name="Inhaltsplatzhalter 3"/>
          <p:cNvSpPr>
            <a:spLocks noGrp="1"/>
          </p:cNvSpPr>
          <p:nvPr>
            <p:ph idx="1"/>
          </p:nvPr>
        </p:nvSpPr>
        <p:spPr>
          <a:xfrm>
            <a:off x="5038724" y="2398143"/>
            <a:ext cx="4818508" cy="2881224"/>
          </a:xfrm>
          <a:solidFill>
            <a:srgbClr val="FFFFFF">
              <a:alpha val="50196"/>
            </a:srgbClr>
          </a:solidFill>
        </p:spPr>
        <p:txBody>
          <a:bodyPr/>
          <a:lstStyle/>
          <a:p>
            <a:pPr marL="285750" indent="-285750">
              <a:buFont typeface="Arial" panose="020B0604020202020204" pitchFamily="34" charset="0"/>
              <a:buChar char="•"/>
            </a:pPr>
            <a:r>
              <a:rPr lang="en-GB" sz="1800" dirty="0" smtClean="0"/>
              <a:t>A bundle made up of business functions.</a:t>
            </a:r>
          </a:p>
          <a:p>
            <a:pPr marL="285750" indent="-285750">
              <a:buFont typeface="Arial" panose="020B0604020202020204" pitchFamily="34" charset="0"/>
              <a:buChar char="•"/>
            </a:pPr>
            <a:r>
              <a:rPr lang="en-GB" sz="1800" dirty="0" smtClean="0"/>
              <a:t>The business functions refer to a functional enterprise model.</a:t>
            </a:r>
          </a:p>
          <a:p>
            <a:pPr marL="285750" indent="-285750">
              <a:buFont typeface="Arial" panose="020B0604020202020204" pitchFamily="34" charset="0"/>
              <a:buChar char="•"/>
            </a:pPr>
            <a:r>
              <a:rPr lang="en-GB" sz="1800" dirty="0" smtClean="0"/>
              <a:t>The functional role just specifies functions to be performed. </a:t>
            </a:r>
          </a:p>
          <a:p>
            <a:pPr marL="285750" indent="-285750">
              <a:buFont typeface="Arial" panose="020B0604020202020204" pitchFamily="34" charset="0"/>
              <a:buChar char="•"/>
            </a:pPr>
            <a:r>
              <a:rPr lang="en-GB" sz="1800" dirty="0" smtClean="0"/>
              <a:t>It doesn't contain any hints on how to grant access to information objects or applications. </a:t>
            </a:r>
          </a:p>
          <a:p>
            <a:pPr marL="285750" indent="-285750">
              <a:buFont typeface="Arial" panose="020B0604020202020204" pitchFamily="34" charset="0"/>
              <a:buChar char="•"/>
            </a:pPr>
            <a:r>
              <a:rPr lang="en-GB" sz="1800" dirty="0" smtClean="0"/>
              <a:t>The same function may lead to different access under different conditions.</a:t>
            </a:r>
          </a:p>
        </p:txBody>
      </p:sp>
    </p:spTree>
    <p:extLst>
      <p:ext uri="{BB962C8B-B14F-4D97-AF65-F5344CB8AC3E}">
        <p14:creationId xmlns:p14="http://schemas.microsoft.com/office/powerpoint/2010/main" val="322606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p:nvPr/>
        </p:nvGrpSpPr>
        <p:grpSpPr>
          <a:xfrm>
            <a:off x="616416" y="2068186"/>
            <a:ext cx="5208297" cy="4553604"/>
            <a:chOff x="516794" y="891762"/>
            <a:chExt cx="5208297" cy="4553604"/>
          </a:xfrm>
        </p:grpSpPr>
        <p:sp>
          <p:nvSpPr>
            <p:cNvPr id="232450" name="Ellipse 69"/>
            <p:cNvSpPr>
              <a:spLocks noChangeArrowheads="1"/>
            </p:cNvSpPr>
            <p:nvPr/>
          </p:nvSpPr>
          <p:spPr bwMode="auto">
            <a:xfrm>
              <a:off x="1595597" y="4190229"/>
              <a:ext cx="4129494" cy="1255137"/>
            </a:xfrm>
            <a:prstGeom prst="ellipse">
              <a:avLst/>
            </a:prstGeom>
            <a:solidFill>
              <a:srgbClr val="EAEAEA">
                <a:alpha val="50195"/>
              </a:srgbClr>
            </a:solidFill>
            <a:ln w="9525" algn="ctr">
              <a:solidFill>
                <a:srgbClr val="000000"/>
              </a:solidFill>
              <a:round/>
              <a:headEnd/>
              <a:tailEnd/>
            </a:ln>
          </p:spPr>
          <p:txBody>
            <a:bodyPr lIns="100913" tIns="50457" rIns="100913" bIns="50457"/>
            <a:lstStyle/>
            <a:p>
              <a:pPr algn="ctr"/>
              <a:r>
                <a:rPr lang="en-GB" sz="1500" dirty="0" smtClean="0">
                  <a:solidFill>
                    <a:srgbClr val="002060"/>
                  </a:solidFill>
                  <a:latin typeface="Calibri" panose="020F0502020204030204" pitchFamily="34" charset="0"/>
                  <a:cs typeface="Calibri" panose="020F0502020204030204" pitchFamily="34" charset="0"/>
                </a:rPr>
                <a:t>entitlement</a:t>
              </a:r>
              <a:endParaRPr lang="en-GB" sz="1500" dirty="0">
                <a:solidFill>
                  <a:srgbClr val="002060"/>
                </a:solidFill>
                <a:latin typeface="Calibri" panose="020F0502020204030204" pitchFamily="34" charset="0"/>
                <a:cs typeface="Calibri" panose="020F0502020204030204" pitchFamily="34" charset="0"/>
              </a:endParaRPr>
            </a:p>
          </p:txBody>
        </p:sp>
        <p:sp>
          <p:nvSpPr>
            <p:cNvPr id="232451" name="Oval 6"/>
            <p:cNvSpPr>
              <a:spLocks noChangeArrowheads="1"/>
            </p:cNvSpPr>
            <p:nvPr/>
          </p:nvSpPr>
          <p:spPr bwMode="auto">
            <a:xfrm>
              <a:off x="516794" y="891762"/>
              <a:ext cx="1031970" cy="954958"/>
            </a:xfrm>
            <a:prstGeom prst="ellipse">
              <a:avLst/>
            </a:prstGeom>
            <a:solidFill>
              <a:srgbClr val="EAEAEA"/>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913" tIns="50457" rIns="100913" bIns="50457" anchor="ctr"/>
            <a:lstStyle/>
            <a:p>
              <a:pPr algn="ctr"/>
              <a:r>
                <a:rPr lang="en-GB" sz="1300" dirty="0">
                  <a:latin typeface="Calibri" panose="020F0502020204030204" pitchFamily="34" charset="0"/>
                  <a:cs typeface="Calibri" panose="020F0502020204030204" pitchFamily="34" charset="0"/>
                </a:rPr>
                <a:t>identity</a:t>
              </a:r>
            </a:p>
          </p:txBody>
        </p:sp>
        <p:sp>
          <p:nvSpPr>
            <p:cNvPr id="232452" name="Oval 21"/>
            <p:cNvSpPr>
              <a:spLocks noChangeArrowheads="1"/>
            </p:cNvSpPr>
            <p:nvPr/>
          </p:nvSpPr>
          <p:spPr bwMode="auto">
            <a:xfrm>
              <a:off x="3646617" y="2517297"/>
              <a:ext cx="1033584" cy="954958"/>
            </a:xfrm>
            <a:prstGeom prst="ellipse">
              <a:avLst/>
            </a:prstGeom>
            <a:solidFill>
              <a:srgbClr val="EAEAEA"/>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913" tIns="50457" rIns="100913" bIns="50457" anchor="ctr"/>
            <a:lstStyle/>
            <a:p>
              <a:pPr algn="ctr"/>
              <a:r>
                <a:rPr lang="en-GB" sz="1300" dirty="0">
                  <a:latin typeface="Calibri" panose="020F0502020204030204" pitchFamily="34" charset="0"/>
                  <a:cs typeface="Calibri" panose="020F0502020204030204" pitchFamily="34" charset="0"/>
                </a:rPr>
                <a:t>functional</a:t>
              </a:r>
              <a:br>
                <a:rPr lang="en-GB" sz="1300" dirty="0">
                  <a:latin typeface="Calibri" panose="020F0502020204030204" pitchFamily="34" charset="0"/>
                  <a:cs typeface="Calibri" panose="020F0502020204030204" pitchFamily="34" charset="0"/>
                </a:rPr>
              </a:br>
              <a:r>
                <a:rPr lang="en-GB" sz="1300" dirty="0">
                  <a:latin typeface="Calibri" panose="020F0502020204030204" pitchFamily="34" charset="0"/>
                  <a:cs typeface="Calibri" panose="020F0502020204030204" pitchFamily="34" charset="0"/>
                </a:rPr>
                <a:t>role</a:t>
              </a:r>
            </a:p>
          </p:txBody>
        </p:sp>
        <p:sp>
          <p:nvSpPr>
            <p:cNvPr id="232453" name="Text Box 28"/>
            <p:cNvSpPr txBox="1">
              <a:spLocks noChangeArrowheads="1"/>
            </p:cNvSpPr>
            <p:nvPr/>
          </p:nvSpPr>
          <p:spPr bwMode="auto">
            <a:xfrm>
              <a:off x="597543" y="3140478"/>
              <a:ext cx="883470" cy="240399"/>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0913" tIns="50457" rIns="100913" bIns="50457">
              <a:spAutoFit/>
            </a:bodyPr>
            <a:lstStyle>
              <a:lvl1pPr eaLnBrk="0" hangingPunct="0">
                <a:defRPr>
                  <a:solidFill>
                    <a:srgbClr val="000000"/>
                  </a:solidFill>
                  <a:latin typeface="Trebuchet MS"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Trebuchet MS"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Trebuchet MS"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Trebuchet MS"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Trebuchet MS"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Trebuchet MS"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Trebuchet MS"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Trebuchet MS"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Trebuchet MS" pitchFamily="34" charset="0"/>
                  <a:ea typeface="ヒラギノ角ゴ ProN W3"/>
                  <a:cs typeface="ヒラギノ角ゴ ProN W3"/>
                  <a:sym typeface="Arial" pitchFamily="34" charset="0"/>
                </a:defRPr>
              </a:lvl9pPr>
            </a:lstStyle>
            <a:p>
              <a:pPr eaLnBrk="1" hangingPunct="1"/>
              <a:r>
                <a:rPr lang="en-GB" sz="900" dirty="0">
                  <a:solidFill>
                    <a:schemeClr val="accent2"/>
                  </a:solidFill>
                  <a:latin typeface="Calibri" panose="020F0502020204030204" pitchFamily="34" charset="0"/>
                  <a:cs typeface="Calibri" panose="020F0502020204030204" pitchFamily="34" charset="0"/>
                </a:rPr>
                <a:t>Is assigned 1:n</a:t>
              </a:r>
            </a:p>
          </p:txBody>
        </p:sp>
        <p:sp>
          <p:nvSpPr>
            <p:cNvPr id="232454" name="Oval 39"/>
            <p:cNvSpPr>
              <a:spLocks noChangeArrowheads="1"/>
            </p:cNvSpPr>
            <p:nvPr/>
          </p:nvSpPr>
          <p:spPr bwMode="auto">
            <a:xfrm>
              <a:off x="516794" y="2519053"/>
              <a:ext cx="1031970" cy="954958"/>
            </a:xfrm>
            <a:prstGeom prst="ellipse">
              <a:avLst/>
            </a:prstGeom>
            <a:solidFill>
              <a:srgbClr val="EAEAEA"/>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913" tIns="50457" rIns="100913" bIns="50457" anchor="ctr"/>
            <a:lstStyle/>
            <a:p>
              <a:pPr algn="ctr"/>
              <a:r>
                <a:rPr lang="en-GB" sz="1300" dirty="0" smtClean="0">
                  <a:latin typeface="Calibri" panose="020F0502020204030204" pitchFamily="34" charset="0"/>
                  <a:cs typeface="Calibri" panose="020F0502020204030204" pitchFamily="34" charset="0"/>
                </a:rPr>
                <a:t>authorisation</a:t>
              </a:r>
              <a:endParaRPr lang="en-GB" sz="1300" dirty="0">
                <a:latin typeface="Calibri" panose="020F0502020204030204" pitchFamily="34" charset="0"/>
                <a:cs typeface="Calibri" panose="020F0502020204030204" pitchFamily="34" charset="0"/>
              </a:endParaRPr>
            </a:p>
          </p:txBody>
        </p:sp>
        <p:sp>
          <p:nvSpPr>
            <p:cNvPr id="232455" name="Oval 40"/>
            <p:cNvSpPr>
              <a:spLocks noChangeArrowheads="1"/>
            </p:cNvSpPr>
            <p:nvPr/>
          </p:nvSpPr>
          <p:spPr bwMode="auto">
            <a:xfrm>
              <a:off x="4229623" y="4341196"/>
              <a:ext cx="1028740" cy="954958"/>
            </a:xfrm>
            <a:prstGeom prst="ellipse">
              <a:avLst/>
            </a:prstGeom>
            <a:solidFill>
              <a:srgbClr val="EAEAEA"/>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913" tIns="50457" rIns="100913" bIns="50457" anchor="ctr"/>
            <a:lstStyle/>
            <a:p>
              <a:pPr algn="ctr"/>
              <a:r>
                <a:rPr lang="en-GB" sz="1300" dirty="0">
                  <a:latin typeface="Calibri" panose="020F0502020204030204" pitchFamily="34" charset="0"/>
                  <a:cs typeface="Calibri" panose="020F0502020204030204" pitchFamily="34" charset="0"/>
                </a:rPr>
                <a:t>information</a:t>
              </a:r>
              <a:br>
                <a:rPr lang="en-GB" sz="1300" dirty="0">
                  <a:latin typeface="Calibri" panose="020F0502020204030204" pitchFamily="34" charset="0"/>
                  <a:cs typeface="Calibri" panose="020F0502020204030204" pitchFamily="34" charset="0"/>
                </a:rPr>
              </a:br>
              <a:r>
                <a:rPr lang="en-GB" sz="1300" dirty="0">
                  <a:latin typeface="Calibri" panose="020F0502020204030204" pitchFamily="34" charset="0"/>
                  <a:cs typeface="Calibri" panose="020F0502020204030204" pitchFamily="34" charset="0"/>
                </a:rPr>
                <a:t>object</a:t>
              </a:r>
            </a:p>
          </p:txBody>
        </p:sp>
        <p:cxnSp>
          <p:nvCxnSpPr>
            <p:cNvPr id="232456" name="AutoShape 41"/>
            <p:cNvCxnSpPr>
              <a:cxnSpLocks noChangeShapeType="1"/>
              <a:stCxn id="232459" idx="6"/>
              <a:endCxn id="232455" idx="2"/>
            </p:cNvCxnSpPr>
            <p:nvPr/>
          </p:nvCxnSpPr>
          <p:spPr bwMode="auto">
            <a:xfrm>
              <a:off x="3105599" y="4818675"/>
              <a:ext cx="1124024" cy="0"/>
            </a:xfrm>
            <a:prstGeom prst="straightConnector1">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2457" name="Oval 21"/>
            <p:cNvSpPr>
              <a:spLocks noChangeArrowheads="1"/>
            </p:cNvSpPr>
            <p:nvPr/>
          </p:nvSpPr>
          <p:spPr bwMode="auto">
            <a:xfrm>
              <a:off x="2075245" y="2519053"/>
              <a:ext cx="1033584" cy="954958"/>
            </a:xfrm>
            <a:prstGeom prst="ellipse">
              <a:avLst/>
            </a:prstGeom>
            <a:solidFill>
              <a:srgbClr val="EAEAEA"/>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913" tIns="50457" rIns="100913" bIns="50457" anchor="ctr"/>
            <a:lstStyle/>
            <a:p>
              <a:pPr algn="ctr"/>
              <a:r>
                <a:rPr lang="en-GB" sz="1300" dirty="0">
                  <a:latin typeface="Calibri" panose="020F0502020204030204" pitchFamily="34" charset="0"/>
                  <a:cs typeface="Calibri" panose="020F0502020204030204" pitchFamily="34" charset="0"/>
                </a:rPr>
                <a:t>business</a:t>
              </a:r>
              <a:br>
                <a:rPr lang="en-GB" sz="1300" dirty="0">
                  <a:latin typeface="Calibri" panose="020F0502020204030204" pitchFamily="34" charset="0"/>
                  <a:cs typeface="Calibri" panose="020F0502020204030204" pitchFamily="34" charset="0"/>
                </a:rPr>
              </a:br>
              <a:r>
                <a:rPr lang="en-GB" sz="1300" dirty="0">
                  <a:latin typeface="Calibri" panose="020F0502020204030204" pitchFamily="34" charset="0"/>
                  <a:cs typeface="Calibri" panose="020F0502020204030204" pitchFamily="34" charset="0"/>
                </a:rPr>
                <a:t>role</a:t>
              </a:r>
            </a:p>
          </p:txBody>
        </p:sp>
        <p:cxnSp>
          <p:nvCxnSpPr>
            <p:cNvPr id="232458" name="AutoShape 23"/>
            <p:cNvCxnSpPr>
              <a:cxnSpLocks noChangeShapeType="1"/>
              <a:stCxn id="232452" idx="2"/>
              <a:endCxn id="232457" idx="6"/>
            </p:cNvCxnSpPr>
            <p:nvPr/>
          </p:nvCxnSpPr>
          <p:spPr bwMode="auto">
            <a:xfrm flipH="1">
              <a:off x="3108830" y="2994776"/>
              <a:ext cx="537787" cy="1756"/>
            </a:xfrm>
            <a:prstGeom prst="straightConnector1">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2459" name="Oval 38"/>
            <p:cNvSpPr>
              <a:spLocks noChangeArrowheads="1"/>
            </p:cNvSpPr>
            <p:nvPr/>
          </p:nvSpPr>
          <p:spPr bwMode="auto">
            <a:xfrm>
              <a:off x="2073630" y="4341196"/>
              <a:ext cx="1031970" cy="954958"/>
            </a:xfrm>
            <a:prstGeom prst="ellipse">
              <a:avLst/>
            </a:prstGeom>
            <a:solidFill>
              <a:srgbClr val="EAEAEA"/>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913" tIns="50457" rIns="100913" bIns="50457" anchor="ctr"/>
            <a:lstStyle/>
            <a:p>
              <a:pPr algn="ctr"/>
              <a:r>
                <a:rPr lang="en-GB" sz="1300" dirty="0">
                  <a:latin typeface="Calibri" panose="020F0502020204030204" pitchFamily="34" charset="0"/>
                  <a:cs typeface="Calibri" panose="020F0502020204030204" pitchFamily="34" charset="0"/>
                </a:rPr>
                <a:t>operation</a:t>
              </a:r>
            </a:p>
          </p:txBody>
        </p:sp>
        <p:cxnSp>
          <p:nvCxnSpPr>
            <p:cNvPr id="232460" name="AutoShape 44"/>
            <p:cNvCxnSpPr>
              <a:cxnSpLocks noChangeShapeType="1"/>
              <a:stCxn id="232457" idx="2"/>
              <a:endCxn id="232454" idx="6"/>
            </p:cNvCxnSpPr>
            <p:nvPr/>
          </p:nvCxnSpPr>
          <p:spPr bwMode="auto">
            <a:xfrm flipH="1">
              <a:off x="1548764" y="2996532"/>
              <a:ext cx="526482" cy="0"/>
            </a:xfrm>
            <a:prstGeom prst="straightConnector1">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2461" name="AutoShape 8"/>
            <p:cNvCxnSpPr>
              <a:cxnSpLocks noChangeShapeType="1"/>
              <a:stCxn id="232451" idx="4"/>
              <a:endCxn id="232454" idx="0"/>
            </p:cNvCxnSpPr>
            <p:nvPr/>
          </p:nvCxnSpPr>
          <p:spPr bwMode="auto">
            <a:xfrm>
              <a:off x="1033584" y="1846721"/>
              <a:ext cx="0" cy="672333"/>
            </a:xfrm>
            <a:prstGeom prst="straightConnector1">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2462" name="AutoShape 44"/>
            <p:cNvCxnSpPr>
              <a:cxnSpLocks noChangeShapeType="1"/>
              <a:stCxn id="232457" idx="4"/>
              <a:endCxn id="232459" idx="0"/>
            </p:cNvCxnSpPr>
            <p:nvPr/>
          </p:nvCxnSpPr>
          <p:spPr bwMode="auto">
            <a:xfrm flipH="1">
              <a:off x="2590421" y="3474012"/>
              <a:ext cx="1616" cy="867186"/>
            </a:xfrm>
            <a:prstGeom prst="straightConnector1">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2463" name="Oval 21"/>
            <p:cNvSpPr>
              <a:spLocks noChangeArrowheads="1"/>
            </p:cNvSpPr>
            <p:nvPr/>
          </p:nvSpPr>
          <p:spPr bwMode="auto">
            <a:xfrm>
              <a:off x="2075245" y="891762"/>
              <a:ext cx="1033584" cy="954958"/>
            </a:xfrm>
            <a:prstGeom prst="ellipse">
              <a:avLst/>
            </a:prstGeom>
            <a:solidFill>
              <a:srgbClr val="EAEAEA"/>
            </a:solidFill>
            <a:ln w="38100"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913" tIns="50457" rIns="100913" bIns="50457" anchor="ctr"/>
            <a:lstStyle/>
            <a:p>
              <a:pPr algn="ctr"/>
              <a:r>
                <a:rPr lang="en-GB" sz="1300" b="1" i="1" dirty="0">
                  <a:solidFill>
                    <a:srgbClr val="FF0000"/>
                  </a:solidFill>
                  <a:latin typeface="Calibri" panose="020F0502020204030204" pitchFamily="34" charset="0"/>
                  <a:cs typeface="Calibri" panose="020F0502020204030204" pitchFamily="34" charset="0"/>
                </a:rPr>
                <a:t>constraint</a:t>
              </a:r>
            </a:p>
          </p:txBody>
        </p:sp>
        <p:cxnSp>
          <p:nvCxnSpPr>
            <p:cNvPr id="232464" name="AutoShape 23"/>
            <p:cNvCxnSpPr>
              <a:cxnSpLocks noChangeShapeType="1"/>
              <a:stCxn id="232463" idx="4"/>
              <a:endCxn id="232457" idx="0"/>
            </p:cNvCxnSpPr>
            <p:nvPr/>
          </p:nvCxnSpPr>
          <p:spPr bwMode="auto">
            <a:xfrm>
              <a:off x="2592037" y="1867787"/>
              <a:ext cx="0" cy="651268"/>
            </a:xfrm>
            <a:prstGeom prst="straightConnector1">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 name="Titel 1"/>
          <p:cNvSpPr>
            <a:spLocks noGrp="1"/>
          </p:cNvSpPr>
          <p:nvPr>
            <p:ph type="title"/>
          </p:nvPr>
        </p:nvSpPr>
        <p:spPr>
          <a:noFill/>
        </p:spPr>
        <p:txBody>
          <a:bodyPr/>
          <a:lstStyle/>
          <a:p>
            <a:r>
              <a:rPr lang="en-GB" sz="2800" dirty="0" smtClean="0">
                <a:cs typeface="Calibri" panose="020F0502020204030204" pitchFamily="34" charset="0"/>
              </a:rPr>
              <a:t>The constraint</a:t>
            </a:r>
            <a:endParaRPr lang="en-GB" sz="2800" dirty="0">
              <a:cs typeface="Calibri" panose="020F0502020204030204" pitchFamily="34" charset="0"/>
            </a:endParaRPr>
          </a:p>
        </p:txBody>
      </p:sp>
      <p:sp>
        <p:nvSpPr>
          <p:cNvPr id="4" name="Inhaltsplatzhalter 3"/>
          <p:cNvSpPr>
            <a:spLocks noGrp="1"/>
          </p:cNvSpPr>
          <p:nvPr>
            <p:ph idx="1"/>
          </p:nvPr>
        </p:nvSpPr>
        <p:spPr>
          <a:xfrm>
            <a:off x="5038725" y="2363638"/>
            <a:ext cx="4498980" cy="3252158"/>
          </a:xfrm>
          <a:solidFill>
            <a:srgbClr val="FFFFFF">
              <a:alpha val="50196"/>
            </a:srgbClr>
          </a:solidFill>
        </p:spPr>
        <p:txBody>
          <a:bodyPr/>
          <a:lstStyle/>
          <a:p>
            <a:pPr marL="285750" indent="-285750">
              <a:buFont typeface="Arial" panose="020B0604020202020204" pitchFamily="34" charset="0"/>
              <a:buChar char="•"/>
            </a:pPr>
            <a:r>
              <a:rPr lang="en-GB" sz="1800" dirty="0" smtClean="0"/>
              <a:t>Constraints narrow the focus of a functional role. </a:t>
            </a:r>
          </a:p>
          <a:p>
            <a:pPr marL="285750" indent="-285750">
              <a:buFont typeface="Arial" panose="020B0604020202020204" pitchFamily="34" charset="0"/>
              <a:buChar char="•"/>
            </a:pPr>
            <a:r>
              <a:rPr lang="en-GB" sz="1800" dirty="0" smtClean="0"/>
              <a:t>Constraints operate on attributes.</a:t>
            </a:r>
          </a:p>
          <a:p>
            <a:pPr marL="285750" indent="-285750">
              <a:buFont typeface="Arial" panose="020B0604020202020204" pitchFamily="34" charset="0"/>
              <a:buChar char="•"/>
            </a:pPr>
            <a:r>
              <a:rPr lang="en-GB" sz="1800" dirty="0" smtClean="0"/>
              <a:t>They express rules in its simplest </a:t>
            </a:r>
            <a:r>
              <a:rPr lang="en-GB" sz="1800" dirty="0" smtClean="0"/>
              <a:t>form:</a:t>
            </a:r>
            <a:endParaRPr lang="en-GB" sz="1800" dirty="0" smtClean="0"/>
          </a:p>
          <a:p>
            <a:pPr algn="ctr"/>
            <a:r>
              <a:rPr lang="en-GB" sz="1800" dirty="0" smtClean="0"/>
              <a:t>„</a:t>
            </a:r>
            <a:r>
              <a:rPr lang="en-GB" sz="1800" i="1" dirty="0" smtClean="0"/>
              <a:t>If Attribute is true then grant access</a:t>
            </a:r>
            <a:r>
              <a:rPr lang="en-GB" sz="1800" dirty="0" smtClean="0"/>
              <a:t>“</a:t>
            </a:r>
            <a:endParaRPr lang="en-GB" sz="1800" dirty="0"/>
          </a:p>
        </p:txBody>
      </p:sp>
    </p:spTree>
    <p:extLst>
      <p:ext uri="{BB962C8B-B14F-4D97-AF65-F5344CB8AC3E}">
        <p14:creationId xmlns:p14="http://schemas.microsoft.com/office/powerpoint/2010/main" val="3215480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38169" y="690113"/>
            <a:ext cx="9359333" cy="749051"/>
          </a:xfrm>
          <a:noFill/>
        </p:spPr>
        <p:txBody>
          <a:bodyPr>
            <a:normAutofit/>
          </a:bodyPr>
          <a:lstStyle/>
          <a:p>
            <a:r>
              <a:rPr lang="en-GB" dirty="0"/>
              <a:t>The 7 commonly </a:t>
            </a:r>
            <a:r>
              <a:rPr lang="en-GB" dirty="0" smtClean="0"/>
              <a:t>used static </a:t>
            </a:r>
            <a:r>
              <a:rPr lang="en-GB" i="1" dirty="0" smtClean="0"/>
              <a:t>constraint</a:t>
            </a:r>
            <a:r>
              <a:rPr lang="en-GB" dirty="0" smtClean="0"/>
              <a:t> </a:t>
            </a:r>
            <a:r>
              <a:rPr lang="en-GB" dirty="0"/>
              <a:t>types</a:t>
            </a:r>
            <a:r>
              <a:rPr lang="en-GB" sz="3100" dirty="0"/>
              <a:t/>
            </a:r>
            <a:br>
              <a:rPr lang="en-GB" sz="3100" dirty="0"/>
            </a:br>
            <a:r>
              <a:rPr lang="en-GB" sz="2000" b="0" dirty="0"/>
              <a:t>B</a:t>
            </a:r>
            <a:r>
              <a:rPr lang="en-GB" sz="2000" b="0" dirty="0" smtClean="0"/>
              <a:t>ut the universe of possible constraints is not limited</a:t>
            </a:r>
            <a:endParaRPr lang="en-GB" sz="3100" dirty="0"/>
          </a:p>
        </p:txBody>
      </p:sp>
      <p:sp>
        <p:nvSpPr>
          <p:cNvPr id="5" name="Inhaltsplatzhalter 4"/>
          <p:cNvSpPr>
            <a:spLocks noGrp="1"/>
          </p:cNvSpPr>
          <p:nvPr>
            <p:ph idx="1"/>
          </p:nvPr>
        </p:nvSpPr>
        <p:spPr>
          <a:xfrm>
            <a:off x="519114" y="1672066"/>
            <a:ext cx="8999536" cy="5263566"/>
          </a:xfrm>
          <a:noFill/>
        </p:spPr>
        <p:txBody>
          <a:bodyPr>
            <a:noAutofit/>
          </a:bodyPr>
          <a:lstStyle/>
          <a:p>
            <a:pPr marL="228600" indent="-228600">
              <a:buFont typeface="+mj-lt"/>
              <a:buAutoNum type="arabicPeriod"/>
            </a:pPr>
            <a:r>
              <a:rPr lang="en-GB" sz="1400" b="1" dirty="0"/>
              <a:t>Region</a:t>
            </a:r>
            <a:r>
              <a:rPr lang="en-GB" sz="1400" dirty="0"/>
              <a:t> </a:t>
            </a:r>
          </a:p>
          <a:p>
            <a:pPr marL="539750" lvl="2" indent="-536575">
              <a:buNone/>
              <a:tabLst>
                <a:tab pos="539750" algn="l"/>
              </a:tabLst>
            </a:pPr>
            <a:r>
              <a:rPr lang="en-GB" sz="1200" dirty="0" smtClean="0"/>
              <a:t>	Usually </a:t>
            </a:r>
            <a:r>
              <a:rPr lang="en-GB" sz="1200" dirty="0"/>
              <a:t>the functions to be performed are limited to a region (US, Germany, Brazil, China ...). It may be useful to explicitly state the absence of this restriction by the introduction of a region "world".</a:t>
            </a:r>
          </a:p>
          <a:p>
            <a:pPr marL="228600" indent="-228600">
              <a:buFont typeface="+mj-lt"/>
              <a:buAutoNum type="arabicPeriod"/>
            </a:pPr>
            <a:r>
              <a:rPr lang="en-GB" sz="1400" b="1" dirty="0" smtClean="0"/>
              <a:t>Organisational Unit</a:t>
            </a:r>
            <a:endParaRPr lang="en-GB" sz="1400" dirty="0"/>
          </a:p>
          <a:p>
            <a:pPr marL="539750" lvl="2" indent="-536575">
              <a:buNone/>
              <a:tabLst>
                <a:tab pos="539750" algn="l"/>
              </a:tabLst>
            </a:pPr>
            <a:r>
              <a:rPr lang="en-GB" sz="1200" dirty="0" smtClean="0"/>
              <a:t>	Often areas </a:t>
            </a:r>
            <a:r>
              <a:rPr lang="en-GB" sz="1200" dirty="0"/>
              <a:t>of responsibility </a:t>
            </a:r>
            <a:r>
              <a:rPr lang="en-GB" sz="1200" dirty="0" smtClean="0"/>
              <a:t>are separated </a:t>
            </a:r>
            <a:r>
              <a:rPr lang="en-GB" sz="1200" dirty="0"/>
              <a:t>by the definition of organizational units (OU</a:t>
            </a:r>
            <a:r>
              <a:rPr lang="en-GB" sz="1200" dirty="0" smtClean="0"/>
              <a:t>). It </a:t>
            </a:r>
            <a:r>
              <a:rPr lang="en-GB" sz="1200" dirty="0"/>
              <a:t>may be useful to make the absence of this restriction explicit by the introduction of the OE "group</a:t>
            </a:r>
            <a:r>
              <a:rPr lang="en-GB" sz="1200" dirty="0" smtClean="0"/>
              <a:t>".</a:t>
            </a:r>
          </a:p>
          <a:p>
            <a:pPr marL="228600" indent="-228600">
              <a:buFont typeface="+mj-lt"/>
              <a:buAutoNum type="arabicPeriod"/>
            </a:pPr>
            <a:r>
              <a:rPr lang="en-GB" sz="1400" b="1" dirty="0" smtClean="0"/>
              <a:t>Customer group</a:t>
            </a:r>
            <a:endParaRPr lang="en-GB" sz="1400" dirty="0" smtClean="0"/>
          </a:p>
          <a:p>
            <a:pPr marL="539750" lvl="2" indent="-536575">
              <a:buNone/>
              <a:tabLst>
                <a:tab pos="539750" algn="l"/>
              </a:tabLst>
            </a:pPr>
            <a:r>
              <a:rPr lang="en-GB" sz="1200" dirty="0" smtClean="0"/>
              <a:t>	The segmentation </a:t>
            </a:r>
            <a:r>
              <a:rPr lang="en-GB" sz="1200" dirty="0"/>
              <a:t>of the market by customer group (wholesale, retail, corporate customers, dealers …) also leads to constraints to the pure function.</a:t>
            </a:r>
          </a:p>
          <a:p>
            <a:pPr marL="228600" indent="-228600">
              <a:buFont typeface="+mj-lt"/>
              <a:buAutoNum type="arabicPeriod"/>
            </a:pPr>
            <a:r>
              <a:rPr lang="en-GB" sz="1400" b="1" dirty="0"/>
              <a:t>Authority level</a:t>
            </a:r>
            <a:r>
              <a:rPr lang="en-GB" sz="1400" dirty="0"/>
              <a:t> </a:t>
            </a:r>
          </a:p>
          <a:p>
            <a:pPr marL="539750" lvl="2" indent="-536575">
              <a:buNone/>
              <a:tabLst>
                <a:tab pos="539750" algn="l"/>
              </a:tabLst>
            </a:pPr>
            <a:r>
              <a:rPr lang="en-GB" sz="1200" dirty="0" smtClean="0"/>
              <a:t>	In </a:t>
            </a:r>
            <a:r>
              <a:rPr lang="en-GB" sz="1200" dirty="0"/>
              <a:t>order to control inherent process risks organisations often set "levels of authority". There may be directly applicable limits, which are expressed in currency units or indirectly applicable ones. In the latter case they are expressed in </a:t>
            </a:r>
            <a:r>
              <a:rPr lang="en-GB" sz="1200" dirty="0" smtClean="0"/>
              <a:t>parameters, which </a:t>
            </a:r>
            <a:r>
              <a:rPr lang="en-GB" sz="1200" dirty="0"/>
              <a:t>in turn can be converted into monetary upper </a:t>
            </a:r>
            <a:r>
              <a:rPr lang="en-GB" sz="1200" dirty="0" smtClean="0"/>
              <a:t>limits, such </a:t>
            </a:r>
            <a:r>
              <a:rPr lang="en-GB" sz="1200" dirty="0"/>
              <a:t>as mileage allowances, discounts, discretion in the conditions </a:t>
            </a:r>
            <a:r>
              <a:rPr lang="en-GB" sz="1200" dirty="0" smtClean="0"/>
              <a:t>and the like.</a:t>
            </a:r>
            <a:endParaRPr lang="en-GB" sz="1200" dirty="0"/>
          </a:p>
          <a:p>
            <a:pPr marL="228600" indent="-228600">
              <a:buFont typeface="+mj-lt"/>
              <a:buAutoNum type="arabicPeriod"/>
            </a:pPr>
            <a:r>
              <a:rPr lang="en-GB" sz="1400" b="1" dirty="0"/>
              <a:t>Project</a:t>
            </a:r>
            <a:endParaRPr lang="en-GB" sz="1400" dirty="0"/>
          </a:p>
          <a:p>
            <a:pPr marL="539750" lvl="2" indent="-536575">
              <a:buNone/>
              <a:tabLst>
                <a:tab pos="539750" algn="l"/>
              </a:tabLst>
            </a:pPr>
            <a:r>
              <a:rPr lang="en-GB" sz="1200" dirty="0" smtClean="0"/>
              <a:t>	If </a:t>
            </a:r>
            <a:r>
              <a:rPr lang="en-GB" sz="1200" dirty="0"/>
              <a:t>projects </a:t>
            </a:r>
            <a:r>
              <a:rPr lang="en-GB" sz="1200" dirty="0" smtClean="0"/>
              <a:t>may be considered </a:t>
            </a:r>
            <a:r>
              <a:rPr lang="en-GB" sz="1200" dirty="0"/>
              <a:t>as </a:t>
            </a:r>
            <a:r>
              <a:rPr lang="en-GB" sz="1200" dirty="0" smtClean="0"/>
              <a:t>temporary OUs. Alternatively they </a:t>
            </a:r>
            <a:r>
              <a:rPr lang="en-GB" sz="1200" dirty="0"/>
              <a:t>represent a separate dimension </a:t>
            </a:r>
            <a:r>
              <a:rPr lang="en-GB" sz="1200" dirty="0" smtClean="0"/>
              <a:t>: </a:t>
            </a:r>
            <a:r>
              <a:rPr lang="en-GB" sz="1200" dirty="0"/>
              <a:t>project managers and other project </a:t>
            </a:r>
            <a:r>
              <a:rPr lang="en-GB" sz="1200" dirty="0" smtClean="0"/>
              <a:t>roles usually are restricted to particular </a:t>
            </a:r>
            <a:r>
              <a:rPr lang="en-GB" sz="1200" dirty="0"/>
              <a:t>project and cannot access </a:t>
            </a:r>
            <a:r>
              <a:rPr lang="en-GB" sz="1200" dirty="0" smtClean="0"/>
              <a:t>information objects </a:t>
            </a:r>
            <a:r>
              <a:rPr lang="en-GB" sz="1200" dirty="0"/>
              <a:t>of other projects.</a:t>
            </a:r>
          </a:p>
          <a:p>
            <a:pPr marL="228600" indent="-228600">
              <a:buFont typeface="+mj-lt"/>
              <a:buAutoNum type="arabicPeriod"/>
            </a:pPr>
            <a:r>
              <a:rPr lang="en-GB" sz="1400" b="1" dirty="0"/>
              <a:t>Object</a:t>
            </a:r>
            <a:endParaRPr lang="en-GB" sz="1400" dirty="0"/>
          </a:p>
          <a:p>
            <a:pPr marL="539750" lvl="2" indent="-536575">
              <a:buNone/>
              <a:tabLst>
                <a:tab pos="539750" algn="l"/>
              </a:tabLst>
            </a:pPr>
            <a:r>
              <a:rPr lang="en-GB" sz="1200" dirty="0" smtClean="0"/>
              <a:t>	Sometimes </a:t>
            </a:r>
            <a:r>
              <a:rPr lang="en-GB" sz="1200" dirty="0"/>
              <a:t>you may be able to restrict entitlements to a defined information object. A tester has to run tests on particular software object (application or system) only; a janitor is responsible just for a particular house.</a:t>
            </a:r>
          </a:p>
          <a:p>
            <a:pPr marL="228600" indent="-228600">
              <a:buFont typeface="+mj-lt"/>
              <a:buAutoNum type="arabicPeriod"/>
            </a:pPr>
            <a:r>
              <a:rPr lang="en-GB" sz="1400" b="1" dirty="0"/>
              <a:t>Contract type</a:t>
            </a:r>
            <a:endParaRPr lang="en-GB" sz="1400" dirty="0"/>
          </a:p>
          <a:p>
            <a:pPr marL="539750" lvl="2" indent="-536575">
              <a:buNone/>
              <a:tabLst>
                <a:tab pos="539750" algn="l"/>
              </a:tabLst>
            </a:pPr>
            <a:r>
              <a:rPr lang="en-GB" sz="1200" dirty="0" smtClean="0"/>
              <a:t>	Different entitlements </a:t>
            </a:r>
            <a:r>
              <a:rPr lang="en-GB" sz="1200" dirty="0"/>
              <a:t>also arise from the contractual agreement a person has with the corporation. Hence the entitlements of permanent employees, interim managers, contractors, consultants and suppliers usually differ considerably</a:t>
            </a:r>
            <a:r>
              <a:rPr lang="en-GB" sz="1200" dirty="0" smtClean="0"/>
              <a:t>.</a:t>
            </a:r>
            <a:endParaRPr lang="en-GB" sz="1200" dirty="0"/>
          </a:p>
        </p:txBody>
      </p:sp>
      <p:sp>
        <p:nvSpPr>
          <p:cNvPr id="3" name="Foliennummernplatzhalter 2"/>
          <p:cNvSpPr>
            <a:spLocks noGrp="1"/>
          </p:cNvSpPr>
          <p:nvPr>
            <p:ph type="sldNum" sz="quarter" idx="12"/>
          </p:nvPr>
        </p:nvSpPr>
        <p:spPr/>
        <p:txBody>
          <a:bodyPr/>
          <a:lstStyle/>
          <a:p>
            <a:fld id="{6C8BFBEF-4E90-534F-96F0-B2FF950094F6}" type="slidenum">
              <a:rPr lang="de-DE" smtClean="0"/>
              <a:pPr/>
              <a:t>17</a:t>
            </a:fld>
            <a:endParaRPr lang="de-DE" dirty="0"/>
          </a:p>
        </p:txBody>
      </p:sp>
    </p:spTree>
    <p:extLst>
      <p:ext uri="{BB962C8B-B14F-4D97-AF65-F5344CB8AC3E}">
        <p14:creationId xmlns:p14="http://schemas.microsoft.com/office/powerpoint/2010/main" val="648293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31813" y="680746"/>
            <a:ext cx="8461375" cy="757237"/>
          </a:xfrm>
          <a:noFill/>
        </p:spPr>
        <p:txBody>
          <a:bodyPr/>
          <a:lstStyle/>
          <a:p>
            <a:r>
              <a:rPr lang="en-GB" dirty="0" smtClean="0"/>
              <a:t>Next step: Using dynamic </a:t>
            </a:r>
            <a:r>
              <a:rPr lang="en-GB" i="1" dirty="0" smtClean="0"/>
              <a:t>constraint</a:t>
            </a:r>
            <a:r>
              <a:rPr lang="en-GB" dirty="0" smtClean="0"/>
              <a:t> types</a:t>
            </a:r>
            <a:br>
              <a:rPr lang="en-GB" dirty="0" smtClean="0"/>
            </a:br>
            <a:r>
              <a:rPr lang="en-GB" sz="2000" b="0" dirty="0" smtClean="0"/>
              <a:t>Context comes into play – and requires </a:t>
            </a:r>
            <a:r>
              <a:rPr lang="en-GB" sz="2000" b="0" dirty="0" smtClean="0"/>
              <a:t>dynamic constraints</a:t>
            </a:r>
            <a:endParaRPr lang="en-GB" sz="2000" b="0" dirty="0"/>
          </a:p>
        </p:txBody>
      </p:sp>
      <p:sp>
        <p:nvSpPr>
          <p:cNvPr id="5" name="Inhaltsplatzhalter 4"/>
          <p:cNvSpPr>
            <a:spLocks noGrp="1"/>
          </p:cNvSpPr>
          <p:nvPr>
            <p:ph idx="1"/>
          </p:nvPr>
        </p:nvSpPr>
        <p:spPr>
          <a:xfrm>
            <a:off x="538167" y="1360384"/>
            <a:ext cx="9082947" cy="5490161"/>
          </a:xfrm>
          <a:noFill/>
        </p:spPr>
        <p:txBody>
          <a:bodyPr>
            <a:noAutofit/>
          </a:bodyPr>
          <a:lstStyle/>
          <a:p>
            <a:r>
              <a:rPr lang="en-GB" sz="1600" b="1" dirty="0"/>
              <a:t>Device</a:t>
            </a:r>
            <a:endParaRPr lang="en-GB" sz="1600" dirty="0"/>
          </a:p>
          <a:p>
            <a:pPr marL="357187" lvl="2" indent="0">
              <a:buNone/>
            </a:pPr>
            <a:r>
              <a:rPr lang="en-GB" sz="1400" dirty="0" smtClean="0"/>
              <a:t>The </a:t>
            </a:r>
            <a:r>
              <a:rPr lang="en-GB" sz="1400" dirty="0"/>
              <a:t>device in use might limit what someone is allowed to do. </a:t>
            </a:r>
            <a:r>
              <a:rPr lang="en-GB" sz="1400" dirty="0" smtClean="0"/>
              <a:t/>
            </a:r>
            <a:br>
              <a:rPr lang="en-GB" sz="1400" dirty="0" smtClean="0"/>
            </a:br>
            <a:r>
              <a:rPr lang="en-GB" sz="1400" dirty="0" smtClean="0"/>
              <a:t>Some </a:t>
            </a:r>
            <a:r>
              <a:rPr lang="en-GB" sz="1400" dirty="0"/>
              <a:t>devices like tablets or smartphones might be considered less secure.</a:t>
            </a:r>
          </a:p>
          <a:p>
            <a:r>
              <a:rPr lang="en-GB" sz="1600" b="1" dirty="0"/>
              <a:t>Location</a:t>
            </a:r>
            <a:endParaRPr lang="en-GB" sz="1600" dirty="0"/>
          </a:p>
          <a:p>
            <a:pPr marL="357187" lvl="2" indent="0">
              <a:buNone/>
            </a:pPr>
            <a:r>
              <a:rPr lang="en-GB" sz="1400" dirty="0" smtClean="0"/>
              <a:t>The </a:t>
            </a:r>
            <a:r>
              <a:rPr lang="en-GB" sz="1400" dirty="0"/>
              <a:t>location the identity is at when performing an action. Mobile, remote use might be considered less secure.</a:t>
            </a:r>
          </a:p>
          <a:p>
            <a:r>
              <a:rPr lang="en-GB" sz="1600" b="1" dirty="0"/>
              <a:t>System health status</a:t>
            </a:r>
            <a:endParaRPr lang="en-GB" sz="1600" dirty="0"/>
          </a:p>
          <a:p>
            <a:pPr marL="357187" lvl="2" indent="0">
              <a:buNone/>
            </a:pPr>
            <a:r>
              <a:rPr lang="en-GB" sz="1400" dirty="0" smtClean="0"/>
              <a:t>The </a:t>
            </a:r>
            <a:r>
              <a:rPr lang="en-GB" sz="1400" dirty="0"/>
              <a:t>current status of a system based on security scans, update status, and other “health” information, reflecting the attack surface and risk.</a:t>
            </a:r>
          </a:p>
          <a:p>
            <a:r>
              <a:rPr lang="en-GB" sz="1600" b="1" dirty="0"/>
              <a:t>Authentication strength</a:t>
            </a:r>
            <a:endParaRPr lang="en-GB" sz="1600" dirty="0"/>
          </a:p>
          <a:p>
            <a:pPr marL="357187" lvl="2" indent="0">
              <a:buNone/>
            </a:pPr>
            <a:r>
              <a:rPr lang="en-GB" sz="1400" dirty="0" smtClean="0"/>
              <a:t>The </a:t>
            </a:r>
            <a:r>
              <a:rPr lang="en-GB" sz="1400" dirty="0"/>
              <a:t>strength, reliability, trustworthiness of authentications. You might require a certain level of authentication strength or apply </a:t>
            </a:r>
          </a:p>
          <a:p>
            <a:r>
              <a:rPr lang="en-GB" sz="1600" b="1" dirty="0"/>
              <a:t>And more…</a:t>
            </a:r>
            <a:endParaRPr lang="en-GB" sz="1600" dirty="0"/>
          </a:p>
          <a:p>
            <a:pPr marL="357187" lvl="2" indent="0">
              <a:buNone/>
            </a:pPr>
            <a:r>
              <a:rPr lang="en-GB" sz="1400" dirty="0" smtClean="0"/>
              <a:t>Many </a:t>
            </a:r>
            <a:r>
              <a:rPr lang="en-GB" sz="1400" dirty="0"/>
              <a:t>other types of contextual information might become </a:t>
            </a:r>
            <a:r>
              <a:rPr lang="en-GB" sz="1400" dirty="0" smtClean="0"/>
              <a:t>part </a:t>
            </a:r>
            <a:r>
              <a:rPr lang="en-GB" sz="1400" dirty="0"/>
              <a:t>of business rules and thus end up in constraints.</a:t>
            </a:r>
          </a:p>
        </p:txBody>
      </p:sp>
      <p:sp>
        <p:nvSpPr>
          <p:cNvPr id="3" name="Foliennummernplatzhalter 2"/>
          <p:cNvSpPr>
            <a:spLocks noGrp="1"/>
          </p:cNvSpPr>
          <p:nvPr>
            <p:ph type="sldNum" sz="quarter" idx="12"/>
          </p:nvPr>
        </p:nvSpPr>
        <p:spPr/>
        <p:txBody>
          <a:bodyPr/>
          <a:lstStyle/>
          <a:p>
            <a:fld id="{6C8BFBEF-4E90-534F-96F0-B2FF950094F6}" type="slidenum">
              <a:rPr lang="de-DE" smtClean="0"/>
              <a:pPr/>
              <a:t>18</a:t>
            </a:fld>
            <a:endParaRPr lang="de-DE" dirty="0"/>
          </a:p>
        </p:txBody>
      </p:sp>
      <p:sp>
        <p:nvSpPr>
          <p:cNvPr id="2" name="Rechteck 1"/>
          <p:cNvSpPr/>
          <p:nvPr/>
        </p:nvSpPr>
        <p:spPr bwMode="auto">
          <a:xfrm>
            <a:off x="531813" y="6235747"/>
            <a:ext cx="8986837" cy="655897"/>
          </a:xfrm>
          <a:prstGeom prst="rect">
            <a:avLst/>
          </a:prstGeom>
          <a:noFill/>
          <a:ln w="9525">
            <a:solidFill>
              <a:schemeClr val="tx1">
                <a:lumMod val="75000"/>
                <a:lumOff val="25000"/>
              </a:schemeClr>
            </a:solidFill>
            <a:miter lim="800000"/>
            <a:headEnd/>
            <a:tailEnd/>
          </a:ln>
          <a:effectLst/>
          <a:extLst/>
        </p:spPr>
        <p:txBody>
          <a:bodyPr wrap="square" lIns="36000" tIns="36000" rIns="36000" bIns="36000" rtlCol="0" anchor="ctr">
            <a:normAutofit/>
          </a:bodyPr>
          <a:lstStyle/>
          <a:p>
            <a:pPr algn="ctr"/>
            <a:r>
              <a:rPr lang="en-GB" sz="1800" dirty="0" smtClean="0">
                <a:solidFill>
                  <a:schemeClr val="accent1"/>
                </a:solidFill>
                <a:latin typeface="Calibri" panose="020F0502020204030204" pitchFamily="34" charset="0"/>
              </a:rPr>
              <a:t>Use of dynamic context </a:t>
            </a:r>
            <a:r>
              <a:rPr lang="en-GB" sz="1800" dirty="0">
                <a:solidFill>
                  <a:schemeClr val="accent1"/>
                </a:solidFill>
                <a:latin typeface="Calibri" panose="020F0502020204030204" pitchFamily="34" charset="0"/>
              </a:rPr>
              <a:t>based constraint types </a:t>
            </a:r>
            <a:r>
              <a:rPr lang="en-GB" sz="1800" dirty="0" smtClean="0">
                <a:solidFill>
                  <a:schemeClr val="accent1"/>
                </a:solidFill>
                <a:latin typeface="Calibri" panose="020F0502020204030204" pitchFamily="34" charset="0"/>
              </a:rPr>
              <a:t>requires policy decision, pull type attribute supply and implemented </a:t>
            </a:r>
            <a:r>
              <a:rPr lang="en-GB" sz="1800" dirty="0">
                <a:solidFill>
                  <a:schemeClr val="accent1"/>
                </a:solidFill>
                <a:latin typeface="Calibri" panose="020F0502020204030204" pitchFamily="34" charset="0"/>
              </a:rPr>
              <a:t>business rules</a:t>
            </a:r>
            <a:r>
              <a:rPr lang="en-GB" sz="1800" dirty="0" smtClean="0">
                <a:solidFill>
                  <a:schemeClr val="accent1"/>
                </a:solidFill>
                <a:latin typeface="Calibri" panose="020F0502020204030204" pitchFamily="34" charset="0"/>
              </a:rPr>
              <a:t>.</a:t>
            </a:r>
          </a:p>
        </p:txBody>
      </p:sp>
      <p:sp>
        <p:nvSpPr>
          <p:cNvPr id="6" name="Oval 21"/>
          <p:cNvSpPr>
            <a:spLocks noChangeArrowheads="1"/>
          </p:cNvSpPr>
          <p:nvPr/>
        </p:nvSpPr>
        <p:spPr bwMode="auto">
          <a:xfrm>
            <a:off x="2764987" y="5081877"/>
            <a:ext cx="1117967" cy="954958"/>
          </a:xfrm>
          <a:prstGeom prst="ellipse">
            <a:avLst/>
          </a:prstGeom>
          <a:solidFill>
            <a:srgbClr val="EAEAE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913" tIns="50457" rIns="100913" bIns="50457" anchor="ctr"/>
          <a:lstStyle/>
          <a:p>
            <a:pPr algn="ctr"/>
            <a:r>
              <a:rPr lang="en-GB" sz="1300" dirty="0">
                <a:solidFill>
                  <a:schemeClr val="accent1"/>
                </a:solidFill>
                <a:latin typeface="Calibri" panose="020F0502020204030204" pitchFamily="34" charset="0"/>
              </a:rPr>
              <a:t>constraint</a:t>
            </a:r>
          </a:p>
        </p:txBody>
      </p:sp>
      <p:cxnSp>
        <p:nvCxnSpPr>
          <p:cNvPr id="7" name="AutoShape 23"/>
          <p:cNvCxnSpPr>
            <a:cxnSpLocks noChangeShapeType="1"/>
            <a:stCxn id="11" idx="2"/>
            <a:endCxn id="6" idx="6"/>
          </p:cNvCxnSpPr>
          <p:nvPr/>
        </p:nvCxnSpPr>
        <p:spPr bwMode="auto">
          <a:xfrm flipH="1">
            <a:off x="3882954" y="5559356"/>
            <a:ext cx="701046" cy="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 Box 26"/>
          <p:cNvSpPr txBox="1">
            <a:spLocks noChangeArrowheads="1"/>
          </p:cNvSpPr>
          <p:nvPr/>
        </p:nvSpPr>
        <p:spPr bwMode="auto">
          <a:xfrm>
            <a:off x="3929437" y="5321120"/>
            <a:ext cx="579813" cy="238235"/>
          </a:xfrm>
          <a:prstGeom prst="rect">
            <a:avLst/>
          </a:prstGeom>
          <a:solidFill>
            <a:srgbClr val="FFFFFF">
              <a:alpha val="50195"/>
            </a:srgbClr>
          </a:solidFill>
          <a:ln w="9525">
            <a:noFill/>
            <a:miter lim="800000"/>
            <a:headEnd/>
            <a:tailEnd/>
          </a:ln>
          <a:extLst/>
        </p:spPr>
        <p:txBody>
          <a:bodyPr wrap="none" lIns="100913" tIns="50457" rIns="100913" bIns="50457">
            <a:spAutoFit/>
          </a:bodyPr>
          <a:lstStyle>
            <a:lvl1pPr eaLnBrk="0" hangingPunct="0">
              <a:defRPr>
                <a:solidFill>
                  <a:srgbClr val="000000"/>
                </a:solidFill>
                <a:latin typeface="Trebuchet MS"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Trebuchet MS"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Trebuchet MS"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Trebuchet MS"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Trebuchet MS"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Trebuchet MS"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Trebuchet MS"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Trebuchet MS"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Trebuchet MS" pitchFamily="34" charset="0"/>
                <a:ea typeface="ヒラギノ角ゴ ProN W3"/>
                <a:cs typeface="ヒラギノ角ゴ ProN W3"/>
                <a:sym typeface="Arial" pitchFamily="34" charset="0"/>
              </a:defRPr>
            </a:lvl9pPr>
          </a:lstStyle>
          <a:p>
            <a:pPr eaLnBrk="1" hangingPunct="1"/>
            <a:r>
              <a:rPr lang="en-GB" sz="900" dirty="0">
                <a:solidFill>
                  <a:schemeClr val="accent1"/>
                </a:solidFill>
                <a:latin typeface="Calibri" pitchFamily="34" charset="0"/>
              </a:rPr>
              <a:t>changes</a:t>
            </a:r>
          </a:p>
        </p:txBody>
      </p:sp>
      <p:sp>
        <p:nvSpPr>
          <p:cNvPr id="10" name="Oval 21"/>
          <p:cNvSpPr>
            <a:spLocks noChangeArrowheads="1"/>
          </p:cNvSpPr>
          <p:nvPr/>
        </p:nvSpPr>
        <p:spPr bwMode="auto">
          <a:xfrm>
            <a:off x="6403012" y="5081877"/>
            <a:ext cx="1117967" cy="954958"/>
          </a:xfrm>
          <a:prstGeom prst="ellipse">
            <a:avLst/>
          </a:prstGeom>
          <a:solidFill>
            <a:srgbClr val="EAEAE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913" tIns="50457" rIns="100913" bIns="50457" anchor="ctr"/>
          <a:lstStyle/>
          <a:p>
            <a:pPr algn="ctr"/>
            <a:r>
              <a:rPr lang="en-GB" sz="1300" dirty="0">
                <a:solidFill>
                  <a:schemeClr val="accent1"/>
                </a:solidFill>
                <a:latin typeface="Calibri" panose="020F0502020204030204" pitchFamily="34" charset="0"/>
              </a:rPr>
              <a:t>context</a:t>
            </a:r>
          </a:p>
        </p:txBody>
      </p:sp>
      <p:sp>
        <p:nvSpPr>
          <p:cNvPr id="11" name="Oval 21"/>
          <p:cNvSpPr>
            <a:spLocks noChangeArrowheads="1"/>
          </p:cNvSpPr>
          <p:nvPr/>
        </p:nvSpPr>
        <p:spPr bwMode="auto">
          <a:xfrm>
            <a:off x="4584000" y="5081877"/>
            <a:ext cx="1117967" cy="954958"/>
          </a:xfrm>
          <a:prstGeom prst="ellipse">
            <a:avLst/>
          </a:prstGeom>
          <a:solidFill>
            <a:srgbClr val="EAEAE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913" tIns="50457" rIns="100913" bIns="50457" anchor="ctr"/>
          <a:lstStyle/>
          <a:p>
            <a:pPr algn="ctr"/>
            <a:r>
              <a:rPr lang="en-GB" sz="1300" dirty="0">
                <a:solidFill>
                  <a:schemeClr val="accent1"/>
                </a:solidFill>
                <a:latin typeface="Calibri" panose="020F0502020204030204" pitchFamily="34" charset="0"/>
              </a:rPr>
              <a:t>business</a:t>
            </a:r>
          </a:p>
          <a:p>
            <a:pPr algn="ctr"/>
            <a:r>
              <a:rPr lang="en-GB" sz="1300" dirty="0">
                <a:solidFill>
                  <a:schemeClr val="accent1"/>
                </a:solidFill>
                <a:latin typeface="Calibri" panose="020F0502020204030204" pitchFamily="34" charset="0"/>
              </a:rPr>
              <a:t>rule</a:t>
            </a:r>
          </a:p>
        </p:txBody>
      </p:sp>
      <p:cxnSp>
        <p:nvCxnSpPr>
          <p:cNvPr id="14" name="AutoShape 23"/>
          <p:cNvCxnSpPr>
            <a:cxnSpLocks noChangeShapeType="1"/>
          </p:cNvCxnSpPr>
          <p:nvPr/>
        </p:nvCxnSpPr>
        <p:spPr bwMode="auto">
          <a:xfrm flipH="1">
            <a:off x="5701966" y="5559356"/>
            <a:ext cx="701046" cy="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 Box 26"/>
          <p:cNvSpPr txBox="1">
            <a:spLocks noChangeArrowheads="1"/>
          </p:cNvSpPr>
          <p:nvPr/>
        </p:nvSpPr>
        <p:spPr bwMode="auto">
          <a:xfrm>
            <a:off x="5701302" y="5312031"/>
            <a:ext cx="665462" cy="240399"/>
          </a:xfrm>
          <a:prstGeom prst="rect">
            <a:avLst/>
          </a:prstGeom>
          <a:solidFill>
            <a:srgbClr val="FFFFFF">
              <a:alpha val="50195"/>
            </a:srgbClr>
          </a:solidFill>
          <a:ln w="9525">
            <a:noFill/>
            <a:miter lim="800000"/>
            <a:headEnd/>
            <a:tailEnd/>
          </a:ln>
          <a:extLst/>
        </p:spPr>
        <p:txBody>
          <a:bodyPr wrap="none" lIns="100913" tIns="50457" rIns="100913" bIns="50457">
            <a:spAutoFit/>
          </a:bodyPr>
          <a:lstStyle>
            <a:lvl1pPr eaLnBrk="0" hangingPunct="0">
              <a:defRPr>
                <a:solidFill>
                  <a:srgbClr val="000000"/>
                </a:solidFill>
                <a:latin typeface="Trebuchet MS"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Trebuchet MS"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Trebuchet MS"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Trebuchet MS"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Trebuchet MS"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Trebuchet MS"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Trebuchet MS"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Trebuchet MS"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Trebuchet MS" pitchFamily="34" charset="0"/>
                <a:ea typeface="ヒラギノ角ゴ ProN W3"/>
                <a:cs typeface="ヒラギノ角ゴ ProN W3"/>
                <a:sym typeface="Arial" pitchFamily="34" charset="0"/>
              </a:defRPr>
            </a:lvl9pPr>
          </a:lstStyle>
          <a:p>
            <a:pPr eaLnBrk="1" hangingPunct="1"/>
            <a:r>
              <a:rPr lang="en-GB" sz="900" dirty="0">
                <a:solidFill>
                  <a:schemeClr val="accent1"/>
                </a:solidFill>
                <a:latin typeface="Calibri" pitchFamily="34" charset="0"/>
              </a:rPr>
              <a:t>is used by</a:t>
            </a:r>
          </a:p>
        </p:txBody>
      </p:sp>
    </p:spTree>
    <p:extLst>
      <p:ext uri="{BB962C8B-B14F-4D97-AF65-F5344CB8AC3E}">
        <p14:creationId xmlns:p14="http://schemas.microsoft.com/office/powerpoint/2010/main" val="2539137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p:nvPr/>
        </p:nvGrpSpPr>
        <p:grpSpPr>
          <a:xfrm>
            <a:off x="612044" y="2072862"/>
            <a:ext cx="5208297" cy="4553604"/>
            <a:chOff x="516794" y="891762"/>
            <a:chExt cx="5208297" cy="4553604"/>
          </a:xfrm>
        </p:grpSpPr>
        <p:sp>
          <p:nvSpPr>
            <p:cNvPr id="235522" name="Ellipse 69"/>
            <p:cNvSpPr>
              <a:spLocks noChangeArrowheads="1"/>
            </p:cNvSpPr>
            <p:nvPr/>
          </p:nvSpPr>
          <p:spPr bwMode="auto">
            <a:xfrm>
              <a:off x="1595597" y="4190229"/>
              <a:ext cx="4129494" cy="1255137"/>
            </a:xfrm>
            <a:prstGeom prst="ellipse">
              <a:avLst/>
            </a:prstGeom>
            <a:solidFill>
              <a:srgbClr val="EAEAEA"/>
            </a:solidFill>
            <a:ln w="38100"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913" tIns="50457" rIns="100913" bIns="50457"/>
            <a:lstStyle/>
            <a:p>
              <a:pPr algn="ctr"/>
              <a:r>
                <a:rPr lang="en-GB" sz="1500" b="1" i="1" dirty="0" smtClean="0">
                  <a:solidFill>
                    <a:srgbClr val="FF0000"/>
                  </a:solidFill>
                  <a:latin typeface="Calibri" panose="020F0502020204030204" pitchFamily="34" charset="0"/>
                  <a:cs typeface="Calibri" panose="020F0502020204030204" pitchFamily="34" charset="0"/>
                </a:rPr>
                <a:t>entitlement</a:t>
              </a:r>
              <a:endParaRPr lang="en-GB" sz="1500" b="1" i="1" dirty="0">
                <a:solidFill>
                  <a:srgbClr val="FF0000"/>
                </a:solidFill>
                <a:latin typeface="Calibri" panose="020F0502020204030204" pitchFamily="34" charset="0"/>
                <a:cs typeface="Calibri" panose="020F0502020204030204" pitchFamily="34" charset="0"/>
              </a:endParaRPr>
            </a:p>
          </p:txBody>
        </p:sp>
        <p:sp>
          <p:nvSpPr>
            <p:cNvPr id="235523" name="Oval 6"/>
            <p:cNvSpPr>
              <a:spLocks noChangeArrowheads="1"/>
            </p:cNvSpPr>
            <p:nvPr/>
          </p:nvSpPr>
          <p:spPr bwMode="auto">
            <a:xfrm>
              <a:off x="516794" y="891762"/>
              <a:ext cx="1031970" cy="954958"/>
            </a:xfrm>
            <a:prstGeom prst="ellipse">
              <a:avLst/>
            </a:prstGeom>
            <a:solidFill>
              <a:srgbClr val="EAEAEA"/>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913" tIns="50457" rIns="100913" bIns="50457" anchor="ctr"/>
            <a:lstStyle/>
            <a:p>
              <a:pPr algn="ctr"/>
              <a:r>
                <a:rPr lang="en-GB" sz="1300" dirty="0">
                  <a:latin typeface="Calibri" panose="020F0502020204030204" pitchFamily="34" charset="0"/>
                  <a:cs typeface="Calibri" panose="020F0502020204030204" pitchFamily="34" charset="0"/>
                </a:rPr>
                <a:t>identity</a:t>
              </a:r>
            </a:p>
          </p:txBody>
        </p:sp>
        <p:sp>
          <p:nvSpPr>
            <p:cNvPr id="235524" name="Oval 21"/>
            <p:cNvSpPr>
              <a:spLocks noChangeArrowheads="1"/>
            </p:cNvSpPr>
            <p:nvPr/>
          </p:nvSpPr>
          <p:spPr bwMode="auto">
            <a:xfrm>
              <a:off x="3646617" y="2517297"/>
              <a:ext cx="1033584" cy="954958"/>
            </a:xfrm>
            <a:prstGeom prst="ellipse">
              <a:avLst/>
            </a:prstGeom>
            <a:solidFill>
              <a:srgbClr val="EAEAEA"/>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913" tIns="50457" rIns="100913" bIns="50457" anchor="ctr"/>
            <a:lstStyle/>
            <a:p>
              <a:pPr algn="ctr"/>
              <a:r>
                <a:rPr lang="en-GB" sz="1300" dirty="0">
                  <a:latin typeface="Calibri" panose="020F0502020204030204" pitchFamily="34" charset="0"/>
                  <a:cs typeface="Calibri" panose="020F0502020204030204" pitchFamily="34" charset="0"/>
                </a:rPr>
                <a:t>functional</a:t>
              </a:r>
              <a:br>
                <a:rPr lang="en-GB" sz="1300" dirty="0">
                  <a:latin typeface="Calibri" panose="020F0502020204030204" pitchFamily="34" charset="0"/>
                  <a:cs typeface="Calibri" panose="020F0502020204030204" pitchFamily="34" charset="0"/>
                </a:rPr>
              </a:br>
              <a:r>
                <a:rPr lang="en-GB" sz="1300" dirty="0">
                  <a:latin typeface="Calibri" panose="020F0502020204030204" pitchFamily="34" charset="0"/>
                  <a:cs typeface="Calibri" panose="020F0502020204030204" pitchFamily="34" charset="0"/>
                </a:rPr>
                <a:t>role</a:t>
              </a:r>
            </a:p>
          </p:txBody>
        </p:sp>
        <p:sp>
          <p:nvSpPr>
            <p:cNvPr id="235525" name="Text Box 28"/>
            <p:cNvSpPr txBox="1">
              <a:spLocks noChangeArrowheads="1"/>
            </p:cNvSpPr>
            <p:nvPr/>
          </p:nvSpPr>
          <p:spPr bwMode="auto">
            <a:xfrm>
              <a:off x="597543" y="3140478"/>
              <a:ext cx="883470" cy="240399"/>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0913" tIns="50457" rIns="100913" bIns="50457">
              <a:spAutoFit/>
            </a:bodyPr>
            <a:lstStyle>
              <a:lvl1pPr eaLnBrk="0" hangingPunct="0">
                <a:defRPr>
                  <a:solidFill>
                    <a:srgbClr val="000000"/>
                  </a:solidFill>
                  <a:latin typeface="Trebuchet MS"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Trebuchet MS"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Trebuchet MS"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Trebuchet MS"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Trebuchet MS"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Trebuchet MS"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Trebuchet MS"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Trebuchet MS"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Trebuchet MS" pitchFamily="34" charset="0"/>
                  <a:ea typeface="ヒラギノ角ゴ ProN W3"/>
                  <a:cs typeface="ヒラギノ角ゴ ProN W3"/>
                  <a:sym typeface="Arial" pitchFamily="34" charset="0"/>
                </a:defRPr>
              </a:lvl9pPr>
            </a:lstStyle>
            <a:p>
              <a:pPr eaLnBrk="1" hangingPunct="1"/>
              <a:r>
                <a:rPr lang="en-GB" sz="900" dirty="0">
                  <a:solidFill>
                    <a:schemeClr val="accent2"/>
                  </a:solidFill>
                  <a:latin typeface="Calibri" panose="020F0502020204030204" pitchFamily="34" charset="0"/>
                  <a:cs typeface="Calibri" panose="020F0502020204030204" pitchFamily="34" charset="0"/>
                </a:rPr>
                <a:t>Is assigned 1:n</a:t>
              </a:r>
            </a:p>
          </p:txBody>
        </p:sp>
        <p:sp>
          <p:nvSpPr>
            <p:cNvPr id="235526" name="Oval 39"/>
            <p:cNvSpPr>
              <a:spLocks noChangeArrowheads="1"/>
            </p:cNvSpPr>
            <p:nvPr/>
          </p:nvSpPr>
          <p:spPr bwMode="auto">
            <a:xfrm>
              <a:off x="516794" y="2519053"/>
              <a:ext cx="1031970" cy="954958"/>
            </a:xfrm>
            <a:prstGeom prst="ellipse">
              <a:avLst/>
            </a:prstGeom>
            <a:solidFill>
              <a:srgbClr val="EAEAEA"/>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913" tIns="50457" rIns="100913" bIns="50457" anchor="ctr"/>
            <a:lstStyle/>
            <a:p>
              <a:pPr algn="ctr"/>
              <a:r>
                <a:rPr lang="en-GB" sz="1300" dirty="0" smtClean="0">
                  <a:latin typeface="Calibri" panose="020F0502020204030204" pitchFamily="34" charset="0"/>
                  <a:cs typeface="Calibri" panose="020F0502020204030204" pitchFamily="34" charset="0"/>
                </a:rPr>
                <a:t>authorisation</a:t>
              </a:r>
              <a:endParaRPr lang="en-GB" sz="1300" dirty="0">
                <a:latin typeface="Calibri" panose="020F0502020204030204" pitchFamily="34" charset="0"/>
                <a:cs typeface="Calibri" panose="020F0502020204030204" pitchFamily="34" charset="0"/>
              </a:endParaRPr>
            </a:p>
          </p:txBody>
        </p:sp>
        <p:sp>
          <p:nvSpPr>
            <p:cNvPr id="235527" name="Oval 40"/>
            <p:cNvSpPr>
              <a:spLocks noChangeArrowheads="1"/>
            </p:cNvSpPr>
            <p:nvPr/>
          </p:nvSpPr>
          <p:spPr bwMode="auto">
            <a:xfrm>
              <a:off x="4229623" y="4341196"/>
              <a:ext cx="1028740" cy="954958"/>
            </a:xfrm>
            <a:prstGeom prst="ellipse">
              <a:avLst/>
            </a:prstGeom>
            <a:solidFill>
              <a:srgbClr val="EAEAEA"/>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913" tIns="50457" rIns="100913" bIns="50457" anchor="ctr"/>
            <a:lstStyle/>
            <a:p>
              <a:pPr algn="ctr"/>
              <a:r>
                <a:rPr lang="en-GB" sz="1300" dirty="0">
                  <a:latin typeface="Calibri" panose="020F0502020204030204" pitchFamily="34" charset="0"/>
                  <a:cs typeface="Calibri" panose="020F0502020204030204" pitchFamily="34" charset="0"/>
                </a:rPr>
                <a:t>information</a:t>
              </a:r>
              <a:br>
                <a:rPr lang="en-GB" sz="1300" dirty="0">
                  <a:latin typeface="Calibri" panose="020F0502020204030204" pitchFamily="34" charset="0"/>
                  <a:cs typeface="Calibri" panose="020F0502020204030204" pitchFamily="34" charset="0"/>
                </a:rPr>
              </a:br>
              <a:r>
                <a:rPr lang="en-GB" sz="1300" dirty="0">
                  <a:latin typeface="Calibri" panose="020F0502020204030204" pitchFamily="34" charset="0"/>
                  <a:cs typeface="Calibri" panose="020F0502020204030204" pitchFamily="34" charset="0"/>
                </a:rPr>
                <a:t>object</a:t>
              </a:r>
            </a:p>
          </p:txBody>
        </p:sp>
        <p:cxnSp>
          <p:nvCxnSpPr>
            <p:cNvPr id="235528" name="AutoShape 41"/>
            <p:cNvCxnSpPr>
              <a:cxnSpLocks noChangeShapeType="1"/>
              <a:stCxn id="235531" idx="6"/>
              <a:endCxn id="235527" idx="2"/>
            </p:cNvCxnSpPr>
            <p:nvPr/>
          </p:nvCxnSpPr>
          <p:spPr bwMode="auto">
            <a:xfrm>
              <a:off x="3105599" y="4818675"/>
              <a:ext cx="1124024" cy="0"/>
            </a:xfrm>
            <a:prstGeom prst="straightConnector1">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5529" name="Oval 21"/>
            <p:cNvSpPr>
              <a:spLocks noChangeArrowheads="1"/>
            </p:cNvSpPr>
            <p:nvPr/>
          </p:nvSpPr>
          <p:spPr bwMode="auto">
            <a:xfrm>
              <a:off x="2075245" y="2519053"/>
              <a:ext cx="1033584" cy="954958"/>
            </a:xfrm>
            <a:prstGeom prst="ellipse">
              <a:avLst/>
            </a:prstGeom>
            <a:solidFill>
              <a:srgbClr val="EAEAEA"/>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913" tIns="50457" rIns="100913" bIns="50457" anchor="ctr"/>
            <a:lstStyle/>
            <a:p>
              <a:pPr algn="ctr"/>
              <a:r>
                <a:rPr lang="en-GB" sz="1300" dirty="0">
                  <a:latin typeface="Calibri" panose="020F0502020204030204" pitchFamily="34" charset="0"/>
                  <a:cs typeface="Calibri" panose="020F0502020204030204" pitchFamily="34" charset="0"/>
                </a:rPr>
                <a:t>business</a:t>
              </a:r>
              <a:br>
                <a:rPr lang="en-GB" sz="1300" dirty="0">
                  <a:latin typeface="Calibri" panose="020F0502020204030204" pitchFamily="34" charset="0"/>
                  <a:cs typeface="Calibri" panose="020F0502020204030204" pitchFamily="34" charset="0"/>
                </a:rPr>
              </a:br>
              <a:r>
                <a:rPr lang="en-GB" sz="1300" dirty="0">
                  <a:latin typeface="Calibri" panose="020F0502020204030204" pitchFamily="34" charset="0"/>
                  <a:cs typeface="Calibri" panose="020F0502020204030204" pitchFamily="34" charset="0"/>
                </a:rPr>
                <a:t>role</a:t>
              </a:r>
            </a:p>
          </p:txBody>
        </p:sp>
        <p:cxnSp>
          <p:nvCxnSpPr>
            <p:cNvPr id="235530" name="AutoShape 23"/>
            <p:cNvCxnSpPr>
              <a:cxnSpLocks noChangeShapeType="1"/>
              <a:stCxn id="235524" idx="2"/>
              <a:endCxn id="235529" idx="6"/>
            </p:cNvCxnSpPr>
            <p:nvPr/>
          </p:nvCxnSpPr>
          <p:spPr bwMode="auto">
            <a:xfrm flipH="1">
              <a:off x="3108830" y="2994776"/>
              <a:ext cx="537787" cy="1756"/>
            </a:xfrm>
            <a:prstGeom prst="straightConnector1">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5531" name="Oval 38"/>
            <p:cNvSpPr>
              <a:spLocks noChangeArrowheads="1"/>
            </p:cNvSpPr>
            <p:nvPr/>
          </p:nvSpPr>
          <p:spPr bwMode="auto">
            <a:xfrm>
              <a:off x="2073630" y="4341196"/>
              <a:ext cx="1031970" cy="954958"/>
            </a:xfrm>
            <a:prstGeom prst="ellipse">
              <a:avLst/>
            </a:prstGeom>
            <a:solidFill>
              <a:srgbClr val="EAEAEA"/>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913" tIns="50457" rIns="100913" bIns="50457" anchor="ctr"/>
            <a:lstStyle/>
            <a:p>
              <a:pPr algn="ctr"/>
              <a:r>
                <a:rPr lang="en-GB" sz="1300" dirty="0">
                  <a:latin typeface="Calibri" panose="020F0502020204030204" pitchFamily="34" charset="0"/>
                  <a:cs typeface="Calibri" panose="020F0502020204030204" pitchFamily="34" charset="0"/>
                </a:rPr>
                <a:t>operation</a:t>
              </a:r>
            </a:p>
          </p:txBody>
        </p:sp>
        <p:cxnSp>
          <p:nvCxnSpPr>
            <p:cNvPr id="235532" name="AutoShape 44"/>
            <p:cNvCxnSpPr>
              <a:cxnSpLocks noChangeShapeType="1"/>
              <a:stCxn id="235529" idx="2"/>
              <a:endCxn id="235526" idx="6"/>
            </p:cNvCxnSpPr>
            <p:nvPr/>
          </p:nvCxnSpPr>
          <p:spPr bwMode="auto">
            <a:xfrm flipH="1">
              <a:off x="1548764" y="2996532"/>
              <a:ext cx="526482" cy="0"/>
            </a:xfrm>
            <a:prstGeom prst="straightConnector1">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533" name="AutoShape 8"/>
            <p:cNvCxnSpPr>
              <a:cxnSpLocks noChangeShapeType="1"/>
              <a:stCxn id="235523" idx="4"/>
              <a:endCxn id="235526" idx="0"/>
            </p:cNvCxnSpPr>
            <p:nvPr/>
          </p:nvCxnSpPr>
          <p:spPr bwMode="auto">
            <a:xfrm>
              <a:off x="1033584" y="1846721"/>
              <a:ext cx="0" cy="672333"/>
            </a:xfrm>
            <a:prstGeom prst="straightConnector1">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534" name="AutoShape 44"/>
            <p:cNvCxnSpPr>
              <a:cxnSpLocks noChangeShapeType="1"/>
              <a:stCxn id="235529" idx="4"/>
              <a:endCxn id="235531" idx="0"/>
            </p:cNvCxnSpPr>
            <p:nvPr/>
          </p:nvCxnSpPr>
          <p:spPr bwMode="auto">
            <a:xfrm flipH="1">
              <a:off x="2590421" y="3474012"/>
              <a:ext cx="1616" cy="867186"/>
            </a:xfrm>
            <a:prstGeom prst="straightConnector1">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5535" name="Oval 21"/>
            <p:cNvSpPr>
              <a:spLocks noChangeArrowheads="1"/>
            </p:cNvSpPr>
            <p:nvPr/>
          </p:nvSpPr>
          <p:spPr bwMode="auto">
            <a:xfrm>
              <a:off x="2075245" y="891762"/>
              <a:ext cx="1033584" cy="954958"/>
            </a:xfrm>
            <a:prstGeom prst="ellipse">
              <a:avLst/>
            </a:prstGeom>
            <a:solidFill>
              <a:srgbClr val="EAEAEA"/>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913" tIns="50457" rIns="100913" bIns="50457" anchor="ctr"/>
            <a:lstStyle/>
            <a:p>
              <a:pPr algn="ctr"/>
              <a:r>
                <a:rPr lang="en-GB" sz="1300" dirty="0">
                  <a:latin typeface="Calibri" panose="020F0502020204030204" pitchFamily="34" charset="0"/>
                  <a:cs typeface="Calibri" panose="020F0502020204030204" pitchFamily="34" charset="0"/>
                </a:rPr>
                <a:t>constraint</a:t>
              </a:r>
            </a:p>
          </p:txBody>
        </p:sp>
        <p:cxnSp>
          <p:nvCxnSpPr>
            <p:cNvPr id="235536" name="AutoShape 23"/>
            <p:cNvCxnSpPr>
              <a:cxnSpLocks noChangeShapeType="1"/>
              <a:stCxn id="235535" idx="4"/>
              <a:endCxn id="235529" idx="0"/>
            </p:cNvCxnSpPr>
            <p:nvPr/>
          </p:nvCxnSpPr>
          <p:spPr bwMode="auto">
            <a:xfrm>
              <a:off x="2592037" y="1846721"/>
              <a:ext cx="0" cy="672333"/>
            </a:xfrm>
            <a:prstGeom prst="straightConnector1">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 name="Titel 1"/>
          <p:cNvSpPr>
            <a:spLocks noGrp="1"/>
          </p:cNvSpPr>
          <p:nvPr>
            <p:ph type="title"/>
          </p:nvPr>
        </p:nvSpPr>
        <p:spPr>
          <a:noFill/>
        </p:spPr>
        <p:txBody>
          <a:bodyPr/>
          <a:lstStyle/>
          <a:p>
            <a:r>
              <a:rPr lang="en-GB" sz="2800" dirty="0" smtClean="0">
                <a:cs typeface="Calibri" panose="020F0502020204030204" pitchFamily="34" charset="0"/>
              </a:rPr>
              <a:t>The entitlement</a:t>
            </a:r>
            <a:endParaRPr lang="en-GB" sz="2800" dirty="0">
              <a:cs typeface="Calibri" panose="020F0502020204030204" pitchFamily="34" charset="0"/>
            </a:endParaRPr>
          </a:p>
        </p:txBody>
      </p:sp>
      <p:sp>
        <p:nvSpPr>
          <p:cNvPr id="4" name="Inhaltsplatzhalter 3"/>
          <p:cNvSpPr>
            <a:spLocks noGrp="1"/>
          </p:cNvSpPr>
          <p:nvPr>
            <p:ph idx="1"/>
          </p:nvPr>
        </p:nvSpPr>
        <p:spPr>
          <a:xfrm>
            <a:off x="5038725" y="2441275"/>
            <a:ext cx="4498980" cy="2380892"/>
          </a:xfrm>
          <a:solidFill>
            <a:srgbClr val="FFFFFF">
              <a:alpha val="50196"/>
            </a:srgbClr>
          </a:solidFill>
        </p:spPr>
        <p:txBody>
          <a:bodyPr/>
          <a:lstStyle/>
          <a:p>
            <a:pPr marL="342900" indent="-342900">
              <a:buFont typeface="Arial" panose="020B0604020202020204" pitchFamily="34" charset="0"/>
              <a:buChar char="•"/>
            </a:pPr>
            <a:r>
              <a:rPr lang="en-GB" sz="1800" dirty="0" smtClean="0"/>
              <a:t>The entitlement is the elementary object of access management.</a:t>
            </a:r>
          </a:p>
          <a:p>
            <a:pPr marL="342900" indent="-342900">
              <a:buFont typeface="Arial" panose="020B0604020202020204" pitchFamily="34" charset="0"/>
              <a:buChar char="•"/>
            </a:pPr>
            <a:r>
              <a:rPr lang="en-GB" sz="1800" dirty="0" smtClean="0"/>
              <a:t>In RBAC it is called ‘permission’.</a:t>
            </a:r>
          </a:p>
          <a:p>
            <a:pPr marL="342900" indent="-342900">
              <a:buFont typeface="Arial" panose="020B0604020202020204" pitchFamily="34" charset="0"/>
              <a:buChar char="•"/>
            </a:pPr>
            <a:r>
              <a:rPr lang="en-GB" sz="1800" dirty="0" smtClean="0"/>
              <a:t>It is defined as </a:t>
            </a:r>
            <a:r>
              <a:rPr lang="en-GB" sz="1800" i="1" dirty="0" smtClean="0"/>
              <a:t>operation on information objects</a:t>
            </a:r>
            <a:r>
              <a:rPr lang="en-GB" sz="1800" dirty="0" smtClean="0"/>
              <a:t>. </a:t>
            </a:r>
          </a:p>
          <a:p>
            <a:pPr marL="342900" indent="-342900">
              <a:buFont typeface="Arial" panose="020B0604020202020204" pitchFamily="34" charset="0"/>
              <a:buChar char="•"/>
            </a:pPr>
            <a:r>
              <a:rPr lang="en-GB" sz="1800" dirty="0" smtClean="0"/>
              <a:t>Often access to systems substitutes the access to information objects.</a:t>
            </a:r>
            <a:endParaRPr lang="en-GB" sz="1800" dirty="0"/>
          </a:p>
        </p:txBody>
      </p:sp>
    </p:spTree>
    <p:extLst>
      <p:ext uri="{BB962C8B-B14F-4D97-AF65-F5344CB8AC3E}">
        <p14:creationId xmlns:p14="http://schemas.microsoft.com/office/powerpoint/2010/main" val="3146204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noFill/>
        </p:spPr>
        <p:txBody>
          <a:bodyPr/>
          <a:lstStyle/>
          <a:p>
            <a:r>
              <a:rPr lang="en-GB" dirty="0" smtClean="0"/>
              <a:t>It all started with a simple question</a:t>
            </a:r>
            <a:endParaRPr lang="en-GB" dirty="0"/>
          </a:p>
        </p:txBody>
      </p:sp>
      <p:sp>
        <p:nvSpPr>
          <p:cNvPr id="10" name="Inhaltsplatzhalter 9"/>
          <p:cNvSpPr>
            <a:spLocks noGrp="1"/>
          </p:cNvSpPr>
          <p:nvPr>
            <p:ph idx="1"/>
          </p:nvPr>
        </p:nvSpPr>
        <p:spPr/>
        <p:txBody>
          <a:bodyPr anchor="ctr"/>
          <a:lstStyle/>
          <a:p>
            <a:pPr algn="ctr"/>
            <a:r>
              <a:rPr lang="en-GB" sz="50000" dirty="0" smtClean="0"/>
              <a:t>?</a:t>
            </a:r>
            <a:endParaRPr lang="en-GB" sz="50000" dirty="0"/>
          </a:p>
        </p:txBody>
      </p:sp>
    </p:spTree>
    <p:extLst>
      <p:ext uri="{BB962C8B-B14F-4D97-AF65-F5344CB8AC3E}">
        <p14:creationId xmlns:p14="http://schemas.microsoft.com/office/powerpoint/2010/main" val="2419153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p:nvPr/>
        </p:nvGrpSpPr>
        <p:grpSpPr>
          <a:xfrm>
            <a:off x="612439" y="2068186"/>
            <a:ext cx="5208297" cy="4553604"/>
            <a:chOff x="516794" y="891762"/>
            <a:chExt cx="5208297" cy="4553604"/>
          </a:xfrm>
        </p:grpSpPr>
        <p:sp>
          <p:nvSpPr>
            <p:cNvPr id="233474" name="Ellipse 69"/>
            <p:cNvSpPr>
              <a:spLocks noChangeArrowheads="1"/>
            </p:cNvSpPr>
            <p:nvPr/>
          </p:nvSpPr>
          <p:spPr bwMode="auto">
            <a:xfrm>
              <a:off x="1595597" y="4190229"/>
              <a:ext cx="4129494" cy="1255137"/>
            </a:xfrm>
            <a:prstGeom prst="ellipse">
              <a:avLst/>
            </a:prstGeom>
            <a:solidFill>
              <a:srgbClr val="EAEAEA">
                <a:alpha val="50195"/>
              </a:srgbClr>
            </a:solidFill>
            <a:ln w="9525" algn="ctr">
              <a:solidFill>
                <a:srgbClr val="000000"/>
              </a:solidFill>
              <a:round/>
              <a:headEnd/>
              <a:tailEnd/>
            </a:ln>
          </p:spPr>
          <p:txBody>
            <a:bodyPr lIns="100913" tIns="50457" rIns="100913" bIns="50457"/>
            <a:lstStyle/>
            <a:p>
              <a:pPr algn="ctr"/>
              <a:r>
                <a:rPr lang="en-GB" sz="1500" dirty="0" smtClean="0">
                  <a:solidFill>
                    <a:srgbClr val="002060"/>
                  </a:solidFill>
                  <a:latin typeface="Calibri" panose="020F0502020204030204" pitchFamily="34" charset="0"/>
                  <a:cs typeface="Calibri" panose="020F0502020204030204" pitchFamily="34" charset="0"/>
                </a:rPr>
                <a:t>entitlement</a:t>
              </a:r>
              <a:endParaRPr lang="en-GB" sz="1500" dirty="0">
                <a:solidFill>
                  <a:srgbClr val="002060"/>
                </a:solidFill>
                <a:latin typeface="Calibri" panose="020F0502020204030204" pitchFamily="34" charset="0"/>
                <a:cs typeface="Calibri" panose="020F0502020204030204" pitchFamily="34" charset="0"/>
              </a:endParaRPr>
            </a:p>
          </p:txBody>
        </p:sp>
        <p:sp>
          <p:nvSpPr>
            <p:cNvPr id="233475" name="Oval 6"/>
            <p:cNvSpPr>
              <a:spLocks noChangeArrowheads="1"/>
            </p:cNvSpPr>
            <p:nvPr/>
          </p:nvSpPr>
          <p:spPr bwMode="auto">
            <a:xfrm>
              <a:off x="516794" y="891762"/>
              <a:ext cx="1031970" cy="954958"/>
            </a:xfrm>
            <a:prstGeom prst="ellipse">
              <a:avLst/>
            </a:prstGeom>
            <a:solidFill>
              <a:srgbClr val="EAEAEA"/>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913" tIns="50457" rIns="100913" bIns="50457" anchor="ctr"/>
            <a:lstStyle/>
            <a:p>
              <a:pPr algn="ctr"/>
              <a:r>
                <a:rPr lang="en-GB" sz="1300" dirty="0">
                  <a:latin typeface="Calibri" panose="020F0502020204030204" pitchFamily="34" charset="0"/>
                  <a:cs typeface="Calibri" panose="020F0502020204030204" pitchFamily="34" charset="0"/>
                </a:rPr>
                <a:t>identity</a:t>
              </a:r>
            </a:p>
          </p:txBody>
        </p:sp>
        <p:sp>
          <p:nvSpPr>
            <p:cNvPr id="233476" name="Oval 21"/>
            <p:cNvSpPr>
              <a:spLocks noChangeArrowheads="1"/>
            </p:cNvSpPr>
            <p:nvPr/>
          </p:nvSpPr>
          <p:spPr bwMode="auto">
            <a:xfrm>
              <a:off x="3646617" y="2517297"/>
              <a:ext cx="1033584" cy="954958"/>
            </a:xfrm>
            <a:prstGeom prst="ellipse">
              <a:avLst/>
            </a:prstGeom>
            <a:solidFill>
              <a:srgbClr val="EAEAEA"/>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913" tIns="50457" rIns="100913" bIns="50457" anchor="ctr"/>
            <a:lstStyle/>
            <a:p>
              <a:pPr algn="ctr"/>
              <a:r>
                <a:rPr lang="en-GB" sz="1300" dirty="0">
                  <a:latin typeface="Calibri" panose="020F0502020204030204" pitchFamily="34" charset="0"/>
                  <a:cs typeface="Calibri" panose="020F0502020204030204" pitchFamily="34" charset="0"/>
                </a:rPr>
                <a:t>functional</a:t>
              </a:r>
              <a:br>
                <a:rPr lang="en-GB" sz="1300" dirty="0">
                  <a:latin typeface="Calibri" panose="020F0502020204030204" pitchFamily="34" charset="0"/>
                  <a:cs typeface="Calibri" panose="020F0502020204030204" pitchFamily="34" charset="0"/>
                </a:rPr>
              </a:br>
              <a:r>
                <a:rPr lang="en-GB" sz="1300" dirty="0">
                  <a:latin typeface="Calibri" panose="020F0502020204030204" pitchFamily="34" charset="0"/>
                  <a:cs typeface="Calibri" panose="020F0502020204030204" pitchFamily="34" charset="0"/>
                </a:rPr>
                <a:t>role</a:t>
              </a:r>
            </a:p>
          </p:txBody>
        </p:sp>
        <p:sp>
          <p:nvSpPr>
            <p:cNvPr id="233477" name="Text Box 28"/>
            <p:cNvSpPr txBox="1">
              <a:spLocks noChangeArrowheads="1"/>
            </p:cNvSpPr>
            <p:nvPr/>
          </p:nvSpPr>
          <p:spPr bwMode="auto">
            <a:xfrm>
              <a:off x="597543" y="3140478"/>
              <a:ext cx="883470" cy="240399"/>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0913" tIns="50457" rIns="100913" bIns="50457">
              <a:spAutoFit/>
            </a:bodyPr>
            <a:lstStyle>
              <a:lvl1pPr eaLnBrk="0" hangingPunct="0">
                <a:defRPr>
                  <a:solidFill>
                    <a:srgbClr val="000000"/>
                  </a:solidFill>
                  <a:latin typeface="Trebuchet MS"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Trebuchet MS"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Trebuchet MS"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Trebuchet MS"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Trebuchet MS"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Trebuchet MS"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Trebuchet MS"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Trebuchet MS"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Trebuchet MS" pitchFamily="34" charset="0"/>
                  <a:ea typeface="ヒラギノ角ゴ ProN W3"/>
                  <a:cs typeface="ヒラギノ角ゴ ProN W3"/>
                  <a:sym typeface="Arial" pitchFamily="34" charset="0"/>
                </a:defRPr>
              </a:lvl9pPr>
            </a:lstStyle>
            <a:p>
              <a:pPr eaLnBrk="1" hangingPunct="1"/>
              <a:r>
                <a:rPr lang="en-GB" sz="900" dirty="0">
                  <a:solidFill>
                    <a:schemeClr val="accent2"/>
                  </a:solidFill>
                  <a:latin typeface="Calibri" panose="020F0502020204030204" pitchFamily="34" charset="0"/>
                  <a:cs typeface="Calibri" panose="020F0502020204030204" pitchFamily="34" charset="0"/>
                </a:rPr>
                <a:t>Is assigned 1:n</a:t>
              </a:r>
            </a:p>
          </p:txBody>
        </p:sp>
        <p:sp>
          <p:nvSpPr>
            <p:cNvPr id="233478" name="Oval 39"/>
            <p:cNvSpPr>
              <a:spLocks noChangeArrowheads="1"/>
            </p:cNvSpPr>
            <p:nvPr/>
          </p:nvSpPr>
          <p:spPr bwMode="auto">
            <a:xfrm>
              <a:off x="516794" y="2519053"/>
              <a:ext cx="1031970" cy="954958"/>
            </a:xfrm>
            <a:prstGeom prst="ellipse">
              <a:avLst/>
            </a:prstGeom>
            <a:solidFill>
              <a:srgbClr val="EAEAEA"/>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913" tIns="50457" rIns="100913" bIns="50457" anchor="ctr"/>
            <a:lstStyle/>
            <a:p>
              <a:pPr algn="ctr"/>
              <a:r>
                <a:rPr lang="en-GB" sz="1300" dirty="0" smtClean="0">
                  <a:latin typeface="Calibri" panose="020F0502020204030204" pitchFamily="34" charset="0"/>
                  <a:cs typeface="Calibri" panose="020F0502020204030204" pitchFamily="34" charset="0"/>
                </a:rPr>
                <a:t>authorisation</a:t>
              </a:r>
              <a:endParaRPr lang="en-GB" sz="1300" dirty="0">
                <a:latin typeface="Calibri" panose="020F0502020204030204" pitchFamily="34" charset="0"/>
                <a:cs typeface="Calibri" panose="020F0502020204030204" pitchFamily="34" charset="0"/>
              </a:endParaRPr>
            </a:p>
          </p:txBody>
        </p:sp>
        <p:sp>
          <p:nvSpPr>
            <p:cNvPr id="233479" name="Oval 40"/>
            <p:cNvSpPr>
              <a:spLocks noChangeArrowheads="1"/>
            </p:cNvSpPr>
            <p:nvPr/>
          </p:nvSpPr>
          <p:spPr bwMode="auto">
            <a:xfrm>
              <a:off x="4229623" y="4341196"/>
              <a:ext cx="1028740" cy="954958"/>
            </a:xfrm>
            <a:prstGeom prst="ellipse">
              <a:avLst/>
            </a:prstGeom>
            <a:solidFill>
              <a:srgbClr val="EAEAEA"/>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913" tIns="50457" rIns="100913" bIns="50457" anchor="ctr"/>
            <a:lstStyle/>
            <a:p>
              <a:pPr algn="ctr"/>
              <a:r>
                <a:rPr lang="en-GB" sz="1300" dirty="0">
                  <a:latin typeface="Calibri" panose="020F0502020204030204" pitchFamily="34" charset="0"/>
                  <a:cs typeface="Calibri" panose="020F0502020204030204" pitchFamily="34" charset="0"/>
                </a:rPr>
                <a:t>information</a:t>
              </a:r>
              <a:br>
                <a:rPr lang="en-GB" sz="1300" dirty="0">
                  <a:latin typeface="Calibri" panose="020F0502020204030204" pitchFamily="34" charset="0"/>
                  <a:cs typeface="Calibri" panose="020F0502020204030204" pitchFamily="34" charset="0"/>
                </a:rPr>
              </a:br>
              <a:r>
                <a:rPr lang="en-GB" sz="1300" dirty="0">
                  <a:latin typeface="Calibri" panose="020F0502020204030204" pitchFamily="34" charset="0"/>
                  <a:cs typeface="Calibri" panose="020F0502020204030204" pitchFamily="34" charset="0"/>
                </a:rPr>
                <a:t>object</a:t>
              </a:r>
            </a:p>
          </p:txBody>
        </p:sp>
        <p:cxnSp>
          <p:nvCxnSpPr>
            <p:cNvPr id="233480" name="AutoShape 41"/>
            <p:cNvCxnSpPr>
              <a:cxnSpLocks noChangeShapeType="1"/>
              <a:stCxn id="233483" idx="6"/>
              <a:endCxn id="233479" idx="2"/>
            </p:cNvCxnSpPr>
            <p:nvPr/>
          </p:nvCxnSpPr>
          <p:spPr bwMode="auto">
            <a:xfrm>
              <a:off x="3105599" y="4818675"/>
              <a:ext cx="1124024" cy="0"/>
            </a:xfrm>
            <a:prstGeom prst="straightConnector1">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3481" name="Oval 21"/>
            <p:cNvSpPr>
              <a:spLocks noChangeArrowheads="1"/>
            </p:cNvSpPr>
            <p:nvPr/>
          </p:nvSpPr>
          <p:spPr bwMode="auto">
            <a:xfrm>
              <a:off x="2075245" y="2519053"/>
              <a:ext cx="1033584" cy="954958"/>
            </a:xfrm>
            <a:prstGeom prst="ellipse">
              <a:avLst/>
            </a:prstGeom>
            <a:solidFill>
              <a:srgbClr val="EAEAEA"/>
            </a:solidFill>
            <a:ln w="38100"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913" tIns="50457" rIns="100913" bIns="50457" anchor="ctr"/>
            <a:lstStyle/>
            <a:p>
              <a:pPr algn="ctr"/>
              <a:r>
                <a:rPr lang="en-GB" sz="1300" b="1" i="1" dirty="0">
                  <a:solidFill>
                    <a:srgbClr val="FF0000"/>
                  </a:solidFill>
                  <a:latin typeface="Calibri" panose="020F0502020204030204" pitchFamily="34" charset="0"/>
                  <a:cs typeface="Calibri" panose="020F0502020204030204" pitchFamily="34" charset="0"/>
                </a:rPr>
                <a:t>business</a:t>
              </a:r>
              <a:br>
                <a:rPr lang="en-GB" sz="1300" b="1" i="1" dirty="0">
                  <a:solidFill>
                    <a:srgbClr val="FF0000"/>
                  </a:solidFill>
                  <a:latin typeface="Calibri" panose="020F0502020204030204" pitchFamily="34" charset="0"/>
                  <a:cs typeface="Calibri" panose="020F0502020204030204" pitchFamily="34" charset="0"/>
                </a:rPr>
              </a:br>
              <a:r>
                <a:rPr lang="en-GB" sz="1300" b="1" i="1" dirty="0">
                  <a:solidFill>
                    <a:srgbClr val="FF0000"/>
                  </a:solidFill>
                  <a:latin typeface="Calibri" panose="020F0502020204030204" pitchFamily="34" charset="0"/>
                  <a:cs typeface="Calibri" panose="020F0502020204030204" pitchFamily="34" charset="0"/>
                </a:rPr>
                <a:t>role</a:t>
              </a:r>
            </a:p>
          </p:txBody>
        </p:sp>
        <p:cxnSp>
          <p:nvCxnSpPr>
            <p:cNvPr id="233482" name="AutoShape 23"/>
            <p:cNvCxnSpPr>
              <a:cxnSpLocks noChangeShapeType="1"/>
              <a:stCxn id="233476" idx="2"/>
              <a:endCxn id="233481" idx="6"/>
            </p:cNvCxnSpPr>
            <p:nvPr/>
          </p:nvCxnSpPr>
          <p:spPr bwMode="auto">
            <a:xfrm flipH="1">
              <a:off x="3128209" y="2994776"/>
              <a:ext cx="518407" cy="1756"/>
            </a:xfrm>
            <a:prstGeom prst="straightConnector1">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3483" name="Oval 38"/>
            <p:cNvSpPr>
              <a:spLocks noChangeArrowheads="1"/>
            </p:cNvSpPr>
            <p:nvPr/>
          </p:nvSpPr>
          <p:spPr bwMode="auto">
            <a:xfrm>
              <a:off x="2073630" y="4341196"/>
              <a:ext cx="1031970" cy="954958"/>
            </a:xfrm>
            <a:prstGeom prst="ellipse">
              <a:avLst/>
            </a:prstGeom>
            <a:solidFill>
              <a:srgbClr val="EAEAEA"/>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913" tIns="50457" rIns="100913" bIns="50457" anchor="ctr"/>
            <a:lstStyle/>
            <a:p>
              <a:pPr algn="ctr"/>
              <a:r>
                <a:rPr lang="en-GB" sz="1300" dirty="0">
                  <a:latin typeface="Calibri" panose="020F0502020204030204" pitchFamily="34" charset="0"/>
                  <a:cs typeface="Calibri" panose="020F0502020204030204" pitchFamily="34" charset="0"/>
                </a:rPr>
                <a:t>operation</a:t>
              </a:r>
            </a:p>
          </p:txBody>
        </p:sp>
        <p:cxnSp>
          <p:nvCxnSpPr>
            <p:cNvPr id="233484" name="AutoShape 44"/>
            <p:cNvCxnSpPr>
              <a:cxnSpLocks noChangeShapeType="1"/>
              <a:stCxn id="233481" idx="2"/>
              <a:endCxn id="233478" idx="6"/>
            </p:cNvCxnSpPr>
            <p:nvPr/>
          </p:nvCxnSpPr>
          <p:spPr bwMode="auto">
            <a:xfrm flipH="1">
              <a:off x="1548764" y="2996532"/>
              <a:ext cx="507103" cy="0"/>
            </a:xfrm>
            <a:prstGeom prst="straightConnector1">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3485" name="AutoShape 8"/>
            <p:cNvCxnSpPr>
              <a:cxnSpLocks noChangeShapeType="1"/>
              <a:stCxn id="233475" idx="4"/>
              <a:endCxn id="233478" idx="0"/>
            </p:cNvCxnSpPr>
            <p:nvPr/>
          </p:nvCxnSpPr>
          <p:spPr bwMode="auto">
            <a:xfrm>
              <a:off x="1033584" y="1846721"/>
              <a:ext cx="0" cy="672333"/>
            </a:xfrm>
            <a:prstGeom prst="straightConnector1">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3486" name="AutoShape 44"/>
            <p:cNvCxnSpPr>
              <a:cxnSpLocks noChangeShapeType="1"/>
              <a:stCxn id="233481" idx="4"/>
              <a:endCxn id="233483" idx="0"/>
            </p:cNvCxnSpPr>
            <p:nvPr/>
          </p:nvCxnSpPr>
          <p:spPr bwMode="auto">
            <a:xfrm flipH="1">
              <a:off x="2590421" y="3495077"/>
              <a:ext cx="1616" cy="846121"/>
            </a:xfrm>
            <a:prstGeom prst="straightConnector1">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3487" name="Oval 21"/>
            <p:cNvSpPr>
              <a:spLocks noChangeArrowheads="1"/>
            </p:cNvSpPr>
            <p:nvPr/>
          </p:nvSpPr>
          <p:spPr bwMode="auto">
            <a:xfrm>
              <a:off x="2075245" y="891762"/>
              <a:ext cx="1033584" cy="954958"/>
            </a:xfrm>
            <a:prstGeom prst="ellipse">
              <a:avLst/>
            </a:prstGeom>
            <a:solidFill>
              <a:srgbClr val="EAEAEA"/>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913" tIns="50457" rIns="100913" bIns="50457" anchor="ctr"/>
            <a:lstStyle/>
            <a:p>
              <a:pPr algn="ctr"/>
              <a:r>
                <a:rPr lang="en-GB" sz="1300" dirty="0">
                  <a:latin typeface="Calibri" panose="020F0502020204030204" pitchFamily="34" charset="0"/>
                  <a:cs typeface="Calibri" panose="020F0502020204030204" pitchFamily="34" charset="0"/>
                </a:rPr>
                <a:t>constraint</a:t>
              </a:r>
            </a:p>
          </p:txBody>
        </p:sp>
        <p:cxnSp>
          <p:nvCxnSpPr>
            <p:cNvPr id="233488" name="AutoShape 23"/>
            <p:cNvCxnSpPr>
              <a:cxnSpLocks noChangeShapeType="1"/>
              <a:stCxn id="233487" idx="4"/>
              <a:endCxn id="233481" idx="0"/>
            </p:cNvCxnSpPr>
            <p:nvPr/>
          </p:nvCxnSpPr>
          <p:spPr bwMode="auto">
            <a:xfrm>
              <a:off x="2592037" y="1846720"/>
              <a:ext cx="0" cy="651268"/>
            </a:xfrm>
            <a:prstGeom prst="straightConnector1">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 name="Titel 1"/>
          <p:cNvSpPr>
            <a:spLocks noGrp="1"/>
          </p:cNvSpPr>
          <p:nvPr>
            <p:ph type="title"/>
          </p:nvPr>
        </p:nvSpPr>
        <p:spPr>
          <a:noFill/>
        </p:spPr>
        <p:txBody>
          <a:bodyPr/>
          <a:lstStyle/>
          <a:p>
            <a:r>
              <a:rPr lang="en-GB" dirty="0" smtClean="0">
                <a:cs typeface="Calibri" panose="020F0502020204030204" pitchFamily="34" charset="0"/>
              </a:rPr>
              <a:t>The business role</a:t>
            </a:r>
            <a:endParaRPr lang="en-GB" dirty="0">
              <a:cs typeface="Calibri" panose="020F0502020204030204" pitchFamily="34" charset="0"/>
            </a:endParaRPr>
          </a:p>
        </p:txBody>
      </p:sp>
      <p:sp>
        <p:nvSpPr>
          <p:cNvPr id="6" name="Inhaltsplatzhalter 5"/>
          <p:cNvSpPr>
            <a:spLocks noGrp="1"/>
          </p:cNvSpPr>
          <p:nvPr>
            <p:ph idx="1"/>
          </p:nvPr>
        </p:nvSpPr>
        <p:spPr>
          <a:xfrm>
            <a:off x="5287992" y="2406771"/>
            <a:ext cx="4249712" cy="4641010"/>
          </a:xfrm>
          <a:solidFill>
            <a:srgbClr val="FFFFFF">
              <a:alpha val="50196"/>
            </a:srgbClr>
          </a:solidFill>
        </p:spPr>
        <p:txBody>
          <a:bodyPr/>
          <a:lstStyle/>
          <a:p>
            <a:pPr marL="285750" indent="-285750">
              <a:buFont typeface="Arial" panose="020B0604020202020204" pitchFamily="34" charset="0"/>
              <a:buChar char="•"/>
            </a:pPr>
            <a:r>
              <a:rPr lang="en-GB" sz="1800" dirty="0" smtClean="0"/>
              <a:t>The business role is the central structuring element.</a:t>
            </a:r>
          </a:p>
          <a:p>
            <a:pPr marL="285750" indent="-285750">
              <a:buFont typeface="Arial" panose="020B0604020202020204" pitchFamily="34" charset="0"/>
              <a:buChar char="•"/>
            </a:pPr>
            <a:r>
              <a:rPr lang="en-GB" sz="1800" dirty="0" smtClean="0"/>
              <a:t>It expresses all </a:t>
            </a:r>
            <a:r>
              <a:rPr lang="en-GB" sz="1800" dirty="0"/>
              <a:t>information on business </a:t>
            </a:r>
            <a:r>
              <a:rPr lang="en-GB" sz="1800" dirty="0" smtClean="0"/>
              <a:t>level necessary for the entitlement assignment. </a:t>
            </a:r>
          </a:p>
          <a:p>
            <a:pPr marL="285750" indent="-285750">
              <a:buFont typeface="Arial" panose="020B0604020202020204" pitchFamily="34" charset="0"/>
              <a:buChar char="•"/>
            </a:pPr>
            <a:r>
              <a:rPr lang="en-GB" sz="1800" dirty="0" smtClean="0"/>
              <a:t>Here the functional roles are finally bound to the specific Information objects . </a:t>
            </a:r>
          </a:p>
          <a:p>
            <a:pPr marL="285750" indent="-285750">
              <a:buFont typeface="Arial" panose="020B0604020202020204" pitchFamily="34" charset="0"/>
              <a:buChar char="•"/>
            </a:pPr>
            <a:r>
              <a:rPr lang="en-GB" sz="1800" dirty="0" smtClean="0"/>
              <a:t>It is done by mapping to elementary entitlements. </a:t>
            </a:r>
          </a:p>
          <a:p>
            <a:pPr marL="285750" indent="-285750">
              <a:buFont typeface="Arial" panose="020B0604020202020204" pitchFamily="34" charset="0"/>
              <a:buChar char="•"/>
            </a:pPr>
            <a:r>
              <a:rPr lang="en-GB" sz="1800" dirty="0" smtClean="0"/>
              <a:t>Static approach:  Business roles are be stored as </a:t>
            </a:r>
            <a:r>
              <a:rPr lang="en-GB" sz="1800" b="1" dirty="0" smtClean="0"/>
              <a:t>persistent</a:t>
            </a:r>
            <a:r>
              <a:rPr lang="en-GB" sz="1800" dirty="0" smtClean="0"/>
              <a:t> objects.</a:t>
            </a:r>
          </a:p>
          <a:p>
            <a:pPr marL="285750" indent="-285750">
              <a:buFont typeface="Arial" panose="020B0604020202020204" pitchFamily="34" charset="0"/>
              <a:buChar char="•"/>
            </a:pPr>
            <a:r>
              <a:rPr lang="en-GB" sz="1800" dirty="0" smtClean="0"/>
              <a:t>Dynamic approach:  Business roles are created on the fly as virtual (</a:t>
            </a:r>
            <a:r>
              <a:rPr lang="en-GB" sz="1800" b="1" dirty="0" smtClean="0"/>
              <a:t>transient</a:t>
            </a:r>
            <a:r>
              <a:rPr lang="en-GB" sz="1800" dirty="0" smtClean="0"/>
              <a:t>) objects. </a:t>
            </a:r>
          </a:p>
        </p:txBody>
      </p:sp>
    </p:spTree>
    <p:extLst>
      <p:ext uri="{BB962C8B-B14F-4D97-AF65-F5344CB8AC3E}">
        <p14:creationId xmlns:p14="http://schemas.microsoft.com/office/powerpoint/2010/main" val="1324267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p:nvPr/>
        </p:nvGrpSpPr>
        <p:grpSpPr>
          <a:xfrm>
            <a:off x="607286" y="2068675"/>
            <a:ext cx="5208297" cy="4553604"/>
            <a:chOff x="516794" y="891762"/>
            <a:chExt cx="5208297" cy="4553604"/>
          </a:xfrm>
        </p:grpSpPr>
        <p:sp>
          <p:nvSpPr>
            <p:cNvPr id="234498" name="Ellipse 69"/>
            <p:cNvSpPr>
              <a:spLocks noChangeArrowheads="1"/>
            </p:cNvSpPr>
            <p:nvPr/>
          </p:nvSpPr>
          <p:spPr bwMode="auto">
            <a:xfrm>
              <a:off x="1595597" y="4190229"/>
              <a:ext cx="4129494" cy="1255137"/>
            </a:xfrm>
            <a:prstGeom prst="ellipse">
              <a:avLst/>
            </a:prstGeom>
            <a:solidFill>
              <a:srgbClr val="EAEAEA">
                <a:alpha val="50195"/>
              </a:srgbClr>
            </a:solidFill>
            <a:ln w="9525" algn="ctr">
              <a:solidFill>
                <a:srgbClr val="000000"/>
              </a:solidFill>
              <a:round/>
              <a:headEnd/>
              <a:tailEnd/>
            </a:ln>
          </p:spPr>
          <p:txBody>
            <a:bodyPr lIns="100913" tIns="50457" rIns="100913" bIns="50457"/>
            <a:lstStyle/>
            <a:p>
              <a:pPr algn="ctr"/>
              <a:r>
                <a:rPr lang="en-GB" sz="1500" dirty="0" smtClean="0">
                  <a:solidFill>
                    <a:srgbClr val="002060"/>
                  </a:solidFill>
                  <a:latin typeface="Calibri" panose="020F0502020204030204" pitchFamily="34" charset="0"/>
                  <a:cs typeface="Calibri" panose="020F0502020204030204" pitchFamily="34" charset="0"/>
                </a:rPr>
                <a:t>entitlement</a:t>
              </a:r>
              <a:endParaRPr lang="en-GB" sz="1500" dirty="0">
                <a:solidFill>
                  <a:srgbClr val="002060"/>
                </a:solidFill>
                <a:latin typeface="Calibri" panose="020F0502020204030204" pitchFamily="34" charset="0"/>
                <a:cs typeface="Calibri" panose="020F0502020204030204" pitchFamily="34" charset="0"/>
              </a:endParaRPr>
            </a:p>
          </p:txBody>
        </p:sp>
        <p:sp>
          <p:nvSpPr>
            <p:cNvPr id="234499" name="Oval 6"/>
            <p:cNvSpPr>
              <a:spLocks noChangeArrowheads="1"/>
            </p:cNvSpPr>
            <p:nvPr/>
          </p:nvSpPr>
          <p:spPr bwMode="auto">
            <a:xfrm>
              <a:off x="516794" y="891762"/>
              <a:ext cx="1031970" cy="954958"/>
            </a:xfrm>
            <a:prstGeom prst="ellipse">
              <a:avLst/>
            </a:prstGeom>
            <a:solidFill>
              <a:srgbClr val="EAEAEA"/>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913" tIns="50457" rIns="100913" bIns="50457" anchor="ctr"/>
            <a:lstStyle/>
            <a:p>
              <a:pPr algn="ctr"/>
              <a:r>
                <a:rPr lang="en-GB" sz="1300" dirty="0">
                  <a:latin typeface="Calibri" panose="020F0502020204030204" pitchFamily="34" charset="0"/>
                  <a:cs typeface="Calibri" panose="020F0502020204030204" pitchFamily="34" charset="0"/>
                </a:rPr>
                <a:t>identity</a:t>
              </a:r>
            </a:p>
          </p:txBody>
        </p:sp>
        <p:sp>
          <p:nvSpPr>
            <p:cNvPr id="234500" name="Oval 21"/>
            <p:cNvSpPr>
              <a:spLocks noChangeArrowheads="1"/>
            </p:cNvSpPr>
            <p:nvPr/>
          </p:nvSpPr>
          <p:spPr bwMode="auto">
            <a:xfrm>
              <a:off x="3646617" y="2517297"/>
              <a:ext cx="1033584" cy="954958"/>
            </a:xfrm>
            <a:prstGeom prst="ellipse">
              <a:avLst/>
            </a:prstGeom>
            <a:solidFill>
              <a:srgbClr val="EAEAEA"/>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913" tIns="50457" rIns="100913" bIns="50457" anchor="ctr"/>
            <a:lstStyle/>
            <a:p>
              <a:pPr algn="ctr"/>
              <a:r>
                <a:rPr lang="en-GB" sz="1300" dirty="0">
                  <a:latin typeface="Calibri" panose="020F0502020204030204" pitchFamily="34" charset="0"/>
                  <a:cs typeface="Calibri" panose="020F0502020204030204" pitchFamily="34" charset="0"/>
                </a:rPr>
                <a:t>functional</a:t>
              </a:r>
              <a:br>
                <a:rPr lang="en-GB" sz="1300" dirty="0">
                  <a:latin typeface="Calibri" panose="020F0502020204030204" pitchFamily="34" charset="0"/>
                  <a:cs typeface="Calibri" panose="020F0502020204030204" pitchFamily="34" charset="0"/>
                </a:rPr>
              </a:br>
              <a:r>
                <a:rPr lang="en-GB" sz="1300" dirty="0">
                  <a:latin typeface="Calibri" panose="020F0502020204030204" pitchFamily="34" charset="0"/>
                  <a:cs typeface="Calibri" panose="020F0502020204030204" pitchFamily="34" charset="0"/>
                </a:rPr>
                <a:t>role</a:t>
              </a:r>
            </a:p>
          </p:txBody>
        </p:sp>
        <p:sp>
          <p:nvSpPr>
            <p:cNvPr id="234501" name="Text Box 28"/>
            <p:cNvSpPr txBox="1">
              <a:spLocks noChangeArrowheads="1"/>
            </p:cNvSpPr>
            <p:nvPr/>
          </p:nvSpPr>
          <p:spPr bwMode="auto">
            <a:xfrm>
              <a:off x="597543" y="3140478"/>
              <a:ext cx="883470" cy="240399"/>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0913" tIns="50457" rIns="100913" bIns="50457">
              <a:spAutoFit/>
            </a:bodyPr>
            <a:lstStyle>
              <a:lvl1pPr eaLnBrk="0" hangingPunct="0">
                <a:defRPr>
                  <a:solidFill>
                    <a:srgbClr val="000000"/>
                  </a:solidFill>
                  <a:latin typeface="Trebuchet MS" pitchFamily="34" charset="0"/>
                  <a:ea typeface="ヒラギノ角ゴ ProN W3"/>
                  <a:cs typeface="ヒラギノ角ゴ ProN W3"/>
                  <a:sym typeface="Arial" pitchFamily="34" charset="0"/>
                </a:defRPr>
              </a:lvl1pPr>
              <a:lvl2pPr marL="742950" indent="-285750" eaLnBrk="0" hangingPunct="0">
                <a:defRPr>
                  <a:solidFill>
                    <a:srgbClr val="000000"/>
                  </a:solidFill>
                  <a:latin typeface="Trebuchet MS" pitchFamily="34" charset="0"/>
                  <a:ea typeface="ヒラギノ角ゴ ProN W3"/>
                  <a:cs typeface="ヒラギノ角ゴ ProN W3"/>
                  <a:sym typeface="Arial" pitchFamily="34" charset="0"/>
                </a:defRPr>
              </a:lvl2pPr>
              <a:lvl3pPr marL="1143000" indent="-228600" eaLnBrk="0" hangingPunct="0">
                <a:defRPr>
                  <a:solidFill>
                    <a:srgbClr val="000000"/>
                  </a:solidFill>
                  <a:latin typeface="Trebuchet MS" pitchFamily="34" charset="0"/>
                  <a:ea typeface="ヒラギノ角ゴ ProN W3"/>
                  <a:cs typeface="ヒラギノ角ゴ ProN W3"/>
                  <a:sym typeface="Arial" pitchFamily="34" charset="0"/>
                </a:defRPr>
              </a:lvl3pPr>
              <a:lvl4pPr marL="1600200" indent="-228600" eaLnBrk="0" hangingPunct="0">
                <a:defRPr>
                  <a:solidFill>
                    <a:srgbClr val="000000"/>
                  </a:solidFill>
                  <a:latin typeface="Trebuchet MS" pitchFamily="34" charset="0"/>
                  <a:ea typeface="ヒラギノ角ゴ ProN W3"/>
                  <a:cs typeface="ヒラギノ角ゴ ProN W3"/>
                  <a:sym typeface="Arial" pitchFamily="34" charset="0"/>
                </a:defRPr>
              </a:lvl4pPr>
              <a:lvl5pPr marL="2057400" indent="-228600" eaLnBrk="0" hangingPunct="0">
                <a:defRPr>
                  <a:solidFill>
                    <a:srgbClr val="000000"/>
                  </a:solidFill>
                  <a:latin typeface="Trebuchet MS"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Trebuchet MS"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Trebuchet MS"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Trebuchet MS"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Trebuchet MS" pitchFamily="34" charset="0"/>
                  <a:ea typeface="ヒラギノ角ゴ ProN W3"/>
                  <a:cs typeface="ヒラギノ角ゴ ProN W3"/>
                  <a:sym typeface="Arial" pitchFamily="34" charset="0"/>
                </a:defRPr>
              </a:lvl9pPr>
            </a:lstStyle>
            <a:p>
              <a:pPr eaLnBrk="1" hangingPunct="1"/>
              <a:r>
                <a:rPr lang="en-GB" sz="900" dirty="0">
                  <a:solidFill>
                    <a:schemeClr val="accent2"/>
                  </a:solidFill>
                  <a:latin typeface="Calibri" panose="020F0502020204030204" pitchFamily="34" charset="0"/>
                  <a:cs typeface="Calibri" panose="020F0502020204030204" pitchFamily="34" charset="0"/>
                </a:rPr>
                <a:t>Is assigned 1:n</a:t>
              </a:r>
            </a:p>
          </p:txBody>
        </p:sp>
        <p:sp>
          <p:nvSpPr>
            <p:cNvPr id="234502" name="Oval 39"/>
            <p:cNvSpPr>
              <a:spLocks noChangeArrowheads="1"/>
            </p:cNvSpPr>
            <p:nvPr/>
          </p:nvSpPr>
          <p:spPr bwMode="auto">
            <a:xfrm>
              <a:off x="516794" y="2519053"/>
              <a:ext cx="1031970" cy="954958"/>
            </a:xfrm>
            <a:prstGeom prst="ellipse">
              <a:avLst/>
            </a:prstGeom>
            <a:solidFill>
              <a:srgbClr val="EAEAEA"/>
            </a:solidFill>
            <a:ln w="38100"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913" tIns="50457" rIns="100913" bIns="50457" anchor="ctr"/>
            <a:lstStyle/>
            <a:p>
              <a:pPr algn="ctr"/>
              <a:r>
                <a:rPr lang="en-GB" sz="1300" b="1" i="1" dirty="0" smtClean="0">
                  <a:solidFill>
                    <a:srgbClr val="FF0000"/>
                  </a:solidFill>
                  <a:latin typeface="Calibri" panose="020F0502020204030204" pitchFamily="34" charset="0"/>
                  <a:cs typeface="Calibri" panose="020F0502020204030204" pitchFamily="34" charset="0"/>
                </a:rPr>
                <a:t>authorisation</a:t>
              </a:r>
              <a:endParaRPr lang="en-GB" sz="1300" b="1" i="1" dirty="0">
                <a:solidFill>
                  <a:srgbClr val="FF0000"/>
                </a:solidFill>
                <a:latin typeface="Calibri" panose="020F0502020204030204" pitchFamily="34" charset="0"/>
                <a:cs typeface="Calibri" panose="020F0502020204030204" pitchFamily="34" charset="0"/>
              </a:endParaRPr>
            </a:p>
          </p:txBody>
        </p:sp>
        <p:sp>
          <p:nvSpPr>
            <p:cNvPr id="234503" name="Oval 40"/>
            <p:cNvSpPr>
              <a:spLocks noChangeArrowheads="1"/>
            </p:cNvSpPr>
            <p:nvPr/>
          </p:nvSpPr>
          <p:spPr bwMode="auto">
            <a:xfrm>
              <a:off x="4229623" y="4341196"/>
              <a:ext cx="1028740" cy="954958"/>
            </a:xfrm>
            <a:prstGeom prst="ellipse">
              <a:avLst/>
            </a:prstGeom>
            <a:solidFill>
              <a:srgbClr val="EAEAEA"/>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913" tIns="50457" rIns="100913" bIns="50457" anchor="ctr"/>
            <a:lstStyle/>
            <a:p>
              <a:pPr algn="ctr"/>
              <a:r>
                <a:rPr lang="en-GB" sz="1300" dirty="0">
                  <a:latin typeface="Calibri" panose="020F0502020204030204" pitchFamily="34" charset="0"/>
                  <a:cs typeface="Calibri" panose="020F0502020204030204" pitchFamily="34" charset="0"/>
                </a:rPr>
                <a:t>information</a:t>
              </a:r>
              <a:br>
                <a:rPr lang="en-GB" sz="1300" dirty="0">
                  <a:latin typeface="Calibri" panose="020F0502020204030204" pitchFamily="34" charset="0"/>
                  <a:cs typeface="Calibri" panose="020F0502020204030204" pitchFamily="34" charset="0"/>
                </a:rPr>
              </a:br>
              <a:r>
                <a:rPr lang="en-GB" sz="1300" dirty="0">
                  <a:latin typeface="Calibri" panose="020F0502020204030204" pitchFamily="34" charset="0"/>
                  <a:cs typeface="Calibri" panose="020F0502020204030204" pitchFamily="34" charset="0"/>
                </a:rPr>
                <a:t>object</a:t>
              </a:r>
            </a:p>
          </p:txBody>
        </p:sp>
        <p:cxnSp>
          <p:nvCxnSpPr>
            <p:cNvPr id="234504" name="AutoShape 41"/>
            <p:cNvCxnSpPr>
              <a:cxnSpLocks noChangeShapeType="1"/>
              <a:stCxn id="234507" idx="6"/>
              <a:endCxn id="234503" idx="2"/>
            </p:cNvCxnSpPr>
            <p:nvPr/>
          </p:nvCxnSpPr>
          <p:spPr bwMode="auto">
            <a:xfrm>
              <a:off x="3105599" y="4818675"/>
              <a:ext cx="1124024" cy="0"/>
            </a:xfrm>
            <a:prstGeom prst="straightConnector1">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4505" name="Oval 21"/>
            <p:cNvSpPr>
              <a:spLocks noChangeArrowheads="1"/>
            </p:cNvSpPr>
            <p:nvPr/>
          </p:nvSpPr>
          <p:spPr bwMode="auto">
            <a:xfrm>
              <a:off x="2075245" y="2519053"/>
              <a:ext cx="1033584" cy="954958"/>
            </a:xfrm>
            <a:prstGeom prst="ellipse">
              <a:avLst/>
            </a:prstGeom>
            <a:solidFill>
              <a:srgbClr val="EAEAEA"/>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913" tIns="50457" rIns="100913" bIns="50457" anchor="ctr"/>
            <a:lstStyle/>
            <a:p>
              <a:pPr algn="ctr"/>
              <a:r>
                <a:rPr lang="en-GB" sz="1300" dirty="0">
                  <a:latin typeface="Calibri" panose="020F0502020204030204" pitchFamily="34" charset="0"/>
                  <a:cs typeface="Calibri" panose="020F0502020204030204" pitchFamily="34" charset="0"/>
                </a:rPr>
                <a:t>business</a:t>
              </a:r>
              <a:br>
                <a:rPr lang="en-GB" sz="1300" dirty="0">
                  <a:latin typeface="Calibri" panose="020F0502020204030204" pitchFamily="34" charset="0"/>
                  <a:cs typeface="Calibri" panose="020F0502020204030204" pitchFamily="34" charset="0"/>
                </a:rPr>
              </a:br>
              <a:r>
                <a:rPr lang="en-GB" sz="1300" dirty="0">
                  <a:latin typeface="Calibri" panose="020F0502020204030204" pitchFamily="34" charset="0"/>
                  <a:cs typeface="Calibri" panose="020F0502020204030204" pitchFamily="34" charset="0"/>
                </a:rPr>
                <a:t>role</a:t>
              </a:r>
            </a:p>
          </p:txBody>
        </p:sp>
        <p:cxnSp>
          <p:nvCxnSpPr>
            <p:cNvPr id="234506" name="AutoShape 23"/>
            <p:cNvCxnSpPr>
              <a:cxnSpLocks noChangeShapeType="1"/>
              <a:stCxn id="234500" idx="2"/>
              <a:endCxn id="234505" idx="6"/>
            </p:cNvCxnSpPr>
            <p:nvPr/>
          </p:nvCxnSpPr>
          <p:spPr bwMode="auto">
            <a:xfrm flipH="1">
              <a:off x="3108830" y="2994776"/>
              <a:ext cx="537787" cy="1756"/>
            </a:xfrm>
            <a:prstGeom prst="straightConnector1">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4507" name="Oval 38"/>
            <p:cNvSpPr>
              <a:spLocks noChangeArrowheads="1"/>
            </p:cNvSpPr>
            <p:nvPr/>
          </p:nvSpPr>
          <p:spPr bwMode="auto">
            <a:xfrm>
              <a:off x="2073630" y="4341196"/>
              <a:ext cx="1031970" cy="954958"/>
            </a:xfrm>
            <a:prstGeom prst="ellipse">
              <a:avLst/>
            </a:prstGeom>
            <a:solidFill>
              <a:srgbClr val="EAEAEA"/>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913" tIns="50457" rIns="100913" bIns="50457" anchor="ctr"/>
            <a:lstStyle/>
            <a:p>
              <a:pPr algn="ctr"/>
              <a:r>
                <a:rPr lang="en-GB" sz="1300" dirty="0">
                  <a:latin typeface="Calibri" panose="020F0502020204030204" pitchFamily="34" charset="0"/>
                  <a:cs typeface="Calibri" panose="020F0502020204030204" pitchFamily="34" charset="0"/>
                </a:rPr>
                <a:t>operation</a:t>
              </a:r>
            </a:p>
          </p:txBody>
        </p:sp>
        <p:cxnSp>
          <p:nvCxnSpPr>
            <p:cNvPr id="234508" name="AutoShape 44"/>
            <p:cNvCxnSpPr>
              <a:cxnSpLocks noChangeShapeType="1"/>
              <a:stCxn id="234505" idx="2"/>
              <a:endCxn id="234502" idx="6"/>
            </p:cNvCxnSpPr>
            <p:nvPr/>
          </p:nvCxnSpPr>
          <p:spPr bwMode="auto">
            <a:xfrm flipH="1">
              <a:off x="1568143" y="2996532"/>
              <a:ext cx="507103" cy="0"/>
            </a:xfrm>
            <a:prstGeom prst="straightConnector1">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4509" name="AutoShape 8"/>
            <p:cNvCxnSpPr>
              <a:cxnSpLocks noChangeShapeType="1"/>
              <a:stCxn id="234499" idx="4"/>
              <a:endCxn id="234502" idx="0"/>
            </p:cNvCxnSpPr>
            <p:nvPr/>
          </p:nvCxnSpPr>
          <p:spPr bwMode="auto">
            <a:xfrm>
              <a:off x="1033584" y="1846720"/>
              <a:ext cx="0" cy="651268"/>
            </a:xfrm>
            <a:prstGeom prst="straightConnector1">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4510" name="AutoShape 44"/>
            <p:cNvCxnSpPr>
              <a:cxnSpLocks noChangeShapeType="1"/>
              <a:stCxn id="234505" idx="4"/>
              <a:endCxn id="234507" idx="0"/>
            </p:cNvCxnSpPr>
            <p:nvPr/>
          </p:nvCxnSpPr>
          <p:spPr bwMode="auto">
            <a:xfrm flipH="1">
              <a:off x="2590421" y="3474012"/>
              <a:ext cx="1616" cy="867186"/>
            </a:xfrm>
            <a:prstGeom prst="straightConnector1">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4511" name="Oval 21"/>
            <p:cNvSpPr>
              <a:spLocks noChangeArrowheads="1"/>
            </p:cNvSpPr>
            <p:nvPr/>
          </p:nvSpPr>
          <p:spPr bwMode="auto">
            <a:xfrm>
              <a:off x="2075245" y="891762"/>
              <a:ext cx="1033584" cy="954958"/>
            </a:xfrm>
            <a:prstGeom prst="ellipse">
              <a:avLst/>
            </a:prstGeom>
            <a:solidFill>
              <a:srgbClr val="EAEAEA"/>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913" tIns="50457" rIns="100913" bIns="50457" anchor="ctr"/>
            <a:lstStyle/>
            <a:p>
              <a:pPr algn="ctr"/>
              <a:r>
                <a:rPr lang="en-GB" sz="1300" dirty="0">
                  <a:latin typeface="Calibri" panose="020F0502020204030204" pitchFamily="34" charset="0"/>
                  <a:cs typeface="Calibri" panose="020F0502020204030204" pitchFamily="34" charset="0"/>
                </a:rPr>
                <a:t>constraint</a:t>
              </a:r>
            </a:p>
          </p:txBody>
        </p:sp>
        <p:cxnSp>
          <p:nvCxnSpPr>
            <p:cNvPr id="234512" name="AutoShape 23"/>
            <p:cNvCxnSpPr>
              <a:cxnSpLocks noChangeShapeType="1"/>
              <a:stCxn id="234511" idx="4"/>
              <a:endCxn id="234505" idx="0"/>
            </p:cNvCxnSpPr>
            <p:nvPr/>
          </p:nvCxnSpPr>
          <p:spPr bwMode="auto">
            <a:xfrm>
              <a:off x="2592037" y="1846721"/>
              <a:ext cx="0" cy="672333"/>
            </a:xfrm>
            <a:prstGeom prst="straightConnector1">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 name="Titel 1"/>
          <p:cNvSpPr>
            <a:spLocks noGrp="1"/>
          </p:cNvSpPr>
          <p:nvPr>
            <p:ph type="title"/>
          </p:nvPr>
        </p:nvSpPr>
        <p:spPr>
          <a:noFill/>
        </p:spPr>
        <p:txBody>
          <a:bodyPr/>
          <a:lstStyle/>
          <a:p>
            <a:r>
              <a:rPr lang="en-GB" sz="2800" dirty="0" smtClean="0">
                <a:cs typeface="Calibri" panose="020F0502020204030204" pitchFamily="34" charset="0"/>
              </a:rPr>
              <a:t>The authorisation</a:t>
            </a:r>
            <a:endParaRPr lang="en-GB" sz="2800" dirty="0">
              <a:cs typeface="Calibri" panose="020F0502020204030204" pitchFamily="34" charset="0"/>
            </a:endParaRPr>
          </a:p>
        </p:txBody>
      </p:sp>
      <p:sp>
        <p:nvSpPr>
          <p:cNvPr id="4" name="Inhaltsplatzhalter 3"/>
          <p:cNvSpPr>
            <a:spLocks noGrp="1"/>
          </p:cNvSpPr>
          <p:nvPr>
            <p:ph idx="1"/>
          </p:nvPr>
        </p:nvSpPr>
        <p:spPr>
          <a:xfrm>
            <a:off x="5029199" y="2424023"/>
            <a:ext cx="4638676" cy="2660496"/>
          </a:xfrm>
          <a:solidFill>
            <a:srgbClr val="FFFFFF">
              <a:alpha val="50196"/>
            </a:srgbClr>
          </a:solidFill>
        </p:spPr>
        <p:txBody>
          <a:bodyPr/>
          <a:lstStyle/>
          <a:p>
            <a:pPr marL="285750" indent="-285750">
              <a:buFont typeface="Arial" panose="020B0604020202020204" pitchFamily="34" charset="0"/>
              <a:buChar char="•"/>
            </a:pPr>
            <a:r>
              <a:rPr lang="en-GB" sz="1800" dirty="0" smtClean="0"/>
              <a:t>Assigning the business role is to a digital identity creates the authorization. </a:t>
            </a:r>
          </a:p>
          <a:p>
            <a:pPr marL="285750" indent="-285750">
              <a:buFont typeface="Arial" panose="020B0604020202020204" pitchFamily="34" charset="0"/>
              <a:buChar char="•"/>
            </a:pPr>
            <a:r>
              <a:rPr lang="en-GB" sz="1800" dirty="0" smtClean="0"/>
              <a:t>By this very act the role based access assignment is done. </a:t>
            </a:r>
          </a:p>
          <a:p>
            <a:pPr marL="285750" indent="-285750">
              <a:buFont typeface="Arial" panose="020B0604020202020204" pitchFamily="34" charset="0"/>
              <a:buChar char="•"/>
            </a:pPr>
            <a:r>
              <a:rPr lang="en-GB" sz="1800" dirty="0" smtClean="0"/>
              <a:t>the identity may be assigned several business roles. </a:t>
            </a:r>
          </a:p>
          <a:p>
            <a:pPr marL="285750" indent="-285750">
              <a:buFont typeface="Arial" panose="020B0604020202020204" pitchFamily="34" charset="0"/>
              <a:buChar char="•"/>
            </a:pPr>
            <a:r>
              <a:rPr lang="en-GB" sz="1800" dirty="0" smtClean="0"/>
              <a:t>‘authorisation’ can be created statically at admin time or dynamically at run time.</a:t>
            </a:r>
            <a:endParaRPr lang="en-GB" sz="1800" dirty="0"/>
          </a:p>
        </p:txBody>
      </p:sp>
    </p:spTree>
    <p:extLst>
      <p:ext uri="{BB962C8B-B14F-4D97-AF65-F5344CB8AC3E}">
        <p14:creationId xmlns:p14="http://schemas.microsoft.com/office/powerpoint/2010/main" val="156449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038" y="3607424"/>
            <a:ext cx="1388880" cy="384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3" name="Rectangle 2"/>
          <p:cNvSpPr>
            <a:spLocks noGrp="1" noChangeArrowheads="1"/>
          </p:cNvSpPr>
          <p:nvPr>
            <p:ph type="title"/>
          </p:nvPr>
        </p:nvSpPr>
        <p:spPr>
          <a:noFill/>
          <a:extLst/>
        </p:spPr>
        <p:txBody>
          <a:bodyPr lIns="99324" tIns="75009" rIns="99324" bIns="51648">
            <a:normAutofit fontScale="90000"/>
          </a:bodyPr>
          <a:lstStyle/>
          <a:p>
            <a:pPr defTabSz="495807">
              <a:tabLst>
                <a:tab pos="0" algn="l"/>
                <a:tab pos="1009132" algn="l"/>
                <a:tab pos="2018264" algn="l"/>
                <a:tab pos="3027396" algn="l"/>
                <a:tab pos="4036527" algn="l"/>
                <a:tab pos="5045659" algn="l"/>
                <a:tab pos="6054791" algn="l"/>
                <a:tab pos="7063923" algn="l"/>
                <a:tab pos="8073055" algn="l"/>
                <a:tab pos="9082187" algn="l"/>
                <a:tab pos="10091318" algn="l"/>
                <a:tab pos="11100450" algn="l"/>
              </a:tabLst>
            </a:pPr>
            <a:r>
              <a:rPr lang="en-GB" sz="3100" dirty="0" smtClean="0"/>
              <a:t>Do we need roles at all?</a:t>
            </a:r>
            <a:r>
              <a:rPr lang="en-GB" sz="3100" dirty="0"/>
              <a:t/>
            </a:r>
            <a:br>
              <a:rPr lang="en-GB" sz="3100" dirty="0"/>
            </a:br>
            <a:r>
              <a:rPr lang="en-GB" sz="2200" dirty="0"/>
              <a:t>Processes, Roles  &amp; Rules express the Organisation</a:t>
            </a:r>
          </a:p>
        </p:txBody>
      </p:sp>
      <p:sp>
        <p:nvSpPr>
          <p:cNvPr id="30724" name="Rectangle 3"/>
          <p:cNvSpPr>
            <a:spLocks noGrp="1" noChangeArrowheads="1"/>
          </p:cNvSpPr>
          <p:nvPr>
            <p:ph type="body" idx="4294967295"/>
          </p:nvPr>
        </p:nvSpPr>
        <p:spPr>
          <a:xfrm>
            <a:off x="5367529" y="2295144"/>
            <a:ext cx="4151122" cy="4413789"/>
          </a:xfr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324" tIns="71116" rIns="99324" bIns="51648"/>
          <a:lstStyle/>
          <a:p>
            <a:pPr marL="376673" indent="-376673" defTabSz="495807">
              <a:lnSpc>
                <a:spcPct val="93000"/>
              </a:lnSpc>
              <a:spcBef>
                <a:spcPts val="1380"/>
              </a:spcBef>
              <a:tabLst>
                <a:tab pos="1147538" algn="l"/>
                <a:tab pos="2156669" algn="l"/>
                <a:tab pos="3165801" algn="l"/>
                <a:tab pos="4174933" algn="l"/>
                <a:tab pos="5184065" algn="l"/>
                <a:tab pos="6193197" algn="l"/>
                <a:tab pos="7202329" algn="l"/>
                <a:tab pos="8211461" algn="l"/>
                <a:tab pos="9220592" algn="l"/>
                <a:tab pos="10229724" algn="l"/>
                <a:tab pos="11238856" algn="l"/>
              </a:tabLst>
            </a:pPr>
            <a:r>
              <a:rPr lang="en-GB" sz="2000" b="1" dirty="0" smtClean="0">
                <a:cs typeface="Times New Roman" pitchFamily="18" charset="0"/>
              </a:rPr>
              <a:t>Roles are there – just find them:</a:t>
            </a:r>
            <a:endParaRPr lang="en-GB" sz="2000" b="1" dirty="0">
              <a:cs typeface="Times New Roman" pitchFamily="18" charset="0"/>
            </a:endParaRPr>
          </a:p>
          <a:p>
            <a:pPr marL="376673" indent="-376673" defTabSz="495807">
              <a:lnSpc>
                <a:spcPct val="93000"/>
              </a:lnSpc>
              <a:spcBef>
                <a:spcPts val="1242"/>
              </a:spcBef>
              <a:buSzPct val="111000"/>
              <a:buFontTx/>
              <a:buChar char="•"/>
              <a:tabLst>
                <a:tab pos="1147538" algn="l"/>
                <a:tab pos="2156669" algn="l"/>
                <a:tab pos="3165801" algn="l"/>
                <a:tab pos="4174933" algn="l"/>
                <a:tab pos="5184065" algn="l"/>
                <a:tab pos="6193197" algn="l"/>
                <a:tab pos="7202329" algn="l"/>
                <a:tab pos="8211461" algn="l"/>
                <a:tab pos="9220592" algn="l"/>
                <a:tab pos="10229724" algn="l"/>
                <a:tab pos="11238856" algn="l"/>
              </a:tabLst>
            </a:pPr>
            <a:r>
              <a:rPr lang="en-GB" sz="1800" dirty="0" smtClean="0">
                <a:cs typeface="Times New Roman" pitchFamily="18" charset="0"/>
              </a:rPr>
              <a:t>Business </a:t>
            </a:r>
            <a:r>
              <a:rPr lang="en-GB" sz="1800" b="1" dirty="0" smtClean="0">
                <a:cs typeface="Times New Roman" pitchFamily="18" charset="0"/>
              </a:rPr>
              <a:t>processes</a:t>
            </a:r>
            <a:r>
              <a:rPr lang="en-GB" sz="1800" dirty="0" smtClean="0">
                <a:cs typeface="Times New Roman" pitchFamily="18" charset="0"/>
              </a:rPr>
              <a:t> express the organisation’s dynamic behaviour.</a:t>
            </a:r>
          </a:p>
          <a:p>
            <a:pPr marL="376673" indent="-376673" defTabSz="495807">
              <a:lnSpc>
                <a:spcPct val="93000"/>
              </a:lnSpc>
              <a:spcBef>
                <a:spcPts val="1242"/>
              </a:spcBef>
              <a:buSzPct val="111000"/>
              <a:buFontTx/>
              <a:buChar char="•"/>
              <a:tabLst>
                <a:tab pos="1147538" algn="l"/>
                <a:tab pos="2156669" algn="l"/>
                <a:tab pos="3165801" algn="l"/>
                <a:tab pos="4174933" algn="l"/>
                <a:tab pos="5184065" algn="l"/>
                <a:tab pos="6193197" algn="l"/>
                <a:tab pos="7202329" algn="l"/>
                <a:tab pos="8211461" algn="l"/>
                <a:tab pos="9220592" algn="l"/>
                <a:tab pos="10229724" algn="l"/>
                <a:tab pos="11238856" algn="l"/>
              </a:tabLst>
            </a:pPr>
            <a:r>
              <a:rPr lang="en-GB" sz="1800" dirty="0" smtClean="0">
                <a:cs typeface="Times New Roman" pitchFamily="18" charset="0"/>
              </a:rPr>
              <a:t>Processes consist of elementary </a:t>
            </a:r>
            <a:r>
              <a:rPr lang="en-GB" sz="1800" b="1" dirty="0" smtClean="0">
                <a:cs typeface="Times New Roman" pitchFamily="18" charset="0"/>
              </a:rPr>
              <a:t>functions</a:t>
            </a:r>
            <a:r>
              <a:rPr lang="en-GB" sz="1800" dirty="0" smtClean="0">
                <a:cs typeface="Times New Roman" pitchFamily="18" charset="0"/>
              </a:rPr>
              <a:t>: </a:t>
            </a:r>
            <a:r>
              <a:rPr lang="en-GB" sz="1800" dirty="0" smtClean="0">
                <a:cs typeface="Times New Roman" pitchFamily="18" charset="0"/>
              </a:rPr>
              <a:t>one person at a time in one location</a:t>
            </a:r>
          </a:p>
          <a:p>
            <a:pPr marL="376673" indent="-376673" defTabSz="495807">
              <a:lnSpc>
                <a:spcPct val="93000"/>
              </a:lnSpc>
              <a:spcBef>
                <a:spcPts val="1242"/>
              </a:spcBef>
              <a:buSzPct val="111000"/>
              <a:buFontTx/>
              <a:buChar char="•"/>
              <a:tabLst>
                <a:tab pos="1147538" algn="l"/>
                <a:tab pos="2156669" algn="l"/>
                <a:tab pos="3165801" algn="l"/>
                <a:tab pos="4174933" algn="l"/>
                <a:tab pos="5184065" algn="l"/>
                <a:tab pos="6193197" algn="l"/>
                <a:tab pos="7202329" algn="l"/>
                <a:tab pos="8211461" algn="l"/>
                <a:tab pos="9220592" algn="l"/>
                <a:tab pos="10229724" algn="l"/>
                <a:tab pos="11238856" algn="l"/>
              </a:tabLst>
            </a:pPr>
            <a:r>
              <a:rPr lang="en-GB" sz="1800" dirty="0" smtClean="0">
                <a:cs typeface="Times New Roman" pitchFamily="18" charset="0"/>
              </a:rPr>
              <a:t>Functions are </a:t>
            </a:r>
            <a:r>
              <a:rPr lang="en-GB" sz="1800" dirty="0" smtClean="0">
                <a:cs typeface="Times New Roman" pitchFamily="18" charset="0"/>
              </a:rPr>
              <a:t>performed by </a:t>
            </a:r>
            <a:r>
              <a:rPr lang="en-GB" sz="1800" b="1" dirty="0" smtClean="0">
                <a:cs typeface="Times New Roman" pitchFamily="18" charset="0"/>
              </a:rPr>
              <a:t>roles</a:t>
            </a:r>
            <a:r>
              <a:rPr lang="en-GB" sz="1800" dirty="0" smtClean="0">
                <a:cs typeface="Times New Roman" pitchFamily="18" charset="0"/>
              </a:rPr>
              <a:t>.</a:t>
            </a:r>
          </a:p>
          <a:p>
            <a:pPr marL="376673" indent="-376673" defTabSz="495807">
              <a:lnSpc>
                <a:spcPct val="93000"/>
              </a:lnSpc>
              <a:spcBef>
                <a:spcPts val="1242"/>
              </a:spcBef>
              <a:buSzPct val="111000"/>
              <a:buFontTx/>
              <a:buChar char="•"/>
              <a:tabLst>
                <a:tab pos="1147538" algn="l"/>
                <a:tab pos="2156669" algn="l"/>
                <a:tab pos="3165801" algn="l"/>
                <a:tab pos="4174933" algn="l"/>
                <a:tab pos="5184065" algn="l"/>
                <a:tab pos="6193197" algn="l"/>
                <a:tab pos="7202329" algn="l"/>
                <a:tab pos="8211461" algn="l"/>
                <a:tab pos="9220592" algn="l"/>
                <a:tab pos="10229724" algn="l"/>
                <a:tab pos="11238856" algn="l"/>
              </a:tabLst>
            </a:pPr>
            <a:r>
              <a:rPr lang="en-GB" sz="1800" dirty="0" smtClean="0">
                <a:cs typeface="Times New Roman" pitchFamily="18" charset="0"/>
              </a:rPr>
              <a:t>They need appropriate </a:t>
            </a:r>
            <a:r>
              <a:rPr lang="en-GB" sz="1800" b="1" dirty="0" smtClean="0">
                <a:cs typeface="Times New Roman" pitchFamily="18" charset="0"/>
              </a:rPr>
              <a:t>access to information objects</a:t>
            </a:r>
            <a:r>
              <a:rPr lang="en-GB" sz="1800" dirty="0" smtClean="0">
                <a:cs typeface="Times New Roman" pitchFamily="18" charset="0"/>
              </a:rPr>
              <a:t>.</a:t>
            </a:r>
          </a:p>
          <a:p>
            <a:pPr marL="376673" indent="-376673" defTabSz="495807">
              <a:lnSpc>
                <a:spcPct val="93000"/>
              </a:lnSpc>
              <a:spcBef>
                <a:spcPts val="1242"/>
              </a:spcBef>
              <a:buSzPct val="111000"/>
              <a:buFontTx/>
              <a:buChar char="•"/>
              <a:tabLst>
                <a:tab pos="1147538" algn="l"/>
                <a:tab pos="2156669" algn="l"/>
                <a:tab pos="3165801" algn="l"/>
                <a:tab pos="4174933" algn="l"/>
                <a:tab pos="5184065" algn="l"/>
                <a:tab pos="6193197" algn="l"/>
                <a:tab pos="7202329" algn="l"/>
                <a:tab pos="8211461" algn="l"/>
                <a:tab pos="9220592" algn="l"/>
                <a:tab pos="10229724" algn="l"/>
                <a:tab pos="11238856" algn="l"/>
              </a:tabLst>
            </a:pPr>
            <a:r>
              <a:rPr lang="en-GB" sz="1800" dirty="0" smtClean="0">
                <a:cs typeface="Times New Roman" pitchFamily="18" charset="0"/>
              </a:rPr>
              <a:t>Processes and Roles need to be </a:t>
            </a:r>
            <a:r>
              <a:rPr lang="en-GB" sz="1800" b="1" dirty="0" smtClean="0">
                <a:cs typeface="Times New Roman" pitchFamily="18" charset="0"/>
              </a:rPr>
              <a:t>modelled jointly </a:t>
            </a:r>
            <a:r>
              <a:rPr lang="en-GB" sz="1800" dirty="0" smtClean="0">
                <a:cs typeface="Times New Roman" pitchFamily="18" charset="0"/>
              </a:rPr>
              <a:t>.</a:t>
            </a:r>
          </a:p>
          <a:p>
            <a:pPr marL="376673" indent="-376673" defTabSz="495807">
              <a:lnSpc>
                <a:spcPct val="93000"/>
              </a:lnSpc>
              <a:spcBef>
                <a:spcPts val="1242"/>
              </a:spcBef>
              <a:buSzPct val="111000"/>
              <a:buFontTx/>
              <a:buChar char="•"/>
              <a:tabLst>
                <a:tab pos="1147538" algn="l"/>
                <a:tab pos="2156669" algn="l"/>
                <a:tab pos="3165801" algn="l"/>
                <a:tab pos="4174933" algn="l"/>
                <a:tab pos="5184065" algn="l"/>
                <a:tab pos="6193197" algn="l"/>
                <a:tab pos="7202329" algn="l"/>
                <a:tab pos="8211461" algn="l"/>
                <a:tab pos="9220592" algn="l"/>
                <a:tab pos="10229724" algn="l"/>
                <a:tab pos="11238856" algn="l"/>
              </a:tabLst>
            </a:pPr>
            <a:r>
              <a:rPr lang="en-GB" sz="1800" dirty="0" smtClean="0">
                <a:cs typeface="Times New Roman" pitchFamily="18" charset="0"/>
              </a:rPr>
              <a:t>Otherwise they will be inconsistent.</a:t>
            </a:r>
          </a:p>
          <a:p>
            <a:pPr marL="376673" indent="-376673" defTabSz="495807">
              <a:lnSpc>
                <a:spcPct val="93000"/>
              </a:lnSpc>
              <a:spcBef>
                <a:spcPts val="1242"/>
              </a:spcBef>
              <a:buFontTx/>
              <a:buChar char="•"/>
              <a:tabLst>
                <a:tab pos="1147538" algn="l"/>
                <a:tab pos="2156669" algn="l"/>
                <a:tab pos="3165801" algn="l"/>
                <a:tab pos="4174933" algn="l"/>
                <a:tab pos="5184065" algn="l"/>
                <a:tab pos="6193197" algn="l"/>
                <a:tab pos="7202329" algn="l"/>
                <a:tab pos="8211461" algn="l"/>
                <a:tab pos="9220592" algn="l"/>
                <a:tab pos="10229724" algn="l"/>
                <a:tab pos="11238856" algn="l"/>
              </a:tabLst>
            </a:pPr>
            <a:endParaRPr lang="en-GB" sz="2000" dirty="0" smtClean="0">
              <a:cs typeface="Times New Roman" pitchFamily="18" charset="0"/>
            </a:endParaRPr>
          </a:p>
        </p:txBody>
      </p:sp>
      <p:sp>
        <p:nvSpPr>
          <p:cNvPr id="30725" name="AutoShape 4"/>
          <p:cNvSpPr>
            <a:spLocks noChangeArrowheads="1"/>
          </p:cNvSpPr>
          <p:nvPr/>
        </p:nvSpPr>
        <p:spPr bwMode="auto">
          <a:xfrm>
            <a:off x="754194" y="1974867"/>
            <a:ext cx="4030980" cy="926871"/>
          </a:xfrm>
          <a:prstGeom prst="chevron">
            <a:avLst>
              <a:gd name="adj" fmla="val 59091"/>
            </a:avLst>
          </a:prstGeom>
          <a:solidFill>
            <a:srgbClr val="EAEAEA"/>
          </a:solidFill>
          <a:ln w="9360">
            <a:solidFill>
              <a:srgbClr val="336699"/>
            </a:solidFill>
            <a:miter lim="800000"/>
            <a:headEnd/>
            <a:tailEnd/>
          </a:ln>
          <a:effectLst>
            <a:outerShdw dist="17819" dir="2700000" algn="ctr" rotWithShape="0">
              <a:srgbClr val="DDDDDD"/>
            </a:outerShdw>
          </a:effectLst>
        </p:spPr>
        <p:txBody>
          <a:bodyPr wrap="none" lIns="100913" tIns="50457" rIns="100913" bIns="50457" anchor="ctr"/>
          <a:lstStyle/>
          <a:p>
            <a:endParaRPr lang="en-GB" dirty="0">
              <a:latin typeface="Calibri" pitchFamily="34" charset="0"/>
            </a:endParaRPr>
          </a:p>
        </p:txBody>
      </p:sp>
      <p:sp>
        <p:nvSpPr>
          <p:cNvPr id="30726" name="Oval 5"/>
          <p:cNvSpPr>
            <a:spLocks noChangeArrowheads="1"/>
          </p:cNvSpPr>
          <p:nvPr/>
        </p:nvSpPr>
        <p:spPr bwMode="auto">
          <a:xfrm>
            <a:off x="1426024" y="2059128"/>
            <a:ext cx="755809" cy="758349"/>
          </a:xfrm>
          <a:prstGeom prst="ellipse">
            <a:avLst/>
          </a:prstGeom>
          <a:solidFill>
            <a:srgbClr val="DDDDDD"/>
          </a:solidFill>
          <a:ln w="9360">
            <a:solidFill>
              <a:srgbClr val="336699"/>
            </a:solidFill>
            <a:miter lim="800000"/>
            <a:headEnd/>
            <a:tailEnd/>
          </a:ln>
          <a:effectLst>
            <a:outerShdw dist="17819" dir="2700000" algn="ctr" rotWithShape="0">
              <a:srgbClr val="DDDDDD"/>
            </a:outerShdw>
          </a:effectLst>
        </p:spPr>
        <p:txBody>
          <a:bodyPr wrap="none" lIns="99324" tIns="51648" rIns="99324" bIns="51648" anchor="ctr"/>
          <a:lstStyle/>
          <a:p>
            <a:pPr algn="ctr" defTabSz="495807" eaLnBrk="0" hangingPunct="0">
              <a:buClr>
                <a:srgbClr val="000000"/>
              </a:buClr>
              <a:buSzPct val="100000"/>
              <a:tabLst>
                <a:tab pos="0" algn="l"/>
                <a:tab pos="1009132" algn="l"/>
                <a:tab pos="2018264" algn="l"/>
                <a:tab pos="3027396" algn="l"/>
                <a:tab pos="4036527" algn="l"/>
                <a:tab pos="5045659" algn="l"/>
                <a:tab pos="6054791" algn="l"/>
                <a:tab pos="7063923" algn="l"/>
                <a:tab pos="8073055" algn="l"/>
                <a:tab pos="9082187" algn="l"/>
                <a:tab pos="10091318" algn="l"/>
                <a:tab pos="11100450" algn="l"/>
              </a:tabLst>
            </a:pPr>
            <a:r>
              <a:rPr lang="en-GB" sz="1300" dirty="0">
                <a:latin typeface="Calibri" pitchFamily="34" charset="0"/>
              </a:rPr>
              <a:t>Function</a:t>
            </a:r>
            <a:r>
              <a:rPr lang="en-GB" sz="1400" dirty="0">
                <a:latin typeface="Calibri" pitchFamily="34" charset="0"/>
              </a:rPr>
              <a:t/>
            </a:r>
            <a:br>
              <a:rPr lang="en-GB" sz="1400" dirty="0">
                <a:latin typeface="Calibri" pitchFamily="34" charset="0"/>
              </a:rPr>
            </a:br>
            <a:r>
              <a:rPr lang="en-GB" sz="1400" dirty="0">
                <a:latin typeface="Calibri" pitchFamily="34" charset="0"/>
              </a:rPr>
              <a:t>#1</a:t>
            </a:r>
          </a:p>
        </p:txBody>
      </p:sp>
      <p:sp>
        <p:nvSpPr>
          <p:cNvPr id="30727" name="Oval 6"/>
          <p:cNvSpPr>
            <a:spLocks noChangeArrowheads="1"/>
          </p:cNvSpPr>
          <p:nvPr/>
        </p:nvSpPr>
        <p:spPr bwMode="auto">
          <a:xfrm>
            <a:off x="2454764" y="2059128"/>
            <a:ext cx="755809" cy="758349"/>
          </a:xfrm>
          <a:prstGeom prst="ellipse">
            <a:avLst/>
          </a:prstGeom>
          <a:solidFill>
            <a:srgbClr val="DDDDDD"/>
          </a:solidFill>
          <a:ln w="9360">
            <a:solidFill>
              <a:srgbClr val="336699"/>
            </a:solidFill>
            <a:miter lim="800000"/>
            <a:headEnd/>
            <a:tailEnd/>
          </a:ln>
          <a:effectLst>
            <a:outerShdw dist="17819" dir="2700000" algn="ctr" rotWithShape="0">
              <a:srgbClr val="DDDDDD"/>
            </a:outerShdw>
          </a:effectLst>
        </p:spPr>
        <p:txBody>
          <a:bodyPr wrap="none" lIns="99324" tIns="51648" rIns="99324" bIns="51648" anchor="ctr"/>
          <a:lstStyle/>
          <a:p>
            <a:pPr algn="ctr" defTabSz="495807" eaLnBrk="0" hangingPunct="0">
              <a:buClr>
                <a:srgbClr val="000000"/>
              </a:buClr>
              <a:buSzPct val="100000"/>
              <a:tabLst>
                <a:tab pos="0" algn="l"/>
                <a:tab pos="1009132" algn="l"/>
                <a:tab pos="2018264" algn="l"/>
                <a:tab pos="3027396" algn="l"/>
                <a:tab pos="4036527" algn="l"/>
                <a:tab pos="5045659" algn="l"/>
                <a:tab pos="6054791" algn="l"/>
                <a:tab pos="7063923" algn="l"/>
                <a:tab pos="8073055" algn="l"/>
                <a:tab pos="9082187" algn="l"/>
                <a:tab pos="10091318" algn="l"/>
                <a:tab pos="11100450" algn="l"/>
              </a:tabLst>
            </a:pPr>
            <a:r>
              <a:rPr lang="en-GB" sz="1300" dirty="0">
                <a:latin typeface="Calibri" pitchFamily="34" charset="0"/>
              </a:rPr>
              <a:t>Function</a:t>
            </a:r>
          </a:p>
          <a:p>
            <a:pPr algn="ctr" defTabSz="495807" eaLnBrk="0" hangingPunct="0">
              <a:buClr>
                <a:srgbClr val="000000"/>
              </a:buClr>
              <a:buSzPct val="100000"/>
              <a:tabLst>
                <a:tab pos="0" algn="l"/>
                <a:tab pos="1009132" algn="l"/>
                <a:tab pos="2018264" algn="l"/>
                <a:tab pos="3027396" algn="l"/>
                <a:tab pos="4036527" algn="l"/>
                <a:tab pos="5045659" algn="l"/>
                <a:tab pos="6054791" algn="l"/>
                <a:tab pos="7063923" algn="l"/>
                <a:tab pos="8073055" algn="l"/>
                <a:tab pos="9082187" algn="l"/>
                <a:tab pos="10091318" algn="l"/>
                <a:tab pos="11100450" algn="l"/>
              </a:tabLst>
            </a:pPr>
            <a:r>
              <a:rPr lang="en-GB" sz="1300" dirty="0">
                <a:latin typeface="Calibri" pitchFamily="34" charset="0"/>
              </a:rPr>
              <a:t>#2</a:t>
            </a:r>
          </a:p>
        </p:txBody>
      </p:sp>
      <p:sp>
        <p:nvSpPr>
          <p:cNvPr id="30728" name="Oval 7"/>
          <p:cNvSpPr>
            <a:spLocks noChangeArrowheads="1"/>
          </p:cNvSpPr>
          <p:nvPr/>
        </p:nvSpPr>
        <p:spPr bwMode="auto">
          <a:xfrm>
            <a:off x="3525493" y="2059128"/>
            <a:ext cx="755809" cy="758349"/>
          </a:xfrm>
          <a:prstGeom prst="ellipse">
            <a:avLst/>
          </a:prstGeom>
          <a:solidFill>
            <a:srgbClr val="DDDDDD"/>
          </a:solidFill>
          <a:ln w="9360">
            <a:solidFill>
              <a:srgbClr val="336699"/>
            </a:solidFill>
            <a:miter lim="800000"/>
            <a:headEnd/>
            <a:tailEnd/>
          </a:ln>
          <a:effectLst>
            <a:outerShdw dist="17819" dir="2700000" algn="ctr" rotWithShape="0">
              <a:srgbClr val="DDDDDD"/>
            </a:outerShdw>
          </a:effectLst>
        </p:spPr>
        <p:txBody>
          <a:bodyPr wrap="none" lIns="99324" tIns="51648" rIns="99324" bIns="51648" anchor="ctr"/>
          <a:lstStyle/>
          <a:p>
            <a:pPr algn="ctr" defTabSz="495807" eaLnBrk="0" hangingPunct="0">
              <a:buClr>
                <a:srgbClr val="000000"/>
              </a:buClr>
              <a:buSzPct val="100000"/>
              <a:tabLst>
                <a:tab pos="0" algn="l"/>
                <a:tab pos="1009132" algn="l"/>
                <a:tab pos="2018264" algn="l"/>
                <a:tab pos="3027396" algn="l"/>
                <a:tab pos="4036527" algn="l"/>
                <a:tab pos="5045659" algn="l"/>
                <a:tab pos="6054791" algn="l"/>
                <a:tab pos="7063923" algn="l"/>
                <a:tab pos="8073055" algn="l"/>
                <a:tab pos="9082187" algn="l"/>
                <a:tab pos="10091318" algn="l"/>
                <a:tab pos="11100450" algn="l"/>
              </a:tabLst>
            </a:pPr>
            <a:r>
              <a:rPr lang="en-GB" sz="1300" dirty="0">
                <a:latin typeface="Calibri" pitchFamily="34" charset="0"/>
              </a:rPr>
              <a:t>Function</a:t>
            </a:r>
            <a:br>
              <a:rPr lang="en-GB" sz="1300" dirty="0">
                <a:latin typeface="Calibri" pitchFamily="34" charset="0"/>
              </a:rPr>
            </a:br>
            <a:r>
              <a:rPr lang="en-GB" sz="1300" dirty="0">
                <a:latin typeface="Calibri" pitchFamily="34" charset="0"/>
              </a:rPr>
              <a:t>#3</a:t>
            </a:r>
          </a:p>
        </p:txBody>
      </p:sp>
      <p:sp>
        <p:nvSpPr>
          <p:cNvPr id="30729" name="Rectangle 8"/>
          <p:cNvSpPr>
            <a:spLocks noChangeArrowheads="1"/>
          </p:cNvSpPr>
          <p:nvPr/>
        </p:nvSpPr>
        <p:spPr bwMode="auto">
          <a:xfrm>
            <a:off x="2344945" y="1641335"/>
            <a:ext cx="767970" cy="3257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324" tIns="51648" rIns="99324" bIns="51648">
            <a:spAutoFit/>
          </a:bodyPr>
          <a:lstStyle/>
          <a:p>
            <a:pPr defTabSz="495807" eaLnBrk="0" hangingPunct="0">
              <a:buClr>
                <a:srgbClr val="000000"/>
              </a:buClr>
              <a:buSzPct val="100000"/>
              <a:tabLst>
                <a:tab pos="0" algn="l"/>
                <a:tab pos="1009132" algn="l"/>
                <a:tab pos="2018264" algn="l"/>
                <a:tab pos="3027396" algn="l"/>
                <a:tab pos="4036527" algn="l"/>
                <a:tab pos="5045659" algn="l"/>
                <a:tab pos="6054791" algn="l"/>
                <a:tab pos="7063923" algn="l"/>
                <a:tab pos="8073055" algn="l"/>
                <a:tab pos="9082187" algn="l"/>
                <a:tab pos="10091318" algn="l"/>
                <a:tab pos="11100450" algn="l"/>
              </a:tabLst>
            </a:pPr>
            <a:r>
              <a:rPr lang="en-GB" sz="1400" dirty="0">
                <a:latin typeface="Calibri" pitchFamily="34" charset="0"/>
              </a:rPr>
              <a:t>Process</a:t>
            </a:r>
          </a:p>
        </p:txBody>
      </p:sp>
      <p:sp>
        <p:nvSpPr>
          <p:cNvPr id="30730" name="Oval 9"/>
          <p:cNvSpPr>
            <a:spLocks noChangeArrowheads="1"/>
          </p:cNvSpPr>
          <p:nvPr/>
        </p:nvSpPr>
        <p:spPr bwMode="auto">
          <a:xfrm>
            <a:off x="1705414" y="3553004"/>
            <a:ext cx="755809" cy="758349"/>
          </a:xfrm>
          <a:prstGeom prst="ellipse">
            <a:avLst/>
          </a:prstGeom>
          <a:solidFill>
            <a:srgbClr val="DDDDDD"/>
          </a:solidFill>
          <a:ln w="9360">
            <a:solidFill>
              <a:srgbClr val="336699"/>
            </a:solidFill>
            <a:miter lim="800000"/>
            <a:headEnd/>
            <a:tailEnd/>
          </a:ln>
          <a:effectLst>
            <a:outerShdw dist="17819" dir="2700000" algn="ctr" rotWithShape="0">
              <a:srgbClr val="DDDDDD"/>
            </a:outerShdw>
          </a:effectLst>
        </p:spPr>
        <p:txBody>
          <a:bodyPr wrap="none" lIns="99324" tIns="51648" rIns="99324" bIns="51648" anchor="ctr"/>
          <a:lstStyle/>
          <a:p>
            <a:pPr algn="ctr" defTabSz="495807" eaLnBrk="0" hangingPunct="0">
              <a:buClr>
                <a:srgbClr val="000000"/>
              </a:buClr>
              <a:buSzPct val="100000"/>
              <a:tabLst>
                <a:tab pos="0" algn="l"/>
                <a:tab pos="1009132" algn="l"/>
                <a:tab pos="2018264" algn="l"/>
                <a:tab pos="3027396" algn="l"/>
                <a:tab pos="4036527" algn="l"/>
                <a:tab pos="5045659" algn="l"/>
                <a:tab pos="6054791" algn="l"/>
                <a:tab pos="7063923" algn="l"/>
                <a:tab pos="8073055" algn="l"/>
                <a:tab pos="9082187" algn="l"/>
                <a:tab pos="10091318" algn="l"/>
                <a:tab pos="11100450" algn="l"/>
              </a:tabLst>
            </a:pPr>
            <a:r>
              <a:rPr lang="en-GB" sz="1400" dirty="0">
                <a:latin typeface="Calibri" pitchFamily="34" charset="0"/>
              </a:rPr>
              <a:t>Role</a:t>
            </a:r>
          </a:p>
          <a:p>
            <a:pPr algn="ctr" defTabSz="495807" eaLnBrk="0" hangingPunct="0">
              <a:buClr>
                <a:srgbClr val="000000"/>
              </a:buClr>
              <a:buSzPct val="100000"/>
              <a:tabLst>
                <a:tab pos="0" algn="l"/>
                <a:tab pos="1009132" algn="l"/>
                <a:tab pos="2018264" algn="l"/>
                <a:tab pos="3027396" algn="l"/>
                <a:tab pos="4036527" algn="l"/>
                <a:tab pos="5045659" algn="l"/>
                <a:tab pos="6054791" algn="l"/>
                <a:tab pos="7063923" algn="l"/>
                <a:tab pos="8073055" algn="l"/>
                <a:tab pos="9082187" algn="l"/>
                <a:tab pos="10091318" algn="l"/>
                <a:tab pos="11100450" algn="l"/>
              </a:tabLst>
            </a:pPr>
            <a:r>
              <a:rPr lang="en-GB" sz="1400" dirty="0">
                <a:latin typeface="Calibri" pitchFamily="34" charset="0"/>
              </a:rPr>
              <a:t>#1</a:t>
            </a:r>
          </a:p>
        </p:txBody>
      </p:sp>
      <p:sp>
        <p:nvSpPr>
          <p:cNvPr id="30731" name="Oval 10"/>
          <p:cNvSpPr>
            <a:spLocks noChangeArrowheads="1"/>
          </p:cNvSpPr>
          <p:nvPr/>
        </p:nvSpPr>
        <p:spPr bwMode="auto">
          <a:xfrm>
            <a:off x="3053920" y="3553004"/>
            <a:ext cx="755809" cy="758349"/>
          </a:xfrm>
          <a:prstGeom prst="ellipse">
            <a:avLst/>
          </a:prstGeom>
          <a:solidFill>
            <a:srgbClr val="DDDDDD"/>
          </a:solidFill>
          <a:ln w="9360">
            <a:solidFill>
              <a:srgbClr val="336699"/>
            </a:solidFill>
            <a:miter lim="800000"/>
            <a:headEnd/>
            <a:tailEnd/>
          </a:ln>
          <a:effectLst>
            <a:outerShdw dist="17819" dir="2700000" algn="ctr" rotWithShape="0">
              <a:srgbClr val="DDDDDD"/>
            </a:outerShdw>
          </a:effectLst>
        </p:spPr>
        <p:txBody>
          <a:bodyPr wrap="none" lIns="99324" tIns="51648" rIns="99324" bIns="51648" anchor="ctr"/>
          <a:lstStyle/>
          <a:p>
            <a:pPr algn="ctr" defTabSz="495807" eaLnBrk="0" hangingPunct="0">
              <a:buClr>
                <a:srgbClr val="000000"/>
              </a:buClr>
              <a:buSzPct val="100000"/>
              <a:tabLst>
                <a:tab pos="0" algn="l"/>
                <a:tab pos="1009132" algn="l"/>
                <a:tab pos="2018264" algn="l"/>
                <a:tab pos="3027396" algn="l"/>
                <a:tab pos="4036527" algn="l"/>
                <a:tab pos="5045659" algn="l"/>
                <a:tab pos="6054791" algn="l"/>
                <a:tab pos="7063923" algn="l"/>
                <a:tab pos="8073055" algn="l"/>
                <a:tab pos="9082187" algn="l"/>
                <a:tab pos="10091318" algn="l"/>
                <a:tab pos="11100450" algn="l"/>
              </a:tabLst>
            </a:pPr>
            <a:r>
              <a:rPr lang="en-GB" sz="1400" dirty="0">
                <a:latin typeface="Calibri" pitchFamily="34" charset="0"/>
              </a:rPr>
              <a:t>Role</a:t>
            </a:r>
          </a:p>
          <a:p>
            <a:pPr algn="ctr" defTabSz="495807" eaLnBrk="0" hangingPunct="0">
              <a:buClr>
                <a:srgbClr val="000000"/>
              </a:buClr>
              <a:buSzPct val="100000"/>
              <a:tabLst>
                <a:tab pos="0" algn="l"/>
                <a:tab pos="1009132" algn="l"/>
                <a:tab pos="2018264" algn="l"/>
                <a:tab pos="3027396" algn="l"/>
                <a:tab pos="4036527" algn="l"/>
                <a:tab pos="5045659" algn="l"/>
                <a:tab pos="6054791" algn="l"/>
                <a:tab pos="7063923" algn="l"/>
                <a:tab pos="8073055" algn="l"/>
                <a:tab pos="9082187" algn="l"/>
                <a:tab pos="10091318" algn="l"/>
                <a:tab pos="11100450" algn="l"/>
              </a:tabLst>
            </a:pPr>
            <a:r>
              <a:rPr lang="en-GB" sz="1400" dirty="0">
                <a:latin typeface="Calibri" pitchFamily="34" charset="0"/>
              </a:rPr>
              <a:t>#2</a:t>
            </a:r>
          </a:p>
        </p:txBody>
      </p:sp>
      <p:sp>
        <p:nvSpPr>
          <p:cNvPr id="30732" name="AutoShape 11"/>
          <p:cNvSpPr>
            <a:spLocks noChangeArrowheads="1"/>
          </p:cNvSpPr>
          <p:nvPr/>
        </p:nvSpPr>
        <p:spPr bwMode="auto">
          <a:xfrm>
            <a:off x="594312" y="5930413"/>
            <a:ext cx="1190238" cy="875963"/>
          </a:xfrm>
          <a:prstGeom prst="roundRect">
            <a:avLst>
              <a:gd name="adj" fmla="val 16667"/>
            </a:avLst>
          </a:prstGeom>
          <a:solidFill>
            <a:srgbClr val="EAEAEA"/>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324" tIns="51648" rIns="99324" bIns="51648" anchor="b" anchorCtr="1"/>
          <a:lstStyle/>
          <a:p>
            <a:pPr algn="ctr" defTabSz="495807" eaLnBrk="0" hangingPunct="0">
              <a:buClr>
                <a:srgbClr val="000000"/>
              </a:buClr>
              <a:buSzPct val="100000"/>
              <a:tabLst>
                <a:tab pos="0" algn="l"/>
                <a:tab pos="1009132" algn="l"/>
                <a:tab pos="2018264" algn="l"/>
                <a:tab pos="3027396" algn="l"/>
                <a:tab pos="4036527" algn="l"/>
                <a:tab pos="5045659" algn="l"/>
                <a:tab pos="6054791" algn="l"/>
                <a:tab pos="7063923" algn="l"/>
                <a:tab pos="8073055" algn="l"/>
                <a:tab pos="9082187" algn="l"/>
                <a:tab pos="10091318" algn="l"/>
                <a:tab pos="11100450" algn="l"/>
              </a:tabLst>
            </a:pPr>
            <a:r>
              <a:rPr lang="en-GB" sz="1000" dirty="0" smtClean="0">
                <a:latin typeface="Calibri" pitchFamily="34" charset="0"/>
              </a:rPr>
              <a:t>Information</a:t>
            </a:r>
            <a:br>
              <a:rPr lang="en-GB" sz="1000" dirty="0" smtClean="0">
                <a:latin typeface="Calibri" pitchFamily="34" charset="0"/>
              </a:rPr>
            </a:br>
            <a:r>
              <a:rPr lang="en-GB" sz="1000" dirty="0" smtClean="0">
                <a:latin typeface="Calibri" pitchFamily="34" charset="0"/>
              </a:rPr>
              <a:t>object</a:t>
            </a:r>
            <a:r>
              <a:rPr lang="en-GB" sz="1000" dirty="0">
                <a:latin typeface="Calibri" pitchFamily="34" charset="0"/>
              </a:rPr>
              <a:t/>
            </a:r>
            <a:br>
              <a:rPr lang="en-GB" sz="1000" dirty="0">
                <a:latin typeface="Calibri" pitchFamily="34" charset="0"/>
              </a:rPr>
            </a:br>
            <a:r>
              <a:rPr lang="en-GB" sz="1000" dirty="0">
                <a:latin typeface="Calibri" pitchFamily="34" charset="0"/>
              </a:rPr>
              <a:t>#1</a:t>
            </a:r>
          </a:p>
        </p:txBody>
      </p:sp>
      <p:sp>
        <p:nvSpPr>
          <p:cNvPr id="30733" name="AutoShape 12"/>
          <p:cNvSpPr>
            <a:spLocks noChangeArrowheads="1"/>
          </p:cNvSpPr>
          <p:nvPr/>
        </p:nvSpPr>
        <p:spPr bwMode="auto">
          <a:xfrm>
            <a:off x="1916977" y="5930413"/>
            <a:ext cx="713819" cy="875963"/>
          </a:xfrm>
          <a:prstGeom prst="roundRect">
            <a:avLst>
              <a:gd name="adj" fmla="val 16667"/>
            </a:avLst>
          </a:prstGeom>
          <a:solidFill>
            <a:srgbClr val="EAEAEA"/>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324" tIns="51648" rIns="99324" bIns="51648" anchor="b" anchorCtr="1"/>
          <a:lstStyle/>
          <a:p>
            <a:pPr algn="ctr" defTabSz="495807" eaLnBrk="0" hangingPunct="0">
              <a:buClr>
                <a:srgbClr val="000000"/>
              </a:buClr>
              <a:buSzPct val="100000"/>
              <a:tabLst>
                <a:tab pos="0" algn="l"/>
                <a:tab pos="1009132" algn="l"/>
                <a:tab pos="2018264" algn="l"/>
                <a:tab pos="3027396" algn="l"/>
                <a:tab pos="4036527" algn="l"/>
                <a:tab pos="5045659" algn="l"/>
                <a:tab pos="6054791" algn="l"/>
                <a:tab pos="7063923" algn="l"/>
                <a:tab pos="8073055" algn="l"/>
                <a:tab pos="9082187" algn="l"/>
                <a:tab pos="10091318" algn="l"/>
                <a:tab pos="11100450" algn="l"/>
              </a:tabLst>
            </a:pPr>
            <a:r>
              <a:rPr lang="en-GB" sz="1000" dirty="0" smtClean="0">
                <a:latin typeface="Calibri" pitchFamily="34" charset="0"/>
              </a:rPr>
              <a:t>Information</a:t>
            </a:r>
            <a:br>
              <a:rPr lang="en-GB" sz="1000" dirty="0" smtClean="0">
                <a:latin typeface="Calibri" pitchFamily="34" charset="0"/>
              </a:rPr>
            </a:br>
            <a:r>
              <a:rPr lang="en-GB" sz="1000" dirty="0" smtClean="0">
                <a:latin typeface="Calibri" pitchFamily="34" charset="0"/>
              </a:rPr>
              <a:t>object</a:t>
            </a:r>
            <a:r>
              <a:rPr lang="en-GB" sz="1000" dirty="0">
                <a:latin typeface="Calibri" pitchFamily="34" charset="0"/>
              </a:rPr>
              <a:t/>
            </a:r>
            <a:br>
              <a:rPr lang="en-GB" sz="1000" dirty="0">
                <a:latin typeface="Calibri" pitchFamily="34" charset="0"/>
              </a:rPr>
            </a:br>
            <a:r>
              <a:rPr lang="en-GB" sz="1000" dirty="0">
                <a:latin typeface="Calibri" pitchFamily="34" charset="0"/>
              </a:rPr>
              <a:t>#2</a:t>
            </a:r>
          </a:p>
        </p:txBody>
      </p:sp>
      <p:sp>
        <p:nvSpPr>
          <p:cNvPr id="30734" name="AutoShape 13"/>
          <p:cNvSpPr>
            <a:spLocks noChangeArrowheads="1"/>
          </p:cNvSpPr>
          <p:nvPr/>
        </p:nvSpPr>
        <p:spPr bwMode="auto">
          <a:xfrm>
            <a:off x="2764840" y="5930413"/>
            <a:ext cx="1188622" cy="875963"/>
          </a:xfrm>
          <a:prstGeom prst="roundRect">
            <a:avLst>
              <a:gd name="adj" fmla="val 16667"/>
            </a:avLst>
          </a:prstGeom>
          <a:solidFill>
            <a:srgbClr val="EAEAEA"/>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324" tIns="51648" rIns="99324" bIns="51648" anchor="b" anchorCtr="1"/>
          <a:lstStyle/>
          <a:p>
            <a:pPr algn="ctr" defTabSz="495807" eaLnBrk="0" hangingPunct="0">
              <a:buClr>
                <a:srgbClr val="000000"/>
              </a:buClr>
              <a:buSzPct val="100000"/>
              <a:tabLst>
                <a:tab pos="0" algn="l"/>
                <a:tab pos="1009132" algn="l"/>
                <a:tab pos="2018264" algn="l"/>
                <a:tab pos="3027396" algn="l"/>
                <a:tab pos="4036527" algn="l"/>
                <a:tab pos="5045659" algn="l"/>
                <a:tab pos="6054791" algn="l"/>
                <a:tab pos="7063923" algn="l"/>
                <a:tab pos="8073055" algn="l"/>
                <a:tab pos="9082187" algn="l"/>
                <a:tab pos="10091318" algn="l"/>
                <a:tab pos="11100450" algn="l"/>
              </a:tabLst>
            </a:pPr>
            <a:r>
              <a:rPr lang="en-GB" sz="1000" dirty="0" smtClean="0">
                <a:latin typeface="Calibri" pitchFamily="34" charset="0"/>
              </a:rPr>
              <a:t>Information</a:t>
            </a:r>
            <a:br>
              <a:rPr lang="en-GB" sz="1000" dirty="0" smtClean="0">
                <a:latin typeface="Calibri" pitchFamily="34" charset="0"/>
              </a:rPr>
            </a:br>
            <a:r>
              <a:rPr lang="en-GB" sz="1000" dirty="0" smtClean="0">
                <a:latin typeface="Calibri" pitchFamily="34" charset="0"/>
              </a:rPr>
              <a:t>object</a:t>
            </a:r>
            <a:r>
              <a:rPr lang="en-GB" sz="1000" dirty="0">
                <a:latin typeface="Calibri" pitchFamily="34" charset="0"/>
              </a:rPr>
              <a:t/>
            </a:r>
            <a:br>
              <a:rPr lang="en-GB" sz="1000" dirty="0">
                <a:latin typeface="Calibri" pitchFamily="34" charset="0"/>
              </a:rPr>
            </a:br>
            <a:r>
              <a:rPr lang="en-GB" sz="1000" dirty="0">
                <a:latin typeface="Calibri" pitchFamily="34" charset="0"/>
              </a:rPr>
              <a:t>#3</a:t>
            </a:r>
          </a:p>
        </p:txBody>
      </p:sp>
      <p:sp>
        <p:nvSpPr>
          <p:cNvPr id="30735" name="AutoShape 14"/>
          <p:cNvSpPr>
            <a:spLocks noChangeArrowheads="1"/>
          </p:cNvSpPr>
          <p:nvPr/>
        </p:nvSpPr>
        <p:spPr bwMode="auto">
          <a:xfrm>
            <a:off x="4087505" y="5930413"/>
            <a:ext cx="713819" cy="875963"/>
          </a:xfrm>
          <a:prstGeom prst="roundRect">
            <a:avLst>
              <a:gd name="adj" fmla="val 16667"/>
            </a:avLst>
          </a:prstGeom>
          <a:solidFill>
            <a:srgbClr val="EAEAEA"/>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324" tIns="51648" rIns="99324" bIns="51648" anchor="b" anchorCtr="1"/>
          <a:lstStyle/>
          <a:p>
            <a:pPr algn="ctr" defTabSz="495807" eaLnBrk="0" hangingPunct="0">
              <a:buClr>
                <a:srgbClr val="000000"/>
              </a:buClr>
              <a:buSzPct val="100000"/>
              <a:tabLst>
                <a:tab pos="0" algn="l"/>
                <a:tab pos="1009132" algn="l"/>
                <a:tab pos="2018264" algn="l"/>
                <a:tab pos="3027396" algn="l"/>
                <a:tab pos="4036527" algn="l"/>
                <a:tab pos="5045659" algn="l"/>
                <a:tab pos="6054791" algn="l"/>
                <a:tab pos="7063923" algn="l"/>
                <a:tab pos="8073055" algn="l"/>
                <a:tab pos="9082187" algn="l"/>
                <a:tab pos="10091318" algn="l"/>
                <a:tab pos="11100450" algn="l"/>
              </a:tabLst>
            </a:pPr>
            <a:r>
              <a:rPr lang="en-GB" sz="1000" dirty="0" smtClean="0">
                <a:latin typeface="Calibri" pitchFamily="34" charset="0"/>
              </a:rPr>
              <a:t>Information</a:t>
            </a:r>
            <a:br>
              <a:rPr lang="en-GB" sz="1000" dirty="0" smtClean="0">
                <a:latin typeface="Calibri" pitchFamily="34" charset="0"/>
              </a:rPr>
            </a:br>
            <a:r>
              <a:rPr lang="en-GB" sz="1000" dirty="0" smtClean="0">
                <a:latin typeface="Calibri" pitchFamily="34" charset="0"/>
              </a:rPr>
              <a:t>object</a:t>
            </a:r>
            <a:r>
              <a:rPr lang="en-GB" sz="1000" dirty="0">
                <a:latin typeface="Calibri" pitchFamily="34" charset="0"/>
              </a:rPr>
              <a:t/>
            </a:r>
            <a:br>
              <a:rPr lang="en-GB" sz="1000" dirty="0">
                <a:latin typeface="Calibri" pitchFamily="34" charset="0"/>
              </a:rPr>
            </a:br>
            <a:r>
              <a:rPr lang="en-GB" sz="1000" dirty="0">
                <a:latin typeface="Calibri" pitchFamily="34" charset="0"/>
              </a:rPr>
              <a:t>#4</a:t>
            </a:r>
          </a:p>
        </p:txBody>
      </p:sp>
      <p:sp>
        <p:nvSpPr>
          <p:cNvPr id="30736" name="AutoShape 15"/>
          <p:cNvSpPr>
            <a:spLocks noChangeArrowheads="1"/>
          </p:cNvSpPr>
          <p:nvPr/>
        </p:nvSpPr>
        <p:spPr bwMode="auto">
          <a:xfrm rot="-5400000">
            <a:off x="275169" y="5464468"/>
            <a:ext cx="1195453" cy="237401"/>
          </a:xfrm>
          <a:prstGeom prst="roundRect">
            <a:avLst>
              <a:gd name="adj" fmla="val 16667"/>
            </a:avLst>
          </a:prstGeom>
          <a:solidFill>
            <a:srgbClr val="DDDDDD"/>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324" tIns="51648" rIns="99324" bIns="51648" anchor="ctr"/>
          <a:lstStyle/>
          <a:p>
            <a:pPr algn="ctr" defTabSz="495807" eaLnBrk="0" hangingPunct="0">
              <a:buClr>
                <a:srgbClr val="000000"/>
              </a:buClr>
              <a:buSzPct val="100000"/>
              <a:tabLst>
                <a:tab pos="0" algn="l"/>
                <a:tab pos="1009132" algn="l"/>
                <a:tab pos="2018264" algn="l"/>
                <a:tab pos="3027396" algn="l"/>
                <a:tab pos="4036527" algn="l"/>
                <a:tab pos="5045659" algn="l"/>
                <a:tab pos="6054791" algn="l"/>
                <a:tab pos="7063923" algn="l"/>
                <a:tab pos="8073055" algn="l"/>
                <a:tab pos="9082187" algn="l"/>
                <a:tab pos="10091318" algn="l"/>
                <a:tab pos="11100450" algn="l"/>
              </a:tabLst>
            </a:pPr>
            <a:r>
              <a:rPr lang="en-GB" sz="1300" dirty="0">
                <a:latin typeface="Calibri" pitchFamily="34" charset="0"/>
              </a:rPr>
              <a:t>create</a:t>
            </a:r>
          </a:p>
        </p:txBody>
      </p:sp>
      <p:sp>
        <p:nvSpPr>
          <p:cNvPr id="30737" name="AutoShape 16"/>
          <p:cNvSpPr>
            <a:spLocks noChangeArrowheads="1"/>
          </p:cNvSpPr>
          <p:nvPr/>
        </p:nvSpPr>
        <p:spPr bwMode="auto">
          <a:xfrm rot="-5400000">
            <a:off x="513377" y="5463660"/>
            <a:ext cx="1195453" cy="239017"/>
          </a:xfrm>
          <a:prstGeom prst="roundRect">
            <a:avLst>
              <a:gd name="adj" fmla="val 16667"/>
            </a:avLst>
          </a:prstGeom>
          <a:solidFill>
            <a:srgbClr val="DDDDDD"/>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324" tIns="51648" rIns="99324" bIns="51648" anchor="ctr"/>
          <a:lstStyle/>
          <a:p>
            <a:pPr algn="ctr" defTabSz="495807" eaLnBrk="0" hangingPunct="0">
              <a:buClr>
                <a:srgbClr val="000000"/>
              </a:buClr>
              <a:buSzPct val="100000"/>
              <a:tabLst>
                <a:tab pos="0" algn="l"/>
                <a:tab pos="1009132" algn="l"/>
                <a:tab pos="2018264" algn="l"/>
                <a:tab pos="3027396" algn="l"/>
                <a:tab pos="4036527" algn="l"/>
                <a:tab pos="5045659" algn="l"/>
                <a:tab pos="6054791" algn="l"/>
                <a:tab pos="7063923" algn="l"/>
                <a:tab pos="8073055" algn="l"/>
                <a:tab pos="9082187" algn="l"/>
                <a:tab pos="10091318" algn="l"/>
                <a:tab pos="11100450" algn="l"/>
              </a:tabLst>
            </a:pPr>
            <a:r>
              <a:rPr lang="en-GB" sz="1300" dirty="0">
                <a:latin typeface="Calibri" pitchFamily="34" charset="0"/>
              </a:rPr>
              <a:t>read</a:t>
            </a:r>
          </a:p>
        </p:txBody>
      </p:sp>
      <p:sp>
        <p:nvSpPr>
          <p:cNvPr id="30738" name="AutoShape 17"/>
          <p:cNvSpPr>
            <a:spLocks noChangeArrowheads="1"/>
          </p:cNvSpPr>
          <p:nvPr/>
        </p:nvSpPr>
        <p:spPr bwMode="auto">
          <a:xfrm rot="-5400000">
            <a:off x="751587" y="5464467"/>
            <a:ext cx="1195453" cy="237402"/>
          </a:xfrm>
          <a:prstGeom prst="roundRect">
            <a:avLst>
              <a:gd name="adj" fmla="val 16667"/>
            </a:avLst>
          </a:prstGeom>
          <a:solidFill>
            <a:srgbClr val="DDDDDD"/>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324" tIns="51648" rIns="99324" bIns="51648" anchor="ctr"/>
          <a:lstStyle/>
          <a:p>
            <a:pPr algn="ctr" defTabSz="495807" eaLnBrk="0" hangingPunct="0">
              <a:buClr>
                <a:srgbClr val="000000"/>
              </a:buClr>
              <a:buSzPct val="100000"/>
              <a:tabLst>
                <a:tab pos="0" algn="l"/>
                <a:tab pos="1009132" algn="l"/>
                <a:tab pos="2018264" algn="l"/>
                <a:tab pos="3027396" algn="l"/>
                <a:tab pos="4036527" algn="l"/>
                <a:tab pos="5045659" algn="l"/>
                <a:tab pos="6054791" algn="l"/>
                <a:tab pos="7063923" algn="l"/>
                <a:tab pos="8073055" algn="l"/>
                <a:tab pos="9082187" algn="l"/>
                <a:tab pos="10091318" algn="l"/>
                <a:tab pos="11100450" algn="l"/>
              </a:tabLst>
            </a:pPr>
            <a:r>
              <a:rPr lang="en-GB" sz="1300" dirty="0">
                <a:latin typeface="Calibri" pitchFamily="34" charset="0"/>
              </a:rPr>
              <a:t>update</a:t>
            </a:r>
          </a:p>
        </p:txBody>
      </p:sp>
      <p:sp>
        <p:nvSpPr>
          <p:cNvPr id="30739" name="AutoShape 18"/>
          <p:cNvSpPr>
            <a:spLocks noChangeArrowheads="1"/>
          </p:cNvSpPr>
          <p:nvPr/>
        </p:nvSpPr>
        <p:spPr bwMode="auto">
          <a:xfrm rot="-5400000">
            <a:off x="988111" y="5463591"/>
            <a:ext cx="1197208" cy="237401"/>
          </a:xfrm>
          <a:prstGeom prst="roundRect">
            <a:avLst>
              <a:gd name="adj" fmla="val 16667"/>
            </a:avLst>
          </a:prstGeom>
          <a:solidFill>
            <a:srgbClr val="DDDDDD"/>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324" tIns="51648" rIns="99324" bIns="51648" anchor="ctr"/>
          <a:lstStyle/>
          <a:p>
            <a:pPr algn="ctr" defTabSz="495807" eaLnBrk="0" hangingPunct="0">
              <a:buClr>
                <a:srgbClr val="000000"/>
              </a:buClr>
              <a:buSzPct val="100000"/>
              <a:tabLst>
                <a:tab pos="0" algn="l"/>
                <a:tab pos="1009132" algn="l"/>
                <a:tab pos="2018264" algn="l"/>
                <a:tab pos="3027396" algn="l"/>
                <a:tab pos="4036527" algn="l"/>
                <a:tab pos="5045659" algn="l"/>
                <a:tab pos="6054791" algn="l"/>
                <a:tab pos="7063923" algn="l"/>
                <a:tab pos="8073055" algn="l"/>
                <a:tab pos="9082187" algn="l"/>
                <a:tab pos="10091318" algn="l"/>
                <a:tab pos="11100450" algn="l"/>
              </a:tabLst>
            </a:pPr>
            <a:r>
              <a:rPr lang="en-GB" sz="1300" dirty="0">
                <a:latin typeface="Calibri" pitchFamily="34" charset="0"/>
              </a:rPr>
              <a:t>delete</a:t>
            </a:r>
          </a:p>
        </p:txBody>
      </p:sp>
      <p:sp>
        <p:nvSpPr>
          <p:cNvPr id="30740" name="AutoShape 19"/>
          <p:cNvSpPr>
            <a:spLocks noChangeArrowheads="1"/>
          </p:cNvSpPr>
          <p:nvPr/>
        </p:nvSpPr>
        <p:spPr bwMode="auto">
          <a:xfrm rot="-5400000">
            <a:off x="1543732" y="5463660"/>
            <a:ext cx="1195453" cy="239017"/>
          </a:xfrm>
          <a:prstGeom prst="roundRect">
            <a:avLst>
              <a:gd name="adj" fmla="val 16667"/>
            </a:avLst>
          </a:prstGeom>
          <a:solidFill>
            <a:srgbClr val="DDDDDD"/>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324" tIns="51648" rIns="99324" bIns="51648" anchor="ctr"/>
          <a:lstStyle/>
          <a:p>
            <a:pPr algn="ctr" defTabSz="495807" eaLnBrk="0" hangingPunct="0">
              <a:buClr>
                <a:srgbClr val="000000"/>
              </a:buClr>
              <a:buSzPct val="100000"/>
              <a:tabLst>
                <a:tab pos="0" algn="l"/>
                <a:tab pos="1009132" algn="l"/>
                <a:tab pos="2018264" algn="l"/>
                <a:tab pos="3027396" algn="l"/>
                <a:tab pos="4036527" algn="l"/>
                <a:tab pos="5045659" algn="l"/>
                <a:tab pos="6054791" algn="l"/>
                <a:tab pos="7063923" algn="l"/>
                <a:tab pos="8073055" algn="l"/>
                <a:tab pos="9082187" algn="l"/>
                <a:tab pos="10091318" algn="l"/>
                <a:tab pos="11100450" algn="l"/>
              </a:tabLst>
            </a:pPr>
            <a:r>
              <a:rPr lang="en-GB" sz="1300" dirty="0">
                <a:latin typeface="Calibri" pitchFamily="34" charset="0"/>
              </a:rPr>
              <a:t>approve</a:t>
            </a:r>
          </a:p>
        </p:txBody>
      </p:sp>
      <p:sp>
        <p:nvSpPr>
          <p:cNvPr id="30741" name="AutoShape 20"/>
          <p:cNvSpPr>
            <a:spLocks noChangeArrowheads="1"/>
          </p:cNvSpPr>
          <p:nvPr/>
        </p:nvSpPr>
        <p:spPr bwMode="auto">
          <a:xfrm rot="-5400000">
            <a:off x="1781941" y="5464467"/>
            <a:ext cx="1195453" cy="237402"/>
          </a:xfrm>
          <a:prstGeom prst="roundRect">
            <a:avLst>
              <a:gd name="adj" fmla="val 16667"/>
            </a:avLst>
          </a:prstGeom>
          <a:solidFill>
            <a:srgbClr val="DDDDDD"/>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324" tIns="51648" rIns="99324" bIns="51648" anchor="ctr"/>
          <a:lstStyle/>
          <a:p>
            <a:pPr algn="ctr" defTabSz="495807" eaLnBrk="0" hangingPunct="0">
              <a:buClr>
                <a:srgbClr val="000000"/>
              </a:buClr>
              <a:buSzPct val="100000"/>
              <a:tabLst>
                <a:tab pos="0" algn="l"/>
                <a:tab pos="1009132" algn="l"/>
                <a:tab pos="2018264" algn="l"/>
                <a:tab pos="3027396" algn="l"/>
                <a:tab pos="4036527" algn="l"/>
                <a:tab pos="5045659" algn="l"/>
                <a:tab pos="6054791" algn="l"/>
                <a:tab pos="7063923" algn="l"/>
                <a:tab pos="8073055" algn="l"/>
                <a:tab pos="9082187" algn="l"/>
                <a:tab pos="10091318" algn="l"/>
                <a:tab pos="11100450" algn="l"/>
              </a:tabLst>
            </a:pPr>
            <a:r>
              <a:rPr lang="en-GB" sz="1300" dirty="0">
                <a:latin typeface="Calibri" pitchFamily="34" charset="0"/>
              </a:rPr>
              <a:t>reject</a:t>
            </a:r>
          </a:p>
        </p:txBody>
      </p:sp>
      <p:sp>
        <p:nvSpPr>
          <p:cNvPr id="30742" name="AutoShape 21"/>
          <p:cNvSpPr>
            <a:spLocks noChangeArrowheads="1"/>
          </p:cNvSpPr>
          <p:nvPr/>
        </p:nvSpPr>
        <p:spPr bwMode="auto">
          <a:xfrm rot="-5400000">
            <a:off x="2418243" y="5466223"/>
            <a:ext cx="1195452" cy="237402"/>
          </a:xfrm>
          <a:prstGeom prst="roundRect">
            <a:avLst>
              <a:gd name="adj" fmla="val 16667"/>
            </a:avLst>
          </a:prstGeom>
          <a:solidFill>
            <a:srgbClr val="DDDDDD"/>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324" tIns="51648" rIns="99324" bIns="51648" anchor="ctr"/>
          <a:lstStyle/>
          <a:p>
            <a:pPr algn="ctr" defTabSz="495807" eaLnBrk="0" hangingPunct="0">
              <a:buClr>
                <a:srgbClr val="000000"/>
              </a:buClr>
              <a:buSzPct val="100000"/>
              <a:tabLst>
                <a:tab pos="0" algn="l"/>
                <a:tab pos="1009132" algn="l"/>
                <a:tab pos="2018264" algn="l"/>
                <a:tab pos="3027396" algn="l"/>
                <a:tab pos="4036527" algn="l"/>
                <a:tab pos="5045659" algn="l"/>
                <a:tab pos="6054791" algn="l"/>
                <a:tab pos="7063923" algn="l"/>
                <a:tab pos="8073055" algn="l"/>
                <a:tab pos="9082187" algn="l"/>
                <a:tab pos="10091318" algn="l"/>
                <a:tab pos="11100450" algn="l"/>
              </a:tabLst>
            </a:pPr>
            <a:r>
              <a:rPr lang="en-GB" sz="1300" dirty="0">
                <a:latin typeface="Calibri" pitchFamily="34" charset="0"/>
              </a:rPr>
              <a:t>create</a:t>
            </a:r>
          </a:p>
        </p:txBody>
      </p:sp>
      <p:sp>
        <p:nvSpPr>
          <p:cNvPr id="30743" name="AutoShape 22"/>
          <p:cNvSpPr>
            <a:spLocks noChangeArrowheads="1"/>
          </p:cNvSpPr>
          <p:nvPr/>
        </p:nvSpPr>
        <p:spPr bwMode="auto">
          <a:xfrm rot="-5400000">
            <a:off x="2656452" y="5465416"/>
            <a:ext cx="1195452" cy="239017"/>
          </a:xfrm>
          <a:prstGeom prst="roundRect">
            <a:avLst>
              <a:gd name="adj" fmla="val 16667"/>
            </a:avLst>
          </a:prstGeom>
          <a:solidFill>
            <a:srgbClr val="DDDDDD"/>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324" tIns="51648" rIns="99324" bIns="51648" anchor="ctr"/>
          <a:lstStyle/>
          <a:p>
            <a:pPr algn="ctr" defTabSz="495807" eaLnBrk="0" hangingPunct="0">
              <a:buClr>
                <a:srgbClr val="000000"/>
              </a:buClr>
              <a:buSzPct val="100000"/>
              <a:tabLst>
                <a:tab pos="0" algn="l"/>
                <a:tab pos="1009132" algn="l"/>
                <a:tab pos="2018264" algn="l"/>
                <a:tab pos="3027396" algn="l"/>
                <a:tab pos="4036527" algn="l"/>
                <a:tab pos="5045659" algn="l"/>
                <a:tab pos="6054791" algn="l"/>
                <a:tab pos="7063923" algn="l"/>
                <a:tab pos="8073055" algn="l"/>
                <a:tab pos="9082187" algn="l"/>
                <a:tab pos="10091318" algn="l"/>
                <a:tab pos="11100450" algn="l"/>
              </a:tabLst>
            </a:pPr>
            <a:r>
              <a:rPr lang="en-GB" sz="1300" dirty="0">
                <a:latin typeface="Calibri" pitchFamily="34" charset="0"/>
              </a:rPr>
              <a:t>read</a:t>
            </a:r>
          </a:p>
        </p:txBody>
      </p:sp>
      <p:sp>
        <p:nvSpPr>
          <p:cNvPr id="30744" name="AutoShape 23"/>
          <p:cNvSpPr>
            <a:spLocks noChangeArrowheads="1"/>
          </p:cNvSpPr>
          <p:nvPr/>
        </p:nvSpPr>
        <p:spPr bwMode="auto">
          <a:xfrm rot="-5400000">
            <a:off x="2894660" y="5466224"/>
            <a:ext cx="1195452" cy="237401"/>
          </a:xfrm>
          <a:prstGeom prst="roundRect">
            <a:avLst>
              <a:gd name="adj" fmla="val 16667"/>
            </a:avLst>
          </a:prstGeom>
          <a:solidFill>
            <a:srgbClr val="DDDDDD"/>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324" tIns="51648" rIns="99324" bIns="51648" anchor="ctr"/>
          <a:lstStyle/>
          <a:p>
            <a:pPr algn="ctr" defTabSz="495807" eaLnBrk="0" hangingPunct="0">
              <a:buClr>
                <a:srgbClr val="000000"/>
              </a:buClr>
              <a:buSzPct val="100000"/>
              <a:tabLst>
                <a:tab pos="0" algn="l"/>
                <a:tab pos="1009132" algn="l"/>
                <a:tab pos="2018264" algn="l"/>
                <a:tab pos="3027396" algn="l"/>
                <a:tab pos="4036527" algn="l"/>
                <a:tab pos="5045659" algn="l"/>
                <a:tab pos="6054791" algn="l"/>
                <a:tab pos="7063923" algn="l"/>
                <a:tab pos="8073055" algn="l"/>
                <a:tab pos="9082187" algn="l"/>
                <a:tab pos="10091318" algn="l"/>
                <a:tab pos="11100450" algn="l"/>
              </a:tabLst>
            </a:pPr>
            <a:r>
              <a:rPr lang="en-GB" sz="1300" dirty="0">
                <a:latin typeface="Calibri" pitchFamily="34" charset="0"/>
              </a:rPr>
              <a:t>update</a:t>
            </a:r>
          </a:p>
        </p:txBody>
      </p:sp>
      <p:sp>
        <p:nvSpPr>
          <p:cNvPr id="30745" name="AutoShape 24"/>
          <p:cNvSpPr>
            <a:spLocks noChangeArrowheads="1"/>
          </p:cNvSpPr>
          <p:nvPr/>
        </p:nvSpPr>
        <p:spPr bwMode="auto">
          <a:xfrm rot="-5400000">
            <a:off x="3131184" y="5465345"/>
            <a:ext cx="1197208" cy="237402"/>
          </a:xfrm>
          <a:prstGeom prst="roundRect">
            <a:avLst>
              <a:gd name="adj" fmla="val 16667"/>
            </a:avLst>
          </a:prstGeom>
          <a:solidFill>
            <a:srgbClr val="DDDDDD"/>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324" tIns="51648" rIns="99324" bIns="51648" anchor="ctr"/>
          <a:lstStyle/>
          <a:p>
            <a:pPr algn="ctr" defTabSz="495807" eaLnBrk="0" hangingPunct="0">
              <a:buClr>
                <a:srgbClr val="000000"/>
              </a:buClr>
              <a:buSzPct val="100000"/>
              <a:tabLst>
                <a:tab pos="0" algn="l"/>
                <a:tab pos="1009132" algn="l"/>
                <a:tab pos="2018264" algn="l"/>
                <a:tab pos="3027396" algn="l"/>
                <a:tab pos="4036527" algn="l"/>
                <a:tab pos="5045659" algn="l"/>
                <a:tab pos="6054791" algn="l"/>
                <a:tab pos="7063923" algn="l"/>
                <a:tab pos="8073055" algn="l"/>
                <a:tab pos="9082187" algn="l"/>
                <a:tab pos="10091318" algn="l"/>
                <a:tab pos="11100450" algn="l"/>
              </a:tabLst>
            </a:pPr>
            <a:r>
              <a:rPr lang="en-GB" sz="1300" dirty="0">
                <a:latin typeface="Calibri" pitchFamily="34" charset="0"/>
              </a:rPr>
              <a:t>delete</a:t>
            </a:r>
          </a:p>
        </p:txBody>
      </p:sp>
      <p:sp>
        <p:nvSpPr>
          <p:cNvPr id="30746" name="AutoShape 25"/>
          <p:cNvSpPr>
            <a:spLocks noChangeArrowheads="1"/>
          </p:cNvSpPr>
          <p:nvPr/>
        </p:nvSpPr>
        <p:spPr bwMode="auto">
          <a:xfrm rot="-5400000">
            <a:off x="3686806" y="5465416"/>
            <a:ext cx="1195452" cy="239017"/>
          </a:xfrm>
          <a:prstGeom prst="roundRect">
            <a:avLst>
              <a:gd name="adj" fmla="val 16667"/>
            </a:avLst>
          </a:prstGeom>
          <a:solidFill>
            <a:srgbClr val="DDDDDD"/>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324" tIns="51648" rIns="99324" bIns="51648" anchor="ctr"/>
          <a:lstStyle/>
          <a:p>
            <a:pPr algn="ctr" defTabSz="495807" eaLnBrk="0" hangingPunct="0">
              <a:buClr>
                <a:srgbClr val="000000"/>
              </a:buClr>
              <a:buSzPct val="100000"/>
              <a:tabLst>
                <a:tab pos="0" algn="l"/>
                <a:tab pos="1009132" algn="l"/>
                <a:tab pos="2018264" algn="l"/>
                <a:tab pos="3027396" algn="l"/>
                <a:tab pos="4036527" algn="l"/>
                <a:tab pos="5045659" algn="l"/>
                <a:tab pos="6054791" algn="l"/>
                <a:tab pos="7063923" algn="l"/>
                <a:tab pos="8073055" algn="l"/>
                <a:tab pos="9082187" algn="l"/>
                <a:tab pos="10091318" algn="l"/>
                <a:tab pos="11100450" algn="l"/>
              </a:tabLst>
            </a:pPr>
            <a:r>
              <a:rPr lang="en-GB" sz="1300" dirty="0">
                <a:latin typeface="Calibri" pitchFamily="34" charset="0"/>
              </a:rPr>
              <a:t>Sign off</a:t>
            </a:r>
          </a:p>
        </p:txBody>
      </p:sp>
      <p:sp>
        <p:nvSpPr>
          <p:cNvPr id="30747" name="AutoShape 26"/>
          <p:cNvSpPr>
            <a:spLocks noChangeArrowheads="1"/>
          </p:cNvSpPr>
          <p:nvPr/>
        </p:nvSpPr>
        <p:spPr bwMode="auto">
          <a:xfrm rot="-5400000">
            <a:off x="3925015" y="5466224"/>
            <a:ext cx="1195452" cy="237401"/>
          </a:xfrm>
          <a:prstGeom prst="roundRect">
            <a:avLst>
              <a:gd name="adj" fmla="val 16667"/>
            </a:avLst>
          </a:prstGeom>
          <a:solidFill>
            <a:srgbClr val="DDDDDD"/>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324" tIns="51648" rIns="99324" bIns="51648" anchor="ctr"/>
          <a:lstStyle/>
          <a:p>
            <a:pPr algn="ctr" defTabSz="495807" eaLnBrk="0" hangingPunct="0">
              <a:buClr>
                <a:srgbClr val="000000"/>
              </a:buClr>
              <a:buSzPct val="100000"/>
              <a:tabLst>
                <a:tab pos="0" algn="l"/>
                <a:tab pos="1009132" algn="l"/>
                <a:tab pos="2018264" algn="l"/>
                <a:tab pos="3027396" algn="l"/>
                <a:tab pos="4036527" algn="l"/>
                <a:tab pos="5045659" algn="l"/>
                <a:tab pos="6054791" algn="l"/>
                <a:tab pos="7063923" algn="l"/>
                <a:tab pos="8073055" algn="l"/>
                <a:tab pos="9082187" algn="l"/>
                <a:tab pos="10091318" algn="l"/>
                <a:tab pos="11100450" algn="l"/>
              </a:tabLst>
            </a:pPr>
            <a:r>
              <a:rPr lang="en-GB" sz="1300" dirty="0">
                <a:latin typeface="Calibri" pitchFamily="34" charset="0"/>
              </a:rPr>
              <a:t>escalate</a:t>
            </a:r>
          </a:p>
        </p:txBody>
      </p:sp>
      <p:cxnSp>
        <p:nvCxnSpPr>
          <p:cNvPr id="30748" name="AutoShape 27"/>
          <p:cNvCxnSpPr>
            <a:cxnSpLocks noChangeShapeType="1"/>
            <a:stCxn id="30726" idx="4"/>
            <a:endCxn id="30731" idx="0"/>
          </p:cNvCxnSpPr>
          <p:nvPr/>
        </p:nvCxnSpPr>
        <p:spPr bwMode="auto">
          <a:xfrm>
            <a:off x="1803929" y="2817477"/>
            <a:ext cx="1629511" cy="735528"/>
          </a:xfrm>
          <a:prstGeom prst="straightConnector1">
            <a:avLst/>
          </a:prstGeom>
          <a:noFill/>
          <a:ln w="19080">
            <a:solidFill>
              <a:srgbClr val="CC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0749" name="AutoShape 28"/>
          <p:cNvCxnSpPr>
            <a:cxnSpLocks noChangeShapeType="1"/>
            <a:stCxn id="30730" idx="4"/>
            <a:endCxn id="30736" idx="2"/>
          </p:cNvCxnSpPr>
          <p:nvPr/>
        </p:nvCxnSpPr>
        <p:spPr bwMode="auto">
          <a:xfrm flipH="1">
            <a:off x="991595" y="4311355"/>
            <a:ext cx="1091724" cy="1269182"/>
          </a:xfrm>
          <a:prstGeom prst="straightConnector1">
            <a:avLst/>
          </a:prstGeom>
          <a:noFill/>
          <a:ln w="19080">
            <a:solidFill>
              <a:srgbClr val="336699"/>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0750" name="AutoShape 29"/>
          <p:cNvCxnSpPr>
            <a:cxnSpLocks noChangeShapeType="1"/>
            <a:stCxn id="30730" idx="4"/>
            <a:endCxn id="30737" idx="2"/>
          </p:cNvCxnSpPr>
          <p:nvPr/>
        </p:nvCxnSpPr>
        <p:spPr bwMode="auto">
          <a:xfrm flipH="1">
            <a:off x="1230612" y="4311355"/>
            <a:ext cx="852707" cy="1269182"/>
          </a:xfrm>
          <a:prstGeom prst="straightConnector1">
            <a:avLst/>
          </a:prstGeom>
          <a:noFill/>
          <a:ln w="19080">
            <a:solidFill>
              <a:srgbClr val="336699"/>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0751" name="AutoShape 30"/>
          <p:cNvCxnSpPr>
            <a:cxnSpLocks noChangeShapeType="1"/>
            <a:stCxn id="30730" idx="4"/>
            <a:endCxn id="30738" idx="2"/>
          </p:cNvCxnSpPr>
          <p:nvPr/>
        </p:nvCxnSpPr>
        <p:spPr bwMode="auto">
          <a:xfrm flipH="1">
            <a:off x="1468013" y="4311355"/>
            <a:ext cx="613691" cy="1269182"/>
          </a:xfrm>
          <a:prstGeom prst="straightConnector1">
            <a:avLst/>
          </a:prstGeom>
          <a:noFill/>
          <a:ln w="19080">
            <a:solidFill>
              <a:srgbClr val="336699"/>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0752" name="AutoShape 31"/>
          <p:cNvCxnSpPr>
            <a:cxnSpLocks noChangeShapeType="1"/>
            <a:stCxn id="30730" idx="4"/>
            <a:endCxn id="30742" idx="2"/>
          </p:cNvCxnSpPr>
          <p:nvPr/>
        </p:nvCxnSpPr>
        <p:spPr bwMode="auto">
          <a:xfrm>
            <a:off x="2083320" y="4311354"/>
            <a:ext cx="1051350" cy="1272692"/>
          </a:xfrm>
          <a:prstGeom prst="straightConnector1">
            <a:avLst/>
          </a:prstGeom>
          <a:noFill/>
          <a:ln w="19080">
            <a:solidFill>
              <a:srgbClr val="336699"/>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0753" name="AutoShape 32"/>
          <p:cNvCxnSpPr>
            <a:cxnSpLocks noChangeShapeType="1"/>
            <a:stCxn id="30731" idx="4"/>
            <a:endCxn id="30740" idx="2"/>
          </p:cNvCxnSpPr>
          <p:nvPr/>
        </p:nvCxnSpPr>
        <p:spPr bwMode="auto">
          <a:xfrm flipH="1">
            <a:off x="2260968" y="4311355"/>
            <a:ext cx="1172472" cy="1269182"/>
          </a:xfrm>
          <a:prstGeom prst="straightConnector1">
            <a:avLst/>
          </a:prstGeom>
          <a:noFill/>
          <a:ln w="19080">
            <a:solidFill>
              <a:srgbClr val="CC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0754" name="AutoShape 33"/>
          <p:cNvCxnSpPr>
            <a:cxnSpLocks noChangeShapeType="1"/>
            <a:stCxn id="30731" idx="4"/>
            <a:endCxn id="30741" idx="2"/>
          </p:cNvCxnSpPr>
          <p:nvPr/>
        </p:nvCxnSpPr>
        <p:spPr bwMode="auto">
          <a:xfrm flipH="1">
            <a:off x="2498370" y="4311355"/>
            <a:ext cx="935070" cy="1269182"/>
          </a:xfrm>
          <a:prstGeom prst="straightConnector1">
            <a:avLst/>
          </a:prstGeom>
          <a:noFill/>
          <a:ln w="19080">
            <a:solidFill>
              <a:srgbClr val="CC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0755" name="AutoShape 34"/>
          <p:cNvCxnSpPr>
            <a:cxnSpLocks noChangeShapeType="1"/>
            <a:stCxn id="30731" idx="4"/>
            <a:endCxn id="30746" idx="2"/>
          </p:cNvCxnSpPr>
          <p:nvPr/>
        </p:nvCxnSpPr>
        <p:spPr bwMode="auto">
          <a:xfrm>
            <a:off x="3433440" y="4311354"/>
            <a:ext cx="970601" cy="1272692"/>
          </a:xfrm>
          <a:prstGeom prst="straightConnector1">
            <a:avLst/>
          </a:prstGeom>
          <a:noFill/>
          <a:ln w="19080">
            <a:solidFill>
              <a:srgbClr val="CC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0756" name="AutoShape 35"/>
          <p:cNvCxnSpPr>
            <a:cxnSpLocks noChangeShapeType="1"/>
            <a:stCxn id="30731" idx="4"/>
            <a:endCxn id="30747" idx="2"/>
          </p:cNvCxnSpPr>
          <p:nvPr/>
        </p:nvCxnSpPr>
        <p:spPr bwMode="auto">
          <a:xfrm>
            <a:off x="3433439" y="4311354"/>
            <a:ext cx="1208002" cy="1272692"/>
          </a:xfrm>
          <a:prstGeom prst="straightConnector1">
            <a:avLst/>
          </a:prstGeom>
          <a:noFill/>
          <a:ln w="19080">
            <a:solidFill>
              <a:srgbClr val="CC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0757" name="AutoShape 36"/>
          <p:cNvCxnSpPr>
            <a:cxnSpLocks noChangeShapeType="1"/>
          </p:cNvCxnSpPr>
          <p:nvPr/>
        </p:nvCxnSpPr>
        <p:spPr bwMode="auto">
          <a:xfrm>
            <a:off x="3431825" y="4311355"/>
            <a:ext cx="1094954" cy="677599"/>
          </a:xfrm>
          <a:prstGeom prst="straightConnector1">
            <a:avLst/>
          </a:prstGeom>
          <a:noFill/>
          <a:ln w="19080">
            <a:solidFill>
              <a:srgbClr val="CC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0758" name="AutoShape 37"/>
          <p:cNvCxnSpPr>
            <a:cxnSpLocks noChangeShapeType="1"/>
          </p:cNvCxnSpPr>
          <p:nvPr/>
        </p:nvCxnSpPr>
        <p:spPr bwMode="auto">
          <a:xfrm>
            <a:off x="3431825" y="4311355"/>
            <a:ext cx="1094954" cy="677599"/>
          </a:xfrm>
          <a:prstGeom prst="straightConnector1">
            <a:avLst/>
          </a:prstGeom>
          <a:noFill/>
          <a:ln w="19080">
            <a:solidFill>
              <a:srgbClr val="CC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0759" name="AutoShape 38"/>
          <p:cNvCxnSpPr>
            <a:cxnSpLocks noChangeShapeType="1"/>
            <a:stCxn id="30728" idx="4"/>
            <a:endCxn id="30731" idx="0"/>
          </p:cNvCxnSpPr>
          <p:nvPr/>
        </p:nvCxnSpPr>
        <p:spPr bwMode="auto">
          <a:xfrm flipH="1">
            <a:off x="3431825" y="2817477"/>
            <a:ext cx="471573" cy="735528"/>
          </a:xfrm>
          <a:prstGeom prst="straightConnector1">
            <a:avLst/>
          </a:prstGeom>
          <a:noFill/>
          <a:ln w="19080">
            <a:solidFill>
              <a:srgbClr val="CC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0760" name="AutoShape 39"/>
          <p:cNvCxnSpPr>
            <a:cxnSpLocks noChangeShapeType="1"/>
            <a:stCxn id="30727" idx="4"/>
            <a:endCxn id="30730" idx="0"/>
          </p:cNvCxnSpPr>
          <p:nvPr/>
        </p:nvCxnSpPr>
        <p:spPr bwMode="auto">
          <a:xfrm flipH="1">
            <a:off x="2083319" y="2817477"/>
            <a:ext cx="749348" cy="735528"/>
          </a:xfrm>
          <a:prstGeom prst="straightConnector1">
            <a:avLst/>
          </a:prstGeom>
          <a:noFill/>
          <a:ln w="19080">
            <a:solidFill>
              <a:srgbClr val="336699"/>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30761" name="Group 40"/>
          <p:cNvGrpSpPr>
            <a:grpSpLocks/>
          </p:cNvGrpSpPr>
          <p:nvPr/>
        </p:nvGrpSpPr>
        <p:grpSpPr bwMode="auto">
          <a:xfrm>
            <a:off x="4483174" y="3553006"/>
            <a:ext cx="473188" cy="475724"/>
            <a:chOff x="2562" y="2024"/>
            <a:chExt cx="271" cy="271"/>
          </a:xfrm>
        </p:grpSpPr>
        <p:sp>
          <p:nvSpPr>
            <p:cNvPr id="30766" name="AutoShape 41"/>
            <p:cNvSpPr>
              <a:spLocks noChangeArrowheads="1"/>
            </p:cNvSpPr>
            <p:nvPr/>
          </p:nvSpPr>
          <p:spPr bwMode="auto">
            <a:xfrm>
              <a:off x="2562" y="2024"/>
              <a:ext cx="272" cy="272"/>
            </a:xfrm>
            <a:prstGeom prst="flowChartDocument">
              <a:avLst/>
            </a:prstGeom>
            <a:solidFill>
              <a:srgbClr val="FFFFFF"/>
            </a:solidFill>
            <a:ln w="9360">
              <a:solidFill>
                <a:srgbClr val="CC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dirty="0">
                <a:latin typeface="Calibri" pitchFamily="34" charset="0"/>
              </a:endParaRPr>
            </a:p>
          </p:txBody>
        </p:sp>
        <p:sp>
          <p:nvSpPr>
            <p:cNvPr id="30767" name="Line 42"/>
            <p:cNvSpPr>
              <a:spLocks noChangeShapeType="1"/>
            </p:cNvSpPr>
            <p:nvPr/>
          </p:nvSpPr>
          <p:spPr bwMode="auto">
            <a:xfrm>
              <a:off x="2607" y="2069"/>
              <a:ext cx="182" cy="1"/>
            </a:xfrm>
            <a:prstGeom prst="line">
              <a:avLst/>
            </a:prstGeom>
            <a:noFill/>
            <a:ln w="9360">
              <a:solidFill>
                <a:srgbClr val="00336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latin typeface="Calibri" pitchFamily="34" charset="0"/>
              </a:endParaRPr>
            </a:p>
          </p:txBody>
        </p:sp>
        <p:sp>
          <p:nvSpPr>
            <p:cNvPr id="30768" name="Line 43"/>
            <p:cNvSpPr>
              <a:spLocks noChangeShapeType="1"/>
            </p:cNvSpPr>
            <p:nvPr/>
          </p:nvSpPr>
          <p:spPr bwMode="auto">
            <a:xfrm>
              <a:off x="2607" y="2114"/>
              <a:ext cx="182" cy="1"/>
            </a:xfrm>
            <a:prstGeom prst="line">
              <a:avLst/>
            </a:prstGeom>
            <a:noFill/>
            <a:ln w="9360">
              <a:solidFill>
                <a:srgbClr val="00336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latin typeface="Calibri" pitchFamily="34" charset="0"/>
              </a:endParaRPr>
            </a:p>
          </p:txBody>
        </p:sp>
        <p:sp>
          <p:nvSpPr>
            <p:cNvPr id="30769" name="Line 44"/>
            <p:cNvSpPr>
              <a:spLocks noChangeShapeType="1"/>
            </p:cNvSpPr>
            <p:nvPr/>
          </p:nvSpPr>
          <p:spPr bwMode="auto">
            <a:xfrm>
              <a:off x="2607" y="2159"/>
              <a:ext cx="182" cy="1"/>
            </a:xfrm>
            <a:prstGeom prst="line">
              <a:avLst/>
            </a:prstGeom>
            <a:noFill/>
            <a:ln w="9360">
              <a:solidFill>
                <a:srgbClr val="00336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latin typeface="Calibri" pitchFamily="34" charset="0"/>
              </a:endParaRPr>
            </a:p>
          </p:txBody>
        </p:sp>
        <p:sp>
          <p:nvSpPr>
            <p:cNvPr id="30770" name="Line 45"/>
            <p:cNvSpPr>
              <a:spLocks noChangeShapeType="1"/>
            </p:cNvSpPr>
            <p:nvPr/>
          </p:nvSpPr>
          <p:spPr bwMode="auto">
            <a:xfrm>
              <a:off x="2607" y="2204"/>
              <a:ext cx="182" cy="1"/>
            </a:xfrm>
            <a:prstGeom prst="line">
              <a:avLst/>
            </a:prstGeom>
            <a:noFill/>
            <a:ln w="9360">
              <a:solidFill>
                <a:srgbClr val="00336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latin typeface="Calibri" pitchFamily="34" charset="0"/>
              </a:endParaRPr>
            </a:p>
          </p:txBody>
        </p:sp>
      </p:grpSp>
      <p:sp>
        <p:nvSpPr>
          <p:cNvPr id="30762" name="Text Box 46"/>
          <p:cNvSpPr txBox="1">
            <a:spLocks noChangeArrowheads="1"/>
          </p:cNvSpPr>
          <p:nvPr/>
        </p:nvSpPr>
        <p:spPr bwMode="auto">
          <a:xfrm>
            <a:off x="4289375" y="4030485"/>
            <a:ext cx="758430" cy="3257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324" tIns="51648" rIns="99324" bIns="51648">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rebuchet MS" pitchFamily="34" charset="0"/>
                <a:ea typeface="ヒラギノ角ゴ ProN W3"/>
                <a:cs typeface="ヒラギノ角ゴ ProN W3"/>
                <a:sym typeface="Arial" pitchFamily="34"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rebuchet MS" pitchFamily="34" charset="0"/>
                <a:ea typeface="ヒラギノ角ゴ ProN W3"/>
                <a:cs typeface="ヒラギノ角ゴ ProN W3"/>
                <a:sym typeface="Arial" pitchFamily="34"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rebuchet MS" pitchFamily="34" charset="0"/>
                <a:ea typeface="ヒラギノ角ゴ ProN W3"/>
                <a:cs typeface="ヒラギノ角ゴ ProN W3"/>
                <a:sym typeface="Arial" pitchFamily="34"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rebuchet MS" pitchFamily="34" charset="0"/>
                <a:ea typeface="ヒラギノ角ゴ ProN W3"/>
                <a:cs typeface="ヒラギノ角ゴ ProN W3"/>
                <a:sym typeface="Arial" pitchFamily="34"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rebuchet MS" pitchFamily="34" charset="0"/>
                <a:ea typeface="ヒラギノ角ゴ ProN W3"/>
                <a:cs typeface="ヒラギノ角ゴ ProN W3"/>
                <a:sym typeface="Arial"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rebuchet MS" pitchFamily="34" charset="0"/>
                <a:ea typeface="ヒラギノ角ゴ ProN W3"/>
                <a:cs typeface="ヒラギノ角ゴ ProN W3"/>
                <a:sym typeface="Arial"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rebuchet MS" pitchFamily="34" charset="0"/>
                <a:ea typeface="ヒラギノ角ゴ ProN W3"/>
                <a:cs typeface="ヒラギノ角ゴ ProN W3"/>
                <a:sym typeface="Arial"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rebuchet MS" pitchFamily="34" charset="0"/>
                <a:ea typeface="ヒラギノ角ゴ ProN W3"/>
                <a:cs typeface="ヒラギノ角ゴ ProN W3"/>
                <a:sym typeface="Arial"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rebuchet MS" pitchFamily="34" charset="0"/>
                <a:ea typeface="ヒラギノ角ゴ ProN W3"/>
                <a:cs typeface="ヒラギノ角ゴ ProN W3"/>
                <a:sym typeface="Arial" pitchFamily="34" charset="0"/>
              </a:defRPr>
            </a:lvl9pPr>
          </a:lstStyle>
          <a:p>
            <a:pPr>
              <a:buClr>
                <a:srgbClr val="000000"/>
              </a:buClr>
              <a:buSzPct val="100000"/>
              <a:buFont typeface="Trebuchet MS" pitchFamily="34" charset="0"/>
              <a:buNone/>
            </a:pPr>
            <a:r>
              <a:rPr lang="en-GB" sz="1400" dirty="0">
                <a:solidFill>
                  <a:srgbClr val="336699"/>
                </a:solidFill>
                <a:latin typeface="Calibri" pitchFamily="34" charset="0"/>
                <a:cs typeface="Arial" pitchFamily="34" charset="0"/>
              </a:rPr>
              <a:t>Policies</a:t>
            </a:r>
          </a:p>
        </p:txBody>
      </p:sp>
      <p:sp>
        <p:nvSpPr>
          <p:cNvPr id="30763" name="Text Box 47"/>
          <p:cNvSpPr txBox="1">
            <a:spLocks noChangeArrowheads="1"/>
          </p:cNvSpPr>
          <p:nvPr/>
        </p:nvSpPr>
        <p:spPr bwMode="auto">
          <a:xfrm>
            <a:off x="363371" y="3870740"/>
            <a:ext cx="603106" cy="3257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324" tIns="51648" rIns="99324" bIns="51648">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rebuchet MS" pitchFamily="34" charset="0"/>
                <a:ea typeface="ヒラギノ角ゴ ProN W3"/>
                <a:cs typeface="ヒラギノ角ゴ ProN W3"/>
                <a:sym typeface="Arial" pitchFamily="34"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rebuchet MS" pitchFamily="34" charset="0"/>
                <a:ea typeface="ヒラギノ角ゴ ProN W3"/>
                <a:cs typeface="ヒラギノ角ゴ ProN W3"/>
                <a:sym typeface="Arial" pitchFamily="34"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rebuchet MS" pitchFamily="34" charset="0"/>
                <a:ea typeface="ヒラギノ角ゴ ProN W3"/>
                <a:cs typeface="ヒラギノ角ゴ ProN W3"/>
                <a:sym typeface="Arial" pitchFamily="34"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rebuchet MS" pitchFamily="34" charset="0"/>
                <a:ea typeface="ヒラギノ角ゴ ProN W3"/>
                <a:cs typeface="ヒラギノ角ゴ ProN W3"/>
                <a:sym typeface="Arial" pitchFamily="34"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rebuchet MS" pitchFamily="34" charset="0"/>
                <a:ea typeface="ヒラギノ角ゴ ProN W3"/>
                <a:cs typeface="ヒラギノ角ゴ ProN W3"/>
                <a:sym typeface="Arial"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rebuchet MS" pitchFamily="34" charset="0"/>
                <a:ea typeface="ヒラギノ角ゴ ProN W3"/>
                <a:cs typeface="ヒラギノ角ゴ ProN W3"/>
                <a:sym typeface="Arial"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rebuchet MS" pitchFamily="34" charset="0"/>
                <a:ea typeface="ヒラギノ角ゴ ProN W3"/>
                <a:cs typeface="ヒラギノ角ゴ ProN W3"/>
                <a:sym typeface="Arial"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rebuchet MS" pitchFamily="34" charset="0"/>
                <a:ea typeface="ヒラギノ角ゴ ProN W3"/>
                <a:cs typeface="ヒラギノ角ゴ ProN W3"/>
                <a:sym typeface="Arial"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rebuchet MS" pitchFamily="34" charset="0"/>
                <a:ea typeface="ヒラギノ角ゴ ProN W3"/>
                <a:cs typeface="ヒラギノ角ゴ ProN W3"/>
                <a:sym typeface="Arial" pitchFamily="34" charset="0"/>
              </a:defRPr>
            </a:lvl9pPr>
          </a:lstStyle>
          <a:p>
            <a:pPr>
              <a:buClr>
                <a:srgbClr val="000000"/>
              </a:buClr>
              <a:buSzPct val="100000"/>
              <a:buFont typeface="Trebuchet MS" pitchFamily="34" charset="0"/>
              <a:buNone/>
            </a:pPr>
            <a:r>
              <a:rPr lang="en-GB" sz="1400" dirty="0">
                <a:solidFill>
                  <a:srgbClr val="336699"/>
                </a:solidFill>
                <a:latin typeface="Calibri" pitchFamily="34" charset="0"/>
                <a:cs typeface="Arial" pitchFamily="34" charset="0"/>
              </a:rPr>
              <a:t>Rules</a:t>
            </a:r>
          </a:p>
        </p:txBody>
      </p:sp>
      <p:sp>
        <p:nvSpPr>
          <p:cNvPr id="30764" name="Line 49"/>
          <p:cNvSpPr>
            <a:spLocks noChangeShapeType="1"/>
          </p:cNvSpPr>
          <p:nvPr/>
        </p:nvSpPr>
        <p:spPr bwMode="auto">
          <a:xfrm>
            <a:off x="1072345" y="3925157"/>
            <a:ext cx="555551" cy="1756"/>
          </a:xfrm>
          <a:prstGeom prst="line">
            <a:avLst/>
          </a:prstGeom>
          <a:noFill/>
          <a:ln w="38160">
            <a:solidFill>
              <a:srgbClr val="0066FF"/>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0913" tIns="50457" rIns="100913" bIns="50457"/>
          <a:lstStyle/>
          <a:p>
            <a:endParaRPr lang="de-DE" dirty="0">
              <a:latin typeface="Calibri" pitchFamily="34" charset="0"/>
            </a:endParaRPr>
          </a:p>
        </p:txBody>
      </p:sp>
      <p:sp>
        <p:nvSpPr>
          <p:cNvPr id="30765" name="Line 50"/>
          <p:cNvSpPr>
            <a:spLocks noChangeShapeType="1"/>
          </p:cNvSpPr>
          <p:nvPr/>
        </p:nvSpPr>
        <p:spPr bwMode="auto">
          <a:xfrm flipH="1">
            <a:off x="3846874" y="3951491"/>
            <a:ext cx="558782" cy="1755"/>
          </a:xfrm>
          <a:prstGeom prst="line">
            <a:avLst/>
          </a:prstGeom>
          <a:noFill/>
          <a:ln w="38160">
            <a:solidFill>
              <a:srgbClr val="0066FF"/>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0913" tIns="50457" rIns="100913" bIns="50457"/>
          <a:lstStyle/>
          <a:p>
            <a:endParaRPr lang="de-DE" dirty="0">
              <a:latin typeface="Calibri" pitchFamily="34" charset="0"/>
            </a:endParaRPr>
          </a:p>
        </p:txBody>
      </p:sp>
    </p:spTree>
    <p:extLst>
      <p:ext uri="{BB962C8B-B14F-4D97-AF65-F5344CB8AC3E}">
        <p14:creationId xmlns:p14="http://schemas.microsoft.com/office/powerpoint/2010/main" val="2578934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fld id="{73171EA3-A4F6-9947-8320-4106D4D7B9AE}" type="slidenum">
              <a:rPr lang="de-DE" smtClean="0">
                <a:latin typeface="Calibri" panose="020F0502020204030204" pitchFamily="34" charset="0"/>
              </a:rPr>
              <a:pPr/>
              <a:t>23</a:t>
            </a:fld>
            <a:endParaRPr lang="de-DE" dirty="0">
              <a:latin typeface="Calibri" panose="020F0502020204030204" pitchFamily="34" charset="0"/>
            </a:endParaRPr>
          </a:p>
        </p:txBody>
      </p:sp>
      <p:sp>
        <p:nvSpPr>
          <p:cNvPr id="5" name="Titel 4"/>
          <p:cNvSpPr>
            <a:spLocks noGrp="1"/>
          </p:cNvSpPr>
          <p:nvPr>
            <p:ph type="title"/>
          </p:nvPr>
        </p:nvSpPr>
        <p:spPr>
          <a:xfrm>
            <a:off x="531813" y="949842"/>
            <a:ext cx="8997974" cy="663058"/>
          </a:xfrm>
          <a:noFill/>
          <a:ln w="9525">
            <a:noFill/>
            <a:miter lim="800000"/>
            <a:headEnd/>
            <a:tailEnd/>
          </a:ln>
        </p:spPr>
        <p:txBody>
          <a:bodyPr vert="horz" wrap="square" lIns="0" tIns="0" rIns="539452" bIns="0" numCol="1" anchor="t" anchorCtr="0" compatLnSpc="1">
            <a:prstTxWarp prst="textNoShape">
              <a:avLst/>
            </a:prstTxWarp>
          </a:bodyPr>
          <a:lstStyle/>
          <a:p>
            <a:r>
              <a:rPr lang="en-GB" dirty="0" smtClean="0">
                <a:solidFill>
                  <a:schemeClr val="tx1"/>
                </a:solidFill>
              </a:rPr>
              <a:t>Conclusion</a:t>
            </a:r>
            <a:br>
              <a:rPr lang="en-GB" dirty="0" smtClean="0">
                <a:solidFill>
                  <a:schemeClr val="tx1"/>
                </a:solidFill>
              </a:rPr>
            </a:br>
            <a:r>
              <a:rPr lang="en-GB" sz="2000" dirty="0" smtClean="0">
                <a:solidFill>
                  <a:schemeClr val="tx1"/>
                </a:solidFill>
              </a:rPr>
              <a:t>Traditional </a:t>
            </a:r>
            <a:r>
              <a:rPr lang="en-GB" sz="2000" dirty="0">
                <a:solidFill>
                  <a:schemeClr val="tx1"/>
                </a:solidFill>
              </a:rPr>
              <a:t>vs. </a:t>
            </a:r>
            <a:r>
              <a:rPr lang="en-GB" sz="2000" dirty="0" smtClean="0">
                <a:solidFill>
                  <a:schemeClr val="tx1"/>
                </a:solidFill>
              </a:rPr>
              <a:t>agile approach</a:t>
            </a:r>
            <a:endParaRPr lang="en-GB" sz="2000" dirty="0">
              <a:solidFill>
                <a:schemeClr val="tx1"/>
              </a:solidFill>
            </a:endParaRPr>
          </a:p>
        </p:txBody>
      </p:sp>
      <p:graphicFrame>
        <p:nvGraphicFramePr>
          <p:cNvPr id="6" name="Diagramm 5"/>
          <p:cNvGraphicFramePr/>
          <p:nvPr>
            <p:extLst>
              <p:ext uri="{D42A27DB-BD31-4B8C-83A1-F6EECF244321}">
                <p14:modId xmlns:p14="http://schemas.microsoft.com/office/powerpoint/2010/main" val="896041348"/>
              </p:ext>
            </p:extLst>
          </p:nvPr>
        </p:nvGraphicFramePr>
        <p:xfrm>
          <a:off x="1475118" y="1612901"/>
          <a:ext cx="6250736" cy="5970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ußzeilenplatzhalter 5"/>
          <p:cNvSpPr txBox="1">
            <a:spLocks/>
          </p:cNvSpPr>
          <p:nvPr/>
        </p:nvSpPr>
        <p:spPr>
          <a:xfrm>
            <a:off x="767600" y="6991404"/>
            <a:ext cx="894024" cy="212311"/>
          </a:xfrm>
          <a:prstGeom prst="rect">
            <a:avLst/>
          </a:prstGeom>
        </p:spPr>
        <p:txBody>
          <a:bodyPr vert="horz" lIns="0" tIns="0" rIns="0" bIns="0" rtlCol="0" anchor="t" anchorCtr="0"/>
          <a:lstStyle>
            <a:defPPr>
              <a:defRPr lang="de-DE"/>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smtClean="0">
                <a:latin typeface="Calibri" panose="020F0502020204030204" pitchFamily="34" charset="0"/>
              </a:rPr>
              <a:t>© KuppingerCole</a:t>
            </a:r>
            <a:endParaRPr lang="de-DE" dirty="0">
              <a:latin typeface="Calibri" panose="020F0502020204030204" pitchFamily="34" charset="0"/>
            </a:endParaRPr>
          </a:p>
        </p:txBody>
      </p:sp>
    </p:spTree>
    <p:extLst>
      <p:ext uri="{BB962C8B-B14F-4D97-AF65-F5344CB8AC3E}">
        <p14:creationId xmlns:p14="http://schemas.microsoft.com/office/powerpoint/2010/main" val="37149255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title"/>
          </p:nvPr>
        </p:nvSpPr>
        <p:spPr>
          <a:xfrm>
            <a:off x="531813" y="880434"/>
            <a:ext cx="8774030" cy="421305"/>
          </a:xfrm>
          <a:noFill/>
        </p:spPr>
        <p:txBody>
          <a:bodyPr/>
          <a:lstStyle/>
          <a:p>
            <a:r>
              <a:rPr lang="en-GB" b="0" dirty="0">
                <a:cs typeface="Calibri" panose="020F0502020204030204" pitchFamily="34" charset="0"/>
              </a:rPr>
              <a:t>questions - acknowledgements – suggestions?</a:t>
            </a:r>
          </a:p>
        </p:txBody>
      </p:sp>
      <p:pic>
        <p:nvPicPr>
          <p:cNvPr id="900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8600" y="1595694"/>
            <a:ext cx="2960251" cy="439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Foliennummernplatzhalter 5"/>
          <p:cNvSpPr>
            <a:spLocks noGrp="1"/>
          </p:cNvSpPr>
          <p:nvPr>
            <p:ph type="sldNum" sz="quarter" idx="12"/>
          </p:nvPr>
        </p:nvSpPr>
        <p:spPr>
          <a:xfrm>
            <a:off x="6634321" y="6993661"/>
            <a:ext cx="2687320" cy="42130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913" tIns="50457" rIns="100913" bIns="50457" numCol="1" anchor="t" anchorCtr="0" compatLnSpc="1">
            <a:prstTxWarp prst="textNoShape">
              <a:avLst/>
            </a:prstTxWarp>
          </a:bodyPr>
          <a:lstStyle/>
          <a:p>
            <a:pPr>
              <a:buClrTx/>
              <a:buSzTx/>
              <a:buFontTx/>
              <a:buNone/>
            </a:pPr>
            <a:fld id="{DB7BA215-3B85-4B08-88FA-25D656CDB990}" type="slidenum">
              <a:rPr lang="de-DE">
                <a:solidFill>
                  <a:srgbClr val="C0C0C0"/>
                </a:solidFill>
              </a:rPr>
              <a:pPr>
                <a:buClrTx/>
                <a:buSzTx/>
                <a:buFontTx/>
                <a:buNone/>
              </a:pPr>
              <a:t>24</a:t>
            </a:fld>
            <a:endParaRPr lang="de-DE">
              <a:solidFill>
                <a:srgbClr val="C0C0C0"/>
              </a:solidFill>
            </a:endParaRPr>
          </a:p>
        </p:txBody>
      </p:sp>
    </p:spTree>
    <p:extLst>
      <p:ext uri="{BB962C8B-B14F-4D97-AF65-F5344CB8AC3E}">
        <p14:creationId xmlns:p14="http://schemas.microsoft.com/office/powerpoint/2010/main" val="404398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Lu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1577" y="1651867"/>
            <a:ext cx="2382897" cy="2612090"/>
          </a:xfrm>
          <a:prstGeom prst="rect">
            <a:avLst/>
          </a:prstGeom>
          <a:noFill/>
          <a:extLst>
            <a:ext uri="{909E8E84-426E-40DD-AFC4-6F175D3DCCD1}">
              <a14:hiddenFill xmlns:a14="http://schemas.microsoft.com/office/drawing/2010/main">
                <a:solidFill>
                  <a:srgbClr val="FFFFFF"/>
                </a:solidFill>
              </a14:hiddenFill>
            </a:ext>
          </a:extLst>
        </p:spPr>
      </p:pic>
      <p:sp>
        <p:nvSpPr>
          <p:cNvPr id="46083" name="Rectangle 3"/>
          <p:cNvSpPr>
            <a:spLocks noGrp="1" noChangeArrowheads="1"/>
          </p:cNvSpPr>
          <p:nvPr>
            <p:ph type="title"/>
          </p:nvPr>
        </p:nvSpPr>
        <p:spPr>
          <a:xfrm>
            <a:off x="1803795" y="3999917"/>
            <a:ext cx="6510102" cy="2041266"/>
          </a:xfrm>
          <a:noFill/>
          <a:ln/>
          <a:extLst>
            <a:ext uri="{91240B29-F687-4F45-9708-019B960494DF}">
              <a14:hiddenLine xmlns:a14="http://schemas.microsoft.com/office/drawing/2010/main" w="12700">
                <a:solidFill>
                  <a:schemeClr val="tx1"/>
                </a:solidFill>
                <a:miter lim="800000"/>
                <a:headEnd/>
                <a:tailEnd/>
              </a14:hiddenLine>
            </a:ext>
          </a:extLst>
        </p:spPr>
        <p:txBody>
          <a:bodyPr lIns="99863" tIns="49055" rIns="99863" bIns="49055" anchor="ctr">
            <a:spAutoFit/>
          </a:bodyPr>
          <a:lstStyle/>
          <a:p>
            <a:pPr>
              <a:lnSpc>
                <a:spcPct val="70000"/>
              </a:lnSpc>
            </a:pPr>
            <a:r>
              <a:rPr lang="en-GB" altLang="en-US" sz="8800" dirty="0">
                <a:latin typeface="Comic Sans MS" pitchFamily="66" charset="0"/>
              </a:rPr>
              <a:t>A</a:t>
            </a:r>
            <a:r>
              <a:rPr lang="en-GB" altLang="en-US" sz="4000" dirty="0">
                <a:cs typeface="Calibri" panose="020F0502020204030204" pitchFamily="34" charset="0"/>
              </a:rPr>
              <a:t>ttention</a:t>
            </a:r>
            <a:r>
              <a:rPr lang="en-GB" altLang="en-US" sz="4000" dirty="0">
                <a:latin typeface="Comic Sans MS" pitchFamily="66" charset="0"/>
              </a:rPr>
              <a:t/>
            </a:r>
            <a:br>
              <a:rPr lang="en-GB" altLang="en-US" sz="4000" dirty="0">
                <a:latin typeface="Comic Sans MS" pitchFamily="66" charset="0"/>
              </a:rPr>
            </a:br>
            <a:r>
              <a:rPr lang="en-GB" altLang="en-US" sz="8800" dirty="0">
                <a:latin typeface="Comic Sans MS" pitchFamily="66" charset="0"/>
              </a:rPr>
              <a:t> A</a:t>
            </a:r>
            <a:r>
              <a:rPr lang="en-GB" altLang="en-US" sz="4000" dirty="0">
                <a:cs typeface="Calibri" panose="020F0502020204030204" pitchFamily="34" charset="0"/>
              </a:rPr>
              <a:t>ppendix</a:t>
            </a:r>
          </a:p>
        </p:txBody>
      </p:sp>
      <p:sp>
        <p:nvSpPr>
          <p:cNvPr id="46084" name="Rectangle 4"/>
          <p:cNvSpPr>
            <a:spLocks noChangeArrowheads="1"/>
          </p:cNvSpPr>
          <p:nvPr/>
        </p:nvSpPr>
        <p:spPr bwMode="auto">
          <a:xfrm>
            <a:off x="1091724" y="6319573"/>
            <a:ext cx="8023470" cy="589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863" tIns="49055" rIns="99863" bIns="49055"/>
          <a:lstStyle>
            <a:lvl1pPr marL="342900" indent="-34290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eaLnBrk="0" hangingPunct="0">
              <a:spcBef>
                <a:spcPct val="20000"/>
              </a:spcBef>
            </a:pPr>
            <a:r>
              <a:rPr lang="en-GB" altLang="en-US" sz="2600" i="1" dirty="0" smtClean="0">
                <a:solidFill>
                  <a:srgbClr val="000000"/>
                </a:solidFill>
                <a:latin typeface="Calibri" panose="020F0502020204030204" pitchFamily="34" charset="0"/>
                <a:cs typeface="Calibri" panose="020F0502020204030204" pitchFamily="34" charset="0"/>
              </a:rPr>
              <a:t>The </a:t>
            </a:r>
            <a:r>
              <a:rPr lang="en-GB" altLang="en-US" sz="2600" i="1" dirty="0">
                <a:solidFill>
                  <a:srgbClr val="000000"/>
                </a:solidFill>
                <a:latin typeface="Calibri" panose="020F0502020204030204" pitchFamily="34" charset="0"/>
                <a:cs typeface="Calibri" panose="020F0502020204030204" pitchFamily="34" charset="0"/>
              </a:rPr>
              <a:t>notorious back-up slides </a:t>
            </a:r>
            <a:r>
              <a:rPr lang="en-GB" altLang="en-US" sz="2600" i="1" dirty="0" smtClean="0">
                <a:solidFill>
                  <a:srgbClr val="000000"/>
                </a:solidFill>
                <a:latin typeface="Calibri" panose="020F0502020204030204" pitchFamily="34" charset="0"/>
                <a:cs typeface="Calibri" panose="020F0502020204030204" pitchFamily="34" charset="0"/>
              </a:rPr>
              <a:t>starting from here ...</a:t>
            </a:r>
            <a:endParaRPr lang="en-GB" altLang="en-US" sz="2600" i="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6722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31815" y="712493"/>
            <a:ext cx="9359333" cy="538338"/>
          </a:xfrm>
        </p:spPr>
        <p:txBody>
          <a:bodyPr>
            <a:normAutofit/>
          </a:bodyPr>
          <a:lstStyle/>
          <a:p>
            <a:r>
              <a:rPr lang="en-GB" dirty="0"/>
              <a:t>The Stanford Model for Access Control Administration</a:t>
            </a:r>
          </a:p>
        </p:txBody>
      </p:sp>
      <p:sp>
        <p:nvSpPr>
          <p:cNvPr id="5" name="Inhaltsplatzhalter 4"/>
          <p:cNvSpPr>
            <a:spLocks noGrp="1"/>
          </p:cNvSpPr>
          <p:nvPr>
            <p:ph idx="1"/>
          </p:nvPr>
        </p:nvSpPr>
        <p:spPr>
          <a:xfrm>
            <a:off x="531815" y="6135624"/>
            <a:ext cx="9359331" cy="918988"/>
          </a:xfrm>
        </p:spPr>
        <p:txBody>
          <a:bodyPr/>
          <a:lstStyle/>
          <a:p>
            <a:r>
              <a:rPr lang="en-GB" sz="1800" dirty="0" smtClean="0"/>
              <a:t>Stanford </a:t>
            </a:r>
            <a:r>
              <a:rPr lang="en-GB" sz="1800" dirty="0"/>
              <a:t>model </a:t>
            </a:r>
            <a:r>
              <a:rPr lang="en-GB" sz="1800" dirty="0" smtClean="0"/>
              <a:t>of enterprise </a:t>
            </a:r>
            <a:r>
              <a:rPr lang="en-GB" sz="1800" dirty="0"/>
              <a:t>and system </a:t>
            </a:r>
            <a:r>
              <a:rPr lang="en-GB" sz="1800" dirty="0" smtClean="0"/>
              <a:t>abstractions, </a:t>
            </a:r>
            <a:br>
              <a:rPr lang="en-GB" sz="1800" dirty="0" smtClean="0"/>
            </a:br>
            <a:r>
              <a:rPr lang="en-GB" sz="1800" dirty="0" smtClean="0"/>
              <a:t>McRae</a:t>
            </a:r>
            <a:r>
              <a:rPr lang="en-GB" sz="1800" dirty="0"/>
              <a:t>, R., The Stanford Model for Access Control Administration, Stanford, University, 2000 </a:t>
            </a:r>
            <a:r>
              <a:rPr lang="en-GB" sz="1800" dirty="0" smtClean="0"/>
              <a:t/>
            </a:r>
            <a:br>
              <a:rPr lang="en-GB" sz="1800" dirty="0" smtClean="0"/>
            </a:br>
            <a:r>
              <a:rPr lang="en-GB" sz="1800" dirty="0" smtClean="0"/>
              <a:t>(not published </a:t>
            </a:r>
            <a:r>
              <a:rPr lang="en-GB" sz="1800" dirty="0"/>
              <a:t>but cited by </a:t>
            </a:r>
            <a:r>
              <a:rPr lang="en-GB" sz="1800" dirty="0" err="1"/>
              <a:t>Ferraiolo</a:t>
            </a:r>
            <a:r>
              <a:rPr lang="en-GB" sz="1800" dirty="0"/>
              <a:t>, D., and R. Kuhn).</a:t>
            </a:r>
          </a:p>
          <a:p>
            <a:endParaRPr lang="en-GB" sz="1800" dirty="0"/>
          </a:p>
        </p:txBody>
      </p:sp>
      <p:sp>
        <p:nvSpPr>
          <p:cNvPr id="3" name="Foliennummernplatzhalter 2"/>
          <p:cNvSpPr>
            <a:spLocks noGrp="1"/>
          </p:cNvSpPr>
          <p:nvPr>
            <p:ph type="sldNum" sz="quarter" idx="12"/>
          </p:nvPr>
        </p:nvSpPr>
        <p:spPr/>
        <p:txBody>
          <a:bodyPr/>
          <a:lstStyle/>
          <a:p>
            <a:fld id="{6C8BFBEF-4E90-534F-96F0-B2FF950094F6}" type="slidenum">
              <a:rPr lang="de-DE" smtClean="0"/>
              <a:pPr/>
              <a:t>26</a:t>
            </a:fld>
            <a:endParaRPr lang="de-DE"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2634" y="1612900"/>
            <a:ext cx="5673150" cy="4165496"/>
          </a:xfrm>
          <a:prstGeom prst="rect">
            <a:avLst/>
          </a:prstGeom>
        </p:spPr>
      </p:pic>
    </p:spTree>
    <p:extLst>
      <p:ext uri="{BB962C8B-B14F-4D97-AF65-F5344CB8AC3E}">
        <p14:creationId xmlns:p14="http://schemas.microsoft.com/office/powerpoint/2010/main" val="4006083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fld id="{DB7BA215-3B85-4B08-88FA-25D656CDB990}" type="slidenum">
              <a:rPr lang="en-GB" smtClean="0"/>
              <a:pPr/>
              <a:t>3</a:t>
            </a:fld>
            <a:endParaRPr lang="en-GB" dirty="0"/>
          </a:p>
        </p:txBody>
      </p:sp>
      <p:sp>
        <p:nvSpPr>
          <p:cNvPr id="2" name="Titel 1"/>
          <p:cNvSpPr>
            <a:spLocks noGrp="1"/>
          </p:cNvSpPr>
          <p:nvPr>
            <p:ph type="title"/>
          </p:nvPr>
        </p:nvSpPr>
        <p:spPr>
          <a:noFill/>
          <a:ln>
            <a:noFill/>
          </a:ln>
        </p:spPr>
        <p:txBody>
          <a:bodyPr/>
          <a:lstStyle/>
          <a:p>
            <a:r>
              <a:rPr lang="en-GB" dirty="0" smtClean="0"/>
              <a:t>RBAC first – ABAC next, or what?</a:t>
            </a:r>
            <a:br>
              <a:rPr lang="en-GB" dirty="0" smtClean="0"/>
            </a:br>
            <a:r>
              <a:rPr lang="en-GB" sz="2000" dirty="0" smtClean="0"/>
              <a:t>Is there a best-practice path to fine-grained authorisation?</a:t>
            </a:r>
            <a:endParaRPr lang="en-GB" sz="2000" dirty="0"/>
          </a:p>
        </p:txBody>
      </p:sp>
      <p:sp>
        <p:nvSpPr>
          <p:cNvPr id="3" name="Inhaltsplatzhalter 2"/>
          <p:cNvSpPr>
            <a:spLocks noGrp="1"/>
          </p:cNvSpPr>
          <p:nvPr>
            <p:ph idx="4294967295"/>
          </p:nvPr>
        </p:nvSpPr>
        <p:spPr>
          <a:xfrm>
            <a:off x="531812" y="1865376"/>
            <a:ext cx="8467725" cy="4850543"/>
          </a:xfrm>
        </p:spPr>
        <p:txBody>
          <a:bodyPr/>
          <a:lstStyle/>
          <a:p>
            <a:pPr algn="ctr"/>
            <a:r>
              <a:rPr lang="en-GB" b="1" dirty="0" smtClean="0"/>
              <a:t>Question: </a:t>
            </a:r>
          </a:p>
          <a:p>
            <a:pPr algn="ctr"/>
            <a:r>
              <a:rPr lang="en-GB" sz="2000" i="1" dirty="0" smtClean="0"/>
              <a:t>“Why do we implement our access management system according to the old fashioned RBAC model and don’t follow the modern ABAC approach instead?”</a:t>
            </a:r>
          </a:p>
          <a:p>
            <a:pPr algn="ctr"/>
            <a:endParaRPr lang="en-GB" dirty="0" smtClean="0"/>
          </a:p>
          <a:p>
            <a:pPr algn="ctr"/>
            <a:r>
              <a:rPr lang="en-GB" b="1" dirty="0" smtClean="0"/>
              <a:t>Answer: </a:t>
            </a:r>
          </a:p>
          <a:p>
            <a:pPr algn="ctr"/>
            <a:r>
              <a:rPr lang="en-GB" dirty="0" smtClean="0"/>
              <a:t>“</a:t>
            </a:r>
            <a:r>
              <a:rPr lang="en-GB" sz="2000" i="1" dirty="0" smtClean="0"/>
              <a:t>As we are a large organisation, to go for ABAC would be a step too big for the start. So first let’s implement according to RBAC and later we go on to the ABAC model</a:t>
            </a:r>
            <a:r>
              <a:rPr lang="en-GB" dirty="0" smtClean="0"/>
              <a:t>.”</a:t>
            </a:r>
          </a:p>
          <a:p>
            <a:pPr algn="ctr"/>
            <a:endParaRPr lang="en-GB" dirty="0" smtClean="0"/>
          </a:p>
          <a:p>
            <a:pPr algn="ctr"/>
            <a:r>
              <a:rPr lang="en-GB" b="1" dirty="0" smtClean="0"/>
              <a:t>?</a:t>
            </a:r>
          </a:p>
          <a:p>
            <a:pPr algn="ctr"/>
            <a:r>
              <a:rPr lang="en-GB" sz="2000" i="1" dirty="0" smtClean="0"/>
              <a:t>Is there a logical sequence: first RBAC then followed by ABAC? </a:t>
            </a:r>
            <a:br>
              <a:rPr lang="en-GB" sz="2000" i="1" dirty="0" smtClean="0"/>
            </a:br>
            <a:r>
              <a:rPr lang="en-GB" sz="2000" i="1" dirty="0" smtClean="0"/>
              <a:t>Why couldn’t it be the other way round? </a:t>
            </a:r>
            <a:br>
              <a:rPr lang="en-GB" sz="2000" i="1" dirty="0" smtClean="0"/>
            </a:br>
            <a:r>
              <a:rPr lang="en-GB" sz="2000" i="1" dirty="0" smtClean="0"/>
              <a:t>Or can’t we have both at the same time?</a:t>
            </a:r>
            <a:br>
              <a:rPr lang="en-GB" sz="2000" i="1" dirty="0" smtClean="0"/>
            </a:br>
            <a:r>
              <a:rPr lang="en-GB" sz="2000" i="1" dirty="0" smtClean="0"/>
              <a:t>What’s about a blended model, having the best of both worlds?</a:t>
            </a:r>
            <a:endParaRPr lang="en-GB" dirty="0"/>
          </a:p>
        </p:txBody>
      </p:sp>
      <p:cxnSp>
        <p:nvCxnSpPr>
          <p:cNvPr id="6" name="Gerade Verbindung 5"/>
          <p:cNvCxnSpPr/>
          <p:nvPr/>
        </p:nvCxnSpPr>
        <p:spPr bwMode="auto">
          <a:xfrm flipV="1">
            <a:off x="1271016" y="1033272"/>
            <a:ext cx="0" cy="36576"/>
          </a:xfrm>
          <a:prstGeom prst="line">
            <a:avLst/>
          </a:prstGeom>
          <a:noFill/>
          <a:ln w="12700">
            <a:solidFill>
              <a:schemeClr val="tx1"/>
            </a:solidFill>
            <a:round/>
            <a:headEnd/>
            <a:tailEnd/>
          </a:ln>
        </p:spPr>
      </p:cxnSp>
    </p:spTree>
    <p:extLst>
      <p:ext uri="{BB962C8B-B14F-4D97-AF65-F5344CB8AC3E}">
        <p14:creationId xmlns:p14="http://schemas.microsoft.com/office/powerpoint/2010/main" val="2271533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4"/>
          <p:cNvSpPr>
            <a:spLocks noGrp="1"/>
          </p:cNvSpPr>
          <p:nvPr>
            <p:ph type="sldNum" sz="quarter" idx="10"/>
          </p:nvPr>
        </p:nvSpPr>
        <p:spPr/>
        <p:txBody>
          <a:bodyPr/>
          <a:lstStyle/>
          <a:p>
            <a:fld id="{9EA632AD-2389-4CCF-9773-2D41E86E8E3C}" type="slidenum">
              <a:rPr lang="uk-UA" altLang="en-US"/>
              <a:pPr/>
              <a:t>4</a:t>
            </a:fld>
            <a:endParaRPr lang="uk-UA" altLang="en-US"/>
          </a:p>
        </p:txBody>
      </p:sp>
      <p:sp>
        <p:nvSpPr>
          <p:cNvPr id="335874" name="Rectangle 2"/>
          <p:cNvSpPr>
            <a:spLocks noGrp="1" noChangeArrowheads="1"/>
          </p:cNvSpPr>
          <p:nvPr>
            <p:ph type="title"/>
          </p:nvPr>
        </p:nvSpPr>
        <p:spPr>
          <a:xfrm>
            <a:off x="531813" y="721769"/>
            <a:ext cx="8571082" cy="637223"/>
          </a:xfrm>
          <a:noFill/>
        </p:spPr>
        <p:txBody>
          <a:bodyPr/>
          <a:lstStyle/>
          <a:p>
            <a:r>
              <a:rPr lang="en-GB" altLang="en-US" dirty="0">
                <a:cs typeface="Calibri" panose="020F0502020204030204" pitchFamily="34" charset="0"/>
              </a:rPr>
              <a:t>The dimensions of </a:t>
            </a:r>
            <a:r>
              <a:rPr lang="en-GB" altLang="en-US" dirty="0" smtClean="0">
                <a:cs typeface="Calibri" panose="020F0502020204030204" pitchFamily="34" charset="0"/>
              </a:rPr>
              <a:t>entitlement </a:t>
            </a:r>
            <a:r>
              <a:rPr lang="en-GB" altLang="en-US" dirty="0">
                <a:cs typeface="Calibri" panose="020F0502020204030204" pitchFamily="34" charset="0"/>
              </a:rPr>
              <a:t>assignment</a:t>
            </a:r>
            <a:r>
              <a:rPr lang="en-GB" altLang="en-US" sz="2900" dirty="0">
                <a:cs typeface="Calibri" panose="020F0502020204030204" pitchFamily="34" charset="0"/>
              </a:rPr>
              <a:t/>
            </a:r>
            <a:br>
              <a:rPr lang="en-GB" altLang="en-US" sz="2900" dirty="0">
                <a:cs typeface="Calibri" panose="020F0502020204030204" pitchFamily="34" charset="0"/>
              </a:rPr>
            </a:br>
            <a:r>
              <a:rPr lang="en-GB" altLang="en-US" sz="2000" dirty="0" smtClean="0">
                <a:cs typeface="Calibri" panose="020F0502020204030204" pitchFamily="34" charset="0"/>
              </a:rPr>
              <a:t>Access entitlements </a:t>
            </a:r>
            <a:r>
              <a:rPr lang="en-GB" altLang="en-US" sz="2000" dirty="0">
                <a:cs typeface="Calibri" panose="020F0502020204030204" pitchFamily="34" charset="0"/>
              </a:rPr>
              <a:t>are not only determined by roles</a:t>
            </a:r>
          </a:p>
        </p:txBody>
      </p:sp>
      <p:sp>
        <p:nvSpPr>
          <p:cNvPr id="335875" name="Rectangle 3"/>
          <p:cNvSpPr>
            <a:spLocks noGrp="1" noChangeArrowheads="1"/>
          </p:cNvSpPr>
          <p:nvPr>
            <p:ph type="body" sz="half" idx="2"/>
          </p:nvPr>
        </p:nvSpPr>
        <p:spPr>
          <a:xfrm>
            <a:off x="2696023" y="1608954"/>
            <a:ext cx="7181222" cy="5392703"/>
          </a:xfrm>
          <a:noFill/>
        </p:spPr>
        <p:txBody>
          <a:bodyPr/>
          <a:lstStyle/>
          <a:p>
            <a:pPr marL="1189585" indent="-1189585">
              <a:spcBef>
                <a:spcPct val="25000"/>
              </a:spcBef>
            </a:pPr>
            <a:r>
              <a:rPr lang="en-GB" altLang="en-US" sz="2000" dirty="0">
                <a:solidFill>
                  <a:srgbClr val="000000"/>
                </a:solidFill>
                <a:ea typeface="Arial Unicode MS" pitchFamily="34" charset="-128"/>
                <a:cs typeface="Calibri" panose="020F0502020204030204" pitchFamily="34" charset="0"/>
              </a:rPr>
              <a:t>Dimensions, </a:t>
            </a:r>
            <a:r>
              <a:rPr lang="en-GB" altLang="en-US" sz="2000" dirty="0" smtClean="0">
                <a:solidFill>
                  <a:srgbClr val="000000"/>
                </a:solidFill>
                <a:ea typeface="Arial Unicode MS" pitchFamily="34" charset="-128"/>
                <a:cs typeface="Calibri" panose="020F0502020204030204" pitchFamily="34" charset="0"/>
              </a:rPr>
              <a:t>which determine access …</a:t>
            </a:r>
            <a:r>
              <a:rPr lang="en-GB" altLang="en-US" sz="2000" dirty="0" smtClean="0">
                <a:cs typeface="Calibri" panose="020F0502020204030204" pitchFamily="34" charset="0"/>
              </a:rPr>
              <a:t> </a:t>
            </a:r>
            <a:r>
              <a:rPr lang="en-GB" altLang="en-US" sz="2000" dirty="0">
                <a:cs typeface="Calibri" panose="020F0502020204030204" pitchFamily="34" charset="0"/>
              </a:rPr>
              <a:t/>
            </a:r>
            <a:br>
              <a:rPr lang="en-GB" altLang="en-US" sz="2000" dirty="0">
                <a:cs typeface="Calibri" panose="020F0502020204030204" pitchFamily="34" charset="0"/>
              </a:rPr>
            </a:br>
            <a:endParaRPr lang="en-GB" altLang="en-US" sz="2000" dirty="0">
              <a:cs typeface="Calibri" panose="020F0502020204030204" pitchFamily="34" charset="0"/>
            </a:endParaRPr>
          </a:p>
          <a:p>
            <a:pPr marL="3171057" lvl="1" indent="-1783500">
              <a:spcBef>
                <a:spcPct val="25000"/>
              </a:spcBef>
            </a:pPr>
            <a:r>
              <a:rPr lang="en-GB" altLang="en-US" sz="1800" b="1" dirty="0">
                <a:cs typeface="Calibri" panose="020F0502020204030204" pitchFamily="34" charset="0"/>
              </a:rPr>
              <a:t>hierarchy</a:t>
            </a:r>
            <a:r>
              <a:rPr lang="en-GB" altLang="en-US" sz="1800" dirty="0">
                <a:cs typeface="Calibri" panose="020F0502020204030204" pitchFamily="34" charset="0"/>
              </a:rPr>
              <a:t>	typically the superior has higher </a:t>
            </a:r>
            <a:r>
              <a:rPr lang="en-GB" altLang="en-US" sz="1800" dirty="0" smtClean="0">
                <a:cs typeface="Calibri" panose="020F0502020204030204" pitchFamily="34" charset="0"/>
              </a:rPr>
              <a:t>entitlements </a:t>
            </a:r>
            <a:r>
              <a:rPr lang="en-GB" altLang="en-US" sz="1800" dirty="0">
                <a:cs typeface="Calibri" panose="020F0502020204030204" pitchFamily="34" charset="0"/>
              </a:rPr>
              <a:t>than the subordinate.</a:t>
            </a:r>
          </a:p>
          <a:p>
            <a:pPr marL="3171057" lvl="1" indent="-1783500">
              <a:spcBef>
                <a:spcPct val="25000"/>
              </a:spcBef>
            </a:pPr>
            <a:r>
              <a:rPr lang="en-GB" altLang="en-US" sz="1800" b="1" dirty="0">
                <a:cs typeface="Calibri" panose="020F0502020204030204" pitchFamily="34" charset="0"/>
              </a:rPr>
              <a:t>function</a:t>
            </a:r>
            <a:r>
              <a:rPr lang="en-GB" altLang="en-US" sz="1800" dirty="0">
                <a:cs typeface="Calibri" panose="020F0502020204030204" pitchFamily="34" charset="0"/>
              </a:rPr>
              <a:t>	the business function in a corporation – the sum of its Roles.</a:t>
            </a:r>
          </a:p>
          <a:p>
            <a:pPr marL="3171057" lvl="1" indent="-1783500">
              <a:spcBef>
                <a:spcPct val="25000"/>
              </a:spcBef>
            </a:pPr>
            <a:r>
              <a:rPr lang="en-GB" altLang="en-US" sz="1800" b="1" dirty="0">
                <a:cs typeface="Calibri" panose="020F0502020204030204" pitchFamily="34" charset="0"/>
              </a:rPr>
              <a:t>location</a:t>
            </a:r>
            <a:r>
              <a:rPr lang="en-GB" altLang="en-US" sz="1800" dirty="0">
                <a:cs typeface="Calibri" panose="020F0502020204030204" pitchFamily="34" charset="0"/>
              </a:rPr>
              <a:t>	access rights often depend from the location.</a:t>
            </a:r>
          </a:p>
          <a:p>
            <a:pPr marL="3171057" lvl="1" indent="-1783500">
              <a:spcBef>
                <a:spcPct val="25000"/>
              </a:spcBef>
            </a:pPr>
            <a:r>
              <a:rPr lang="en-GB" altLang="en-US" sz="1800" b="1" dirty="0">
                <a:cs typeface="Calibri" panose="020F0502020204030204" pitchFamily="34" charset="0"/>
              </a:rPr>
              <a:t>structure</a:t>
            </a:r>
            <a:r>
              <a:rPr lang="en-GB" altLang="en-US" sz="1800" dirty="0">
                <a:cs typeface="Calibri" panose="020F0502020204030204" pitchFamily="34" charset="0"/>
              </a:rPr>
              <a:t>	organisational units (OU) differentiate the access rights too,</a:t>
            </a:r>
          </a:p>
          <a:p>
            <a:pPr marL="3171057" lvl="1" indent="-1783500">
              <a:spcBef>
                <a:spcPct val="25000"/>
              </a:spcBef>
            </a:pPr>
            <a:r>
              <a:rPr lang="en-GB" altLang="en-US" sz="1800" b="1" dirty="0">
                <a:cs typeface="Calibri" panose="020F0502020204030204" pitchFamily="34" charset="0"/>
              </a:rPr>
              <a:t>Cost centre</a:t>
            </a:r>
            <a:r>
              <a:rPr lang="en-GB" altLang="en-US" sz="1800" dirty="0">
                <a:cs typeface="Calibri" panose="020F0502020204030204" pitchFamily="34" charset="0"/>
              </a:rPr>
              <a:t>	cost centres often don’t match organisational units.</a:t>
            </a:r>
          </a:p>
          <a:p>
            <a:pPr marL="3171057" lvl="1" indent="-1783500">
              <a:spcBef>
                <a:spcPct val="25000"/>
              </a:spcBef>
            </a:pPr>
            <a:r>
              <a:rPr lang="en-GB" altLang="en-US" sz="1800" b="1" dirty="0">
                <a:cs typeface="Calibri" panose="020F0502020204030204" pitchFamily="34" charset="0"/>
              </a:rPr>
              <a:t>Contract type</a:t>
            </a:r>
            <a:r>
              <a:rPr lang="en-GB" altLang="en-US" sz="1800" dirty="0">
                <a:cs typeface="Calibri" panose="020F0502020204030204" pitchFamily="34" charset="0"/>
              </a:rPr>
              <a:t>	Due to common practice employees, contractual staff, consultants, temporary workers </a:t>
            </a:r>
            <a:r>
              <a:rPr lang="en-GB" altLang="en-US" sz="1800" dirty="0" smtClean="0">
                <a:cs typeface="Calibri" panose="020F0502020204030204" pitchFamily="34" charset="0"/>
              </a:rPr>
              <a:t>have different entitlements.</a:t>
            </a:r>
          </a:p>
          <a:p>
            <a:pPr marL="3171057" lvl="1" indent="-1783500">
              <a:spcBef>
                <a:spcPct val="25000"/>
              </a:spcBef>
            </a:pPr>
            <a:r>
              <a:rPr lang="de-DE" altLang="en-US" sz="1800" b="1" dirty="0" smtClean="0">
                <a:cs typeface="Calibri" panose="020F0502020204030204" pitchFamily="34" charset="0"/>
              </a:rPr>
              <a:t>….</a:t>
            </a:r>
            <a:r>
              <a:rPr lang="de-DE" altLang="en-US" sz="1800" dirty="0" smtClean="0">
                <a:cs typeface="Calibri" panose="020F0502020204030204" pitchFamily="34" charset="0"/>
              </a:rPr>
              <a:t>	</a:t>
            </a:r>
            <a:r>
              <a:rPr lang="de-DE" altLang="en-US" sz="1800" dirty="0" err="1" smtClean="0">
                <a:cs typeface="Calibri" panose="020F0502020204030204" pitchFamily="34" charset="0"/>
              </a:rPr>
              <a:t>And</a:t>
            </a:r>
            <a:r>
              <a:rPr lang="de-DE" altLang="en-US" sz="1800" dirty="0" smtClean="0">
                <a:cs typeface="Calibri" panose="020F0502020204030204" pitchFamily="34" charset="0"/>
              </a:rPr>
              <a:t> </a:t>
            </a:r>
            <a:r>
              <a:rPr lang="de-DE" altLang="en-US" sz="1800" dirty="0" err="1" smtClean="0">
                <a:cs typeface="Calibri" panose="020F0502020204030204" pitchFamily="34" charset="0"/>
              </a:rPr>
              <a:t>many</a:t>
            </a:r>
            <a:r>
              <a:rPr lang="de-DE" altLang="en-US" sz="1800" dirty="0" smtClean="0">
                <a:cs typeface="Calibri" panose="020F0502020204030204" pitchFamily="34" charset="0"/>
              </a:rPr>
              <a:t> </a:t>
            </a:r>
            <a:r>
              <a:rPr lang="de-DE" altLang="en-US" sz="1800" dirty="0" err="1" smtClean="0">
                <a:cs typeface="Calibri" panose="020F0502020204030204" pitchFamily="34" charset="0"/>
              </a:rPr>
              <a:t>more</a:t>
            </a:r>
            <a:r>
              <a:rPr lang="de-DE" altLang="en-US" sz="1800" dirty="0" smtClean="0">
                <a:cs typeface="Calibri" panose="020F0502020204030204" pitchFamily="34" charset="0"/>
              </a:rPr>
              <a:t> …</a:t>
            </a:r>
            <a:endParaRPr lang="en-GB" altLang="en-US" sz="1800" dirty="0">
              <a:cs typeface="Calibri" panose="020F0502020204030204" pitchFamily="34" charset="0"/>
            </a:endParaRPr>
          </a:p>
        </p:txBody>
      </p:sp>
      <p:sp>
        <p:nvSpPr>
          <p:cNvPr id="335876" name="AutoShape 4" descr="solid3"/>
          <p:cNvSpPr>
            <a:spLocks noChangeAspect="1" noChangeArrowheads="1"/>
          </p:cNvSpPr>
          <p:nvPr/>
        </p:nvSpPr>
        <p:spPr bwMode="auto">
          <a:xfrm>
            <a:off x="4876017" y="3973529"/>
            <a:ext cx="327167" cy="328266"/>
          </a:xfrm>
          <a:prstGeom prst="rect">
            <a:avLst/>
          </a:prstGeom>
          <a:noFill/>
          <a:extLst>
            <a:ext uri="{909E8E84-426E-40DD-AFC4-6F175D3DCCD1}">
              <a14:hiddenFill xmlns:a14="http://schemas.microsoft.com/office/drawing/2010/main">
                <a:solidFill>
                  <a:srgbClr val="FFFFFF"/>
                </a:solidFill>
              </a14:hiddenFill>
            </a:ext>
          </a:extLst>
        </p:spPr>
        <p:txBody>
          <a:bodyPr lIns="100913" tIns="50457" rIns="100913" bIns="50457"/>
          <a:lstStyle/>
          <a:p>
            <a:pPr algn="l"/>
            <a:endParaRPr lang="en-GB" altLang="en-US" sz="1800">
              <a:latin typeface="Calibri" panose="020F0502020204030204" pitchFamily="34" charset="0"/>
              <a:cs typeface="Calibri" panose="020F0502020204030204" pitchFamily="34" charset="0"/>
            </a:endParaRPr>
          </a:p>
        </p:txBody>
      </p:sp>
      <p:pic>
        <p:nvPicPr>
          <p:cNvPr id="335877" name="Picture 5" descr="Hypercube"/>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911520" y="2725413"/>
            <a:ext cx="2984745" cy="332304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5878" name="Text Box 6"/>
          <p:cNvSpPr txBox="1">
            <a:spLocks noChangeArrowheads="1"/>
          </p:cNvSpPr>
          <p:nvPr/>
        </p:nvSpPr>
        <p:spPr bwMode="auto">
          <a:xfrm>
            <a:off x="911520" y="6434652"/>
            <a:ext cx="2730130" cy="271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913" tIns="50457" rIns="100913" bIns="50457">
            <a:spAutoFit/>
          </a:bodyPr>
          <a:lstStyle/>
          <a:p>
            <a:pPr algn="l"/>
            <a:r>
              <a:rPr lang="en-GB" altLang="en-US" sz="1100">
                <a:latin typeface="Calibri" panose="020F0502020204030204" pitchFamily="34" charset="0"/>
                <a:cs typeface="Calibri" panose="020F0502020204030204" pitchFamily="34" charset="0"/>
              </a:rPr>
              <a:t>Tessaract or hypercube: 4-dimensional cube</a:t>
            </a:r>
          </a:p>
        </p:txBody>
      </p:sp>
    </p:spTree>
    <p:extLst>
      <p:ext uri="{BB962C8B-B14F-4D97-AF65-F5344CB8AC3E}">
        <p14:creationId xmlns:p14="http://schemas.microsoft.com/office/powerpoint/2010/main" val="2039647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iennummernplatzhalter 4"/>
          <p:cNvSpPr>
            <a:spLocks noGrp="1"/>
          </p:cNvSpPr>
          <p:nvPr>
            <p:ph type="sldNum" sz="quarter" idx="10"/>
          </p:nvPr>
        </p:nvSpPr>
        <p:spPr/>
        <p:txBody>
          <a:bodyPr/>
          <a:lstStyle/>
          <a:p>
            <a:fld id="{8FF8D901-6FBE-4F84-B4A6-CFAB9AEEDD4F}" type="slidenum">
              <a:rPr lang="uk-UA" altLang="en-US"/>
              <a:pPr/>
              <a:t>5</a:t>
            </a:fld>
            <a:endParaRPr lang="uk-UA" altLang="en-US"/>
          </a:p>
        </p:txBody>
      </p:sp>
      <p:sp>
        <p:nvSpPr>
          <p:cNvPr id="342018" name="Rectangle 2"/>
          <p:cNvSpPr>
            <a:spLocks noChangeArrowheads="1"/>
          </p:cNvSpPr>
          <p:nvPr/>
        </p:nvSpPr>
        <p:spPr bwMode="auto">
          <a:xfrm>
            <a:off x="832790" y="1529264"/>
            <a:ext cx="8968231" cy="54927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913" tIns="50457" rIns="100913" bIns="50457" anchor="ctr"/>
          <a:lstStyle/>
          <a:p>
            <a:pPr eaLnBrk="0" hangingPunct="0"/>
            <a:endParaRPr lang="en-GB" altLang="en-US">
              <a:latin typeface="Calibri" panose="020F0502020204030204" pitchFamily="34" charset="0"/>
              <a:cs typeface="Calibri" panose="020F0502020204030204" pitchFamily="34" charset="0"/>
            </a:endParaRPr>
          </a:p>
        </p:txBody>
      </p:sp>
      <p:sp>
        <p:nvSpPr>
          <p:cNvPr id="342019" name="Rectangle 3"/>
          <p:cNvSpPr>
            <a:spLocks noGrp="1" noChangeArrowheads="1"/>
          </p:cNvSpPr>
          <p:nvPr>
            <p:ph type="title"/>
          </p:nvPr>
        </p:nvSpPr>
        <p:spPr>
          <a:xfrm>
            <a:off x="531813" y="665658"/>
            <a:ext cx="8571082" cy="637223"/>
          </a:xfrm>
          <a:noFill/>
        </p:spPr>
        <p:txBody>
          <a:bodyPr/>
          <a:lstStyle/>
          <a:p>
            <a:r>
              <a:rPr lang="en-GB" altLang="en-US" sz="2900" dirty="0" smtClean="0">
                <a:cs typeface="Calibri" panose="020F0502020204030204" pitchFamily="34" charset="0"/>
              </a:rPr>
              <a:t>What are roles?</a:t>
            </a:r>
            <a:r>
              <a:rPr lang="en-GB" altLang="en-US" sz="2900" dirty="0">
                <a:cs typeface="Calibri" panose="020F0502020204030204" pitchFamily="34" charset="0"/>
              </a:rPr>
              <a:t/>
            </a:r>
            <a:br>
              <a:rPr lang="en-GB" altLang="en-US" sz="2900" dirty="0">
                <a:cs typeface="Calibri" panose="020F0502020204030204" pitchFamily="34" charset="0"/>
              </a:rPr>
            </a:br>
            <a:r>
              <a:rPr lang="en-GB" altLang="en-US" sz="2100" dirty="0" smtClean="0">
                <a:cs typeface="Calibri" panose="020F0502020204030204" pitchFamily="34" charset="0"/>
              </a:rPr>
              <a:t>(Hierarchical) compositions of functions to pre-built tasks.</a:t>
            </a:r>
            <a:endParaRPr lang="en-GB" altLang="en-US" sz="2100" dirty="0">
              <a:cs typeface="Calibri" panose="020F0502020204030204" pitchFamily="34" charset="0"/>
            </a:endParaRPr>
          </a:p>
        </p:txBody>
      </p:sp>
      <p:pic>
        <p:nvPicPr>
          <p:cNvPr id="342020" name="Picture 4"/>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832789" y="1529264"/>
            <a:ext cx="7271160" cy="4335929"/>
          </a:xfrm>
        </p:spPr>
      </p:pic>
      <p:sp>
        <p:nvSpPr>
          <p:cNvPr id="342021" name="Rectangle 5"/>
          <p:cNvSpPr>
            <a:spLocks noGrp="1" noChangeArrowheads="1"/>
          </p:cNvSpPr>
          <p:nvPr>
            <p:ph type="body" sz="half" idx="2"/>
          </p:nvPr>
        </p:nvSpPr>
        <p:spPr>
          <a:xfrm>
            <a:off x="4841026" y="4754001"/>
            <a:ext cx="4879515" cy="2069661"/>
          </a:xfrm>
          <a:noFill/>
          <a:extLst>
            <a:ext uri="{909E8E84-426E-40DD-AFC4-6F175D3DCCD1}">
              <a14:hiddenFill xmlns:a14="http://schemas.microsoft.com/office/drawing/2010/main">
                <a:solidFill>
                  <a:schemeClr val="bg1"/>
                </a:solidFill>
              </a14:hiddenFill>
            </a:ext>
          </a:extLst>
        </p:spPr>
        <p:txBody>
          <a:bodyPr/>
          <a:lstStyle/>
          <a:p>
            <a:pPr>
              <a:lnSpc>
                <a:spcPct val="80000"/>
              </a:lnSpc>
              <a:spcBef>
                <a:spcPct val="50000"/>
              </a:spcBef>
            </a:pPr>
            <a:r>
              <a:rPr lang="en-GB" altLang="en-US" sz="1500" dirty="0">
                <a:cs typeface="Calibri" panose="020F0502020204030204" pitchFamily="34" charset="0"/>
              </a:rPr>
              <a:t>Roles </a:t>
            </a:r>
            <a:r>
              <a:rPr lang="en-GB" altLang="en-US" sz="1500" dirty="0" smtClean="0">
                <a:cs typeface="Calibri" panose="020F0502020204030204" pitchFamily="34" charset="0"/>
              </a:rPr>
              <a:t>…</a:t>
            </a:r>
          </a:p>
          <a:p>
            <a:pPr marL="285750" indent="-285750">
              <a:lnSpc>
                <a:spcPct val="80000"/>
              </a:lnSpc>
              <a:spcBef>
                <a:spcPct val="50000"/>
              </a:spcBef>
              <a:buFont typeface="Arial" panose="020B0604020202020204" pitchFamily="34" charset="0"/>
              <a:buChar char="•"/>
            </a:pPr>
            <a:r>
              <a:rPr lang="en-US" altLang="en-US" sz="1500" dirty="0">
                <a:cs typeface="Calibri" panose="020F0502020204030204" pitchFamily="34" charset="0"/>
              </a:rPr>
              <a:t>are </a:t>
            </a:r>
            <a:r>
              <a:rPr lang="en-US" altLang="en-US" sz="1500" dirty="0" smtClean="0">
                <a:cs typeface="Calibri" panose="020F0502020204030204" pitchFamily="34" charset="0"/>
              </a:rPr>
              <a:t>compositions </a:t>
            </a:r>
            <a:r>
              <a:rPr lang="en-US" altLang="en-US" sz="1500" dirty="0">
                <a:cs typeface="Calibri" panose="020F0502020204030204" pitchFamily="34" charset="0"/>
              </a:rPr>
              <a:t>of functions to pre-built </a:t>
            </a:r>
            <a:r>
              <a:rPr lang="en-US" altLang="en-US" sz="1500" dirty="0" smtClean="0">
                <a:cs typeface="Calibri" panose="020F0502020204030204" pitchFamily="34" charset="0"/>
              </a:rPr>
              <a:t>tasks</a:t>
            </a:r>
          </a:p>
          <a:p>
            <a:pPr marL="285750" indent="-285750">
              <a:lnSpc>
                <a:spcPct val="80000"/>
              </a:lnSpc>
              <a:spcBef>
                <a:spcPct val="50000"/>
              </a:spcBef>
              <a:buFont typeface="Arial" panose="020B0604020202020204" pitchFamily="34" charset="0"/>
              <a:buChar char="•"/>
            </a:pPr>
            <a:r>
              <a:rPr lang="en-GB" altLang="en-US" sz="1500" dirty="0" smtClean="0">
                <a:cs typeface="Calibri" panose="020F0502020204030204" pitchFamily="34" charset="0"/>
              </a:rPr>
              <a:t>can </a:t>
            </a:r>
            <a:r>
              <a:rPr lang="en-GB" altLang="en-US" sz="1500" dirty="0">
                <a:cs typeface="Calibri" panose="020F0502020204030204" pitchFamily="34" charset="0"/>
              </a:rPr>
              <a:t>be ordered hierarchically.</a:t>
            </a:r>
          </a:p>
          <a:p>
            <a:pPr marL="285750" indent="-285750">
              <a:lnSpc>
                <a:spcPct val="80000"/>
              </a:lnSpc>
              <a:spcBef>
                <a:spcPct val="50000"/>
              </a:spcBef>
              <a:buFont typeface="Arial" panose="020B0604020202020204" pitchFamily="34" charset="0"/>
              <a:buChar char="•"/>
            </a:pPr>
            <a:r>
              <a:rPr lang="en-GB" altLang="en-US" sz="1500" dirty="0" smtClean="0">
                <a:cs typeface="Calibri" panose="020F0502020204030204" pitchFamily="34" charset="0"/>
              </a:rPr>
              <a:t>may be parametrised</a:t>
            </a:r>
            <a:endParaRPr lang="en-GB" altLang="en-US" sz="1500" dirty="0">
              <a:cs typeface="Calibri" panose="020F0502020204030204" pitchFamily="34" charset="0"/>
            </a:endParaRPr>
          </a:p>
          <a:p>
            <a:pPr marL="285750" indent="-285750">
              <a:lnSpc>
                <a:spcPct val="80000"/>
              </a:lnSpc>
              <a:spcBef>
                <a:spcPct val="50000"/>
              </a:spcBef>
              <a:buFont typeface="Arial" panose="020B0604020202020204" pitchFamily="34" charset="0"/>
              <a:buChar char="•"/>
            </a:pPr>
            <a:r>
              <a:rPr lang="en-GB" altLang="en-US" sz="1500" dirty="0" smtClean="0">
                <a:cs typeface="Calibri" panose="020F0502020204030204" pitchFamily="34" charset="0"/>
              </a:rPr>
              <a:t>may be valid for a session (temporarily).</a:t>
            </a:r>
          </a:p>
          <a:p>
            <a:pPr marL="285750" indent="-285750">
              <a:lnSpc>
                <a:spcPct val="80000"/>
              </a:lnSpc>
              <a:spcBef>
                <a:spcPct val="50000"/>
              </a:spcBef>
              <a:buFont typeface="Arial" panose="020B0604020202020204" pitchFamily="34" charset="0"/>
              <a:buChar char="•"/>
            </a:pPr>
            <a:r>
              <a:rPr lang="en-GB" altLang="en-US" sz="1500" dirty="0" smtClean="0">
                <a:cs typeface="Calibri" panose="020F0502020204030204" pitchFamily="34" charset="0"/>
              </a:rPr>
              <a:t>are assigned to identities</a:t>
            </a:r>
            <a:endParaRPr lang="en-GB" altLang="en-US" sz="1500" dirty="0">
              <a:cs typeface="Calibri" panose="020F0502020204030204" pitchFamily="34" charset="0"/>
            </a:endParaRPr>
          </a:p>
        </p:txBody>
      </p:sp>
      <p:sp>
        <p:nvSpPr>
          <p:cNvPr id="342022" name="Text Box 6"/>
          <p:cNvSpPr txBox="1">
            <a:spLocks noChangeArrowheads="1"/>
          </p:cNvSpPr>
          <p:nvPr/>
        </p:nvSpPr>
        <p:spPr bwMode="auto">
          <a:xfrm>
            <a:off x="998998" y="7052262"/>
            <a:ext cx="8403123" cy="27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913" tIns="50457" rIns="100913" bIns="50457">
            <a:spAutoFit/>
          </a:bodyPr>
          <a:lstStyle/>
          <a:p>
            <a:pPr algn="l" eaLnBrk="0" hangingPunct="0">
              <a:buClr>
                <a:srgbClr val="6699FF"/>
              </a:buClr>
              <a:buSzPct val="80000"/>
              <a:buFont typeface="Wingdings" pitchFamily="2" charset="2"/>
              <a:buNone/>
            </a:pPr>
            <a:r>
              <a:rPr lang="en-GB" altLang="en-US" sz="1100" dirty="0">
                <a:latin typeface="Calibri" panose="020F0502020204030204" pitchFamily="34" charset="0"/>
                <a:cs typeface="Calibri" panose="020F0502020204030204" pitchFamily="34" charset="0"/>
              </a:rPr>
              <a:t>Source: </a:t>
            </a:r>
            <a:r>
              <a:rPr lang="en-GB" altLang="en-US" sz="1100" dirty="0" err="1">
                <a:latin typeface="Calibri" panose="020F0502020204030204" pitchFamily="34" charset="0"/>
                <a:cs typeface="Calibri" panose="020F0502020204030204" pitchFamily="34" charset="0"/>
              </a:rPr>
              <a:t>Ferraiolo</a:t>
            </a:r>
            <a:r>
              <a:rPr lang="en-GB" altLang="en-US" sz="1100" dirty="0">
                <a:latin typeface="Calibri" panose="020F0502020204030204" pitchFamily="34" charset="0"/>
                <a:cs typeface="Calibri" panose="020F0502020204030204" pitchFamily="34" charset="0"/>
              </a:rPr>
              <a:t>, </a:t>
            </a:r>
            <a:r>
              <a:rPr lang="en-GB" altLang="en-US" sz="1100" dirty="0" err="1">
                <a:latin typeface="Calibri" panose="020F0502020204030204" pitchFamily="34" charset="0"/>
                <a:cs typeface="Calibri" panose="020F0502020204030204" pitchFamily="34" charset="0"/>
              </a:rPr>
              <a:t>Sundhu</a:t>
            </a:r>
            <a:r>
              <a:rPr lang="en-GB" altLang="en-US" sz="1100" dirty="0">
                <a:latin typeface="Calibri" panose="020F0502020204030204" pitchFamily="34" charset="0"/>
                <a:cs typeface="Calibri" panose="020F0502020204030204" pitchFamily="34" charset="0"/>
              </a:rPr>
              <a:t>, </a:t>
            </a:r>
            <a:r>
              <a:rPr lang="en-GB" altLang="en-US" sz="1100" dirty="0" err="1">
                <a:latin typeface="Calibri" panose="020F0502020204030204" pitchFamily="34" charset="0"/>
                <a:cs typeface="Calibri" panose="020F0502020204030204" pitchFamily="34" charset="0"/>
              </a:rPr>
              <a:t>Gavrila</a:t>
            </a:r>
            <a:r>
              <a:rPr lang="en-GB" altLang="en-US" sz="1100" dirty="0">
                <a:latin typeface="Calibri" panose="020F0502020204030204" pitchFamily="34" charset="0"/>
                <a:cs typeface="Calibri" panose="020F0502020204030204" pitchFamily="34" charset="0"/>
              </a:rPr>
              <a:t>: A Proposed </a:t>
            </a:r>
            <a:r>
              <a:rPr lang="en-GB" altLang="en-US" sz="1100" dirty="0" smtClean="0">
                <a:latin typeface="Calibri" panose="020F0502020204030204" pitchFamily="34" charset="0"/>
                <a:cs typeface="Calibri" panose="020F0502020204030204" pitchFamily="34" charset="0"/>
              </a:rPr>
              <a:t>Standard for </a:t>
            </a:r>
            <a:r>
              <a:rPr lang="en-GB" altLang="en-US" sz="1100" dirty="0">
                <a:latin typeface="Calibri" panose="020F0502020204030204" pitchFamily="34" charset="0"/>
                <a:cs typeface="Calibri" panose="020F0502020204030204" pitchFamily="34" charset="0"/>
              </a:rPr>
              <a:t>Role-Based Access Control, 2000. </a:t>
            </a:r>
          </a:p>
        </p:txBody>
      </p:sp>
      <p:sp>
        <p:nvSpPr>
          <p:cNvPr id="342023" name="Line 7"/>
          <p:cNvSpPr>
            <a:spLocks noChangeShapeType="1"/>
          </p:cNvSpPr>
          <p:nvPr/>
        </p:nvSpPr>
        <p:spPr bwMode="auto">
          <a:xfrm flipH="1">
            <a:off x="2503617" y="1768003"/>
            <a:ext cx="2932258" cy="5096033"/>
          </a:xfrm>
          <a:prstGeom prst="line">
            <a:avLst/>
          </a:prstGeom>
          <a:noFill/>
          <a:ln w="38100">
            <a:solidFill>
              <a:schemeClr val="accent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913" tIns="50457" rIns="100913" bIns="50457"/>
          <a:lstStyle/>
          <a:p>
            <a:endParaRPr lang="en-GB">
              <a:latin typeface="Calibri" panose="020F0502020204030204" pitchFamily="34" charset="0"/>
              <a:cs typeface="Calibri" panose="020F0502020204030204" pitchFamily="34" charset="0"/>
            </a:endParaRPr>
          </a:p>
        </p:txBody>
      </p:sp>
      <p:sp>
        <p:nvSpPr>
          <p:cNvPr id="342024" name="Text Box 8"/>
          <p:cNvSpPr txBox="1">
            <a:spLocks noChangeArrowheads="1"/>
          </p:cNvSpPr>
          <p:nvPr/>
        </p:nvSpPr>
        <p:spPr bwMode="auto">
          <a:xfrm>
            <a:off x="5969490" y="1732894"/>
            <a:ext cx="979779" cy="578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913" tIns="50457" rIns="100913" bIns="50457">
            <a:spAutoFit/>
          </a:bodyPr>
          <a:lstStyle/>
          <a:p>
            <a:pPr algn="l"/>
            <a:r>
              <a:rPr lang="en-GB" altLang="en-US" sz="3100" b="1" i="1" dirty="0">
                <a:solidFill>
                  <a:schemeClr val="bg1">
                    <a:lumMod val="65000"/>
                  </a:schemeClr>
                </a:solidFill>
                <a:latin typeface="Calibri" panose="020F0502020204030204" pitchFamily="34" charset="0"/>
                <a:cs typeface="Calibri" panose="020F0502020204030204" pitchFamily="34" charset="0"/>
              </a:rPr>
              <a:t>local</a:t>
            </a:r>
          </a:p>
        </p:txBody>
      </p:sp>
      <p:sp>
        <p:nvSpPr>
          <p:cNvPr id="342025" name="Text Box 9"/>
          <p:cNvSpPr txBox="1">
            <a:spLocks noChangeArrowheads="1"/>
          </p:cNvSpPr>
          <p:nvPr/>
        </p:nvSpPr>
        <p:spPr bwMode="auto">
          <a:xfrm>
            <a:off x="754060" y="6237346"/>
            <a:ext cx="1351355" cy="578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913" tIns="50457" rIns="100913" bIns="50457">
            <a:spAutoFit/>
          </a:bodyPr>
          <a:lstStyle/>
          <a:p>
            <a:pPr algn="l"/>
            <a:r>
              <a:rPr lang="en-GB" altLang="en-US" sz="3100" b="1" i="1" dirty="0">
                <a:solidFill>
                  <a:schemeClr val="bg1">
                    <a:lumMod val="65000"/>
                  </a:schemeClr>
                </a:solidFill>
                <a:latin typeface="Calibri" panose="020F0502020204030204" pitchFamily="34" charset="0"/>
                <a:cs typeface="Calibri" panose="020F0502020204030204" pitchFamily="34" charset="0"/>
              </a:rPr>
              <a:t>central</a:t>
            </a:r>
          </a:p>
        </p:txBody>
      </p:sp>
    </p:spTree>
    <p:extLst>
      <p:ext uri="{BB962C8B-B14F-4D97-AF65-F5344CB8AC3E}">
        <p14:creationId xmlns:p14="http://schemas.microsoft.com/office/powerpoint/2010/main" val="1891945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531813" y="854584"/>
            <a:ext cx="8461375" cy="757237"/>
          </a:xfrm>
          <a:noFill/>
        </p:spPr>
        <p:txBody>
          <a:bodyPr/>
          <a:lstStyle/>
          <a:p>
            <a:r>
              <a:rPr lang="en-GB" dirty="0" smtClean="0"/>
              <a:t>What is RBAC?</a:t>
            </a:r>
            <a:br>
              <a:rPr lang="en-GB" dirty="0" smtClean="0"/>
            </a:br>
            <a:r>
              <a:rPr lang="en-GB" sz="2000" dirty="0" smtClean="0"/>
              <a:t>Expressing the static </a:t>
            </a:r>
            <a:r>
              <a:rPr lang="en-GB" sz="2000" dirty="0" smtClean="0"/>
              <a:t>functional organisation</a:t>
            </a:r>
            <a:endParaRPr lang="en-GB" dirty="0"/>
          </a:p>
        </p:txBody>
      </p:sp>
      <p:sp>
        <p:nvSpPr>
          <p:cNvPr id="7" name="Inhaltsplatzhalter 6"/>
          <p:cNvSpPr>
            <a:spLocks noGrp="1"/>
          </p:cNvSpPr>
          <p:nvPr>
            <p:ph idx="1"/>
          </p:nvPr>
        </p:nvSpPr>
        <p:spPr>
          <a:xfrm>
            <a:off x="538169" y="1892682"/>
            <a:ext cx="8999536" cy="5147499"/>
          </a:xfrm>
          <a:solidFill>
            <a:srgbClr val="FFFFFF">
              <a:alpha val="0"/>
            </a:srgbClr>
          </a:solidFill>
        </p:spPr>
        <p:txBody>
          <a:bodyPr/>
          <a:lstStyle/>
          <a:p>
            <a:pPr marL="342900" indent="-342900">
              <a:buFont typeface="Arial" panose="020B0604020202020204" pitchFamily="34" charset="0"/>
              <a:buChar char="•"/>
            </a:pPr>
            <a:r>
              <a:rPr lang="en-GB" sz="1800" dirty="0" smtClean="0"/>
              <a:t>Role based access control is defined in the </a:t>
            </a:r>
            <a:r>
              <a:rPr lang="en-GB" sz="1800" b="1" dirty="0" smtClean="0"/>
              <a:t>US standard </a:t>
            </a:r>
            <a:r>
              <a:rPr lang="en-GB" sz="1800" dirty="0" smtClean="0"/>
              <a:t>ANSI/INCITS 359-2004.</a:t>
            </a:r>
          </a:p>
          <a:p>
            <a:pPr marL="342900" indent="-342900">
              <a:buFont typeface="Arial" panose="020B0604020202020204" pitchFamily="34" charset="0"/>
              <a:buChar char="•"/>
            </a:pPr>
            <a:r>
              <a:rPr lang="en-GB" sz="1800" dirty="0" smtClean="0"/>
              <a:t>RBAC assumes that permissions needed for an organization’s roles </a:t>
            </a:r>
            <a:r>
              <a:rPr lang="en-GB" sz="1800" b="1" dirty="0" smtClean="0"/>
              <a:t>change slowly </a:t>
            </a:r>
            <a:r>
              <a:rPr lang="en-GB" sz="1800" dirty="0" smtClean="0"/>
              <a:t>over time.</a:t>
            </a:r>
          </a:p>
          <a:p>
            <a:pPr marL="342900" indent="-342900">
              <a:buFont typeface="Arial" panose="020B0604020202020204" pitchFamily="34" charset="0"/>
              <a:buChar char="•"/>
            </a:pPr>
            <a:r>
              <a:rPr lang="en-GB" sz="1800" dirty="0" smtClean="0"/>
              <a:t>But users may enter, leave, and </a:t>
            </a:r>
            <a:r>
              <a:rPr lang="en-GB" sz="1800" b="1" dirty="0" smtClean="0"/>
              <a:t>change their roles rapidly</a:t>
            </a:r>
            <a:r>
              <a:rPr lang="en-GB" sz="1800" dirty="0" smtClean="0"/>
              <a:t>. </a:t>
            </a:r>
          </a:p>
          <a:p>
            <a:pPr marL="342900" indent="-342900">
              <a:buFont typeface="Arial" panose="020B0604020202020204" pitchFamily="34" charset="0"/>
              <a:buChar char="•"/>
            </a:pPr>
            <a:r>
              <a:rPr lang="en-GB" sz="1800" dirty="0" smtClean="0"/>
              <a:t>RBAC meanwhile is a </a:t>
            </a:r>
            <a:r>
              <a:rPr lang="en-GB" sz="1800" b="1" dirty="0" smtClean="0"/>
              <a:t>mature</a:t>
            </a:r>
            <a:r>
              <a:rPr lang="en-GB" sz="1800" dirty="0" smtClean="0"/>
              <a:t> and </a:t>
            </a:r>
            <a:r>
              <a:rPr lang="en-GB" sz="1800" b="1" dirty="0" smtClean="0"/>
              <a:t>widely used </a:t>
            </a:r>
            <a:r>
              <a:rPr lang="en-GB" sz="1800" dirty="0" smtClean="0"/>
              <a:t>model for controlling information access.</a:t>
            </a:r>
          </a:p>
          <a:p>
            <a:pPr marL="342900" indent="-342900">
              <a:buFont typeface="Arial" panose="020B0604020202020204" pitchFamily="34" charset="0"/>
              <a:buChar char="•"/>
            </a:pPr>
            <a:r>
              <a:rPr lang="en-GB" sz="1800" b="1" dirty="0" smtClean="0"/>
              <a:t>Inheritance</a:t>
            </a:r>
            <a:r>
              <a:rPr lang="en-GB" sz="1800" dirty="0" smtClean="0"/>
              <a:t> mechanisms have been introduced, allowing roles to be structured hierarchically.</a:t>
            </a:r>
          </a:p>
          <a:p>
            <a:pPr marL="342900" indent="-342900">
              <a:buFont typeface="Arial" panose="020B0604020202020204" pitchFamily="34" charset="0"/>
              <a:buChar char="•"/>
            </a:pPr>
            <a:r>
              <a:rPr lang="en-GB" sz="1800" dirty="0" smtClean="0"/>
              <a:t>Intuitively roles are understood as </a:t>
            </a:r>
            <a:r>
              <a:rPr lang="en-GB" sz="1800" b="1" dirty="0" smtClean="0"/>
              <a:t>functions</a:t>
            </a:r>
            <a:r>
              <a:rPr lang="en-GB" sz="1800" dirty="0" smtClean="0"/>
              <a:t> to be performed within a corporation.</a:t>
            </a:r>
          </a:p>
          <a:p>
            <a:pPr marL="342900" indent="-342900">
              <a:buFont typeface="Arial" panose="020B0604020202020204" pitchFamily="34" charset="0"/>
              <a:buChar char="•"/>
            </a:pPr>
            <a:r>
              <a:rPr lang="en-GB" sz="1800" dirty="0" smtClean="0"/>
              <a:t>They offer a natural approach to express </a:t>
            </a:r>
            <a:r>
              <a:rPr lang="en-GB" sz="1800" b="1" dirty="0" smtClean="0"/>
              <a:t>segregation-of-duty</a:t>
            </a:r>
            <a:r>
              <a:rPr lang="en-GB" sz="1800" dirty="0" smtClean="0"/>
              <a:t> requirements.</a:t>
            </a:r>
          </a:p>
          <a:p>
            <a:pPr marL="342900" indent="-342900">
              <a:buFont typeface="Arial" panose="020B0604020202020204" pitchFamily="34" charset="0"/>
              <a:buChar char="•"/>
            </a:pPr>
            <a:r>
              <a:rPr lang="en-GB" sz="1800" dirty="0" smtClean="0"/>
              <a:t>By their very nature roles are </a:t>
            </a:r>
            <a:r>
              <a:rPr lang="en-GB" sz="1800" b="1" dirty="0" smtClean="0"/>
              <a:t>global</a:t>
            </a:r>
            <a:r>
              <a:rPr lang="en-GB" sz="1800" dirty="0" smtClean="0"/>
              <a:t> to a given context. </a:t>
            </a:r>
          </a:p>
          <a:p>
            <a:pPr marL="342900" indent="-342900">
              <a:buFont typeface="Arial" panose="020B0604020202020204" pitchFamily="34" charset="0"/>
              <a:buChar char="•"/>
            </a:pPr>
            <a:r>
              <a:rPr lang="en-GB" sz="1800" dirty="0" smtClean="0"/>
              <a:t>RBAC requires that roles have a </a:t>
            </a:r>
            <a:r>
              <a:rPr lang="en-GB" sz="1800" b="1" dirty="0" smtClean="0"/>
              <a:t>consistent definition </a:t>
            </a:r>
            <a:r>
              <a:rPr lang="en-GB" sz="1800" dirty="0" smtClean="0"/>
              <a:t>across multiple domains. </a:t>
            </a:r>
          </a:p>
          <a:p>
            <a:pPr marL="342900" indent="-342900">
              <a:buFont typeface="Arial" panose="020B0604020202020204" pitchFamily="34" charset="0"/>
              <a:buChar char="•"/>
            </a:pPr>
            <a:r>
              <a:rPr lang="en-GB" sz="1800" dirty="0" smtClean="0"/>
              <a:t>Distributed role definitions might lead to </a:t>
            </a:r>
            <a:r>
              <a:rPr lang="en-GB" sz="1800" b="1" dirty="0" smtClean="0"/>
              <a:t>conflicts</a:t>
            </a:r>
            <a:r>
              <a:rPr lang="en-GB" sz="1800" dirty="0" smtClean="0"/>
              <a:t>.</a:t>
            </a:r>
          </a:p>
          <a:p>
            <a:pPr marL="342900" indent="-342900">
              <a:buFont typeface="Arial" panose="020B0604020202020204" pitchFamily="34" charset="0"/>
              <a:buChar char="•"/>
            </a:pPr>
            <a:r>
              <a:rPr lang="en-GB" sz="1800" dirty="0" smtClean="0"/>
              <a:t>But not all </a:t>
            </a:r>
            <a:r>
              <a:rPr lang="en-GB" sz="1800" b="1" dirty="0" smtClean="0"/>
              <a:t>permission determining dimensions </a:t>
            </a:r>
            <a:r>
              <a:rPr lang="en-GB" sz="1800" dirty="0" smtClean="0"/>
              <a:t>are functional. </a:t>
            </a:r>
          </a:p>
          <a:p>
            <a:pPr marL="342900" indent="-342900">
              <a:buFont typeface="Arial" panose="020B0604020202020204" pitchFamily="34" charset="0"/>
              <a:buChar char="•"/>
            </a:pPr>
            <a:r>
              <a:rPr lang="en-GB" sz="1800" dirty="0" smtClean="0"/>
              <a:t>What is about location, organisational unit, customer group, cost centre and the like? </a:t>
            </a:r>
          </a:p>
          <a:p>
            <a:pPr marL="342900" indent="-342900">
              <a:buFont typeface="Arial" panose="020B0604020202020204" pitchFamily="34" charset="0"/>
              <a:buChar char="•"/>
            </a:pPr>
            <a:r>
              <a:rPr lang="en-GB" sz="1800" dirty="0" smtClean="0"/>
              <a:t>Those non-functional ‘</a:t>
            </a:r>
            <a:r>
              <a:rPr lang="en-GB" sz="1800" b="1" dirty="0" smtClean="0"/>
              <a:t>attributes</a:t>
            </a:r>
            <a:r>
              <a:rPr lang="en-GB" sz="1800" dirty="0" smtClean="0"/>
              <a:t>’ of the job function may become role parameters. </a:t>
            </a:r>
          </a:p>
          <a:p>
            <a:pPr marL="342900" indent="-342900">
              <a:buFont typeface="Arial" panose="020B0604020202020204" pitchFamily="34" charset="0"/>
              <a:buChar char="•"/>
            </a:pPr>
            <a:r>
              <a:rPr lang="en-GB" sz="1800" b="1" dirty="0" smtClean="0"/>
              <a:t>Parameters</a:t>
            </a:r>
            <a:r>
              <a:rPr lang="en-GB" sz="1800" dirty="0" smtClean="0"/>
              <a:t> – in their simplest form – act as </a:t>
            </a:r>
            <a:r>
              <a:rPr lang="en-GB" sz="1800" b="1" dirty="0" smtClean="0"/>
              <a:t>constraints</a:t>
            </a:r>
            <a:r>
              <a:rPr lang="en-GB" sz="1800" dirty="0" smtClean="0"/>
              <a:t>.</a:t>
            </a:r>
          </a:p>
        </p:txBody>
      </p:sp>
      <p:sp>
        <p:nvSpPr>
          <p:cNvPr id="5" name="Foliennummernplatzhalter 4"/>
          <p:cNvSpPr>
            <a:spLocks noGrp="1"/>
          </p:cNvSpPr>
          <p:nvPr>
            <p:ph type="sldNum" sz="quarter" idx="12"/>
          </p:nvPr>
        </p:nvSpPr>
        <p:spPr/>
        <p:txBody>
          <a:bodyPr/>
          <a:lstStyle/>
          <a:p>
            <a:fld id="{4C8E9A55-2F48-4D14-BC2F-A112C52D2E05}" type="slidenum">
              <a:rPr lang="en-GB" altLang="en-US" smtClean="0"/>
              <a:pPr/>
              <a:t>6</a:t>
            </a:fld>
            <a:endParaRPr lang="en-GB" altLang="en-US" dirty="0"/>
          </a:p>
        </p:txBody>
      </p:sp>
    </p:spTree>
    <p:extLst>
      <p:ext uri="{BB962C8B-B14F-4D97-AF65-F5344CB8AC3E}">
        <p14:creationId xmlns:p14="http://schemas.microsoft.com/office/powerpoint/2010/main" val="1495615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liennummernplatzhalter 4"/>
          <p:cNvSpPr>
            <a:spLocks noGrp="1"/>
          </p:cNvSpPr>
          <p:nvPr>
            <p:ph type="sldNum" sz="quarter" idx="10"/>
          </p:nvPr>
        </p:nvSpPr>
        <p:spPr/>
        <p:txBody>
          <a:bodyPr/>
          <a:lstStyle/>
          <a:p>
            <a:fld id="{E3B79B49-F584-4761-B8F6-AC6E9B77201C}" type="slidenum">
              <a:rPr lang="uk-UA" altLang="en-US"/>
              <a:pPr/>
              <a:t>7</a:t>
            </a:fld>
            <a:endParaRPr lang="uk-UA" altLang="en-US"/>
          </a:p>
        </p:txBody>
      </p:sp>
      <p:sp>
        <p:nvSpPr>
          <p:cNvPr id="339970" name="Rectangle 2"/>
          <p:cNvSpPr>
            <a:spLocks noGrp="1" noChangeArrowheads="1"/>
          </p:cNvSpPr>
          <p:nvPr>
            <p:ph type="title"/>
          </p:nvPr>
        </p:nvSpPr>
        <p:spPr>
          <a:xfrm>
            <a:off x="533119" y="701378"/>
            <a:ext cx="8571082" cy="637223"/>
          </a:xfrm>
          <a:noFill/>
        </p:spPr>
        <p:txBody>
          <a:bodyPr/>
          <a:lstStyle/>
          <a:p>
            <a:r>
              <a:rPr lang="en-GB" altLang="en-US" dirty="0" smtClean="0">
                <a:cs typeface="Calibri" panose="020F0502020204030204" pitchFamily="34" charset="0"/>
              </a:rPr>
              <a:t>Roles don’t fit well everywhere</a:t>
            </a:r>
            <a:r>
              <a:rPr lang="en-GB" altLang="en-US" sz="2900" dirty="0">
                <a:cs typeface="Calibri" panose="020F0502020204030204" pitchFamily="34" charset="0"/>
              </a:rPr>
              <a:t/>
            </a:r>
            <a:br>
              <a:rPr lang="en-GB" altLang="en-US" sz="2900" dirty="0">
                <a:cs typeface="Calibri" panose="020F0502020204030204" pitchFamily="34" charset="0"/>
              </a:rPr>
            </a:br>
            <a:r>
              <a:rPr lang="en-GB" altLang="en-US" sz="2200" dirty="0">
                <a:cs typeface="Calibri" panose="020F0502020204030204" pitchFamily="34" charset="0"/>
              </a:rPr>
              <a:t>Where </a:t>
            </a:r>
            <a:r>
              <a:rPr lang="en-GB" altLang="en-US" sz="2200" dirty="0" smtClean="0">
                <a:cs typeface="Calibri" panose="020F0502020204030204" pitchFamily="34" charset="0"/>
              </a:rPr>
              <a:t>roles promise </a:t>
            </a:r>
            <a:r>
              <a:rPr lang="en-GB" altLang="en-US" sz="2200" dirty="0">
                <a:cs typeface="Calibri" panose="020F0502020204030204" pitchFamily="34" charset="0"/>
              </a:rPr>
              <a:t>optimal </a:t>
            </a:r>
            <a:r>
              <a:rPr lang="en-GB" altLang="en-US" sz="2200" dirty="0" smtClean="0">
                <a:cs typeface="Calibri" panose="020F0502020204030204" pitchFamily="34" charset="0"/>
              </a:rPr>
              <a:t>results – And where not.</a:t>
            </a:r>
            <a:endParaRPr lang="en-GB" altLang="en-US" sz="2200" dirty="0">
              <a:cs typeface="Calibri" panose="020F0502020204030204" pitchFamily="34" charset="0"/>
            </a:endParaRPr>
          </a:p>
        </p:txBody>
      </p:sp>
      <p:sp>
        <p:nvSpPr>
          <p:cNvPr id="339972" name="Rectangle 4"/>
          <p:cNvSpPr>
            <a:spLocks noGrp="1" noChangeArrowheads="1"/>
          </p:cNvSpPr>
          <p:nvPr>
            <p:ph type="body" sz="half" idx="2"/>
          </p:nvPr>
        </p:nvSpPr>
        <p:spPr>
          <a:xfrm>
            <a:off x="5080715" y="1829955"/>
            <a:ext cx="4799036" cy="4577214"/>
          </a:xfrm>
          <a:noFill/>
        </p:spPr>
        <p:txBody>
          <a:bodyPr/>
          <a:lstStyle/>
          <a:p>
            <a:pPr marL="285750" indent="-285750">
              <a:buFont typeface="Arial" panose="020B0604020202020204" pitchFamily="34" charset="0"/>
              <a:buChar char="•"/>
            </a:pPr>
            <a:r>
              <a:rPr lang="en-GB" altLang="en-US" sz="1800" dirty="0">
                <a:cs typeface="Calibri" panose="020F0502020204030204" pitchFamily="34" charset="0"/>
              </a:rPr>
              <a:t>High frequency – </a:t>
            </a:r>
            <a:r>
              <a:rPr lang="en-GB" altLang="en-US" sz="1800" dirty="0" smtClean="0">
                <a:cs typeface="Calibri" panose="020F0502020204030204" pitchFamily="34" charset="0"/>
              </a:rPr>
              <a:t/>
            </a:r>
            <a:br>
              <a:rPr lang="en-GB" altLang="en-US" sz="1800" dirty="0" smtClean="0">
                <a:cs typeface="Calibri" panose="020F0502020204030204" pitchFamily="34" charset="0"/>
              </a:rPr>
            </a:br>
            <a:r>
              <a:rPr lang="en-GB" altLang="en-US" sz="1800" dirty="0" smtClean="0">
                <a:cs typeface="Calibri" panose="020F0502020204030204" pitchFamily="34" charset="0"/>
              </a:rPr>
              <a:t>low </a:t>
            </a:r>
            <a:r>
              <a:rPr lang="en-GB" altLang="en-US" sz="1800" dirty="0">
                <a:cs typeface="Calibri" panose="020F0502020204030204" pitchFamily="34" charset="0"/>
              </a:rPr>
              <a:t>complexity</a:t>
            </a:r>
          </a:p>
          <a:p>
            <a:pPr marL="732968" lvl="2" indent="-285750">
              <a:buFont typeface="Arial" panose="020B0604020202020204" pitchFamily="34" charset="0"/>
              <a:buChar char="•"/>
            </a:pPr>
            <a:r>
              <a:rPr lang="en-GB" altLang="en-US" sz="1600" dirty="0">
                <a:cs typeface="Calibri" panose="020F0502020204030204" pitchFamily="34" charset="0"/>
              </a:rPr>
              <a:t>Optimal efficiency</a:t>
            </a:r>
          </a:p>
          <a:p>
            <a:pPr marL="732968" lvl="2" indent="-285750">
              <a:buFont typeface="Arial" panose="020B0604020202020204" pitchFamily="34" charset="0"/>
              <a:buChar char="•"/>
            </a:pPr>
            <a:r>
              <a:rPr lang="en-GB" altLang="en-US" sz="1600" dirty="0">
                <a:cs typeface="Calibri" panose="020F0502020204030204" pitchFamily="34" charset="0"/>
              </a:rPr>
              <a:t>Roles were invented for this.</a:t>
            </a:r>
          </a:p>
          <a:p>
            <a:pPr marL="732968" lvl="2" indent="-285750">
              <a:buFont typeface="Arial" panose="020B0604020202020204" pitchFamily="34" charset="0"/>
              <a:buChar char="•"/>
            </a:pPr>
            <a:r>
              <a:rPr lang="en-GB" altLang="en-US" sz="1600" dirty="0">
                <a:cs typeface="Calibri" panose="020F0502020204030204" pitchFamily="34" charset="0"/>
              </a:rPr>
              <a:t>Start here</a:t>
            </a:r>
          </a:p>
          <a:p>
            <a:pPr marL="285750" indent="-285750">
              <a:buFont typeface="Arial" panose="020B0604020202020204" pitchFamily="34" charset="0"/>
              <a:buChar char="•"/>
            </a:pPr>
            <a:r>
              <a:rPr lang="en-GB" altLang="en-US" sz="1800" dirty="0" smtClean="0">
                <a:cs typeface="Calibri" panose="020F0502020204030204" pitchFamily="34" charset="0"/>
              </a:rPr>
              <a:t>High </a:t>
            </a:r>
            <a:r>
              <a:rPr lang="en-GB" altLang="en-US" sz="1800" dirty="0">
                <a:cs typeface="Calibri" panose="020F0502020204030204" pitchFamily="34" charset="0"/>
              </a:rPr>
              <a:t>frequency – high complexity</a:t>
            </a:r>
          </a:p>
          <a:p>
            <a:pPr marL="732968" lvl="2" indent="-285750">
              <a:buFont typeface="Arial" panose="020B0604020202020204" pitchFamily="34" charset="0"/>
              <a:buChar char="•"/>
            </a:pPr>
            <a:r>
              <a:rPr lang="en-GB" altLang="en-US" sz="1600" dirty="0">
                <a:cs typeface="Calibri" panose="020F0502020204030204" pitchFamily="34" charset="0"/>
              </a:rPr>
              <a:t>Worthwhile but risky</a:t>
            </a:r>
          </a:p>
          <a:p>
            <a:pPr marL="732968" lvl="2" indent="-285750">
              <a:buFont typeface="Arial" panose="020B0604020202020204" pitchFamily="34" charset="0"/>
              <a:buChar char="•"/>
            </a:pPr>
            <a:r>
              <a:rPr lang="en-GB" altLang="en-US" sz="1600" dirty="0">
                <a:cs typeface="Calibri" panose="020F0502020204030204" pitchFamily="34" charset="0"/>
              </a:rPr>
              <a:t>Continue here if the conditions are promising.</a:t>
            </a:r>
          </a:p>
          <a:p>
            <a:pPr marL="285750" indent="-285750">
              <a:buFont typeface="Arial" panose="020B0604020202020204" pitchFamily="34" charset="0"/>
              <a:buChar char="•"/>
            </a:pPr>
            <a:r>
              <a:rPr lang="en-GB" altLang="en-US" sz="1800" dirty="0">
                <a:cs typeface="Calibri" panose="020F0502020204030204" pitchFamily="34" charset="0"/>
              </a:rPr>
              <a:t>Low frequency – high complexity </a:t>
            </a:r>
          </a:p>
          <a:p>
            <a:pPr marL="732968" lvl="2" indent="-285750">
              <a:buFont typeface="Arial" panose="020B0604020202020204" pitchFamily="34" charset="0"/>
              <a:buChar char="•"/>
            </a:pPr>
            <a:r>
              <a:rPr lang="en-GB" altLang="en-US" sz="1600" dirty="0">
                <a:cs typeface="Calibri" panose="020F0502020204030204" pitchFamily="34" charset="0"/>
              </a:rPr>
              <a:t>For highly sensitive jobs only</a:t>
            </a:r>
          </a:p>
          <a:p>
            <a:pPr marL="732968" lvl="2" indent="-285750">
              <a:buFont typeface="Arial" panose="020B0604020202020204" pitchFamily="34" charset="0"/>
              <a:buChar char="•"/>
            </a:pPr>
            <a:r>
              <a:rPr lang="en-GB" altLang="en-US" sz="1600" dirty="0">
                <a:cs typeface="Calibri" panose="020F0502020204030204" pitchFamily="34" charset="0"/>
              </a:rPr>
              <a:t>You must have good reasons to do role engineering here.</a:t>
            </a:r>
          </a:p>
          <a:p>
            <a:pPr marL="285750" indent="-285750">
              <a:buFont typeface="Arial" panose="020B0604020202020204" pitchFamily="34" charset="0"/>
              <a:buChar char="•"/>
            </a:pPr>
            <a:r>
              <a:rPr lang="en-GB" altLang="en-US" sz="1800" dirty="0" smtClean="0">
                <a:cs typeface="Calibri" panose="020F0502020204030204" pitchFamily="34" charset="0"/>
              </a:rPr>
              <a:t>Low frequency – low complexity</a:t>
            </a:r>
          </a:p>
          <a:p>
            <a:pPr marL="732968" lvl="2" indent="-285750">
              <a:buFont typeface="Arial" panose="020B0604020202020204" pitchFamily="34" charset="0"/>
              <a:buChar char="•"/>
            </a:pPr>
            <a:r>
              <a:rPr lang="en-GB" altLang="en-US" sz="1600" dirty="0" smtClean="0">
                <a:cs typeface="Calibri" panose="020F0502020204030204" pitchFamily="34" charset="0"/>
              </a:rPr>
              <a:t>Direct entitlement assignment</a:t>
            </a:r>
          </a:p>
          <a:p>
            <a:pPr marL="732968" lvl="2" indent="-285750">
              <a:buFont typeface="Arial" panose="020B0604020202020204" pitchFamily="34" charset="0"/>
              <a:buChar char="•"/>
            </a:pPr>
            <a:r>
              <a:rPr lang="en-GB" altLang="en-US" sz="1600" dirty="0" smtClean="0">
                <a:cs typeface="Calibri" panose="020F0502020204030204" pitchFamily="34" charset="0"/>
              </a:rPr>
              <a:t>Role engineering is not worth the effort.</a:t>
            </a:r>
            <a:endParaRPr lang="en-GB" altLang="en-US" sz="1600" dirty="0">
              <a:cs typeface="Calibri" panose="020F0502020204030204" pitchFamily="34" charset="0"/>
            </a:endParaRPr>
          </a:p>
        </p:txBody>
      </p:sp>
      <p:grpSp>
        <p:nvGrpSpPr>
          <p:cNvPr id="339973" name="Group 5"/>
          <p:cNvGrpSpPr>
            <a:grpSpLocks/>
          </p:cNvGrpSpPr>
          <p:nvPr/>
        </p:nvGrpSpPr>
        <p:grpSpPr bwMode="auto">
          <a:xfrm>
            <a:off x="167957" y="1399873"/>
            <a:ext cx="5206683" cy="5232958"/>
            <a:chOff x="2784" y="1104"/>
            <a:chExt cx="2976" cy="2981"/>
          </a:xfrm>
        </p:grpSpPr>
        <p:sp>
          <p:nvSpPr>
            <p:cNvPr id="339974" name="Rectangle 6"/>
            <p:cNvSpPr>
              <a:spLocks noChangeArrowheads="1"/>
            </p:cNvSpPr>
            <p:nvPr/>
          </p:nvSpPr>
          <p:spPr bwMode="auto">
            <a:xfrm>
              <a:off x="3168" y="1349"/>
              <a:ext cx="2400" cy="2333"/>
            </a:xfrm>
            <a:prstGeom prst="rect">
              <a:avLst/>
            </a:prstGeom>
            <a:gradFill rotWithShape="0">
              <a:gsLst>
                <a:gs pos="0">
                  <a:srgbClr val="89A5FF">
                    <a:gamma/>
                    <a:tint val="0"/>
                    <a:invGamma/>
                  </a:srgbClr>
                </a:gs>
                <a:gs pos="100000">
                  <a:srgbClr val="89A5FF"/>
                </a:gs>
              </a:gsLst>
              <a:path path="shape">
                <a:fillToRect l="50000" t="50000" r="50000" b="50000"/>
              </a:path>
            </a:gradFill>
            <a:ln w="28575">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dirty="0" smtClean="0">
                <a:latin typeface="Calibri" panose="020F0502020204030204" pitchFamily="34" charset="0"/>
                <a:cs typeface="Calibri" panose="020F0502020204030204" pitchFamily="34" charset="0"/>
              </a:endParaRPr>
            </a:p>
            <a:p>
              <a:endParaRPr lang="de-DE" dirty="0">
                <a:latin typeface="Calibri" panose="020F0502020204030204" pitchFamily="34" charset="0"/>
                <a:cs typeface="Calibri" panose="020F0502020204030204" pitchFamily="34" charset="0"/>
              </a:endParaRPr>
            </a:p>
            <a:p>
              <a:endParaRPr lang="de-DE" dirty="0" smtClean="0">
                <a:latin typeface="Calibri" panose="020F0502020204030204" pitchFamily="34" charset="0"/>
                <a:cs typeface="Calibri" panose="020F0502020204030204" pitchFamily="34" charset="0"/>
              </a:endParaRPr>
            </a:p>
            <a:p>
              <a:endParaRPr lang="de-DE" dirty="0">
                <a:latin typeface="Calibri" panose="020F0502020204030204" pitchFamily="34" charset="0"/>
                <a:cs typeface="Calibri" panose="020F0502020204030204" pitchFamily="34" charset="0"/>
              </a:endParaRPr>
            </a:p>
            <a:p>
              <a:endParaRPr lang="de-DE" dirty="0" smtClean="0">
                <a:latin typeface="Calibri" panose="020F0502020204030204" pitchFamily="34" charset="0"/>
                <a:cs typeface="Calibri" panose="020F0502020204030204" pitchFamily="34" charset="0"/>
              </a:endParaRPr>
            </a:p>
            <a:p>
              <a:endParaRPr lang="de-DE" dirty="0">
                <a:latin typeface="Calibri" panose="020F0502020204030204" pitchFamily="34" charset="0"/>
                <a:cs typeface="Calibri" panose="020F0502020204030204" pitchFamily="34" charset="0"/>
              </a:endParaRPr>
            </a:p>
            <a:p>
              <a:endParaRPr lang="de-DE" dirty="0" smtClean="0">
                <a:latin typeface="Calibri" panose="020F0502020204030204" pitchFamily="34" charset="0"/>
                <a:cs typeface="Calibri" panose="020F0502020204030204" pitchFamily="34" charset="0"/>
              </a:endParaRPr>
            </a:p>
            <a:p>
              <a:endParaRPr lang="de-DE" dirty="0">
                <a:latin typeface="Calibri" panose="020F0502020204030204" pitchFamily="34" charset="0"/>
                <a:cs typeface="Calibri" panose="020F0502020204030204" pitchFamily="34" charset="0"/>
              </a:endParaRPr>
            </a:p>
            <a:p>
              <a:endParaRPr lang="de-DE" dirty="0" smtClean="0">
                <a:latin typeface="Calibri" panose="020F0502020204030204" pitchFamily="34" charset="0"/>
                <a:cs typeface="Calibri" panose="020F0502020204030204" pitchFamily="34" charset="0"/>
              </a:endParaRPr>
            </a:p>
            <a:p>
              <a:endParaRPr lang="de-DE" dirty="0">
                <a:latin typeface="Calibri" panose="020F0502020204030204" pitchFamily="34" charset="0"/>
                <a:cs typeface="Calibri" panose="020F0502020204030204" pitchFamily="34" charset="0"/>
              </a:endParaRPr>
            </a:p>
            <a:p>
              <a:endParaRPr lang="de-DE" dirty="0" smtClean="0">
                <a:latin typeface="Calibri" panose="020F0502020204030204" pitchFamily="34" charset="0"/>
                <a:cs typeface="Calibri" panose="020F0502020204030204" pitchFamily="34" charset="0"/>
              </a:endParaRPr>
            </a:p>
            <a:p>
              <a:endParaRPr lang="de-DE" dirty="0">
                <a:latin typeface="Calibri" panose="020F0502020204030204" pitchFamily="34" charset="0"/>
                <a:cs typeface="Calibri" panose="020F0502020204030204" pitchFamily="34" charset="0"/>
              </a:endParaRPr>
            </a:p>
            <a:p>
              <a:endParaRPr lang="de-DE" dirty="0" smtClean="0">
                <a:latin typeface="Calibri" panose="020F0502020204030204" pitchFamily="34" charset="0"/>
                <a:cs typeface="Calibri" panose="020F0502020204030204" pitchFamily="34" charset="0"/>
              </a:endParaRPr>
            </a:p>
          </p:txBody>
        </p:sp>
        <p:sp>
          <p:nvSpPr>
            <p:cNvPr id="339979" name="Line 11"/>
            <p:cNvSpPr>
              <a:spLocks noChangeShapeType="1"/>
            </p:cNvSpPr>
            <p:nvPr/>
          </p:nvSpPr>
          <p:spPr bwMode="auto">
            <a:xfrm>
              <a:off x="3168" y="3696"/>
              <a:ext cx="2592" cy="0"/>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latin typeface="Calibri" panose="020F0502020204030204" pitchFamily="34" charset="0"/>
                <a:cs typeface="Calibri" panose="020F0502020204030204" pitchFamily="34" charset="0"/>
              </a:endParaRPr>
            </a:p>
          </p:txBody>
        </p:sp>
        <p:sp>
          <p:nvSpPr>
            <p:cNvPr id="339980" name="Line 12"/>
            <p:cNvSpPr>
              <a:spLocks noChangeShapeType="1"/>
            </p:cNvSpPr>
            <p:nvPr/>
          </p:nvSpPr>
          <p:spPr bwMode="auto">
            <a:xfrm flipV="1">
              <a:off x="3168" y="1104"/>
              <a:ext cx="0" cy="2592"/>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latin typeface="Calibri" panose="020F0502020204030204" pitchFamily="34" charset="0"/>
                <a:cs typeface="Calibri" panose="020F0502020204030204" pitchFamily="34" charset="0"/>
              </a:endParaRPr>
            </a:p>
          </p:txBody>
        </p:sp>
        <p:sp>
          <p:nvSpPr>
            <p:cNvPr id="339981" name="Text Box 13"/>
            <p:cNvSpPr txBox="1">
              <a:spLocks noChangeArrowheads="1"/>
            </p:cNvSpPr>
            <p:nvPr/>
          </p:nvSpPr>
          <p:spPr bwMode="auto">
            <a:xfrm>
              <a:off x="3493" y="3719"/>
              <a:ext cx="1649"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eaLnBrk="0" hangingPunct="0">
                <a:buClr>
                  <a:srgbClr val="6699FF"/>
                </a:buClr>
                <a:buSzPct val="80000"/>
                <a:buFont typeface="Wingdings" pitchFamily="2" charset="2"/>
                <a:buNone/>
              </a:pPr>
              <a:r>
                <a:rPr lang="en-GB" altLang="en-US">
                  <a:latin typeface="Calibri" panose="020F0502020204030204" pitchFamily="34" charset="0"/>
                  <a:cs typeface="Calibri" panose="020F0502020204030204" pitchFamily="34" charset="0"/>
                </a:rPr>
                <a:t>Organisational complexity</a:t>
              </a:r>
            </a:p>
          </p:txBody>
        </p:sp>
        <p:sp>
          <p:nvSpPr>
            <p:cNvPr id="339982" name="Text Box 14"/>
            <p:cNvSpPr txBox="1">
              <a:spLocks noChangeArrowheads="1"/>
            </p:cNvSpPr>
            <p:nvPr/>
          </p:nvSpPr>
          <p:spPr bwMode="auto">
            <a:xfrm rot="16200000">
              <a:off x="2211" y="2240"/>
              <a:ext cx="157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eaLnBrk="0" hangingPunct="0">
                <a:buClr>
                  <a:srgbClr val="6699FF"/>
                </a:buClr>
                <a:buSzPct val="80000"/>
                <a:buFont typeface="Wingdings" pitchFamily="2" charset="2"/>
                <a:buNone/>
              </a:pPr>
              <a:r>
                <a:rPr lang="en-GB" altLang="en-US" dirty="0">
                  <a:latin typeface="Calibri" panose="020F0502020204030204" pitchFamily="34" charset="0"/>
                  <a:cs typeface="Calibri" panose="020F0502020204030204" pitchFamily="34" charset="0"/>
                </a:rPr>
                <a:t>Frequency of occurrence</a:t>
              </a:r>
            </a:p>
          </p:txBody>
        </p:sp>
        <p:sp>
          <p:nvSpPr>
            <p:cNvPr id="339983" name="Text Box 15"/>
            <p:cNvSpPr txBox="1">
              <a:spLocks noChangeArrowheads="1"/>
            </p:cNvSpPr>
            <p:nvPr/>
          </p:nvSpPr>
          <p:spPr bwMode="auto">
            <a:xfrm rot="16200000">
              <a:off x="3131" y="3878"/>
              <a:ext cx="246" cy="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eaLnBrk="0" hangingPunct="0">
                <a:buClr>
                  <a:srgbClr val="6699FF"/>
                </a:buClr>
                <a:buSzPct val="80000"/>
                <a:buFont typeface="Wingdings" pitchFamily="2" charset="2"/>
                <a:buNone/>
              </a:pPr>
              <a:r>
                <a:rPr lang="en-GB" altLang="en-US" sz="1300">
                  <a:latin typeface="Calibri" panose="020F0502020204030204" pitchFamily="34" charset="0"/>
                  <a:cs typeface="Calibri" panose="020F0502020204030204" pitchFamily="34" charset="0"/>
                </a:rPr>
                <a:t>low</a:t>
              </a:r>
            </a:p>
          </p:txBody>
        </p:sp>
        <p:sp>
          <p:nvSpPr>
            <p:cNvPr id="339984" name="Text Box 16"/>
            <p:cNvSpPr txBox="1">
              <a:spLocks noChangeArrowheads="1"/>
            </p:cNvSpPr>
            <p:nvPr/>
          </p:nvSpPr>
          <p:spPr bwMode="auto">
            <a:xfrm rot="16200000">
              <a:off x="5328" y="3784"/>
              <a:ext cx="271" cy="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eaLnBrk="0" hangingPunct="0">
                <a:buClr>
                  <a:srgbClr val="6699FF"/>
                </a:buClr>
                <a:buSzPct val="80000"/>
                <a:buFont typeface="Wingdings" pitchFamily="2" charset="2"/>
                <a:buNone/>
              </a:pPr>
              <a:r>
                <a:rPr lang="en-GB" altLang="en-US" sz="1300">
                  <a:latin typeface="Calibri" panose="020F0502020204030204" pitchFamily="34" charset="0"/>
                  <a:cs typeface="Calibri" panose="020F0502020204030204" pitchFamily="34" charset="0"/>
                </a:rPr>
                <a:t>high</a:t>
              </a:r>
            </a:p>
          </p:txBody>
        </p:sp>
        <p:sp>
          <p:nvSpPr>
            <p:cNvPr id="339985" name="Text Box 17"/>
            <p:cNvSpPr txBox="1">
              <a:spLocks noChangeArrowheads="1"/>
            </p:cNvSpPr>
            <p:nvPr/>
          </p:nvSpPr>
          <p:spPr bwMode="auto">
            <a:xfrm>
              <a:off x="2784" y="3503"/>
              <a:ext cx="247" cy="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eaLnBrk="0" hangingPunct="0">
                <a:buClr>
                  <a:srgbClr val="6699FF"/>
                </a:buClr>
                <a:buSzPct val="80000"/>
                <a:buFont typeface="Wingdings" pitchFamily="2" charset="2"/>
                <a:buNone/>
              </a:pPr>
              <a:r>
                <a:rPr lang="en-GB" altLang="en-US" sz="1300">
                  <a:latin typeface="Calibri" panose="020F0502020204030204" pitchFamily="34" charset="0"/>
                  <a:cs typeface="Calibri" panose="020F0502020204030204" pitchFamily="34" charset="0"/>
                </a:rPr>
                <a:t>low</a:t>
              </a:r>
            </a:p>
          </p:txBody>
        </p:sp>
        <p:sp>
          <p:nvSpPr>
            <p:cNvPr id="339986" name="Text Box 18"/>
            <p:cNvSpPr txBox="1">
              <a:spLocks noChangeArrowheads="1"/>
            </p:cNvSpPr>
            <p:nvPr/>
          </p:nvSpPr>
          <p:spPr bwMode="auto">
            <a:xfrm>
              <a:off x="2847" y="1296"/>
              <a:ext cx="272" cy="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eaLnBrk="0" hangingPunct="0">
                <a:buClr>
                  <a:srgbClr val="6699FF"/>
                </a:buClr>
                <a:buSzPct val="80000"/>
                <a:buFont typeface="Wingdings" pitchFamily="2" charset="2"/>
                <a:buNone/>
              </a:pPr>
              <a:r>
                <a:rPr lang="en-GB" altLang="en-US" sz="1300">
                  <a:latin typeface="Calibri" panose="020F0502020204030204" pitchFamily="34" charset="0"/>
                  <a:cs typeface="Calibri" panose="020F0502020204030204" pitchFamily="34" charset="0"/>
                </a:rPr>
                <a:t>high</a:t>
              </a:r>
            </a:p>
          </p:txBody>
        </p:sp>
        <p:sp>
          <p:nvSpPr>
            <p:cNvPr id="339987" name="Text Box 19"/>
            <p:cNvSpPr txBox="1">
              <a:spLocks noChangeArrowheads="1"/>
            </p:cNvSpPr>
            <p:nvPr/>
          </p:nvSpPr>
          <p:spPr bwMode="auto">
            <a:xfrm>
              <a:off x="4606" y="2787"/>
              <a:ext cx="701" cy="580"/>
            </a:xfrm>
            <a:prstGeom prst="rect">
              <a:avLst/>
            </a:prstGeom>
            <a:noFill/>
            <a:ln>
              <a:noFill/>
            </a:ln>
            <a:effectLst/>
            <a:extLst>
              <a:ext uri="{909E8E84-426E-40DD-AFC4-6F175D3DCCD1}">
                <a14:hiddenFill xmlns:a14="http://schemas.microsoft.com/office/drawing/2010/main">
                  <a:gradFill rotWithShape="0">
                    <a:gsLst>
                      <a:gs pos="0">
                        <a:srgbClr val="6699FF">
                          <a:gamma/>
                          <a:tint val="23922"/>
                          <a:invGamma/>
                        </a:srgbClr>
                      </a:gs>
                      <a:gs pos="100000">
                        <a:srgbClr val="6699FF"/>
                      </a:gs>
                    </a:gsLst>
                    <a:path path="shape">
                      <a:fillToRect l="50000" t="50000" r="50000" b="50000"/>
                    </a:path>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0" hangingPunct="0">
                <a:buClr>
                  <a:srgbClr val="6699FF"/>
                </a:buClr>
                <a:buSzPct val="80000"/>
                <a:buFont typeface="Wingdings" pitchFamily="2" charset="2"/>
                <a:buNone/>
              </a:pPr>
              <a:r>
                <a:rPr lang="en-GB" altLang="en-US" b="1" dirty="0">
                  <a:latin typeface="Calibri" panose="020F0502020204030204" pitchFamily="34" charset="0"/>
                  <a:cs typeface="Calibri" panose="020F0502020204030204" pitchFamily="34" charset="0"/>
                </a:rPr>
                <a:t>For highly</a:t>
              </a:r>
              <a:br>
                <a:rPr lang="en-GB" altLang="en-US" b="1" dirty="0">
                  <a:latin typeface="Calibri" panose="020F0502020204030204" pitchFamily="34" charset="0"/>
                  <a:cs typeface="Calibri" panose="020F0502020204030204" pitchFamily="34" charset="0"/>
                </a:rPr>
              </a:br>
              <a:r>
                <a:rPr lang="en-GB" altLang="en-US" b="1" dirty="0">
                  <a:latin typeface="Calibri" panose="020F0502020204030204" pitchFamily="34" charset="0"/>
                  <a:cs typeface="Calibri" panose="020F0502020204030204" pitchFamily="34" charset="0"/>
                </a:rPr>
                <a:t>sensitive</a:t>
              </a:r>
              <a:br>
                <a:rPr lang="en-GB" altLang="en-US" b="1" dirty="0">
                  <a:latin typeface="Calibri" panose="020F0502020204030204" pitchFamily="34" charset="0"/>
                  <a:cs typeface="Calibri" panose="020F0502020204030204" pitchFamily="34" charset="0"/>
                </a:rPr>
              </a:br>
              <a:r>
                <a:rPr lang="en-GB" altLang="en-US" b="1" dirty="0">
                  <a:latin typeface="Calibri" panose="020F0502020204030204" pitchFamily="34" charset="0"/>
                  <a:cs typeface="Calibri" panose="020F0502020204030204" pitchFamily="34" charset="0"/>
                </a:rPr>
                <a:t>jobs only</a:t>
              </a:r>
            </a:p>
          </p:txBody>
        </p:sp>
        <p:sp>
          <p:nvSpPr>
            <p:cNvPr id="339988" name="Text Box 20"/>
            <p:cNvSpPr txBox="1">
              <a:spLocks noChangeArrowheads="1"/>
            </p:cNvSpPr>
            <p:nvPr/>
          </p:nvSpPr>
          <p:spPr bwMode="auto">
            <a:xfrm>
              <a:off x="3365" y="1759"/>
              <a:ext cx="687" cy="404"/>
            </a:xfrm>
            <a:prstGeom prst="rect">
              <a:avLst/>
            </a:prstGeom>
            <a:noFill/>
            <a:ln>
              <a:noFill/>
            </a:ln>
            <a:effectLst/>
            <a:extLst>
              <a:ext uri="{909E8E84-426E-40DD-AFC4-6F175D3DCCD1}">
                <a14:hiddenFill xmlns:a14="http://schemas.microsoft.com/office/drawing/2010/main">
                  <a:gradFill rotWithShape="0">
                    <a:gsLst>
                      <a:gs pos="0">
                        <a:srgbClr val="6699FF">
                          <a:gamma/>
                          <a:tint val="23922"/>
                          <a:invGamma/>
                        </a:srgbClr>
                      </a:gs>
                      <a:gs pos="100000">
                        <a:srgbClr val="6699FF"/>
                      </a:gs>
                    </a:gsLst>
                    <a:path path="shape">
                      <a:fillToRect l="50000" t="50000" r="50000" b="50000"/>
                    </a:path>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0" hangingPunct="0">
                <a:buClr>
                  <a:srgbClr val="6699FF"/>
                </a:buClr>
                <a:buSzPct val="80000"/>
                <a:buFont typeface="Wingdings" pitchFamily="2" charset="2"/>
                <a:buNone/>
              </a:pPr>
              <a:r>
                <a:rPr lang="en-GB" altLang="en-US" b="1" dirty="0">
                  <a:latin typeface="Calibri" panose="020F0502020204030204" pitchFamily="34" charset="0"/>
                  <a:cs typeface="Calibri" panose="020F0502020204030204" pitchFamily="34" charset="0"/>
                </a:rPr>
                <a:t>Optimal</a:t>
              </a:r>
            </a:p>
            <a:p>
              <a:pPr algn="ctr" eaLnBrk="0" hangingPunct="0">
                <a:buClr>
                  <a:srgbClr val="6699FF"/>
                </a:buClr>
                <a:buSzPct val="80000"/>
                <a:buFont typeface="Wingdings" pitchFamily="2" charset="2"/>
                <a:buNone/>
              </a:pPr>
              <a:r>
                <a:rPr lang="en-GB" altLang="en-US" b="1" dirty="0">
                  <a:latin typeface="Calibri" panose="020F0502020204030204" pitchFamily="34" charset="0"/>
                  <a:cs typeface="Calibri" panose="020F0502020204030204" pitchFamily="34" charset="0"/>
                </a:rPr>
                <a:t>efficiency</a:t>
              </a:r>
            </a:p>
          </p:txBody>
        </p:sp>
        <p:sp>
          <p:nvSpPr>
            <p:cNvPr id="339989" name="Text Box 21"/>
            <p:cNvSpPr txBox="1">
              <a:spLocks noChangeArrowheads="1"/>
            </p:cNvSpPr>
            <p:nvPr/>
          </p:nvSpPr>
          <p:spPr bwMode="auto">
            <a:xfrm>
              <a:off x="3297" y="2787"/>
              <a:ext cx="823" cy="580"/>
            </a:xfrm>
            <a:prstGeom prst="rect">
              <a:avLst/>
            </a:prstGeom>
            <a:noFill/>
            <a:ln>
              <a:noFill/>
            </a:ln>
            <a:effectLst/>
            <a:extLst>
              <a:ext uri="{909E8E84-426E-40DD-AFC4-6F175D3DCCD1}">
                <a14:hiddenFill xmlns:a14="http://schemas.microsoft.com/office/drawing/2010/main">
                  <a:gradFill rotWithShape="0">
                    <a:gsLst>
                      <a:gs pos="0">
                        <a:srgbClr val="6699FF">
                          <a:gamma/>
                          <a:tint val="23922"/>
                          <a:invGamma/>
                        </a:srgbClr>
                      </a:gs>
                      <a:gs pos="100000">
                        <a:srgbClr val="6699FF"/>
                      </a:gs>
                    </a:gsLst>
                    <a:path path="shape">
                      <a:fillToRect l="50000" t="50000" r="50000" b="50000"/>
                    </a:path>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0" hangingPunct="0">
                <a:buClr>
                  <a:srgbClr val="6699FF"/>
                </a:buClr>
                <a:buSzPct val="80000"/>
                <a:buFont typeface="Wingdings" pitchFamily="2" charset="2"/>
                <a:buNone/>
              </a:pPr>
              <a:r>
                <a:rPr lang="en-GB" altLang="en-US" b="1" dirty="0">
                  <a:latin typeface="Calibri" panose="020F0502020204030204" pitchFamily="34" charset="0"/>
                  <a:cs typeface="Calibri" panose="020F0502020204030204" pitchFamily="34" charset="0"/>
                </a:rPr>
                <a:t>Direct</a:t>
              </a:r>
              <a:br>
                <a:rPr lang="en-GB" altLang="en-US" b="1" dirty="0">
                  <a:latin typeface="Calibri" panose="020F0502020204030204" pitchFamily="34" charset="0"/>
                  <a:cs typeface="Calibri" panose="020F0502020204030204" pitchFamily="34" charset="0"/>
                </a:rPr>
              </a:br>
              <a:r>
                <a:rPr lang="en-GB" altLang="en-US" b="1" dirty="0" smtClean="0">
                  <a:latin typeface="Calibri" panose="020F0502020204030204" pitchFamily="34" charset="0"/>
                  <a:cs typeface="Calibri" panose="020F0502020204030204" pitchFamily="34" charset="0"/>
                </a:rPr>
                <a:t>entitlement</a:t>
              </a:r>
              <a:endParaRPr lang="en-GB" altLang="en-US" b="1" dirty="0">
                <a:latin typeface="Calibri" panose="020F0502020204030204" pitchFamily="34" charset="0"/>
                <a:cs typeface="Calibri" panose="020F0502020204030204" pitchFamily="34" charset="0"/>
              </a:endParaRPr>
            </a:p>
            <a:p>
              <a:pPr algn="ctr" eaLnBrk="0" hangingPunct="0">
                <a:buClr>
                  <a:srgbClr val="6699FF"/>
                </a:buClr>
                <a:buSzPct val="80000"/>
                <a:buFont typeface="Wingdings" pitchFamily="2" charset="2"/>
                <a:buNone/>
              </a:pPr>
              <a:r>
                <a:rPr lang="en-GB" altLang="en-US" b="1" dirty="0">
                  <a:latin typeface="Calibri" panose="020F0502020204030204" pitchFamily="34" charset="0"/>
                  <a:cs typeface="Calibri" panose="020F0502020204030204" pitchFamily="34" charset="0"/>
                </a:rPr>
                <a:t>assignment</a:t>
              </a:r>
            </a:p>
          </p:txBody>
        </p:sp>
        <p:sp>
          <p:nvSpPr>
            <p:cNvPr id="339990" name="Text Box 22"/>
            <p:cNvSpPr txBox="1">
              <a:spLocks noChangeArrowheads="1"/>
            </p:cNvSpPr>
            <p:nvPr/>
          </p:nvSpPr>
          <p:spPr bwMode="auto">
            <a:xfrm>
              <a:off x="4545" y="1759"/>
              <a:ext cx="824" cy="404"/>
            </a:xfrm>
            <a:prstGeom prst="rect">
              <a:avLst/>
            </a:prstGeom>
            <a:noFill/>
            <a:ln>
              <a:noFill/>
            </a:ln>
            <a:effectLst/>
            <a:extLst>
              <a:ext uri="{909E8E84-426E-40DD-AFC4-6F175D3DCCD1}">
                <a14:hiddenFill xmlns:a14="http://schemas.microsoft.com/office/drawing/2010/main">
                  <a:gradFill rotWithShape="0">
                    <a:gsLst>
                      <a:gs pos="0">
                        <a:srgbClr val="6699FF">
                          <a:gamma/>
                          <a:tint val="23922"/>
                          <a:invGamma/>
                        </a:srgbClr>
                      </a:gs>
                      <a:gs pos="100000">
                        <a:srgbClr val="6699FF"/>
                      </a:gs>
                    </a:gsLst>
                    <a:path path="shape">
                      <a:fillToRect l="50000" t="50000" r="50000" b="50000"/>
                    </a:path>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0" hangingPunct="0">
                <a:buClr>
                  <a:srgbClr val="6699FF"/>
                </a:buClr>
                <a:buSzPct val="80000"/>
                <a:buFont typeface="Wingdings" pitchFamily="2" charset="2"/>
                <a:buNone/>
              </a:pPr>
              <a:r>
                <a:rPr lang="en-GB" altLang="en-US" b="1" dirty="0">
                  <a:latin typeface="Calibri" panose="020F0502020204030204" pitchFamily="34" charset="0"/>
                  <a:cs typeface="Calibri" panose="020F0502020204030204" pitchFamily="34" charset="0"/>
                </a:rPr>
                <a:t>Worthwhile</a:t>
              </a:r>
            </a:p>
            <a:p>
              <a:pPr algn="ctr" eaLnBrk="0" hangingPunct="0">
                <a:buClr>
                  <a:srgbClr val="6699FF"/>
                </a:buClr>
                <a:buSzPct val="80000"/>
                <a:buFont typeface="Wingdings" pitchFamily="2" charset="2"/>
                <a:buNone/>
              </a:pPr>
              <a:r>
                <a:rPr lang="en-GB" altLang="en-US" b="1" dirty="0">
                  <a:latin typeface="Calibri" panose="020F0502020204030204" pitchFamily="34" charset="0"/>
                  <a:cs typeface="Calibri" panose="020F0502020204030204" pitchFamily="34" charset="0"/>
                </a:rPr>
                <a:t>but risky</a:t>
              </a:r>
            </a:p>
          </p:txBody>
        </p:sp>
      </p:grpSp>
      <p:sp>
        <p:nvSpPr>
          <p:cNvPr id="339991" name="Text Box 23"/>
          <p:cNvSpPr txBox="1">
            <a:spLocks noChangeArrowheads="1"/>
          </p:cNvSpPr>
          <p:nvPr/>
        </p:nvSpPr>
        <p:spPr bwMode="auto">
          <a:xfrm>
            <a:off x="755809" y="6649478"/>
            <a:ext cx="8985726" cy="3756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913" tIns="50457" rIns="100913" bIns="50457">
            <a:spAutoFit/>
          </a:bodyPr>
          <a:lstStyle>
            <a:lvl1pPr marL="377825" indent="-377825" algn="l">
              <a:defRPr>
                <a:solidFill>
                  <a:schemeClr val="tx1"/>
                </a:solidFill>
                <a:latin typeface="Trebuchet MS" pitchFamily="34" charset="0"/>
              </a:defRPr>
            </a:lvl1pPr>
            <a:lvl2pPr marL="568325" algn="l">
              <a:defRPr>
                <a:solidFill>
                  <a:schemeClr val="tx1"/>
                </a:solidFill>
                <a:latin typeface="Trebuchet MS" pitchFamily="34" charset="0"/>
              </a:defRPr>
            </a:lvl2pPr>
            <a:lvl3pPr algn="l">
              <a:defRPr>
                <a:solidFill>
                  <a:schemeClr val="tx1"/>
                </a:solidFill>
                <a:latin typeface="Trebuchet MS" pitchFamily="34" charset="0"/>
              </a:defRPr>
            </a:lvl3pPr>
            <a:lvl4pPr algn="l">
              <a:defRPr>
                <a:solidFill>
                  <a:schemeClr val="tx1"/>
                </a:solidFill>
                <a:latin typeface="Trebuchet MS" pitchFamily="34" charset="0"/>
              </a:defRPr>
            </a:lvl4pPr>
            <a:lvl5pPr algn="l">
              <a:defRPr>
                <a:solidFill>
                  <a:schemeClr val="tx1"/>
                </a:solidFill>
                <a:latin typeface="Trebuchet MS" pitchFamily="34" charset="0"/>
              </a:defRPr>
            </a:lvl5pPr>
            <a:lvl6pPr fontAlgn="base">
              <a:spcBef>
                <a:spcPct val="0"/>
              </a:spcBef>
              <a:spcAft>
                <a:spcPct val="0"/>
              </a:spcAft>
              <a:defRPr>
                <a:solidFill>
                  <a:schemeClr val="tx1"/>
                </a:solidFill>
                <a:latin typeface="Trebuchet MS" pitchFamily="34" charset="0"/>
              </a:defRPr>
            </a:lvl6pPr>
            <a:lvl7pPr fontAlgn="base">
              <a:spcBef>
                <a:spcPct val="0"/>
              </a:spcBef>
              <a:spcAft>
                <a:spcPct val="0"/>
              </a:spcAft>
              <a:defRPr>
                <a:solidFill>
                  <a:schemeClr val="tx1"/>
                </a:solidFill>
                <a:latin typeface="Trebuchet MS" pitchFamily="34" charset="0"/>
              </a:defRPr>
            </a:lvl7pPr>
            <a:lvl8pPr fontAlgn="base">
              <a:spcBef>
                <a:spcPct val="0"/>
              </a:spcBef>
              <a:spcAft>
                <a:spcPct val="0"/>
              </a:spcAft>
              <a:defRPr>
                <a:solidFill>
                  <a:schemeClr val="tx1"/>
                </a:solidFill>
                <a:latin typeface="Trebuchet MS" pitchFamily="34" charset="0"/>
              </a:defRPr>
            </a:lvl8pPr>
            <a:lvl9pPr fontAlgn="base">
              <a:spcBef>
                <a:spcPct val="0"/>
              </a:spcBef>
              <a:spcAft>
                <a:spcPct val="0"/>
              </a:spcAft>
              <a:defRPr>
                <a:solidFill>
                  <a:schemeClr val="tx1"/>
                </a:solidFill>
                <a:latin typeface="Trebuchet MS" pitchFamily="34" charset="0"/>
              </a:defRPr>
            </a:lvl9pPr>
          </a:lstStyle>
          <a:p>
            <a:pPr eaLnBrk="0" hangingPunct="0">
              <a:lnSpc>
                <a:spcPct val="90000"/>
              </a:lnSpc>
              <a:spcBef>
                <a:spcPct val="20000"/>
              </a:spcBef>
              <a:buClr>
                <a:srgbClr val="FF0000"/>
              </a:buClr>
              <a:buSzPct val="80000"/>
              <a:buFont typeface="Wingdings" pitchFamily="2" charset="2"/>
              <a:buChar char="è"/>
            </a:pPr>
            <a:r>
              <a:rPr lang="en-GB" altLang="en-US">
                <a:solidFill>
                  <a:srgbClr val="FF0000"/>
                </a:solidFill>
                <a:latin typeface="Calibri" panose="020F0502020204030204" pitchFamily="34" charset="0"/>
                <a:cs typeface="Calibri" panose="020F0502020204030204" pitchFamily="34" charset="0"/>
              </a:rPr>
              <a:t>expect optimal results at high number of jobs with low complexity.</a:t>
            </a:r>
          </a:p>
        </p:txBody>
      </p:sp>
      <p:cxnSp>
        <p:nvCxnSpPr>
          <p:cNvPr id="3" name="Gerade Verbindung 2"/>
          <p:cNvCxnSpPr/>
          <p:nvPr/>
        </p:nvCxnSpPr>
        <p:spPr bwMode="auto">
          <a:xfrm>
            <a:off x="2939256" y="1881711"/>
            <a:ext cx="0" cy="4120011"/>
          </a:xfrm>
          <a:prstGeom prst="line">
            <a:avLst/>
          </a:prstGeom>
          <a:noFill/>
          <a:ln w="19050">
            <a:solidFill>
              <a:schemeClr val="tx1"/>
            </a:solidFill>
            <a:prstDash val="sysDash"/>
            <a:round/>
            <a:headEnd/>
            <a:tailEnd/>
          </a:ln>
        </p:spPr>
      </p:cxnSp>
      <p:cxnSp>
        <p:nvCxnSpPr>
          <p:cNvPr id="27" name="Gerade Verbindung 26"/>
          <p:cNvCxnSpPr/>
          <p:nvPr/>
        </p:nvCxnSpPr>
        <p:spPr bwMode="auto">
          <a:xfrm>
            <a:off x="843285" y="3929428"/>
            <a:ext cx="4195440" cy="1"/>
          </a:xfrm>
          <a:prstGeom prst="line">
            <a:avLst/>
          </a:prstGeom>
          <a:noFill/>
          <a:ln w="19050">
            <a:solidFill>
              <a:schemeClr val="tx1"/>
            </a:solidFill>
            <a:prstDash val="sysDash"/>
            <a:round/>
            <a:headEnd/>
            <a:tailEnd/>
          </a:ln>
        </p:spPr>
      </p:cxnSp>
    </p:spTree>
    <p:extLst>
      <p:ext uri="{BB962C8B-B14F-4D97-AF65-F5344CB8AC3E}">
        <p14:creationId xmlns:p14="http://schemas.microsoft.com/office/powerpoint/2010/main" val="85381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531807" y="725632"/>
            <a:ext cx="8461375" cy="757237"/>
          </a:xfrm>
          <a:noFill/>
        </p:spPr>
        <p:txBody>
          <a:bodyPr/>
          <a:lstStyle/>
          <a:p>
            <a:r>
              <a:rPr lang="en-US" dirty="0"/>
              <a:t>What is ABAC</a:t>
            </a:r>
            <a:r>
              <a:rPr lang="en-US" dirty="0" smtClean="0"/>
              <a:t>?</a:t>
            </a:r>
            <a:br>
              <a:rPr lang="en-US" dirty="0" smtClean="0"/>
            </a:br>
            <a:r>
              <a:rPr lang="en-US" sz="2000" dirty="0" smtClean="0"/>
              <a:t>Attributes + Rules: Replace roles or make </a:t>
            </a:r>
            <a:r>
              <a:rPr lang="en-US" sz="2000" dirty="0"/>
              <a:t>it </a:t>
            </a:r>
            <a:r>
              <a:rPr lang="en-US" sz="2000" dirty="0" smtClean="0"/>
              <a:t>simpler, more flexible.</a:t>
            </a:r>
            <a:r>
              <a:rPr lang="en-US" dirty="0"/>
              <a:t/>
            </a:r>
            <a:br>
              <a:rPr lang="en-US" dirty="0"/>
            </a:br>
            <a:endParaRPr lang="en-GB" dirty="0"/>
          </a:p>
        </p:txBody>
      </p:sp>
      <p:sp>
        <p:nvSpPr>
          <p:cNvPr id="7" name="Inhaltsplatzhalter 6"/>
          <p:cNvSpPr>
            <a:spLocks noGrp="1"/>
          </p:cNvSpPr>
          <p:nvPr>
            <p:ph idx="1"/>
          </p:nvPr>
        </p:nvSpPr>
        <p:spPr>
          <a:xfrm>
            <a:off x="519114" y="1612900"/>
            <a:ext cx="8999536" cy="5318251"/>
          </a:xfrm>
          <a:noFill/>
        </p:spPr>
        <p:txBody>
          <a:bodyPr/>
          <a:lstStyle/>
          <a:p>
            <a:pPr marL="342900" indent="-342900">
              <a:buFont typeface="Arial" panose="020B0604020202020204" pitchFamily="34" charset="0"/>
              <a:buChar char="•"/>
            </a:pPr>
            <a:r>
              <a:rPr lang="en-US" sz="1800" dirty="0" smtClean="0"/>
              <a:t>Aimed at higher </a:t>
            </a:r>
            <a:r>
              <a:rPr lang="en-US" sz="1800" b="1" dirty="0" smtClean="0"/>
              <a:t>agility</a:t>
            </a:r>
            <a:r>
              <a:rPr lang="en-US" sz="1800" dirty="0" smtClean="0"/>
              <a:t> &amp; to </a:t>
            </a:r>
            <a:r>
              <a:rPr lang="en-US" sz="1800" dirty="0"/>
              <a:t>avoid </a:t>
            </a:r>
            <a:r>
              <a:rPr lang="en-US" sz="1800" b="1" dirty="0" smtClean="0"/>
              <a:t>role explosions</a:t>
            </a:r>
            <a:r>
              <a:rPr lang="en-US" sz="1800" dirty="0" smtClean="0"/>
              <a:t>. </a:t>
            </a:r>
          </a:p>
          <a:p>
            <a:pPr marL="342900" indent="-342900">
              <a:buFont typeface="Arial" panose="020B0604020202020204" pitchFamily="34" charset="0"/>
              <a:buChar char="•"/>
            </a:pPr>
            <a:r>
              <a:rPr lang="en-US" sz="1800" dirty="0" smtClean="0"/>
              <a:t>Attribute-based access control may replace </a:t>
            </a:r>
            <a:r>
              <a:rPr lang="en-US" sz="1800" dirty="0"/>
              <a:t>RBAC or </a:t>
            </a:r>
            <a:r>
              <a:rPr lang="en-US" sz="1800" dirty="0" smtClean="0"/>
              <a:t/>
            </a:r>
            <a:br>
              <a:rPr lang="en-US" sz="1800" dirty="0" smtClean="0"/>
            </a:br>
            <a:r>
              <a:rPr lang="en-US" sz="1800" dirty="0" smtClean="0"/>
              <a:t>make </a:t>
            </a:r>
            <a:r>
              <a:rPr lang="en-US" sz="1800" dirty="0"/>
              <a:t>it </a:t>
            </a:r>
            <a:r>
              <a:rPr lang="en-US" sz="1800" b="1" dirty="0" smtClean="0"/>
              <a:t>simpler</a:t>
            </a:r>
            <a:r>
              <a:rPr lang="en-US" sz="1800" dirty="0" smtClean="0"/>
              <a:t> </a:t>
            </a:r>
            <a:r>
              <a:rPr lang="en-US" sz="1800" dirty="0"/>
              <a:t>and </a:t>
            </a:r>
            <a:r>
              <a:rPr lang="en-US" sz="1800" b="1" dirty="0"/>
              <a:t>more </a:t>
            </a:r>
            <a:r>
              <a:rPr lang="en-US" sz="1800" b="1" dirty="0" smtClean="0"/>
              <a:t>flexible</a:t>
            </a:r>
            <a:r>
              <a:rPr lang="en-US" sz="1800" dirty="0"/>
              <a:t>.</a:t>
            </a:r>
          </a:p>
          <a:p>
            <a:pPr marL="342900" indent="-342900">
              <a:buFont typeface="Arial" panose="020B0604020202020204" pitchFamily="34" charset="0"/>
              <a:buChar char="•"/>
            </a:pPr>
            <a:r>
              <a:rPr lang="en-US" sz="1800" dirty="0"/>
              <a:t>The </a:t>
            </a:r>
            <a:r>
              <a:rPr lang="en-US" sz="1800" dirty="0" smtClean="0"/>
              <a:t>ABAC </a:t>
            </a:r>
            <a:r>
              <a:rPr lang="en-US" sz="1800" dirty="0"/>
              <a:t>model to date is </a:t>
            </a:r>
            <a:r>
              <a:rPr lang="en-US" sz="1800" b="1" dirty="0"/>
              <a:t>not </a:t>
            </a:r>
            <a:r>
              <a:rPr lang="en-US" sz="1800" dirty="0"/>
              <a:t>a</a:t>
            </a:r>
            <a:r>
              <a:rPr lang="en-US" sz="1800" b="1" dirty="0"/>
              <a:t> rigorously defined</a:t>
            </a:r>
            <a:r>
              <a:rPr lang="en-US" sz="1800" dirty="0" smtClean="0"/>
              <a:t> </a:t>
            </a:r>
            <a:r>
              <a:rPr lang="en-US" sz="1800" dirty="0"/>
              <a:t>approach. </a:t>
            </a:r>
            <a:endParaRPr lang="en-US" sz="1800" dirty="0" smtClean="0"/>
          </a:p>
          <a:p>
            <a:pPr marL="342900" indent="-342900">
              <a:buFont typeface="Arial" panose="020B0604020202020204" pitchFamily="34" charset="0"/>
              <a:buChar char="•"/>
            </a:pPr>
            <a:r>
              <a:rPr lang="en-US" sz="1800" dirty="0" smtClean="0"/>
              <a:t>The idea is that </a:t>
            </a:r>
            <a:r>
              <a:rPr lang="en-US" sz="1800" dirty="0"/>
              <a:t>access can be determined based on various </a:t>
            </a:r>
            <a:r>
              <a:rPr lang="en-US" sz="1800" b="1" dirty="0"/>
              <a:t>attributes </a:t>
            </a:r>
            <a:r>
              <a:rPr lang="en-US" sz="1800" b="1" dirty="0" smtClean="0"/>
              <a:t>of a </a:t>
            </a:r>
            <a:r>
              <a:rPr lang="en-US" sz="1800" b="1" dirty="0"/>
              <a:t>subject</a:t>
            </a:r>
            <a:r>
              <a:rPr lang="en-US" sz="1800" dirty="0" smtClean="0"/>
              <a:t>.</a:t>
            </a:r>
          </a:p>
          <a:p>
            <a:pPr marL="342900" indent="-342900">
              <a:buFont typeface="Arial" panose="020B0604020202020204" pitchFamily="34" charset="0"/>
              <a:buChar char="•"/>
            </a:pPr>
            <a:r>
              <a:rPr lang="en-US" sz="1800" dirty="0"/>
              <a:t>ABAC </a:t>
            </a:r>
            <a:r>
              <a:rPr lang="en-US" sz="1800" dirty="0" smtClean="0"/>
              <a:t>can </a:t>
            </a:r>
            <a:r>
              <a:rPr lang="en-US" sz="1800" dirty="0"/>
              <a:t>be traced back to A.H. Karp, H. </a:t>
            </a:r>
            <a:r>
              <a:rPr lang="en-US" sz="1800" dirty="0" err="1"/>
              <a:t>Haury</a:t>
            </a:r>
            <a:r>
              <a:rPr lang="en-US" sz="1800" dirty="0"/>
              <a:t>, and M.H. Davis, “</a:t>
            </a:r>
            <a:r>
              <a:rPr lang="en-US" sz="1800" b="1" dirty="0"/>
              <a:t>From ABAC to ZBAC</a:t>
            </a:r>
            <a:r>
              <a:rPr lang="en-US" sz="1800" dirty="0"/>
              <a:t>: the Evolution of Access Control Models,” tech. reportHPL-2009-30, HP Labs, 21 Feb. </a:t>
            </a:r>
            <a:r>
              <a:rPr lang="en-US" sz="1800" dirty="0" smtClean="0"/>
              <a:t>2009. </a:t>
            </a:r>
            <a:endParaRPr lang="en-US" sz="1800" dirty="0"/>
          </a:p>
          <a:p>
            <a:pPr marL="342900" indent="-342900">
              <a:buFont typeface="Arial" panose="020B0604020202020204" pitchFamily="34" charset="0"/>
              <a:buChar char="•"/>
            </a:pPr>
            <a:r>
              <a:rPr lang="en-US" sz="1800" dirty="0"/>
              <a:t>Hereby </a:t>
            </a:r>
            <a:r>
              <a:rPr lang="en-US" sz="1800" b="1" dirty="0"/>
              <a:t>rules</a:t>
            </a:r>
            <a:r>
              <a:rPr lang="en-US" sz="1800" dirty="0"/>
              <a:t> specify conditions under which access is granted or denied. </a:t>
            </a:r>
            <a:endParaRPr lang="en-US" sz="1800" dirty="0" smtClean="0"/>
          </a:p>
          <a:p>
            <a:pPr marL="342900" indent="-342900">
              <a:buFont typeface="Arial" panose="020B0604020202020204" pitchFamily="34" charset="0"/>
              <a:buChar char="•"/>
            </a:pPr>
            <a:r>
              <a:rPr lang="en-US" sz="1800" dirty="0" smtClean="0"/>
              <a:t>Example: </a:t>
            </a:r>
            <a:r>
              <a:rPr lang="en-US" sz="1800" i="1" dirty="0" smtClean="0"/>
              <a:t>A </a:t>
            </a:r>
            <a:r>
              <a:rPr lang="en-US" sz="1800" i="1" dirty="0"/>
              <a:t>bank </a:t>
            </a:r>
            <a:r>
              <a:rPr lang="en-US" sz="1800" i="1" dirty="0" smtClean="0"/>
              <a:t>grants access to a specific system if </a:t>
            </a:r>
            <a:r>
              <a:rPr lang="en-US" sz="1800" dirty="0" smtClean="0"/>
              <a:t> …</a:t>
            </a:r>
          </a:p>
          <a:p>
            <a:pPr marL="790118" lvl="2" indent="-342900">
              <a:buFont typeface="Arial" panose="020B0604020202020204" pitchFamily="34" charset="0"/>
              <a:buChar char="•"/>
            </a:pPr>
            <a:r>
              <a:rPr lang="en-US" sz="1600" i="1" dirty="0" smtClean="0"/>
              <a:t>the </a:t>
            </a:r>
            <a:r>
              <a:rPr lang="en-US" sz="1600" i="1" dirty="0"/>
              <a:t>subject is a </a:t>
            </a:r>
            <a:r>
              <a:rPr lang="en-US" sz="1600" i="1" dirty="0" smtClean="0"/>
              <a:t>teller of a certain OU, </a:t>
            </a:r>
            <a:r>
              <a:rPr lang="en-US" sz="1600" i="1" dirty="0"/>
              <a:t>working between the hours of 7:30 am and 5:00 </a:t>
            </a:r>
            <a:r>
              <a:rPr lang="en-US" sz="1600" i="1" dirty="0" smtClean="0"/>
              <a:t>pm.</a:t>
            </a:r>
          </a:p>
          <a:p>
            <a:pPr marL="790118" lvl="2" indent="-342900">
              <a:buFont typeface="Arial" panose="020B0604020202020204" pitchFamily="34" charset="0"/>
              <a:buChar char="•"/>
            </a:pPr>
            <a:r>
              <a:rPr lang="en-US" sz="1600" i="1" dirty="0" smtClean="0"/>
              <a:t>the </a:t>
            </a:r>
            <a:r>
              <a:rPr lang="en-US" sz="1600" i="1" dirty="0"/>
              <a:t>subject is a supervisor or auditor working </a:t>
            </a:r>
            <a:r>
              <a:rPr lang="en-US" sz="1600" i="1" dirty="0" smtClean="0"/>
              <a:t>at office hours and has </a:t>
            </a:r>
            <a:r>
              <a:rPr lang="en-US" sz="1600" i="1" dirty="0"/>
              <a:t>management authorization.</a:t>
            </a:r>
          </a:p>
          <a:p>
            <a:pPr marL="342900" indent="-342900">
              <a:buFont typeface="Arial" panose="020B0604020202020204" pitchFamily="34" charset="0"/>
              <a:buChar char="•"/>
            </a:pPr>
            <a:r>
              <a:rPr lang="en-US" sz="1800" dirty="0"/>
              <a:t>This approach at </a:t>
            </a:r>
            <a:r>
              <a:rPr lang="en-US" sz="1800" b="1" dirty="0"/>
              <a:t>first sight </a:t>
            </a:r>
            <a:r>
              <a:rPr lang="en-US" sz="1800" dirty="0"/>
              <a:t>appears more flexible than </a:t>
            </a:r>
            <a:r>
              <a:rPr lang="en-US" sz="1800" dirty="0" smtClean="0"/>
              <a:t>RBAC.</a:t>
            </a:r>
          </a:p>
          <a:p>
            <a:pPr marL="342900" indent="-342900">
              <a:buFont typeface="Arial" panose="020B0604020202020204" pitchFamily="34" charset="0"/>
              <a:buChar char="•"/>
            </a:pPr>
            <a:r>
              <a:rPr lang="en-US" sz="1800" dirty="0" smtClean="0"/>
              <a:t>It </a:t>
            </a:r>
            <a:r>
              <a:rPr lang="en-US" sz="1800" dirty="0"/>
              <a:t>does not require separate roles for relevant sets of subject </a:t>
            </a:r>
            <a:r>
              <a:rPr lang="en-US" sz="1800" dirty="0" smtClean="0"/>
              <a:t>attributes.</a:t>
            </a:r>
          </a:p>
          <a:p>
            <a:pPr marL="342900" indent="-342900">
              <a:buFont typeface="Arial" panose="020B0604020202020204" pitchFamily="34" charset="0"/>
              <a:buChar char="•"/>
            </a:pPr>
            <a:r>
              <a:rPr lang="en-US" sz="1800" dirty="0" smtClean="0"/>
              <a:t>Rules can </a:t>
            </a:r>
            <a:r>
              <a:rPr lang="en-US" sz="1800" dirty="0"/>
              <a:t>be </a:t>
            </a:r>
            <a:r>
              <a:rPr lang="en-US" sz="1800" b="1" dirty="0"/>
              <a:t>implemented quickly </a:t>
            </a:r>
            <a:r>
              <a:rPr lang="en-US" sz="1800" dirty="0"/>
              <a:t>to accommodate changing needs. </a:t>
            </a:r>
            <a:endParaRPr lang="en-US" sz="1800" dirty="0" smtClean="0"/>
          </a:p>
          <a:p>
            <a:pPr marL="342900" indent="-342900">
              <a:buFont typeface="Arial" panose="020B0604020202020204" pitchFamily="34" charset="0"/>
              <a:buChar char="•"/>
            </a:pPr>
            <a:r>
              <a:rPr lang="en-US" sz="1800" dirty="0" smtClean="0"/>
              <a:t>The </a:t>
            </a:r>
            <a:r>
              <a:rPr lang="en-US" sz="1800" b="1" dirty="0"/>
              <a:t>trade-off</a:t>
            </a:r>
            <a:r>
              <a:rPr lang="en-US" sz="1800" dirty="0"/>
              <a:t> </a:t>
            </a:r>
            <a:r>
              <a:rPr lang="en-US" sz="1800" dirty="0" smtClean="0"/>
              <a:t>is </a:t>
            </a:r>
            <a:r>
              <a:rPr lang="en-US" sz="1800" dirty="0"/>
              <a:t>the complexity introduced by the high number of </a:t>
            </a:r>
            <a:r>
              <a:rPr lang="en-US" sz="1800" dirty="0" smtClean="0"/>
              <a:t>cases. </a:t>
            </a:r>
            <a:endParaRPr lang="en-US" sz="1800" dirty="0"/>
          </a:p>
          <a:p>
            <a:pPr marL="342900" indent="-342900">
              <a:buFont typeface="Arial" panose="020B0604020202020204" pitchFamily="34" charset="0"/>
              <a:buChar char="•"/>
            </a:pPr>
            <a:r>
              <a:rPr lang="en-US" sz="1800" b="1" dirty="0"/>
              <a:t>Providing attributes </a:t>
            </a:r>
            <a:r>
              <a:rPr lang="en-US" sz="1800" dirty="0" smtClean="0"/>
              <a:t>from </a:t>
            </a:r>
            <a:r>
              <a:rPr lang="en-US" sz="1800" dirty="0"/>
              <a:t>various disparate sources adds an additional task. </a:t>
            </a:r>
            <a:endParaRPr lang="en-US" sz="1800" dirty="0" smtClean="0"/>
          </a:p>
        </p:txBody>
      </p:sp>
      <p:sp>
        <p:nvSpPr>
          <p:cNvPr id="5" name="Foliennummernplatzhalter 4"/>
          <p:cNvSpPr>
            <a:spLocks noGrp="1"/>
          </p:cNvSpPr>
          <p:nvPr>
            <p:ph type="sldNum" sz="quarter" idx="12"/>
          </p:nvPr>
        </p:nvSpPr>
        <p:spPr/>
        <p:txBody>
          <a:bodyPr/>
          <a:lstStyle/>
          <a:p>
            <a:fld id="{4C8E9A55-2F48-4D14-BC2F-A112C52D2E05}" type="slidenum">
              <a:rPr lang="uk-UA" altLang="en-US" smtClean="0"/>
              <a:pPr/>
              <a:t>8</a:t>
            </a:fld>
            <a:endParaRPr lang="uk-UA" altLang="en-US"/>
          </a:p>
        </p:txBody>
      </p:sp>
    </p:spTree>
    <p:extLst>
      <p:ext uri="{BB962C8B-B14F-4D97-AF65-F5344CB8AC3E}">
        <p14:creationId xmlns:p14="http://schemas.microsoft.com/office/powerpoint/2010/main" val="1278089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GB" dirty="0"/>
              <a:t>Combining RBAC and </a:t>
            </a:r>
            <a:r>
              <a:rPr lang="en-GB" dirty="0" smtClean="0"/>
              <a:t>ABAC</a:t>
            </a:r>
            <a:br>
              <a:rPr lang="en-GB" dirty="0" smtClean="0"/>
            </a:br>
            <a:r>
              <a:rPr lang="en-GB" sz="2000" dirty="0" smtClean="0"/>
              <a:t>NIST proposes 3 different way to take advantage of both worlds</a:t>
            </a:r>
            <a:endParaRPr lang="en-GB" dirty="0">
              <a:cs typeface="Calibri" panose="020F0502020204030204" pitchFamily="34" charset="0"/>
            </a:endParaRPr>
          </a:p>
        </p:txBody>
      </p:sp>
      <p:grpSp>
        <p:nvGrpSpPr>
          <p:cNvPr id="19" name="Group 18"/>
          <p:cNvGrpSpPr/>
          <p:nvPr/>
        </p:nvGrpSpPr>
        <p:grpSpPr>
          <a:xfrm>
            <a:off x="1956311" y="1612900"/>
            <a:ext cx="5634476" cy="1672136"/>
            <a:chOff x="2015716" y="4941168"/>
            <a:chExt cx="5112568" cy="1512168"/>
          </a:xfrm>
        </p:grpSpPr>
        <p:grpSp>
          <p:nvGrpSpPr>
            <p:cNvPr id="17" name="Group 16"/>
            <p:cNvGrpSpPr/>
            <p:nvPr/>
          </p:nvGrpSpPr>
          <p:grpSpPr>
            <a:xfrm>
              <a:off x="2015716" y="4941168"/>
              <a:ext cx="5112568" cy="1512168"/>
              <a:chOff x="2015716" y="1916832"/>
              <a:chExt cx="5112568" cy="1512168"/>
            </a:xfrm>
          </p:grpSpPr>
          <p:sp>
            <p:nvSpPr>
              <p:cNvPr id="11" name="Rectangle 10"/>
              <p:cNvSpPr/>
              <p:nvPr/>
            </p:nvSpPr>
            <p:spPr bwMode="auto">
              <a:xfrm>
                <a:off x="2015716" y="1916832"/>
                <a:ext cx="1224136" cy="1512168"/>
              </a:xfrm>
              <a:prstGeom prst="rect">
                <a:avLst/>
              </a:prstGeom>
              <a:gradFill flip="none" rotWithShape="1">
                <a:gsLst>
                  <a:gs pos="91000">
                    <a:srgbClr val="00B0F0">
                      <a:tint val="66000"/>
                      <a:satMod val="160000"/>
                    </a:srgbClr>
                  </a:gs>
                  <a:gs pos="49000">
                    <a:srgbClr val="00B0F0">
                      <a:tint val="44500"/>
                      <a:satMod val="160000"/>
                    </a:srgbClr>
                  </a:gs>
                  <a:gs pos="100000">
                    <a:srgbClr val="00B0F0">
                      <a:tint val="23500"/>
                      <a:satMod val="160000"/>
                    </a:srgbClr>
                  </a:gs>
                </a:gsLst>
                <a:path path="circle">
                  <a:fillToRect l="50000" t="50000" r="50000" b="50000"/>
                </a:path>
                <a:tileRect/>
              </a:gradFill>
              <a:ln w="9525" cap="flat" cmpd="sng" algn="ctr">
                <a:solidFill>
                  <a:schemeClr val="tx1"/>
                </a:solidFill>
                <a:prstDash val="solid"/>
                <a:round/>
                <a:headEnd type="none" w="sm" len="sm"/>
                <a:tailEnd type="none" w="sm" len="sm"/>
              </a:ln>
              <a:effectLst/>
              <a:extLst/>
            </p:spPr>
            <p:txBody>
              <a:bodyPr vert="horz" wrap="square" lIns="91440" tIns="45720" rIns="91440" bIns="45720" numCol="1" rtlCol="0" anchor="ctr" anchorCtr="0" compatLnSpc="1">
                <a:prstTxWarp prst="textNoShape">
                  <a:avLst/>
                </a:prstTxWarp>
              </a:bodyPr>
              <a:lstStyle/>
              <a:p>
                <a:pPr algn="ctr" defTabSz="1009132" eaLnBrk="0" hangingPunct="0">
                  <a:buClr>
                    <a:srgbClr val="6699FF"/>
                  </a:buClr>
                  <a:buSzPct val="80000"/>
                </a:pPr>
                <a:r>
                  <a:rPr lang="en-GB" dirty="0" smtClean="0">
                    <a:latin typeface="Calibri" panose="020F0502020204030204" pitchFamily="34" charset="0"/>
                  </a:rPr>
                  <a:t>Dynamic roles</a:t>
                </a:r>
                <a:endParaRPr kumimoji="0" lang="en-GB"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12" name="Rectangle 11"/>
              <p:cNvSpPr/>
              <p:nvPr/>
            </p:nvSpPr>
            <p:spPr bwMode="auto">
              <a:xfrm>
                <a:off x="3959932" y="1916832"/>
                <a:ext cx="1224136" cy="1512168"/>
              </a:xfrm>
              <a:prstGeom prst="rect">
                <a:avLst/>
              </a:prstGeom>
              <a:gradFill flip="none" rotWithShape="1">
                <a:gsLst>
                  <a:gs pos="91000">
                    <a:srgbClr val="00B0F0">
                      <a:tint val="66000"/>
                      <a:satMod val="160000"/>
                    </a:srgbClr>
                  </a:gs>
                  <a:gs pos="49000">
                    <a:srgbClr val="00B0F0">
                      <a:tint val="44500"/>
                      <a:satMod val="160000"/>
                    </a:srgbClr>
                  </a:gs>
                  <a:gs pos="100000">
                    <a:srgbClr val="00B0F0">
                      <a:tint val="23500"/>
                      <a:satMod val="160000"/>
                    </a:srgbClr>
                  </a:gs>
                </a:gsLst>
                <a:path path="circle">
                  <a:fillToRect l="50000" t="50000" r="50000" b="50000"/>
                </a:path>
                <a:tileRect/>
              </a:gradFill>
              <a:ln w="9525" cap="flat" cmpd="sng" algn="ctr">
                <a:solidFill>
                  <a:schemeClr val="tx1"/>
                </a:solidFill>
                <a:prstDash val="solid"/>
                <a:round/>
                <a:headEnd type="none" w="sm" len="sm"/>
                <a:tailEnd type="none" w="sm" len="sm"/>
              </a:ln>
              <a:effectLst/>
              <a:extLst/>
            </p:spPr>
            <p:txBody>
              <a:bodyPr vert="horz" wrap="square" lIns="91440" tIns="45720" rIns="91440" bIns="45720" numCol="1" rtlCol="0" anchor="ctr" anchorCtr="0" compatLnSpc="1">
                <a:prstTxWarp prst="textNoShape">
                  <a:avLst/>
                </a:prstTxWarp>
              </a:bodyPr>
              <a:lstStyle/>
              <a:p>
                <a:pPr algn="ctr" defTabSz="1009132" eaLnBrk="0" hangingPunct="0">
                  <a:buClr>
                    <a:srgbClr val="6699FF"/>
                  </a:buClr>
                  <a:buSzPct val="80000"/>
                </a:pPr>
                <a:r>
                  <a:rPr lang="en-GB" dirty="0" smtClean="0">
                    <a:latin typeface="Calibri" panose="020F0502020204030204" pitchFamily="34" charset="0"/>
                  </a:rPr>
                  <a:t>Attribute-centric</a:t>
                </a:r>
                <a:endParaRPr kumimoji="0" lang="en-GB"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13" name="Rectangle 12"/>
              <p:cNvSpPr/>
              <p:nvPr/>
            </p:nvSpPr>
            <p:spPr bwMode="auto">
              <a:xfrm>
                <a:off x="5904148" y="1916832"/>
                <a:ext cx="1224136" cy="1512168"/>
              </a:xfrm>
              <a:prstGeom prst="rect">
                <a:avLst/>
              </a:prstGeom>
              <a:gradFill flip="none" rotWithShape="1">
                <a:gsLst>
                  <a:gs pos="91000">
                    <a:srgbClr val="00B0F0">
                      <a:tint val="66000"/>
                      <a:satMod val="160000"/>
                    </a:srgbClr>
                  </a:gs>
                  <a:gs pos="49000">
                    <a:srgbClr val="00B0F0">
                      <a:tint val="44500"/>
                      <a:satMod val="160000"/>
                    </a:srgbClr>
                  </a:gs>
                  <a:gs pos="100000">
                    <a:srgbClr val="00B0F0">
                      <a:tint val="23500"/>
                      <a:satMod val="160000"/>
                    </a:srgbClr>
                  </a:gs>
                </a:gsLst>
                <a:path path="circle">
                  <a:fillToRect l="50000" t="50000" r="50000" b="50000"/>
                </a:path>
                <a:tileRect/>
              </a:gradFill>
              <a:ln w="9525" cap="flat" cmpd="sng" algn="ctr">
                <a:solidFill>
                  <a:schemeClr val="tx1"/>
                </a:solidFill>
                <a:prstDash val="solid"/>
                <a:round/>
                <a:headEnd type="none" w="sm" len="sm"/>
                <a:tailEnd type="none" w="sm" len="sm"/>
              </a:ln>
              <a:effectLst/>
              <a:extLst/>
            </p:spPr>
            <p:txBody>
              <a:bodyPr vert="horz" wrap="square" lIns="91440" tIns="45720" rIns="91440" bIns="45720" numCol="1" rtlCol="0" anchor="ctr" anchorCtr="0" compatLnSpc="1">
                <a:prstTxWarp prst="textNoShape">
                  <a:avLst/>
                </a:prstTxWarp>
              </a:bodyPr>
              <a:lstStyle/>
              <a:p>
                <a:pPr algn="ctr" defTabSz="1009132" eaLnBrk="0" hangingPunct="0">
                  <a:buClr>
                    <a:srgbClr val="6699FF"/>
                  </a:buClr>
                  <a:buSzPct val="80000"/>
                </a:pPr>
                <a:r>
                  <a:rPr lang="en-GB" dirty="0" smtClean="0">
                    <a:latin typeface="Calibri" panose="020F0502020204030204" pitchFamily="34" charset="0"/>
                  </a:rPr>
                  <a:t>Role-centric</a:t>
                </a:r>
                <a:endParaRPr kumimoji="0" lang="en-GB"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grpSp>
        <p:sp>
          <p:nvSpPr>
            <p:cNvPr id="3" name="TextBox 2"/>
            <p:cNvSpPr txBox="1"/>
            <p:nvPr/>
          </p:nvSpPr>
          <p:spPr>
            <a:xfrm>
              <a:off x="3376528" y="5366340"/>
              <a:ext cx="458465" cy="473165"/>
            </a:xfrm>
            <a:prstGeom prst="rect">
              <a:avLst/>
            </a:prstGeom>
            <a:noFill/>
          </p:spPr>
          <p:txBody>
            <a:bodyPr wrap="none" rtlCol="0">
              <a:spAutoFit/>
            </a:bodyPr>
            <a:lstStyle/>
            <a:p>
              <a:r>
                <a:rPr lang="en-GB" sz="2800" b="1" dirty="0" smtClean="0">
                  <a:solidFill>
                    <a:srgbClr val="002060"/>
                  </a:solidFill>
                  <a:latin typeface="Calibri" panose="020F0502020204030204" pitchFamily="34" charset="0"/>
                  <a:cs typeface="Calibri" panose="020F0502020204030204" pitchFamily="34" charset="0"/>
                </a:rPr>
                <a:t>or</a:t>
              </a:r>
              <a:endParaRPr lang="en-GB" sz="2800" b="1" dirty="0">
                <a:solidFill>
                  <a:srgbClr val="002060"/>
                </a:solidFill>
                <a:latin typeface="Calibri" panose="020F0502020204030204" pitchFamily="34" charset="0"/>
                <a:cs typeface="Calibri" panose="020F0502020204030204" pitchFamily="34" charset="0"/>
              </a:endParaRPr>
            </a:p>
          </p:txBody>
        </p:sp>
        <p:sp>
          <p:nvSpPr>
            <p:cNvPr id="16" name="TextBox 15"/>
            <p:cNvSpPr txBox="1"/>
            <p:nvPr/>
          </p:nvSpPr>
          <p:spPr>
            <a:xfrm>
              <a:off x="5338446" y="5366340"/>
              <a:ext cx="458465" cy="473165"/>
            </a:xfrm>
            <a:prstGeom prst="rect">
              <a:avLst/>
            </a:prstGeom>
            <a:noFill/>
          </p:spPr>
          <p:txBody>
            <a:bodyPr wrap="none" rtlCol="0">
              <a:spAutoFit/>
            </a:bodyPr>
            <a:lstStyle/>
            <a:p>
              <a:r>
                <a:rPr lang="en-GB" sz="2800" b="1" dirty="0" smtClean="0">
                  <a:solidFill>
                    <a:srgbClr val="002060"/>
                  </a:solidFill>
                  <a:latin typeface="Calibri" panose="020F0502020204030204" pitchFamily="34" charset="0"/>
                  <a:cs typeface="Calibri" panose="020F0502020204030204" pitchFamily="34" charset="0"/>
                </a:rPr>
                <a:t>or</a:t>
              </a:r>
              <a:endParaRPr lang="en-GB" sz="2800" b="1" dirty="0">
                <a:solidFill>
                  <a:srgbClr val="002060"/>
                </a:solidFill>
                <a:latin typeface="Calibri" panose="020F0502020204030204" pitchFamily="34" charset="0"/>
                <a:cs typeface="Calibri" panose="020F0502020204030204" pitchFamily="34" charset="0"/>
              </a:endParaRPr>
            </a:p>
          </p:txBody>
        </p:sp>
      </p:grpSp>
      <p:sp>
        <p:nvSpPr>
          <p:cNvPr id="18" name="TextBox 17"/>
          <p:cNvSpPr txBox="1"/>
          <p:nvPr/>
        </p:nvSpPr>
        <p:spPr>
          <a:xfrm>
            <a:off x="784050" y="3584624"/>
            <a:ext cx="8734599" cy="3998864"/>
          </a:xfrm>
          <a:prstGeom prst="rect">
            <a:avLst/>
          </a:prstGeom>
          <a:noFill/>
        </p:spPr>
        <p:txBody>
          <a:bodyPr wrap="square" lIns="100913" tIns="50457" rIns="100913" bIns="50457" rtlCol="0">
            <a:spAutoFit/>
          </a:bodyPr>
          <a:lstStyle/>
          <a:p>
            <a:pPr marL="315354" indent="-315354">
              <a:spcBef>
                <a:spcPts val="662"/>
              </a:spcBef>
              <a:spcAft>
                <a:spcPts val="662"/>
              </a:spcAft>
              <a:buFont typeface="Arial" panose="020B0604020202020204" pitchFamily="34" charset="0"/>
              <a:buChar char="•"/>
            </a:pPr>
            <a:r>
              <a:rPr lang="en-GB" dirty="0" smtClean="0">
                <a:latin typeface="Calibri" panose="020F0502020204030204" pitchFamily="34" charset="0"/>
                <a:cs typeface="Calibri" panose="020F0502020204030204" pitchFamily="34" charset="0"/>
              </a:rPr>
              <a:t>The “inventors” of RBAC at the NIST recognized the need for a model extension.</a:t>
            </a:r>
          </a:p>
          <a:p>
            <a:pPr marL="315354" indent="-315354">
              <a:spcBef>
                <a:spcPts val="662"/>
              </a:spcBef>
              <a:spcAft>
                <a:spcPts val="662"/>
              </a:spcAft>
              <a:buFont typeface="Arial" panose="020B0604020202020204" pitchFamily="34" charset="0"/>
              <a:buChar char="•"/>
            </a:pPr>
            <a:r>
              <a:rPr lang="en-GB" dirty="0" smtClean="0">
                <a:latin typeface="Calibri" panose="020F0502020204030204" pitchFamily="34" charset="0"/>
                <a:cs typeface="Calibri" panose="020F0502020204030204" pitchFamily="34" charset="0"/>
              </a:rPr>
              <a:t>Roles already were capable of being parametrized.</a:t>
            </a:r>
          </a:p>
          <a:p>
            <a:pPr marL="315354" indent="-315354">
              <a:spcBef>
                <a:spcPts val="662"/>
              </a:spcBef>
              <a:spcAft>
                <a:spcPts val="662"/>
              </a:spcAft>
              <a:buFont typeface="Arial" panose="020B0604020202020204" pitchFamily="34" charset="0"/>
              <a:buChar char="•"/>
            </a:pPr>
            <a:r>
              <a:rPr lang="en-GB" dirty="0" smtClean="0">
                <a:latin typeface="Calibri" panose="020F0502020204030204" pitchFamily="34" charset="0"/>
                <a:cs typeface="Calibri" panose="020F0502020204030204" pitchFamily="34" charset="0"/>
              </a:rPr>
              <a:t>Some attributes however are independent of roles</a:t>
            </a:r>
          </a:p>
          <a:p>
            <a:pPr marL="315354" indent="-315354">
              <a:spcBef>
                <a:spcPts val="662"/>
              </a:spcBef>
              <a:spcAft>
                <a:spcPts val="662"/>
              </a:spcAft>
              <a:buFont typeface="Arial" panose="020B0604020202020204" pitchFamily="34" charset="0"/>
              <a:buChar char="•"/>
            </a:pPr>
            <a:r>
              <a:rPr lang="en-GB" dirty="0" smtClean="0">
                <a:latin typeface="Calibri" panose="020F0502020204030204" pitchFamily="34" charset="0"/>
                <a:cs typeface="Calibri" panose="020F0502020204030204" pitchFamily="34" charset="0"/>
              </a:rPr>
              <a:t>A model was sought to cope with …</a:t>
            </a:r>
          </a:p>
          <a:p>
            <a:pPr marL="816386" lvl="1" indent="-315354">
              <a:spcBef>
                <a:spcPts val="662"/>
              </a:spcBef>
              <a:spcAft>
                <a:spcPts val="662"/>
              </a:spcAft>
              <a:buFont typeface="Arial" panose="020B0604020202020204" pitchFamily="34" charset="0"/>
              <a:buChar char="•"/>
            </a:pPr>
            <a:r>
              <a:rPr lang="en-GB" sz="1800" dirty="0" smtClean="0">
                <a:latin typeface="Calibri" panose="020F0502020204030204" pitchFamily="34" charset="0"/>
                <a:cs typeface="Calibri" panose="020F0502020204030204" pitchFamily="34" charset="0"/>
              </a:rPr>
              <a:t>Non-functional attributes </a:t>
            </a:r>
          </a:p>
          <a:p>
            <a:pPr marL="816386" lvl="1" indent="-315354">
              <a:spcBef>
                <a:spcPts val="662"/>
              </a:spcBef>
              <a:spcAft>
                <a:spcPts val="662"/>
              </a:spcAft>
              <a:buFont typeface="Arial" panose="020B0604020202020204" pitchFamily="34" charset="0"/>
              <a:buChar char="•"/>
            </a:pPr>
            <a:r>
              <a:rPr lang="en-GB" sz="1800" dirty="0" smtClean="0">
                <a:latin typeface="Calibri" panose="020F0502020204030204" pitchFamily="34" charset="0"/>
                <a:cs typeface="Calibri" panose="020F0502020204030204" pitchFamily="34" charset="0"/>
              </a:rPr>
              <a:t>Dynamic decisions based on attributes</a:t>
            </a:r>
          </a:p>
          <a:p>
            <a:pPr marL="315354" indent="-315354">
              <a:spcBef>
                <a:spcPts val="662"/>
              </a:spcBef>
              <a:spcAft>
                <a:spcPts val="662"/>
              </a:spcAft>
              <a:buFont typeface="Arial" panose="020B0604020202020204" pitchFamily="34" charset="0"/>
              <a:buChar char="•"/>
            </a:pPr>
            <a:r>
              <a:rPr lang="en-GB" dirty="0" smtClean="0">
                <a:latin typeface="Calibri" panose="020F0502020204030204" pitchFamily="34" charset="0"/>
                <a:cs typeface="Calibri" panose="020F0502020204030204" pitchFamily="34" charset="0"/>
              </a:rPr>
              <a:t>The NIST came up with a 3-fold proposal</a:t>
            </a:r>
          </a:p>
          <a:p>
            <a:pPr marL="816386" lvl="1" indent="-315354">
              <a:spcBef>
                <a:spcPts val="662"/>
              </a:spcBef>
              <a:spcAft>
                <a:spcPts val="662"/>
              </a:spcAft>
              <a:buFont typeface="Arial" panose="020B0604020202020204" pitchFamily="34" charset="0"/>
              <a:buChar char="•"/>
            </a:pP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15403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2242&quot;/&gt;&lt;CPresentation id=&quot;1&quot;&gt;&lt;m_precDefaultNumber&gt;&lt;m_chMinusSymbol&gt;-&lt;/m_chMinusSymbol&gt;&lt;m_chDecimalSymbol17909&gt;.&lt;/m_chDecimalSymbol17909&gt;&lt;m_nGroupingDigits17909 val=&quot;3&quot;/&gt;&lt;m_chGroupingSymbol17909&gt;,&lt;/m_chGroupingSymbol17909&gt;&lt;/m_precDefaultNumber&gt;&lt;m_precDefaultPercent&gt;&lt;m_chMinusSymbol&gt;-&lt;/m_chMinusSymbol&gt;&lt;m_chDecimalSymbol17909&gt;.&lt;/m_chDecimalSymbol17909&gt;&lt;m_nGroupingDigits17909 val=&quot;3&quot;/&gt;&lt;m_chGroupingSymbol17909&gt;,&lt;/m_chGroupingSymbol17909&gt;&lt;m_strSuffix17909&gt;%&lt;/m_strSuffix17909&gt;&lt;/m_precDefaultPercent&gt;&lt;m_precDefaultDate/&gt;&lt;m_precDefaultYear/&gt;&lt;m_precDefaultQuarter/&gt;&lt;m_precDefaultMonth&gt;&lt;m_strFormatTime&gt;%1&lt;/m_strFormatTime&gt;&lt;/m_precDefaultMonth&gt;&lt;m_precDefaultWeek&gt;&lt;m_strFormatTime&gt;%4&lt;/m_strFormatTime&gt;&lt;/m_precDefaultWeek&gt;&lt;m_precDefaultDay&gt;&lt;m_strFormatTime&gt;%#d&lt;/m_strFormatTime&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VCT-BODYINDENTATION" val="0;0;0;0;0.3748055;35.2189;35.59362;70.43771;70.43787;105.6568;"/>
  <p:tag name="VCT-BULLETVISIBILITY" val="G  ***"/>
</p:tagLst>
</file>

<file path=ppt/tags/tag3.xml><?xml version="1.0" encoding="utf-8"?>
<p:tagLst xmlns:a="http://schemas.openxmlformats.org/drawingml/2006/main" xmlns:r="http://schemas.openxmlformats.org/officeDocument/2006/relationships" xmlns:p="http://schemas.openxmlformats.org/presentationml/2006/main">
  <p:tag name="STYLE" val="VCT_Marker"/>
  <p:tag name="DATE" val="23.03.2012 11:53:45"/>
  <p:tag name="VCTMASTER" val="1_20110725 GTO Slide Master"/>
  <p:tag name="VCTORDER" val="1"/>
</p:tagLst>
</file>

<file path=ppt/theme/theme1.xml><?xml version="1.0" encoding="utf-8"?>
<a:theme xmlns:a="http://schemas.openxmlformats.org/drawingml/2006/main" name="1_20110725 GTO Slide Master">
  <a:themeElements>
    <a:clrScheme name="DB Screenshow White">
      <a:dk1>
        <a:srgbClr val="B4D2F0"/>
      </a:dk1>
      <a:lt1>
        <a:srgbClr val="000000"/>
      </a:lt1>
      <a:dk2>
        <a:srgbClr val="FFFFFF"/>
      </a:dk2>
      <a:lt2>
        <a:srgbClr val="8296AA"/>
      </a:lt2>
      <a:accent1>
        <a:srgbClr val="193296"/>
      </a:accent1>
      <a:accent2>
        <a:srgbClr val="0092D0"/>
      </a:accent2>
      <a:accent3>
        <a:srgbClr val="FFA005"/>
      </a:accent3>
      <a:accent4>
        <a:srgbClr val="D70032"/>
      </a:accent4>
      <a:accent5>
        <a:srgbClr val="2D962D"/>
      </a:accent5>
      <a:accent6>
        <a:srgbClr val="0055AA"/>
      </a:accent6>
      <a:hlink>
        <a:srgbClr val="961414"/>
      </a:hlink>
      <a:folHlink>
        <a:srgbClr val="379B6E"/>
      </a:folHlink>
    </a:clrScheme>
    <a:fontScheme name="DB Screenshow">
      <a:majorFont>
        <a:latin typeface="Arial"/>
        <a:ea typeface="MS PGothic"/>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00"/>
        </a:solidFill>
        <a:ln w="6350">
          <a:noFill/>
          <a:miter lim="800000"/>
          <a:headEnd/>
          <a:tailEnd/>
        </a:ln>
      </a:spPr>
      <a:bodyPr lIns="72000" tIns="36000" rIns="72000" bIns="36000" rtlCol="0" anchor="t">
        <a:noAutofit/>
      </a:bodyPr>
      <a:lstStyle>
        <a:defPPr marL="180975" indent="-180975" defTabSz="963613" eaLnBrk="0" hangingPunct="0">
          <a:buFont typeface="Wingdings" pitchFamily="2" charset="2"/>
          <a:buChar char="§"/>
          <a:defRPr sz="1200" dirty="0" smtClean="0">
            <a:latin typeface="+mn-lt"/>
          </a:defRPr>
        </a:defPPr>
      </a:lstStyle>
    </a:spDef>
    <a:lnDef>
      <a:spPr bwMode="auto">
        <a:noFill/>
        <a:ln w="12700">
          <a:solidFill>
            <a:schemeClr val="tx1"/>
          </a:solidFill>
          <a:round/>
          <a:headEnd/>
          <a:tailEnd/>
        </a:ln>
      </a:spPr>
      <a:bodyPr/>
      <a:lstStyle/>
    </a:lnDef>
    <a:txDef>
      <a:spPr bwMode="ltGray">
        <a:noFill/>
        <a:ln w="6350">
          <a:noFill/>
          <a:miter lim="800000"/>
          <a:headEnd/>
          <a:tailEnd/>
        </a:ln>
      </a:spPr>
      <a:bodyPr wrap="square" lIns="0" tIns="0" rIns="0" bIns="0" rtlCol="0" anchor="t" anchorCtr="0">
        <a:spAutoFit/>
      </a:bodyPr>
      <a:lstStyle>
        <a:defPPr eaLnBrk="0" hangingPunct="0">
          <a:defRPr sz="1400" dirty="0" smtClean="0">
            <a:latin typeface="+mn-lt"/>
          </a:defRPr>
        </a:defPPr>
      </a:lstStyle>
    </a:txDef>
  </a:objectDefaults>
  <a:extraClrSchemeLst/>
  <a:custClrLst>
    <a:custClr name="255,255,255">
      <a:srgbClr val="FFFFFF"/>
    </a:custClr>
    <a:custClr name="0,0,0">
      <a:srgbClr val="000000"/>
    </a:custClr>
    <a:custClr name="Primary Blue 25,50,150">
      <a:srgbClr val="193296"/>
    </a:custClr>
    <a:custClr name="0,146,208">
      <a:srgbClr val="0092D0"/>
    </a:custClr>
    <a:custClr name="255,160,0">
      <a:srgbClr val="FFA000"/>
    </a:custClr>
    <a:custClr name="215,0,50">
      <a:srgbClr val="D70032"/>
    </a:custClr>
    <a:custClr name="45,150,45">
      <a:srgbClr val="2D962D"/>
    </a:custClr>
    <a:custClr name="0,85,170">
      <a:srgbClr val="0055AA"/>
    </a:custClr>
    <a:custClr name="180,210,240">
      <a:srgbClr val="B4D2F0"/>
    </a:custClr>
    <a:custClr name="130,150,170">
      <a:srgbClr val="8296AA"/>
    </a:custClr>
    <a:custClr name="255,255,255">
      <a:srgbClr val="FFFFFF"/>
    </a:custClr>
    <a:custClr name="0,0,0">
      <a:srgbClr val="000000"/>
    </a:custClr>
    <a:custClr name="140,159,236">
      <a:srgbClr val="8C9FEC"/>
    </a:custClr>
    <a:custClr name="130,195,255">
      <a:srgbClr val="82C3FF"/>
    </a:custClr>
    <a:custClr name="255,217,153">
      <a:srgbClr val="FFD999"/>
    </a:custClr>
    <a:custClr name="255,141,167">
      <a:srgbClr val="FF8DA7"/>
    </a:custClr>
    <a:custClr name="158,226,158">
      <a:srgbClr val="9EE29E"/>
    </a:custClr>
    <a:custClr name="51,153,255">
      <a:srgbClr val="3399FF"/>
    </a:custClr>
    <a:custClr name="17,53,87">
      <a:srgbClr val="113557"/>
    </a:custClr>
    <a:custClr name="230,234,238">
      <a:srgbClr val="E6EAEE"/>
    </a:custClr>
    <a:custClr name="255,255,255">
      <a:srgbClr val="FFFFFF"/>
    </a:custClr>
    <a:custClr name="0,0,0">
      <a:srgbClr val="000000"/>
    </a:custClr>
    <a:custClr name="83,111,226">
      <a:srgbClr val="536FE2"/>
    </a:custClr>
    <a:custClr name="180,219,255">
      <a:srgbClr val="B4DBFF"/>
    </a:custClr>
    <a:custClr name="255,198,105">
      <a:srgbClr val="FFC669"/>
    </a:custClr>
    <a:custClr name="255,78,119">
      <a:srgbClr val="FF4E77"/>
    </a:custClr>
    <a:custClr name="110,210,110">
      <a:srgbClr val="6ED26E"/>
    </a:custClr>
    <a:custClr name="187,221,255">
      <a:srgbClr val="BBDDFF"/>
    </a:custClr>
    <a:custClr name="93,157,223">
      <a:srgbClr val="5D9DDF"/>
    </a:custClr>
    <a:custClr name="205,213,221">
      <a:srgbClr val="CDD5DD"/>
    </a:custClr>
    <a:custClr name="Branding Only 0,24,168">
      <a:srgbClr val="0018A8"/>
    </a:custClr>
    <a:custClr name="0,0,0">
      <a:srgbClr val="000000"/>
    </a:custClr>
    <a:custClr name="19,38,113">
      <a:srgbClr val="132671"/>
    </a:custClr>
    <a:custClr name="34,149,255">
      <a:srgbClr val="2295FF"/>
    </a:custClr>
    <a:custClr name="195,121,0">
      <a:srgbClr val="C37900"/>
    </a:custClr>
    <a:custClr name="161,0,38">
      <a:srgbClr val="A10026"/>
    </a:custClr>
    <a:custClr name="34,113,34">
      <a:srgbClr val="227122"/>
    </a:custClr>
    <a:custClr name="0,64,127">
      <a:srgbClr val="00407F"/>
    </a:custClr>
    <a:custClr name="35,105,175">
      <a:srgbClr val="2369AF"/>
    </a:custClr>
    <a:custClr name="61,75,89">
      <a:srgbClr val="3D4B59"/>
    </a:custClr>
    <a:custClr name="PWM Only 182,192,199">
      <a:srgbClr val="B6C0C7"/>
    </a:custClr>
    <a:custClr name="PWM Only 137,150,160">
      <a:srgbClr val="8996A0"/>
    </a:custClr>
    <a:custClr name="0,42,85">
      <a:srgbClr val="002A55"/>
    </a:custClr>
    <a:custClr name="105,167,255">
      <a:srgbClr val="69A7FF"/>
    </a:custClr>
    <a:custClr name="255,255,255">
      <a:srgbClr val="FFFFFF"/>
    </a:custClr>
    <a:custClr name="255,255,255">
      <a:srgbClr val="FFFFFF"/>
    </a:custClr>
    <a:custClr name="255,255,255">
      <a:srgbClr val="FFFFFF"/>
    </a:custClr>
    <a:custClr name="0,34,68">
      <a:srgbClr val="002244"/>
    </a:custClr>
    <a:custClr name="0,0,0">
      <a:srgbClr val="000000"/>
    </a:custClr>
    <a:custClr name="91,113,134">
      <a:srgbClr val="5B7186"/>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2BD6505CD44E4E85A865604D2C8ABE" ma:contentTypeVersion="3" ma:contentTypeDescription="Create a new document." ma:contentTypeScope="" ma:versionID="134ae82a8f58141d2181ee1830604f03">
  <xsd:schema xmlns:xsd="http://www.w3.org/2001/XMLSchema" xmlns:xs="http://www.w3.org/2001/XMLSchema" xmlns:p="http://schemas.microsoft.com/office/2006/metadata/properties" xmlns:ns2="c6715b62-a99d-4470-b098-276a545201b3" targetNamespace="http://schemas.microsoft.com/office/2006/metadata/properties" ma:root="true" ma:fieldsID="ca5668eba0ca13d41a0ea52f05d23153" ns2:_="">
    <xsd:import namespace="c6715b62-a99d-4470-b098-276a545201b3"/>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15b62-a99d-4470-b098-276a545201b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2F8A82C4-A8D0-40DB-8C35-BCC91687AA47}">
  <ds:schemaRefs>
    <ds:schemaRef ds:uri="http://schemas.microsoft.com/sharepoint/v3/contenttype/forms"/>
  </ds:schemaRefs>
</ds:datastoreItem>
</file>

<file path=customXml/itemProps2.xml><?xml version="1.0" encoding="utf-8"?>
<ds:datastoreItem xmlns:ds="http://schemas.openxmlformats.org/officeDocument/2006/customXml" ds:itemID="{84B3A6D2-4B6D-4029-B5C4-05E118A81108}">
  <ds:schemaRefs>
    <ds:schemaRef ds:uri="http://schemas.microsoft.com/office/2006/metadata/longProperties"/>
  </ds:schemaRefs>
</ds:datastoreItem>
</file>

<file path=customXml/itemProps3.xml><?xml version="1.0" encoding="utf-8"?>
<ds:datastoreItem xmlns:ds="http://schemas.openxmlformats.org/officeDocument/2006/customXml" ds:itemID="{10B49E29-87CE-45E1-82B7-F8704B7B83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15b62-a99d-4470-b098-276a545201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E6B9421-BE35-4922-AAB2-C351ED0690E8}">
  <ds:schemaRefs>
    <ds:schemaRef ds:uri="http://purl.org/dc/elements/1.1/"/>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 ds:uri="c6715b62-a99d-4470-b098-276a545201b3"/>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1635</Words>
  <Application>Microsoft Office PowerPoint</Application>
  <PresentationFormat>Benutzerdefiniert</PresentationFormat>
  <Paragraphs>405</Paragraphs>
  <Slides>26</Slides>
  <Notes>18</Notes>
  <HiddenSlides>0</HiddenSlides>
  <MMClips>0</MMClips>
  <ScaleCrop>false</ScaleCrop>
  <HeadingPairs>
    <vt:vector size="4" baseType="variant">
      <vt:variant>
        <vt:lpstr>Design</vt:lpstr>
      </vt:variant>
      <vt:variant>
        <vt:i4>1</vt:i4>
      </vt:variant>
      <vt:variant>
        <vt:lpstr>Folientitel</vt:lpstr>
      </vt:variant>
      <vt:variant>
        <vt:i4>26</vt:i4>
      </vt:variant>
    </vt:vector>
  </HeadingPairs>
  <TitlesOfParts>
    <vt:vector size="27" baseType="lpstr">
      <vt:lpstr>1_20110725 GTO Slide Master</vt:lpstr>
      <vt:lpstr>Roles or no Roles, that’s the Question Two Different Approaches for Compliant IAM Processes</vt:lpstr>
      <vt:lpstr>It all started with a simple question</vt:lpstr>
      <vt:lpstr>RBAC first – ABAC next, or what? Is there a best-practice path to fine-grained authorisation?</vt:lpstr>
      <vt:lpstr>The dimensions of entitlement assignment Access entitlements are not only determined by roles</vt:lpstr>
      <vt:lpstr>What are roles? (Hierarchical) compositions of functions to pre-built tasks.</vt:lpstr>
      <vt:lpstr>What is RBAC? Expressing the static functional organisation</vt:lpstr>
      <vt:lpstr>Roles don’t fit well everywhere Where roles promise optimal results – And where not.</vt:lpstr>
      <vt:lpstr>What is ABAC? Attributes + Rules: Replace roles or make it simpler, more flexible. </vt:lpstr>
      <vt:lpstr>Combining RBAC and ABAC NIST proposes 3 different way to take advantage of both worlds</vt:lpstr>
      <vt:lpstr>Combining RBAC and ABAC: Dynamic roles NIST proposes 3 different way to take advantage of both worlds</vt:lpstr>
      <vt:lpstr>Combining RBAC and ABAC: Attribute-centric NIST proposes 3 different way to take advantage of both worlds</vt:lpstr>
      <vt:lpstr>Combining RBAC and ABAC: Role-centric NIST proposes 3 different way to take advantage of both worlds</vt:lpstr>
      <vt:lpstr>Role-centric: A simple combination model The separation of functions &amp; constraints pays off  even without complex rules</vt:lpstr>
      <vt:lpstr>The Identity</vt:lpstr>
      <vt:lpstr>The functional role</vt:lpstr>
      <vt:lpstr>The constraint</vt:lpstr>
      <vt:lpstr>The 7 commonly used static constraint types But the universe of possible constraints is not limited</vt:lpstr>
      <vt:lpstr>Next step: Using dynamic constraint types Context comes into play – and requires dynamic constraints</vt:lpstr>
      <vt:lpstr>The entitlement</vt:lpstr>
      <vt:lpstr>The business role</vt:lpstr>
      <vt:lpstr>The authorisation</vt:lpstr>
      <vt:lpstr>Do we need roles at all? Processes, Roles  &amp; Rules express the Organisation</vt:lpstr>
      <vt:lpstr>Conclusion Traditional vs. agile approach</vt:lpstr>
      <vt:lpstr>questions - acknowledgements – suggestions?</vt:lpstr>
      <vt:lpstr>Attention  Appendix</vt:lpstr>
      <vt:lpstr>The Stanford Model for Access Control Administration</vt:lpstr>
    </vt:vector>
  </TitlesOfParts>
  <Manager>Martin Kuppinger</Manager>
  <Company>KuppingerCole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Roles or no roles</dc:title>
  <dc:creator>horst.walther@db.com</dc:creator>
  <cp:keywords>For internal use only</cp:keywords>
  <cp:lastModifiedBy>Horst Walther</cp:lastModifiedBy>
  <cp:revision>9469</cp:revision>
  <cp:lastPrinted>2015-04-15T08:28:23Z</cp:lastPrinted>
  <dcterms:created xsi:type="dcterms:W3CDTF">2011-01-13T09:39:24Z</dcterms:created>
  <dcterms:modified xsi:type="dcterms:W3CDTF">2015-05-03T10:28:38Z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3edffb57-42cd-4a66-8a93-7a3d9da4bfc1</vt:lpwstr>
  </property>
  <property fmtid="{D5CDD505-2E9C-101B-9397-08002B2CF9AE}" pid="3" name="aliashDocumentMarking">
    <vt:lpwstr>For internal use only</vt:lpwstr>
  </property>
  <property fmtid="{D5CDD505-2E9C-101B-9397-08002B2CF9AE}" pid="4" name="ContentTypeId">
    <vt:lpwstr>0x010100C12BD6505CD44E4E85A865604D2C8ABE</vt:lpwstr>
  </property>
  <property fmtid="{D5CDD505-2E9C-101B-9397-08002B2CF9AE}" pid="5" name="db.comClassification">
    <vt:lpwstr>For internal use only</vt:lpwstr>
  </property>
</Properties>
</file>