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261" r:id="rId2"/>
    <p:sldId id="262" r:id="rId3"/>
    <p:sldId id="264" r:id="rId4"/>
    <p:sldId id="256" r:id="rId5"/>
    <p:sldId id="292" r:id="rId6"/>
    <p:sldId id="257" r:id="rId7"/>
    <p:sldId id="259" r:id="rId8"/>
    <p:sldId id="281" r:id="rId9"/>
    <p:sldId id="297" r:id="rId10"/>
    <p:sldId id="283" r:id="rId11"/>
    <p:sldId id="289" r:id="rId12"/>
    <p:sldId id="290" r:id="rId13"/>
    <p:sldId id="284" r:id="rId14"/>
    <p:sldId id="285" r:id="rId15"/>
    <p:sldId id="286" r:id="rId16"/>
    <p:sldId id="287" r:id="rId17"/>
    <p:sldId id="288" r:id="rId18"/>
    <p:sldId id="300" r:id="rId19"/>
    <p:sldId id="269" r:id="rId20"/>
    <p:sldId id="301" r:id="rId21"/>
    <p:sldId id="260" r:id="rId22"/>
    <p:sldId id="258" r:id="rId23"/>
    <p:sldId id="270" r:id="rId24"/>
    <p:sldId id="293" r:id="rId25"/>
    <p:sldId id="268" r:id="rId26"/>
    <p:sldId id="266" r:id="rId27"/>
    <p:sldId id="267" r:id="rId28"/>
    <p:sldId id="298" r:id="rId29"/>
    <p:sldId id="299" r:id="rId30"/>
    <p:sldId id="276" r:id="rId31"/>
    <p:sldId id="278" r:id="rId3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howGuides="1">
      <p:cViewPr>
        <p:scale>
          <a:sx n="123" d="100"/>
          <a:sy n="123" d="100"/>
        </p:scale>
        <p:origin x="-20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E0D93-71F5-44EA-BC3D-89117BF99565}" type="datetimeFigureOut">
              <a:rPr lang="en-GB" smtClean="0"/>
              <a:t>2015-11-07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A5239-1957-4A81-97DE-71C19150899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242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A5239-1957-4A81-97DE-71C19150899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868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A5239-1957-4A81-97DE-71C19150899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105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A5239-1957-4A81-97DE-71C19150899B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155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3C2258-3F13-4A33-B39E-C2FD5F59C8B1}" type="slidenum">
              <a:rPr lang="de-DE" altLang="en-US"/>
              <a:pPr/>
              <a:t>25</a:t>
            </a:fld>
            <a:endParaRPr lang="de-DE" altLang="en-US"/>
          </a:p>
        </p:txBody>
      </p:sp>
      <p:sp>
        <p:nvSpPr>
          <p:cNvPr id="223233" name="Text Box 1"/>
          <p:cNvSpPr txBox="1">
            <a:spLocks noChangeArrowheads="1"/>
          </p:cNvSpPr>
          <p:nvPr/>
        </p:nvSpPr>
        <p:spPr bwMode="auto">
          <a:xfrm>
            <a:off x="3973701" y="8819179"/>
            <a:ext cx="3039954" cy="464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algn="r"/>
            <a:fld id="{6200C20F-FF24-444B-9309-2E42C3EE203F}" type="slidenum">
              <a:rPr lang="de-DE" altLang="en-US" sz="1200"/>
              <a:pPr algn="r"/>
              <a:t>25</a:t>
            </a:fld>
            <a:endParaRPr lang="de-DE" altLang="en-US" sz="1200"/>
          </a:p>
        </p:txBody>
      </p:sp>
      <p:sp>
        <p:nvSpPr>
          <p:cNvPr id="223234" name="Text Box 2"/>
          <p:cNvSpPr txBox="1">
            <a:spLocks noChangeArrowheads="1"/>
          </p:cNvSpPr>
          <p:nvPr/>
        </p:nvSpPr>
        <p:spPr bwMode="auto">
          <a:xfrm>
            <a:off x="0" y="8819179"/>
            <a:ext cx="3039954" cy="464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endParaRPr lang="de-DE" altLang="en-US" sz="1200"/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0" y="1"/>
            <a:ext cx="3039954" cy="464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endParaRPr lang="de-DE" altLang="en-US" sz="1200"/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3973701" y="1"/>
            <a:ext cx="3039954" cy="464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algn="r"/>
            <a:endParaRPr lang="de-DE" altLang="en-US" sz="1200"/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1169213" y="696378"/>
            <a:ext cx="4676852" cy="34818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3238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1527" y="4410395"/>
            <a:ext cx="5612223" cy="417826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1F23D5-5972-41A8-B8B5-3AC6CE84FB9F}" type="slidenum">
              <a:rPr lang="de-DE" altLang="en-US"/>
              <a:pPr/>
              <a:t>26</a:t>
            </a:fld>
            <a:endParaRPr lang="de-DE" altLang="en-US"/>
          </a:p>
        </p:txBody>
      </p:sp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3850286" y="9426896"/>
            <a:ext cx="2945767" cy="49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4360" rIns="90000" bIns="46800" anchor="b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</a:pPr>
            <a:fld id="{9A85106C-0E6A-4A60-BE91-8AC38FD4F43C}" type="slidenum">
              <a:rPr lang="de-DE" altLang="en-US" sz="1200">
                <a:ea typeface="Arial Unicode MS" pitchFamily="34" charset="-128"/>
                <a:cs typeface="Arial Unicode MS" pitchFamily="34" charset="-128"/>
              </a:rPr>
              <a:pPr algn="r" eaLnBrk="1">
                <a:lnSpc>
                  <a:spcPct val="95000"/>
                </a:lnSpc>
              </a:pPr>
              <a:t>26</a:t>
            </a:fld>
            <a:endParaRPr lang="de-DE" altLang="en-US" sz="12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2" y="9426896"/>
            <a:ext cx="2945767" cy="49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4360" rIns="90000" bIns="46800" anchor="b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>
              <a:lnSpc>
                <a:spcPct val="95000"/>
              </a:lnSpc>
            </a:pPr>
            <a:endParaRPr lang="de-DE" altLang="en-US" sz="12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2" y="0"/>
            <a:ext cx="2945767" cy="49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4360" rIns="90000" bIns="468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>
              <a:lnSpc>
                <a:spcPct val="95000"/>
              </a:lnSpc>
            </a:pPr>
            <a:endParaRPr lang="de-DE" altLang="en-US" sz="12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3850286" y="0"/>
            <a:ext cx="2945767" cy="49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4360" rIns="90000" bIns="468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</a:pPr>
            <a:endParaRPr lang="de-DE" altLang="en-US" sz="12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899644" y="744739"/>
            <a:ext cx="5001634" cy="37236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11" name="Rectangle 7"/>
          <p:cNvSpPr txBox="1">
            <a:spLocks noGrp="1" noChangeArrowheads="1"/>
          </p:cNvSpPr>
          <p:nvPr>
            <p:ph type="body"/>
          </p:nvPr>
        </p:nvSpPr>
        <p:spPr>
          <a:xfrm>
            <a:off x="680418" y="4715061"/>
            <a:ext cx="5436841" cy="4468427"/>
          </a:xfrm>
          <a:noFill/>
          <a:ln/>
        </p:spPr>
        <p:txBody>
          <a:bodyPr wrap="none" anchor="ctr"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1F5D94-625F-439B-BDD9-D4EFA0761549}" type="slidenum">
              <a:rPr lang="de-DE" altLang="en-US"/>
              <a:pPr/>
              <a:t>27</a:t>
            </a:fld>
            <a:endParaRPr lang="de-DE" altLang="en-US"/>
          </a:p>
        </p:txBody>
      </p:sp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3850286" y="9426896"/>
            <a:ext cx="2945767" cy="49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4360" rIns="90000" bIns="46800" anchor="b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</a:pPr>
            <a:fld id="{ADF82F96-E937-442D-BEA3-7589B457F7E7}" type="slidenum">
              <a:rPr lang="de-DE" altLang="en-US" sz="1200">
                <a:ea typeface="Arial Unicode MS" pitchFamily="34" charset="-128"/>
                <a:cs typeface="Arial Unicode MS" pitchFamily="34" charset="-128"/>
              </a:rPr>
              <a:pPr algn="r" eaLnBrk="1">
                <a:lnSpc>
                  <a:spcPct val="95000"/>
                </a:lnSpc>
              </a:pPr>
              <a:t>27</a:t>
            </a:fld>
            <a:endParaRPr lang="de-DE" altLang="en-US" sz="12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2" y="9426896"/>
            <a:ext cx="2945767" cy="49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4360" rIns="90000" bIns="46800" anchor="b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>
              <a:lnSpc>
                <a:spcPct val="95000"/>
              </a:lnSpc>
            </a:pPr>
            <a:endParaRPr lang="de-DE" altLang="en-US" sz="12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2" y="0"/>
            <a:ext cx="2945767" cy="49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4360" rIns="90000" bIns="468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>
              <a:lnSpc>
                <a:spcPct val="95000"/>
              </a:lnSpc>
            </a:pPr>
            <a:endParaRPr lang="de-DE" altLang="en-US" sz="12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3850286" y="0"/>
            <a:ext cx="2945767" cy="49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4360" rIns="90000" bIns="468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</a:pPr>
            <a:endParaRPr lang="de-DE" altLang="en-US" sz="12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8358" name="Rectangle 6"/>
          <p:cNvSpPr txBox="1">
            <a:spLocks noGrp="1" noChangeArrowheads="1"/>
          </p:cNvSpPr>
          <p:nvPr>
            <p:ph type="body"/>
          </p:nvPr>
        </p:nvSpPr>
        <p:spPr>
          <a:xfrm>
            <a:off x="680418" y="4715061"/>
            <a:ext cx="5436841" cy="4468427"/>
          </a:xfrm>
          <a:noFill/>
          <a:ln/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1089643" y="886594"/>
            <a:ext cx="4647622" cy="34609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7CA0E7-5B52-4E1E-AD87-18C9933B11F1}" type="slidenum">
              <a:rPr lang="de-DE" altLang="en-US"/>
              <a:pPr/>
              <a:t>28</a:t>
            </a:fld>
            <a:endParaRPr lang="de-DE" altLang="en-US"/>
          </a:p>
        </p:txBody>
      </p:sp>
      <p:sp>
        <p:nvSpPr>
          <p:cNvPr id="143361" name="Text Box 1"/>
          <p:cNvSpPr txBox="1">
            <a:spLocks noChangeArrowheads="1"/>
          </p:cNvSpPr>
          <p:nvPr/>
        </p:nvSpPr>
        <p:spPr bwMode="auto">
          <a:xfrm>
            <a:off x="3850286" y="9426896"/>
            <a:ext cx="2945767" cy="49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4360" rIns="90000" bIns="46800" anchor="b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</a:pPr>
            <a:fld id="{5ECE7BB4-2A2C-48A6-BBFD-3FB26B095DFE}" type="slidenum">
              <a:rPr lang="de-DE" altLang="en-US" sz="1200">
                <a:ea typeface="Arial Unicode MS" pitchFamily="34" charset="-128"/>
                <a:cs typeface="Arial Unicode MS" pitchFamily="34" charset="-128"/>
              </a:rPr>
              <a:pPr algn="r" eaLnBrk="1">
                <a:lnSpc>
                  <a:spcPct val="95000"/>
                </a:lnSpc>
              </a:pPr>
              <a:t>28</a:t>
            </a:fld>
            <a:endParaRPr lang="de-DE" altLang="en-US" sz="12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2" y="9426896"/>
            <a:ext cx="2945767" cy="49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4360" rIns="90000" bIns="46800" anchor="b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>
              <a:lnSpc>
                <a:spcPct val="95000"/>
              </a:lnSpc>
            </a:pPr>
            <a:endParaRPr lang="de-DE" altLang="en-US" sz="12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2" y="0"/>
            <a:ext cx="2945767" cy="49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4360" rIns="90000" bIns="468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>
              <a:lnSpc>
                <a:spcPct val="95000"/>
              </a:lnSpc>
            </a:pPr>
            <a:endParaRPr lang="de-DE" altLang="en-US" sz="12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3850286" y="0"/>
            <a:ext cx="2945767" cy="49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4360" rIns="90000" bIns="468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</a:pPr>
            <a:endParaRPr lang="de-DE" altLang="en-US" sz="12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899645" y="744738"/>
            <a:ext cx="4998386" cy="37220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366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0418" y="4715061"/>
            <a:ext cx="5436841" cy="446842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8780A-5594-4DD4-A946-EDEBCA814C90}" type="slidenum">
              <a:rPr lang="uk-UA" altLang="en-US"/>
              <a:pPr/>
              <a:t>29</a:t>
            </a:fld>
            <a:endParaRPr lang="uk-UA" alt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41363"/>
            <a:ext cx="4943475" cy="3708400"/>
          </a:xfrm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960" y="4733094"/>
            <a:ext cx="4967594" cy="4490168"/>
          </a:xfrm>
        </p:spPr>
        <p:txBody>
          <a:bodyPr/>
          <a:lstStyle/>
          <a:p>
            <a:pPr marL="230383" indent="-230383" defTabSz="460766">
              <a:buFontTx/>
              <a:buChar char="•"/>
            </a:pPr>
            <a:endParaRPr lang="en-US" altLang="en-US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F5C59-8284-4469-8E04-40DD04563F64}" type="slidenum">
              <a:rPr lang="de-DE" altLang="en-US"/>
              <a:pPr/>
              <a:t>31</a:t>
            </a:fld>
            <a:endParaRPr lang="de-DE" altLang="en-US"/>
          </a:p>
        </p:txBody>
      </p:sp>
      <p:sp>
        <p:nvSpPr>
          <p:cNvPr id="82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358" y="4719274"/>
            <a:ext cx="4983389" cy="4178888"/>
          </a:xfrm>
          <a:ln/>
        </p:spPr>
        <p:txBody>
          <a:bodyPr lIns="94578" tIns="49778" rIns="94578" bIns="49778"/>
          <a:lstStyle/>
          <a:p>
            <a:pPr defTabSz="901700"/>
            <a:endParaRPr lang="en-US" altLang="en-US"/>
          </a:p>
        </p:txBody>
      </p:sp>
      <p:sp>
        <p:nvSpPr>
          <p:cNvPr id="8253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850900"/>
            <a:ext cx="4622800" cy="34671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A5239-1957-4A81-97DE-71C19150899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310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DA7F93-876D-4F55-8E5E-E87F5A570157}" type="slidenum">
              <a:rPr lang="uk-UA" altLang="en-US"/>
              <a:pPr/>
              <a:t>8</a:t>
            </a:fld>
            <a:endParaRPr lang="uk-UA" alt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41363"/>
            <a:ext cx="4943475" cy="3708400"/>
          </a:xfrm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556" y="4733094"/>
            <a:ext cx="5664998" cy="4490168"/>
          </a:xfrm>
        </p:spPr>
        <p:txBody>
          <a:bodyPr/>
          <a:lstStyle/>
          <a:p>
            <a:pPr marL="230383" indent="-230383" defTabSz="460766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DA84BF6-81EB-437D-8959-0C11C927A1A5}" type="datetime1">
              <a:rPr lang="en-GB" smtClean="0"/>
              <a:pPr>
                <a:defRPr/>
              </a:pPr>
              <a:t>2015-11-07</a:t>
            </a:fld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0E1089-1C52-4CC2-BFEB-2026591833CC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421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DA84BF6-81EB-437D-8959-0C11C927A1A5}" type="datetime1">
              <a:rPr lang="en-GB" smtClean="0"/>
              <a:pPr>
                <a:defRPr/>
              </a:pPr>
              <a:t>2015-11-07</a:t>
            </a:fld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0E1089-1C52-4CC2-BFEB-2026591833CC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84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DA84BF6-81EB-437D-8959-0C11C927A1A5}" type="datetime1">
              <a:rPr lang="en-GB" smtClean="0"/>
              <a:pPr>
                <a:defRPr/>
              </a:pPr>
              <a:t>2015-11-07</a:t>
            </a:fld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0E1089-1C52-4CC2-BFEB-2026591833CC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841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DA84BF6-81EB-437D-8959-0C11C927A1A5}" type="datetime1">
              <a:rPr lang="en-GB" smtClean="0"/>
              <a:pPr>
                <a:defRPr/>
              </a:pPr>
              <a:t>2015-11-07</a:t>
            </a:fld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0E1089-1C52-4CC2-BFEB-2026591833CC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841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DA84BF6-81EB-437D-8959-0C11C927A1A5}" type="datetime1">
              <a:rPr lang="en-GB" smtClean="0"/>
              <a:pPr>
                <a:defRPr/>
              </a:pPr>
              <a:t>2015-11-07</a:t>
            </a:fld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0E1089-1C52-4CC2-BFEB-2026591833CC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841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DA84BF6-81EB-437D-8959-0C11C927A1A5}" type="datetime1">
              <a:rPr lang="en-GB" smtClean="0"/>
              <a:pPr>
                <a:defRPr/>
              </a:pPr>
              <a:t>2015-11-07</a:t>
            </a:fld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0E1089-1C52-4CC2-BFEB-2026591833CC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42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667000"/>
            <a:ext cx="6781800" cy="6096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smtClean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222212" name="Line 4"/>
          <p:cNvSpPr>
            <a:spLocks noChangeShapeType="1"/>
          </p:cNvSpPr>
          <p:nvPr/>
        </p:nvSpPr>
        <p:spPr bwMode="auto">
          <a:xfrm>
            <a:off x="762000" y="6591300"/>
            <a:ext cx="7620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22213" name="Line 5"/>
          <p:cNvSpPr>
            <a:spLocks noChangeShapeType="1"/>
          </p:cNvSpPr>
          <p:nvPr/>
        </p:nvSpPr>
        <p:spPr bwMode="auto">
          <a:xfrm>
            <a:off x="766763" y="2590800"/>
            <a:ext cx="0" cy="7620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42975" y="3657600"/>
            <a:ext cx="3629025" cy="533400"/>
          </a:xfrm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170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DE" noProof="0" smtClean="0"/>
          </a:p>
        </p:txBody>
      </p:sp>
      <p:grpSp>
        <p:nvGrpSpPr>
          <p:cNvPr id="222215" name="Group 7"/>
          <p:cNvGrpSpPr>
            <a:grpSpLocks/>
          </p:cNvGrpSpPr>
          <p:nvPr/>
        </p:nvGrpSpPr>
        <p:grpSpPr bwMode="auto">
          <a:xfrm>
            <a:off x="8534411" y="6248408"/>
            <a:ext cx="379413" cy="401638"/>
            <a:chOff x="5376" y="3936"/>
            <a:chExt cx="239" cy="253"/>
          </a:xfrm>
        </p:grpSpPr>
        <p:pic>
          <p:nvPicPr>
            <p:cNvPr id="222216" name="Picture 8" descr="C:\Dokumente und Einstellungen\Horst Walther\Eigene Dateien\1. SiG\Infrastruktur\Homepage\grafik\DownRight_off.gif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3936"/>
              <a:ext cx="220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2217" name="Text Box 9"/>
            <p:cNvSpPr txBox="1">
              <a:spLocks noChangeArrowheads="1"/>
            </p:cNvSpPr>
            <p:nvPr userDrawn="1"/>
          </p:nvSpPr>
          <p:spPr bwMode="auto">
            <a:xfrm>
              <a:off x="5393" y="4034"/>
              <a:ext cx="22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 sz="1000">
                  <a:solidFill>
                    <a:srgbClr val="F7F4EF"/>
                  </a:solidFill>
                  <a:latin typeface="Calibri" panose="020F0502020204030204" pitchFamily="34" charset="0"/>
                </a:rPr>
                <a:t>SiG</a:t>
              </a:r>
              <a:endParaRPr lang="de-DE" sz="700">
                <a:solidFill>
                  <a:srgbClr val="DDDDDD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222218" name="Picture 10" descr="C:\Dokumente und Einstellungen\Horst Walther\Eigene Dateien\1. SiG\Infrastruktur\Homepage\grafik\UpLeft_of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269875"/>
            <a:ext cx="349250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2219" name="Rectangle 1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4C7F18F-0826-4A1B-9853-3CEBC9A53AE7}" type="datetime1">
              <a:rPr lang="en-GB" smtClean="0"/>
              <a:t>2015-11-07</a:t>
            </a:fld>
            <a:endParaRPr lang="en-US" dirty="0"/>
          </a:p>
        </p:txBody>
      </p:sp>
      <p:sp>
        <p:nvSpPr>
          <p:cNvPr id="222220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F3735C1-7677-4E34-951E-E4EF8A7E194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52018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BC3F22-ADF1-4518-85BA-C49EA38C61AE}" type="datetime1">
              <a:rPr lang="en-GB" smtClean="0"/>
              <a:t>2015-11-07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735C1-7677-4E34-951E-E4EF8A7E19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8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6363" y="277813"/>
            <a:ext cx="1925637" cy="5741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9450" y="277813"/>
            <a:ext cx="5624513" cy="5741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B87D48-2990-4B9B-AF7A-4A474216FF49}" type="datetime1">
              <a:rPr lang="en-GB" smtClean="0"/>
              <a:t>2015-11-07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735C1-7677-4E34-951E-E4EF8A7E19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9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277813"/>
            <a:ext cx="7702550" cy="38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143000"/>
            <a:ext cx="3771900" cy="4876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143000"/>
            <a:ext cx="37719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29363"/>
            <a:ext cx="2895600" cy="371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1"/>
          </p:nvPr>
        </p:nvSpPr>
        <p:spPr>
          <a:xfrm>
            <a:off x="762000" y="6327775"/>
            <a:ext cx="2362200" cy="373063"/>
          </a:xfrm>
        </p:spPr>
        <p:txBody>
          <a:bodyPr/>
          <a:lstStyle>
            <a:lvl1pPr>
              <a:defRPr/>
            </a:lvl1pPr>
          </a:lstStyle>
          <a:p>
            <a:fld id="{E823214A-82DA-448A-9162-0E5C21627391}" type="datetime1">
              <a:rPr lang="en-GB" smtClean="0"/>
              <a:t>2015-11-07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19800" y="6324600"/>
            <a:ext cx="2438400" cy="381000"/>
          </a:xfrm>
        </p:spPr>
        <p:txBody>
          <a:bodyPr/>
          <a:lstStyle>
            <a:lvl1pPr>
              <a:defRPr/>
            </a:lvl1pPr>
          </a:lstStyle>
          <a:p>
            <a:fld id="{4F3735C1-7677-4E34-951E-E4EF8A7E19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9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-61913"/>
            <a:ext cx="7334250" cy="8842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1800" y="1016000"/>
            <a:ext cx="4062413" cy="50022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6613" y="1016000"/>
            <a:ext cx="4064000" cy="50022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>
          <a:xfrm>
            <a:off x="685800" y="6357938"/>
            <a:ext cx="1903413" cy="455612"/>
          </a:xfrm>
        </p:spPr>
        <p:txBody>
          <a:bodyPr/>
          <a:lstStyle>
            <a:lvl1pPr>
              <a:defRPr/>
            </a:lvl1pPr>
          </a:lstStyle>
          <a:p>
            <a:fld id="{DEC759F8-DDA7-4576-AF55-26AC1877FA61}" type="datetime1">
              <a:rPr lang="en-GB" altLang="en-US" smtClean="0"/>
              <a:t>2015-11-07</a:t>
            </a:fld>
            <a:endParaRPr lang="de-DE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>
          <a:xfrm>
            <a:off x="3124200" y="6357938"/>
            <a:ext cx="2894013" cy="455612"/>
          </a:xfrm>
        </p:spPr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>
          <a:xfrm>
            <a:off x="6553200" y="6357938"/>
            <a:ext cx="1903413" cy="455612"/>
          </a:xfrm>
        </p:spPr>
        <p:txBody>
          <a:bodyPr/>
          <a:lstStyle>
            <a:lvl1pPr>
              <a:defRPr/>
            </a:lvl1pPr>
          </a:lstStyle>
          <a:p>
            <a:fld id="{551C827B-B437-41FD-BEBE-830635C92BD6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9582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9875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>
                <a:latin typeface="Calibri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541338" indent="-2714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800">
                <a:latin typeface="Calibri" pitchFamily="34" charset="0"/>
                <a:cs typeface="Calibri" panose="020F0502020204030204" pitchFamily="34" charset="0"/>
              </a:defRPr>
            </a:lvl3pPr>
            <a:lvl4pPr marL="803275" indent="-2619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alibri" pitchFamily="34" charset="0"/>
                <a:cs typeface="Calibri" panose="020F0502020204030204" pitchFamily="34" charset="0"/>
              </a:defRPr>
            </a:lvl4pPr>
            <a:lvl5pPr marL="1073150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400">
                <a:latin typeface="Calibri" pitchFamily="34" charset="0"/>
                <a:cs typeface="Calibri" panose="020F0502020204030204" pitchFamily="34" charset="0"/>
              </a:defRPr>
            </a:lvl5pPr>
            <a:lvl6pPr marL="1343025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200">
                <a:cs typeface="Calibri" panose="020F0502020204030204" pitchFamily="34" charset="0"/>
              </a:defRPr>
            </a:lvl6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  <a:p>
            <a:pPr lvl="5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2013-04-12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Seite </a:t>
            </a:r>
            <a:fld id="{9222CB8A-43F3-4AD3-A010-67D892512A0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679450" y="277812"/>
            <a:ext cx="7702550" cy="486891"/>
          </a:xfrm>
        </p:spPr>
        <p:txBody>
          <a:bodyPr/>
          <a:lstStyle>
            <a:lvl1pPr>
              <a:lnSpc>
                <a:spcPts val="2200"/>
              </a:lnSpc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17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3FF28A5-3112-4CB7-96CF-097D1CEE49B5}" type="datetime1">
              <a:rPr lang="en-GB" smtClean="0"/>
              <a:t>2015-11-07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F3735C1-7677-4E34-951E-E4EF8A7E194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4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999128A-7BC2-483C-8255-159356FDA911}" type="datetime1">
              <a:rPr lang="en-GB" smtClean="0"/>
              <a:t>2015-11-07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F3735C1-7677-4E34-951E-E4EF8A7E194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1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771900" cy="4876800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3771900" cy="4876800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EEF465E-B9AF-4D69-BA4C-24F962964D56}" type="datetime1">
              <a:rPr lang="en-GB" smtClean="0"/>
              <a:t>2015-11-07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F3735C1-7677-4E34-951E-E4EF8A7E194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8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8C41B6-DAAF-48FA-AE30-013FAD303AE6}" type="datetime1">
              <a:rPr lang="en-GB" smtClean="0"/>
              <a:t>2015-11-07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735C1-7677-4E34-951E-E4EF8A7E19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7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9F007E8-5FCE-4BB1-8D50-083B661E8D6D}" type="datetime1">
              <a:rPr lang="en-GB" smtClean="0"/>
              <a:t>2015-11-07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F3735C1-7677-4E34-951E-E4EF8A7E194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4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11330A0-B567-44A6-B8A9-159899F8CBFD}" type="datetime1">
              <a:rPr lang="en-GB" smtClean="0"/>
              <a:t>2015-11-07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F3735C1-7677-4E34-951E-E4EF8A7E194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1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1BF4A7-66E5-445B-B904-5374E86D4838}" type="datetime1">
              <a:rPr lang="en-GB" smtClean="0"/>
              <a:t>2015-11-07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735C1-7677-4E34-951E-E4EF8A7E19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9158B8-37F8-49BA-8119-073CA65FBF5B}" type="datetime1">
              <a:rPr lang="en-GB" smtClean="0"/>
              <a:t>2015-11-07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735C1-7677-4E34-951E-E4EF8A7E19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7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2" descr="C:\Dokumente und Einstellungen\Horst Walther\Eigene Dateien\1. SiG\Infrastruktur\Homepage\grafik\UpLeft_off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269875"/>
            <a:ext cx="349250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277813"/>
            <a:ext cx="77025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Master-</a:t>
            </a:r>
            <a:r>
              <a:rPr lang="en-GB" noProof="0" dirty="0" err="1" smtClean="0"/>
              <a:t>Titelformat</a:t>
            </a:r>
            <a:endParaRPr lang="en-GB" noProof="0" dirty="0" smtClean="0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696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Hier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, um Master-</a:t>
            </a:r>
            <a:r>
              <a:rPr lang="en-GB" noProof="0" dirty="0" err="1" smtClean="0"/>
              <a:t>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zu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auto">
          <a:xfrm>
            <a:off x="762000" y="6591300"/>
            <a:ext cx="7620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noProof="0" dirty="0">
              <a:latin typeface="Calibri" panose="020F0502020204030204" pitchFamily="34" charset="0"/>
            </a:endParaRPr>
          </a:p>
        </p:txBody>
      </p:sp>
      <p:grpSp>
        <p:nvGrpSpPr>
          <p:cNvPr id="221190" name="Group 6"/>
          <p:cNvGrpSpPr>
            <a:grpSpLocks/>
          </p:cNvGrpSpPr>
          <p:nvPr/>
        </p:nvGrpSpPr>
        <p:grpSpPr bwMode="auto">
          <a:xfrm>
            <a:off x="8534411" y="6248408"/>
            <a:ext cx="379413" cy="401638"/>
            <a:chOff x="5376" y="3936"/>
            <a:chExt cx="239" cy="253"/>
          </a:xfrm>
        </p:grpSpPr>
        <p:pic>
          <p:nvPicPr>
            <p:cNvPr id="221191" name="Picture 7" descr="C:\Dokumente und Einstellungen\Horst Walther\Eigene Dateien\1. SiG\Infrastruktur\Homepage\grafik\DownRight_off.gif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3936"/>
              <a:ext cx="220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1192" name="Text Box 8"/>
            <p:cNvSpPr txBox="1">
              <a:spLocks noChangeArrowheads="1"/>
            </p:cNvSpPr>
            <p:nvPr userDrawn="1"/>
          </p:nvSpPr>
          <p:spPr bwMode="auto">
            <a:xfrm>
              <a:off x="5393" y="4034"/>
              <a:ext cx="22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GB" sz="1000" noProof="0" dirty="0" smtClean="0">
                  <a:solidFill>
                    <a:srgbClr val="F7F4EF"/>
                  </a:solidFill>
                  <a:latin typeface="Calibri" panose="020F0502020204030204" pitchFamily="34" charset="0"/>
                </a:rPr>
                <a:t>SiG</a:t>
              </a:r>
              <a:endParaRPr lang="en-GB" sz="700" noProof="0" dirty="0">
                <a:solidFill>
                  <a:srgbClr val="DDDDDD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211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9363"/>
            <a:ext cx="28956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200">
                <a:solidFill>
                  <a:srgbClr val="C0C0C0"/>
                </a:solidFill>
                <a:latin typeface="Calibri" panose="020F0502020204030204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221195" name="Line 11"/>
          <p:cNvSpPr>
            <a:spLocks noChangeShapeType="1"/>
          </p:cNvSpPr>
          <p:nvPr/>
        </p:nvSpPr>
        <p:spPr bwMode="auto">
          <a:xfrm>
            <a:off x="762000" y="6591300"/>
            <a:ext cx="7620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noProof="0" dirty="0">
              <a:latin typeface="Calibri" panose="020F0502020204030204" pitchFamily="34" charset="0"/>
            </a:endParaRPr>
          </a:p>
        </p:txBody>
      </p:sp>
      <p:sp>
        <p:nvSpPr>
          <p:cNvPr id="22119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62000" y="6327775"/>
            <a:ext cx="2362200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fld id="{08AB4E8A-D803-4124-A3FA-0614D364E253}" type="datetime1">
              <a:rPr lang="en-GB" noProof="0" smtClean="0"/>
              <a:t>2015-11-07</a:t>
            </a:fld>
            <a:endParaRPr lang="en-GB" noProof="0" dirty="0"/>
          </a:p>
        </p:txBody>
      </p:sp>
      <p:sp>
        <p:nvSpPr>
          <p:cNvPr id="2211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324600"/>
            <a:ext cx="2438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F3735C1-7677-4E34-951E-E4EF8A7E1948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2" name="fc"/>
          <p:cNvSpPr txBox="1"/>
          <p:nvPr userDrawn="1"/>
        </p:nvSpPr>
        <p:spPr>
          <a:xfrm>
            <a:off x="0" y="652018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GB" noProof="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ebdings" pitchFamily="18" charset="2"/>
        <a:buChar char="4"/>
        <a:defRPr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ebdings" pitchFamily="18" charset="2"/>
        <a:buChar char="8"/>
        <a:defRPr sz="1600">
          <a:solidFill>
            <a:schemeClr val="tx1"/>
          </a:solidFill>
          <a:latin typeface="Calibri" panose="020F0502020204030204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80000"/>
        <a:buChar char="•"/>
        <a:defRPr sz="1400">
          <a:solidFill>
            <a:schemeClr val="tx1"/>
          </a:solidFill>
          <a:latin typeface="Calibri" panose="020F0502020204030204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Calibri" panose="020F0502020204030204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ser.cs.tu-berlin.de/~ohherde/b/aristot.gi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Identity &amp; Access Governance versus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Agility</a:t>
            </a:r>
            <a:endParaRPr lang="en-GB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42975" y="3657600"/>
            <a:ext cx="7877497" cy="533400"/>
          </a:xfrm>
        </p:spPr>
        <p:txBody>
          <a:bodyPr/>
          <a:lstStyle/>
          <a:p>
            <a:pPr algn="l"/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Wie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Governance-Aufgaben auch im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hoch veränderlichen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Umfeld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sicher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wahrgenommen werden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können.</a:t>
            </a:r>
          </a:p>
          <a:p>
            <a:pPr algn="l"/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Vorgetragen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auf der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IT-Sicherheit für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, Mobile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Cloud, 2015 “, 2015-09-24, 09:30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551723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Horst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Walther</a:t>
            </a:r>
          </a:p>
          <a:p>
            <a:r>
              <a:rPr lang="de-D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GF der </a:t>
            </a:r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SiG</a:t>
            </a:r>
            <a:r>
              <a:rPr lang="de-D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Software Integration GmbH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Aktuell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: Interim Identity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&amp; Access Architect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Deutsche Bank AG</a:t>
            </a:r>
          </a:p>
        </p:txBody>
      </p:sp>
    </p:spTree>
    <p:extLst>
      <p:ext uri="{BB962C8B-B14F-4D97-AF65-F5344CB8AC3E}">
        <p14:creationId xmlns:p14="http://schemas.microsoft.com/office/powerpoint/2010/main" val="120921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79450" y="277812"/>
            <a:ext cx="7702550" cy="630907"/>
          </a:xfrm>
          <a:noFill/>
        </p:spPr>
        <p:txBody>
          <a:bodyPr/>
          <a:lstStyle/>
          <a:p>
            <a:r>
              <a:rPr lang="de-DE" dirty="0" smtClean="0"/>
              <a:t>Was ist RBAC?</a:t>
            </a:r>
            <a:br>
              <a:rPr lang="de-DE" dirty="0" smtClean="0"/>
            </a:br>
            <a:r>
              <a:rPr lang="de-DE" sz="1800" dirty="0" smtClean="0"/>
              <a:t>Sie drücken die statische funktionale Organisation aus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solidFill>
            <a:srgbClr val="FFFFFF">
              <a:alpha val="0"/>
            </a:srgbClr>
          </a:solidFill>
        </p:spPr>
        <p:txBody>
          <a:bodyPr/>
          <a:lstStyle/>
          <a:p>
            <a:pPr marL="310667" indent="-310667"/>
            <a:r>
              <a:rPr lang="de-DE" sz="1600" dirty="0"/>
              <a:t>Rollenbasierte Zugriffssteuerung ist </a:t>
            </a:r>
            <a:r>
              <a:rPr lang="de-DE" sz="1600" dirty="0" smtClean="0"/>
              <a:t>als </a:t>
            </a:r>
            <a:r>
              <a:rPr lang="de-DE" sz="1600" b="1" dirty="0" smtClean="0"/>
              <a:t>US-Standard</a:t>
            </a:r>
            <a:r>
              <a:rPr lang="de-DE" sz="1600" dirty="0" smtClean="0"/>
              <a:t> </a:t>
            </a:r>
            <a:r>
              <a:rPr lang="de-DE" sz="1600" dirty="0"/>
              <a:t>ANSI / INCITS 359-2004 </a:t>
            </a:r>
            <a:r>
              <a:rPr lang="de-DE" sz="1600" dirty="0" smtClean="0"/>
              <a:t>normiert.</a:t>
            </a:r>
            <a:endParaRPr lang="de-DE" sz="1600" dirty="0"/>
          </a:p>
          <a:p>
            <a:pPr marL="310667" indent="-310667"/>
            <a:r>
              <a:rPr lang="de-DE" sz="1600" dirty="0"/>
              <a:t>RBAC </a:t>
            </a:r>
            <a:r>
              <a:rPr lang="de-DE" sz="1600" dirty="0" smtClean="0"/>
              <a:t>geht davon </a:t>
            </a:r>
            <a:r>
              <a:rPr lang="de-DE" sz="1600" dirty="0"/>
              <a:t>aus, dass </a:t>
            </a:r>
            <a:r>
              <a:rPr lang="de-DE" sz="1600" dirty="0" smtClean="0"/>
              <a:t>sich die </a:t>
            </a:r>
            <a:r>
              <a:rPr lang="de-DE" sz="1600" dirty="0"/>
              <a:t>Berechtigungen </a:t>
            </a:r>
            <a:r>
              <a:rPr lang="de-DE" sz="1600" dirty="0" smtClean="0"/>
              <a:t>der Rollen im Unternehmens über </a:t>
            </a:r>
            <a:r>
              <a:rPr lang="de-DE" sz="1600" dirty="0"/>
              <a:t>die </a:t>
            </a:r>
            <a:r>
              <a:rPr lang="de-DE" sz="1600" dirty="0" smtClean="0"/>
              <a:t>Zeit </a:t>
            </a:r>
            <a:r>
              <a:rPr lang="de-DE" sz="1600" b="1" dirty="0" smtClean="0"/>
              <a:t>nur langsam ändern</a:t>
            </a:r>
            <a:r>
              <a:rPr lang="de-DE" sz="1600" dirty="0" smtClean="0"/>
              <a:t>.</a:t>
            </a:r>
            <a:endParaRPr lang="de-DE" sz="1600" dirty="0"/>
          </a:p>
          <a:p>
            <a:pPr marL="310667" indent="-310667"/>
            <a:r>
              <a:rPr lang="de-DE" sz="1600" dirty="0"/>
              <a:t>Aber </a:t>
            </a:r>
            <a:r>
              <a:rPr lang="de-DE" sz="1600" b="1" dirty="0"/>
              <a:t>Benutzer</a:t>
            </a:r>
            <a:r>
              <a:rPr lang="de-DE" sz="1600" dirty="0"/>
              <a:t> </a:t>
            </a:r>
            <a:r>
              <a:rPr lang="de-DE" sz="1600" dirty="0" smtClean="0"/>
              <a:t>kommen, gehen, </a:t>
            </a:r>
            <a:r>
              <a:rPr lang="de-DE" sz="1600" dirty="0"/>
              <a:t>und ändern ihre Rollen </a:t>
            </a:r>
            <a:r>
              <a:rPr lang="de-DE" sz="1600" b="1" dirty="0" smtClean="0"/>
              <a:t>deutlich schneller</a:t>
            </a:r>
            <a:r>
              <a:rPr lang="de-DE" sz="1600" dirty="0" smtClean="0"/>
              <a:t>.</a:t>
            </a:r>
            <a:endParaRPr lang="de-DE" sz="1600" dirty="0"/>
          </a:p>
          <a:p>
            <a:pPr marL="310667" indent="-310667"/>
            <a:r>
              <a:rPr lang="de-DE" sz="1600" dirty="0"/>
              <a:t>RBAC inzwischen ist </a:t>
            </a:r>
            <a:r>
              <a:rPr lang="de-DE" sz="1600" dirty="0" smtClean="0"/>
              <a:t>ein </a:t>
            </a:r>
            <a:r>
              <a:rPr lang="de-DE" sz="1600" b="1" dirty="0" smtClean="0"/>
              <a:t>ausgereiftes </a:t>
            </a:r>
            <a:r>
              <a:rPr lang="de-DE" sz="1600" dirty="0"/>
              <a:t>und</a:t>
            </a:r>
            <a:r>
              <a:rPr lang="de-DE" sz="1600" b="1" dirty="0"/>
              <a:t> weit verbreitetes Modell</a:t>
            </a:r>
            <a:r>
              <a:rPr lang="de-DE" sz="1600" dirty="0"/>
              <a:t> zur Steuerung </a:t>
            </a:r>
            <a:r>
              <a:rPr lang="de-DE" sz="1600" dirty="0" smtClean="0"/>
              <a:t>des Informationszugangs.</a:t>
            </a:r>
            <a:endParaRPr lang="de-DE" sz="1600" dirty="0"/>
          </a:p>
          <a:p>
            <a:pPr marL="310667" indent="-310667"/>
            <a:r>
              <a:rPr lang="de-DE" sz="1600" dirty="0" smtClean="0"/>
              <a:t>Durch </a:t>
            </a:r>
            <a:r>
              <a:rPr lang="de-DE" sz="1600" b="1" dirty="0" smtClean="0"/>
              <a:t>Vererbungsmechanismen</a:t>
            </a:r>
            <a:r>
              <a:rPr lang="de-DE" sz="1600" dirty="0" smtClean="0"/>
              <a:t> können Rollen </a:t>
            </a:r>
            <a:r>
              <a:rPr lang="de-DE" sz="1600" dirty="0"/>
              <a:t>hierarchisch aufgebaut werden.</a:t>
            </a:r>
          </a:p>
          <a:p>
            <a:pPr marL="310667" indent="-310667"/>
            <a:r>
              <a:rPr lang="de-DE" sz="1600" dirty="0"/>
              <a:t>Intuitiv werden </a:t>
            </a:r>
            <a:r>
              <a:rPr lang="de-DE" sz="1600" dirty="0" smtClean="0"/>
              <a:t>Rollen als </a:t>
            </a:r>
            <a:r>
              <a:rPr lang="de-DE" sz="1600" b="1" dirty="0"/>
              <a:t>Funktionen</a:t>
            </a:r>
            <a:r>
              <a:rPr lang="de-DE" sz="1600" dirty="0"/>
              <a:t> innerhalb eines Unternehmens </a:t>
            </a:r>
            <a:r>
              <a:rPr lang="de-DE" sz="1600" dirty="0" smtClean="0"/>
              <a:t>verstanden.</a:t>
            </a:r>
            <a:endParaRPr lang="de-DE" sz="1600" dirty="0"/>
          </a:p>
          <a:p>
            <a:pPr marL="310667" indent="-310667"/>
            <a:r>
              <a:rPr lang="de-DE" sz="1600" dirty="0"/>
              <a:t>Sie bieten einen natürlichen Ansatz </a:t>
            </a:r>
            <a:r>
              <a:rPr lang="de-DE" sz="1600" dirty="0" smtClean="0"/>
              <a:t>für die Modellierung von </a:t>
            </a:r>
            <a:r>
              <a:rPr lang="de-DE" sz="1600" b="1" dirty="0" smtClean="0"/>
              <a:t>Funktionstrennungen</a:t>
            </a:r>
            <a:r>
              <a:rPr lang="de-DE" sz="1600" dirty="0" smtClean="0"/>
              <a:t>.</a:t>
            </a:r>
            <a:endParaRPr lang="de-DE" sz="1600" dirty="0"/>
          </a:p>
          <a:p>
            <a:pPr marL="310667" indent="-310667"/>
            <a:r>
              <a:rPr lang="de-DE" sz="1600" dirty="0" smtClean="0"/>
              <a:t>Ihrem </a:t>
            </a:r>
            <a:r>
              <a:rPr lang="de-DE" sz="1600" dirty="0"/>
              <a:t>Wesen nach sind </a:t>
            </a:r>
            <a:r>
              <a:rPr lang="de-DE" sz="1600" dirty="0" smtClean="0"/>
              <a:t>Rollen </a:t>
            </a:r>
            <a:r>
              <a:rPr lang="de-DE" sz="1600" b="1" dirty="0" smtClean="0"/>
              <a:t>global</a:t>
            </a:r>
            <a:r>
              <a:rPr lang="de-DE" sz="1600" dirty="0" smtClean="0"/>
              <a:t> </a:t>
            </a:r>
            <a:r>
              <a:rPr lang="de-DE" sz="1600" dirty="0"/>
              <a:t>für einen gegebenen </a:t>
            </a:r>
            <a:r>
              <a:rPr lang="de-DE" sz="1600" dirty="0" smtClean="0"/>
              <a:t>Kontext definiert.</a:t>
            </a:r>
            <a:endParaRPr lang="de-DE" sz="1600" dirty="0"/>
          </a:p>
          <a:p>
            <a:pPr marL="310667" indent="-310667"/>
            <a:r>
              <a:rPr lang="de-DE" sz="1600" dirty="0"/>
              <a:t>RBAC </a:t>
            </a:r>
            <a:r>
              <a:rPr lang="de-DE" sz="1600" dirty="0" smtClean="0"/>
              <a:t>erwartet, </a:t>
            </a:r>
            <a:r>
              <a:rPr lang="de-DE" sz="1600" dirty="0"/>
              <a:t>dass Rollen </a:t>
            </a:r>
            <a:r>
              <a:rPr lang="de-DE" sz="1600" dirty="0" smtClean="0"/>
              <a:t>über mehrere </a:t>
            </a:r>
            <a:r>
              <a:rPr lang="de-DE" sz="1600" dirty="0"/>
              <a:t>Domänen</a:t>
            </a:r>
            <a:r>
              <a:rPr lang="de-DE" sz="1600" dirty="0" smtClean="0"/>
              <a:t>eine </a:t>
            </a:r>
            <a:r>
              <a:rPr lang="de-DE" sz="1600" b="1" dirty="0" smtClean="0"/>
              <a:t>einheitlich definiert </a:t>
            </a:r>
            <a:r>
              <a:rPr lang="de-DE" sz="1600" dirty="0" smtClean="0"/>
              <a:t>sind.</a:t>
            </a:r>
            <a:endParaRPr lang="de-DE" sz="1600" dirty="0"/>
          </a:p>
          <a:p>
            <a:pPr marL="310667" indent="-310667"/>
            <a:r>
              <a:rPr lang="de-DE" sz="1600" dirty="0"/>
              <a:t>Verteilte Rollendefinitionen </a:t>
            </a:r>
            <a:r>
              <a:rPr lang="de-DE" sz="1600" dirty="0" smtClean="0"/>
              <a:t>können zu </a:t>
            </a:r>
            <a:r>
              <a:rPr lang="de-DE" sz="1600" b="1" dirty="0"/>
              <a:t>Konflikten</a:t>
            </a:r>
            <a:r>
              <a:rPr lang="de-DE" sz="1600" dirty="0"/>
              <a:t> führen.</a:t>
            </a:r>
          </a:p>
          <a:p>
            <a:pPr marL="310667" indent="-310667"/>
            <a:r>
              <a:rPr lang="de-DE" sz="1600" dirty="0"/>
              <a:t>Aber nicht alle </a:t>
            </a:r>
            <a:r>
              <a:rPr lang="de-DE" sz="1600" b="1" dirty="0" smtClean="0"/>
              <a:t>berechtigungsbestimmenden Dimensionen </a:t>
            </a:r>
            <a:r>
              <a:rPr lang="de-DE" sz="1600" dirty="0" smtClean="0"/>
              <a:t>sind </a:t>
            </a:r>
            <a:r>
              <a:rPr lang="de-DE" sz="1600" dirty="0"/>
              <a:t>funktional.</a:t>
            </a:r>
          </a:p>
          <a:p>
            <a:pPr marL="310667" indent="-310667"/>
            <a:r>
              <a:rPr lang="de-DE" sz="1600" dirty="0"/>
              <a:t>Wie </a:t>
            </a:r>
            <a:r>
              <a:rPr lang="de-DE" sz="1600" dirty="0" smtClean="0"/>
              <a:t>steht es mit Lokation, organisatorischer </a:t>
            </a:r>
            <a:r>
              <a:rPr lang="de-DE" sz="1600" dirty="0"/>
              <a:t>Einheit, Kundengruppe, Kostenstelle und dergleichen?</a:t>
            </a:r>
          </a:p>
          <a:p>
            <a:pPr marL="310667" indent="-310667"/>
            <a:r>
              <a:rPr lang="de-DE" sz="1600" dirty="0" smtClean="0"/>
              <a:t>Diese </a:t>
            </a:r>
            <a:r>
              <a:rPr lang="de-DE" sz="1600" dirty="0"/>
              <a:t>nicht-funktionale </a:t>
            </a:r>
            <a:r>
              <a:rPr lang="de-DE" sz="1600" b="1" dirty="0"/>
              <a:t>'Attribute</a:t>
            </a:r>
            <a:r>
              <a:rPr lang="de-DE" sz="1600" dirty="0"/>
              <a:t>' der Job-Funktion </a:t>
            </a:r>
            <a:r>
              <a:rPr lang="de-DE" sz="1600" dirty="0" smtClean="0"/>
              <a:t>können Rollenparameter werden.</a:t>
            </a:r>
            <a:endParaRPr lang="de-DE" sz="1600" dirty="0"/>
          </a:p>
          <a:p>
            <a:pPr marL="310667" indent="-310667"/>
            <a:r>
              <a:rPr lang="de-DE" sz="1600" b="1" dirty="0"/>
              <a:t>Parameter</a:t>
            </a:r>
            <a:r>
              <a:rPr lang="de-DE" sz="1600" dirty="0"/>
              <a:t> - in ihrer einfachsten Form - fungieren als Beschränkungen.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DE" dirty="0" smtClean="0"/>
              <a:t>2015-09-22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9A55-2F48-4D14-BC2F-A112C52D2E05}" type="slidenum">
              <a:rPr lang="de-DE" altLang="en-US" smtClean="0"/>
              <a:pPr/>
              <a:t>10</a:t>
            </a:fld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39726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79450" y="277812"/>
            <a:ext cx="7702550" cy="558899"/>
          </a:xfrm>
          <a:noFill/>
        </p:spPr>
        <p:txBody>
          <a:bodyPr>
            <a:normAutofit fontScale="90000"/>
          </a:bodyPr>
          <a:lstStyle/>
          <a:p>
            <a:r>
              <a:rPr lang="de-DE" dirty="0" smtClean="0"/>
              <a:t>7 häufig </a:t>
            </a:r>
            <a:r>
              <a:rPr lang="de-DE" dirty="0"/>
              <a:t>verwendete Arten </a:t>
            </a:r>
            <a:r>
              <a:rPr lang="de-DE" dirty="0" smtClean="0"/>
              <a:t>statischen </a:t>
            </a:r>
            <a:r>
              <a:rPr lang="de-DE" dirty="0"/>
              <a:t>von </a:t>
            </a:r>
            <a:r>
              <a:rPr lang="de-DE" i="1" dirty="0" smtClean="0"/>
              <a:t>constraints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b="0" dirty="0" smtClean="0"/>
              <a:t>Aber das Universum der möglichen </a:t>
            </a:r>
            <a:r>
              <a:rPr lang="de-DE" sz="1800" b="0" i="1" dirty="0" smtClean="0"/>
              <a:t>Constraints</a:t>
            </a:r>
            <a:r>
              <a:rPr lang="de-DE" sz="1800" b="0" dirty="0" smtClean="0"/>
              <a:t> ist unbegrenzt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5800" y="1052736"/>
            <a:ext cx="7696200" cy="5472608"/>
          </a:xfrm>
          <a:noFill/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300" b="1" dirty="0" smtClean="0"/>
              <a:t>Region</a:t>
            </a:r>
            <a:r>
              <a:rPr lang="de-DE" sz="1300" dirty="0" smtClean="0"/>
              <a:t> </a:t>
            </a:r>
          </a:p>
          <a:p>
            <a:pPr marL="536575" lvl="2" indent="1588">
              <a:spcBef>
                <a:spcPts val="600"/>
              </a:spcBef>
              <a:buNone/>
              <a:tabLst>
                <a:tab pos="489014" algn="l"/>
              </a:tabLst>
            </a:pPr>
            <a:r>
              <a:rPr lang="de-DE" sz="1100" dirty="0"/>
              <a:t>Normalerweise sind die auszuführenden Funktionen </a:t>
            </a:r>
            <a:r>
              <a:rPr lang="de-DE" sz="1100" dirty="0" smtClean="0"/>
              <a:t>auf eine Region (USA, </a:t>
            </a:r>
            <a:r>
              <a:rPr lang="de-DE" sz="1100" dirty="0"/>
              <a:t>Deutschland, Brasilien, China, ...) beschränkt. Es kann nützlich sein, </a:t>
            </a:r>
            <a:r>
              <a:rPr lang="de-DE" sz="1100" dirty="0" smtClean="0"/>
              <a:t> die </a:t>
            </a:r>
            <a:r>
              <a:rPr lang="de-DE" sz="1100" dirty="0"/>
              <a:t>Abwesenheit </a:t>
            </a:r>
            <a:r>
              <a:rPr lang="de-DE" sz="1100" dirty="0" smtClean="0"/>
              <a:t>dieser </a:t>
            </a:r>
            <a:r>
              <a:rPr lang="de-DE" sz="1100" dirty="0"/>
              <a:t>Beschränkung durch die Einführung einer Region "Welt" </a:t>
            </a:r>
            <a:r>
              <a:rPr lang="de-DE" sz="1100" dirty="0" smtClean="0"/>
              <a:t>auszudrücken.</a:t>
            </a:r>
          </a:p>
          <a:p>
            <a:pPr>
              <a:spcBef>
                <a:spcPts val="600"/>
              </a:spcBef>
              <a:tabLst>
                <a:tab pos="489014" algn="l"/>
              </a:tabLst>
            </a:pPr>
            <a:r>
              <a:rPr lang="de-DE" sz="1300" b="1" dirty="0"/>
              <a:t>Organisatorische Einheit</a:t>
            </a:r>
          </a:p>
          <a:p>
            <a:pPr marL="536575" lvl="2" indent="1588">
              <a:spcBef>
                <a:spcPts val="600"/>
              </a:spcBef>
              <a:buNone/>
              <a:tabLst>
                <a:tab pos="489014" algn="l"/>
              </a:tabLst>
            </a:pPr>
            <a:r>
              <a:rPr lang="de-DE" sz="1100" dirty="0"/>
              <a:t>Oft werden </a:t>
            </a:r>
            <a:r>
              <a:rPr lang="de-DE" sz="1100" dirty="0" smtClean="0"/>
              <a:t>Verantwortungsbereiche über die Zugehörigkeit zu Organisationseinheiten </a:t>
            </a:r>
            <a:r>
              <a:rPr lang="de-DE" sz="1100" dirty="0"/>
              <a:t>(</a:t>
            </a:r>
            <a:r>
              <a:rPr lang="de-DE" sz="1100" dirty="0" smtClean="0"/>
              <a:t>OE) bestimmt. Es kann sinnvoll sein, das </a:t>
            </a:r>
            <a:r>
              <a:rPr lang="de-DE" sz="1100" dirty="0"/>
              <a:t>Fehlen dieser Beschränkung explizit durch die Einführung des OE </a:t>
            </a:r>
            <a:r>
              <a:rPr lang="de-DE" sz="1100" dirty="0" smtClean="0"/>
              <a:t>„Konzern" deutlich zu </a:t>
            </a:r>
            <a:r>
              <a:rPr lang="de-DE" sz="1100" dirty="0"/>
              <a:t>machen</a:t>
            </a:r>
            <a:r>
              <a:rPr lang="de-DE" sz="11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de-DE" sz="1300" b="1" dirty="0" smtClean="0"/>
              <a:t>Kundengruppe</a:t>
            </a:r>
            <a:endParaRPr lang="de-DE" sz="1300" dirty="0" smtClean="0"/>
          </a:p>
          <a:p>
            <a:pPr marL="536575" lvl="2" indent="1588">
              <a:spcBef>
                <a:spcPts val="600"/>
              </a:spcBef>
              <a:buNone/>
              <a:tabLst>
                <a:tab pos="489014" algn="l"/>
              </a:tabLst>
            </a:pPr>
            <a:r>
              <a:rPr lang="de-DE" sz="1100" dirty="0" smtClean="0"/>
              <a:t>Die </a:t>
            </a:r>
            <a:r>
              <a:rPr lang="de-DE" sz="1100" dirty="0"/>
              <a:t>Segmentierung des Marktes nach Kundengruppen (Großhandel, Einzelhandel, Unternehmenskunden, Händler, ...) führt </a:t>
            </a:r>
            <a:r>
              <a:rPr lang="de-DE" sz="1100" dirty="0" smtClean="0"/>
              <a:t>zu weiteren Einschränkungen der reinen Funktion.</a:t>
            </a:r>
          </a:p>
          <a:p>
            <a:pPr>
              <a:spcBef>
                <a:spcPts val="600"/>
              </a:spcBef>
            </a:pPr>
            <a:r>
              <a:rPr lang="de-DE" sz="1300" b="1" dirty="0" smtClean="0"/>
              <a:t>Befugnis</a:t>
            </a:r>
            <a:endParaRPr lang="de-DE" sz="1300" dirty="0" smtClean="0"/>
          </a:p>
          <a:p>
            <a:pPr marL="536575" lvl="2" indent="1588">
              <a:spcBef>
                <a:spcPts val="600"/>
              </a:spcBef>
              <a:buNone/>
              <a:tabLst>
                <a:tab pos="489014" algn="l"/>
              </a:tabLst>
            </a:pPr>
            <a:r>
              <a:rPr lang="de-DE" sz="1100" dirty="0" smtClean="0"/>
              <a:t>Um </a:t>
            </a:r>
            <a:r>
              <a:rPr lang="de-DE" sz="1100" dirty="0"/>
              <a:t>inhärente </a:t>
            </a:r>
            <a:r>
              <a:rPr lang="de-DE" sz="1100" dirty="0" smtClean="0"/>
              <a:t>Prozessrisiken zu begrenzen, verwenden Unternehmen oft Befugnisse.  Begrenzungen können unmittelbar in </a:t>
            </a:r>
            <a:r>
              <a:rPr lang="de-DE" sz="1100" dirty="0"/>
              <a:t>Währungseinheiten oder indirekt </a:t>
            </a:r>
            <a:r>
              <a:rPr lang="de-DE" sz="1100" dirty="0" smtClean="0"/>
              <a:t>ausgedrückt werden. </a:t>
            </a:r>
            <a:r>
              <a:rPr lang="de-DE" sz="1100" dirty="0"/>
              <a:t>Im letzteren Fall werden sie in </a:t>
            </a:r>
            <a:r>
              <a:rPr lang="de-DE" sz="1100" dirty="0" smtClean="0"/>
              <a:t>Parametern</a:t>
            </a:r>
            <a:r>
              <a:rPr lang="de-DE" sz="1100" dirty="0"/>
              <a:t>, die wiederum in die </a:t>
            </a:r>
            <a:r>
              <a:rPr lang="de-DE" sz="1100" dirty="0" smtClean="0"/>
              <a:t>Währungs-Obergrenzen umgewandelt </a:t>
            </a:r>
            <a:r>
              <a:rPr lang="de-DE" sz="1100" dirty="0"/>
              <a:t>werden </a:t>
            </a:r>
            <a:r>
              <a:rPr lang="de-DE" sz="1100" dirty="0" smtClean="0"/>
              <a:t>können, ausgedrückt: Kilometergeld</a:t>
            </a:r>
            <a:r>
              <a:rPr lang="de-DE" sz="1100" dirty="0"/>
              <a:t>, Rabatte, </a:t>
            </a:r>
            <a:r>
              <a:rPr lang="de-DE" sz="1100" dirty="0" smtClean="0"/>
              <a:t>Bedingungen ...</a:t>
            </a:r>
          </a:p>
          <a:p>
            <a:pPr>
              <a:spcBef>
                <a:spcPts val="600"/>
              </a:spcBef>
            </a:pPr>
            <a:r>
              <a:rPr lang="de-DE" sz="1300" b="1" dirty="0" smtClean="0"/>
              <a:t>Projekt</a:t>
            </a:r>
            <a:endParaRPr lang="de-DE" sz="1300" dirty="0" smtClean="0"/>
          </a:p>
          <a:p>
            <a:pPr marL="536575" lvl="2" indent="1588">
              <a:spcBef>
                <a:spcPts val="600"/>
              </a:spcBef>
              <a:buNone/>
              <a:tabLst>
                <a:tab pos="489014" algn="l"/>
              </a:tabLst>
            </a:pPr>
            <a:r>
              <a:rPr lang="de-DE" sz="1100" dirty="0" smtClean="0"/>
              <a:t>Projekte </a:t>
            </a:r>
            <a:r>
              <a:rPr lang="de-DE" sz="1100" dirty="0"/>
              <a:t>können als temporäre Organisationseinheiten </a:t>
            </a:r>
            <a:r>
              <a:rPr lang="de-DE" sz="1100" dirty="0" smtClean="0"/>
              <a:t>aufgefasst werden</a:t>
            </a:r>
            <a:r>
              <a:rPr lang="de-DE" sz="1100" dirty="0"/>
              <a:t>. Alternativ stellen sie eine eigene </a:t>
            </a:r>
            <a:r>
              <a:rPr lang="de-DE" sz="1100" dirty="0" smtClean="0"/>
              <a:t>Dimension dar: </a:t>
            </a:r>
            <a:r>
              <a:rPr lang="de-DE" sz="1100" dirty="0"/>
              <a:t>Projektmanager und andere Projektrollen sind in der Regel auf </a:t>
            </a:r>
            <a:r>
              <a:rPr lang="de-DE" sz="1100" dirty="0" smtClean="0"/>
              <a:t>ein bestimmtes </a:t>
            </a:r>
            <a:r>
              <a:rPr lang="de-DE" sz="1100" dirty="0"/>
              <a:t>Projekt beschränkt und können </a:t>
            </a:r>
            <a:r>
              <a:rPr lang="de-DE" sz="1100" dirty="0" smtClean="0"/>
              <a:t>nicht auf Informationsobjekte </a:t>
            </a:r>
            <a:r>
              <a:rPr lang="de-DE" sz="1100" dirty="0"/>
              <a:t>anderer Projekte zugreifen</a:t>
            </a:r>
            <a:r>
              <a:rPr lang="de-DE" sz="11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de-DE" sz="1300" b="1" dirty="0" smtClean="0"/>
              <a:t>Objekt</a:t>
            </a:r>
            <a:endParaRPr lang="de-DE" sz="1300" dirty="0" smtClean="0"/>
          </a:p>
          <a:p>
            <a:pPr marL="536575" lvl="2" indent="1588">
              <a:spcBef>
                <a:spcPts val="600"/>
              </a:spcBef>
              <a:buNone/>
              <a:tabLst>
                <a:tab pos="489014" algn="l"/>
              </a:tabLst>
            </a:pPr>
            <a:r>
              <a:rPr lang="de-DE" sz="1100" dirty="0" smtClean="0"/>
              <a:t>Gelegentlich lassen sich Berechtigungen auf ein definiertes </a:t>
            </a:r>
            <a:r>
              <a:rPr lang="de-DE" sz="1100" dirty="0"/>
              <a:t>Informationsobjekt </a:t>
            </a:r>
            <a:r>
              <a:rPr lang="de-DE" sz="1100" dirty="0" smtClean="0"/>
              <a:t>beschränken</a:t>
            </a:r>
            <a:r>
              <a:rPr lang="de-DE" sz="1100" dirty="0"/>
              <a:t>. Ein Tester </a:t>
            </a:r>
            <a:r>
              <a:rPr lang="de-DE" sz="1100" dirty="0" smtClean="0"/>
              <a:t>testet nur ein bestimmtes Software-Objekt (Anwendung </a:t>
            </a:r>
            <a:r>
              <a:rPr lang="de-DE" sz="1100" dirty="0"/>
              <a:t>oder </a:t>
            </a:r>
            <a:r>
              <a:rPr lang="de-DE" sz="1100" dirty="0" smtClean="0"/>
              <a:t>System); </a:t>
            </a:r>
            <a:r>
              <a:rPr lang="de-DE" sz="1100" dirty="0"/>
              <a:t>ein Hausmeister ist </a:t>
            </a:r>
            <a:r>
              <a:rPr lang="de-DE" sz="1100" dirty="0" smtClean="0"/>
              <a:t>für </a:t>
            </a:r>
            <a:r>
              <a:rPr lang="de-DE" sz="1100" dirty="0"/>
              <a:t>ein bestimmtes </a:t>
            </a:r>
            <a:r>
              <a:rPr lang="de-DE" sz="1100" dirty="0" smtClean="0"/>
              <a:t>Haus verantwortlich.</a:t>
            </a:r>
          </a:p>
          <a:p>
            <a:pPr>
              <a:spcBef>
                <a:spcPts val="600"/>
              </a:spcBef>
            </a:pPr>
            <a:r>
              <a:rPr lang="de-DE" sz="1300" b="1" dirty="0" smtClean="0"/>
              <a:t>Vertragsart</a:t>
            </a:r>
            <a:endParaRPr lang="de-DE" sz="1300" dirty="0" smtClean="0"/>
          </a:p>
          <a:p>
            <a:pPr marL="536575" lvl="2" indent="1588">
              <a:spcBef>
                <a:spcPts val="600"/>
              </a:spcBef>
              <a:buNone/>
              <a:tabLst>
                <a:tab pos="489014" algn="l"/>
              </a:tabLst>
            </a:pPr>
            <a:r>
              <a:rPr lang="de-DE" sz="1100" dirty="0" smtClean="0"/>
              <a:t>Unterschiedliche Berechtigungen ergeben sich auch aus </a:t>
            </a:r>
            <a:r>
              <a:rPr lang="de-DE" sz="1100" dirty="0"/>
              <a:t>der vertraglichen Vereinbarung </a:t>
            </a:r>
            <a:r>
              <a:rPr lang="de-DE" sz="1100" dirty="0" smtClean="0"/>
              <a:t>einer </a:t>
            </a:r>
            <a:r>
              <a:rPr lang="de-DE" sz="1100" dirty="0"/>
              <a:t>Person mit dem </a:t>
            </a:r>
            <a:r>
              <a:rPr lang="de-DE" sz="1100" dirty="0" smtClean="0"/>
              <a:t>Unternehmen. So unterscheiden sich die Berechtigungen der </a:t>
            </a:r>
            <a:r>
              <a:rPr lang="de-DE" sz="1100" dirty="0"/>
              <a:t>fest angestellten Mitarbeiter, Interimsmanager, Auftragnehmer, Berater und Lieferanten in der Regel </a:t>
            </a:r>
            <a:r>
              <a:rPr lang="de-DE" sz="1100" dirty="0" smtClean="0"/>
              <a:t>erheblich.</a:t>
            </a:r>
            <a:endParaRPr lang="de-DE" sz="1100" dirty="0"/>
          </a:p>
        </p:txBody>
      </p:sp>
      <p:sp>
        <p:nvSpPr>
          <p:cNvPr id="6" name="Datumsplatzhalter 1"/>
          <p:cNvSpPr>
            <a:spLocks noGrp="1"/>
          </p:cNvSpPr>
          <p:nvPr>
            <p:ph type="dt" sz="quarter" idx="11"/>
          </p:nvPr>
        </p:nvSpPr>
        <p:spPr>
          <a:xfrm>
            <a:off x="683568" y="6368305"/>
            <a:ext cx="2362200" cy="373063"/>
          </a:xfrm>
        </p:spPr>
        <p:txBody>
          <a:bodyPr/>
          <a:lstStyle/>
          <a:p>
            <a:r>
              <a:rPr lang="de-DE" dirty="0" smtClean="0"/>
              <a:t>2015-09-22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FBEF-4E90-534F-96F0-B2FF950094F6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553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79450" y="277812"/>
            <a:ext cx="8213030" cy="558899"/>
          </a:xfrm>
          <a:noFill/>
        </p:spPr>
        <p:txBody>
          <a:bodyPr/>
          <a:lstStyle/>
          <a:p>
            <a:r>
              <a:rPr lang="de-DE" dirty="0" smtClean="0"/>
              <a:t>Wo kommt dabei die Agilität ins Spiel?</a:t>
            </a:r>
            <a:br>
              <a:rPr lang="de-DE" dirty="0" smtClean="0"/>
            </a:br>
            <a:r>
              <a:rPr lang="de-DE" sz="1800" b="0" dirty="0" smtClean="0"/>
              <a:t>Der dynamisch veränderlichen Kontext erfordert dynamische </a:t>
            </a:r>
            <a:r>
              <a:rPr lang="de-DE" sz="1800" b="0" i="1" dirty="0" smtClean="0"/>
              <a:t>constraints</a:t>
            </a:r>
            <a:endParaRPr lang="de-DE" sz="1800" b="0" i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5800" y="1142999"/>
            <a:ext cx="7696200" cy="5089343"/>
          </a:xfrm>
          <a:noFill/>
        </p:spPr>
        <p:txBody>
          <a:bodyPr>
            <a:noAutofit/>
          </a:bodyPr>
          <a:lstStyle/>
          <a:p>
            <a:r>
              <a:rPr lang="de-DE" sz="1400" b="1" dirty="0"/>
              <a:t>Gerät</a:t>
            </a:r>
          </a:p>
          <a:p>
            <a:pPr marL="457200" lvl="1" indent="0">
              <a:buNone/>
            </a:pPr>
            <a:r>
              <a:rPr lang="de-DE" sz="1200" dirty="0"/>
              <a:t>Das </a:t>
            </a:r>
            <a:r>
              <a:rPr lang="de-DE" sz="1200" dirty="0" smtClean="0"/>
              <a:t>verwendete Gerät kann begrenzen</a:t>
            </a:r>
            <a:r>
              <a:rPr lang="de-DE" sz="1200" dirty="0"/>
              <a:t>, was jemand tun darf. </a:t>
            </a:r>
            <a:r>
              <a:rPr lang="de-DE" sz="1200" dirty="0" smtClean="0"/>
              <a:t>Einige </a:t>
            </a:r>
            <a:r>
              <a:rPr lang="de-DE" sz="1200" dirty="0"/>
              <a:t>Geräte wie Tablets oder Smartphones </a:t>
            </a:r>
            <a:r>
              <a:rPr lang="de-DE" sz="1200" dirty="0" smtClean="0"/>
              <a:t>könnten </a:t>
            </a:r>
            <a:r>
              <a:rPr lang="de-DE" sz="1200" dirty="0"/>
              <a:t>als weniger sicher </a:t>
            </a:r>
            <a:r>
              <a:rPr lang="de-DE" sz="1200" dirty="0" smtClean="0"/>
              <a:t>angesehen werden.</a:t>
            </a:r>
            <a:endParaRPr lang="de-DE" sz="1200" dirty="0"/>
          </a:p>
          <a:p>
            <a:r>
              <a:rPr lang="de-DE" sz="1400" b="1" dirty="0"/>
              <a:t>Ort</a:t>
            </a:r>
          </a:p>
          <a:p>
            <a:pPr marL="457200" lvl="1" indent="0">
              <a:buNone/>
            </a:pPr>
            <a:r>
              <a:rPr lang="de-DE" sz="1200" dirty="0"/>
              <a:t>Die </a:t>
            </a:r>
            <a:r>
              <a:rPr lang="de-DE" sz="1200" dirty="0" smtClean="0"/>
              <a:t>aktuelle Lokation einer Identität </a:t>
            </a:r>
            <a:r>
              <a:rPr lang="de-DE" sz="1200" dirty="0"/>
              <a:t>ist, wenn </a:t>
            </a:r>
            <a:r>
              <a:rPr lang="de-DE" sz="1200" dirty="0" smtClean="0"/>
              <a:t>sie eine Aktion auszuführt. Handys oder Fernzugang gilt oft als weniger sicher.</a:t>
            </a:r>
            <a:endParaRPr lang="de-DE" sz="1200" dirty="0"/>
          </a:p>
          <a:p>
            <a:r>
              <a:rPr lang="de-DE" sz="1400" b="1" dirty="0" smtClean="0"/>
              <a:t>Systemgesundheit</a:t>
            </a:r>
            <a:endParaRPr lang="de-DE" sz="1400" b="1" dirty="0"/>
          </a:p>
          <a:p>
            <a:pPr marL="457200" lvl="1" indent="0">
              <a:buNone/>
            </a:pPr>
            <a:r>
              <a:rPr lang="de-DE" sz="1200" dirty="0"/>
              <a:t>Der aktuelle Status eines Systems basierend auf </a:t>
            </a:r>
            <a:r>
              <a:rPr lang="de-DE" sz="1200" dirty="0" smtClean="0"/>
              <a:t>Sicherheitsprüfungen, </a:t>
            </a:r>
            <a:r>
              <a:rPr lang="de-DE" sz="1200" dirty="0"/>
              <a:t>Update-Status, und </a:t>
            </a:r>
            <a:r>
              <a:rPr lang="de-DE" sz="1200" dirty="0" smtClean="0"/>
              <a:t>anderen </a:t>
            </a:r>
            <a:r>
              <a:rPr lang="de-DE" sz="1200" dirty="0"/>
              <a:t>"</a:t>
            </a:r>
            <a:r>
              <a:rPr lang="de-DE" sz="1200" dirty="0" err="1" smtClean="0"/>
              <a:t>Gesundheits</a:t>
            </a:r>
            <a:r>
              <a:rPr lang="de-DE" sz="1200" dirty="0" smtClean="0"/>
              <a:t>„-Informationen</a:t>
            </a:r>
            <a:r>
              <a:rPr lang="de-DE" sz="1200" dirty="0"/>
              <a:t>, </a:t>
            </a:r>
            <a:r>
              <a:rPr lang="de-DE" sz="1200" dirty="0" smtClean="0"/>
              <a:t>die Angriffsfläche </a:t>
            </a:r>
            <a:r>
              <a:rPr lang="de-DE" sz="1200" dirty="0"/>
              <a:t>und </a:t>
            </a:r>
            <a:r>
              <a:rPr lang="de-DE" sz="1200" dirty="0" smtClean="0"/>
              <a:t>Risiko bestimmen.</a:t>
            </a:r>
            <a:endParaRPr lang="de-DE" sz="1200" dirty="0"/>
          </a:p>
          <a:p>
            <a:r>
              <a:rPr lang="de-DE" sz="1400" b="1" dirty="0"/>
              <a:t>Authentifizierungsstärke</a:t>
            </a:r>
          </a:p>
          <a:p>
            <a:pPr marL="457200" lvl="1" indent="0">
              <a:buNone/>
            </a:pPr>
            <a:r>
              <a:rPr lang="de-DE" sz="1200" dirty="0"/>
              <a:t>Die Stärke, Zuverlässigkeit, Vertrauenswürdigkeit von Authentifizierungen. </a:t>
            </a:r>
            <a:r>
              <a:rPr lang="de-DE" sz="1200" dirty="0" smtClean="0"/>
              <a:t>Es kann ein gewisses </a:t>
            </a:r>
            <a:r>
              <a:rPr lang="de-DE" sz="1200" dirty="0"/>
              <a:t>Maß an </a:t>
            </a:r>
            <a:r>
              <a:rPr lang="de-DE" sz="1200" dirty="0" smtClean="0"/>
              <a:t>Authentifizierungsstärke gefordert sein.</a:t>
            </a:r>
            <a:endParaRPr lang="de-DE" sz="1200" dirty="0"/>
          </a:p>
          <a:p>
            <a:r>
              <a:rPr lang="de-DE" sz="1400" b="1" dirty="0" smtClean="0"/>
              <a:t>Pflichtabwesenheit </a:t>
            </a:r>
          </a:p>
          <a:p>
            <a:pPr marL="457200" lvl="1" indent="0">
              <a:buNone/>
            </a:pPr>
            <a:r>
              <a:rPr lang="de-DE" sz="1200" dirty="0" smtClean="0"/>
              <a:t>Händlern kann untersagt sein, während ihres Urlaubs </a:t>
            </a:r>
            <a:r>
              <a:rPr lang="de-DE" sz="1200" dirty="0"/>
              <a:t>zu handeln. </a:t>
            </a:r>
            <a:r>
              <a:rPr lang="de-DE" sz="1200" i="1" dirty="0" err="1" smtClean="0"/>
              <a:t>Mandatory</a:t>
            </a:r>
            <a:r>
              <a:rPr lang="de-DE" sz="1200" i="1" dirty="0" smtClean="0"/>
              <a:t> Time </a:t>
            </a:r>
            <a:r>
              <a:rPr lang="de-DE" sz="1200" i="1" dirty="0" err="1" smtClean="0"/>
              <a:t>Away</a:t>
            </a:r>
            <a:r>
              <a:rPr lang="de-DE" sz="1200" i="1" dirty="0" smtClean="0"/>
              <a:t> </a:t>
            </a:r>
            <a:r>
              <a:rPr lang="de-DE" sz="1200" dirty="0" smtClean="0"/>
              <a:t>(MTA</a:t>
            </a:r>
            <a:r>
              <a:rPr lang="de-DE" sz="1200" dirty="0"/>
              <a:t>) als </a:t>
            </a:r>
            <a:r>
              <a:rPr lang="de-DE" sz="1200" i="1" dirty="0" err="1" smtClean="0"/>
              <a:t>detective</a:t>
            </a:r>
            <a:r>
              <a:rPr lang="de-DE" sz="1200" dirty="0" smtClean="0"/>
              <a:t> / </a:t>
            </a:r>
            <a:r>
              <a:rPr lang="de-DE" sz="1200" i="1" dirty="0" err="1" smtClean="0"/>
              <a:t>preventive</a:t>
            </a:r>
            <a:r>
              <a:rPr lang="de-DE" sz="1200" i="1" dirty="0" smtClean="0"/>
              <a:t> </a:t>
            </a:r>
            <a:r>
              <a:rPr lang="de-DE" sz="1200" i="1" dirty="0" err="1" smtClean="0"/>
              <a:t>control</a:t>
            </a:r>
            <a:r>
              <a:rPr lang="de-DE" sz="1200" i="1" dirty="0" smtClean="0"/>
              <a:t> wird teilweise </a:t>
            </a:r>
            <a:r>
              <a:rPr lang="de-DE" sz="1200" dirty="0" smtClean="0"/>
              <a:t>für </a:t>
            </a:r>
            <a:r>
              <a:rPr lang="de-DE" sz="1200" dirty="0"/>
              <a:t>sensible Unternehmensaufgaben verwendet.</a:t>
            </a:r>
          </a:p>
          <a:p>
            <a:r>
              <a:rPr lang="de-DE" sz="1400" b="1" dirty="0"/>
              <a:t>Mehr …</a:t>
            </a:r>
          </a:p>
        </p:txBody>
      </p:sp>
      <p:sp>
        <p:nvSpPr>
          <p:cNvPr id="13" name="Datumsplatzhalter 1"/>
          <p:cNvSpPr>
            <a:spLocks noGrp="1"/>
          </p:cNvSpPr>
          <p:nvPr>
            <p:ph type="dt" sz="quarter" idx="11"/>
          </p:nvPr>
        </p:nvSpPr>
        <p:spPr>
          <a:xfrm>
            <a:off x="683568" y="6344488"/>
            <a:ext cx="2362200" cy="373063"/>
          </a:xfrm>
        </p:spPr>
        <p:txBody>
          <a:bodyPr/>
          <a:lstStyle/>
          <a:p>
            <a:r>
              <a:rPr lang="de-DE" dirty="0" smtClean="0"/>
              <a:t>2015-09-22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FBEF-4E90-534F-96F0-B2FF950094F6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683569" y="5639194"/>
            <a:ext cx="7704855" cy="593149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lIns="32616" tIns="32616" rIns="32616" bIns="32616" rtlCol="0" anchor="ctr">
            <a:normAutofit fontScale="92500"/>
          </a:bodyPr>
          <a:lstStyle/>
          <a:p>
            <a:pPr algn="ctr"/>
            <a:r>
              <a:rPr lang="de-DE" sz="1600" dirty="0">
                <a:solidFill>
                  <a:srgbClr val="002060"/>
                </a:solidFill>
                <a:latin typeface="Calibri" panose="020F0502020204030204" pitchFamily="34" charset="0"/>
              </a:rPr>
              <a:t>Die Verwendung von </a:t>
            </a:r>
            <a:r>
              <a:rPr lang="de-DE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dynamischen, kontext-basierten </a:t>
            </a:r>
            <a:r>
              <a:rPr lang="de-DE" sz="1600" i="1" dirty="0">
                <a:solidFill>
                  <a:srgbClr val="002060"/>
                </a:solidFill>
                <a:latin typeface="Calibri" panose="020F0502020204030204" pitchFamily="34" charset="0"/>
              </a:rPr>
              <a:t>Constraint</a:t>
            </a:r>
            <a:r>
              <a:rPr lang="de-DE" sz="1600" dirty="0">
                <a:solidFill>
                  <a:srgbClr val="002060"/>
                </a:solidFill>
                <a:latin typeface="Calibri" panose="020F0502020204030204" pitchFamily="34" charset="0"/>
              </a:rPr>
              <a:t>-Typen erfordert </a:t>
            </a:r>
            <a:r>
              <a:rPr lang="de-DE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Unternehmensrichtlinien,  </a:t>
            </a:r>
            <a:r>
              <a:rPr lang="de-DE" sz="16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Pull type- </a:t>
            </a:r>
            <a:r>
              <a:rPr lang="de-DE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Attribut </a:t>
            </a:r>
            <a:r>
              <a:rPr lang="de-DE" sz="1600" dirty="0">
                <a:solidFill>
                  <a:srgbClr val="002060"/>
                </a:solidFill>
                <a:latin typeface="Calibri" panose="020F0502020204030204" pitchFamily="34" charset="0"/>
              </a:rPr>
              <a:t>Versorgung und </a:t>
            </a:r>
            <a:r>
              <a:rPr lang="de-DE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implementierte </a:t>
            </a:r>
            <a:r>
              <a:rPr lang="de-DE" sz="1600" dirty="0">
                <a:solidFill>
                  <a:srgbClr val="002060"/>
                </a:solidFill>
                <a:latin typeface="Calibri" panose="020F0502020204030204" pitchFamily="34" charset="0"/>
              </a:rPr>
              <a:t>Geschäftsregeln.</a:t>
            </a:r>
          </a:p>
        </p:txBody>
      </p:sp>
      <p:sp>
        <p:nvSpPr>
          <p:cNvPr id="6" name="Oval 21"/>
          <p:cNvSpPr>
            <a:spLocks noChangeArrowheads="1"/>
          </p:cNvSpPr>
          <p:nvPr/>
        </p:nvSpPr>
        <p:spPr bwMode="auto">
          <a:xfrm>
            <a:off x="2508874" y="4595710"/>
            <a:ext cx="1014412" cy="863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constraint</a:t>
            </a:r>
            <a:endParaRPr lang="de-DE" sz="1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7" name="AutoShape 23"/>
          <p:cNvCxnSpPr>
            <a:cxnSpLocks noChangeShapeType="1"/>
            <a:stCxn id="11" idx="2"/>
            <a:endCxn id="6" idx="6"/>
          </p:cNvCxnSpPr>
          <p:nvPr/>
        </p:nvCxnSpPr>
        <p:spPr bwMode="auto">
          <a:xfrm flipH="1">
            <a:off x="3523285" y="5027510"/>
            <a:ext cx="63611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3565463" y="4812066"/>
            <a:ext cx="526106" cy="215444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noFill/>
            <a:miter lim="800000"/>
            <a:headEnd/>
            <a:tailEnd/>
          </a:ln>
          <a:extLst/>
        </p:spPr>
        <p:txBody>
          <a:bodyPr wrap="none" lIns="91427" tIns="45714" rIns="91427" bIns="45714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de-DE" sz="800" dirty="0" err="1" smtClean="0">
                <a:solidFill>
                  <a:schemeClr val="tx1"/>
                </a:solidFill>
                <a:latin typeface="Calibri" pitchFamily="34" charset="0"/>
              </a:rPr>
              <a:t>changes</a:t>
            </a:r>
            <a:endParaRPr lang="de-DE" sz="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Oval 21"/>
          <p:cNvSpPr>
            <a:spLocks noChangeArrowheads="1"/>
          </p:cNvSpPr>
          <p:nvPr/>
        </p:nvSpPr>
        <p:spPr bwMode="auto">
          <a:xfrm>
            <a:off x="5809917" y="4595710"/>
            <a:ext cx="1014412" cy="863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context</a:t>
            </a:r>
            <a:endParaRPr lang="de-DE" sz="1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21"/>
          <p:cNvSpPr>
            <a:spLocks noChangeArrowheads="1"/>
          </p:cNvSpPr>
          <p:nvPr/>
        </p:nvSpPr>
        <p:spPr bwMode="auto">
          <a:xfrm>
            <a:off x="4159396" y="4595710"/>
            <a:ext cx="1014412" cy="863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business</a:t>
            </a:r>
            <a:endParaRPr lang="de-DE" sz="1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r>
              <a:rPr lang="de-DE" sz="1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rule</a:t>
            </a:r>
            <a:endParaRPr lang="de-DE" sz="1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AutoShape 23"/>
          <p:cNvCxnSpPr>
            <a:cxnSpLocks noChangeShapeType="1"/>
          </p:cNvCxnSpPr>
          <p:nvPr/>
        </p:nvCxnSpPr>
        <p:spPr bwMode="auto">
          <a:xfrm flipH="1">
            <a:off x="5173806" y="5027510"/>
            <a:ext cx="63611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5173204" y="4803846"/>
            <a:ext cx="603822" cy="217401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noFill/>
            <a:miter lim="800000"/>
            <a:headEnd/>
            <a:tailEnd/>
          </a:ln>
          <a:extLst/>
        </p:spPr>
        <p:txBody>
          <a:bodyPr wrap="none" lIns="91427" tIns="45714" rIns="91427" bIns="45714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de-DE" sz="800" dirty="0" err="1" smtClean="0">
                <a:solidFill>
                  <a:schemeClr val="tx1"/>
                </a:solidFill>
                <a:latin typeface="Calibri" pitchFamily="34" charset="0"/>
              </a:rPr>
              <a:t>is</a:t>
            </a:r>
            <a:r>
              <a:rPr lang="de-DE" sz="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de-DE" sz="800" dirty="0" err="1" smtClean="0">
                <a:solidFill>
                  <a:schemeClr val="tx1"/>
                </a:solidFill>
                <a:latin typeface="Calibri" pitchFamily="34" charset="0"/>
              </a:rPr>
              <a:t>used</a:t>
            </a:r>
            <a:r>
              <a:rPr lang="de-DE" sz="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de-DE" sz="800" dirty="0" err="1" smtClean="0">
                <a:solidFill>
                  <a:schemeClr val="tx1"/>
                </a:solidFill>
                <a:latin typeface="Calibri" pitchFamily="34" charset="0"/>
              </a:rPr>
              <a:t>by</a:t>
            </a:r>
            <a:endParaRPr lang="de-DE" sz="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85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79450" y="277812"/>
            <a:ext cx="7997006" cy="630907"/>
          </a:xfrm>
          <a:noFill/>
        </p:spPr>
        <p:txBody>
          <a:bodyPr/>
          <a:lstStyle/>
          <a:p>
            <a:r>
              <a:rPr lang="de-DE" dirty="0" smtClean="0"/>
              <a:t>Was ist ABAC?</a:t>
            </a:r>
            <a:br>
              <a:rPr lang="de-DE" dirty="0" smtClean="0"/>
            </a:br>
            <a:r>
              <a:rPr lang="de-DE" sz="1800" dirty="0" smtClean="0"/>
              <a:t>Attribute + Regeln: ersetzen Rollen, machen Berechtigungen einfacher/flexibler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27584" y="1143000"/>
            <a:ext cx="7704856" cy="4950296"/>
          </a:xfrm>
          <a:noFill/>
        </p:spPr>
        <p:txBody>
          <a:bodyPr/>
          <a:lstStyle/>
          <a:p>
            <a:pPr marL="310667" indent="-310667"/>
            <a:r>
              <a:rPr lang="de-DE" sz="1400" dirty="0" smtClean="0"/>
              <a:t>Zielt </a:t>
            </a:r>
            <a:r>
              <a:rPr lang="de-DE" sz="1400" dirty="0"/>
              <a:t>auf </a:t>
            </a:r>
            <a:r>
              <a:rPr lang="de-DE" sz="1400" dirty="0" smtClean="0"/>
              <a:t>höhere </a:t>
            </a:r>
            <a:r>
              <a:rPr lang="de-DE" sz="1400" b="1" dirty="0"/>
              <a:t>Agilität</a:t>
            </a:r>
            <a:r>
              <a:rPr lang="de-DE" sz="1400" dirty="0"/>
              <a:t> </a:t>
            </a:r>
            <a:r>
              <a:rPr lang="de-DE" sz="1400" dirty="0" smtClean="0"/>
              <a:t>ab</a:t>
            </a:r>
            <a:r>
              <a:rPr lang="de-DE" sz="1400" dirty="0"/>
              <a:t>, und </a:t>
            </a:r>
            <a:r>
              <a:rPr lang="de-DE" sz="1400" dirty="0" smtClean="0"/>
              <a:t>vermeidet </a:t>
            </a:r>
            <a:r>
              <a:rPr lang="de-DE" sz="1400" b="1" dirty="0" smtClean="0"/>
              <a:t>Rollen-Explosionen</a:t>
            </a:r>
            <a:r>
              <a:rPr lang="de-DE" sz="1400" dirty="0" smtClean="0"/>
              <a:t>.</a:t>
            </a:r>
            <a:endParaRPr lang="de-DE" sz="1400" dirty="0"/>
          </a:p>
          <a:p>
            <a:pPr marL="310667" indent="-310667"/>
            <a:r>
              <a:rPr lang="de-DE" sz="1400" dirty="0"/>
              <a:t>Attribut-basierte Zugriffskontrolle </a:t>
            </a:r>
            <a:r>
              <a:rPr lang="de-DE" sz="1400" dirty="0" smtClean="0"/>
              <a:t>kann RBAC ersetzen oder sie </a:t>
            </a:r>
            <a:r>
              <a:rPr lang="de-DE" sz="1400" b="1" dirty="0" smtClean="0"/>
              <a:t>einfacher</a:t>
            </a:r>
            <a:r>
              <a:rPr lang="de-DE" sz="1400" dirty="0" smtClean="0"/>
              <a:t> </a:t>
            </a:r>
            <a:r>
              <a:rPr lang="de-DE" sz="1400" dirty="0"/>
              <a:t>und </a:t>
            </a:r>
            <a:r>
              <a:rPr lang="de-DE" sz="1400" b="1" dirty="0" smtClean="0"/>
              <a:t>flexibler</a:t>
            </a:r>
            <a:r>
              <a:rPr lang="de-DE" sz="1400" dirty="0" smtClean="0"/>
              <a:t> machen.</a:t>
            </a:r>
            <a:endParaRPr lang="de-DE" sz="1400" dirty="0"/>
          </a:p>
          <a:p>
            <a:pPr marL="310667" indent="-310667"/>
            <a:r>
              <a:rPr lang="de-DE" sz="1400" dirty="0" smtClean="0"/>
              <a:t>Die aktuellen ABAC-Modelle folgen </a:t>
            </a:r>
            <a:r>
              <a:rPr lang="de-DE" sz="1400" b="1" dirty="0" smtClean="0"/>
              <a:t>keinem </a:t>
            </a:r>
            <a:r>
              <a:rPr lang="de-DE" sz="1400" b="1" dirty="0"/>
              <a:t>streng </a:t>
            </a:r>
            <a:r>
              <a:rPr lang="de-DE" sz="1400" b="1" dirty="0" smtClean="0"/>
              <a:t>definierten </a:t>
            </a:r>
            <a:r>
              <a:rPr lang="de-DE" sz="1400" b="1" dirty="0"/>
              <a:t>Ansatz</a:t>
            </a:r>
            <a:r>
              <a:rPr lang="de-DE" sz="1400" dirty="0"/>
              <a:t>.</a:t>
            </a:r>
          </a:p>
          <a:p>
            <a:pPr marL="310667" indent="-310667"/>
            <a:r>
              <a:rPr lang="de-DE" sz="1400" dirty="0"/>
              <a:t>Die Idee ist, dass der Zugriff kann auf </a:t>
            </a:r>
            <a:r>
              <a:rPr lang="de-DE" sz="1400" dirty="0" smtClean="0"/>
              <a:t>Grundlage </a:t>
            </a:r>
            <a:r>
              <a:rPr lang="de-DE" sz="1400" b="1" dirty="0"/>
              <a:t>verschiedener Eigenschaften eines Subjekts </a:t>
            </a:r>
            <a:r>
              <a:rPr lang="de-DE" sz="1400" dirty="0"/>
              <a:t>bestimmt </a:t>
            </a:r>
            <a:r>
              <a:rPr lang="de-DE" sz="1400" dirty="0" smtClean="0"/>
              <a:t>werden kann.</a:t>
            </a:r>
            <a:endParaRPr lang="de-DE" sz="1400" dirty="0"/>
          </a:p>
          <a:p>
            <a:pPr marL="310667" indent="-310667"/>
            <a:r>
              <a:rPr lang="de-DE" sz="1400" dirty="0"/>
              <a:t>ABAC kann </a:t>
            </a:r>
            <a:r>
              <a:rPr lang="de-DE" sz="1400" dirty="0" smtClean="0"/>
              <a:t>auf A.H. </a:t>
            </a:r>
            <a:r>
              <a:rPr lang="de-DE" sz="1400" dirty="0" err="1"/>
              <a:t>Karp</a:t>
            </a:r>
            <a:r>
              <a:rPr lang="de-DE" sz="1400" dirty="0"/>
              <a:t>, H. </a:t>
            </a:r>
            <a:r>
              <a:rPr lang="de-DE" sz="1400" dirty="0" err="1"/>
              <a:t>Haury</a:t>
            </a:r>
            <a:r>
              <a:rPr lang="de-DE" sz="1400" dirty="0"/>
              <a:t>, und </a:t>
            </a:r>
            <a:r>
              <a:rPr lang="de-DE" sz="1400" dirty="0" smtClean="0"/>
              <a:t>M.H. Davis</a:t>
            </a:r>
            <a:r>
              <a:rPr lang="de-DE" sz="1400" dirty="0"/>
              <a:t>: "</a:t>
            </a:r>
            <a:r>
              <a:rPr lang="de-DE" sz="1400" i="1" dirty="0"/>
              <a:t>Von ABAC zu ZBAC: Die Entwicklung der Access Control Models</a:t>
            </a:r>
            <a:r>
              <a:rPr lang="de-DE" sz="1400" dirty="0"/>
              <a:t>," Tech. reportHPL-2009-30, HP Labs, 21. Februar </a:t>
            </a:r>
            <a:r>
              <a:rPr lang="de-DE" sz="1400" dirty="0" smtClean="0"/>
              <a:t>2009 </a:t>
            </a:r>
            <a:r>
              <a:rPr lang="de-DE" sz="1400" dirty="0"/>
              <a:t>zurückverfolgt </a:t>
            </a:r>
            <a:r>
              <a:rPr lang="de-DE" sz="1400" dirty="0" smtClean="0"/>
              <a:t>werden.</a:t>
            </a:r>
            <a:endParaRPr lang="de-DE" sz="1400" dirty="0"/>
          </a:p>
          <a:p>
            <a:pPr marL="310667" indent="-310667"/>
            <a:r>
              <a:rPr lang="de-DE" sz="1400" dirty="0" smtClean="0"/>
              <a:t>Hier bestimmen </a:t>
            </a:r>
            <a:r>
              <a:rPr lang="de-DE" sz="1400" b="1" dirty="0" smtClean="0"/>
              <a:t>Regeln</a:t>
            </a:r>
            <a:r>
              <a:rPr lang="de-DE" sz="1400" dirty="0" smtClean="0"/>
              <a:t>, </a:t>
            </a:r>
            <a:r>
              <a:rPr lang="de-DE" sz="1400" dirty="0"/>
              <a:t>unter welchen Bedingungen der Zugang gewährt oder verweigert wird.</a:t>
            </a:r>
          </a:p>
          <a:p>
            <a:pPr marL="310667" indent="-310667"/>
            <a:r>
              <a:rPr lang="de-DE" sz="1400" dirty="0"/>
              <a:t>Beispiel: Eine Bank gewährt den Zugriff auf ein bestimmtes System, wenn ...</a:t>
            </a:r>
          </a:p>
          <a:p>
            <a:pPr marL="710717" lvl="1" indent="-310667"/>
            <a:r>
              <a:rPr lang="de-DE" sz="1200" i="1" dirty="0" smtClean="0"/>
              <a:t>Die Person ein Kassierer von </a:t>
            </a:r>
            <a:r>
              <a:rPr lang="de-DE" sz="1200" i="1" dirty="0"/>
              <a:t>einer bestimmten </a:t>
            </a:r>
            <a:r>
              <a:rPr lang="de-DE" sz="1200" i="1" dirty="0" smtClean="0"/>
              <a:t>Organisationseinheit ist, in </a:t>
            </a:r>
            <a:r>
              <a:rPr lang="de-DE" sz="1200" i="1" dirty="0"/>
              <a:t>der Zeit zwischen 7.30 Uhr und </a:t>
            </a:r>
            <a:r>
              <a:rPr lang="de-DE" sz="1200" i="1" dirty="0" smtClean="0"/>
              <a:t>17.00 Uhr arbeitet.</a:t>
            </a:r>
            <a:endParaRPr lang="de-DE" sz="1200" i="1" dirty="0"/>
          </a:p>
          <a:p>
            <a:pPr marL="710717" lvl="1" indent="-310667"/>
            <a:r>
              <a:rPr lang="de-DE" sz="1200" i="1" dirty="0"/>
              <a:t>Die Person </a:t>
            </a:r>
            <a:r>
              <a:rPr lang="de-DE" sz="1200" i="1" dirty="0" smtClean="0"/>
              <a:t>ein Aufseher oder </a:t>
            </a:r>
            <a:r>
              <a:rPr lang="de-DE" sz="1200" i="1" dirty="0"/>
              <a:t>Prüfer </a:t>
            </a:r>
            <a:r>
              <a:rPr lang="de-DE" sz="1200" i="1" dirty="0" smtClean="0"/>
              <a:t>ist, zu Bürozeiten arbeitet  </a:t>
            </a:r>
            <a:r>
              <a:rPr lang="de-DE" sz="1200" i="1" dirty="0"/>
              <a:t>und </a:t>
            </a:r>
            <a:r>
              <a:rPr lang="de-DE" sz="1200" i="1" dirty="0" smtClean="0"/>
              <a:t>über Befugnisse verfügt.</a:t>
            </a:r>
            <a:endParaRPr lang="de-DE" sz="1200" i="1" dirty="0"/>
          </a:p>
          <a:p>
            <a:pPr marL="310667" indent="-310667"/>
            <a:r>
              <a:rPr lang="de-DE" sz="1400" dirty="0"/>
              <a:t>Dieser Ansatz erscheint </a:t>
            </a:r>
            <a:r>
              <a:rPr lang="de-DE" sz="1400" b="1" dirty="0" smtClean="0"/>
              <a:t>auf </a:t>
            </a:r>
            <a:r>
              <a:rPr lang="de-DE" sz="1400" b="1" dirty="0"/>
              <a:t>den ersten Blick </a:t>
            </a:r>
            <a:r>
              <a:rPr lang="de-DE" sz="1400" dirty="0" smtClean="0"/>
              <a:t>flexibler als </a:t>
            </a:r>
            <a:r>
              <a:rPr lang="de-DE" sz="1400" dirty="0"/>
              <a:t>RBAC.</a:t>
            </a:r>
          </a:p>
          <a:p>
            <a:pPr marL="310667" indent="-310667"/>
            <a:r>
              <a:rPr lang="de-DE" sz="1400" dirty="0" smtClean="0"/>
              <a:t>Er </a:t>
            </a:r>
            <a:r>
              <a:rPr lang="de-DE" sz="1400" dirty="0"/>
              <a:t>erfordert keine separaten Rollen für relevante </a:t>
            </a:r>
            <a:r>
              <a:rPr lang="de-DE" sz="1400" dirty="0" smtClean="0"/>
              <a:t>Gruppen von </a:t>
            </a:r>
            <a:r>
              <a:rPr lang="de-DE" sz="1400" dirty="0"/>
              <a:t>P</a:t>
            </a:r>
            <a:r>
              <a:rPr lang="de-DE" sz="1400" dirty="0" smtClean="0"/>
              <a:t>ersonenattributen.</a:t>
            </a:r>
            <a:endParaRPr lang="de-DE" sz="1400" dirty="0"/>
          </a:p>
          <a:p>
            <a:pPr marL="310667" indent="-310667"/>
            <a:r>
              <a:rPr lang="de-DE" sz="1400" dirty="0"/>
              <a:t>Regeln können </a:t>
            </a:r>
            <a:r>
              <a:rPr lang="de-DE" sz="1400" b="1" dirty="0"/>
              <a:t>schnell </a:t>
            </a:r>
            <a:r>
              <a:rPr lang="de-DE" sz="1400" b="1" dirty="0" smtClean="0"/>
              <a:t>implementiert </a:t>
            </a:r>
            <a:r>
              <a:rPr lang="de-DE" sz="1400" dirty="0" smtClean="0"/>
              <a:t>werden, </a:t>
            </a:r>
            <a:r>
              <a:rPr lang="de-DE" sz="1400" dirty="0"/>
              <a:t>um wechselnden Bedürfnissen gerecht </a:t>
            </a:r>
            <a:r>
              <a:rPr lang="de-DE" sz="1400" dirty="0" smtClean="0"/>
              <a:t>zu werden.</a:t>
            </a:r>
            <a:endParaRPr lang="de-DE" sz="1400" dirty="0"/>
          </a:p>
          <a:p>
            <a:pPr marL="310667" indent="-310667"/>
            <a:r>
              <a:rPr lang="de-DE" sz="1400" dirty="0" smtClean="0"/>
              <a:t>Der </a:t>
            </a:r>
            <a:r>
              <a:rPr lang="de-DE" sz="1400" b="1" dirty="0" smtClean="0"/>
              <a:t>Nachteil</a:t>
            </a:r>
            <a:r>
              <a:rPr lang="de-DE" sz="1400" dirty="0" smtClean="0"/>
              <a:t> ist die, </a:t>
            </a:r>
            <a:r>
              <a:rPr lang="de-DE" sz="1400" dirty="0"/>
              <a:t>durch die hohe Zahl der Fälle </a:t>
            </a:r>
            <a:r>
              <a:rPr lang="de-DE" sz="1400" dirty="0" smtClean="0"/>
              <a:t>eingeführte, </a:t>
            </a:r>
            <a:r>
              <a:rPr lang="de-DE" sz="1400" dirty="0"/>
              <a:t>Komplexität.</a:t>
            </a:r>
          </a:p>
          <a:p>
            <a:pPr marL="310667" indent="-310667"/>
            <a:r>
              <a:rPr lang="de-DE" sz="1400" dirty="0" smtClean="0"/>
              <a:t>Die </a:t>
            </a:r>
            <a:r>
              <a:rPr lang="de-DE" sz="1400" b="1" dirty="0" smtClean="0"/>
              <a:t>Bereitstellung </a:t>
            </a:r>
            <a:r>
              <a:rPr lang="de-DE" sz="1400" b="1" dirty="0"/>
              <a:t>von Attributen </a:t>
            </a:r>
            <a:r>
              <a:rPr lang="de-DE" sz="1400" dirty="0"/>
              <a:t>aus verschiedenen unterschiedlichen Quellen </a:t>
            </a:r>
            <a:r>
              <a:rPr lang="de-DE" sz="1400" dirty="0" smtClean="0"/>
              <a:t>führt zu einer zusätzlichen </a:t>
            </a:r>
            <a:r>
              <a:rPr lang="de-DE" sz="1400" dirty="0"/>
              <a:t>Aufgabe.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DE" dirty="0" smtClean="0"/>
              <a:t>2015-09-22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9A55-2F48-4D14-BC2F-A112C52D2E05}" type="slidenum">
              <a:rPr lang="de-DE" altLang="en-US" smtClean="0"/>
              <a:pPr/>
              <a:t>13</a:t>
            </a:fld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372727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1"/>
          <p:cNvSpPr>
            <a:spLocks noGrp="1"/>
          </p:cNvSpPr>
          <p:nvPr>
            <p:ph type="dt" sz="half" idx="10"/>
          </p:nvPr>
        </p:nvSpPr>
        <p:spPr>
          <a:xfrm>
            <a:off x="762000" y="6327775"/>
            <a:ext cx="2362200" cy="373063"/>
          </a:xfrm>
        </p:spPr>
        <p:txBody>
          <a:bodyPr/>
          <a:lstStyle/>
          <a:p>
            <a:r>
              <a:rPr lang="de-DE" dirty="0" smtClean="0"/>
              <a:t>2015-09-22</a:t>
            </a:r>
            <a:endParaRPr lang="de-DE" dirty="0"/>
          </a:p>
        </p:txBody>
      </p:sp>
      <p:sp>
        <p:nvSpPr>
          <p:cNvPr id="1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277812"/>
            <a:ext cx="8141022" cy="486891"/>
          </a:xfrm>
          <a:noFill/>
        </p:spPr>
        <p:txBody>
          <a:bodyPr/>
          <a:lstStyle/>
          <a:p>
            <a:r>
              <a:rPr lang="de-DE" dirty="0" smtClean="0"/>
              <a:t>RBAC und ABAC kombinieren</a:t>
            </a:r>
            <a:br>
              <a:rPr lang="de-DE" dirty="0" smtClean="0"/>
            </a:br>
            <a:r>
              <a:rPr lang="de-DE" sz="1800" dirty="0" smtClean="0"/>
              <a:t>NIST schlägt 3 verschiedene Wege vor, um das Beste aus beiden Welten zu nutzen</a:t>
            </a:r>
            <a:endParaRPr lang="de-DE" dirty="0"/>
          </a:p>
        </p:txBody>
      </p:sp>
      <p:grpSp>
        <p:nvGrpSpPr>
          <p:cNvPr id="19" name="Group 18"/>
          <p:cNvGrpSpPr/>
          <p:nvPr/>
        </p:nvGrpSpPr>
        <p:grpSpPr>
          <a:xfrm>
            <a:off x="1775102" y="1458599"/>
            <a:ext cx="5677217" cy="1512168"/>
            <a:chOff x="2015716" y="4941168"/>
            <a:chExt cx="5112568" cy="1512168"/>
          </a:xfrm>
        </p:grpSpPr>
        <p:grpSp>
          <p:nvGrpSpPr>
            <p:cNvPr id="17" name="Group 16"/>
            <p:cNvGrpSpPr/>
            <p:nvPr/>
          </p:nvGrpSpPr>
          <p:grpSpPr>
            <a:xfrm>
              <a:off x="2015716" y="4941168"/>
              <a:ext cx="5112568" cy="1512168"/>
              <a:chOff x="2015716" y="1916832"/>
              <a:chExt cx="5112568" cy="1512168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2015716" y="1916832"/>
                <a:ext cx="1224136" cy="1512168"/>
              </a:xfrm>
              <a:prstGeom prst="rect">
                <a:avLst/>
              </a:prstGeom>
              <a:gradFill flip="none" rotWithShape="1">
                <a:gsLst>
                  <a:gs pos="91000">
                    <a:srgbClr val="00B0F0">
                      <a:tint val="66000"/>
                      <a:satMod val="160000"/>
                    </a:srgbClr>
                  </a:gs>
                  <a:gs pos="49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274" eaLnBrk="0" hangingPunct="0">
                  <a:buClr>
                    <a:srgbClr val="6699FF"/>
                  </a:buClr>
                  <a:buSzPct val="80000"/>
                </a:pPr>
                <a:r>
                  <a:rPr lang="de-DE" dirty="0" smtClean="0">
                    <a:latin typeface="Calibri" panose="020F0502020204030204" pitchFamily="34" charset="0"/>
                  </a:rPr>
                  <a:t>Dynamische Rollen</a:t>
                </a:r>
                <a:endParaRPr kumimoji="0" lang="de-DE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3959932" y="1916832"/>
                <a:ext cx="1224136" cy="1512168"/>
              </a:xfrm>
              <a:prstGeom prst="rect">
                <a:avLst/>
              </a:prstGeom>
              <a:gradFill flip="none" rotWithShape="1">
                <a:gsLst>
                  <a:gs pos="91000">
                    <a:srgbClr val="00B0F0">
                      <a:tint val="66000"/>
                      <a:satMod val="160000"/>
                    </a:srgbClr>
                  </a:gs>
                  <a:gs pos="49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274" eaLnBrk="0" hangingPunct="0">
                  <a:buClr>
                    <a:srgbClr val="6699FF"/>
                  </a:buClr>
                  <a:buSzPct val="80000"/>
                </a:pPr>
                <a:r>
                  <a:rPr lang="de-DE" dirty="0" smtClean="0">
                    <a:latin typeface="Calibri" panose="020F0502020204030204" pitchFamily="34" charset="0"/>
                  </a:rPr>
                  <a:t>Attribut-zentriert</a:t>
                </a:r>
                <a:endParaRPr kumimoji="0" lang="de-DE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5904148" y="1916832"/>
                <a:ext cx="1224136" cy="1512168"/>
              </a:xfrm>
              <a:prstGeom prst="rect">
                <a:avLst/>
              </a:prstGeom>
              <a:gradFill flip="none" rotWithShape="1">
                <a:gsLst>
                  <a:gs pos="91000">
                    <a:srgbClr val="00B0F0">
                      <a:tint val="66000"/>
                      <a:satMod val="160000"/>
                    </a:srgbClr>
                  </a:gs>
                  <a:gs pos="49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274" eaLnBrk="0" hangingPunct="0">
                  <a:buClr>
                    <a:srgbClr val="6699FF"/>
                  </a:buClr>
                  <a:buSzPct val="80000"/>
                </a:pPr>
                <a:r>
                  <a:rPr lang="de-DE" dirty="0" smtClean="0">
                    <a:latin typeface="Calibri" panose="020F0502020204030204" pitchFamily="34" charset="0"/>
                  </a:rPr>
                  <a:t>Rollen-zentriert</a:t>
                </a:r>
                <a:endParaRPr kumimoji="0" lang="de-DE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3253783" y="5366340"/>
              <a:ext cx="80502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500" b="1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oder</a:t>
              </a:r>
              <a:endParaRPr lang="de-DE" sz="25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88375" y="5366340"/>
              <a:ext cx="80502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500" b="1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oder</a:t>
              </a:r>
              <a:endParaRPr lang="de-DE" sz="25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11426" y="3241695"/>
            <a:ext cx="7925534" cy="3170086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„Väter"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von RBAC am NIST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erkannten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die Notwendigkeit einer Modellerweiterung .</a:t>
            </a:r>
          </a:p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Rollen waren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zuvor schon dafür ausgelegt, parametriert zu werden.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Einige Attribute sind jedoch unabhängig von Rollen</a:t>
            </a:r>
          </a:p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Es wurde ein Modell gesucht zu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um ...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11" lvl="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Nicht-funktionale 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Attribute und</a:t>
            </a: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11" lvl="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Dynamische Entscheidungen basierend auf 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Attributen zu behandeln.</a:t>
            </a: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Daraus formte das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NIST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einem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3-fachen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Vorschlag.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26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1"/>
          <p:cNvSpPr>
            <a:spLocks noGrp="1"/>
          </p:cNvSpPr>
          <p:nvPr>
            <p:ph type="dt" sz="half" idx="10"/>
          </p:nvPr>
        </p:nvSpPr>
        <p:spPr>
          <a:xfrm>
            <a:off x="762000" y="6327775"/>
            <a:ext cx="2362200" cy="373063"/>
          </a:xfrm>
        </p:spPr>
        <p:txBody>
          <a:bodyPr/>
          <a:lstStyle/>
          <a:p>
            <a:r>
              <a:rPr lang="de-AT" dirty="0"/>
              <a:t>2015-09-22</a:t>
            </a:r>
            <a:endParaRPr lang="en-US" dirty="0"/>
          </a:p>
        </p:txBody>
      </p:sp>
      <p:sp>
        <p:nvSpPr>
          <p:cNvPr id="1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Combining RBAC and ABAC: Dynamic </a:t>
            </a:r>
            <a:r>
              <a:rPr lang="en-GB" dirty="0" smtClean="0"/>
              <a:t>roles</a:t>
            </a:r>
            <a:br>
              <a:rPr lang="en-GB" dirty="0" smtClean="0"/>
            </a:br>
            <a:r>
              <a:rPr lang="en-GB" sz="1800" dirty="0"/>
              <a:t>NIST proposes 3 different way to take advantage of both worlds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775103" y="1458599"/>
            <a:ext cx="5112568" cy="1512168"/>
            <a:chOff x="1956311" y="1612900"/>
            <a:chExt cx="5634476" cy="1672136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956311" y="1612900"/>
              <a:ext cx="1349100" cy="1672136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8100" cap="flat" cmpd="sng" algn="ctr">
              <a:solidFill>
                <a:srgbClr val="D70032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lang="en-US" b="1" dirty="0">
                  <a:latin typeface="Calibri" panose="020F0502020204030204" pitchFamily="34" charset="0"/>
                </a:rPr>
                <a:t>Dynamic roles</a:t>
              </a:r>
              <a:endPara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098999" y="1612900"/>
              <a:ext cx="1349100" cy="1672136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lang="en-US" dirty="0">
                  <a:latin typeface="Calibri" panose="020F0502020204030204" pitchFamily="34" charset="0"/>
                </a:rPr>
                <a:t>Attribute-centric</a:t>
              </a:r>
              <a:endPara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241687" y="1612900"/>
              <a:ext cx="1349100" cy="1672136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lang="en-US" dirty="0">
                  <a:latin typeface="Calibri" panose="020F0502020204030204" pitchFamily="34" charset="0"/>
                </a:rPr>
                <a:t>Role-centric</a:t>
              </a:r>
              <a:endPara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56039" y="2083050"/>
              <a:ext cx="519747" cy="527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5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18236" y="2083050"/>
              <a:ext cx="519747" cy="527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5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11426" y="3380859"/>
            <a:ext cx="7925534" cy="3098142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marL="285711" lvl="2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Dynamic attributes like time or date are used to determine the subject’s role.</a:t>
            </a:r>
          </a:p>
          <a:p>
            <a:pPr marL="285711" lvl="2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Hereby retaining a conventional role structure but changing role sets dynamically</a:t>
            </a:r>
          </a:p>
          <a:p>
            <a:pPr marL="741077" lvl="3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(R. Fernandez, Enterprise Dynamic Access Control Version 2 Overview, US Space and Naval Warfare Systems Centre, 1 Jan. 2006; http://csrc.nist.gov/rbac/EDACv2overview.pdf). </a:t>
            </a:r>
          </a:p>
          <a:p>
            <a:pPr marL="285711" lvl="2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2 implementation types:</a:t>
            </a:r>
          </a:p>
          <a:p>
            <a:pPr marL="741077" lvl="3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Front-end attribute engine fully </a:t>
            </a:r>
            <a:r>
              <a:rPr lang="en-US" sz="1400" b="1" dirty="0">
                <a:latin typeface="Calibri" panose="020F0502020204030204" pitchFamily="34" charset="0"/>
              </a:rPr>
              <a:t>determines</a:t>
            </a:r>
            <a:r>
              <a:rPr lang="en-US" sz="1400" dirty="0">
                <a:latin typeface="Calibri" panose="020F0502020204030204" pitchFamily="34" charset="0"/>
              </a:rPr>
              <a:t>  the user’s role.</a:t>
            </a:r>
          </a:p>
          <a:p>
            <a:pPr marL="741077" lvl="3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Front end only to </a:t>
            </a:r>
            <a:r>
              <a:rPr lang="en-US" sz="1400" b="1" dirty="0">
                <a:latin typeface="Calibri" panose="020F0502020204030204" pitchFamily="34" charset="0"/>
              </a:rPr>
              <a:t>selects</a:t>
            </a:r>
            <a:r>
              <a:rPr lang="en-US" sz="1400" dirty="0">
                <a:latin typeface="Calibri" panose="020F0502020204030204" pitchFamily="34" charset="0"/>
              </a:rPr>
              <a:t> from among a predetermined set of authorized roles.</a:t>
            </a:r>
          </a:p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66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1"/>
          <p:cNvSpPr>
            <a:spLocks noGrp="1"/>
          </p:cNvSpPr>
          <p:nvPr>
            <p:ph type="dt" sz="half" idx="10"/>
          </p:nvPr>
        </p:nvSpPr>
        <p:spPr>
          <a:xfrm>
            <a:off x="762000" y="6327775"/>
            <a:ext cx="2362200" cy="373063"/>
          </a:xfrm>
        </p:spPr>
        <p:txBody>
          <a:bodyPr/>
          <a:lstStyle/>
          <a:p>
            <a:r>
              <a:rPr lang="de-AT" dirty="0"/>
              <a:t>2015-09-22</a:t>
            </a:r>
            <a:endParaRPr lang="en-US" dirty="0"/>
          </a:p>
        </p:txBody>
      </p:sp>
      <p:sp>
        <p:nvSpPr>
          <p:cNvPr id="1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Combining RBAC and ABAC: </a:t>
            </a:r>
            <a:r>
              <a:rPr lang="en-GB" dirty="0" smtClean="0"/>
              <a:t>Attribute-centric</a:t>
            </a:r>
            <a:br>
              <a:rPr lang="en-GB" dirty="0" smtClean="0"/>
            </a:br>
            <a:r>
              <a:rPr lang="en-GB" sz="1800" dirty="0"/>
              <a:t>NIST proposes 3 different way to take advantage of both worlds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775103" y="1458599"/>
            <a:ext cx="5112568" cy="1512168"/>
            <a:chOff x="1956311" y="1612900"/>
            <a:chExt cx="5634476" cy="1672136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956311" y="1612900"/>
              <a:ext cx="1349100" cy="1672136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lang="en-US" dirty="0">
                  <a:latin typeface="Calibri" panose="020F0502020204030204" pitchFamily="34" charset="0"/>
                </a:rPr>
                <a:t>Dynamic roles</a:t>
              </a:r>
              <a:endParaRPr lang="en-GB" dirty="0">
                <a:latin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098999" y="1612900"/>
              <a:ext cx="1349100" cy="1672136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8100" cap="flat" cmpd="sng" algn="ctr">
              <a:solidFill>
                <a:srgbClr val="D70032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lang="en-US" b="1" dirty="0">
                  <a:latin typeface="Calibri" panose="020F0502020204030204" pitchFamily="34" charset="0"/>
                </a:rPr>
                <a:t>Attribute-centric</a:t>
              </a:r>
              <a:endParaRPr lang="en-GB" b="1" dirty="0">
                <a:latin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241687" y="1612900"/>
              <a:ext cx="1349100" cy="1672136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lang="en-US" dirty="0">
                  <a:latin typeface="Calibri" panose="020F0502020204030204" pitchFamily="34" charset="0"/>
                </a:rPr>
                <a:t>Role-centric</a:t>
              </a:r>
              <a:endPara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56039" y="2083050"/>
              <a:ext cx="519747" cy="527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5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18236" y="2083050"/>
              <a:ext cx="519747" cy="527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5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11425" y="3182398"/>
            <a:ext cx="7925534" cy="2979851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 role name is just one of many attributes – without any fine structure. </a:t>
            </a:r>
          </a:p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role is not a collection of permissions like in conventional RBAC. </a:t>
            </a:r>
          </a:p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main drawback is the rapid loss of RBAC’s administrative simplicity as more attributes are added. </a:t>
            </a:r>
          </a:p>
          <a:p>
            <a:pPr marL="739646" lvl="1" indent="-285711"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(IEEE Computer, vol. 43, no. 6 (June, 2010), pp. 79-81) </a:t>
            </a:r>
          </a:p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ABAC has problems when determining the risk exposure of an employees position. </a:t>
            </a:r>
          </a:p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This 2</a:t>
            </a:r>
            <a:r>
              <a:rPr lang="en-US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scenario could serve as a good approach for a rapid start.</a:t>
            </a:r>
          </a:p>
          <a:p>
            <a:pPr marL="739646" lvl="1" indent="-285711"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Generating early results of automatic entitlement assignment - without deep knowledge of the job function.</a:t>
            </a:r>
          </a:p>
        </p:txBody>
      </p:sp>
    </p:spTree>
    <p:extLst>
      <p:ext uri="{BB962C8B-B14F-4D97-AF65-F5344CB8AC3E}">
        <p14:creationId xmlns:p14="http://schemas.microsoft.com/office/powerpoint/2010/main" val="205298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1"/>
          <p:cNvSpPr>
            <a:spLocks noGrp="1"/>
          </p:cNvSpPr>
          <p:nvPr>
            <p:ph type="dt" sz="half" idx="10"/>
          </p:nvPr>
        </p:nvSpPr>
        <p:spPr>
          <a:xfrm>
            <a:off x="762000" y="6327775"/>
            <a:ext cx="2362200" cy="373063"/>
          </a:xfrm>
        </p:spPr>
        <p:txBody>
          <a:bodyPr/>
          <a:lstStyle/>
          <a:p>
            <a:r>
              <a:rPr lang="de-AT" dirty="0"/>
              <a:t>2015-09-22</a:t>
            </a:r>
            <a:endParaRPr lang="en-US" dirty="0"/>
          </a:p>
        </p:txBody>
      </p:sp>
      <p:sp>
        <p:nvSpPr>
          <p:cNvPr id="1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Combining RBAC and ABAC: </a:t>
            </a:r>
            <a:r>
              <a:rPr lang="en-GB" dirty="0" smtClean="0"/>
              <a:t>Role-centric</a:t>
            </a:r>
            <a:br>
              <a:rPr lang="en-GB" dirty="0" smtClean="0"/>
            </a:br>
            <a:r>
              <a:rPr lang="en-GB" sz="1800" dirty="0"/>
              <a:t>NIST proposes 3 different way to take advantage of both worlds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775103" y="1458599"/>
            <a:ext cx="5112568" cy="1512168"/>
            <a:chOff x="1956311" y="1612900"/>
            <a:chExt cx="5634476" cy="1672136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956311" y="1612900"/>
              <a:ext cx="1349100" cy="1672136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lang="en-US" dirty="0">
                  <a:latin typeface="Calibri" panose="020F0502020204030204" pitchFamily="34" charset="0"/>
                </a:rPr>
                <a:t>Dynamic roles</a:t>
              </a:r>
              <a:endPara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098999" y="1612900"/>
              <a:ext cx="1349100" cy="1672136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lang="en-US" dirty="0">
                  <a:latin typeface="Calibri" panose="020F0502020204030204" pitchFamily="34" charset="0"/>
                </a:rPr>
                <a:t>Attribute-centric</a:t>
              </a:r>
              <a:endPara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241687" y="1612900"/>
              <a:ext cx="1349100" cy="1672136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8100" cap="flat" cmpd="sng" algn="ctr">
              <a:solidFill>
                <a:srgbClr val="D70032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lang="en-US" b="1" dirty="0">
                  <a:latin typeface="Calibri" panose="020F0502020204030204" pitchFamily="34" charset="0"/>
                </a:rPr>
                <a:t>Role-centric</a:t>
              </a:r>
              <a:endParaRPr lang="en-GB" b="1" dirty="0">
                <a:latin typeface="Calibri" panose="020F050202020403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56039" y="2083050"/>
              <a:ext cx="519747" cy="527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5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18236" y="2083050"/>
              <a:ext cx="519747" cy="527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5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11426" y="3341855"/>
            <a:ext cx="7925534" cy="3014643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Attributes are added to constrain RBAC. </a:t>
            </a:r>
          </a:p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Constraints can only reduce permissions available to the user not expand them. </a:t>
            </a:r>
          </a:p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Some of ABAC’s flexibility is lost because access is still granted via a (constrained) role, </a:t>
            </a:r>
          </a:p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System retains the RBAC capability to determine the maximum set of user-obtainable permissions. </a:t>
            </a:r>
          </a:p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RBAC model in 1992 was explicitly designed, to apply additional constraints to roles. </a:t>
            </a:r>
          </a:p>
          <a:p>
            <a:pPr marL="28571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This approach is the one envisioned as the natural RBAC approach by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KuppingerCole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739646" lvl="1" indent="-2857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(https://www.kuppingercole.com/report/enterprise_role_management_done_right).</a:t>
            </a:r>
          </a:p>
        </p:txBody>
      </p:sp>
    </p:spTree>
    <p:extLst>
      <p:ext uri="{BB962C8B-B14F-4D97-AF65-F5344CB8AC3E}">
        <p14:creationId xmlns:p14="http://schemas.microsoft.com/office/powerpoint/2010/main" val="405716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4" name="Ellipse 69"/>
          <p:cNvSpPr>
            <a:spLocks noChangeArrowheads="1"/>
          </p:cNvSpPr>
          <p:nvPr/>
        </p:nvSpPr>
        <p:spPr bwMode="auto">
          <a:xfrm>
            <a:off x="1536915" y="4849814"/>
            <a:ext cx="3746989" cy="1135062"/>
          </a:xfrm>
          <a:prstGeom prst="ellipse">
            <a:avLst/>
          </a:prstGeom>
          <a:solidFill>
            <a:srgbClr val="EAEAEA">
              <a:alpha val="50195"/>
            </a:srgb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91427" tIns="45714" rIns="91427" bIns="45714"/>
          <a:lstStyle/>
          <a:p>
            <a:pPr algn="ctr"/>
            <a:r>
              <a:rPr lang="de-DE" sz="14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entitlement</a:t>
            </a:r>
            <a:endParaRPr lang="de-DE" sz="1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0405" name="Oval 6"/>
          <p:cNvSpPr>
            <a:spLocks noChangeArrowheads="1"/>
          </p:cNvSpPr>
          <p:nvPr/>
        </p:nvSpPr>
        <p:spPr bwMode="auto">
          <a:xfrm>
            <a:off x="558040" y="1866900"/>
            <a:ext cx="936381" cy="863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identity</a:t>
            </a: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0406" name="Oval 21"/>
          <p:cNvSpPr>
            <a:spLocks noChangeArrowheads="1"/>
          </p:cNvSpPr>
          <p:nvPr/>
        </p:nvSpPr>
        <p:spPr bwMode="auto">
          <a:xfrm>
            <a:off x="3397954" y="3336925"/>
            <a:ext cx="937846" cy="863600"/>
          </a:xfrm>
          <a:prstGeom prst="ellipse">
            <a:avLst/>
          </a:prstGeom>
          <a:solidFill>
            <a:srgbClr val="EAEAEA"/>
          </a:solidFill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functional</a:t>
            </a:r>
            <a:r>
              <a:rPr lang="de-D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sz="1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role</a:t>
            </a: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0407" name="Text Box 28"/>
          <p:cNvSpPr txBox="1">
            <a:spLocks noChangeArrowheads="1"/>
          </p:cNvSpPr>
          <p:nvPr/>
        </p:nvSpPr>
        <p:spPr bwMode="auto">
          <a:xfrm>
            <a:off x="631309" y="3900489"/>
            <a:ext cx="801636" cy="217401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de-DE" sz="800" dirty="0" err="1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de-DE" sz="8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800" dirty="0" err="1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assigned</a:t>
            </a:r>
            <a:r>
              <a:rPr lang="de-DE" sz="8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1:n</a:t>
            </a:r>
            <a:endParaRPr lang="de-DE" sz="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0408" name="Oval 39"/>
          <p:cNvSpPr>
            <a:spLocks noChangeArrowheads="1"/>
          </p:cNvSpPr>
          <p:nvPr/>
        </p:nvSpPr>
        <p:spPr bwMode="auto">
          <a:xfrm>
            <a:off x="558040" y="3338513"/>
            <a:ext cx="936381" cy="863600"/>
          </a:xfrm>
          <a:prstGeom prst="ellipse">
            <a:avLst/>
          </a:prstGeom>
          <a:solidFill>
            <a:srgbClr val="EAEAEA"/>
          </a:solidFill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authorisation</a:t>
            </a: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0409" name="Oval 40"/>
          <p:cNvSpPr>
            <a:spLocks noChangeArrowheads="1"/>
          </p:cNvSpPr>
          <p:nvPr/>
        </p:nvSpPr>
        <p:spPr bwMode="auto">
          <a:xfrm>
            <a:off x="3926958" y="4986338"/>
            <a:ext cx="933450" cy="863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de-D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sz="1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0410" name="AutoShape 41"/>
          <p:cNvCxnSpPr>
            <a:cxnSpLocks noChangeShapeType="1"/>
            <a:stCxn id="230413" idx="6"/>
            <a:endCxn id="230409" idx="2"/>
          </p:cNvCxnSpPr>
          <p:nvPr/>
        </p:nvCxnSpPr>
        <p:spPr bwMode="auto">
          <a:xfrm>
            <a:off x="2907050" y="5418138"/>
            <a:ext cx="1019908" cy="0"/>
          </a:xfrm>
          <a:prstGeom prst="straightConnector1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0411" name="Oval 21"/>
          <p:cNvSpPr>
            <a:spLocks noChangeArrowheads="1"/>
          </p:cNvSpPr>
          <p:nvPr/>
        </p:nvSpPr>
        <p:spPr bwMode="auto">
          <a:xfrm>
            <a:off x="1972135" y="3338513"/>
            <a:ext cx="937846" cy="863600"/>
          </a:xfrm>
          <a:prstGeom prst="ellipse">
            <a:avLst/>
          </a:prstGeom>
          <a:solidFill>
            <a:srgbClr val="EAEAEA"/>
          </a:solidFill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de-D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sz="1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role</a:t>
            </a: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0412" name="AutoShape 23"/>
          <p:cNvCxnSpPr>
            <a:cxnSpLocks noChangeShapeType="1"/>
            <a:stCxn id="230406" idx="2"/>
            <a:endCxn id="230411" idx="6"/>
          </p:cNvCxnSpPr>
          <p:nvPr/>
        </p:nvCxnSpPr>
        <p:spPr bwMode="auto">
          <a:xfrm flipH="1">
            <a:off x="2909982" y="3768725"/>
            <a:ext cx="487973" cy="1588"/>
          </a:xfrm>
          <a:prstGeom prst="straightConnector1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0413" name="Oval 38"/>
          <p:cNvSpPr>
            <a:spLocks noChangeArrowheads="1"/>
          </p:cNvSpPr>
          <p:nvPr/>
        </p:nvSpPr>
        <p:spPr bwMode="auto">
          <a:xfrm>
            <a:off x="1970670" y="4986338"/>
            <a:ext cx="936381" cy="863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operation</a:t>
            </a: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0414" name="AutoShape 44"/>
          <p:cNvCxnSpPr>
            <a:cxnSpLocks noChangeShapeType="1"/>
            <a:stCxn id="230411" idx="2"/>
            <a:endCxn id="230408" idx="6"/>
          </p:cNvCxnSpPr>
          <p:nvPr/>
        </p:nvCxnSpPr>
        <p:spPr bwMode="auto">
          <a:xfrm flipH="1">
            <a:off x="1494421" y="3770313"/>
            <a:ext cx="477715" cy="0"/>
          </a:xfrm>
          <a:prstGeom prst="straightConnector1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415" name="AutoShape 8"/>
          <p:cNvCxnSpPr>
            <a:cxnSpLocks noChangeShapeType="1"/>
            <a:stCxn id="230405" idx="4"/>
            <a:endCxn id="230408" idx="0"/>
          </p:cNvCxnSpPr>
          <p:nvPr/>
        </p:nvCxnSpPr>
        <p:spPr bwMode="auto">
          <a:xfrm>
            <a:off x="1026960" y="2749552"/>
            <a:ext cx="0" cy="588963"/>
          </a:xfrm>
          <a:prstGeom prst="straightConnector1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416" name="AutoShape 44"/>
          <p:cNvCxnSpPr>
            <a:cxnSpLocks noChangeShapeType="1"/>
            <a:stCxn id="230411" idx="4"/>
            <a:endCxn id="230413" idx="0"/>
          </p:cNvCxnSpPr>
          <p:nvPr/>
        </p:nvCxnSpPr>
        <p:spPr bwMode="auto">
          <a:xfrm flipH="1">
            <a:off x="2439592" y="4202115"/>
            <a:ext cx="1466" cy="784225"/>
          </a:xfrm>
          <a:prstGeom prst="straightConnector1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0417" name="Oval 21"/>
          <p:cNvSpPr>
            <a:spLocks noChangeArrowheads="1"/>
          </p:cNvSpPr>
          <p:nvPr/>
        </p:nvSpPr>
        <p:spPr bwMode="auto">
          <a:xfrm>
            <a:off x="1972135" y="1866900"/>
            <a:ext cx="937846" cy="863600"/>
          </a:xfrm>
          <a:prstGeom prst="ellipse">
            <a:avLst/>
          </a:prstGeom>
          <a:solidFill>
            <a:srgbClr val="EAEAEA"/>
          </a:solidFill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constraint</a:t>
            </a: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0418" name="AutoShape 23"/>
          <p:cNvCxnSpPr>
            <a:cxnSpLocks noChangeShapeType="1"/>
            <a:stCxn id="230417" idx="4"/>
            <a:endCxn id="230411" idx="0"/>
          </p:cNvCxnSpPr>
          <p:nvPr/>
        </p:nvCxnSpPr>
        <p:spPr bwMode="auto">
          <a:xfrm>
            <a:off x="2441058" y="2730502"/>
            <a:ext cx="0" cy="608013"/>
          </a:xfrm>
          <a:prstGeom prst="straightConnector1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9450" y="277812"/>
            <a:ext cx="8141022" cy="558899"/>
          </a:xfrm>
          <a:noFill/>
        </p:spPr>
        <p:txBody>
          <a:bodyPr/>
          <a:lstStyle/>
          <a:p>
            <a:r>
              <a:rPr lang="de-DE" sz="2000" dirty="0" smtClean="0">
                <a:cs typeface="Calibri" panose="020F0502020204030204" pitchFamily="34" charset="0"/>
              </a:rPr>
              <a:t>Die Einführung von Agilität ermöglicht dynamische Berechtigungen</a:t>
            </a:r>
            <a:r>
              <a:rPr lang="de-DE" sz="2500" dirty="0" smtClean="0">
                <a:cs typeface="Calibri" panose="020F0502020204030204" pitchFamily="34" charset="0"/>
              </a:rPr>
              <a:t/>
            </a:r>
            <a:br>
              <a:rPr lang="de-DE" sz="2500" dirty="0" smtClean="0">
                <a:cs typeface="Calibri" panose="020F0502020204030204" pitchFamily="34" charset="0"/>
              </a:rPr>
            </a:br>
            <a:r>
              <a:rPr lang="de-DE" sz="1800" dirty="0" smtClean="0">
                <a:cs typeface="Calibri" panose="020F0502020204030204" pitchFamily="34" charset="0"/>
              </a:rPr>
              <a:t>Rollen und </a:t>
            </a:r>
            <a:r>
              <a:rPr lang="de-DE" sz="1800" i="1" dirty="0">
                <a:cs typeface="Calibri" panose="020F0502020204030204" pitchFamily="34" charset="0"/>
              </a:rPr>
              <a:t>C</a:t>
            </a:r>
            <a:r>
              <a:rPr lang="de-DE" sz="1800" i="1" dirty="0" smtClean="0">
                <a:cs typeface="Calibri" panose="020F0502020204030204" pitchFamily="34" charset="0"/>
              </a:rPr>
              <a:t>onstraints</a:t>
            </a:r>
            <a:r>
              <a:rPr lang="de-DE" sz="1800" dirty="0" smtClean="0">
                <a:cs typeface="Calibri" panose="020F0502020204030204" pitchFamily="34" charset="0"/>
              </a:rPr>
              <a:t> können dynamisch erzeugt / oder verwendet werden</a:t>
            </a:r>
            <a:endParaRPr lang="de-DE" sz="2500" dirty="0">
              <a:cs typeface="Calibri" panose="020F0502020204030204" pitchFamily="34" charset="0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436096" y="1143000"/>
            <a:ext cx="3384376" cy="4876800"/>
          </a:xfrm>
          <a:noFill/>
        </p:spPr>
        <p:txBody>
          <a:bodyPr/>
          <a:lstStyle/>
          <a:p>
            <a:pPr marL="0" indent="0">
              <a:buNone/>
            </a:pPr>
            <a:r>
              <a:rPr lang="de-DE" sz="1800" dirty="0" smtClean="0">
                <a:cs typeface="Calibri" panose="020F0502020204030204" pitchFamily="34" charset="0"/>
              </a:rPr>
              <a:t>In einem dynamischen Rollen Meta Modell …</a:t>
            </a:r>
          </a:p>
          <a:p>
            <a:pPr marL="310667" indent="-310667">
              <a:spcBef>
                <a:spcPts val="600"/>
              </a:spcBef>
              <a:spcAft>
                <a:spcPts val="600"/>
              </a:spcAft>
            </a:pPr>
            <a:r>
              <a:rPr lang="de-DE" sz="1600" dirty="0">
                <a:cs typeface="Calibri" panose="020F0502020204030204" pitchFamily="34" charset="0"/>
              </a:rPr>
              <a:t>Rollen können zur Laufzeit erstellt werden</a:t>
            </a:r>
          </a:p>
          <a:p>
            <a:pPr marL="310667" indent="-310667">
              <a:spcBef>
                <a:spcPts val="600"/>
              </a:spcBef>
              <a:spcAft>
                <a:spcPts val="600"/>
              </a:spcAft>
            </a:pPr>
            <a:r>
              <a:rPr lang="de-DE" sz="1600" dirty="0" smtClean="0">
                <a:cs typeface="Calibri" panose="020F0502020204030204" pitchFamily="34" charset="0"/>
              </a:rPr>
              <a:t>Ebenso die </a:t>
            </a:r>
            <a:r>
              <a:rPr lang="de-DE" sz="1600" i="1" dirty="0" err="1" smtClean="0">
                <a:cs typeface="Calibri" panose="020F0502020204030204" pitchFamily="34" charset="0"/>
              </a:rPr>
              <a:t>Constaints</a:t>
            </a:r>
            <a:endParaRPr lang="de-DE" sz="1600" i="1" dirty="0">
              <a:cs typeface="Calibri" panose="020F0502020204030204" pitchFamily="34" charset="0"/>
            </a:endParaRPr>
          </a:p>
          <a:p>
            <a:pPr marL="310667" indent="-310667">
              <a:spcBef>
                <a:spcPts val="600"/>
              </a:spcBef>
              <a:spcAft>
                <a:spcPts val="600"/>
              </a:spcAft>
            </a:pPr>
            <a:r>
              <a:rPr lang="de-DE" sz="1600" dirty="0">
                <a:cs typeface="Calibri" panose="020F0502020204030204" pitchFamily="34" charset="0"/>
              </a:rPr>
              <a:t>Sie sind </a:t>
            </a:r>
            <a:r>
              <a:rPr lang="de-DE" sz="1600" dirty="0" smtClean="0">
                <a:cs typeface="Calibri" panose="020F0502020204030204" pitchFamily="34" charset="0"/>
              </a:rPr>
              <a:t>Regel- </a:t>
            </a:r>
            <a:r>
              <a:rPr lang="de-DE" sz="1600" dirty="0">
                <a:cs typeface="Calibri" panose="020F0502020204030204" pitchFamily="34" charset="0"/>
              </a:rPr>
              <a:t>/ Attributpaare</a:t>
            </a:r>
          </a:p>
          <a:p>
            <a:pPr marL="310667" indent="-310667">
              <a:spcBef>
                <a:spcPts val="600"/>
              </a:spcBef>
              <a:spcAft>
                <a:spcPts val="600"/>
              </a:spcAft>
            </a:pPr>
            <a:r>
              <a:rPr lang="de-DE" sz="1600" dirty="0">
                <a:cs typeface="Calibri" panose="020F0502020204030204" pitchFamily="34" charset="0"/>
              </a:rPr>
              <a:t>Rollen und </a:t>
            </a:r>
            <a:r>
              <a:rPr lang="de-DE" sz="1600" i="1" dirty="0" err="1">
                <a:cs typeface="Calibri" panose="020F0502020204030204" pitchFamily="34" charset="0"/>
              </a:rPr>
              <a:t>Constaints</a:t>
            </a:r>
            <a:r>
              <a:rPr lang="de-DE" sz="1600" i="1" dirty="0">
                <a:cs typeface="Calibri" panose="020F0502020204030204" pitchFamily="34" charset="0"/>
              </a:rPr>
              <a:t> </a:t>
            </a:r>
            <a:r>
              <a:rPr lang="de-DE" sz="1600" dirty="0" smtClean="0">
                <a:cs typeface="Calibri" panose="020F0502020204030204" pitchFamily="34" charset="0"/>
              </a:rPr>
              <a:t>können </a:t>
            </a:r>
            <a:r>
              <a:rPr lang="de-DE" sz="1600" dirty="0">
                <a:cs typeface="Calibri" panose="020F0502020204030204" pitchFamily="34" charset="0"/>
              </a:rPr>
              <a:t>dynamisch zu Einsatz kommen.</a:t>
            </a:r>
          </a:p>
          <a:p>
            <a:pPr marL="310667" indent="-310667">
              <a:spcBef>
                <a:spcPts val="600"/>
              </a:spcBef>
              <a:spcAft>
                <a:spcPts val="600"/>
              </a:spcAft>
            </a:pPr>
            <a:r>
              <a:rPr lang="de-DE" sz="1600" dirty="0" smtClean="0">
                <a:cs typeface="Calibri" panose="020F0502020204030204" pitchFamily="34" charset="0"/>
              </a:rPr>
              <a:t>Die Dynamik </a:t>
            </a:r>
            <a:r>
              <a:rPr lang="de-DE" sz="1600" dirty="0">
                <a:cs typeface="Calibri" panose="020F0502020204030204" pitchFamily="34" charset="0"/>
              </a:rPr>
              <a:t>von </a:t>
            </a:r>
            <a:r>
              <a:rPr lang="de-DE" sz="1600" i="1" dirty="0" err="1">
                <a:cs typeface="Calibri" panose="020F0502020204030204" pitchFamily="34" charset="0"/>
              </a:rPr>
              <a:t>Constaints</a:t>
            </a:r>
            <a:r>
              <a:rPr lang="de-DE" sz="1600" i="1" dirty="0">
                <a:cs typeface="Calibri" panose="020F0502020204030204" pitchFamily="34" charset="0"/>
              </a:rPr>
              <a:t> </a:t>
            </a:r>
            <a:r>
              <a:rPr lang="de-DE" sz="1600" dirty="0" smtClean="0">
                <a:cs typeface="Calibri" panose="020F0502020204030204" pitchFamily="34" charset="0"/>
              </a:rPr>
              <a:t>und/ </a:t>
            </a:r>
            <a:r>
              <a:rPr lang="de-DE" sz="1600" dirty="0">
                <a:cs typeface="Calibri" panose="020F0502020204030204" pitchFamily="34" charset="0"/>
              </a:rPr>
              <a:t>oder von </a:t>
            </a:r>
            <a:r>
              <a:rPr lang="de-DE" sz="1600" i="1" dirty="0" err="1" smtClean="0">
                <a:cs typeface="Calibri" panose="020F0502020204030204" pitchFamily="34" charset="0"/>
              </a:rPr>
              <a:t>Functional</a:t>
            </a:r>
            <a:r>
              <a:rPr lang="de-DE" sz="1600" i="1" dirty="0" smtClean="0">
                <a:cs typeface="Calibri" panose="020F0502020204030204" pitchFamily="34" charset="0"/>
              </a:rPr>
              <a:t> </a:t>
            </a:r>
            <a:r>
              <a:rPr lang="de-DE" sz="1600" i="1" dirty="0" err="1">
                <a:cs typeface="Calibri" panose="020F0502020204030204" pitchFamily="34" charset="0"/>
              </a:rPr>
              <a:t>R</a:t>
            </a:r>
            <a:r>
              <a:rPr lang="de-DE" sz="1600" i="1" dirty="0" err="1" smtClean="0">
                <a:cs typeface="Calibri" panose="020F0502020204030204" pitchFamily="34" charset="0"/>
              </a:rPr>
              <a:t>oles</a:t>
            </a:r>
            <a:r>
              <a:rPr lang="de-DE" sz="1600" i="1" dirty="0" smtClean="0">
                <a:cs typeface="Calibri" panose="020F0502020204030204" pitchFamily="34" charset="0"/>
              </a:rPr>
              <a:t> wird an die </a:t>
            </a:r>
            <a:r>
              <a:rPr lang="de-DE" sz="1600" dirty="0" smtClean="0">
                <a:cs typeface="Calibri" panose="020F0502020204030204" pitchFamily="34" charset="0"/>
              </a:rPr>
              <a:t>Business </a:t>
            </a:r>
            <a:r>
              <a:rPr lang="de-DE" sz="1600" dirty="0" err="1" smtClean="0">
                <a:cs typeface="Calibri" panose="020F0502020204030204" pitchFamily="34" charset="0"/>
              </a:rPr>
              <a:t>Roles</a:t>
            </a:r>
            <a:r>
              <a:rPr lang="de-DE" sz="1600" dirty="0" smtClean="0">
                <a:cs typeface="Calibri" panose="020F0502020204030204" pitchFamily="34" charset="0"/>
              </a:rPr>
              <a:t> und </a:t>
            </a:r>
            <a:r>
              <a:rPr lang="de-DE" sz="1600" dirty="0">
                <a:cs typeface="Calibri" panose="020F0502020204030204" pitchFamily="34" charset="0"/>
              </a:rPr>
              <a:t>Berechtigungen </a:t>
            </a:r>
            <a:r>
              <a:rPr lang="de-DE" sz="1600" dirty="0" smtClean="0">
                <a:cs typeface="Calibri" panose="020F0502020204030204" pitchFamily="34" charset="0"/>
              </a:rPr>
              <a:t>vererbt.</a:t>
            </a:r>
            <a:endParaRPr lang="de-DE" sz="1600" dirty="0">
              <a:cs typeface="Calibri" panose="020F0502020204030204" pitchFamily="34" charset="0"/>
            </a:endParaRPr>
          </a:p>
          <a:p>
            <a:pPr marL="310667" indent="-310667">
              <a:spcBef>
                <a:spcPts val="600"/>
              </a:spcBef>
              <a:spcAft>
                <a:spcPts val="600"/>
              </a:spcAft>
            </a:pPr>
            <a:r>
              <a:rPr lang="de-DE" sz="1600" dirty="0">
                <a:cs typeface="Calibri" panose="020F0502020204030204" pitchFamily="34" charset="0"/>
              </a:rPr>
              <a:t>Berechtigungen und Identitäten bleiben </a:t>
            </a:r>
            <a:r>
              <a:rPr lang="de-DE" sz="1600" dirty="0" smtClean="0">
                <a:cs typeface="Calibri" panose="020F0502020204030204" pitchFamily="34" charset="0"/>
              </a:rPr>
              <a:t>dabei statisch.</a:t>
            </a:r>
            <a:endParaRPr lang="de-DE" sz="1600" dirty="0"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21493" y="2896008"/>
            <a:ext cx="434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</a:t>
            </a:r>
            <a:endParaRPr lang="de-DE" sz="12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2936600" y="3630225"/>
            <a:ext cx="434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</a:t>
            </a:r>
            <a:endParaRPr lang="de-DE" sz="12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3874" y="2332853"/>
            <a:ext cx="754758" cy="276999"/>
          </a:xfrm>
          <a:prstGeom prst="rect">
            <a:avLst/>
          </a:prstGeom>
          <a:solidFill>
            <a:srgbClr val="EAEAEA"/>
          </a:solidFill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>
            <a:defPPr>
              <a:defRPr lang="en-US"/>
            </a:defPPr>
            <a:lvl1pPr algn="ctr">
              <a:defRPr sz="12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err="1" smtClean="0"/>
              <a:t>rule</a:t>
            </a:r>
            <a:endParaRPr lang="de-DE" dirty="0"/>
          </a:p>
        </p:txBody>
      </p:sp>
      <p:sp>
        <p:nvSpPr>
          <p:cNvPr id="22" name="TextBox 21"/>
          <p:cNvSpPr txBox="1"/>
          <p:nvPr/>
        </p:nvSpPr>
        <p:spPr>
          <a:xfrm>
            <a:off x="3043874" y="2058298"/>
            <a:ext cx="754758" cy="276999"/>
          </a:xfrm>
          <a:prstGeom prst="rect">
            <a:avLst/>
          </a:prstGeom>
          <a:solidFill>
            <a:srgbClr val="EAEAEA"/>
          </a:solidFill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>
            <a:defPPr>
              <a:defRPr lang="en-US"/>
            </a:defPPr>
            <a:lvl1pPr algn="ctr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b="1" i="1" dirty="0" err="1" smtClean="0">
                <a:solidFill>
                  <a:srgbClr val="FF0000"/>
                </a:solidFill>
              </a:rPr>
              <a:t>attribute</a:t>
            </a:r>
            <a:endParaRPr lang="de-DE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2025680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70C0"/>
                </a:solidFill>
              </a:rPr>
              <a:t>{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6653" y="3766649"/>
            <a:ext cx="754758" cy="276999"/>
          </a:xfrm>
          <a:prstGeom prst="rect">
            <a:avLst/>
          </a:prstGeom>
          <a:solidFill>
            <a:srgbClr val="EAEAEA"/>
          </a:solidFill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>
            <a:defPPr>
              <a:defRPr lang="en-US"/>
            </a:defPPr>
            <a:lvl1pPr algn="ctr">
              <a:defRPr sz="12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err="1" smtClean="0"/>
              <a:t>rule</a:t>
            </a:r>
            <a:endParaRPr lang="de-DE" dirty="0"/>
          </a:p>
        </p:txBody>
      </p:sp>
      <p:sp>
        <p:nvSpPr>
          <p:cNvPr id="25" name="TextBox 24"/>
          <p:cNvSpPr txBox="1"/>
          <p:nvPr/>
        </p:nvSpPr>
        <p:spPr>
          <a:xfrm>
            <a:off x="4456653" y="3492094"/>
            <a:ext cx="754758" cy="276999"/>
          </a:xfrm>
          <a:prstGeom prst="rect">
            <a:avLst/>
          </a:prstGeom>
          <a:solidFill>
            <a:srgbClr val="EAEAEA"/>
          </a:solidFill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>
            <a:defPPr>
              <a:defRPr lang="en-US"/>
            </a:defPPr>
            <a:lvl1pPr algn="ctr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b="1" i="1" dirty="0" err="1" smtClean="0">
                <a:solidFill>
                  <a:srgbClr val="FF0000"/>
                </a:solidFill>
              </a:rPr>
              <a:t>attribute</a:t>
            </a:r>
            <a:endParaRPr lang="de-DE" b="1" i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56587" y="3459476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70C0"/>
                </a:solidFill>
              </a:rPr>
              <a:t>{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35" name="Datumsplatzhalter 1"/>
          <p:cNvSpPr>
            <a:spLocks noGrp="1"/>
          </p:cNvSpPr>
          <p:nvPr>
            <p:ph type="dt" sz="quarter" idx="11"/>
          </p:nvPr>
        </p:nvSpPr>
        <p:spPr>
          <a:xfrm>
            <a:off x="762000" y="6327775"/>
            <a:ext cx="2362200" cy="373063"/>
          </a:xfrm>
        </p:spPr>
        <p:txBody>
          <a:bodyPr/>
          <a:lstStyle/>
          <a:p>
            <a:r>
              <a:rPr lang="de-DE" dirty="0" smtClean="0"/>
              <a:t>2015-09-22</a:t>
            </a:r>
            <a:endParaRPr lang="de-DE" dirty="0"/>
          </a:p>
        </p:txBody>
      </p:sp>
      <p:sp>
        <p:nvSpPr>
          <p:cNvPr id="3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019800" y="6324600"/>
            <a:ext cx="2438400" cy="381000"/>
          </a:xfrm>
        </p:spPr>
        <p:txBody>
          <a:bodyPr/>
          <a:lstStyle/>
          <a:p>
            <a:fld id="{4F3735C1-7677-4E34-951E-E4EF8A7E1948}" type="slidenum">
              <a:rPr lang="de-DE" smtClean="0"/>
              <a:pPr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25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79450" y="277812"/>
            <a:ext cx="7702550" cy="702915"/>
          </a:xfrm>
        </p:spPr>
        <p:txBody>
          <a:bodyPr/>
          <a:lstStyle/>
          <a:p>
            <a:r>
              <a:rPr lang="de-DE" dirty="0" smtClean="0"/>
              <a:t>Governance in einer flexiblen RBAC &amp; ABAC Welt I</a:t>
            </a:r>
            <a:br>
              <a:rPr lang="de-DE" dirty="0" smtClean="0"/>
            </a:br>
            <a:r>
              <a:rPr lang="de-DE" sz="2000" dirty="0" smtClean="0"/>
              <a:t>Wie machen wir Re-Zertifizierungen ohne statische Berechtigungen?</a:t>
            </a:r>
            <a:endParaRPr lang="de-DE" sz="2000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685800" y="1133128"/>
            <a:ext cx="3886200" cy="4886672"/>
          </a:xfrm>
        </p:spPr>
        <p:txBody>
          <a:bodyPr/>
          <a:lstStyle/>
          <a:p>
            <a:r>
              <a:rPr lang="de-DE" sz="1800" dirty="0"/>
              <a:t>Lassen Sie </a:t>
            </a:r>
            <a:r>
              <a:rPr lang="de-DE" sz="1800" dirty="0" smtClean="0"/>
              <a:t>Regeln nicht ohne </a:t>
            </a:r>
            <a:r>
              <a:rPr lang="de-DE" sz="1800" dirty="0"/>
              <a:t>Bezug</a:t>
            </a:r>
          </a:p>
          <a:p>
            <a:r>
              <a:rPr lang="de-DE" sz="1800" dirty="0"/>
              <a:t>Geben Sie eine nachvollziehbare Ableitung aus geschäfts- oder aufsichtsrechtlichen Bestimmungen:</a:t>
            </a:r>
          </a:p>
          <a:p>
            <a:pPr lvl="1"/>
            <a:r>
              <a:rPr lang="de-DE" sz="1600" dirty="0"/>
              <a:t>z.B. </a:t>
            </a:r>
            <a:r>
              <a:rPr lang="de-DE" sz="1600" dirty="0" smtClean="0"/>
              <a:t>Regularien </a:t>
            </a:r>
            <a:r>
              <a:rPr lang="de-DE" sz="1600" dirty="0"/>
              <a:t>(extern) </a:t>
            </a:r>
            <a:r>
              <a:rPr lang="de-DE" sz="1600" dirty="0" smtClean="0">
                <a:sym typeface="Wingdings" panose="05000000000000000000" pitchFamily="2" charset="2"/>
              </a:rPr>
              <a:t></a:t>
            </a:r>
            <a:br>
              <a:rPr lang="de-DE" sz="1600" dirty="0" smtClean="0">
                <a:sym typeface="Wingdings" panose="05000000000000000000" pitchFamily="2" charset="2"/>
              </a:rPr>
            </a:br>
            <a:r>
              <a:rPr lang="de-DE" sz="1600" dirty="0" smtClean="0"/>
              <a:t>Richtlinien </a:t>
            </a:r>
            <a:r>
              <a:rPr lang="de-DE" sz="1600" dirty="0"/>
              <a:t>(intern) </a:t>
            </a:r>
            <a:r>
              <a:rPr lang="de-DE" sz="1600" dirty="0" smtClean="0">
                <a:sym typeface="Wingdings" panose="05000000000000000000" pitchFamily="2" charset="2"/>
              </a:rPr>
              <a:t> </a:t>
            </a:r>
            <a:br>
              <a:rPr lang="de-DE" sz="1600" dirty="0" smtClean="0">
                <a:sym typeface="Wingdings" panose="05000000000000000000" pitchFamily="2" charset="2"/>
              </a:rPr>
            </a:br>
            <a:r>
              <a:rPr lang="de-DE" sz="1600" dirty="0" smtClean="0"/>
              <a:t>Regeln (ausführbar, atomar) </a:t>
            </a:r>
            <a:r>
              <a:rPr lang="de-DE" sz="1600" dirty="0" smtClean="0">
                <a:sym typeface="Wingdings" panose="05000000000000000000" pitchFamily="2" charset="2"/>
              </a:rPr>
              <a:t></a:t>
            </a:r>
            <a:r>
              <a:rPr lang="de-DE" sz="1600" dirty="0">
                <a:sym typeface="Wingdings" panose="05000000000000000000" pitchFamily="2" charset="2"/>
              </a:rPr>
              <a:t/>
            </a:r>
            <a:br>
              <a:rPr lang="de-DE" sz="1600" dirty="0">
                <a:sym typeface="Wingdings" panose="05000000000000000000" pitchFamily="2" charset="2"/>
              </a:rPr>
            </a:br>
            <a:r>
              <a:rPr lang="de-DE" sz="1600" dirty="0" smtClean="0"/>
              <a:t>Berechtigungen (operativ)</a:t>
            </a:r>
            <a:endParaRPr lang="de-DE" sz="1600" dirty="0"/>
          </a:p>
          <a:p>
            <a:r>
              <a:rPr lang="de-DE" sz="1800" dirty="0"/>
              <a:t>Attribute müssen </a:t>
            </a:r>
            <a:r>
              <a:rPr lang="de-DE" sz="1800" dirty="0" smtClean="0"/>
              <a:t>bereit gestellt </a:t>
            </a:r>
            <a:r>
              <a:rPr lang="de-DE" sz="1800" dirty="0"/>
              <a:t>werden</a:t>
            </a:r>
          </a:p>
          <a:p>
            <a:pPr lvl="1"/>
            <a:r>
              <a:rPr lang="de-DE" sz="1600" dirty="0" smtClean="0"/>
              <a:t>Bei Bedarf während des Aufrufs (Berechtigungssubsystem </a:t>
            </a:r>
            <a:r>
              <a:rPr lang="de-DE" sz="1600" dirty="0"/>
              <a:t>)</a:t>
            </a:r>
          </a:p>
          <a:p>
            <a:pPr lvl="1"/>
            <a:r>
              <a:rPr lang="de-DE" sz="1600" dirty="0"/>
              <a:t>Zentral von einem Attribut-Server </a:t>
            </a:r>
            <a:r>
              <a:rPr lang="de-DE" sz="1600" dirty="0" smtClean="0"/>
              <a:t>(der sie wiederum von verschiedenen </a:t>
            </a:r>
            <a:r>
              <a:rPr lang="de-DE" sz="1600" dirty="0"/>
              <a:t>Unternehmens- oder externen Quellen </a:t>
            </a:r>
            <a:r>
              <a:rPr lang="de-DE" sz="1600" dirty="0" smtClean="0"/>
              <a:t>sammelt)</a:t>
            </a:r>
            <a:endParaRPr lang="de-DE" sz="1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DE" dirty="0" smtClean="0"/>
              <a:t>2015-09-22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7" name="Inhaltsplatzhalter 5"/>
          <p:cNvSpPr txBox="1">
            <a:spLocks/>
          </p:cNvSpPr>
          <p:nvPr/>
        </p:nvSpPr>
        <p:spPr bwMode="auto">
          <a:xfrm>
            <a:off x="4860032" y="1133128"/>
            <a:ext cx="3886200" cy="2799928"/>
          </a:xfrm>
          <a:prstGeom prst="rect">
            <a:avLst/>
          </a:prstGeom>
          <a:solidFill>
            <a:srgbClr val="D9D9D9">
              <a:alpha val="50196"/>
            </a:srgbClr>
          </a:solidFill>
          <a:ln>
            <a:solidFill>
              <a:srgbClr val="002060"/>
            </a:solidFill>
            <a:prstDash val="dash"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ebdings" pitchFamily="18" charset="2"/>
              <a:buChar char="4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ebdings" pitchFamily="18" charset="2"/>
              <a:buChar char="8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-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b="1" kern="0" dirty="0" smtClean="0"/>
              <a:t>Eine Hersteller-Implementierung:</a:t>
            </a:r>
          </a:p>
          <a:p>
            <a:r>
              <a:rPr lang="de-DE" sz="1800" kern="0" dirty="0" smtClean="0"/>
              <a:t>Alle </a:t>
            </a:r>
            <a:r>
              <a:rPr lang="de-DE" sz="1800" kern="0" dirty="0"/>
              <a:t>10 </a:t>
            </a:r>
            <a:r>
              <a:rPr lang="de-DE" sz="1800" kern="0" dirty="0" smtClean="0"/>
              <a:t>Minuten eine Bestimmung  </a:t>
            </a:r>
            <a:r>
              <a:rPr lang="de-DE" sz="1800" kern="0" dirty="0"/>
              <a:t>der </a:t>
            </a:r>
            <a:r>
              <a:rPr lang="de-DE" sz="1800" kern="0" dirty="0" smtClean="0"/>
              <a:t>Berechtigungen für </a:t>
            </a:r>
            <a:r>
              <a:rPr lang="de-DE" sz="1800" kern="0" dirty="0"/>
              <a:t>historische </a:t>
            </a:r>
            <a:r>
              <a:rPr lang="de-DE" sz="1800" kern="0" dirty="0" smtClean="0"/>
              <a:t>Auswertungen</a:t>
            </a:r>
          </a:p>
          <a:p>
            <a:r>
              <a:rPr lang="de-DE" sz="1800" kern="0" dirty="0" smtClean="0"/>
              <a:t>Reporting-Berechtigungen </a:t>
            </a:r>
            <a:r>
              <a:rPr lang="de-DE" sz="1800" kern="0" dirty="0"/>
              <a:t>in 3 </a:t>
            </a:r>
            <a:r>
              <a:rPr lang="de-DE" sz="1800" kern="0" dirty="0" smtClean="0"/>
              <a:t>Sichten:</a:t>
            </a:r>
            <a:endParaRPr lang="de-DE" sz="1800" kern="0" dirty="0"/>
          </a:p>
          <a:p>
            <a:pPr lvl="1"/>
            <a:r>
              <a:rPr lang="de-DE" sz="1600" kern="0" dirty="0"/>
              <a:t>  </a:t>
            </a:r>
            <a:r>
              <a:rPr lang="de-DE" sz="1600" kern="0" dirty="0" smtClean="0"/>
              <a:t>das Objekt</a:t>
            </a:r>
            <a:endParaRPr lang="de-DE" sz="1600" kern="0" dirty="0"/>
          </a:p>
          <a:p>
            <a:pPr lvl="1"/>
            <a:r>
              <a:rPr lang="de-DE" sz="1600" kern="0" dirty="0"/>
              <a:t>  </a:t>
            </a:r>
            <a:r>
              <a:rPr lang="de-DE" sz="1600" kern="0" dirty="0" smtClean="0"/>
              <a:t>die Person</a:t>
            </a:r>
            <a:endParaRPr lang="de-DE" sz="1600" kern="0" dirty="0"/>
          </a:p>
          <a:p>
            <a:pPr lvl="1"/>
            <a:r>
              <a:rPr lang="de-DE" sz="1600" kern="0" dirty="0"/>
              <a:t>  die Rolle</a:t>
            </a:r>
            <a:endParaRPr lang="de-DE" sz="1400" kern="0" dirty="0" smtClean="0"/>
          </a:p>
        </p:txBody>
      </p:sp>
      <p:sp>
        <p:nvSpPr>
          <p:cNvPr id="8" name="Inhaltsplatzhalter 5"/>
          <p:cNvSpPr txBox="1">
            <a:spLocks/>
          </p:cNvSpPr>
          <p:nvPr/>
        </p:nvSpPr>
        <p:spPr bwMode="auto">
          <a:xfrm>
            <a:off x="4860032" y="4077072"/>
            <a:ext cx="3886200" cy="2016224"/>
          </a:xfrm>
          <a:prstGeom prst="rect">
            <a:avLst/>
          </a:prstGeom>
          <a:solidFill>
            <a:srgbClr val="D9D9D9">
              <a:alpha val="50196"/>
            </a:srgbClr>
          </a:solidFill>
          <a:ln>
            <a:solidFill>
              <a:srgbClr val="002060"/>
            </a:solidFill>
            <a:prstDash val="dash"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ebdings" pitchFamily="18" charset="2"/>
              <a:buChar char="4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ebdings" pitchFamily="18" charset="2"/>
              <a:buChar char="8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-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b="1" kern="0" dirty="0" smtClean="0"/>
              <a:t>Verbesserungsvorschläge:</a:t>
            </a:r>
          </a:p>
          <a:p>
            <a:r>
              <a:rPr lang="de-DE" sz="1800" kern="0" dirty="0" smtClean="0"/>
              <a:t>Bestimmung der Berechtigungen bei </a:t>
            </a:r>
            <a:r>
              <a:rPr lang="de-DE" sz="1800" kern="0" dirty="0" smtClean="0"/>
              <a:t>jeder </a:t>
            </a:r>
            <a:r>
              <a:rPr lang="de-DE" sz="1800" kern="0" dirty="0" smtClean="0"/>
              <a:t>Attributänderung</a:t>
            </a:r>
          </a:p>
          <a:p>
            <a:r>
              <a:rPr lang="de-DE" sz="1800" kern="0" dirty="0" smtClean="0"/>
              <a:t>Die resultierende Datenmenge </a:t>
            </a:r>
            <a:r>
              <a:rPr lang="de-DE" sz="1800" kern="0" dirty="0"/>
              <a:t>erfordert eine </a:t>
            </a:r>
            <a:r>
              <a:rPr lang="de-DE" sz="1800" kern="0" dirty="0" smtClean="0"/>
              <a:t>Daten-orientierte </a:t>
            </a:r>
            <a:r>
              <a:rPr lang="de-DE" sz="1800" kern="0" dirty="0"/>
              <a:t>Architektur.</a:t>
            </a:r>
            <a:endParaRPr lang="de-DE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264365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277813"/>
            <a:ext cx="8141022" cy="381000"/>
          </a:xfrm>
        </p:spPr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Identity &amp; Access Governance versus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Agility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Wie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Governance-Aufgaben auch im hoch veränderlichen Umfeld sicher wahrgenommen werden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können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143000"/>
            <a:ext cx="8134311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Zunehmende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Erwartung einer hohen Agilität und Kontext-Sensitivität von den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primären Unternehmensprozessen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Wie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diese Forderung unmittelbar auf die begleitenden Berechtigungsprozesse durchschlägt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neuen Herausforderungen bei externen Audits, interner Revision und laufender Governance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Zeiten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ändern sich - Wie sieht die Zukunft aus?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umsplatzhalter 3"/>
          <p:cNvSpPr txBox="1">
            <a:spLocks/>
          </p:cNvSpPr>
          <p:nvPr/>
        </p:nvSpPr>
        <p:spPr bwMode="auto">
          <a:xfrm>
            <a:off x="755576" y="6309320"/>
            <a:ext cx="2362200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2015-09-22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0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79450" y="277812"/>
            <a:ext cx="7852990" cy="702915"/>
          </a:xfrm>
        </p:spPr>
        <p:txBody>
          <a:bodyPr/>
          <a:lstStyle/>
          <a:p>
            <a:r>
              <a:rPr lang="de-DE" dirty="0"/>
              <a:t>Governance in einer flexiblen RBAC &amp; ABAC Welt </a:t>
            </a:r>
            <a:r>
              <a:rPr lang="de-DE" dirty="0" smtClean="0"/>
              <a:t>II</a:t>
            </a:r>
            <a:r>
              <a:rPr lang="de-DE" dirty="0"/>
              <a:t/>
            </a:r>
            <a:br>
              <a:rPr lang="de-DE" dirty="0"/>
            </a:br>
            <a:r>
              <a:rPr lang="de-DE" sz="2000" dirty="0"/>
              <a:t>Wie machen wir Re-Zertifizierungen ohne statische Berechtigungen?</a:t>
            </a:r>
            <a:endParaRPr lang="en-GB" sz="1600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685800" y="1340768"/>
            <a:ext cx="8134672" cy="4679032"/>
          </a:xfrm>
        </p:spPr>
        <p:txBody>
          <a:bodyPr/>
          <a:lstStyle/>
          <a:p>
            <a:r>
              <a:rPr lang="de-DE" dirty="0"/>
              <a:t>Jedoch können einige Einschränkungen bleiben ...</a:t>
            </a:r>
          </a:p>
          <a:p>
            <a:pPr lvl="1"/>
            <a:r>
              <a:rPr lang="de-DE" dirty="0"/>
              <a:t>Es gibt keine statische Antwort der </a:t>
            </a:r>
            <a:r>
              <a:rPr lang="de-DE" dirty="0" smtClean="0"/>
              <a:t>Wer-hat-Zugriff-auf-Was </a:t>
            </a:r>
            <a:r>
              <a:rPr lang="de-DE" dirty="0"/>
              <a:t>Frage.</a:t>
            </a:r>
          </a:p>
          <a:p>
            <a:pPr lvl="1"/>
            <a:r>
              <a:rPr lang="de-DE" dirty="0"/>
              <a:t>Es gibt keinen Weg </a:t>
            </a:r>
            <a:r>
              <a:rPr lang="de-DE" dirty="0" smtClean="0"/>
              <a:t>daran vorbei, dieselbe </a:t>
            </a:r>
            <a:r>
              <a:rPr lang="de-DE" dirty="0"/>
              <a:t>Regel für </a:t>
            </a:r>
            <a:r>
              <a:rPr lang="de-DE" dirty="0" smtClean="0"/>
              <a:t>Reporting und </a:t>
            </a:r>
            <a:r>
              <a:rPr lang="de-DE" dirty="0"/>
              <a:t>A</a:t>
            </a:r>
            <a:r>
              <a:rPr lang="de-DE" dirty="0" smtClean="0"/>
              <a:t>udit zu </a:t>
            </a:r>
            <a:r>
              <a:rPr lang="de-DE" dirty="0" smtClean="0"/>
              <a:t>verwenden, wie sie auch für </a:t>
            </a:r>
            <a:r>
              <a:rPr lang="de-DE" dirty="0"/>
              <a:t>die </a:t>
            </a:r>
            <a:r>
              <a:rPr lang="de-DE" dirty="0" smtClean="0"/>
              <a:t>Berechtigung verwendet </a:t>
            </a:r>
            <a:r>
              <a:rPr lang="de-DE" dirty="0"/>
              <a:t>werden.</a:t>
            </a:r>
          </a:p>
          <a:p>
            <a:pPr lvl="1"/>
            <a:r>
              <a:rPr lang="de-DE" dirty="0"/>
              <a:t>Vielleicht müssen </a:t>
            </a:r>
            <a:r>
              <a:rPr lang="de-DE" dirty="0" smtClean="0"/>
              <a:t>auch die </a:t>
            </a:r>
            <a:r>
              <a:rPr lang="de-DE" dirty="0"/>
              <a:t>Prüfer </a:t>
            </a:r>
            <a:r>
              <a:rPr lang="de-DE" dirty="0" smtClean="0"/>
              <a:t>ihre Fragen ändern </a:t>
            </a:r>
            <a:r>
              <a:rPr lang="de-DE" dirty="0"/>
              <a:t>und </a:t>
            </a:r>
            <a:r>
              <a:rPr lang="de-DE" dirty="0" smtClean="0"/>
              <a:t>spezifischer werden.</a:t>
            </a:r>
            <a:endParaRPr lang="de-DE" dirty="0"/>
          </a:p>
          <a:p>
            <a:pPr lvl="1"/>
            <a:r>
              <a:rPr lang="de-DE" dirty="0" smtClean="0"/>
              <a:t>Das Ergebnis der </a:t>
            </a:r>
            <a:r>
              <a:rPr lang="de-DE" dirty="0"/>
              <a:t>Wer-hat-Zugriff-auf-Was </a:t>
            </a:r>
            <a:r>
              <a:rPr lang="de-DE" dirty="0" smtClean="0"/>
              <a:t>Frage hat keinen </a:t>
            </a:r>
            <a:r>
              <a:rPr lang="de-DE" dirty="0"/>
              <a:t>Wert an sich.</a:t>
            </a:r>
          </a:p>
          <a:p>
            <a:pPr lvl="1"/>
            <a:r>
              <a:rPr lang="de-DE" dirty="0"/>
              <a:t>Am Ende müssen Prüfer </a:t>
            </a:r>
            <a:r>
              <a:rPr lang="de-DE" dirty="0" smtClean="0"/>
              <a:t>Regel-Verstöße </a:t>
            </a:r>
            <a:r>
              <a:rPr lang="de-DE" dirty="0"/>
              <a:t>erkennen.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AT" dirty="0"/>
              <a:t>2015-09-22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9" name="Picture 11" descr="http://user.cs.tu-berlin.de/~ohherde/b/aristot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12" y="3933056"/>
            <a:ext cx="167957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63687" y="5949280"/>
            <a:ext cx="6408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Die Re-Zertifizierung </a:t>
            </a:r>
            <a:r>
              <a:rPr lang="de-DE" sz="1600" i="1" dirty="0">
                <a:latin typeface="Calibri" panose="020F0502020204030204" pitchFamily="34" charset="0"/>
                <a:cs typeface="Calibri" panose="020F0502020204030204" pitchFamily="34" charset="0"/>
              </a:rPr>
              <a:t>von dynamischen </a:t>
            </a: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Berechtigungen wird </a:t>
            </a:r>
            <a:r>
              <a:rPr lang="de-DE" sz="1600" i="1" dirty="0">
                <a:latin typeface="Calibri" panose="020F0502020204030204" pitchFamily="34" charset="0"/>
                <a:cs typeface="Calibri" panose="020F0502020204030204" pitchFamily="34" charset="0"/>
              </a:rPr>
              <a:t>mehr wie das Debugging von JavaScript-Code </a:t>
            </a: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anfühlen</a:t>
            </a:r>
            <a:r>
              <a:rPr lang="de-DE" sz="16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79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Anforderungen an eine I&amp;A Technik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18648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600" dirty="0" smtClean="0">
                <a:cs typeface="Calibri" panose="020F0502020204030204" pitchFamily="34" charset="0"/>
              </a:rPr>
              <a:t>IAM</a:t>
            </a:r>
            <a:r>
              <a:rPr lang="de-DE" sz="1600" dirty="0">
                <a:cs typeface="Calibri" panose="020F0502020204030204" pitchFamily="34" charset="0"/>
              </a:rPr>
              <a:t>, IAG &amp; IAI arbeiten auf </a:t>
            </a:r>
            <a:r>
              <a:rPr lang="de-DE" sz="1600" dirty="0" smtClean="0">
                <a:cs typeface="Calibri" panose="020F0502020204030204" pitchFamily="34" charset="0"/>
              </a:rPr>
              <a:t>stark überlappenden </a:t>
            </a:r>
            <a:r>
              <a:rPr lang="de-DE" sz="1600" dirty="0">
                <a:cs typeface="Calibri" panose="020F0502020204030204" pitchFamily="34" charset="0"/>
              </a:rPr>
              <a:t>Daten.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1400" dirty="0">
                <a:cs typeface="Calibri" panose="020F0502020204030204" pitchFamily="34" charset="0"/>
              </a:rPr>
              <a:t>Wenn verschiedene Werkzeuge verwendet werden, müssen die zugrunde liegenden Daten </a:t>
            </a:r>
            <a:r>
              <a:rPr lang="de-DE" sz="1400" dirty="0" smtClean="0">
                <a:cs typeface="Calibri" panose="020F0502020204030204" pitchFamily="34" charset="0"/>
              </a:rPr>
              <a:t>synchron </a:t>
            </a:r>
            <a:r>
              <a:rPr lang="de-DE" sz="1400" dirty="0">
                <a:cs typeface="Calibri" panose="020F0502020204030204" pitchFamily="34" charset="0"/>
              </a:rPr>
              <a:t>gehalten werden.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1400" dirty="0" smtClean="0">
                <a:cs typeface="Calibri" panose="020F0502020204030204" pitchFamily="34" charset="0"/>
              </a:rPr>
              <a:t>Services mit einer einzigen Aufgabe, in </a:t>
            </a:r>
            <a:r>
              <a:rPr lang="de-DE" sz="1400" dirty="0">
                <a:cs typeface="Calibri" panose="020F0502020204030204" pitchFamily="34" charset="0"/>
              </a:rPr>
              <a:t>einer SOA-Umgebung, sind </a:t>
            </a:r>
            <a:r>
              <a:rPr lang="de-DE" sz="1400" dirty="0" smtClean="0">
                <a:cs typeface="Calibri" panose="020F0502020204030204" pitchFamily="34" charset="0"/>
              </a:rPr>
              <a:t>all-umfassende monolithischen </a:t>
            </a:r>
            <a:r>
              <a:rPr lang="de-DE" sz="1400" dirty="0">
                <a:cs typeface="Calibri" panose="020F0502020204030204" pitchFamily="34" charset="0"/>
              </a:rPr>
              <a:t>Suiten vorzuziehen.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600" dirty="0" smtClean="0">
                <a:cs typeface="Calibri" panose="020F0502020204030204" pitchFamily="34" charset="0"/>
              </a:rPr>
              <a:t>Bei Re-Zertifizierungen bestätigen Fachbereichsvertreter frühere Fachentscheidungen</a:t>
            </a:r>
            <a:r>
              <a:rPr lang="de-DE" sz="1600" dirty="0">
                <a:cs typeface="Calibri" panose="020F0502020204030204" pitchFamily="34" charset="0"/>
              </a:rPr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1400" dirty="0" smtClean="0">
                <a:cs typeface="Calibri" panose="020F0502020204030204" pitchFamily="34" charset="0"/>
              </a:rPr>
              <a:t>Die erforderlichen Informationen müssen daher fachlich interpretierbar sein.</a:t>
            </a:r>
            <a:endParaRPr lang="de-DE" sz="1400" dirty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600" dirty="0">
                <a:cs typeface="Calibri" panose="020F0502020204030204" pitchFamily="34" charset="0"/>
              </a:rPr>
              <a:t>Informationssicherheit erfordert einen ganzheitlichen Ansatz.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1400" dirty="0" smtClean="0">
                <a:cs typeface="Calibri" panose="020F0502020204030204" pitchFamily="34" charset="0"/>
              </a:rPr>
              <a:t>Informationen aus der Berechtigungsverwaltung und operative Zugangsdatenmüssen alle </a:t>
            </a:r>
            <a:r>
              <a:rPr lang="de-DE" sz="1400" dirty="0">
                <a:cs typeface="Calibri" panose="020F0502020204030204" pitchFamily="34" charset="0"/>
              </a:rPr>
              <a:t>relevanten Schichten des IT </a:t>
            </a:r>
            <a:r>
              <a:rPr lang="de-DE" sz="1400" dirty="0" smtClean="0">
                <a:cs typeface="Calibri" panose="020F0502020204030204" pitchFamily="34" charset="0"/>
              </a:rPr>
              <a:t>Stacks umfassen </a:t>
            </a:r>
            <a:r>
              <a:rPr lang="de-DE" sz="1400" dirty="0">
                <a:cs typeface="Calibri" panose="020F0502020204030204" pitchFamily="34" charset="0"/>
              </a:rPr>
              <a:t>(Anwendungen, Betriebssystem, Hardware und </a:t>
            </a:r>
            <a:r>
              <a:rPr lang="de-DE" sz="1400" dirty="0" smtClean="0">
                <a:cs typeface="Calibri" panose="020F0502020204030204" pitchFamily="34" charset="0"/>
              </a:rPr>
              <a:t>- natürlich </a:t>
            </a:r>
            <a:r>
              <a:rPr lang="de-DE" sz="1400" dirty="0">
                <a:cs typeface="Calibri" panose="020F0502020204030204" pitchFamily="34" charset="0"/>
              </a:rPr>
              <a:t>- den physischen Zugang).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600" dirty="0">
                <a:cs typeface="Calibri" panose="020F0502020204030204" pitchFamily="34" charset="0"/>
              </a:rPr>
              <a:t>Für forensische Untersuchungen </a:t>
            </a:r>
            <a:r>
              <a:rPr lang="de-DE" sz="1600" dirty="0" smtClean="0">
                <a:cs typeface="Calibri" panose="020F0502020204030204" pitchFamily="34" charset="0"/>
              </a:rPr>
              <a:t>müssen zurückliegende Perioden geprüft werden</a:t>
            </a:r>
            <a:r>
              <a:rPr lang="de-DE" sz="1600" dirty="0">
                <a:cs typeface="Calibri" panose="020F0502020204030204" pitchFamily="34" charset="0"/>
              </a:rPr>
              <a:t>,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1400" dirty="0" smtClean="0">
                <a:cs typeface="Calibri" panose="020F0502020204030204" pitchFamily="34" charset="0"/>
              </a:rPr>
              <a:t>Die historische Berechtigungssituation, </a:t>
            </a:r>
            <a:r>
              <a:rPr lang="de-DE" sz="1400" dirty="0">
                <a:cs typeface="Calibri" panose="020F0502020204030204" pitchFamily="34" charset="0"/>
              </a:rPr>
              <a:t>muss </a:t>
            </a:r>
            <a:r>
              <a:rPr lang="de-DE" sz="1400" dirty="0" smtClean="0">
                <a:cs typeface="Calibri" panose="020F0502020204030204" pitchFamily="34" charset="0"/>
              </a:rPr>
              <a:t>daher </a:t>
            </a:r>
            <a:r>
              <a:rPr lang="de-DE" sz="1400" dirty="0">
                <a:cs typeface="Calibri" panose="020F0502020204030204" pitchFamily="34" charset="0"/>
              </a:rPr>
              <a:t>in </a:t>
            </a:r>
            <a:r>
              <a:rPr lang="de-DE" sz="1400" dirty="0" smtClean="0">
                <a:cs typeface="Calibri" panose="020F0502020204030204" pitchFamily="34" charset="0"/>
              </a:rPr>
              <a:t>einer normalisierten </a:t>
            </a:r>
            <a:r>
              <a:rPr lang="de-DE" sz="1400" dirty="0">
                <a:cs typeface="Calibri" panose="020F0502020204030204" pitchFamily="34" charset="0"/>
              </a:rPr>
              <a:t>Struktur </a:t>
            </a:r>
            <a:r>
              <a:rPr lang="de-DE" sz="1400" dirty="0" smtClean="0">
                <a:cs typeface="Calibri" panose="020F0502020204030204" pitchFamily="34" charset="0"/>
              </a:rPr>
              <a:t>vorgehalten werden, ausreichend weit zurück reichen und leicht in </a:t>
            </a:r>
            <a:r>
              <a:rPr lang="de-DE" sz="1400" dirty="0">
                <a:cs typeface="Calibri" panose="020F0502020204030204" pitchFamily="34" charset="0"/>
              </a:rPr>
              <a:t>seinen historischen Kontext </a:t>
            </a:r>
            <a:r>
              <a:rPr lang="de-DE" sz="1400" dirty="0" smtClean="0">
                <a:cs typeface="Calibri" panose="020F0502020204030204" pitchFamily="34" charset="0"/>
              </a:rPr>
              <a:t>(‚</a:t>
            </a:r>
            <a:r>
              <a:rPr lang="de-DE" sz="1400" i="1" dirty="0" smtClean="0">
                <a:cs typeface="Calibri" panose="020F0502020204030204" pitchFamily="34" charset="0"/>
              </a:rPr>
              <a:t>temporal</a:t>
            </a:r>
            <a:r>
              <a:rPr lang="de-DE" sz="1400" dirty="0" smtClean="0">
                <a:cs typeface="Calibri" panose="020F0502020204030204" pitchFamily="34" charset="0"/>
              </a:rPr>
              <a:t>‘ Funktionalität</a:t>
            </a:r>
            <a:r>
              <a:rPr lang="de-DE" sz="1400" dirty="0">
                <a:cs typeface="Calibri" panose="020F0502020204030204" pitchFamily="34" charset="0"/>
              </a:rPr>
              <a:t>) </a:t>
            </a:r>
            <a:r>
              <a:rPr lang="de-DE" sz="1400" dirty="0" smtClean="0">
                <a:cs typeface="Calibri" panose="020F0502020204030204" pitchFamily="34" charset="0"/>
              </a:rPr>
              <a:t>abzufragen sein.</a:t>
            </a:r>
            <a:endParaRPr lang="de-DE" sz="1400" dirty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1600" dirty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1600" dirty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1600" dirty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1600" dirty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1600" dirty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1600" dirty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1600" dirty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1600" dirty="0">
              <a:cs typeface="Calibri" panose="020F050202020403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DE" dirty="0" smtClean="0"/>
              <a:t>2015-09-22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de-DE" smtClean="0"/>
              <a:pPr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783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277812"/>
            <a:ext cx="7702550" cy="630907"/>
          </a:xfrm>
        </p:spPr>
        <p:txBody>
          <a:bodyPr/>
          <a:lstStyle/>
          <a:p>
            <a:r>
              <a:rPr lang="de-DE" dirty="0">
                <a:cs typeface="Calibri" panose="020F0502020204030204" pitchFamily="34" charset="0"/>
              </a:rPr>
              <a:t>Wie </a:t>
            </a:r>
            <a:r>
              <a:rPr lang="de-DE" dirty="0" smtClean="0">
                <a:cs typeface="Calibri" panose="020F0502020204030204" pitchFamily="34" charset="0"/>
              </a:rPr>
              <a:t>sollten </a:t>
            </a:r>
            <a:r>
              <a:rPr lang="de-DE" dirty="0">
                <a:cs typeface="Calibri" panose="020F0502020204030204" pitchFamily="34" charset="0"/>
              </a:rPr>
              <a:t>wir </a:t>
            </a:r>
            <a:r>
              <a:rPr lang="de-DE" dirty="0" smtClean="0">
                <a:cs typeface="Calibri" panose="020F0502020204030204" pitchFamily="34" charset="0"/>
              </a:rPr>
              <a:t>I </a:t>
            </a:r>
            <a:r>
              <a:rPr lang="de-DE" dirty="0">
                <a:cs typeface="Calibri" panose="020F0502020204030204" pitchFamily="34" charset="0"/>
              </a:rPr>
              <a:t>&amp; </a:t>
            </a:r>
            <a:r>
              <a:rPr lang="de-DE" dirty="0" smtClean="0">
                <a:cs typeface="Calibri" panose="020F0502020204030204" pitchFamily="34" charset="0"/>
              </a:rPr>
              <a:t>A aufsetzen?</a:t>
            </a:r>
            <a:br>
              <a:rPr lang="de-DE" dirty="0" smtClean="0">
                <a:cs typeface="Calibri" panose="020F0502020204030204" pitchFamily="34" charset="0"/>
              </a:rPr>
            </a:br>
            <a:r>
              <a:rPr lang="de-DE" sz="2000" dirty="0">
                <a:cs typeface="Calibri" panose="020F0502020204030204" pitchFamily="34" charset="0"/>
              </a:rPr>
              <a:t>Discovery &amp; Warehousing stehen für </a:t>
            </a:r>
            <a:r>
              <a:rPr lang="de-DE" sz="2000" dirty="0" smtClean="0">
                <a:cs typeface="Calibri" panose="020F0502020204030204" pitchFamily="34" charset="0"/>
              </a:rPr>
              <a:t>I&amp;A-Governance </a:t>
            </a:r>
            <a:r>
              <a:rPr lang="de-DE" sz="2000" dirty="0">
                <a:cs typeface="Calibri" panose="020F0502020204030204" pitchFamily="34" charset="0"/>
              </a:rPr>
              <a:t>im Mittelpunkt </a:t>
            </a:r>
            <a:endParaRPr lang="en-GB" sz="2000" dirty="0">
              <a:cs typeface="Calibri" panose="020F0502020204030204" pitchFamily="34" charset="0"/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AT" dirty="0" smtClean="0"/>
              <a:t>2015-09-22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15716" y="4869160"/>
            <a:ext cx="5112568" cy="1512168"/>
            <a:chOff x="1475656" y="2673752"/>
            <a:chExt cx="5112568" cy="1512168"/>
          </a:xfrm>
        </p:grpSpPr>
        <p:sp>
          <p:nvSpPr>
            <p:cNvPr id="4" name="Rectangle 3"/>
            <p:cNvSpPr/>
            <p:nvPr/>
          </p:nvSpPr>
          <p:spPr bwMode="auto">
            <a:xfrm>
              <a:off x="1475656" y="2673752"/>
              <a:ext cx="1224136" cy="1512168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6699FF"/>
                </a:buClr>
                <a:buSzPct val="80000"/>
                <a:buFont typeface="Wingdings" pitchFamily="2" charset="2"/>
                <a:buNone/>
                <a:tabLst/>
              </a:pPr>
              <a:r>
                <a:rPr kumimoji="0" lang="en-GB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IAI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419872" y="2673752"/>
              <a:ext cx="1224136" cy="1512168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6699FF"/>
                </a:buClr>
                <a:buSzPct val="80000"/>
                <a:buFont typeface="Wingdings" pitchFamily="2" charset="2"/>
                <a:buNone/>
                <a:tabLst/>
              </a:pPr>
              <a:r>
                <a:rPr kumimoji="0" lang="en-GB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IAM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364088" y="2673752"/>
              <a:ext cx="1224136" cy="1512168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6699FF"/>
                </a:buClr>
                <a:buSzPct val="80000"/>
                <a:buFont typeface="Wingdings" pitchFamily="2" charset="2"/>
                <a:buNone/>
                <a:tabLst/>
              </a:pPr>
              <a:r>
                <a:rPr kumimoji="0" lang="en-GB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IAG</a:t>
              </a:r>
            </a:p>
          </p:txBody>
        </p:sp>
        <p:sp>
          <p:nvSpPr>
            <p:cNvPr id="7" name="Right Arrow 6"/>
            <p:cNvSpPr/>
            <p:nvPr/>
          </p:nvSpPr>
          <p:spPr bwMode="auto">
            <a:xfrm>
              <a:off x="2915816" y="2745760"/>
              <a:ext cx="288032" cy="1368152"/>
            </a:xfrm>
            <a:prstGeom prst="rightArrow">
              <a:avLst>
                <a:gd name="adj1" fmla="val 50000"/>
                <a:gd name="adj2" fmla="val 100000"/>
              </a:avLst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endParaRPr lang="en-GB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ight Arrow 7"/>
            <p:cNvSpPr/>
            <p:nvPr/>
          </p:nvSpPr>
          <p:spPr bwMode="auto">
            <a:xfrm>
              <a:off x="4860032" y="2745760"/>
              <a:ext cx="288032" cy="1368152"/>
            </a:xfrm>
            <a:prstGeom prst="rightArrow">
              <a:avLst>
                <a:gd name="adj1" fmla="val 50000"/>
                <a:gd name="adj2" fmla="val 100000"/>
              </a:avLst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endParaRPr lang="en-GB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27584" y="1236236"/>
            <a:ext cx="74888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Entscheidung über die Durchführung geeigneter Maßnahmen braucht ein solides Fundament.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Analytics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, auf I&amp;A angewandt, wird gleichermaßen das Einschalten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des Lichts vor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dem Aufräumen des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Chaos.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Die Bestimmung grundlegender I&amp;A-Qualitätsindikatoren erlaubt die Konzentration auf die vielversprechendsten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IAM und / oder IAG Aktivitäten.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Als erstes sollte in IAI investiert werden.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Neben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I&amp;A-Kenntnissen sind gute Datenanalysefähigkeiten gefragt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- in der Regel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sind sie nicht bei I&amp;A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, sondern in Marketing oder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Produktmanagement zu finden.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1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9450" y="277813"/>
            <a:ext cx="8069014" cy="381000"/>
          </a:xfrm>
        </p:spPr>
        <p:txBody>
          <a:bodyPr/>
          <a:lstStyle/>
          <a:p>
            <a:r>
              <a:rPr lang="de-DE" sz="2400" dirty="0">
                <a:cs typeface="Calibri" panose="020F0502020204030204" pitchFamily="34" charset="0"/>
              </a:rPr>
              <a:t>Governance erfordert eine d</a:t>
            </a:r>
            <a:r>
              <a:rPr lang="de-DE" sz="2400" dirty="0" smtClean="0">
                <a:cs typeface="Calibri" panose="020F0502020204030204" pitchFamily="34" charset="0"/>
              </a:rPr>
              <a:t>atenzentrierte </a:t>
            </a:r>
            <a:r>
              <a:rPr lang="de-DE" sz="2400" dirty="0">
                <a:cs typeface="Calibri" panose="020F0502020204030204" pitchFamily="34" charset="0"/>
              </a:rPr>
              <a:t>Architektur</a:t>
            </a:r>
            <a:endParaRPr lang="en-GB" sz="2400" dirty="0"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5805264"/>
            <a:ext cx="7488832" cy="574576"/>
          </a:xfrm>
        </p:spPr>
        <p:txBody>
          <a:bodyPr/>
          <a:lstStyle/>
          <a:p>
            <a:r>
              <a:rPr lang="de-DE" sz="1800" dirty="0">
                <a:cs typeface="Calibri" panose="020F0502020204030204" pitchFamily="34" charset="0"/>
              </a:rPr>
              <a:t>Identity &amp; Access Governance muss auf </a:t>
            </a:r>
            <a:r>
              <a:rPr lang="de-DE" sz="1800" dirty="0" smtClean="0">
                <a:cs typeface="Calibri" panose="020F0502020204030204" pitchFamily="34" charset="0"/>
              </a:rPr>
              <a:t>einem </a:t>
            </a:r>
            <a:r>
              <a:rPr lang="de-DE" sz="1800" dirty="0">
                <a:cs typeface="Calibri" panose="020F0502020204030204" pitchFamily="34" charset="0"/>
              </a:rPr>
              <a:t>leistungsfähigen Data Warehouse </a:t>
            </a:r>
            <a:r>
              <a:rPr lang="de-DE" sz="1800" dirty="0" smtClean="0">
                <a:cs typeface="Calibri" panose="020F0502020204030204" pitchFamily="34" charset="0"/>
              </a:rPr>
              <a:t>aufsetzen.</a:t>
            </a:r>
            <a:endParaRPr lang="en-GB" sz="1800" dirty="0">
              <a:cs typeface="Calibri" panose="020F050202020403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cs typeface="Calibri" panose="020F050202020403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AT" dirty="0">
                <a:solidFill>
                  <a:srgbClr val="002060"/>
                </a:solidFill>
                <a:cs typeface="Calibri" panose="020F0502020204030204" pitchFamily="34" charset="0"/>
              </a:rPr>
              <a:t>2015-09-22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en-US" smtClean="0">
                <a:cs typeface="Calibri" panose="020F0502020204030204" pitchFamily="34" charset="0"/>
              </a:rPr>
              <a:pPr/>
              <a:t>23</a:t>
            </a:fld>
            <a:endParaRPr lang="en-US">
              <a:cs typeface="Calibri" panose="020F050202020403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899592" y="1021549"/>
            <a:ext cx="5976664" cy="4713188"/>
            <a:chOff x="1331637" y="1092076"/>
            <a:chExt cx="5329104" cy="4713188"/>
          </a:xfrm>
        </p:grpSpPr>
        <p:sp>
          <p:nvSpPr>
            <p:cNvPr id="7" name="Rectangle 6"/>
            <p:cNvSpPr/>
            <p:nvPr/>
          </p:nvSpPr>
          <p:spPr bwMode="auto">
            <a:xfrm>
              <a:off x="1331637" y="4581128"/>
              <a:ext cx="5329103" cy="1224136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lang="de-DE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Data </a:t>
              </a:r>
              <a:r>
                <a:rPr lang="de-DE" b="1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w</a:t>
              </a:r>
              <a:r>
                <a:rPr kumimoji="0" lang="de-DE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arehousing</a:t>
              </a:r>
              <a:r>
                <a:rPr kumimoji="0" lang="de-DE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de-DE" b="1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331640" y="1092079"/>
              <a:ext cx="4896544" cy="360040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kumimoji="0" lang="de-DE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(G) UI</a:t>
              </a:r>
              <a:endPara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397440" y="1458350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lang="de-DE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uthentication</a:t>
              </a:r>
              <a:b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463242" y="1458350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Authorisation</a:t>
              </a: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/>
              </a:r>
              <a:b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529044" y="1458350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Auditing</a:t>
              </a:r>
              <a:b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594848" y="1458350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Monitoring</a:t>
              </a:r>
              <a:b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397440" y="2499130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lang="de-DE" sz="1200" b="1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Rule</a:t>
              </a:r>
              <a:r>
                <a:rPr lang="de-DE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/>
              </a:r>
              <a:br>
                <a:rPr lang="de-DE" sz="1200" b="1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sz="1200" b="1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463242" y="2499130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Workflow</a:t>
              </a:r>
              <a:b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529044" y="2499130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Database</a:t>
              </a:r>
              <a:b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594848" y="2499130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Event</a:t>
              </a:r>
              <a:b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397440" y="3541322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Reporting</a:t>
              </a:r>
              <a:b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463242" y="3541322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Listening</a:t>
              </a:r>
              <a:b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29044" y="3541322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ETL</a:t>
              </a:r>
              <a:b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594848" y="3541322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Optimizing</a:t>
              </a: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b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331637" y="1092076"/>
              <a:ext cx="5329103" cy="360040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kumimoji="0" lang="de-DE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(G) UI</a:t>
              </a:r>
              <a:endPara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331638" y="1458350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lang="de-DE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odel</a:t>
              </a:r>
              <a:b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maintenance</a:t>
              </a: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/>
              </a:r>
              <a:b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331638" y="2499130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lang="de-DE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Directory</a:t>
              </a:r>
              <a:br>
                <a:rPr lang="de-DE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sz="1200" b="1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331638" y="3541322"/>
              <a:ext cx="1065893" cy="1034543"/>
            </a:xfrm>
            <a:prstGeom prst="rect">
              <a:avLst/>
            </a:prstGeom>
            <a:gradFill flip="none" rotWithShape="1">
              <a:gsLst>
                <a:gs pos="91000">
                  <a:srgbClr val="00B0F0">
                    <a:tint val="66000"/>
                    <a:satMod val="160000"/>
                  </a:srgbClr>
                </a:gs>
                <a:gs pos="49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4" eaLnBrk="0" hangingPunct="0">
                <a:buClr>
                  <a:srgbClr val="6699FF"/>
                </a:buClr>
                <a:buSzPct val="80000"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Discovery</a:t>
              </a:r>
              <a:b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de-DE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service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2" name="Straight Connector 31"/>
          <p:cNvCxnSpPr/>
          <p:nvPr/>
        </p:nvCxnSpPr>
        <p:spPr bwMode="auto">
          <a:xfrm>
            <a:off x="899592" y="2428603"/>
            <a:ext cx="784887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899592" y="3464168"/>
            <a:ext cx="784887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899592" y="4499733"/>
            <a:ext cx="784887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6915013" y="1735176"/>
            <a:ext cx="1778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Business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layer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15013" y="2771636"/>
            <a:ext cx="1833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Technical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layer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15013" y="3808096"/>
            <a:ext cx="1408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layer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78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79450" y="277812"/>
            <a:ext cx="7702550" cy="63090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488744" bIns="0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Ausblick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sz="1800" dirty="0" smtClean="0">
                <a:solidFill>
                  <a:schemeClr val="tx1"/>
                </a:solidFill>
              </a:rPr>
              <a:t>Statischer versus dynamischer Ansatz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8" name="Datumsplatzhalt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 algn="l"/>
            <a:r>
              <a:rPr lang="de-DE" sz="1200" dirty="0" smtClean="0">
                <a:solidFill>
                  <a:srgbClr val="002060"/>
                </a:solidFill>
              </a:rPr>
              <a:t>2015-09-22</a:t>
            </a:r>
            <a:endParaRPr lang="de-DE" sz="1200" dirty="0">
              <a:solidFill>
                <a:srgbClr val="002060"/>
              </a:solidFill>
            </a:endParaRPr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11" name="Rectangle 10"/>
          <p:cNvSpPr/>
          <p:nvPr/>
        </p:nvSpPr>
        <p:spPr>
          <a:xfrm>
            <a:off x="7266739" y="908720"/>
            <a:ext cx="1843317" cy="3446940"/>
          </a:xfrm>
          <a:prstGeom prst="rect">
            <a:avLst/>
          </a:pr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Rectangle 14"/>
          <p:cNvSpPr/>
          <p:nvPr/>
        </p:nvSpPr>
        <p:spPr>
          <a:xfrm>
            <a:off x="791298" y="1345704"/>
            <a:ext cx="3060622" cy="4185761"/>
          </a:xfrm>
          <a:prstGeom prst="rect">
            <a:avLst/>
          </a:prstGeom>
          <a:solidFill>
            <a:srgbClr val="D9D9D9">
              <a:alpha val="50196"/>
            </a:srgbClr>
          </a:solidFill>
          <a:ln>
            <a:solidFill>
              <a:srgbClr val="0070C0"/>
            </a:solidFill>
            <a:prstDash val="sysDot"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 </a:t>
            </a:r>
            <a:r>
              <a:rPr lang="de-DE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berechtigungsbe</a:t>
            </a: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-stimmenden Parameter sind als statische Rollen ausgedrückt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komplexen Rollen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manuelle Prozesse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Notwendigkeit von Managementeingriffen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Re-Zertifizierungs-Kampagnen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Leicht zu </a:t>
            </a:r>
            <a:r>
              <a:rPr lang="de-DE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</a:t>
            </a: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-zertifizierende statische Berechtigungen</a:t>
            </a:r>
            <a:endParaRPr lang="de-DE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32039" y="1268760"/>
            <a:ext cx="3528393" cy="4339650"/>
          </a:xfrm>
          <a:prstGeom prst="rect">
            <a:avLst/>
          </a:prstGeom>
          <a:solidFill>
            <a:srgbClr val="D9D9D9">
              <a:alpha val="50196"/>
            </a:srgbClr>
          </a:solidFill>
          <a:ln>
            <a:solidFill>
              <a:srgbClr val="0070C0"/>
            </a:solidFill>
            <a:prstDash val="sysDot"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Rollen um Regeln / Attribute erweitert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RBAC ergänzt durch ABAC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Reduzierte Rollen-Komplexität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Automatisierte Berechtigungsvergabe und Entzug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</a:t>
            </a: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-getriebene Berechtigungsvergabe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Risiko-getriebene bei Bedarf-Re-Zertifizierung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Echtzeit-Analysen</a:t>
            </a:r>
            <a:endParaRPr lang="de-DE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Isosceles Triangle 3"/>
          <p:cNvSpPr/>
          <p:nvPr/>
        </p:nvSpPr>
        <p:spPr bwMode="auto">
          <a:xfrm rot="5400000">
            <a:off x="2440213" y="3212976"/>
            <a:ext cx="3831525" cy="432048"/>
          </a:xfrm>
          <a:prstGeom prst="triangle">
            <a:avLst>
              <a:gd name="adj" fmla="val 50229"/>
            </a:avLst>
          </a:prstGeom>
          <a:gradFill flip="none" rotWithShape="1">
            <a:gsLst>
              <a:gs pos="91000">
                <a:srgbClr val="00B0F0">
                  <a:tint val="66000"/>
                  <a:satMod val="160000"/>
                </a:srgbClr>
              </a:gs>
              <a:gs pos="49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274" eaLnBrk="0" hangingPunct="0">
              <a:buClr>
                <a:srgbClr val="6699FF"/>
              </a:buClr>
              <a:buSzPct val="80000"/>
            </a:pPr>
            <a:endParaRPr lang="de-D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3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6032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68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en-US" sz="2400"/>
              <a:t>Identity theft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AT" dirty="0">
                <a:solidFill>
                  <a:srgbClr val="002060"/>
                </a:solidFill>
              </a:rPr>
              <a:t>2015-09-22</a:t>
            </a:r>
            <a:endParaRPr lang="de-DE" alt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51" r="7382"/>
          <a:stretch>
            <a:fillRect/>
          </a:stretch>
        </p:blipFill>
        <p:spPr bwMode="auto">
          <a:xfrm>
            <a:off x="862013" y="1511300"/>
            <a:ext cx="7410450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12251" r="7382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50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42875"/>
            <a:ext cx="7772400" cy="763588"/>
          </a:xfrm>
          <a:ln/>
        </p:spPr>
        <p:txBody>
          <a:bodyPr lIns="90000" tIns="69732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en-US"/>
              <a:t>Questions - comments – suggestions?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2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AT" dirty="0">
                <a:solidFill>
                  <a:srgbClr val="002060"/>
                </a:solidFill>
              </a:rPr>
              <a:t>2015-09-22</a:t>
            </a:r>
            <a:endParaRPr lang="de-DE" altLang="en-US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8020-23AF-4F27-8BDC-9F22F89C7396}" type="slidenum">
              <a:rPr lang="de-DE" altLang="en-US"/>
              <a:pPr/>
              <a:t>26</a:t>
            </a:fld>
            <a:endParaRPr lang="de-DE" altLang="en-US"/>
          </a:p>
        </p:txBody>
      </p:sp>
      <p:pic>
        <p:nvPicPr>
          <p:cNvPr id="2252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13" y="1403350"/>
            <a:ext cx="2686050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16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type="title"/>
          </p:nvPr>
        </p:nvSpPr>
        <p:spPr>
          <a:xfrm>
            <a:off x="1636713" y="3324225"/>
            <a:ext cx="5907087" cy="2433638"/>
          </a:xfrm>
          <a:ln/>
        </p:spPr>
        <p:txBody>
          <a:bodyPr lIns="90360" tIns="221184" rIns="90360" bIns="44280"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7800">
                <a:latin typeface="Comic Sans MS" pitchFamily="66" charset="0"/>
              </a:rPr>
              <a:t>C</a:t>
            </a:r>
            <a:r>
              <a:rPr lang="en-GB" altLang="en-US" sz="3500">
                <a:latin typeface="Comic Sans MS" pitchFamily="66" charset="0"/>
              </a:rPr>
              <a:t>aution</a:t>
            </a:r>
            <a:br>
              <a:rPr lang="en-GB" altLang="en-US" sz="3500">
                <a:latin typeface="Comic Sans MS" pitchFamily="66" charset="0"/>
              </a:rPr>
            </a:br>
            <a:r>
              <a:rPr lang="en-GB" altLang="en-US" sz="7800">
                <a:latin typeface="Comic Sans MS" pitchFamily="66" charset="0"/>
              </a:rPr>
              <a:t> A</a:t>
            </a:r>
            <a:r>
              <a:rPr lang="en-GB" altLang="en-US" sz="3500">
                <a:latin typeface="Comic Sans MS" pitchFamily="66" charset="0"/>
              </a:rPr>
              <a:t>ppendix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umsplatzhalter 2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AT" dirty="0">
                <a:solidFill>
                  <a:srgbClr val="002060"/>
                </a:solidFill>
              </a:rPr>
              <a:t>2015-09-22</a:t>
            </a:r>
            <a:endParaRPr lang="de-DE" altLang="en-US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A76-6321-4DC9-B496-93C92620691A}" type="slidenum">
              <a:rPr lang="de-DE" altLang="en-US"/>
              <a:pPr/>
              <a:t>27</a:t>
            </a:fld>
            <a:endParaRPr lang="de-DE" altLang="en-US"/>
          </a:p>
        </p:txBody>
      </p:sp>
      <p:pic>
        <p:nvPicPr>
          <p:cNvPr id="2273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493838"/>
            <a:ext cx="21621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990600" y="5715000"/>
            <a:ext cx="72802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65448" rIns="90360" bIns="4428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600"/>
              </a:spcBef>
            </a:pPr>
            <a:r>
              <a:rPr lang="en-GB" altLang="en-US" sz="2400" i="1">
                <a:latin typeface="Arial Unicode MS" pitchFamily="34" charset="-128"/>
                <a:cs typeface="Times New Roman" pitchFamily="18" charset="0"/>
              </a:rPr>
              <a:t>Here the notorious back-up-slides follow ...</a:t>
            </a:r>
          </a:p>
        </p:txBody>
      </p:sp>
    </p:spTree>
    <p:extLst>
      <p:ext uri="{BB962C8B-B14F-4D97-AF65-F5344CB8AC3E}">
        <p14:creationId xmlns:p14="http://schemas.microsoft.com/office/powerpoint/2010/main" val="208163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289148"/>
            <a:ext cx="7156078" cy="7635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68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Einführung Tiefe vs. Breite</a:t>
            </a:r>
            <a:br>
              <a:rPr lang="de-DE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Welches Vorgehen verspricht den höchsten Nutzen?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123528"/>
            <a:ext cx="4648200" cy="5257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3088" rIns="90000" bIns="46800"/>
          <a:lstStyle/>
          <a:p>
            <a:pPr marL="341313" indent="-341313">
              <a:lnSpc>
                <a:spcPct val="84000"/>
              </a:lnSpc>
              <a:spcBef>
                <a:spcPts val="450"/>
              </a:spcBef>
              <a:buSzPct val="111000"/>
              <a:buFont typeface="Trebuchet MS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Durchstich in der Tiefe wenn ...</a:t>
            </a:r>
          </a:p>
          <a:p>
            <a:pPr marL="741363" lvl="1" indent="-284163">
              <a:spcBef>
                <a:spcPts val="400"/>
              </a:spcBef>
              <a:buSzPct val="112000"/>
              <a:buFont typeface="Trebuchet MS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Einige wenige Systeme gut angebunden</a:t>
            </a:r>
          </a:p>
          <a:p>
            <a:pPr marL="741363" lvl="1" indent="-284163">
              <a:spcBef>
                <a:spcPts val="400"/>
              </a:spcBef>
              <a:buSzPct val="112000"/>
              <a:buFont typeface="Trebuchet MS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Rechtesituation gut bekannt</a:t>
            </a:r>
          </a:p>
          <a:p>
            <a:pPr marL="741363" lvl="1" indent="-284163">
              <a:spcBef>
                <a:spcPts val="400"/>
              </a:spcBef>
              <a:buSzPct val="112000"/>
              <a:buFont typeface="Trebuchet MS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bidirektionale Anbindung technisch vorhanden</a:t>
            </a:r>
          </a:p>
          <a:p>
            <a:pPr marL="741363" lvl="1" indent="-284163">
              <a:spcBef>
                <a:spcPts val="400"/>
              </a:spcBef>
              <a:buSzPct val="112000"/>
              <a:buFont typeface="Trebuchet MS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Wichtige Massensysteme: </a:t>
            </a:r>
          </a:p>
          <a:p>
            <a:pPr lvl="2">
              <a:spcBef>
                <a:spcPct val="0"/>
              </a:spcBef>
              <a:buClr>
                <a:srgbClr val="001A3E"/>
              </a:buClr>
              <a:buFont typeface="Trebuchet MS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Windows</a:t>
            </a:r>
          </a:p>
          <a:p>
            <a:pPr lvl="2">
              <a:spcBef>
                <a:spcPct val="0"/>
              </a:spcBef>
              <a:buClr>
                <a:srgbClr val="001A3E"/>
              </a:buClr>
              <a:buFont typeface="Trebuchet MS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Exchange</a:t>
            </a:r>
          </a:p>
          <a:p>
            <a:pPr lvl="2">
              <a:spcBef>
                <a:spcPct val="0"/>
              </a:spcBef>
              <a:buClr>
                <a:srgbClr val="001A3E"/>
              </a:buClr>
              <a:buFont typeface="Trebuchet MS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Lotus NOTES</a:t>
            </a:r>
          </a:p>
          <a:p>
            <a:pPr marL="741363" lvl="1" indent="-284163">
              <a:spcBef>
                <a:spcPts val="400"/>
              </a:spcBef>
              <a:buSzPct val="112000"/>
              <a:buFont typeface="StarSymbo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Systemneueinführung</a:t>
            </a:r>
          </a:p>
          <a:p>
            <a:pPr marL="341313" indent="-341313">
              <a:lnSpc>
                <a:spcPct val="84000"/>
              </a:lnSpc>
              <a:spcBef>
                <a:spcPts val="450"/>
              </a:spcBef>
              <a:buSzPct val="111000"/>
              <a:buFont typeface="StarSymbo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Evidenzbildung in der Breite wenn ...</a:t>
            </a:r>
          </a:p>
          <a:p>
            <a:pPr marL="741363" lvl="1" indent="-284163">
              <a:spcBef>
                <a:spcPts val="400"/>
              </a:spcBef>
              <a:buSzPct val="112000"/>
              <a:buFont typeface="StarSymbo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Eine zentrale Benutzerverwaltung aufgebaut werden soll</a:t>
            </a:r>
          </a:p>
          <a:p>
            <a:pPr marL="741363" lvl="1" indent="-284163">
              <a:spcBef>
                <a:spcPts val="400"/>
              </a:spcBef>
              <a:buSzPct val="112000"/>
              <a:buFont typeface="StarSymbo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Sicherheits- und </a:t>
            </a:r>
            <a:r>
              <a:rPr lang="en-GB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Compliance</a:t>
            </a:r>
            <a:r>
              <a:rPr lang="de-DE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-Erwägungen im Vordergrund stehen.</a:t>
            </a:r>
          </a:p>
          <a:p>
            <a:pPr marL="741363" lvl="1" indent="-284163">
              <a:spcBef>
                <a:spcPts val="400"/>
              </a:spcBef>
              <a:buSzPct val="112000"/>
              <a:buFont typeface="StarSymbo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Viele wichtige und wenig bekannte Altsysteme angebunden werden sollen.</a:t>
            </a:r>
          </a:p>
        </p:txBody>
      </p:sp>
      <p:sp>
        <p:nvSpPr>
          <p:cNvPr id="6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AT" dirty="0"/>
              <a:t>2015-09-22</a:t>
            </a:r>
            <a:endParaRPr lang="de-DE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de-DE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6DF9474-3030-4EC6-950D-361978471A77}" type="slidenum">
              <a:rPr lang="de-DE" altLang="en-US">
                <a:latin typeface="Calibri" panose="020F0502020204030204" pitchFamily="34" charset="0"/>
                <a:cs typeface="Calibri" panose="020F0502020204030204" pitchFamily="34" charset="0"/>
              </a:rPr>
              <a:pPr/>
              <a:t>28</a:t>
            </a:fld>
            <a:endParaRPr lang="de-DE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03238" y="5798716"/>
            <a:ext cx="8115300" cy="56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912" rIns="90000" bIns="46800">
            <a:spAutoFit/>
          </a:bodyPr>
          <a:lstStyle>
            <a:lvl1pPr marL="376238" indent="-3762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rebuchet MS" pitchFamily="34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Trebuchet MS" pitchFamily="34" charset="0"/>
                <a:cs typeface="Arial" charset="0"/>
              </a:defRPr>
            </a:lvl9pPr>
          </a:lstStyle>
          <a:p>
            <a:pPr>
              <a:lnSpc>
                <a:spcPct val="93000"/>
              </a:lnSpc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"/>
            </a:pPr>
            <a:r>
              <a:rPr lang="de-DE" altLang="en-US" sz="1600" b="1">
                <a:solidFill>
                  <a:srgbClr val="FF0000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Bei gewachsenen Systemlandschaften lassen sich nicht alle Systeme in einem Schritt einbinden.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1117178"/>
            <a:ext cx="231457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5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z="2600" dirty="0">
                <a:cs typeface="Calibri" panose="020F0502020204030204" pitchFamily="34" charset="0"/>
              </a:rPr>
              <a:t>What are roles?</a:t>
            </a:r>
            <a:br>
              <a:rPr lang="en-GB" altLang="en-US" sz="2600" dirty="0">
                <a:cs typeface="Calibri" panose="020F0502020204030204" pitchFamily="34" charset="0"/>
              </a:rPr>
            </a:br>
            <a:r>
              <a:rPr lang="en-GB" altLang="en-US" sz="1900" dirty="0">
                <a:cs typeface="Calibri" panose="020F0502020204030204" pitchFamily="34" charset="0"/>
              </a:rPr>
              <a:t>(Hierarchical) compositions of functions to pre-built tasks.</a:t>
            </a:r>
          </a:p>
        </p:txBody>
      </p:sp>
      <p:pic>
        <p:nvPicPr>
          <p:cNvPr id="3420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80" y="1295685"/>
            <a:ext cx="7695239" cy="4571429"/>
          </a:xfrm>
        </p:spPr>
      </p:pic>
      <p:sp>
        <p:nvSpPr>
          <p:cNvPr id="10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D901-6FBE-4F84-B4A6-CFAB9AEEDD4F}" type="slidenum">
              <a:rPr lang="uk-UA" altLang="en-US"/>
              <a:pPr/>
              <a:t>29</a:t>
            </a:fld>
            <a:endParaRPr lang="uk-UA" altLang="en-US"/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6463" y="4725689"/>
            <a:ext cx="4427537" cy="1871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GB" altLang="en-US" sz="1400" dirty="0">
                <a:cs typeface="Calibri" panose="020F0502020204030204" pitchFamily="34" charset="0"/>
              </a:rPr>
              <a:t>Roles …</a:t>
            </a:r>
          </a:p>
          <a:p>
            <a:pPr marL="258890" indent="-25889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cs typeface="Calibri" panose="020F0502020204030204" pitchFamily="34" charset="0"/>
              </a:rPr>
              <a:t>are compositions of functions to pre-built tasks</a:t>
            </a:r>
          </a:p>
          <a:p>
            <a:pPr marL="258890" indent="-25889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1400" dirty="0">
                <a:cs typeface="Calibri" panose="020F0502020204030204" pitchFamily="34" charset="0"/>
              </a:rPr>
              <a:t>can be ordered hierarchically.</a:t>
            </a:r>
          </a:p>
          <a:p>
            <a:pPr marL="258890" indent="-25889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1400" dirty="0">
                <a:cs typeface="Calibri" panose="020F0502020204030204" pitchFamily="34" charset="0"/>
              </a:rPr>
              <a:t>may be parametrised</a:t>
            </a:r>
          </a:p>
          <a:p>
            <a:pPr marL="258890" indent="-25889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1400" dirty="0">
                <a:cs typeface="Calibri" panose="020F0502020204030204" pitchFamily="34" charset="0"/>
              </a:rPr>
              <a:t>may be valid for a session (temporarily).</a:t>
            </a:r>
          </a:p>
          <a:p>
            <a:pPr marL="258890" indent="-25889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1400" dirty="0">
                <a:cs typeface="Calibri" panose="020F0502020204030204" pitchFamily="34" charset="0"/>
              </a:rPr>
              <a:t>are assigned to identities</a:t>
            </a:r>
          </a:p>
        </p:txBody>
      </p:sp>
      <p:sp>
        <p:nvSpPr>
          <p:cNvPr id="342018" name="Rectangle 2"/>
          <p:cNvSpPr>
            <a:spLocks noChangeArrowheads="1"/>
          </p:cNvSpPr>
          <p:nvPr/>
        </p:nvSpPr>
        <p:spPr bwMode="auto">
          <a:xfrm>
            <a:off x="755651" y="1382964"/>
            <a:ext cx="8137525" cy="49672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1427" tIns="45714" rIns="91427" bIns="45714" anchor="ctr"/>
          <a:lstStyle/>
          <a:p>
            <a:pPr eaLnBrk="0" hangingPunct="0"/>
            <a:endParaRPr lang="en-GB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2022" name="Text Box 6"/>
          <p:cNvSpPr txBox="1">
            <a:spLocks noChangeArrowheads="1"/>
          </p:cNvSpPr>
          <p:nvPr/>
        </p:nvSpPr>
        <p:spPr bwMode="auto">
          <a:xfrm>
            <a:off x="2625779" y="6021288"/>
            <a:ext cx="1944216" cy="553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7" tIns="45714" rIns="91427" bIns="45714">
            <a:spAutoFit/>
          </a:bodyPr>
          <a:lstStyle/>
          <a:p>
            <a:pPr algn="l" eaLnBrk="0" hangingPunct="0">
              <a:buClr>
                <a:srgbClr val="6699FF"/>
              </a:buClr>
              <a:buSzPct val="80000"/>
              <a:buFont typeface="Wingdings" pitchFamily="2" charset="2"/>
              <a:buNone/>
            </a:pPr>
            <a:r>
              <a:rPr lang="en-GB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Source: </a:t>
            </a:r>
            <a:r>
              <a:rPr lang="en-GB" alt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Ferraiolo</a:t>
            </a:r>
            <a:r>
              <a:rPr lang="en-GB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Sundhu</a:t>
            </a:r>
            <a:r>
              <a:rPr lang="en-GB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Gavrila</a:t>
            </a:r>
            <a:r>
              <a:rPr lang="en-GB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: A Proposed Standard for Role-Based Access Control, 2000. </a:t>
            </a:r>
          </a:p>
        </p:txBody>
      </p:sp>
      <p:sp>
        <p:nvSpPr>
          <p:cNvPr id="342023" name="Line 7"/>
          <p:cNvSpPr>
            <a:spLocks noChangeShapeType="1"/>
          </p:cNvSpPr>
          <p:nvPr/>
        </p:nvSpPr>
        <p:spPr bwMode="auto">
          <a:xfrm flipH="1">
            <a:off x="2847454" y="1412776"/>
            <a:ext cx="2660650" cy="4608512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4" rIns="91427" bIns="45714"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2024" name="Text Box 8"/>
          <p:cNvSpPr txBox="1">
            <a:spLocks noChangeArrowheads="1"/>
          </p:cNvSpPr>
          <p:nvPr/>
        </p:nvSpPr>
        <p:spPr bwMode="auto">
          <a:xfrm>
            <a:off x="5416551" y="1567114"/>
            <a:ext cx="889024" cy="523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>
            <a:spAutoFit/>
          </a:bodyPr>
          <a:lstStyle/>
          <a:p>
            <a:pPr algn="l"/>
            <a:r>
              <a:rPr lang="en-GB" altLang="en-US" sz="2800" b="1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</a:p>
        </p:txBody>
      </p:sp>
      <p:sp>
        <p:nvSpPr>
          <p:cNvPr id="342025" name="Text Box 9"/>
          <p:cNvSpPr txBox="1">
            <a:spLocks noChangeArrowheads="1"/>
          </p:cNvSpPr>
          <p:nvPr/>
        </p:nvSpPr>
        <p:spPr bwMode="auto">
          <a:xfrm>
            <a:off x="684214" y="5640640"/>
            <a:ext cx="1226182" cy="523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>
            <a:spAutoFit/>
          </a:bodyPr>
          <a:lstStyle/>
          <a:p>
            <a:pPr algn="l"/>
            <a:r>
              <a:rPr lang="en-GB" altLang="en-US" sz="2800" b="1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central</a:t>
            </a:r>
          </a:p>
        </p:txBody>
      </p:sp>
      <p:sp>
        <p:nvSpPr>
          <p:cNvPr id="11" name="Datumsplatzhalter 1"/>
          <p:cNvSpPr>
            <a:spLocks noGrp="1"/>
          </p:cNvSpPr>
          <p:nvPr>
            <p:ph type="dt" sz="quarter" idx="11"/>
          </p:nvPr>
        </p:nvSpPr>
        <p:spPr>
          <a:xfrm>
            <a:off x="762000" y="6327775"/>
            <a:ext cx="2362200" cy="373063"/>
          </a:xfrm>
        </p:spPr>
        <p:txBody>
          <a:bodyPr/>
          <a:lstStyle/>
          <a:p>
            <a:r>
              <a:rPr lang="de-AT" dirty="0"/>
              <a:t>2015-09-22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6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Calibri" panose="020F0502020204030204" pitchFamily="34" charset="0"/>
              </a:rPr>
              <a:t>SiG Software Integration GmbH</a:t>
            </a:r>
            <a:endParaRPr lang="de-DE" altLang="en-US" dirty="0" smtClean="0">
              <a:latin typeface="Calibri" panose="020F050202020403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347864" y="886416"/>
            <a:ext cx="5034136" cy="556692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1600" b="1" dirty="0" smtClean="0">
                <a:latin typeface="Calibri" panose="020F0502020204030204" pitchFamily="34" charset="0"/>
              </a:rPr>
              <a:t>Founded</a:t>
            </a:r>
            <a:r>
              <a:rPr lang="en-GB" altLang="en-US" sz="1600" dirty="0" smtClean="0">
                <a:latin typeface="Calibri" panose="020F0502020204030204" pitchFamily="34" charset="0"/>
              </a:rPr>
              <a:t>  </a:t>
            </a:r>
            <a:r>
              <a:rPr lang="en-GB" altLang="en-US" sz="1600" dirty="0">
                <a:latin typeface="Calibri" panose="020F0502020204030204" pitchFamily="34" charset="0"/>
              </a:rPr>
              <a:t>	</a:t>
            </a:r>
            <a:r>
              <a:rPr lang="en-GB" altLang="en-US" sz="1600" dirty="0" smtClean="0">
                <a:latin typeface="Calibri" panose="020F0502020204030204" pitchFamily="34" charset="0"/>
              </a:rPr>
              <a:t>	1997</a:t>
            </a:r>
            <a:endParaRPr lang="en-GB" altLang="en-US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altLang="en-US" sz="1600" b="1" dirty="0" smtClean="0">
                <a:latin typeface="Calibri" panose="020F0502020204030204" pitchFamily="34" charset="0"/>
              </a:rPr>
              <a:t>Managing Director </a:t>
            </a:r>
            <a:r>
              <a:rPr lang="en-GB" altLang="en-US" sz="1600" dirty="0">
                <a:latin typeface="Calibri" panose="020F0502020204030204" pitchFamily="34" charset="0"/>
              </a:rPr>
              <a:t>	</a:t>
            </a:r>
            <a:r>
              <a:rPr lang="en-GB" altLang="en-US" sz="1600" dirty="0" err="1">
                <a:latin typeface="Calibri" panose="020F0502020204030204" pitchFamily="34" charset="0"/>
              </a:rPr>
              <a:t>Dr.</a:t>
            </a:r>
            <a:r>
              <a:rPr lang="en-GB" altLang="en-US" sz="1600" dirty="0">
                <a:latin typeface="Calibri" panose="020F0502020204030204" pitchFamily="34" charset="0"/>
              </a:rPr>
              <a:t> Horst Walther</a:t>
            </a:r>
          </a:p>
          <a:p>
            <a:pPr marL="0" indent="0">
              <a:buNone/>
            </a:pPr>
            <a:r>
              <a:rPr lang="en-GB" altLang="en-US" sz="1600" b="1" dirty="0" smtClean="0">
                <a:latin typeface="Calibri" panose="020F0502020204030204" pitchFamily="34" charset="0"/>
              </a:rPr>
              <a:t>HQ</a:t>
            </a:r>
            <a:r>
              <a:rPr lang="en-GB" altLang="en-US" sz="1600" dirty="0">
                <a:latin typeface="Calibri" panose="020F0502020204030204" pitchFamily="34" charset="0"/>
              </a:rPr>
              <a:t>	</a:t>
            </a:r>
            <a:r>
              <a:rPr lang="en-GB" altLang="en-US" sz="1600" dirty="0" smtClean="0">
                <a:latin typeface="Calibri" panose="020F0502020204030204" pitchFamily="34" charset="0"/>
              </a:rPr>
              <a:t>	</a:t>
            </a:r>
            <a:r>
              <a:rPr lang="en-GB" altLang="en-US" sz="1600" dirty="0" err="1" smtClean="0">
                <a:latin typeface="Calibri" panose="020F0502020204030204" pitchFamily="34" charset="0"/>
              </a:rPr>
              <a:t>Chilehaus</a:t>
            </a:r>
            <a:r>
              <a:rPr lang="en-GB" altLang="en-US" sz="1600" dirty="0" smtClean="0">
                <a:latin typeface="Calibri" panose="020F0502020204030204" pitchFamily="34" charset="0"/>
              </a:rPr>
              <a:t> </a:t>
            </a:r>
            <a:r>
              <a:rPr lang="en-GB" altLang="en-US" sz="1600" dirty="0">
                <a:latin typeface="Calibri" panose="020F0502020204030204" pitchFamily="34" charset="0"/>
              </a:rPr>
              <a:t>A, </a:t>
            </a:r>
            <a:r>
              <a:rPr lang="en-GB" altLang="en-US" sz="1600" dirty="0" err="1">
                <a:latin typeface="Calibri" panose="020F0502020204030204" pitchFamily="34" charset="0"/>
              </a:rPr>
              <a:t>Fischertwiete</a:t>
            </a:r>
            <a:r>
              <a:rPr lang="en-GB" altLang="en-US" sz="1600" dirty="0">
                <a:latin typeface="Calibri" panose="020F0502020204030204" pitchFamily="34" charset="0"/>
              </a:rPr>
              <a:t> 2, </a:t>
            </a:r>
            <a:r>
              <a:rPr lang="en-GB" altLang="en-US" sz="1600" dirty="0" smtClean="0">
                <a:latin typeface="Calibri" panose="020F0502020204030204" pitchFamily="34" charset="0"/>
              </a:rPr>
              <a:t>			20095 </a:t>
            </a:r>
            <a:r>
              <a:rPr lang="en-GB" altLang="en-US" sz="1600" dirty="0">
                <a:latin typeface="Calibri" panose="020F0502020204030204" pitchFamily="34" charset="0"/>
              </a:rPr>
              <a:t>Hamburg</a:t>
            </a:r>
          </a:p>
          <a:p>
            <a:pPr marL="0" indent="0">
              <a:buNone/>
            </a:pPr>
            <a:r>
              <a:rPr lang="en-GB" altLang="en-US" sz="1600" b="1" dirty="0" smtClean="0">
                <a:latin typeface="Calibri" panose="020F0502020204030204" pitchFamily="34" charset="0"/>
              </a:rPr>
              <a:t>Contact</a:t>
            </a:r>
            <a:r>
              <a:rPr lang="en-GB" altLang="en-US" sz="1600" dirty="0" smtClean="0">
                <a:latin typeface="Calibri" panose="020F0502020204030204" pitchFamily="34" charset="0"/>
              </a:rPr>
              <a:t> </a:t>
            </a:r>
            <a:r>
              <a:rPr lang="en-GB" altLang="en-US" sz="1600" dirty="0">
                <a:latin typeface="Calibri" panose="020F0502020204030204" pitchFamily="34" charset="0"/>
              </a:rPr>
              <a:t>	</a:t>
            </a:r>
            <a:r>
              <a:rPr lang="en-GB" altLang="en-US" sz="1600" dirty="0" smtClean="0">
                <a:latin typeface="Calibri" panose="020F0502020204030204" pitchFamily="34" charset="0"/>
              </a:rPr>
              <a:t>	phone</a:t>
            </a:r>
            <a:r>
              <a:rPr lang="en-GB" altLang="en-US" sz="1600" dirty="0">
                <a:latin typeface="Calibri" panose="020F0502020204030204" pitchFamily="34" charset="0"/>
              </a:rPr>
              <a:t>: +49 40 32005 439, </a:t>
            </a:r>
            <a:r>
              <a:rPr lang="en-GB" altLang="en-US" sz="1600" dirty="0" smtClean="0">
                <a:latin typeface="Calibri" panose="020F0502020204030204" pitchFamily="34" charset="0"/>
              </a:rPr>
              <a:t/>
            </a:r>
            <a:br>
              <a:rPr lang="en-GB" altLang="en-US" sz="1600" dirty="0" smtClean="0">
                <a:latin typeface="Calibri" panose="020F0502020204030204" pitchFamily="34" charset="0"/>
              </a:rPr>
            </a:br>
            <a:r>
              <a:rPr lang="en-GB" altLang="en-US" sz="1600" dirty="0" smtClean="0">
                <a:latin typeface="Calibri" panose="020F0502020204030204" pitchFamily="34" charset="0"/>
              </a:rPr>
              <a:t>		fax</a:t>
            </a:r>
            <a:r>
              <a:rPr lang="en-GB" altLang="en-US" sz="1600" dirty="0">
                <a:latin typeface="Calibri" panose="020F0502020204030204" pitchFamily="34" charset="0"/>
              </a:rPr>
              <a:t>: +49 40 32005 </a:t>
            </a:r>
            <a:r>
              <a:rPr lang="en-GB" altLang="en-US" sz="1600" dirty="0" smtClean="0">
                <a:latin typeface="Calibri" panose="020F0502020204030204" pitchFamily="34" charset="0"/>
              </a:rPr>
              <a:t>200,</a:t>
            </a:r>
            <a:br>
              <a:rPr lang="en-GB" altLang="en-US" sz="1600" dirty="0" smtClean="0">
                <a:latin typeface="Calibri" panose="020F0502020204030204" pitchFamily="34" charset="0"/>
              </a:rPr>
            </a:br>
            <a:r>
              <a:rPr lang="en-GB" altLang="en-US" sz="1600" dirty="0" smtClean="0">
                <a:latin typeface="Calibri" panose="020F0502020204030204" pitchFamily="34" charset="0"/>
              </a:rPr>
              <a:t>		email</a:t>
            </a:r>
            <a:r>
              <a:rPr lang="en-GB" altLang="en-US" sz="1600" dirty="0">
                <a:latin typeface="Calibri" panose="020F0502020204030204" pitchFamily="34" charset="0"/>
              </a:rPr>
              <a:t>: </a:t>
            </a:r>
            <a:r>
              <a:rPr lang="en-GB" altLang="en-US" sz="1600" dirty="0" smtClean="0">
                <a:latin typeface="Calibri" panose="020F0502020204030204" pitchFamily="34" charset="0"/>
              </a:rPr>
              <a:t>horst.walther@si-g.com </a:t>
            </a:r>
            <a:r>
              <a:rPr lang="en-GB" altLang="en-US" sz="1800" dirty="0" smtClean="0">
                <a:latin typeface="Calibri" panose="020F0502020204030204" pitchFamily="34" charset="0"/>
              </a:rPr>
              <a:t>Focus areas …</a:t>
            </a:r>
            <a:endParaRPr lang="en-GB" altLang="en-US" sz="1800" dirty="0">
              <a:latin typeface="Calibri" panose="020F0502020204030204" pitchFamily="34" charset="0"/>
            </a:endParaRPr>
          </a:p>
          <a:p>
            <a:pPr lvl="1"/>
            <a:r>
              <a:rPr lang="en-GB" altLang="en-US" sz="1600" dirty="0" smtClean="0">
                <a:latin typeface="Calibri" panose="020F0502020204030204" pitchFamily="34" charset="0"/>
              </a:rPr>
              <a:t>Due diligence: audits </a:t>
            </a:r>
            <a:r>
              <a:rPr lang="en-GB" altLang="en-US" sz="1600" dirty="0">
                <a:latin typeface="Calibri" panose="020F0502020204030204" pitchFamily="34" charset="0"/>
              </a:rPr>
              <a:t>and assessments to uncover the potential of </a:t>
            </a:r>
            <a:r>
              <a:rPr lang="en-GB" altLang="en-US" sz="1600" dirty="0" smtClean="0">
                <a:latin typeface="Calibri" panose="020F0502020204030204" pitchFamily="34" charset="0"/>
              </a:rPr>
              <a:t>IT-shops</a:t>
            </a:r>
            <a:endParaRPr lang="en-GB" altLang="en-US" sz="1600" dirty="0">
              <a:latin typeface="Calibri" panose="020F0502020204030204" pitchFamily="34" charset="0"/>
            </a:endParaRPr>
          </a:p>
          <a:p>
            <a:pPr lvl="1"/>
            <a:r>
              <a:rPr lang="en-GB" altLang="en-US" sz="1600" dirty="0" smtClean="0">
                <a:latin typeface="Calibri" panose="020F0502020204030204" pitchFamily="34" charset="0"/>
              </a:rPr>
              <a:t>Strategy: Assessment &amp; creation of Business- &amp; IT-strategies</a:t>
            </a:r>
            <a:endParaRPr lang="en-GB" altLang="en-US" sz="1600" dirty="0">
              <a:latin typeface="Calibri" panose="020F0502020204030204" pitchFamily="34" charset="0"/>
            </a:endParaRPr>
          </a:p>
          <a:p>
            <a:pPr lvl="1"/>
            <a:r>
              <a:rPr lang="en-GB" altLang="en-US" sz="1600" dirty="0" smtClean="0">
                <a:latin typeface="Calibri" panose="020F0502020204030204" pitchFamily="34" charset="0"/>
              </a:rPr>
              <a:t>Implementation:</a:t>
            </a:r>
          </a:p>
          <a:p>
            <a:pPr lvl="2"/>
            <a:r>
              <a:rPr lang="en-GB" altLang="en-US" sz="1400" dirty="0" smtClean="0">
                <a:latin typeface="Calibri" panose="020F0502020204030204" pitchFamily="34" charset="0"/>
              </a:rPr>
              <a:t>Interim- &amp; Turnaround Management, </a:t>
            </a:r>
          </a:p>
          <a:p>
            <a:pPr lvl="2"/>
            <a:r>
              <a:rPr lang="en-GB" altLang="en-US" sz="1400" dirty="0" smtClean="0">
                <a:latin typeface="Calibri" panose="020F0502020204030204" pitchFamily="34" charset="0"/>
              </a:rPr>
              <a:t>Identity- &amp; Access Management and Governance.</a:t>
            </a:r>
            <a:endParaRPr lang="en-GB" altLang="en-US" sz="1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altLang="en-US" sz="1800" dirty="0" smtClean="0">
                <a:latin typeface="Calibri" panose="020F0502020204030204" pitchFamily="34" charset="0"/>
              </a:rPr>
              <a:t>Industry sectors</a:t>
            </a:r>
            <a:endParaRPr lang="en-GB" altLang="en-US" sz="1800" dirty="0">
              <a:latin typeface="Calibri" panose="020F0502020204030204" pitchFamily="34" charset="0"/>
            </a:endParaRPr>
          </a:p>
          <a:p>
            <a:pPr lvl="1"/>
            <a:r>
              <a:rPr lang="en-GB" altLang="en-US" sz="1600" dirty="0" smtClean="0"/>
              <a:t>Banks</a:t>
            </a:r>
            <a:r>
              <a:rPr lang="en-GB" altLang="en-US" sz="1600" dirty="0"/>
              <a:t>, insurances and other financial </a:t>
            </a:r>
            <a:r>
              <a:rPr lang="en-GB" altLang="en-US" sz="1600" dirty="0" smtClean="0"/>
              <a:t>institutions, Automotive</a:t>
            </a:r>
            <a:r>
              <a:rPr lang="en-GB" altLang="en-US" sz="1600" dirty="0">
                <a:latin typeface="Calibri" panose="020F0502020204030204" pitchFamily="34" charset="0"/>
              </a:rPr>
              <a:t>, chemistry, pharmaceutics, </a:t>
            </a:r>
            <a:r>
              <a:rPr lang="en-GB" altLang="en-US" sz="1600" dirty="0" smtClean="0">
                <a:latin typeface="Calibri" panose="020F0502020204030204" pitchFamily="34" charset="0"/>
              </a:rPr>
              <a:t>shipping </a:t>
            </a:r>
            <a:endParaRPr lang="de-DE" altLang="en-US" sz="1600" dirty="0" smtClean="0">
              <a:latin typeface="Calibri" panose="020F0502020204030204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Ottawa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Ottawa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Ottawa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Ottawa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Ottaw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ingdings" pitchFamily="2" charset="2"/>
              <a:defRPr sz="1300">
                <a:solidFill>
                  <a:schemeClr val="tx1"/>
                </a:solidFill>
                <a:latin typeface="Ottaw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ingdings" pitchFamily="2" charset="2"/>
              <a:defRPr sz="1300">
                <a:solidFill>
                  <a:schemeClr val="tx1"/>
                </a:solidFill>
                <a:latin typeface="Ottaw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ingdings" pitchFamily="2" charset="2"/>
              <a:defRPr sz="1300">
                <a:solidFill>
                  <a:schemeClr val="tx1"/>
                </a:solidFill>
                <a:latin typeface="Ottaw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ingdings" pitchFamily="2" charset="2"/>
              <a:defRPr sz="1300">
                <a:solidFill>
                  <a:schemeClr val="tx1"/>
                </a:solidFill>
                <a:latin typeface="Ottawa" pitchFamily="34" charset="0"/>
              </a:defRPr>
            </a:lvl9pPr>
          </a:lstStyle>
          <a:p>
            <a:fld id="{5466DD3E-C9FA-4C73-BB03-04E2FBB35549}" type="slidenum">
              <a:rPr lang="de-DE" altLang="en-US" sz="1200">
                <a:latin typeface="Calibri" panose="020F0502020204030204" pitchFamily="34" charset="0"/>
              </a:rPr>
              <a:pPr/>
              <a:t>3</a:t>
            </a:fld>
            <a:endParaRPr lang="de-DE" altLang="en-US" sz="120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018156"/>
            <a:ext cx="2232248" cy="2435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886416"/>
            <a:ext cx="2232248" cy="298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37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</a:t>
            </a:r>
            <a:r>
              <a:rPr lang="de-DE" b="1" dirty="0"/>
              <a:t>Governance </a:t>
            </a:r>
            <a:r>
              <a:rPr lang="de-DE" dirty="0"/>
              <a:t>steilt sicher, dass die Sta­keholder sowie deren Bedürfnisse, Bedin­gungen und Optionen Maßstab der Be­wertung sind und umgesetzt werden.</a:t>
            </a:r>
            <a:endParaRPr lang="en-GB" dirty="0"/>
          </a:p>
          <a:p>
            <a:r>
              <a:rPr lang="de-DE" dirty="0" smtClean="0"/>
              <a:t>Das </a:t>
            </a:r>
            <a:r>
              <a:rPr lang="de-DE" b="1" dirty="0"/>
              <a:t>Management</a:t>
            </a:r>
            <a:r>
              <a:rPr lang="de-DE" dirty="0"/>
              <a:t> ist dafür zuständig, die notwendigen Aktivitäten zu planen, zu betreiben und zu überwachen, um die Direktiven und Ziele zu erfüllen.</a:t>
            </a:r>
            <a:endParaRPr lang="en-GB" dirty="0"/>
          </a:p>
          <a:p>
            <a:r>
              <a:rPr lang="de-DE" dirty="0" smtClean="0"/>
              <a:t>Governance-Prozesse </a:t>
            </a:r>
            <a:r>
              <a:rPr lang="de-DE" dirty="0"/>
              <a:t>der Grundrahmen, </a:t>
            </a:r>
            <a:r>
              <a:rPr lang="de-DE" dirty="0" smtClean="0"/>
              <a:t>definieren die </a:t>
            </a:r>
            <a:r>
              <a:rPr lang="de-DE" dirty="0"/>
              <a:t>Eckpfeiler und die </a:t>
            </a:r>
            <a:r>
              <a:rPr lang="de-DE" dirty="0" smtClean="0"/>
              <a:t>Prinzipien.</a:t>
            </a:r>
          </a:p>
          <a:p>
            <a:r>
              <a:rPr lang="de-DE" dirty="0" smtClean="0"/>
              <a:t>Management-Prozesse stellen die </a:t>
            </a:r>
            <a:r>
              <a:rPr lang="de-DE" dirty="0"/>
              <a:t>Prozess-Strukturen zur Verfügung. </a:t>
            </a:r>
            <a:endParaRPr lang="de-DE" dirty="0" smtClean="0"/>
          </a:p>
          <a:p>
            <a:r>
              <a:rPr lang="de-DE" dirty="0" smtClean="0"/>
              <a:t>Das </a:t>
            </a:r>
            <a:r>
              <a:rPr lang="de-DE" dirty="0"/>
              <a:t>Ganze wird durch einen COBIT-5-spezifischen </a:t>
            </a:r>
            <a:r>
              <a:rPr lang="de-DE" dirty="0" err="1"/>
              <a:t>Lifecycle</a:t>
            </a:r>
            <a:r>
              <a:rPr lang="de-DE" dirty="0"/>
              <a:t> zusammengeführt.</a:t>
            </a:r>
            <a:endParaRPr lang="en-GB" dirty="0"/>
          </a:p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100" dirty="0" smtClean="0"/>
              <a:t>COBIT 5 unterscheidet eindeutig zwischen Governance und Management.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85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209550"/>
            <a:ext cx="7702550" cy="519113"/>
          </a:xfrm>
          <a:noFill/>
          <a:ln/>
        </p:spPr>
        <p:txBody>
          <a:bodyPr lIns="92075" tIns="46038" rIns="92075" bIns="46038">
            <a:spAutoFit/>
          </a:bodyPr>
          <a:lstStyle/>
          <a:p>
            <a:pPr defTabSz="920750"/>
            <a:r>
              <a:rPr lang="de-DE" altLang="en-US" b="0"/>
              <a:t>Also nur Mut ...</a:t>
            </a:r>
          </a:p>
        </p:txBody>
      </p:sp>
      <p:pic>
        <p:nvPicPr>
          <p:cNvPr id="824324" name="Picture 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22" y="1143000"/>
            <a:ext cx="3673855" cy="48768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24323" name="Rectangle 3"/>
          <p:cNvSpPr>
            <a:spLocks noGrp="1" noChangeArrowheads="1"/>
          </p:cNvSpPr>
          <p:nvPr>
            <p:ph type="body" sz="half" idx="2"/>
          </p:nvPr>
        </p:nvSpPr>
        <p:spPr>
          <a:gradFill rotWithShape="0">
            <a:gsLst>
              <a:gs pos="0">
                <a:srgbClr val="DADADA">
                  <a:gamma/>
                  <a:tint val="0"/>
                  <a:invGamma/>
                </a:srgbClr>
              </a:gs>
              <a:gs pos="100000">
                <a:srgbClr val="DADADA"/>
              </a:gs>
            </a:gsLst>
            <a:path path="shape">
              <a:fillToRect l="50000" t="50000" r="50000" b="50000"/>
            </a:path>
          </a:gradFill>
          <a:ln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marL="0" indent="0" algn="ctr">
              <a:buFont typeface="Wingdings" pitchFamily="2" charset="2"/>
              <a:buNone/>
            </a:pPr>
            <a:r>
              <a:rPr lang="de-DE" altLang="en-US" sz="2800" i="1"/>
              <a:t>“Aber denken kann ich, was ich will, solange ich mir selbst nicht widerspreche.”</a:t>
            </a:r>
            <a:br>
              <a:rPr lang="de-DE" altLang="en-US" sz="2800" i="1"/>
            </a:br>
            <a:endParaRPr lang="de-DE" altLang="en-US" sz="2800" i="1"/>
          </a:p>
          <a:p>
            <a:pPr marL="0" indent="0" algn="ctr">
              <a:buFont typeface="Wingdings" pitchFamily="2" charset="2"/>
              <a:buNone/>
            </a:pPr>
            <a:r>
              <a:rPr lang="de-DE" altLang="en-US" sz="2400" i="1"/>
              <a:t>Immanuel Kant</a:t>
            </a:r>
            <a:br>
              <a:rPr lang="de-DE" altLang="en-US" sz="2400" i="1"/>
            </a:br>
            <a:r>
              <a:rPr lang="de-DE" altLang="en-US" sz="1400" i="1"/>
              <a:t>22.04.1724 - 12.02.1804</a:t>
            </a:r>
            <a:br>
              <a:rPr lang="de-DE" altLang="en-US" sz="1400" i="1"/>
            </a:br>
            <a:r>
              <a:rPr lang="de-DE" altLang="en-US" sz="1400" i="1"/>
              <a:t>deutscher Philosoph</a:t>
            </a:r>
            <a:r>
              <a:rPr lang="de-DE" altLang="en-US" sz="2400" i="1"/>
              <a:t> </a:t>
            </a:r>
          </a:p>
          <a:p>
            <a:pPr marL="0" indent="0" algn="ctr">
              <a:buFont typeface="Wingdings" pitchFamily="2" charset="2"/>
              <a:buNone/>
            </a:pPr>
            <a:endParaRPr lang="de-DE" altLang="en-US" sz="2400" i="1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www.si-g.com</a:t>
            </a:r>
          </a:p>
        </p:txBody>
      </p:sp>
    </p:spTree>
    <p:extLst>
      <p:ext uri="{BB962C8B-B14F-4D97-AF65-F5344CB8AC3E}">
        <p14:creationId xmlns:p14="http://schemas.microsoft.com/office/powerpoint/2010/main" val="22245171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79450" y="277812"/>
            <a:ext cx="7702550" cy="558899"/>
          </a:xfrm>
        </p:spPr>
        <p:txBody>
          <a:bodyPr/>
          <a:lstStyle/>
          <a:p>
            <a:r>
              <a:rPr lang="de-DE" dirty="0" smtClean="0">
                <a:cs typeface="Calibri" panose="020F0502020204030204" pitchFamily="34" charset="0"/>
              </a:rPr>
              <a:t>Was ist unter Governance zu verstehen?</a:t>
            </a:r>
            <a:br>
              <a:rPr lang="de-DE" dirty="0" smtClean="0">
                <a:cs typeface="Calibri" panose="020F0502020204030204" pitchFamily="34" charset="0"/>
              </a:rPr>
            </a:br>
            <a:r>
              <a:rPr lang="de-DE" sz="2000" dirty="0" smtClean="0">
                <a:cs typeface="Calibri" panose="020F0502020204030204" pitchFamily="34" charset="0"/>
              </a:rPr>
              <a:t>Über jeder Management- sollte sich eine </a:t>
            </a:r>
            <a:r>
              <a:rPr lang="de-DE" sz="2000" dirty="0" err="1" smtClean="0">
                <a:cs typeface="Calibri" panose="020F0502020204030204" pitchFamily="34" charset="0"/>
              </a:rPr>
              <a:t>Governanceschicht</a:t>
            </a:r>
            <a:r>
              <a:rPr lang="de-DE" sz="2000" dirty="0" smtClean="0">
                <a:cs typeface="Calibri" panose="020F0502020204030204" pitchFamily="34" charset="0"/>
              </a:rPr>
              <a:t> befinden</a:t>
            </a:r>
            <a:endParaRPr lang="de-DE" sz="2000" dirty="0">
              <a:cs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980728"/>
            <a:ext cx="7990656" cy="185395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800" dirty="0">
                <a:cs typeface="Calibri" panose="020F0502020204030204" pitchFamily="34" charset="0"/>
              </a:rPr>
              <a:t>Eine </a:t>
            </a:r>
            <a:r>
              <a:rPr lang="de-DE" sz="1800" dirty="0" smtClean="0">
                <a:cs typeface="Calibri" panose="020F0502020204030204" pitchFamily="34" charset="0"/>
              </a:rPr>
              <a:t>gewisse Form </a:t>
            </a:r>
            <a:r>
              <a:rPr lang="de-DE" sz="1800" dirty="0">
                <a:cs typeface="Calibri" panose="020F0502020204030204" pitchFamily="34" charset="0"/>
              </a:rPr>
              <a:t>der "Governance", </a:t>
            </a:r>
            <a:r>
              <a:rPr lang="de-DE" sz="1800" dirty="0" err="1">
                <a:cs typeface="Calibri" panose="020F0502020204030204" pitchFamily="34" charset="0"/>
              </a:rPr>
              <a:t>dh</a:t>
            </a:r>
            <a:r>
              <a:rPr lang="de-DE" sz="1800" dirty="0">
                <a:cs typeface="Calibri" panose="020F0502020204030204" pitchFamily="34" charset="0"/>
              </a:rPr>
              <a:t> Aufsicht, </a:t>
            </a:r>
            <a:r>
              <a:rPr lang="de-DE" sz="1800" dirty="0" smtClean="0">
                <a:cs typeface="Calibri" panose="020F0502020204030204" pitchFamily="34" charset="0"/>
              </a:rPr>
              <a:t>Strategie &amp; </a:t>
            </a:r>
            <a:r>
              <a:rPr lang="de-DE" sz="1800" dirty="0">
                <a:cs typeface="Calibri" panose="020F0502020204030204" pitchFamily="34" charset="0"/>
              </a:rPr>
              <a:t>A</a:t>
            </a:r>
            <a:r>
              <a:rPr lang="de-DE" sz="1800" dirty="0" smtClean="0">
                <a:cs typeface="Calibri" panose="020F0502020204030204" pitchFamily="34" charset="0"/>
              </a:rPr>
              <a:t>usrichtung wurde schon immer </a:t>
            </a:r>
            <a:r>
              <a:rPr lang="de-DE" sz="1800" dirty="0">
                <a:cs typeface="Calibri" panose="020F0502020204030204" pitchFamily="34" charset="0"/>
              </a:rPr>
              <a:t>von hochrangigen Positionen wie </a:t>
            </a:r>
            <a:r>
              <a:rPr lang="de-DE" sz="1800" dirty="0" smtClean="0">
                <a:cs typeface="Calibri" panose="020F0502020204030204" pitchFamily="34" charset="0"/>
              </a:rPr>
              <a:t>Aufsichtsräten erwartet</a:t>
            </a:r>
            <a:r>
              <a:rPr lang="de-DE" sz="1800" dirty="0"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800" dirty="0">
                <a:cs typeface="Calibri" panose="020F0502020204030204" pitchFamily="34" charset="0"/>
              </a:rPr>
              <a:t>Der Begriff wurde </a:t>
            </a:r>
            <a:r>
              <a:rPr lang="de-DE" sz="1800" dirty="0" smtClean="0">
                <a:cs typeface="Calibri" panose="020F0502020204030204" pitchFamily="34" charset="0"/>
              </a:rPr>
              <a:t>jedoch erst Ende </a:t>
            </a:r>
            <a:r>
              <a:rPr lang="de-DE" sz="1800" dirty="0">
                <a:cs typeface="Calibri" panose="020F0502020204030204" pitchFamily="34" charset="0"/>
              </a:rPr>
              <a:t>des 20. Jahrhunderts </a:t>
            </a:r>
            <a:r>
              <a:rPr lang="de-DE" sz="1800" dirty="0" smtClean="0">
                <a:cs typeface="Calibri" panose="020F0502020204030204" pitchFamily="34" charset="0"/>
              </a:rPr>
              <a:t>geprägt.</a:t>
            </a:r>
            <a:endParaRPr lang="de-DE" sz="1800" dirty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800" dirty="0">
                <a:cs typeface="Calibri" panose="020F0502020204030204" pitchFamily="34" charset="0"/>
              </a:rPr>
              <a:t>Es </a:t>
            </a:r>
            <a:r>
              <a:rPr lang="de-DE" sz="1800" dirty="0" smtClean="0">
                <a:cs typeface="Calibri" panose="020F0502020204030204" pitchFamily="34" charset="0"/>
              </a:rPr>
              <a:t>wird heute erwartet, </a:t>
            </a:r>
            <a:r>
              <a:rPr lang="de-DE" sz="1800" dirty="0">
                <a:cs typeface="Calibri" panose="020F0502020204030204" pitchFamily="34" charset="0"/>
              </a:rPr>
              <a:t>dass auf jeder </a:t>
            </a:r>
            <a:r>
              <a:rPr lang="de-DE" sz="1800" dirty="0" smtClean="0">
                <a:cs typeface="Calibri" panose="020F0502020204030204" pitchFamily="34" charset="0"/>
              </a:rPr>
              <a:t>Managementschicht eine </a:t>
            </a:r>
            <a:r>
              <a:rPr lang="de-DE" sz="1800" dirty="0" err="1">
                <a:cs typeface="Calibri" panose="020F0502020204030204" pitchFamily="34" charset="0"/>
              </a:rPr>
              <a:t>Governance</a:t>
            </a:r>
            <a:r>
              <a:rPr lang="de-DE" sz="1800" dirty="0">
                <a:cs typeface="Calibri" panose="020F0502020204030204" pitchFamily="34" charset="0"/>
              </a:rPr>
              <a:t>-Schicht </a:t>
            </a:r>
            <a:r>
              <a:rPr lang="de-DE" sz="1800" dirty="0" smtClean="0">
                <a:cs typeface="Calibri" panose="020F0502020204030204" pitchFamily="34" charset="0"/>
              </a:rPr>
              <a:t>liegt.</a:t>
            </a:r>
            <a:endParaRPr 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997714" y="4185084"/>
            <a:ext cx="5112568" cy="1008112"/>
          </a:xfrm>
          <a:prstGeom prst="rect">
            <a:avLst/>
          </a:prstGeom>
          <a:gradFill flip="none" rotWithShape="1">
            <a:gsLst>
              <a:gs pos="91000">
                <a:srgbClr val="00B0F0">
                  <a:tint val="66000"/>
                  <a:satMod val="160000"/>
                </a:srgbClr>
              </a:gs>
              <a:gs pos="49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ingdings" pitchFamily="2" charset="2"/>
              <a:buNone/>
              <a:tabLst/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Management</a:t>
            </a:r>
            <a:b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keeping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operations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within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defined</a:t>
            </a:r>
            <a:r>
              <a:rPr kumimoji="0" lang="de-DE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channel</a:t>
            </a:r>
            <a:r>
              <a:rPr kumimoji="0" lang="de-DE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de-DE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health</a:t>
            </a:r>
            <a:endParaRPr kumimoji="0" lang="de-DE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997714" y="2924944"/>
            <a:ext cx="5112568" cy="1008112"/>
          </a:xfrm>
          <a:prstGeom prst="rect">
            <a:avLst/>
          </a:prstGeom>
          <a:gradFill flip="none" rotWithShape="1">
            <a:gsLst>
              <a:gs pos="91000">
                <a:srgbClr val="00B0F0">
                  <a:tint val="66000"/>
                  <a:satMod val="160000"/>
                </a:srgbClr>
              </a:gs>
              <a:gs pos="49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ingdings" pitchFamily="2" charset="2"/>
              <a:buNone/>
              <a:tabLst/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Governance</a:t>
            </a:r>
            <a:b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giving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direction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oversight</a:t>
            </a:r>
            <a:endParaRPr kumimoji="0" lang="de-DE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997714" y="5445224"/>
            <a:ext cx="5112568" cy="1008112"/>
          </a:xfrm>
          <a:prstGeom prst="rect">
            <a:avLst/>
          </a:prstGeom>
          <a:gradFill flip="none" rotWithShape="1">
            <a:gsLst>
              <a:gs pos="91000">
                <a:srgbClr val="00B0F0">
                  <a:tint val="66000"/>
                  <a:satMod val="160000"/>
                </a:srgbClr>
              </a:gs>
              <a:gs pos="49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ingdings" pitchFamily="2" charset="2"/>
              <a:buNone/>
              <a:tabLst/>
            </a:pPr>
            <a:r>
              <a:rPr kumimoji="0" lang="de-DE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Operations</a:t>
            </a: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running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usual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Datumsplatzhalter 3"/>
          <p:cNvSpPr txBox="1">
            <a:spLocks/>
          </p:cNvSpPr>
          <p:nvPr/>
        </p:nvSpPr>
        <p:spPr bwMode="auto">
          <a:xfrm>
            <a:off x="683568" y="6309320"/>
            <a:ext cx="2362200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2015-09-22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517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561676"/>
          </a:xfrm>
        </p:spPr>
        <p:txBody>
          <a:bodyPr/>
          <a:lstStyle/>
          <a:p>
            <a:r>
              <a:rPr lang="en-US" dirty="0" smtClean="0"/>
              <a:t>Recommended reading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Corporate Governance </a:t>
            </a:r>
            <a:r>
              <a:rPr lang="en-US" sz="2000" dirty="0" smtClean="0"/>
              <a:t>Principles</a:t>
            </a:r>
            <a:r>
              <a:rPr lang="en-US" sz="2000" dirty="0"/>
              <a:t>, Policies and Practices </a:t>
            </a:r>
            <a:r>
              <a:rPr lang="en-US" sz="2000" dirty="0" smtClean="0"/>
              <a:t>by </a:t>
            </a:r>
            <a:r>
              <a:rPr lang="en-US" sz="2000" dirty="0"/>
              <a:t>Bob </a:t>
            </a:r>
            <a:r>
              <a:rPr lang="en-US" sz="2000" dirty="0" err="1"/>
              <a:t>Tricker</a:t>
            </a:r>
            <a:r>
              <a:rPr lang="en-US" sz="2000" dirty="0"/>
              <a:t> </a:t>
            </a:r>
            <a:endParaRPr lang="en-GB" sz="20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4" y="1140619"/>
            <a:ext cx="3667125" cy="4752975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0" y="1124744"/>
            <a:ext cx="4248472" cy="489346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Written by the 'father of corporate governance', this text is an authoritative guide to the frameworks of power that govern organizations. </a:t>
            </a:r>
            <a:endParaRPr lang="en-US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The </a:t>
            </a:r>
            <a:r>
              <a:rPr lang="en-US" sz="1600" dirty="0"/>
              <a:t>third edition covers key developments since the financial crisis, including aggressive tax avoidance, executive pay, and whistle-blowing. </a:t>
            </a:r>
            <a:endParaRPr lang="en-US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The </a:t>
            </a:r>
            <a:r>
              <a:rPr lang="en-US" sz="1600" dirty="0"/>
              <a:t>book is divided into three clear parts that firstly outline the models and principles of governance, before </a:t>
            </a:r>
            <a:r>
              <a:rPr lang="en-US" sz="1600" dirty="0" err="1"/>
              <a:t>analysing</a:t>
            </a:r>
            <a:r>
              <a:rPr lang="en-US" sz="1600" dirty="0"/>
              <a:t> corporate policy, codes, and practice. </a:t>
            </a:r>
            <a:endParaRPr lang="en-US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International </a:t>
            </a:r>
            <a:r>
              <a:rPr lang="en-US" sz="1600" dirty="0"/>
              <a:t>case studies provide real-world examples and a chapter dedicated to global corporate governance illustrates regulation in such diverse regions as Brazil, Russia, the Middle East, and North Africa. </a:t>
            </a:r>
            <a:endParaRPr lang="en-US" sz="16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AT" dirty="0" smtClean="0"/>
              <a:t>2015-09-22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F3735C1-7677-4E34-951E-E4EF8A7E194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277812"/>
            <a:ext cx="7702550" cy="558899"/>
          </a:xfrm>
        </p:spPr>
        <p:txBody>
          <a:bodyPr/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Identity &amp; Access Governance</a:t>
            </a:r>
            <a:b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Wie wir in die Identity &amp; Access Welt vorgedrungen sind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DE" dirty="0" smtClean="0"/>
              <a:t>2015-09-22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de-DE" smtClean="0"/>
              <a:pPr/>
              <a:t>6</a:t>
            </a:fld>
            <a:endParaRPr lang="de-DE" dirty="0"/>
          </a:p>
        </p:txBody>
      </p:sp>
      <p:grpSp>
        <p:nvGrpSpPr>
          <p:cNvPr id="19" name="Group 18"/>
          <p:cNvGrpSpPr/>
          <p:nvPr/>
        </p:nvGrpSpPr>
        <p:grpSpPr>
          <a:xfrm>
            <a:off x="2015716" y="4869160"/>
            <a:ext cx="5112568" cy="1512168"/>
            <a:chOff x="2015716" y="4941168"/>
            <a:chExt cx="5112568" cy="1512168"/>
          </a:xfrm>
        </p:grpSpPr>
        <p:grpSp>
          <p:nvGrpSpPr>
            <p:cNvPr id="17" name="Group 16"/>
            <p:cNvGrpSpPr/>
            <p:nvPr/>
          </p:nvGrpSpPr>
          <p:grpSpPr>
            <a:xfrm>
              <a:off x="2015716" y="4941168"/>
              <a:ext cx="5112568" cy="1512168"/>
              <a:chOff x="2015716" y="1916832"/>
              <a:chExt cx="5112568" cy="1512168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2015716" y="1916832"/>
                <a:ext cx="1224136" cy="1512168"/>
              </a:xfrm>
              <a:prstGeom prst="rect">
                <a:avLst/>
              </a:prstGeom>
              <a:gradFill flip="none" rotWithShape="1">
                <a:gsLst>
                  <a:gs pos="91000">
                    <a:srgbClr val="00B0F0">
                      <a:tint val="66000"/>
                      <a:satMod val="160000"/>
                    </a:srgbClr>
                  </a:gs>
                  <a:gs pos="49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6699FF"/>
                  </a:buClr>
                  <a:buSzPct val="80000"/>
                  <a:buFont typeface="Wingdings" pitchFamily="2" charset="2"/>
                  <a:buNone/>
                  <a:tabLst/>
                </a:pPr>
                <a:r>
                  <a:rPr kumimoji="0" lang="de-DE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IAM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3959932" y="1916832"/>
                <a:ext cx="1224136" cy="1512168"/>
              </a:xfrm>
              <a:prstGeom prst="rect">
                <a:avLst/>
              </a:prstGeom>
              <a:gradFill flip="none" rotWithShape="1">
                <a:gsLst>
                  <a:gs pos="91000">
                    <a:srgbClr val="00B0F0">
                      <a:tint val="66000"/>
                      <a:satMod val="160000"/>
                    </a:srgbClr>
                  </a:gs>
                  <a:gs pos="49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6699FF"/>
                  </a:buClr>
                  <a:buSzPct val="80000"/>
                  <a:buFont typeface="Wingdings" pitchFamily="2" charset="2"/>
                  <a:buNone/>
                  <a:tabLst/>
                </a:pPr>
                <a:r>
                  <a:rPr kumimoji="0" lang="de-DE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IAG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5904148" y="1916832"/>
                <a:ext cx="1224136" cy="1512168"/>
              </a:xfrm>
              <a:prstGeom prst="rect">
                <a:avLst/>
              </a:prstGeom>
              <a:gradFill flip="none" rotWithShape="1">
                <a:gsLst>
                  <a:gs pos="91000">
                    <a:srgbClr val="00B0F0">
                      <a:tint val="66000"/>
                      <a:satMod val="160000"/>
                    </a:srgbClr>
                  </a:gs>
                  <a:gs pos="49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6699FF"/>
                  </a:buClr>
                  <a:buSzPct val="80000"/>
                  <a:buFont typeface="Wingdings" pitchFamily="2" charset="2"/>
                  <a:buNone/>
                  <a:tabLst/>
                </a:pPr>
                <a:r>
                  <a:rPr kumimoji="0" lang="de-DE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IAI</a:t>
                </a:r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3293558" y="5085184"/>
              <a:ext cx="61266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7200" b="1" dirty="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?</a:t>
              </a:r>
              <a:endParaRPr lang="de-DE" sz="7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5476" y="5085184"/>
              <a:ext cx="61266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7200" b="1" dirty="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?</a:t>
              </a:r>
              <a:endParaRPr lang="de-DE" sz="7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27584" y="1196752"/>
            <a:ext cx="69127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Historisch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haben wir  mit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Identity &amp; Access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Management begonnen – weil der Bedarf danach entstanden war.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Es stellte sich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jedoch als keine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leichte Aufgabe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heraus. Es stellten sich die Fragen: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Tun wir die Dinge richtig? Tun wir die richtigen Dinge?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Weil jeder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Management-Ebene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eine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Governance-Schicht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überlagert sein sollte,  wurde daher I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&amp; A Governance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entwickelt.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Aber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es stellte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sich heraus,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dass auch IAG keine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leichte Aufgabe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ist. Es fehlte eine ausreichend mächtige Basis für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Datenanalyse.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 &amp; A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Intelligence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war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geboren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die Anwendung der Datenanalyse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im Bereich Identity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&amp; Access.</a:t>
            </a:r>
          </a:p>
        </p:txBody>
      </p:sp>
    </p:spTree>
    <p:extLst>
      <p:ext uri="{BB962C8B-B14F-4D97-AF65-F5344CB8AC3E}">
        <p14:creationId xmlns:p14="http://schemas.microsoft.com/office/powerpoint/2010/main" val="409562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20"/>
          <p:cNvSpPr/>
          <p:nvPr/>
        </p:nvSpPr>
        <p:spPr bwMode="auto">
          <a:xfrm rot="16200000" flipH="1">
            <a:off x="1223628" y="3897051"/>
            <a:ext cx="2016224" cy="1224137"/>
          </a:xfrm>
          <a:prstGeom prst="triangle">
            <a:avLst/>
          </a:prstGeom>
          <a:gradFill flip="none" rotWithShape="1">
            <a:gsLst>
              <a:gs pos="91000">
                <a:srgbClr val="00B0F0">
                  <a:tint val="66000"/>
                  <a:satMod val="160000"/>
                </a:srgbClr>
              </a:gs>
              <a:gs pos="49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ingdings" pitchFamily="2" charset="2"/>
              <a:buNone/>
            </a:pPr>
            <a:endParaRPr lang="de-D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277812"/>
            <a:ext cx="7702550" cy="630908"/>
          </a:xfrm>
        </p:spPr>
        <p:txBody>
          <a:bodyPr/>
          <a:lstStyle/>
          <a:p>
            <a:r>
              <a:rPr lang="de-DE" dirty="0" smtClean="0">
                <a:cs typeface="Calibri" panose="020F0502020204030204" pitchFamily="34" charset="0"/>
              </a:rPr>
              <a:t>Der Teil Prozessaufsicht für I &amp; A-Governance</a:t>
            </a:r>
            <a:br>
              <a:rPr lang="de-DE" dirty="0" smtClean="0">
                <a:cs typeface="Calibri" panose="020F0502020204030204" pitchFamily="34" charset="0"/>
              </a:rPr>
            </a:br>
            <a:r>
              <a:rPr lang="de-DE" sz="2000" dirty="0" smtClean="0">
                <a:cs typeface="Calibri" panose="020F0502020204030204" pitchFamily="34" charset="0"/>
              </a:rPr>
              <a:t>Standard Implementierungen von </a:t>
            </a:r>
            <a:r>
              <a:rPr lang="de-DE" sz="2000" i="1" dirty="0" err="1" smtClean="0">
                <a:cs typeface="Calibri" panose="020F0502020204030204" pitchFamily="34" charset="0"/>
              </a:rPr>
              <a:t>Detective</a:t>
            </a:r>
            <a:r>
              <a:rPr lang="de-DE" sz="2000" i="1" dirty="0" smtClean="0">
                <a:cs typeface="Calibri" panose="020F0502020204030204" pitchFamily="34" charset="0"/>
              </a:rPr>
              <a:t> Controls</a:t>
            </a:r>
            <a:endParaRPr lang="de-DE" sz="2000" i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592" y="1340767"/>
            <a:ext cx="6883848" cy="1656183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>
                <a:cs typeface="Calibri" panose="020F0502020204030204" pitchFamily="34" charset="0"/>
              </a:rPr>
              <a:t>Solange </a:t>
            </a:r>
            <a:r>
              <a:rPr lang="de-DE" sz="1800" dirty="0" smtClean="0">
                <a:cs typeface="Calibri" panose="020F0502020204030204" pitchFamily="34" charset="0"/>
              </a:rPr>
              <a:t>die I&amp;A </a:t>
            </a:r>
            <a:r>
              <a:rPr lang="de-DE" sz="1800" dirty="0">
                <a:cs typeface="Calibri" panose="020F0502020204030204" pitchFamily="34" charset="0"/>
              </a:rPr>
              <a:t>Prozessreife </a:t>
            </a:r>
            <a:r>
              <a:rPr lang="de-DE" sz="1800" dirty="0" smtClean="0">
                <a:cs typeface="Calibri" panose="020F0502020204030204" pitchFamily="34" charset="0"/>
              </a:rPr>
              <a:t>gering ist  …</a:t>
            </a:r>
          </a:p>
          <a:p>
            <a:r>
              <a:rPr lang="de-DE" sz="1800" dirty="0" smtClean="0">
                <a:cs typeface="Calibri" panose="020F0502020204030204" pitchFamily="34" charset="0"/>
              </a:rPr>
              <a:t>sind </a:t>
            </a:r>
            <a:r>
              <a:rPr lang="de-DE" sz="1800" i="1" dirty="0" err="1" smtClean="0">
                <a:cs typeface="Calibri" panose="020F0502020204030204" pitchFamily="34" charset="0"/>
              </a:rPr>
              <a:t>Preventive</a:t>
            </a:r>
            <a:r>
              <a:rPr lang="de-DE" sz="1800" i="1" dirty="0" smtClean="0">
                <a:cs typeface="Calibri" panose="020F0502020204030204" pitchFamily="34" charset="0"/>
              </a:rPr>
              <a:t> Controls </a:t>
            </a:r>
            <a:r>
              <a:rPr lang="de-DE" sz="1800" dirty="0" smtClean="0">
                <a:cs typeface="Calibri" panose="020F0502020204030204" pitchFamily="34" charset="0"/>
              </a:rPr>
              <a:t>schwach ausgeprägt …</a:t>
            </a:r>
            <a:endParaRPr lang="de-DE" sz="1800" dirty="0">
              <a:cs typeface="Calibri" panose="020F0502020204030204" pitchFamily="34" charset="0"/>
            </a:endParaRPr>
          </a:p>
          <a:p>
            <a:r>
              <a:rPr lang="de-DE" sz="1800" dirty="0">
                <a:cs typeface="Calibri" panose="020F0502020204030204" pitchFamily="34" charset="0"/>
              </a:rPr>
              <a:t>dominieren </a:t>
            </a:r>
            <a:r>
              <a:rPr lang="de-DE" sz="1800" i="1" dirty="0" err="1" smtClean="0">
                <a:cs typeface="Calibri" panose="020F0502020204030204" pitchFamily="34" charset="0"/>
              </a:rPr>
              <a:t>Detective</a:t>
            </a:r>
            <a:r>
              <a:rPr lang="de-DE" sz="1800" i="1" dirty="0" smtClean="0">
                <a:cs typeface="Calibri" panose="020F0502020204030204" pitchFamily="34" charset="0"/>
              </a:rPr>
              <a:t> </a:t>
            </a:r>
            <a:r>
              <a:rPr lang="de-DE" sz="1800" i="1" dirty="0">
                <a:cs typeface="Calibri" panose="020F0502020204030204" pitchFamily="34" charset="0"/>
              </a:rPr>
              <a:t>Controls </a:t>
            </a:r>
            <a:r>
              <a:rPr lang="de-DE" sz="1800" dirty="0" smtClean="0">
                <a:cs typeface="Calibri" panose="020F0502020204030204" pitchFamily="34" charset="0"/>
              </a:rPr>
              <a:t>die </a:t>
            </a:r>
            <a:r>
              <a:rPr lang="de-DE" sz="1800" dirty="0">
                <a:cs typeface="Calibri" panose="020F0502020204030204" pitchFamily="34" charset="0"/>
              </a:rPr>
              <a:t>IAG Prozesse.</a:t>
            </a:r>
          </a:p>
          <a:p>
            <a:r>
              <a:rPr lang="de-DE" sz="1800" dirty="0">
                <a:cs typeface="Calibri" panose="020F0502020204030204" pitchFamily="34" charset="0"/>
              </a:rPr>
              <a:t>Sie sollten nach und nach zugunsten der </a:t>
            </a:r>
            <a:r>
              <a:rPr lang="de-DE" sz="1800" i="1" dirty="0" err="1">
                <a:cs typeface="Calibri" panose="020F0502020204030204" pitchFamily="34" charset="0"/>
              </a:rPr>
              <a:t>Preventive</a:t>
            </a:r>
            <a:r>
              <a:rPr lang="de-DE" sz="1800" i="1" dirty="0">
                <a:cs typeface="Calibri" panose="020F0502020204030204" pitchFamily="34" charset="0"/>
              </a:rPr>
              <a:t> Controls</a:t>
            </a:r>
            <a:r>
              <a:rPr lang="de-DE" sz="1800" dirty="0" smtClean="0">
                <a:cs typeface="Calibri" panose="020F0502020204030204" pitchFamily="34" charset="0"/>
              </a:rPr>
              <a:t> </a:t>
            </a:r>
            <a:r>
              <a:rPr lang="de-DE" sz="1800" dirty="0">
                <a:cs typeface="Calibri" panose="020F0502020204030204" pitchFamily="34" charset="0"/>
              </a:rPr>
              <a:t>reduziert werden.</a:t>
            </a:r>
            <a:r>
              <a:rPr lang="en-US" sz="1800" dirty="0" smtClean="0">
                <a:cs typeface="Calibri" panose="020F0502020204030204" pitchFamily="34" charset="0"/>
              </a:rPr>
              <a:t>.</a:t>
            </a:r>
            <a:endParaRPr 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DE" dirty="0" smtClean="0"/>
              <a:t>2015-09-22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35C1-7677-4E34-951E-E4EF8A7E1948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4" name="Oval 3"/>
          <p:cNvSpPr/>
          <p:nvPr/>
        </p:nvSpPr>
        <p:spPr bwMode="auto">
          <a:xfrm>
            <a:off x="827584" y="3717032"/>
            <a:ext cx="1584176" cy="1584176"/>
          </a:xfrm>
          <a:prstGeom prst="ellipse">
            <a:avLst/>
          </a:prstGeom>
          <a:gradFill flip="none" rotWithShape="1">
            <a:gsLst>
              <a:gs pos="91000">
                <a:srgbClr val="00B0F0">
                  <a:tint val="66000"/>
                  <a:satMod val="160000"/>
                </a:srgbClr>
              </a:gs>
              <a:gs pos="49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ingdings" pitchFamily="2" charset="2"/>
              <a:buNone/>
            </a:pPr>
            <a:endParaRPr lang="de-D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5"/>
          <p:cNvCxnSpPr>
            <a:endCxn id="4" idx="3"/>
          </p:cNvCxnSpPr>
          <p:nvPr/>
        </p:nvCxnSpPr>
        <p:spPr bwMode="auto">
          <a:xfrm flipH="1">
            <a:off x="1059581" y="4509120"/>
            <a:ext cx="560091" cy="56009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>
            <a:endCxn id="4" idx="5"/>
          </p:cNvCxnSpPr>
          <p:nvPr/>
        </p:nvCxnSpPr>
        <p:spPr bwMode="auto">
          <a:xfrm>
            <a:off x="1619250" y="4509120"/>
            <a:ext cx="560513" cy="56009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1619250" y="3717032"/>
            <a:ext cx="1" cy="7920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 rot="3522228">
            <a:off x="1572369" y="4240002"/>
            <a:ext cx="864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detective</a:t>
            </a:r>
            <a:endParaRPr lang="de-DE" sz="1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7791103">
            <a:off x="737401" y="4195392"/>
            <a:ext cx="963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preventive</a:t>
            </a:r>
            <a:endParaRPr lang="de-DE" sz="1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071" y="4910044"/>
            <a:ext cx="913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corrective</a:t>
            </a:r>
            <a:endParaRPr lang="de-DE" sz="1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915816" y="3501008"/>
            <a:ext cx="5616624" cy="612068"/>
          </a:xfrm>
          <a:prstGeom prst="rect">
            <a:avLst/>
          </a:prstGeom>
          <a:gradFill flip="none" rotWithShape="1">
            <a:gsLst>
              <a:gs pos="91000">
                <a:srgbClr val="00B0F0">
                  <a:tint val="66000"/>
                  <a:satMod val="160000"/>
                </a:srgbClr>
              </a:gs>
              <a:gs pos="49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520825" indent="-15208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ingdings" pitchFamily="2" charset="2"/>
              <a:buNone/>
            </a:pPr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Abstimmung	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Spiegelt die Implementierung den gewünschten Zustand wider? Tägliche Soll- / Ist-Abstimmung.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927470" y="4203086"/>
            <a:ext cx="5616624" cy="612068"/>
          </a:xfrm>
          <a:prstGeom prst="rect">
            <a:avLst/>
          </a:prstGeom>
          <a:gradFill flip="none" rotWithShape="1">
            <a:gsLst>
              <a:gs pos="91000">
                <a:srgbClr val="00B0F0">
                  <a:tint val="66000"/>
                  <a:satMod val="160000"/>
                </a:srgbClr>
              </a:gs>
              <a:gs pos="49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520825" indent="-15208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6699FF"/>
              </a:buClr>
              <a:buSzPct val="80000"/>
            </a:pPr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Re-Zertifizierung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Ist unsere Entscheidung noch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gültig?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Vierteljährliche bis zweijährige Überprüfung der Gültigkeit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939124" y="4905164"/>
            <a:ext cx="5616624" cy="612068"/>
          </a:xfrm>
          <a:prstGeom prst="rect">
            <a:avLst/>
          </a:prstGeom>
          <a:gradFill flip="none" rotWithShape="1">
            <a:gsLst>
              <a:gs pos="91000">
                <a:srgbClr val="00B0F0">
                  <a:tint val="66000"/>
                  <a:satMod val="160000"/>
                </a:srgbClr>
              </a:gs>
              <a:gs pos="49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520825" indent="-15208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6699FF"/>
              </a:buClr>
              <a:buSzPct val="80000"/>
              <a:buFont typeface="Wingdings" pitchFamily="2" charset="2"/>
              <a:buNone/>
            </a:pPr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Verfallsdatum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	Um Risiken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Domänen zu begrenzen, die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außerhalb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unserer Kontrolle liegen. 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5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5782" y="260648"/>
            <a:ext cx="7777163" cy="576262"/>
          </a:xfrm>
          <a:noFill/>
        </p:spPr>
        <p:txBody>
          <a:bodyPr/>
          <a:lstStyle/>
          <a:p>
            <a:r>
              <a:rPr lang="de-DE" altLang="en-US" dirty="0" smtClean="0">
                <a:cs typeface="Calibri" panose="020F0502020204030204" pitchFamily="34" charset="0"/>
              </a:rPr>
              <a:t>Die Dimensionen der Berechtigungsvergabe</a:t>
            </a:r>
            <a:r>
              <a:rPr lang="de-DE" altLang="en-US" sz="2600" dirty="0" smtClean="0">
                <a:cs typeface="Calibri" panose="020F0502020204030204" pitchFamily="34" charset="0"/>
              </a:rPr>
              <a:t/>
            </a:r>
            <a:br>
              <a:rPr lang="de-DE" altLang="en-US" sz="2600" dirty="0" smtClean="0">
                <a:cs typeface="Calibri" panose="020F0502020204030204" pitchFamily="34" charset="0"/>
              </a:rPr>
            </a:br>
            <a:r>
              <a:rPr lang="de-DE" altLang="en-US" sz="1800" dirty="0" smtClean="0">
                <a:cs typeface="Calibri" panose="020F0502020204030204" pitchFamily="34" charset="0"/>
              </a:rPr>
              <a:t>Zugriffsberechtigungen werden nicht nur durch Rollen bestimmt</a:t>
            </a:r>
            <a:endParaRPr lang="de-DE" altLang="en-US" sz="1800" dirty="0">
              <a:cs typeface="Calibri" panose="020F0502020204030204" pitchFamily="34" charset="0"/>
            </a:endParaRPr>
          </a:p>
        </p:txBody>
      </p:sp>
      <p:pic>
        <p:nvPicPr>
          <p:cNvPr id="335877" name="Picture 5" descr="Hypercube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9" y="2464682"/>
            <a:ext cx="2708275" cy="3005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58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446297" y="1455031"/>
            <a:ext cx="6516043" cy="4876800"/>
          </a:xfrm>
          <a:noFill/>
        </p:spPr>
        <p:txBody>
          <a:bodyPr/>
          <a:lstStyle/>
          <a:p>
            <a:pPr marL="0" indent="0">
              <a:spcBef>
                <a:spcPct val="25000"/>
              </a:spcBef>
              <a:buNone/>
            </a:pPr>
            <a:r>
              <a:rPr lang="de-DE" altLang="en-US" sz="1800" dirty="0" smtClean="0">
                <a:solidFill>
                  <a:srgbClr val="000000"/>
                </a:solidFill>
                <a:ea typeface="Arial Unicode MS" pitchFamily="34" charset="-128"/>
                <a:cs typeface="Calibri" panose="020F0502020204030204" pitchFamily="34" charset="0"/>
              </a:rPr>
              <a:t>Dimensionen, die den Zugriff festlegen …</a:t>
            </a:r>
            <a:br>
              <a:rPr lang="de-DE" altLang="en-US" sz="1800" dirty="0" smtClean="0">
                <a:solidFill>
                  <a:srgbClr val="000000"/>
                </a:solidFill>
                <a:ea typeface="Arial Unicode MS" pitchFamily="34" charset="-128"/>
                <a:cs typeface="Calibri" panose="020F0502020204030204" pitchFamily="34" charset="0"/>
              </a:rPr>
            </a:br>
            <a:endParaRPr lang="de-DE" altLang="en-US" sz="1800" dirty="0" smtClean="0">
              <a:cs typeface="Calibri" panose="020F0502020204030204" pitchFamily="34" charset="0"/>
            </a:endParaRPr>
          </a:p>
          <a:p>
            <a:pPr marL="2690813" lvl="1" indent="-1435100">
              <a:spcBef>
                <a:spcPct val="25000"/>
              </a:spcBef>
              <a:buNone/>
            </a:pPr>
            <a:r>
              <a:rPr lang="de-DE" altLang="en-US" sz="1600" b="1" dirty="0" smtClean="0">
                <a:cs typeface="Calibri" panose="020F0502020204030204" pitchFamily="34" charset="0"/>
              </a:rPr>
              <a:t>Hierarchie</a:t>
            </a:r>
            <a:r>
              <a:rPr lang="de-DE" altLang="en-US" sz="1600" dirty="0">
                <a:cs typeface="Calibri" panose="020F0502020204030204" pitchFamily="34" charset="0"/>
              </a:rPr>
              <a:t>	in der Regel hat </a:t>
            </a:r>
            <a:r>
              <a:rPr lang="de-DE" altLang="en-US" sz="1600" dirty="0" smtClean="0">
                <a:cs typeface="Calibri" panose="020F0502020204030204" pitchFamily="34" charset="0"/>
              </a:rPr>
              <a:t>der </a:t>
            </a:r>
            <a:r>
              <a:rPr lang="de-DE" altLang="en-US" sz="1600" dirty="0">
                <a:cs typeface="Calibri" panose="020F0502020204030204" pitchFamily="34" charset="0"/>
              </a:rPr>
              <a:t>Vorgesetzte </a:t>
            </a:r>
            <a:r>
              <a:rPr lang="de-DE" altLang="en-US" sz="1600" dirty="0" smtClean="0">
                <a:cs typeface="Calibri" panose="020F0502020204030204" pitchFamily="34" charset="0"/>
              </a:rPr>
              <a:t>mehr Rechte als seine Untergebenen – oft die </a:t>
            </a:r>
            <a:r>
              <a:rPr lang="de-DE" altLang="en-US" sz="1600" dirty="0">
                <a:cs typeface="Calibri" panose="020F0502020204030204" pitchFamily="34" charset="0"/>
              </a:rPr>
              <a:t>Summe </a:t>
            </a:r>
            <a:r>
              <a:rPr lang="de-DE" altLang="en-US" sz="1600" dirty="0" smtClean="0">
                <a:cs typeface="Calibri" panose="020F0502020204030204" pitchFamily="34" charset="0"/>
              </a:rPr>
              <a:t>der Rechte.</a:t>
            </a:r>
          </a:p>
          <a:p>
            <a:pPr marL="2690813" lvl="1" indent="-1435100">
              <a:spcBef>
                <a:spcPct val="25000"/>
              </a:spcBef>
              <a:buNone/>
            </a:pPr>
            <a:r>
              <a:rPr lang="de-DE" altLang="en-US" sz="1600" b="1" dirty="0" smtClean="0">
                <a:cs typeface="Calibri" panose="020F0502020204030204" pitchFamily="34" charset="0"/>
              </a:rPr>
              <a:t>Funktion</a:t>
            </a:r>
            <a:r>
              <a:rPr lang="de-DE" altLang="en-US" sz="1600" dirty="0" smtClean="0">
                <a:cs typeface="Calibri" panose="020F0502020204030204" pitchFamily="34" charset="0"/>
              </a:rPr>
              <a:t>	die fachliche Funktion im Unternehmen </a:t>
            </a:r>
            <a:br>
              <a:rPr lang="de-DE" altLang="en-US" sz="1600" dirty="0" smtClean="0">
                <a:cs typeface="Calibri" panose="020F0502020204030204" pitchFamily="34" charset="0"/>
              </a:rPr>
            </a:br>
            <a:endParaRPr lang="de-DE" altLang="en-US" sz="1600" dirty="0" smtClean="0">
              <a:cs typeface="Calibri" panose="020F0502020204030204" pitchFamily="34" charset="0"/>
            </a:endParaRPr>
          </a:p>
          <a:p>
            <a:pPr marL="2690813" lvl="1" indent="-1435100">
              <a:spcBef>
                <a:spcPct val="25000"/>
              </a:spcBef>
              <a:buNone/>
            </a:pPr>
            <a:r>
              <a:rPr lang="de-DE" altLang="en-US" sz="1600" b="1" dirty="0" smtClean="0">
                <a:cs typeface="Calibri" panose="020F0502020204030204" pitchFamily="34" charset="0"/>
              </a:rPr>
              <a:t>Lokation</a:t>
            </a:r>
            <a:r>
              <a:rPr lang="de-DE" altLang="en-US" sz="1600" dirty="0" smtClean="0">
                <a:cs typeface="Calibri" panose="020F0502020204030204" pitchFamily="34" charset="0"/>
              </a:rPr>
              <a:t>	Die Zugriffsrechte hängen oft von der Geo-Lokation ab.</a:t>
            </a:r>
          </a:p>
          <a:p>
            <a:pPr marL="2690813" lvl="1" indent="-1435100">
              <a:spcBef>
                <a:spcPct val="25000"/>
              </a:spcBef>
              <a:buNone/>
            </a:pPr>
            <a:r>
              <a:rPr lang="de-DE" altLang="en-US" sz="1600" b="1" dirty="0" smtClean="0">
                <a:cs typeface="Calibri" panose="020F0502020204030204" pitchFamily="34" charset="0"/>
              </a:rPr>
              <a:t>Struktur</a:t>
            </a:r>
            <a:r>
              <a:rPr lang="de-DE" altLang="en-US" sz="1600" dirty="0" smtClean="0">
                <a:cs typeface="Calibri" panose="020F0502020204030204" pitchFamily="34" charset="0"/>
              </a:rPr>
              <a:t>	Organisatorische Einheiten (OE) des Unternehmens differenzieren die Rechte,</a:t>
            </a:r>
          </a:p>
          <a:p>
            <a:pPr marL="2690813" lvl="1" indent="-1435100">
              <a:spcBef>
                <a:spcPct val="25000"/>
              </a:spcBef>
              <a:buNone/>
            </a:pPr>
            <a:r>
              <a:rPr lang="de-DE" altLang="en-US" sz="1600" b="1" dirty="0" smtClean="0">
                <a:cs typeface="Calibri" panose="020F0502020204030204" pitchFamily="34" charset="0"/>
              </a:rPr>
              <a:t>Kostenstelle</a:t>
            </a:r>
            <a:r>
              <a:rPr lang="de-DE" altLang="en-US" sz="1600" dirty="0" smtClean="0">
                <a:cs typeface="Calibri" panose="020F0502020204030204" pitchFamily="34" charset="0"/>
              </a:rPr>
              <a:t>	Kostenstellen decken sich oft nicht mit Organisatorischen Einheiten.</a:t>
            </a:r>
          </a:p>
          <a:p>
            <a:pPr marL="2690813" lvl="1" indent="-1435100">
              <a:spcBef>
                <a:spcPct val="25000"/>
              </a:spcBef>
              <a:buNone/>
            </a:pPr>
            <a:r>
              <a:rPr lang="de-DE" altLang="en-US" sz="1600" b="1" dirty="0" smtClean="0">
                <a:cs typeface="Calibri" panose="020F0502020204030204" pitchFamily="34" charset="0"/>
              </a:rPr>
              <a:t>Vertragstyp</a:t>
            </a:r>
            <a:r>
              <a:rPr lang="de-DE" altLang="en-US" sz="1600" dirty="0">
                <a:cs typeface="Calibri" panose="020F0502020204030204" pitchFamily="34" charset="0"/>
              </a:rPr>
              <a:t>	Üblicherweise haben Mitarbeiter, Vertragspersonal, Berater, Leiharbeiter haben unterschiedliche </a:t>
            </a:r>
            <a:r>
              <a:rPr lang="de-DE" altLang="en-US" sz="1600" dirty="0" smtClean="0">
                <a:cs typeface="Calibri" panose="020F0502020204030204" pitchFamily="34" charset="0"/>
              </a:rPr>
              <a:t>Rechte.</a:t>
            </a:r>
          </a:p>
          <a:p>
            <a:pPr marL="2690813" lvl="1" indent="-1435100">
              <a:spcBef>
                <a:spcPct val="25000"/>
              </a:spcBef>
              <a:buNone/>
            </a:pPr>
            <a:r>
              <a:rPr lang="de-DE" altLang="en-US" sz="1600" b="1" dirty="0" smtClean="0">
                <a:cs typeface="Calibri" panose="020F0502020204030204" pitchFamily="34" charset="0"/>
              </a:rPr>
              <a:t>….</a:t>
            </a:r>
            <a:r>
              <a:rPr lang="de-DE" altLang="en-US" sz="1600" dirty="0" smtClean="0">
                <a:cs typeface="Calibri" panose="020F0502020204030204" pitchFamily="34" charset="0"/>
              </a:rPr>
              <a:t>	Und viele mehr …</a:t>
            </a:r>
            <a:endParaRPr lang="de-DE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Datumsplatzhalt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DE" dirty="0" smtClean="0"/>
              <a:t>2015-09-22</a:t>
            </a:r>
            <a:endParaRPr lang="de-DE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32AD-2389-4CCF-9773-2D41E86E8E3C}" type="slidenum">
              <a:rPr lang="de-DE" altLang="en-US" smtClean="0"/>
              <a:pPr/>
              <a:t>8</a:t>
            </a:fld>
            <a:endParaRPr lang="de-DE" altLang="en-US" dirty="0"/>
          </a:p>
        </p:txBody>
      </p:sp>
      <p:sp>
        <p:nvSpPr>
          <p:cNvPr id="335876" name="AutoShape 4" descr="solid3"/>
          <p:cNvSpPr>
            <a:spLocks noChangeAspect="1" noChangeArrowheads="1"/>
          </p:cNvSpPr>
          <p:nvPr/>
        </p:nvSpPr>
        <p:spPr bwMode="auto">
          <a:xfrm>
            <a:off x="4424364" y="3593394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7" tIns="45714" rIns="91427" bIns="45714"/>
          <a:lstStyle/>
          <a:p>
            <a:pPr algn="l"/>
            <a:endParaRPr lang="de-DE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5878" name="Text Box 6"/>
          <p:cNvSpPr txBox="1">
            <a:spLocks noChangeArrowheads="1"/>
          </p:cNvSpPr>
          <p:nvPr/>
        </p:nvSpPr>
        <p:spPr bwMode="auto">
          <a:xfrm>
            <a:off x="827088" y="5819070"/>
            <a:ext cx="2920966" cy="246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>
            <a:spAutoFit/>
          </a:bodyPr>
          <a:lstStyle/>
          <a:p>
            <a:pPr algn="l"/>
            <a:r>
              <a:rPr lang="de-DE" altLang="en-US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Tessaract</a:t>
            </a:r>
            <a:r>
              <a:rPr lang="de-DE" alt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oder Hyperwürfel: </a:t>
            </a:r>
            <a:r>
              <a:rPr lang="de-DE" alt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4-dimensionaler Würfel</a:t>
            </a:r>
            <a:endParaRPr lang="de-DE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1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4" name="Ellipse 69"/>
          <p:cNvSpPr>
            <a:spLocks noChangeArrowheads="1"/>
          </p:cNvSpPr>
          <p:nvPr/>
        </p:nvSpPr>
        <p:spPr bwMode="auto">
          <a:xfrm>
            <a:off x="1536915" y="4849814"/>
            <a:ext cx="3746989" cy="1135062"/>
          </a:xfrm>
          <a:prstGeom prst="ellipse">
            <a:avLst/>
          </a:prstGeom>
          <a:solidFill>
            <a:srgbClr val="EAEAEA">
              <a:alpha val="50195"/>
            </a:srgb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91427" tIns="45714" rIns="91427" bIns="45714"/>
          <a:lstStyle/>
          <a:p>
            <a:pPr algn="ctr"/>
            <a:r>
              <a:rPr lang="de-DE" sz="14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entitlement</a:t>
            </a:r>
            <a:endParaRPr lang="de-DE" sz="1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0405" name="Oval 6"/>
          <p:cNvSpPr>
            <a:spLocks noChangeArrowheads="1"/>
          </p:cNvSpPr>
          <p:nvPr/>
        </p:nvSpPr>
        <p:spPr bwMode="auto">
          <a:xfrm>
            <a:off x="558040" y="1866900"/>
            <a:ext cx="936381" cy="863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identity</a:t>
            </a: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0406" name="Oval 21"/>
          <p:cNvSpPr>
            <a:spLocks noChangeArrowheads="1"/>
          </p:cNvSpPr>
          <p:nvPr/>
        </p:nvSpPr>
        <p:spPr bwMode="auto">
          <a:xfrm>
            <a:off x="3397954" y="3336925"/>
            <a:ext cx="937846" cy="863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functional</a:t>
            </a:r>
            <a:r>
              <a:rPr lang="de-D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sz="1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role</a:t>
            </a: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0407" name="Text Box 28"/>
          <p:cNvSpPr txBox="1">
            <a:spLocks noChangeArrowheads="1"/>
          </p:cNvSpPr>
          <p:nvPr/>
        </p:nvSpPr>
        <p:spPr bwMode="auto">
          <a:xfrm>
            <a:off x="631309" y="3900489"/>
            <a:ext cx="801636" cy="217401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de-DE" sz="800" dirty="0" err="1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de-DE" sz="8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800" dirty="0" err="1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assigned</a:t>
            </a:r>
            <a:r>
              <a:rPr lang="de-DE" sz="8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1:n</a:t>
            </a:r>
            <a:endParaRPr lang="de-DE" sz="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0408" name="Oval 39"/>
          <p:cNvSpPr>
            <a:spLocks noChangeArrowheads="1"/>
          </p:cNvSpPr>
          <p:nvPr/>
        </p:nvSpPr>
        <p:spPr bwMode="auto">
          <a:xfrm>
            <a:off x="558040" y="3338513"/>
            <a:ext cx="936381" cy="863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authorisation</a:t>
            </a: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0409" name="Oval 40"/>
          <p:cNvSpPr>
            <a:spLocks noChangeArrowheads="1"/>
          </p:cNvSpPr>
          <p:nvPr/>
        </p:nvSpPr>
        <p:spPr bwMode="auto">
          <a:xfrm>
            <a:off x="3926958" y="4986338"/>
            <a:ext cx="933450" cy="863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de-D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sz="1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0410" name="AutoShape 41"/>
          <p:cNvCxnSpPr>
            <a:cxnSpLocks noChangeShapeType="1"/>
            <a:stCxn id="230413" idx="6"/>
            <a:endCxn id="230409" idx="2"/>
          </p:cNvCxnSpPr>
          <p:nvPr/>
        </p:nvCxnSpPr>
        <p:spPr bwMode="auto">
          <a:xfrm>
            <a:off x="2907050" y="5418138"/>
            <a:ext cx="1019908" cy="0"/>
          </a:xfrm>
          <a:prstGeom prst="straightConnector1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0411" name="Oval 21"/>
          <p:cNvSpPr>
            <a:spLocks noChangeArrowheads="1"/>
          </p:cNvSpPr>
          <p:nvPr/>
        </p:nvSpPr>
        <p:spPr bwMode="auto">
          <a:xfrm>
            <a:off x="1972135" y="3338513"/>
            <a:ext cx="937846" cy="863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de-D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sz="1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role</a:t>
            </a: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0412" name="AutoShape 23"/>
          <p:cNvCxnSpPr>
            <a:cxnSpLocks noChangeShapeType="1"/>
            <a:stCxn id="230406" idx="2"/>
            <a:endCxn id="230411" idx="6"/>
          </p:cNvCxnSpPr>
          <p:nvPr/>
        </p:nvCxnSpPr>
        <p:spPr bwMode="auto">
          <a:xfrm flipH="1">
            <a:off x="2909982" y="3768725"/>
            <a:ext cx="487973" cy="1588"/>
          </a:xfrm>
          <a:prstGeom prst="straightConnector1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0413" name="Oval 38"/>
          <p:cNvSpPr>
            <a:spLocks noChangeArrowheads="1"/>
          </p:cNvSpPr>
          <p:nvPr/>
        </p:nvSpPr>
        <p:spPr bwMode="auto">
          <a:xfrm>
            <a:off x="1970670" y="4986338"/>
            <a:ext cx="936381" cy="863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operation</a:t>
            </a: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0414" name="AutoShape 44"/>
          <p:cNvCxnSpPr>
            <a:cxnSpLocks noChangeShapeType="1"/>
            <a:stCxn id="230411" idx="2"/>
            <a:endCxn id="230408" idx="6"/>
          </p:cNvCxnSpPr>
          <p:nvPr/>
        </p:nvCxnSpPr>
        <p:spPr bwMode="auto">
          <a:xfrm flipH="1">
            <a:off x="1494421" y="3770313"/>
            <a:ext cx="477715" cy="0"/>
          </a:xfrm>
          <a:prstGeom prst="straightConnector1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415" name="AutoShape 8"/>
          <p:cNvCxnSpPr>
            <a:cxnSpLocks noChangeShapeType="1"/>
            <a:stCxn id="230405" idx="4"/>
            <a:endCxn id="230408" idx="0"/>
          </p:cNvCxnSpPr>
          <p:nvPr/>
        </p:nvCxnSpPr>
        <p:spPr bwMode="auto">
          <a:xfrm>
            <a:off x="1026960" y="2749552"/>
            <a:ext cx="0" cy="588963"/>
          </a:xfrm>
          <a:prstGeom prst="straightConnector1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416" name="AutoShape 44"/>
          <p:cNvCxnSpPr>
            <a:cxnSpLocks noChangeShapeType="1"/>
            <a:stCxn id="230411" idx="4"/>
            <a:endCxn id="230413" idx="0"/>
          </p:cNvCxnSpPr>
          <p:nvPr/>
        </p:nvCxnSpPr>
        <p:spPr bwMode="auto">
          <a:xfrm flipH="1">
            <a:off x="2439592" y="4202115"/>
            <a:ext cx="1466" cy="784225"/>
          </a:xfrm>
          <a:prstGeom prst="straightConnector1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0417" name="Oval 21"/>
          <p:cNvSpPr>
            <a:spLocks noChangeArrowheads="1"/>
          </p:cNvSpPr>
          <p:nvPr/>
        </p:nvSpPr>
        <p:spPr bwMode="auto">
          <a:xfrm>
            <a:off x="1972135" y="1866900"/>
            <a:ext cx="937846" cy="8636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4" rIns="91427" bIns="45714" anchor="ctr"/>
          <a:lstStyle/>
          <a:p>
            <a:pPr algn="ctr"/>
            <a:r>
              <a:rPr lang="de-D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constraint</a:t>
            </a: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0418" name="AutoShape 23"/>
          <p:cNvCxnSpPr>
            <a:cxnSpLocks noChangeShapeType="1"/>
            <a:stCxn id="230417" idx="4"/>
            <a:endCxn id="230411" idx="0"/>
          </p:cNvCxnSpPr>
          <p:nvPr/>
        </p:nvCxnSpPr>
        <p:spPr bwMode="auto">
          <a:xfrm>
            <a:off x="2441058" y="2730502"/>
            <a:ext cx="0" cy="608013"/>
          </a:xfrm>
          <a:prstGeom prst="straightConnector1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9450" y="277812"/>
            <a:ext cx="8069014" cy="558899"/>
          </a:xfrm>
          <a:noFill/>
        </p:spPr>
        <p:txBody>
          <a:bodyPr/>
          <a:lstStyle/>
          <a:p>
            <a:r>
              <a:rPr lang="de-DE" sz="2500" dirty="0" smtClean="0"/>
              <a:t>Ein einfaches (statisches) Rollen Meta Modell</a:t>
            </a:r>
            <a:br>
              <a:rPr lang="de-DE" sz="2500" dirty="0" smtClean="0"/>
            </a:br>
            <a:r>
              <a:rPr lang="de-DE" sz="1800" dirty="0"/>
              <a:t>Die Trennung </a:t>
            </a:r>
            <a:r>
              <a:rPr lang="de-DE" sz="1800" dirty="0" smtClean="0"/>
              <a:t>von Funktionen &amp; </a:t>
            </a:r>
            <a:r>
              <a:rPr lang="de-DE" sz="1800" i="1" dirty="0" smtClean="0"/>
              <a:t>Constraints</a:t>
            </a:r>
            <a:r>
              <a:rPr lang="de-DE" sz="1800" dirty="0" smtClean="0"/>
              <a:t> lohnt sich </a:t>
            </a:r>
            <a:r>
              <a:rPr lang="de-DE" sz="1800" dirty="0"/>
              <a:t>auch ohne komplexe Regeln</a:t>
            </a:r>
            <a:endParaRPr lang="de-DE" sz="25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283904" y="1143000"/>
            <a:ext cx="3680584" cy="4876800"/>
          </a:xfrm>
          <a:noFill/>
        </p:spPr>
        <p:txBody>
          <a:bodyPr/>
          <a:lstStyle/>
          <a:p>
            <a:pPr marL="0" indent="0">
              <a:buNone/>
            </a:pPr>
            <a:r>
              <a:rPr lang="de-DE" sz="1600" b="1" dirty="0" smtClean="0"/>
              <a:t>Im (einfachsten) </a:t>
            </a:r>
            <a:r>
              <a:rPr lang="de-DE" sz="1600" b="1" dirty="0"/>
              <a:t>Rollen Meta Modell…</a:t>
            </a:r>
            <a:endParaRPr lang="de-DE" sz="1600" b="1" dirty="0" smtClean="0"/>
          </a:p>
          <a:p>
            <a:pPr marL="310667" indent="-310667">
              <a:spcBef>
                <a:spcPts val="600"/>
              </a:spcBef>
            </a:pPr>
            <a:r>
              <a:rPr lang="de-DE" sz="1600" dirty="0"/>
              <a:t>drücken </a:t>
            </a:r>
            <a:r>
              <a:rPr lang="de-DE" sz="1600" dirty="0" smtClean="0"/>
              <a:t>Rollen die Funktionen aus,</a:t>
            </a:r>
            <a:endParaRPr lang="de-DE" sz="1600" dirty="0"/>
          </a:p>
          <a:p>
            <a:pPr marL="310667" indent="-310667">
              <a:spcBef>
                <a:spcPts val="600"/>
              </a:spcBef>
            </a:pPr>
            <a:r>
              <a:rPr lang="de-DE" sz="1600" dirty="0"/>
              <a:t>werden </a:t>
            </a:r>
            <a:r>
              <a:rPr lang="de-DE" sz="1600" dirty="0" smtClean="0"/>
              <a:t>Parameter als </a:t>
            </a:r>
            <a:r>
              <a:rPr lang="de-DE" sz="1600" dirty="0"/>
              <a:t>Randbedingungen verwendet,</a:t>
            </a:r>
          </a:p>
          <a:p>
            <a:pPr marL="310667" indent="-310667">
              <a:spcBef>
                <a:spcPts val="600"/>
              </a:spcBef>
            </a:pPr>
            <a:r>
              <a:rPr lang="de-DE" sz="1600" dirty="0" smtClean="0"/>
              <a:t>Werden sie zu mehreren </a:t>
            </a:r>
            <a:r>
              <a:rPr lang="de-DE" sz="1600" i="1" dirty="0" err="1" smtClean="0"/>
              <a:t>business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roles</a:t>
            </a:r>
            <a:r>
              <a:rPr lang="de-DE" sz="1600" dirty="0" smtClean="0"/>
              <a:t> gebündelt,</a:t>
            </a:r>
            <a:endParaRPr lang="de-DE" sz="1600" dirty="0"/>
          </a:p>
          <a:p>
            <a:pPr marL="310667" indent="-310667">
              <a:spcBef>
                <a:spcPts val="600"/>
              </a:spcBef>
            </a:pPr>
            <a:r>
              <a:rPr lang="de-DE" sz="1600" i="1" dirty="0" smtClean="0"/>
              <a:t>Business </a:t>
            </a:r>
            <a:r>
              <a:rPr lang="de-DE" sz="1600" i="1" dirty="0" err="1"/>
              <a:t>roles</a:t>
            </a:r>
            <a:r>
              <a:rPr lang="de-DE" sz="1600" i="1" dirty="0"/>
              <a:t> </a:t>
            </a:r>
            <a:r>
              <a:rPr lang="de-DE" sz="1600" dirty="0" smtClean="0"/>
              <a:t>werden aus rein fachlichen Erwägungen festgelegt,</a:t>
            </a:r>
            <a:endParaRPr lang="de-DE" sz="1600" dirty="0"/>
          </a:p>
          <a:p>
            <a:pPr marL="310667" indent="-310667">
              <a:spcBef>
                <a:spcPts val="600"/>
              </a:spcBef>
            </a:pPr>
            <a:r>
              <a:rPr lang="de-DE" sz="1600" i="1" dirty="0"/>
              <a:t>Business </a:t>
            </a:r>
            <a:r>
              <a:rPr lang="de-DE" sz="1600" i="1" dirty="0" err="1"/>
              <a:t>roles</a:t>
            </a:r>
            <a:r>
              <a:rPr lang="de-DE" sz="1600" i="1" dirty="0"/>
              <a:t> </a:t>
            </a:r>
            <a:r>
              <a:rPr lang="de-DE" sz="1600" dirty="0" smtClean="0"/>
              <a:t>müssen </a:t>
            </a:r>
            <a:r>
              <a:rPr lang="de-DE" sz="1600" dirty="0"/>
              <a:t>Berechtigungen zugewiesen werden.</a:t>
            </a:r>
          </a:p>
          <a:p>
            <a:pPr marL="310667" indent="-310667">
              <a:spcBef>
                <a:spcPts val="600"/>
              </a:spcBef>
            </a:pPr>
            <a:r>
              <a:rPr lang="de-DE" sz="1600" dirty="0"/>
              <a:t>Berechtigungen </a:t>
            </a:r>
            <a:r>
              <a:rPr lang="de-DE" sz="1600" dirty="0" smtClean="0"/>
              <a:t>sind </a:t>
            </a:r>
            <a:r>
              <a:rPr lang="de-DE" sz="1600" dirty="0"/>
              <a:t>Operationen auf Objekten</a:t>
            </a:r>
          </a:p>
          <a:p>
            <a:pPr marL="310667" indent="-310667">
              <a:spcBef>
                <a:spcPts val="600"/>
              </a:spcBef>
            </a:pPr>
            <a:r>
              <a:rPr lang="de-DE" sz="1600" i="1" dirty="0"/>
              <a:t>Business </a:t>
            </a:r>
            <a:r>
              <a:rPr lang="de-DE" sz="1600" i="1" dirty="0" err="1"/>
              <a:t>roles</a:t>
            </a:r>
            <a:r>
              <a:rPr lang="de-DE" sz="1600" i="1" dirty="0"/>
              <a:t> </a:t>
            </a:r>
            <a:r>
              <a:rPr lang="de-DE" sz="1600" dirty="0"/>
              <a:t>werden </a:t>
            </a:r>
            <a:r>
              <a:rPr lang="de-DE" sz="1600" dirty="0" smtClean="0"/>
              <a:t>in der Regel statisch generiert.</a:t>
            </a:r>
            <a:endParaRPr lang="de-DE" sz="1600" dirty="0"/>
          </a:p>
          <a:p>
            <a:pPr marL="310667" indent="-310667">
              <a:spcBef>
                <a:spcPts val="600"/>
              </a:spcBef>
            </a:pPr>
            <a:r>
              <a:rPr lang="de-DE" sz="1600" dirty="0"/>
              <a:t>Sie können </a:t>
            </a:r>
            <a:r>
              <a:rPr lang="de-DE" sz="1600" dirty="0" smtClean="0"/>
              <a:t>aber auch dynamisch </a:t>
            </a:r>
            <a:r>
              <a:rPr lang="de-DE" sz="1600" dirty="0"/>
              <a:t>zur Laufzeit bestimmt werden.</a:t>
            </a:r>
          </a:p>
        </p:txBody>
      </p:sp>
      <p:sp>
        <p:nvSpPr>
          <p:cNvPr id="1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019800" y="6324600"/>
            <a:ext cx="2438400" cy="381000"/>
          </a:xfrm>
        </p:spPr>
        <p:txBody>
          <a:bodyPr/>
          <a:lstStyle/>
          <a:p>
            <a:fld id="{4F3735C1-7677-4E34-951E-E4EF8A7E1948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20" name="Datumsplatzhalter 1"/>
          <p:cNvSpPr>
            <a:spLocks noGrp="1"/>
          </p:cNvSpPr>
          <p:nvPr>
            <p:ph type="dt" sz="quarter" idx="11"/>
          </p:nvPr>
        </p:nvSpPr>
        <p:spPr>
          <a:xfrm>
            <a:off x="762000" y="6327775"/>
            <a:ext cx="2362200" cy="373063"/>
          </a:xfrm>
        </p:spPr>
        <p:txBody>
          <a:bodyPr/>
          <a:lstStyle/>
          <a:p>
            <a:r>
              <a:rPr lang="de-DE" dirty="0" smtClean="0"/>
              <a:t>2015-09-22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422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CC99"/>
      </a:accent1>
      <a:accent2>
        <a:srgbClr val="3366FF"/>
      </a:accent2>
      <a:accent3>
        <a:srgbClr val="FFFFFF"/>
      </a:accent3>
      <a:accent4>
        <a:srgbClr val="000000"/>
      </a:accent4>
      <a:accent5>
        <a:srgbClr val="FFE2CA"/>
      </a:accent5>
      <a:accent6>
        <a:srgbClr val="2D5CE7"/>
      </a:accent6>
      <a:hlink>
        <a:srgbClr val="000099"/>
      </a:hlink>
      <a:folHlink>
        <a:srgbClr val="CC3300"/>
      </a:folHlink>
    </a:clrScheme>
    <a:fontScheme name="SIG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6699FF"/>
          </a:buClr>
          <a:buSzPct val="80000"/>
          <a:buFont typeface="Wingdings" pitchFamily="2" charset="2"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ttaw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6699FF"/>
          </a:buClr>
          <a:buSzPct val="80000"/>
          <a:buFont typeface="Wingdings" pitchFamily="2" charset="2"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ttawa" pitchFamily="34" charset="0"/>
          </a:defRPr>
        </a:defPPr>
      </a:lstStyle>
    </a:lnDef>
  </a:objectDefaults>
  <a:extraClrSchemeLst>
    <a:extraClrScheme>
      <a:clrScheme name="SI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2620</Words>
  <Application>Microsoft Office PowerPoint</Application>
  <PresentationFormat>Bildschirmpräsentation (4:3)</PresentationFormat>
  <Paragraphs>435</Paragraphs>
  <Slides>31</Slides>
  <Notes>17</Notes>
  <HiddenSlides>4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SIG</vt:lpstr>
      <vt:lpstr>Identity &amp; Access Governance versus Process Agility</vt:lpstr>
      <vt:lpstr>Identity &amp; Access Governance versus Process Agility Wie Governance-Aufgaben auch im hoch veränderlichen Umfeld sicher wahrgenommen werden können</vt:lpstr>
      <vt:lpstr>SiG Software Integration GmbH</vt:lpstr>
      <vt:lpstr>Was ist unter Governance zu verstehen? Über jeder Management- sollte sich eine Governanceschicht befinden</vt:lpstr>
      <vt:lpstr>Recommended reading Corporate Governance Principles, Policies and Practices by Bob Tricker </vt:lpstr>
      <vt:lpstr>Identity &amp; Access Governance Wie wir in die Identity &amp; Access Welt vorgedrungen sind</vt:lpstr>
      <vt:lpstr>Der Teil Prozessaufsicht für I &amp; A-Governance Standard Implementierungen von Detective Controls</vt:lpstr>
      <vt:lpstr>Die Dimensionen der Berechtigungsvergabe Zugriffsberechtigungen werden nicht nur durch Rollen bestimmt</vt:lpstr>
      <vt:lpstr>Ein einfaches (statisches) Rollen Meta Modell Die Trennung von Funktionen &amp; Constraints lohnt sich auch ohne komplexe Regeln</vt:lpstr>
      <vt:lpstr>Was ist RBAC? Sie drücken die statische funktionale Organisation aus</vt:lpstr>
      <vt:lpstr>7 häufig verwendete Arten statischen von constraints Aber das Universum der möglichen Constraints ist unbegrenzt</vt:lpstr>
      <vt:lpstr>Wo kommt dabei die Agilität ins Spiel? Der dynamisch veränderlichen Kontext erfordert dynamische constraints</vt:lpstr>
      <vt:lpstr>Was ist ABAC? Attribute + Regeln: ersetzen Rollen, machen Berechtigungen einfacher/flexibler</vt:lpstr>
      <vt:lpstr>RBAC und ABAC kombinieren NIST schlägt 3 verschiedene Wege vor, um das Beste aus beiden Welten zu nutzen</vt:lpstr>
      <vt:lpstr>Combining RBAC and ABAC: Dynamic roles NIST proposes 3 different way to take advantage of both worlds</vt:lpstr>
      <vt:lpstr>Combining RBAC and ABAC: Attribute-centric NIST proposes 3 different way to take advantage of both worlds</vt:lpstr>
      <vt:lpstr>Combining RBAC and ABAC: Role-centric NIST proposes 3 different way to take advantage of both worlds</vt:lpstr>
      <vt:lpstr>Die Einführung von Agilität ermöglicht dynamische Berechtigungen Rollen und Constraints können dynamisch erzeugt / oder verwendet werden</vt:lpstr>
      <vt:lpstr>Governance in einer flexiblen RBAC &amp; ABAC Welt I Wie machen wir Re-Zertifizierungen ohne statische Berechtigungen?</vt:lpstr>
      <vt:lpstr>Governance in einer flexiblen RBAC &amp; ABAC Welt II Wie machen wir Re-Zertifizierungen ohne statische Berechtigungen?</vt:lpstr>
      <vt:lpstr>Anforderungen an eine I&amp;A Technik</vt:lpstr>
      <vt:lpstr>Wie sollten wir I &amp; A aufsetzen? Discovery &amp; Warehousing stehen für I&amp;A-Governance im Mittelpunkt </vt:lpstr>
      <vt:lpstr>Governance erfordert eine datenzentrierte Architektur</vt:lpstr>
      <vt:lpstr>Ausblick Statischer versus dynamischer Ansatz</vt:lpstr>
      <vt:lpstr>Identity theft</vt:lpstr>
      <vt:lpstr>Questions - comments – suggestions?</vt:lpstr>
      <vt:lpstr>Caution  Appendix</vt:lpstr>
      <vt:lpstr>Einführung Tiefe vs. Breite Welches Vorgehen verspricht den höchsten Nutzen?</vt:lpstr>
      <vt:lpstr>What are roles? (Hierarchical) compositions of functions to pre-built tasks.</vt:lpstr>
      <vt:lpstr>COBIT 5 unterscheidet eindeutig zwischen Governance und Management.</vt:lpstr>
      <vt:lpstr>Also nur Mut ...</vt:lpstr>
    </vt:vector>
  </TitlesOfParts>
  <Company>Deutsche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Non-functional requirements to IAM solutions</dc:title>
  <dc:creator>Horst Walther</dc:creator>
  <cp:keywords>Public</cp:keywords>
  <cp:lastModifiedBy>Horst Walther</cp:lastModifiedBy>
  <cp:revision>121</cp:revision>
  <cp:lastPrinted>2015-09-23T16:48:38Z</cp:lastPrinted>
  <dcterms:created xsi:type="dcterms:W3CDTF">2014-08-12T06:59:16Z</dcterms:created>
  <dcterms:modified xsi:type="dcterms:W3CDTF">2015-11-07T12:05:50Z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47dada87-caba-4a13-9d05-38812ed6ce5b</vt:lpwstr>
  </property>
  <property fmtid="{D5CDD505-2E9C-101B-9397-08002B2CF9AE}" pid="3" name="aliashDocumentMarking">
    <vt:lpwstr/>
  </property>
  <property fmtid="{D5CDD505-2E9C-101B-9397-08002B2CF9AE}" pid="4" name="db.comClassification">
    <vt:lpwstr>Public</vt:lpwstr>
  </property>
</Properties>
</file>