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99"/>
  </p:notesMasterIdLst>
  <p:handoutMasterIdLst>
    <p:handoutMasterId r:id="rId100"/>
  </p:handoutMasterIdLst>
  <p:sldIdLst>
    <p:sldId id="376" r:id="rId2"/>
    <p:sldId id="256" r:id="rId3"/>
    <p:sldId id="258" r:id="rId4"/>
    <p:sldId id="347" r:id="rId5"/>
    <p:sldId id="259" r:id="rId6"/>
    <p:sldId id="377" r:id="rId7"/>
    <p:sldId id="287" r:id="rId8"/>
    <p:sldId id="276" r:id="rId9"/>
    <p:sldId id="383" r:id="rId10"/>
    <p:sldId id="384" r:id="rId11"/>
    <p:sldId id="315" r:id="rId12"/>
    <p:sldId id="301" r:id="rId13"/>
    <p:sldId id="278" r:id="rId14"/>
    <p:sldId id="381" r:id="rId15"/>
    <p:sldId id="382" r:id="rId16"/>
    <p:sldId id="346" r:id="rId17"/>
    <p:sldId id="316" r:id="rId18"/>
    <p:sldId id="305" r:id="rId19"/>
    <p:sldId id="304" r:id="rId20"/>
    <p:sldId id="302" r:id="rId21"/>
    <p:sldId id="303" r:id="rId22"/>
    <p:sldId id="267" r:id="rId23"/>
    <p:sldId id="343" r:id="rId24"/>
    <p:sldId id="354" r:id="rId25"/>
    <p:sldId id="344" r:id="rId26"/>
    <p:sldId id="371" r:id="rId27"/>
    <p:sldId id="289" r:id="rId28"/>
    <p:sldId id="375" r:id="rId29"/>
    <p:sldId id="275" r:id="rId30"/>
    <p:sldId id="290" r:id="rId31"/>
    <p:sldId id="285" r:id="rId32"/>
    <p:sldId id="284" r:id="rId33"/>
    <p:sldId id="348" r:id="rId34"/>
    <p:sldId id="318" r:id="rId35"/>
    <p:sldId id="320" r:id="rId36"/>
    <p:sldId id="280" r:id="rId37"/>
    <p:sldId id="357" r:id="rId38"/>
    <p:sldId id="319" r:id="rId39"/>
    <p:sldId id="327" r:id="rId40"/>
    <p:sldId id="340" r:id="rId41"/>
    <p:sldId id="309" r:id="rId42"/>
    <p:sldId id="360" r:id="rId43"/>
    <p:sldId id="361" r:id="rId44"/>
    <p:sldId id="310" r:id="rId45"/>
    <p:sldId id="311" r:id="rId46"/>
    <p:sldId id="312" r:id="rId47"/>
    <p:sldId id="313" r:id="rId48"/>
    <p:sldId id="282" r:id="rId49"/>
    <p:sldId id="378" r:id="rId50"/>
    <p:sldId id="324" r:id="rId51"/>
    <p:sldId id="353" r:id="rId52"/>
    <p:sldId id="325" r:id="rId53"/>
    <p:sldId id="306" r:id="rId54"/>
    <p:sldId id="355" r:id="rId55"/>
    <p:sldId id="356" r:id="rId56"/>
    <p:sldId id="359" r:id="rId57"/>
    <p:sldId id="362" r:id="rId58"/>
    <p:sldId id="308" r:id="rId59"/>
    <p:sldId id="328" r:id="rId60"/>
    <p:sldId id="274" r:id="rId61"/>
    <p:sldId id="329" r:id="rId62"/>
    <p:sldId id="330" r:id="rId63"/>
    <p:sldId id="331" r:id="rId64"/>
    <p:sldId id="342" r:id="rId65"/>
    <p:sldId id="358" r:id="rId66"/>
    <p:sldId id="332" r:id="rId67"/>
    <p:sldId id="333" r:id="rId68"/>
    <p:sldId id="291" r:id="rId69"/>
    <p:sldId id="277" r:id="rId70"/>
    <p:sldId id="293" r:id="rId71"/>
    <p:sldId id="294" r:id="rId72"/>
    <p:sldId id="296" r:id="rId73"/>
    <p:sldId id="295" r:id="rId74"/>
    <p:sldId id="297" r:id="rId75"/>
    <p:sldId id="298" r:id="rId76"/>
    <p:sldId id="299" r:id="rId77"/>
    <p:sldId id="300" r:id="rId78"/>
    <p:sldId id="292" r:id="rId79"/>
    <p:sldId id="349" r:id="rId80"/>
    <p:sldId id="350" r:id="rId81"/>
    <p:sldId id="369" r:id="rId82"/>
    <p:sldId id="279" r:id="rId83"/>
    <p:sldId id="363" r:id="rId84"/>
    <p:sldId id="368" r:id="rId85"/>
    <p:sldId id="364" r:id="rId86"/>
    <p:sldId id="370" r:id="rId87"/>
    <p:sldId id="365" r:id="rId88"/>
    <p:sldId id="351" r:id="rId89"/>
    <p:sldId id="352" r:id="rId90"/>
    <p:sldId id="385" r:id="rId91"/>
    <p:sldId id="386" r:id="rId92"/>
    <p:sldId id="337" r:id="rId93"/>
    <p:sldId id="374" r:id="rId94"/>
    <p:sldId id="338" r:id="rId95"/>
    <p:sldId id="339" r:id="rId96"/>
    <p:sldId id="372" r:id="rId97"/>
    <p:sldId id="373" r:id="rId98"/>
  </p:sldIdLst>
  <p:sldSz cx="9906000" cy="6858000" type="A4"/>
  <p:notesSz cx="8432800" cy="12120563"/>
  <p:kinsoku lang="ja-JP" invalStChars="、。，．・：；？！゛゜ヽヾゝゞ々ー’”）〕］｝〉》」』】°‰′″℃￠％ぁぃぅぇぉっゃゅょゎァィゥェォッャュョヮヵヶ!%),.:;?]}｡｣､･ｧｨｩｪｫｬｭｮｯｰﾞﾟ" invalEndChars="‘“（〔［｛〈《「『【￥＄$([\{｢￡"/>
  <p:defaultTextStyle>
    <a:defPPr>
      <a:defRPr lang="de-DE"/>
    </a:defPPr>
    <a:lvl1pPr algn="ctr" rtl="0" eaLnBrk="0" fontAlgn="base" hangingPunct="0">
      <a:lnSpc>
        <a:spcPct val="98000"/>
      </a:lnSpc>
      <a:spcBef>
        <a:spcPct val="0"/>
      </a:spcBef>
      <a:spcAft>
        <a:spcPct val="0"/>
      </a:spcAft>
      <a:defRPr sz="1600" b="1" kern="1200">
        <a:solidFill>
          <a:srgbClr val="FFFFFF"/>
        </a:solidFill>
        <a:latin typeface="Arial" charset="0"/>
        <a:ea typeface="+mn-ea"/>
        <a:cs typeface="+mn-cs"/>
      </a:defRPr>
    </a:lvl1pPr>
    <a:lvl2pPr marL="457200" algn="ctr" rtl="0" eaLnBrk="0" fontAlgn="base" hangingPunct="0">
      <a:lnSpc>
        <a:spcPct val="98000"/>
      </a:lnSpc>
      <a:spcBef>
        <a:spcPct val="0"/>
      </a:spcBef>
      <a:spcAft>
        <a:spcPct val="0"/>
      </a:spcAft>
      <a:defRPr sz="1600" b="1" kern="1200">
        <a:solidFill>
          <a:srgbClr val="FFFFFF"/>
        </a:solidFill>
        <a:latin typeface="Arial" charset="0"/>
        <a:ea typeface="+mn-ea"/>
        <a:cs typeface="+mn-cs"/>
      </a:defRPr>
    </a:lvl2pPr>
    <a:lvl3pPr marL="914400" algn="ctr" rtl="0" eaLnBrk="0" fontAlgn="base" hangingPunct="0">
      <a:lnSpc>
        <a:spcPct val="98000"/>
      </a:lnSpc>
      <a:spcBef>
        <a:spcPct val="0"/>
      </a:spcBef>
      <a:spcAft>
        <a:spcPct val="0"/>
      </a:spcAft>
      <a:defRPr sz="1600" b="1" kern="1200">
        <a:solidFill>
          <a:srgbClr val="FFFFFF"/>
        </a:solidFill>
        <a:latin typeface="Arial" charset="0"/>
        <a:ea typeface="+mn-ea"/>
        <a:cs typeface="+mn-cs"/>
      </a:defRPr>
    </a:lvl3pPr>
    <a:lvl4pPr marL="1371600" algn="ctr" rtl="0" eaLnBrk="0" fontAlgn="base" hangingPunct="0">
      <a:lnSpc>
        <a:spcPct val="98000"/>
      </a:lnSpc>
      <a:spcBef>
        <a:spcPct val="0"/>
      </a:spcBef>
      <a:spcAft>
        <a:spcPct val="0"/>
      </a:spcAft>
      <a:defRPr sz="1600" b="1" kern="1200">
        <a:solidFill>
          <a:srgbClr val="FFFFFF"/>
        </a:solidFill>
        <a:latin typeface="Arial" charset="0"/>
        <a:ea typeface="+mn-ea"/>
        <a:cs typeface="+mn-cs"/>
      </a:defRPr>
    </a:lvl4pPr>
    <a:lvl5pPr marL="1828800" algn="ctr" rtl="0" eaLnBrk="0" fontAlgn="base" hangingPunct="0">
      <a:lnSpc>
        <a:spcPct val="98000"/>
      </a:lnSpc>
      <a:spcBef>
        <a:spcPct val="0"/>
      </a:spcBef>
      <a:spcAft>
        <a:spcPct val="0"/>
      </a:spcAft>
      <a:defRPr sz="1600" b="1" kern="1200">
        <a:solidFill>
          <a:srgbClr val="FFFFFF"/>
        </a:solidFill>
        <a:latin typeface="Arial" charset="0"/>
        <a:ea typeface="+mn-ea"/>
        <a:cs typeface="+mn-cs"/>
      </a:defRPr>
    </a:lvl5pPr>
    <a:lvl6pPr marL="2286000" algn="l" defTabSz="914400" rtl="0" eaLnBrk="1" latinLnBrk="0" hangingPunct="1">
      <a:defRPr sz="1600" b="1" kern="1200">
        <a:solidFill>
          <a:srgbClr val="FFFFFF"/>
        </a:solidFill>
        <a:latin typeface="Arial" charset="0"/>
        <a:ea typeface="+mn-ea"/>
        <a:cs typeface="+mn-cs"/>
      </a:defRPr>
    </a:lvl6pPr>
    <a:lvl7pPr marL="2743200" algn="l" defTabSz="914400" rtl="0" eaLnBrk="1" latinLnBrk="0" hangingPunct="1">
      <a:defRPr sz="1600" b="1" kern="1200">
        <a:solidFill>
          <a:srgbClr val="FFFFFF"/>
        </a:solidFill>
        <a:latin typeface="Arial" charset="0"/>
        <a:ea typeface="+mn-ea"/>
        <a:cs typeface="+mn-cs"/>
      </a:defRPr>
    </a:lvl7pPr>
    <a:lvl8pPr marL="3200400" algn="l" defTabSz="914400" rtl="0" eaLnBrk="1" latinLnBrk="0" hangingPunct="1">
      <a:defRPr sz="1600" b="1" kern="1200">
        <a:solidFill>
          <a:srgbClr val="FFFFFF"/>
        </a:solidFill>
        <a:latin typeface="Arial" charset="0"/>
        <a:ea typeface="+mn-ea"/>
        <a:cs typeface="+mn-cs"/>
      </a:defRPr>
    </a:lvl8pPr>
    <a:lvl9pPr marL="3657600" algn="l" defTabSz="914400" rtl="0" eaLnBrk="1" latinLnBrk="0" hangingPunct="1">
      <a:defRPr sz="1600" b="1" kern="1200">
        <a:solidFill>
          <a:srgbClr val="FFFFFF"/>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1B3375"/>
    <a:srgbClr val="1C357C"/>
    <a:srgbClr val="5F85FF"/>
    <a:srgbClr val="7596FF"/>
    <a:srgbClr val="88C5FC"/>
    <a:srgbClr val="85B1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0929"/>
  </p:normalViewPr>
  <p:slideViewPr>
    <p:cSldViewPr showGuides="1">
      <p:cViewPr>
        <p:scale>
          <a:sx n="125" d="100"/>
          <a:sy n="125" d="100"/>
        </p:scale>
        <p:origin x="-1272" y="-72"/>
      </p:cViewPr>
      <p:guideLst>
        <p:guide orient="horz" pos="2183"/>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2" d="100"/>
          <a:sy n="52" d="100"/>
        </p:scale>
        <p:origin x="-1902" y="-72"/>
      </p:cViewPr>
      <p:guideLst>
        <p:guide orient="horz" pos="3817"/>
        <p:guide pos="265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png"/><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796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3654425"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984" tIns="56492" rIns="112984" bIns="56492" numCol="1" anchor="t" anchorCtr="0" compatLnSpc="1">
            <a:prstTxWarp prst="textNoShape">
              <a:avLst/>
            </a:prstTxWarp>
          </a:bodyPr>
          <a:lstStyle>
            <a:lvl1pPr algn="l" defTabSz="1130300">
              <a:lnSpc>
                <a:spcPct val="90000"/>
              </a:lnSpc>
              <a:defRPr sz="1500"/>
            </a:lvl1pPr>
          </a:lstStyle>
          <a:p>
            <a:endParaRPr lang="de-DE" altLang="en-US"/>
          </a:p>
        </p:txBody>
      </p:sp>
      <p:sp>
        <p:nvSpPr>
          <p:cNvPr id="22531" name="Rectangle 1027"/>
          <p:cNvSpPr>
            <a:spLocks noGrp="1" noChangeArrowheads="1"/>
          </p:cNvSpPr>
          <p:nvPr>
            <p:ph type="dt" idx="1"/>
          </p:nvPr>
        </p:nvSpPr>
        <p:spPr bwMode="auto">
          <a:xfrm>
            <a:off x="4778375" y="0"/>
            <a:ext cx="3654425"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984" tIns="56492" rIns="112984" bIns="56492" numCol="1" anchor="t" anchorCtr="0" compatLnSpc="1">
            <a:prstTxWarp prst="textNoShape">
              <a:avLst/>
            </a:prstTxWarp>
          </a:bodyPr>
          <a:lstStyle>
            <a:lvl1pPr algn="r" defTabSz="1130300">
              <a:lnSpc>
                <a:spcPct val="90000"/>
              </a:lnSpc>
              <a:defRPr sz="1500"/>
            </a:lvl1pPr>
          </a:lstStyle>
          <a:p>
            <a:endParaRPr lang="de-DE" altLang="en-US"/>
          </a:p>
        </p:txBody>
      </p:sp>
      <p:sp>
        <p:nvSpPr>
          <p:cNvPr id="22532" name="Rectangle 1028"/>
          <p:cNvSpPr>
            <a:spLocks noChangeArrowheads="1" noTextEdit="1"/>
          </p:cNvSpPr>
          <p:nvPr>
            <p:ph type="sldImg" idx="2"/>
          </p:nvPr>
        </p:nvSpPr>
        <p:spPr bwMode="auto">
          <a:xfrm>
            <a:off x="942975" y="946150"/>
            <a:ext cx="6548438" cy="4533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1029"/>
          <p:cNvSpPr>
            <a:spLocks noGrp="1" noChangeArrowheads="1"/>
          </p:cNvSpPr>
          <p:nvPr>
            <p:ph type="body" sz="quarter" idx="3"/>
          </p:nvPr>
        </p:nvSpPr>
        <p:spPr bwMode="auto">
          <a:xfrm>
            <a:off x="1123950" y="5764213"/>
            <a:ext cx="6184900" cy="5480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984" tIns="56492" rIns="112984" bIns="56492" numCol="1" anchor="t" anchorCtr="0" compatLnSpc="1">
            <a:prstTxWarp prst="textNoShape">
              <a:avLst/>
            </a:prstTxWarp>
          </a:bodyPr>
          <a:lstStyle/>
          <a:p>
            <a:pPr lvl="0"/>
            <a:r>
              <a:rPr lang="de-DE" altLang="en-US" smtClean="0"/>
              <a:t>Klicken Sie, um die Textformatierung des Masters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22534" name="Rectangle 1030"/>
          <p:cNvSpPr>
            <a:spLocks noGrp="1" noChangeArrowheads="1"/>
          </p:cNvSpPr>
          <p:nvPr>
            <p:ph type="ftr" sz="quarter" idx="4"/>
          </p:nvPr>
        </p:nvSpPr>
        <p:spPr bwMode="auto">
          <a:xfrm>
            <a:off x="0" y="11528425"/>
            <a:ext cx="3654425"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984" tIns="56492" rIns="112984" bIns="56492" numCol="1" anchor="b" anchorCtr="0" compatLnSpc="1">
            <a:prstTxWarp prst="textNoShape">
              <a:avLst/>
            </a:prstTxWarp>
          </a:bodyPr>
          <a:lstStyle>
            <a:lvl1pPr algn="l" defTabSz="1130300">
              <a:lnSpc>
                <a:spcPct val="90000"/>
              </a:lnSpc>
              <a:defRPr sz="1500"/>
            </a:lvl1pPr>
          </a:lstStyle>
          <a:p>
            <a:endParaRPr lang="de-DE" altLang="en-US"/>
          </a:p>
        </p:txBody>
      </p:sp>
      <p:sp>
        <p:nvSpPr>
          <p:cNvPr id="22535" name="Rectangle 1031"/>
          <p:cNvSpPr>
            <a:spLocks noGrp="1" noChangeArrowheads="1"/>
          </p:cNvSpPr>
          <p:nvPr>
            <p:ph type="sldNum" sz="quarter" idx="5"/>
          </p:nvPr>
        </p:nvSpPr>
        <p:spPr bwMode="auto">
          <a:xfrm>
            <a:off x="4778375" y="11528425"/>
            <a:ext cx="3654425" cy="5667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2984" tIns="56492" rIns="112984" bIns="56492" numCol="1" anchor="b" anchorCtr="0" compatLnSpc="1">
            <a:prstTxWarp prst="textNoShape">
              <a:avLst/>
            </a:prstTxWarp>
          </a:bodyPr>
          <a:lstStyle>
            <a:lvl1pPr algn="r" defTabSz="1130300">
              <a:lnSpc>
                <a:spcPct val="90000"/>
              </a:lnSpc>
              <a:defRPr sz="1500"/>
            </a:lvl1pPr>
          </a:lstStyle>
          <a:p>
            <a:fld id="{E002D2AF-8EB1-456D-9277-0E2598F188AA}" type="slidenum">
              <a:rPr lang="de-DE" altLang="en-US"/>
              <a:pPr/>
              <a:t>‹Nr.›</a:t>
            </a:fld>
            <a:endParaRPr lang="de-DE" altLang="en-US"/>
          </a:p>
        </p:txBody>
      </p:sp>
    </p:spTree>
    <p:extLst>
      <p:ext uri="{BB962C8B-B14F-4D97-AF65-F5344CB8AC3E}">
        <p14:creationId xmlns:p14="http://schemas.microsoft.com/office/powerpoint/2010/main" val="803570216"/>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defTabSz="762000"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defTabSz="762000"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defTabSz="762000"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defTabSz="762000"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ECF87-BAF5-421A-AC1B-F84C03361656}" type="slidenum">
              <a:rPr lang="de-DE" altLang="en-US"/>
              <a:pPr/>
              <a:t>1</a:t>
            </a:fld>
            <a:endParaRPr lang="de-DE" alt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en-GB"/>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Tree>
    <p:extLst>
      <p:ext uri="{BB962C8B-B14F-4D97-AF65-F5344CB8AC3E}">
        <p14:creationId xmlns:p14="http://schemas.microsoft.com/office/powerpoint/2010/main" val="374925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95300" y="1600200"/>
            <a:ext cx="89154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418438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901700"/>
            <a:ext cx="2228850" cy="5224463"/>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95300" y="901700"/>
            <a:ext cx="6534150" cy="52244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50910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315543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lstStyle>
            <a:lvl1pPr algn="l">
              <a:defRPr sz="4000" b="1" cap="all"/>
            </a:lvl1pPr>
          </a:lstStyle>
          <a:p>
            <a:r>
              <a:rPr lang="de-DE" smtClean="0"/>
              <a:t>Titelmasterformat durch Klicken bearbeiten</a:t>
            </a:r>
            <a:endParaRPr lang="en-GB"/>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54257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27786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en-GB"/>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247482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Tree>
    <p:extLst>
      <p:ext uri="{BB962C8B-B14F-4D97-AF65-F5344CB8AC3E}">
        <p14:creationId xmlns:p14="http://schemas.microsoft.com/office/powerpoint/2010/main" val="1840013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55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en-GB"/>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97320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en-GB"/>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70775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70196"/>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7411" name="Rectangle 3"/>
          <p:cNvSpPr>
            <a:spLocks noChangeArrowheads="1"/>
          </p:cNvSpPr>
          <p:nvPr/>
        </p:nvSpPr>
        <p:spPr bwMode="auto">
          <a:xfrm>
            <a:off x="4841875" y="247650"/>
            <a:ext cx="4841875" cy="347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2" name="Rectangle 4"/>
          <p:cNvSpPr>
            <a:spLocks noChangeArrowheads="1"/>
          </p:cNvSpPr>
          <p:nvPr/>
        </p:nvSpPr>
        <p:spPr bwMode="auto">
          <a:xfrm>
            <a:off x="292100" y="203200"/>
            <a:ext cx="1450975" cy="1508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3" name="Line 5"/>
          <p:cNvSpPr>
            <a:spLocks noChangeShapeType="1"/>
          </p:cNvSpPr>
          <p:nvPr/>
        </p:nvSpPr>
        <p:spPr bwMode="auto">
          <a:xfrm>
            <a:off x="280988" y="1731963"/>
            <a:ext cx="146367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4" name="Line 6"/>
          <p:cNvSpPr>
            <a:spLocks noChangeShapeType="1"/>
          </p:cNvSpPr>
          <p:nvPr/>
        </p:nvSpPr>
        <p:spPr bwMode="auto">
          <a:xfrm flipV="1">
            <a:off x="1757363" y="957263"/>
            <a:ext cx="0" cy="7794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5" name="Line 7"/>
          <p:cNvSpPr>
            <a:spLocks noChangeShapeType="1"/>
          </p:cNvSpPr>
          <p:nvPr/>
        </p:nvSpPr>
        <p:spPr bwMode="auto">
          <a:xfrm flipV="1">
            <a:off x="280988" y="944563"/>
            <a:ext cx="0" cy="79216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416" name="Rectangle 8"/>
          <p:cNvSpPr>
            <a:spLocks noGrp="1" noChangeArrowheads="1"/>
          </p:cNvSpPr>
          <p:nvPr>
            <p:ph type="title"/>
          </p:nvPr>
        </p:nvSpPr>
        <p:spPr bwMode="auto">
          <a:xfrm>
            <a:off x="1344613" y="901700"/>
            <a:ext cx="847725" cy="466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434" tIns="18174" rIns="45434" bIns="18174" numCol="1" anchor="t" anchorCtr="0" compatLnSpc="1">
            <a:prstTxWarp prst="textNoShape">
              <a:avLst/>
            </a:prstTxWarp>
            <a:spAutoFit/>
          </a:bodyPr>
          <a:lstStyle/>
          <a:p>
            <a:pPr lvl="0"/>
            <a:r>
              <a:rPr lang="de-DE" altLang="en-US" smtClean="0"/>
              <a:t>Titel</a:t>
            </a:r>
          </a:p>
        </p:txBody>
      </p:sp>
      <p:sp>
        <p:nvSpPr>
          <p:cNvPr id="17433" name="Rectangle 25"/>
          <p:cNvSpPr>
            <a:spLocks noChangeArrowheads="1"/>
          </p:cNvSpPr>
          <p:nvPr/>
        </p:nvSpPr>
        <p:spPr bwMode="auto">
          <a:xfrm>
            <a:off x="5294313" y="6648450"/>
            <a:ext cx="3916362" cy="195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r">
              <a:lnSpc>
                <a:spcPct val="90000"/>
              </a:lnSpc>
            </a:pPr>
            <a:fld id="{882B0843-DC9A-4635-921F-1D0A0FC05C73}" type="slidenum">
              <a:rPr lang="de-DE" altLang="en-US" sz="800" b="0">
                <a:solidFill>
                  <a:srgbClr val="FDFDFD"/>
                </a:solidFill>
                <a:latin typeface="Arial" charset="0"/>
              </a:rPr>
              <a:pPr algn="r">
                <a:lnSpc>
                  <a:spcPct val="90000"/>
                </a:lnSpc>
              </a:pPr>
              <a:t>‹Nr.›</a:t>
            </a:fld>
            <a:r>
              <a:rPr lang="de-DE" altLang="en-US" sz="800" b="0">
                <a:solidFill>
                  <a:srgbClr val="FDFDFD"/>
                </a:solidFill>
                <a:latin typeface="Arial" charset="0"/>
              </a:rPr>
              <a:t> </a:t>
            </a:r>
          </a:p>
        </p:txBody>
      </p:sp>
      <p:pic>
        <p:nvPicPr>
          <p:cNvPr id="17434" name="Picture 26" descr="C:\Dokumente und Einstellungen\Horst Walther\Eigene Dateien\1. SiG\Infrastruktur\Homepage\grafik\UpLeft_off.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9075" y="215900"/>
            <a:ext cx="334963" cy="331788"/>
          </a:xfrm>
          <a:prstGeom prst="rect">
            <a:avLst/>
          </a:prstGeom>
          <a:noFill/>
          <a:extLst>
            <a:ext uri="{909E8E84-426E-40DD-AFC4-6F175D3DCCD1}">
              <a14:hiddenFill xmlns:a14="http://schemas.microsoft.com/office/drawing/2010/main">
                <a:solidFill>
                  <a:srgbClr val="FFFFFF"/>
                </a:solidFill>
              </a14:hiddenFill>
            </a:ext>
          </a:extLst>
        </p:spPr>
      </p:pic>
      <p:grpSp>
        <p:nvGrpSpPr>
          <p:cNvPr id="17435" name="Group 27"/>
          <p:cNvGrpSpPr>
            <a:grpSpLocks/>
          </p:cNvGrpSpPr>
          <p:nvPr userDrawn="1"/>
        </p:nvGrpSpPr>
        <p:grpSpPr bwMode="auto">
          <a:xfrm>
            <a:off x="9386888" y="6332538"/>
            <a:ext cx="411162" cy="385762"/>
            <a:chOff x="5376" y="3936"/>
            <a:chExt cx="270" cy="257"/>
          </a:xfrm>
        </p:grpSpPr>
        <p:pic>
          <p:nvPicPr>
            <p:cNvPr id="17436" name="Picture 28" descr="C:\Dokumente und Einstellungen\Horst Walther\Eigene Dateien\1. SiG\Infrastruktur\Homepage\grafik\DownRight_off.gif"/>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76" y="3936"/>
              <a:ext cx="220" cy="220"/>
            </a:xfrm>
            <a:prstGeom prst="rect">
              <a:avLst/>
            </a:prstGeom>
            <a:noFill/>
            <a:extLst>
              <a:ext uri="{909E8E84-426E-40DD-AFC4-6F175D3DCCD1}">
                <a14:hiddenFill xmlns:a14="http://schemas.microsoft.com/office/drawing/2010/main">
                  <a:solidFill>
                    <a:srgbClr val="FFFFFF"/>
                  </a:solidFill>
                </a14:hiddenFill>
              </a:ext>
            </a:extLst>
          </p:spPr>
        </p:pic>
        <p:sp>
          <p:nvSpPr>
            <p:cNvPr id="17437" name="Text Box 29"/>
            <p:cNvSpPr txBox="1">
              <a:spLocks noChangeArrowheads="1"/>
            </p:cNvSpPr>
            <p:nvPr userDrawn="1"/>
          </p:nvSpPr>
          <p:spPr bwMode="auto">
            <a:xfrm>
              <a:off x="5393" y="4034"/>
              <a:ext cx="253" cy="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4" tIns="43617" rIns="87234" bIns="43617">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b="0">
                  <a:solidFill>
                    <a:srgbClr val="F7F4EF"/>
                  </a:solidFill>
                  <a:latin typeface="Arial Unicode MS" pitchFamily="34" charset="-128"/>
                </a:rPr>
                <a:t>SiG</a:t>
              </a:r>
              <a:endParaRPr lang="de-DE" altLang="en-US" sz="700" b="0">
                <a:solidFill>
                  <a:srgbClr val="DDDDDD"/>
                </a:solidFill>
                <a:latin typeface="Arial Unicode MS" pitchFamily="34" charset="-128"/>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727075" rtl="0" eaLnBrk="0" fontAlgn="base" hangingPunct="0">
        <a:lnSpc>
          <a:spcPct val="98000"/>
        </a:lnSpc>
        <a:spcBef>
          <a:spcPct val="0"/>
        </a:spcBef>
        <a:spcAft>
          <a:spcPct val="0"/>
        </a:spcAft>
        <a:defRPr sz="2900" b="1">
          <a:solidFill>
            <a:srgbClr val="FAFD00"/>
          </a:solidFill>
          <a:latin typeface="+mj-lt"/>
          <a:ea typeface="+mj-ea"/>
          <a:cs typeface="+mj-cs"/>
        </a:defRPr>
      </a:lvl1pPr>
      <a:lvl2pPr algn="l" defTabSz="727075" rtl="0" eaLnBrk="0" fontAlgn="base" hangingPunct="0">
        <a:lnSpc>
          <a:spcPct val="98000"/>
        </a:lnSpc>
        <a:spcBef>
          <a:spcPct val="0"/>
        </a:spcBef>
        <a:spcAft>
          <a:spcPct val="0"/>
        </a:spcAft>
        <a:defRPr sz="2900" b="1">
          <a:solidFill>
            <a:srgbClr val="FAFD00"/>
          </a:solidFill>
          <a:latin typeface="Arial" charset="0"/>
        </a:defRPr>
      </a:lvl2pPr>
      <a:lvl3pPr algn="l" defTabSz="727075" rtl="0" eaLnBrk="0" fontAlgn="base" hangingPunct="0">
        <a:lnSpc>
          <a:spcPct val="98000"/>
        </a:lnSpc>
        <a:spcBef>
          <a:spcPct val="0"/>
        </a:spcBef>
        <a:spcAft>
          <a:spcPct val="0"/>
        </a:spcAft>
        <a:defRPr sz="2900" b="1">
          <a:solidFill>
            <a:srgbClr val="FAFD00"/>
          </a:solidFill>
          <a:latin typeface="Arial" charset="0"/>
        </a:defRPr>
      </a:lvl3pPr>
      <a:lvl4pPr algn="l" defTabSz="727075" rtl="0" eaLnBrk="0" fontAlgn="base" hangingPunct="0">
        <a:lnSpc>
          <a:spcPct val="98000"/>
        </a:lnSpc>
        <a:spcBef>
          <a:spcPct val="0"/>
        </a:spcBef>
        <a:spcAft>
          <a:spcPct val="0"/>
        </a:spcAft>
        <a:defRPr sz="2900" b="1">
          <a:solidFill>
            <a:srgbClr val="FAFD00"/>
          </a:solidFill>
          <a:latin typeface="Arial" charset="0"/>
        </a:defRPr>
      </a:lvl4pPr>
      <a:lvl5pPr algn="l" defTabSz="727075" rtl="0" eaLnBrk="0" fontAlgn="base" hangingPunct="0">
        <a:lnSpc>
          <a:spcPct val="98000"/>
        </a:lnSpc>
        <a:spcBef>
          <a:spcPct val="0"/>
        </a:spcBef>
        <a:spcAft>
          <a:spcPct val="0"/>
        </a:spcAft>
        <a:defRPr sz="2900" b="1">
          <a:solidFill>
            <a:srgbClr val="FAFD00"/>
          </a:solidFill>
          <a:latin typeface="Arial" charset="0"/>
        </a:defRPr>
      </a:lvl5pPr>
      <a:lvl6pPr marL="457200" algn="l" defTabSz="727075" rtl="0" eaLnBrk="0" fontAlgn="base" hangingPunct="0">
        <a:lnSpc>
          <a:spcPct val="98000"/>
        </a:lnSpc>
        <a:spcBef>
          <a:spcPct val="0"/>
        </a:spcBef>
        <a:spcAft>
          <a:spcPct val="0"/>
        </a:spcAft>
        <a:defRPr sz="2900" b="1">
          <a:solidFill>
            <a:srgbClr val="FAFD00"/>
          </a:solidFill>
          <a:latin typeface="Arial" charset="0"/>
        </a:defRPr>
      </a:lvl6pPr>
      <a:lvl7pPr marL="914400" algn="l" defTabSz="727075" rtl="0" eaLnBrk="0" fontAlgn="base" hangingPunct="0">
        <a:lnSpc>
          <a:spcPct val="98000"/>
        </a:lnSpc>
        <a:spcBef>
          <a:spcPct val="0"/>
        </a:spcBef>
        <a:spcAft>
          <a:spcPct val="0"/>
        </a:spcAft>
        <a:defRPr sz="2900" b="1">
          <a:solidFill>
            <a:srgbClr val="FAFD00"/>
          </a:solidFill>
          <a:latin typeface="Arial" charset="0"/>
        </a:defRPr>
      </a:lvl7pPr>
      <a:lvl8pPr marL="1371600" algn="l" defTabSz="727075" rtl="0" eaLnBrk="0" fontAlgn="base" hangingPunct="0">
        <a:lnSpc>
          <a:spcPct val="98000"/>
        </a:lnSpc>
        <a:spcBef>
          <a:spcPct val="0"/>
        </a:spcBef>
        <a:spcAft>
          <a:spcPct val="0"/>
        </a:spcAft>
        <a:defRPr sz="2900" b="1">
          <a:solidFill>
            <a:srgbClr val="FAFD00"/>
          </a:solidFill>
          <a:latin typeface="Arial" charset="0"/>
        </a:defRPr>
      </a:lvl8pPr>
      <a:lvl9pPr marL="1828800" algn="l" defTabSz="727075" rtl="0" eaLnBrk="0" fontAlgn="base" hangingPunct="0">
        <a:lnSpc>
          <a:spcPct val="98000"/>
        </a:lnSpc>
        <a:spcBef>
          <a:spcPct val="0"/>
        </a:spcBef>
        <a:spcAft>
          <a:spcPct val="0"/>
        </a:spcAft>
        <a:defRPr sz="2900" b="1">
          <a:solidFill>
            <a:srgbClr val="FAFD00"/>
          </a:solidFill>
          <a:latin typeface="Arial" charset="0"/>
        </a:defRPr>
      </a:lvl9pPr>
    </p:titleStyle>
    <p:bodyStyle>
      <a:lvl1pPr marL="273050" indent="-273050" algn="l" defTabSz="727075" rtl="0" eaLnBrk="0" fontAlgn="base" hangingPunct="0">
        <a:lnSpc>
          <a:spcPct val="90000"/>
        </a:lnSpc>
        <a:spcBef>
          <a:spcPct val="30000"/>
        </a:spcBef>
        <a:spcAft>
          <a:spcPct val="0"/>
        </a:spcAft>
        <a:buSzPct val="100000"/>
        <a:buChar char="•"/>
        <a:defRPr sz="2300" b="1">
          <a:solidFill>
            <a:schemeClr val="tx1"/>
          </a:solidFill>
          <a:latin typeface="+mn-lt"/>
          <a:ea typeface="+mn-ea"/>
          <a:cs typeface="+mn-cs"/>
        </a:defRPr>
      </a:lvl1pPr>
      <a:lvl2pPr marL="654050" indent="-217488" algn="l" defTabSz="727075" rtl="0" eaLnBrk="0" fontAlgn="base" hangingPunct="0">
        <a:lnSpc>
          <a:spcPct val="90000"/>
        </a:lnSpc>
        <a:spcBef>
          <a:spcPct val="30000"/>
        </a:spcBef>
        <a:spcAft>
          <a:spcPct val="0"/>
        </a:spcAft>
        <a:buSzPct val="100000"/>
        <a:buChar char="–"/>
        <a:defRPr sz="1700" b="1">
          <a:solidFill>
            <a:schemeClr val="tx1"/>
          </a:solidFill>
          <a:latin typeface="+mn-lt"/>
        </a:defRPr>
      </a:lvl2pPr>
      <a:lvl3pPr marL="1090613" indent="-217488" algn="l" defTabSz="727075" rtl="0" eaLnBrk="0" fontAlgn="base" hangingPunct="0">
        <a:lnSpc>
          <a:spcPct val="90000"/>
        </a:lnSpc>
        <a:spcBef>
          <a:spcPct val="30000"/>
        </a:spcBef>
        <a:spcAft>
          <a:spcPct val="0"/>
        </a:spcAft>
        <a:buSzPct val="100000"/>
        <a:buChar char="»"/>
        <a:defRPr sz="1700" b="1">
          <a:solidFill>
            <a:schemeClr val="tx1"/>
          </a:solidFill>
          <a:latin typeface="+mn-lt"/>
        </a:defRPr>
      </a:lvl3pPr>
      <a:lvl4pPr marL="1471613"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4pPr>
      <a:lvl5pPr marL="1908175"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5pPr>
      <a:lvl6pPr marL="2365375"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6pPr>
      <a:lvl7pPr marL="2822575"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7pPr>
      <a:lvl8pPr marL="3279775"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8pPr>
      <a:lvl9pPr marL="3736975" indent="-163513" algn="l" defTabSz="727075" rtl="0" eaLnBrk="0" fontAlgn="base" hangingPunct="0">
        <a:lnSpc>
          <a:spcPct val="90000"/>
        </a:lnSpc>
        <a:spcBef>
          <a:spcPct val="30000"/>
        </a:spcBef>
        <a:spcAft>
          <a:spcPct val="0"/>
        </a:spcAft>
        <a:buSzPct val="100000"/>
        <a:buChar char="–"/>
        <a:defRPr sz="13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7.png"/><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13.bin"/><Relationship Id="rId4" Type="http://schemas.openxmlformats.org/officeDocument/2006/relationships/image" Target="../media/image1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16.bin"/><Relationship Id="rId4" Type="http://schemas.openxmlformats.org/officeDocument/2006/relationships/image" Target="../media/image1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19.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17.wmf"/><Relationship Id="rId11" Type="http://schemas.openxmlformats.org/officeDocument/2006/relationships/oleObject" Target="../embeddings/oleObject22.bin"/><Relationship Id="rId5" Type="http://schemas.openxmlformats.org/officeDocument/2006/relationships/oleObject" Target="../embeddings/oleObject18.bin"/><Relationship Id="rId10" Type="http://schemas.openxmlformats.org/officeDocument/2006/relationships/oleObject" Target="../embeddings/oleObject21.bin"/><Relationship Id="rId4" Type="http://schemas.openxmlformats.org/officeDocument/2006/relationships/image" Target="../media/image16.png"/><Relationship Id="rId9" Type="http://schemas.openxmlformats.org/officeDocument/2006/relationships/image" Target="../media/image18.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2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6.xml"/><Relationship Id="rId4" Type="http://schemas.openxmlformats.org/officeDocument/2006/relationships/image" Target="../media/image29.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31.wmf"/><Relationship Id="rId5" Type="http://schemas.openxmlformats.org/officeDocument/2006/relationships/oleObject" Target="../embeddings/oleObject28.bin"/><Relationship Id="rId4" Type="http://schemas.openxmlformats.org/officeDocument/2006/relationships/image" Target="../media/image30.wmf"/></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oleObject" Target="../embeddings/oleObject30.bin"/><Relationship Id="rId5" Type="http://schemas.openxmlformats.org/officeDocument/2006/relationships/image" Target="../media/image33.png"/><Relationship Id="rId4" Type="http://schemas.openxmlformats.org/officeDocument/2006/relationships/image" Target="../media/image32.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12.wmf"/></Relationships>
</file>

<file path=ppt/slides/_rels/slide7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32.bin"/><Relationship Id="rId7" Type="http://schemas.openxmlformats.org/officeDocument/2006/relationships/image" Target="../media/image33.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oleObject" Target="../embeddings/oleObject33.bin"/></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730250" y="2092325"/>
            <a:ext cx="4876800" cy="898525"/>
          </a:xfrm>
        </p:spPr>
        <p:txBody>
          <a:bodyPr/>
          <a:lstStyle/>
          <a:p>
            <a:r>
              <a:rPr lang="de-DE" altLang="en-US"/>
              <a:t>Qualitätsmanagement</a:t>
            </a:r>
            <a:br>
              <a:rPr lang="de-DE" altLang="en-US"/>
            </a:br>
            <a:r>
              <a:rPr lang="de-DE" altLang="en-US"/>
              <a:t>in der Softwareentwicklung</a:t>
            </a:r>
          </a:p>
        </p:txBody>
      </p:sp>
      <p:sp>
        <p:nvSpPr>
          <p:cNvPr id="139267" name="Rectangle 3"/>
          <p:cNvSpPr>
            <a:spLocks noGrp="1" noChangeArrowheads="1"/>
          </p:cNvSpPr>
          <p:nvPr>
            <p:ph type="subTitle" idx="1"/>
          </p:nvPr>
        </p:nvSpPr>
        <p:spPr bwMode="auto">
          <a:xfrm>
            <a:off x="2073275" y="4329113"/>
            <a:ext cx="5480050" cy="1082675"/>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34" tIns="43617" rIns="87234" bIns="43617" numCol="1" anchor="t" anchorCtr="0" compatLnSpc="1">
            <a:prstTxWarp prst="textNoShape">
              <a:avLst/>
            </a:prstTxWarp>
          </a:bodyPr>
          <a:lstStyle/>
          <a:p>
            <a:pPr algn="l" defTabSz="873125">
              <a:lnSpc>
                <a:spcPct val="100000"/>
              </a:lnSpc>
              <a:spcBef>
                <a:spcPct val="0"/>
              </a:spcBef>
              <a:buSzTx/>
            </a:pPr>
            <a:r>
              <a:rPr lang="de-DE" altLang="en-US" b="0">
                <a:solidFill>
                  <a:srgbClr val="FFFFFF"/>
                </a:solidFill>
              </a:rPr>
              <a:t>Ziele, Methoden und Vorgehen</a:t>
            </a:r>
          </a:p>
          <a:p>
            <a:pPr algn="l" defTabSz="873125">
              <a:lnSpc>
                <a:spcPct val="100000"/>
              </a:lnSpc>
              <a:spcBef>
                <a:spcPct val="0"/>
              </a:spcBef>
              <a:buSzTx/>
            </a:pPr>
            <a:r>
              <a:rPr lang="de-DE" altLang="en-US" b="0">
                <a:solidFill>
                  <a:srgbClr val="FFFFFF"/>
                </a:solidFill>
              </a:rPr>
              <a:t>zur Einführung eines ganzheitlichen Qualitätsmanagements</a:t>
            </a:r>
          </a:p>
        </p:txBody>
      </p:sp>
      <p:sp>
        <p:nvSpPr>
          <p:cNvPr id="139268" name="WordArt 4"/>
          <p:cNvSpPr>
            <a:spLocks noChangeArrowheads="1" noChangeShapeType="1" noTextEdit="1"/>
          </p:cNvSpPr>
          <p:nvPr/>
        </p:nvSpPr>
        <p:spPr bwMode="auto">
          <a:xfrm>
            <a:off x="7015163" y="2597150"/>
            <a:ext cx="1608137" cy="15875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344613" y="552450"/>
            <a:ext cx="5446712" cy="720725"/>
          </a:xfrm>
        </p:spPr>
        <p:txBody>
          <a:bodyPr/>
          <a:lstStyle/>
          <a:p>
            <a:r>
              <a:rPr lang="de-DE" altLang="en-US"/>
              <a:t>Ein Qualitätsmanager im Profil</a:t>
            </a:r>
            <a:r>
              <a:rPr lang="de-DE" altLang="en-US" sz="1700" i="1"/>
              <a:t/>
            </a:r>
            <a:br>
              <a:rPr lang="de-DE" altLang="en-US" sz="1700" i="1"/>
            </a:br>
            <a:r>
              <a:rPr lang="de-DE" altLang="en-US" sz="1700" i="1"/>
              <a:t>2. Begriffe rund um die Qualität</a:t>
            </a:r>
          </a:p>
        </p:txBody>
      </p:sp>
      <p:sp>
        <p:nvSpPr>
          <p:cNvPr id="151555" name="Text Box 3"/>
          <p:cNvSpPr txBox="1">
            <a:spLocks noChangeArrowheads="1"/>
          </p:cNvSpPr>
          <p:nvPr/>
        </p:nvSpPr>
        <p:spPr bwMode="auto">
          <a:xfrm>
            <a:off x="2341563" y="2454275"/>
            <a:ext cx="715962" cy="3444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AFD00"/>
                </a:solidFill>
                <a:latin typeface="Arial" charset="0"/>
              </a:rPr>
              <a:t>Er ist</a:t>
            </a:r>
          </a:p>
        </p:txBody>
      </p:sp>
      <p:sp>
        <p:nvSpPr>
          <p:cNvPr id="151556" name="Text Box 4"/>
          <p:cNvSpPr txBox="1">
            <a:spLocks noChangeArrowheads="1"/>
          </p:cNvSpPr>
          <p:nvPr/>
        </p:nvSpPr>
        <p:spPr bwMode="auto">
          <a:xfrm>
            <a:off x="1316038" y="4835525"/>
            <a:ext cx="4430712" cy="3444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rgbClr val="FAFD00"/>
                </a:solidFill>
                <a:latin typeface="Arial" charset="0"/>
              </a:rPr>
              <a:t>aber </a:t>
            </a:r>
            <a:r>
              <a:rPr lang="de-DE" altLang="en-US" sz="1700" u="sng">
                <a:solidFill>
                  <a:srgbClr val="FAFD00"/>
                </a:solidFill>
                <a:latin typeface="Arial" charset="0"/>
              </a:rPr>
              <a:t>nicht</a:t>
            </a:r>
            <a:r>
              <a:rPr lang="de-DE" altLang="en-US" sz="1700">
                <a:solidFill>
                  <a:srgbClr val="FAFD00"/>
                </a:solidFill>
                <a:latin typeface="Arial" charset="0"/>
              </a:rPr>
              <a:t> der  „allwissende Allesprüfer“!</a:t>
            </a:r>
          </a:p>
        </p:txBody>
      </p:sp>
      <p:sp>
        <p:nvSpPr>
          <p:cNvPr id="151557" name="Text Box 5"/>
          <p:cNvSpPr txBox="1">
            <a:spLocks noChangeArrowheads="1"/>
          </p:cNvSpPr>
          <p:nvPr/>
        </p:nvSpPr>
        <p:spPr bwMode="auto">
          <a:xfrm>
            <a:off x="3506788" y="1390650"/>
            <a:ext cx="6138862" cy="32734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1700">
                <a:solidFill>
                  <a:srgbClr val="FAFD00"/>
                </a:solidFill>
                <a:latin typeface="Arial" charset="0"/>
              </a:rPr>
              <a:t> Berater,</a:t>
            </a:r>
            <a:r>
              <a:rPr lang="de-DE" altLang="en-US" sz="1700">
                <a:solidFill>
                  <a:srgbClr val="FFFFFF"/>
                </a:solidFill>
                <a:latin typeface="Arial" charset="0"/>
              </a:rPr>
              <a:t/>
            </a:r>
            <a:br>
              <a:rPr lang="de-DE" altLang="en-US" sz="1700">
                <a:solidFill>
                  <a:srgbClr val="FFFFFF"/>
                </a:solidFill>
                <a:latin typeface="Arial" charset="0"/>
              </a:rPr>
            </a:br>
            <a:r>
              <a:rPr lang="de-DE" altLang="en-US" sz="1300">
                <a:solidFill>
                  <a:srgbClr val="FFFFFF"/>
                </a:solidFill>
                <a:latin typeface="Arial" charset="0"/>
              </a:rPr>
              <a:t>   Er führt Schulungen und Workshops über Qualitätsmanagement durch.</a:t>
            </a:r>
            <a:br>
              <a:rPr lang="de-DE" altLang="en-US" sz="1300">
                <a:solidFill>
                  <a:srgbClr val="FFFFFF"/>
                </a:solidFill>
                <a:latin typeface="Arial" charset="0"/>
              </a:rPr>
            </a:br>
            <a:r>
              <a:rPr lang="de-DE" altLang="en-US" sz="1300">
                <a:solidFill>
                  <a:srgbClr val="FFFFFF"/>
                </a:solidFill>
                <a:latin typeface="Arial" charset="0"/>
              </a:rPr>
              <a:t>   Er berät beim Entwurf von Qualitätszielen, -kriterien </a:t>
            </a:r>
            <a:br>
              <a:rPr lang="de-DE" altLang="en-US" sz="1300">
                <a:solidFill>
                  <a:srgbClr val="FFFFFF"/>
                </a:solidFill>
                <a:latin typeface="Arial" charset="0"/>
              </a:rPr>
            </a:br>
            <a:r>
              <a:rPr lang="de-DE" altLang="en-US" sz="1300">
                <a:solidFill>
                  <a:srgbClr val="FFFFFF"/>
                </a:solidFill>
                <a:latin typeface="Arial" charset="0"/>
              </a:rPr>
              <a:t>      und adäquaten Qualitätssicherungsmaßnahmen.</a:t>
            </a:r>
            <a:br>
              <a:rPr lang="de-DE" altLang="en-US" sz="1300">
                <a:solidFill>
                  <a:srgbClr val="FFFFFF"/>
                </a:solidFill>
                <a:latin typeface="Arial" charset="0"/>
              </a:rPr>
            </a:br>
            <a:endParaRPr lang="de-DE" altLang="en-US" sz="1300">
              <a:solidFill>
                <a:srgbClr val="FFFFFF"/>
              </a:solidFill>
              <a:latin typeface="Arial" charset="0"/>
            </a:endParaRPr>
          </a:p>
          <a:p>
            <a:pPr>
              <a:lnSpc>
                <a:spcPct val="100000"/>
              </a:lnSpc>
              <a:buFontTx/>
              <a:buChar char="•"/>
            </a:pPr>
            <a:r>
              <a:rPr lang="de-DE" altLang="en-US" sz="1700">
                <a:solidFill>
                  <a:srgbClr val="FAFD00"/>
                </a:solidFill>
                <a:latin typeface="Arial" charset="0"/>
              </a:rPr>
              <a:t> Servicestelle,</a:t>
            </a:r>
            <a:br>
              <a:rPr lang="de-DE" altLang="en-US" sz="1700">
                <a:solidFill>
                  <a:srgbClr val="FAFD00"/>
                </a:solidFill>
                <a:latin typeface="Arial" charset="0"/>
              </a:rPr>
            </a:br>
            <a:r>
              <a:rPr lang="de-DE" altLang="en-US" sz="1300">
                <a:solidFill>
                  <a:srgbClr val="FAFD00"/>
                </a:solidFill>
                <a:latin typeface="Arial" charset="0"/>
              </a:rPr>
              <a:t>   </a:t>
            </a:r>
            <a:r>
              <a:rPr lang="de-DE" altLang="en-US" sz="1300">
                <a:solidFill>
                  <a:srgbClr val="FFFFFF"/>
                </a:solidFill>
                <a:latin typeface="Arial" charset="0"/>
              </a:rPr>
              <a:t>Er organisiert und dokumentiert Qualitätsprüfungen.</a:t>
            </a:r>
            <a:br>
              <a:rPr lang="de-DE" altLang="en-US" sz="1300">
                <a:solidFill>
                  <a:srgbClr val="FFFFFF"/>
                </a:solidFill>
                <a:latin typeface="Arial" charset="0"/>
              </a:rPr>
            </a:br>
            <a:r>
              <a:rPr lang="de-DE" altLang="en-US" sz="1300">
                <a:solidFill>
                  <a:srgbClr val="FFFFFF"/>
                </a:solidFill>
                <a:latin typeface="Arial" charset="0"/>
              </a:rPr>
              <a:t>   Er moderiert Qualitätsprüfungen wie z.B. Review-Meetings.</a:t>
            </a:r>
            <a:br>
              <a:rPr lang="de-DE" altLang="en-US" sz="1300">
                <a:solidFill>
                  <a:srgbClr val="FFFFFF"/>
                </a:solidFill>
                <a:latin typeface="Arial" charset="0"/>
              </a:rPr>
            </a:br>
            <a:r>
              <a:rPr lang="de-DE" altLang="en-US" sz="1300">
                <a:solidFill>
                  <a:srgbClr val="FFFFFF"/>
                </a:solidFill>
                <a:latin typeface="Arial" charset="0"/>
              </a:rPr>
              <a:t>   Er leitet als projektzentraler „TÜV“ das formale Freigabeverfahren.</a:t>
            </a:r>
            <a:br>
              <a:rPr lang="de-DE" altLang="en-US" sz="1300">
                <a:solidFill>
                  <a:srgbClr val="FFFFFF"/>
                </a:solidFill>
                <a:latin typeface="Arial" charset="0"/>
              </a:rPr>
            </a:br>
            <a:r>
              <a:rPr lang="de-DE" altLang="en-US" sz="1300">
                <a:solidFill>
                  <a:srgbClr val="FFFFFF"/>
                </a:solidFill>
                <a:latin typeface="Arial" charset="0"/>
              </a:rPr>
              <a:t>   Er ist die erste Adresse für Fragen zur Projektdokumentation.</a:t>
            </a:r>
            <a:br>
              <a:rPr lang="de-DE" altLang="en-US" sz="1300">
                <a:solidFill>
                  <a:srgbClr val="FFFFFF"/>
                </a:solidFill>
                <a:latin typeface="Arial" charset="0"/>
              </a:rPr>
            </a:br>
            <a:r>
              <a:rPr lang="de-DE" altLang="en-US" sz="1300">
                <a:solidFill>
                  <a:srgbClr val="FFFFFF"/>
                </a:solidFill>
                <a:latin typeface="Arial" charset="0"/>
              </a:rPr>
              <a:t>	</a:t>
            </a:r>
          </a:p>
          <a:p>
            <a:pPr>
              <a:lnSpc>
                <a:spcPct val="100000"/>
              </a:lnSpc>
              <a:buFontTx/>
              <a:buChar char="•"/>
            </a:pPr>
            <a:r>
              <a:rPr lang="de-DE" altLang="en-US" sz="1900">
                <a:solidFill>
                  <a:srgbClr val="FAFD00"/>
                </a:solidFill>
                <a:latin typeface="Arial" charset="0"/>
              </a:rPr>
              <a:t> </a:t>
            </a:r>
            <a:r>
              <a:rPr lang="de-DE" altLang="en-US" sz="1700">
                <a:solidFill>
                  <a:srgbClr val="FAFD00"/>
                </a:solidFill>
                <a:latin typeface="Arial" charset="0"/>
              </a:rPr>
              <a:t>Experte und Allrounder,</a:t>
            </a:r>
            <a:r>
              <a:rPr lang="de-DE" altLang="en-US" sz="1700">
                <a:solidFill>
                  <a:srgbClr val="FFFFFF"/>
                </a:solidFill>
                <a:latin typeface="Arial" charset="0"/>
              </a:rPr>
              <a:t/>
            </a:r>
            <a:br>
              <a:rPr lang="de-DE" altLang="en-US" sz="1700">
                <a:solidFill>
                  <a:srgbClr val="FFFFFF"/>
                </a:solidFill>
                <a:latin typeface="Arial" charset="0"/>
              </a:rPr>
            </a:br>
            <a:r>
              <a:rPr lang="de-DE" altLang="en-US" sz="1300">
                <a:solidFill>
                  <a:srgbClr val="FFFFFF"/>
                </a:solidFill>
                <a:latin typeface="Arial" charset="0"/>
              </a:rPr>
              <a:t>   Er verfügt über methodisches Spezialwissen im Qualitätsmanagement.</a:t>
            </a:r>
            <a:br>
              <a:rPr lang="de-DE" altLang="en-US" sz="1300">
                <a:solidFill>
                  <a:srgbClr val="FFFFFF"/>
                </a:solidFill>
                <a:latin typeface="Arial" charset="0"/>
              </a:rPr>
            </a:br>
            <a:r>
              <a:rPr lang="de-DE" altLang="en-US" sz="1300">
                <a:solidFill>
                  <a:srgbClr val="FFFFFF"/>
                </a:solidFill>
                <a:latin typeface="Arial" charset="0"/>
              </a:rPr>
              <a:t>   Er ist ein erfahrener Moderator mit guter Menschenkenntnis.</a:t>
            </a:r>
            <a:br>
              <a:rPr lang="de-DE" altLang="en-US" sz="1300">
                <a:solidFill>
                  <a:srgbClr val="FFFFFF"/>
                </a:solidFill>
                <a:latin typeface="Arial" charset="0"/>
              </a:rPr>
            </a:br>
            <a:r>
              <a:rPr lang="de-DE" altLang="en-US" sz="1300">
                <a:solidFill>
                  <a:srgbClr val="FFFFFF"/>
                </a:solidFill>
                <a:latin typeface="Arial" charset="0"/>
              </a:rPr>
              <a:t>   Er besitzt gute Kenntnisse in Bereichen der Softwareentwicklung.</a:t>
            </a:r>
          </a:p>
        </p:txBody>
      </p:sp>
      <p:sp>
        <p:nvSpPr>
          <p:cNvPr id="151558" name="Text Box 6"/>
          <p:cNvSpPr txBox="1">
            <a:spLocks noChangeArrowheads="1"/>
          </p:cNvSpPr>
          <p:nvPr/>
        </p:nvSpPr>
        <p:spPr bwMode="auto">
          <a:xfrm>
            <a:off x="1401763" y="5513388"/>
            <a:ext cx="7526337" cy="1046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FF"/>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20000"/>
              </a:spcBef>
              <a:buFontTx/>
              <a:buChar char="•"/>
            </a:pPr>
            <a:r>
              <a:rPr lang="de-DE" altLang="en-US" sz="1500">
                <a:solidFill>
                  <a:srgbClr val="FFFFFF"/>
                </a:solidFill>
                <a:latin typeface="Arial" charset="0"/>
              </a:rPr>
              <a:t> </a:t>
            </a:r>
            <a:r>
              <a:rPr lang="de-DE" altLang="en-US" sz="1500">
                <a:solidFill>
                  <a:srgbClr val="FAFD00"/>
                </a:solidFill>
                <a:latin typeface="Arial" charset="0"/>
              </a:rPr>
              <a:t>Ergebnisqualität</a:t>
            </a:r>
            <a:r>
              <a:rPr lang="de-DE" altLang="en-US" sz="1500">
                <a:solidFill>
                  <a:srgbClr val="FFFFFF"/>
                </a:solidFill>
                <a:latin typeface="Arial" charset="0"/>
              </a:rPr>
              <a:t> ist Sache von Ergebnisautoren, prüfenden Fachexperten  </a:t>
            </a:r>
            <a:br>
              <a:rPr lang="de-DE" altLang="en-US" sz="1500">
                <a:solidFill>
                  <a:srgbClr val="FFFFFF"/>
                </a:solidFill>
                <a:latin typeface="Arial" charset="0"/>
              </a:rPr>
            </a:br>
            <a:r>
              <a:rPr lang="de-DE" altLang="en-US" sz="1500">
                <a:solidFill>
                  <a:srgbClr val="FFFFFF"/>
                </a:solidFill>
                <a:latin typeface="Arial" charset="0"/>
              </a:rPr>
              <a:t>   und Projektleitung!</a:t>
            </a:r>
          </a:p>
          <a:p>
            <a:pPr>
              <a:lnSpc>
                <a:spcPct val="100000"/>
              </a:lnSpc>
              <a:spcBef>
                <a:spcPct val="20000"/>
              </a:spcBef>
              <a:buFontTx/>
              <a:buChar char="•"/>
            </a:pPr>
            <a:r>
              <a:rPr lang="de-DE" altLang="en-US" sz="1500">
                <a:solidFill>
                  <a:srgbClr val="FFFFFF"/>
                </a:solidFill>
                <a:latin typeface="Arial" charset="0"/>
              </a:rPr>
              <a:t> Der Qualitätsmanager ist verantwortlich für die </a:t>
            </a:r>
            <a:r>
              <a:rPr lang="de-DE" altLang="en-US" sz="1500">
                <a:solidFill>
                  <a:srgbClr val="FAFD00"/>
                </a:solidFill>
                <a:latin typeface="Arial" charset="0"/>
              </a:rPr>
              <a:t>Qualität des QM-Prozesses</a:t>
            </a:r>
            <a:br>
              <a:rPr lang="de-DE" altLang="en-US" sz="1500">
                <a:solidFill>
                  <a:srgbClr val="FAFD00"/>
                </a:solidFill>
                <a:latin typeface="Arial" charset="0"/>
              </a:rPr>
            </a:br>
            <a:r>
              <a:rPr lang="de-DE" altLang="en-US" sz="1500">
                <a:solidFill>
                  <a:srgbClr val="FAFD00"/>
                </a:solidFill>
                <a:latin typeface="Arial" charset="0"/>
              </a:rPr>
              <a:t>   </a:t>
            </a:r>
            <a:r>
              <a:rPr lang="de-DE" altLang="en-US" sz="1500">
                <a:solidFill>
                  <a:srgbClr val="FFFFFF"/>
                </a:solidFill>
                <a:latin typeface="Arial" charset="0"/>
              </a:rPr>
              <a:t>und seiner Dokumentation!</a:t>
            </a:r>
          </a:p>
        </p:txBody>
      </p:sp>
      <p:sp>
        <p:nvSpPr>
          <p:cNvPr id="151559" name="WordArt 7"/>
          <p:cNvSpPr>
            <a:spLocks noChangeArrowheads="1" noChangeShapeType="1" noTextEdit="1"/>
          </p:cNvSpPr>
          <p:nvPr/>
        </p:nvSpPr>
        <p:spPr bwMode="auto">
          <a:xfrm rot="5400000">
            <a:off x="378619" y="5793582"/>
            <a:ext cx="901700" cy="354012"/>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scene3d>
              <a:camera prst="legacyPerspectiveFront">
                <a:rot lat="20639999" lon="20699999" rev="0"/>
              </a:camera>
              <a:lightRig rig="legacyNormal1" dir="t"/>
            </a:scene3d>
            <a:sp3d extrusionH="201600" prstMaterial="legacyPlastic">
              <a:extrusionClr>
                <a:srgbClr val="FAFD00"/>
              </a:extrusionClr>
            </a:sp3d>
          </a:bodyPr>
          <a:lstStyle/>
          <a:p>
            <a:pPr fontAlgn="auto"/>
            <a:r>
              <a:rPr lang="en-GB" sz="3600" kern="10">
                <a:ln w="9525">
                  <a:round/>
                  <a:headEnd/>
                  <a:tailEnd/>
                </a:ln>
                <a:solidFill>
                  <a:srgbClr val="FAFD00"/>
                </a:solidFill>
                <a:latin typeface="Arial Black"/>
              </a:rPr>
              <a:t>!</a:t>
            </a:r>
          </a:p>
        </p:txBody>
      </p:sp>
      <p:grpSp>
        <p:nvGrpSpPr>
          <p:cNvPr id="151560" name="Group 8"/>
          <p:cNvGrpSpPr>
            <a:grpSpLocks/>
          </p:cNvGrpSpPr>
          <p:nvPr/>
        </p:nvGrpSpPr>
        <p:grpSpPr bwMode="auto">
          <a:xfrm>
            <a:off x="1462088" y="5483225"/>
            <a:ext cx="7599362" cy="1082675"/>
            <a:chOff x="2792" y="3888"/>
            <a:chExt cx="3360" cy="240"/>
          </a:xfrm>
        </p:grpSpPr>
        <p:sp>
          <p:nvSpPr>
            <p:cNvPr id="151561" name="Line 9"/>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151562" name="Line 10"/>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graphicFrame>
        <p:nvGraphicFramePr>
          <p:cNvPr id="151563" name="Object 11"/>
          <p:cNvGraphicFramePr>
            <a:graphicFrameLocks noChangeAspect="1"/>
          </p:cNvGraphicFramePr>
          <p:nvPr/>
        </p:nvGraphicFramePr>
        <p:xfrm>
          <a:off x="622300" y="2092325"/>
          <a:ext cx="1231900" cy="1516063"/>
        </p:xfrm>
        <a:graphic>
          <a:graphicData uri="http://schemas.openxmlformats.org/presentationml/2006/ole">
            <mc:AlternateContent xmlns:mc="http://schemas.openxmlformats.org/markup-compatibility/2006">
              <mc:Choice xmlns:v="urn:schemas-microsoft-com:vml" Requires="v">
                <p:oleObj spid="_x0000_s151564" name="CorelPhotoPaint.Image.7" r:id="rId3" imgW="618884" imgH="761703" progId="CorelPhotoPaint.Image.7">
                  <p:embed/>
                </p:oleObj>
              </mc:Choice>
              <mc:Fallback>
                <p:oleObj name="CorelPhotoPaint.Image.7" r:id="rId3" imgW="618884" imgH="761703" progId="CorelPhotoPaint.Image.7">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00" y="2092325"/>
                        <a:ext cx="1231900" cy="1516063"/>
                      </a:xfrm>
                      <a:prstGeom prst="rect">
                        <a:avLst/>
                      </a:prstGeom>
                      <a:noFill/>
                      <a:ln w="12700">
                        <a:solidFill>
                          <a:schemeClr val="bg1"/>
                        </a:solidFill>
                        <a:miter lim="800000"/>
                        <a:headEnd/>
                        <a:tailEnd/>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5" name="Rectangle 21"/>
          <p:cNvSpPr>
            <a:spLocks noGrp="1" noChangeArrowheads="1"/>
          </p:cNvSpPr>
          <p:nvPr>
            <p:ph type="title"/>
          </p:nvPr>
        </p:nvSpPr>
        <p:spPr>
          <a:xfrm>
            <a:off x="1344613" y="555625"/>
            <a:ext cx="5938837" cy="720725"/>
          </a:xfrm>
        </p:spPr>
        <p:txBody>
          <a:bodyPr/>
          <a:lstStyle/>
          <a:p>
            <a:r>
              <a:rPr lang="de-DE" altLang="en-US"/>
              <a:t>Modelle der Qualitätsentwicklung</a:t>
            </a:r>
            <a:br>
              <a:rPr lang="de-DE" altLang="en-US"/>
            </a:br>
            <a:r>
              <a:rPr lang="de-DE" altLang="en-US" sz="1700" i="1"/>
              <a:t>2. Begriffe rund um die Qualität</a:t>
            </a:r>
            <a:endParaRPr lang="de-DE" altLang="en-US"/>
          </a:p>
        </p:txBody>
      </p:sp>
      <p:sp>
        <p:nvSpPr>
          <p:cNvPr id="72735" name="Text Box 31"/>
          <p:cNvSpPr txBox="1">
            <a:spLocks noChangeArrowheads="1"/>
          </p:cNvSpPr>
          <p:nvPr/>
        </p:nvSpPr>
        <p:spPr bwMode="auto">
          <a:xfrm>
            <a:off x="1316038" y="3795713"/>
            <a:ext cx="7188200" cy="3746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FFFFFF"/>
                </a:solidFill>
                <a:latin typeface="Arial" charset="0"/>
              </a:rPr>
              <a:t>TQM Total Quality Management : </a:t>
            </a:r>
            <a:r>
              <a:rPr lang="de-DE" altLang="en-US" sz="1900" i="1">
                <a:solidFill>
                  <a:srgbClr val="FFFFFF"/>
                </a:solidFill>
                <a:latin typeface="Arial" charset="0"/>
              </a:rPr>
              <a:t>das allumfassende Konzept</a:t>
            </a:r>
            <a:endParaRPr lang="de-DE" altLang="en-US" sz="1900">
              <a:solidFill>
                <a:srgbClr val="FFFFFF"/>
              </a:solidFill>
              <a:latin typeface="Arial" charset="0"/>
            </a:endParaRPr>
          </a:p>
        </p:txBody>
      </p:sp>
      <p:sp>
        <p:nvSpPr>
          <p:cNvPr id="72737" name="Rectangle 33"/>
          <p:cNvSpPr>
            <a:spLocks noChangeArrowheads="1"/>
          </p:cNvSpPr>
          <p:nvPr/>
        </p:nvSpPr>
        <p:spPr bwMode="auto">
          <a:xfrm>
            <a:off x="1316038" y="1963738"/>
            <a:ext cx="6740525" cy="3746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FFFFFF"/>
                </a:solidFill>
                <a:latin typeface="Arial" charset="0"/>
              </a:rPr>
              <a:t>CMM Capability Maturity Model : </a:t>
            </a:r>
            <a:r>
              <a:rPr lang="de-DE" altLang="en-US" sz="1900" i="1">
                <a:solidFill>
                  <a:srgbClr val="FFFFFF"/>
                </a:solidFill>
                <a:latin typeface="Arial" charset="0"/>
              </a:rPr>
              <a:t>das SEI-Standardmodell</a:t>
            </a:r>
            <a:endParaRPr lang="de-DE" altLang="en-US" sz="1900">
              <a:solidFill>
                <a:srgbClr val="FFFFFF"/>
              </a:solidFill>
              <a:latin typeface="Arial" charset="0"/>
            </a:endParaRPr>
          </a:p>
        </p:txBody>
      </p:sp>
      <p:sp>
        <p:nvSpPr>
          <p:cNvPr id="72740" name="Rectangle 36"/>
          <p:cNvSpPr>
            <a:spLocks noChangeArrowheads="1"/>
          </p:cNvSpPr>
          <p:nvPr/>
        </p:nvSpPr>
        <p:spPr bwMode="auto">
          <a:xfrm>
            <a:off x="1316038" y="4711700"/>
            <a:ext cx="56896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900">
                <a:solidFill>
                  <a:srgbClr val="FFFFFF"/>
                </a:solidFill>
                <a:latin typeface="Arial" charset="0"/>
              </a:rPr>
              <a:t>MBA Malcolm Baldridge Award : </a:t>
            </a:r>
            <a:r>
              <a:rPr lang="de-DE" altLang="en-US" sz="1900" i="1">
                <a:solidFill>
                  <a:srgbClr val="FFFFFF"/>
                </a:solidFill>
                <a:latin typeface="Arial" charset="0"/>
              </a:rPr>
              <a:t>der Wettbewerb</a:t>
            </a:r>
            <a:endParaRPr lang="de-DE" altLang="en-US" sz="1900">
              <a:solidFill>
                <a:srgbClr val="FFFFFF"/>
              </a:solidFill>
              <a:latin typeface="Arial" charset="0"/>
            </a:endParaRPr>
          </a:p>
        </p:txBody>
      </p:sp>
      <p:sp>
        <p:nvSpPr>
          <p:cNvPr id="72741" name="Rectangle 37"/>
          <p:cNvSpPr>
            <a:spLocks noChangeArrowheads="1"/>
          </p:cNvSpPr>
          <p:nvPr/>
        </p:nvSpPr>
        <p:spPr bwMode="auto">
          <a:xfrm>
            <a:off x="1316038" y="5568950"/>
            <a:ext cx="44958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900">
                <a:solidFill>
                  <a:srgbClr val="FFFFFF"/>
                </a:solidFill>
                <a:latin typeface="Arial" charset="0"/>
              </a:rPr>
              <a:t>EFQM-Preis : </a:t>
            </a:r>
            <a:r>
              <a:rPr lang="de-DE" altLang="en-US" sz="1900" i="1">
                <a:solidFill>
                  <a:srgbClr val="FFFFFF"/>
                </a:solidFill>
                <a:latin typeface="Arial" charset="0"/>
              </a:rPr>
              <a:t>die europäische Antwort</a:t>
            </a:r>
            <a:endParaRPr lang="de-DE" altLang="en-US" sz="1900">
              <a:solidFill>
                <a:srgbClr val="FFFFFF"/>
              </a:solidFill>
              <a:latin typeface="Arial" charset="0"/>
            </a:endParaRPr>
          </a:p>
        </p:txBody>
      </p:sp>
      <p:sp>
        <p:nvSpPr>
          <p:cNvPr id="72742" name="Text Box 38"/>
          <p:cNvSpPr txBox="1">
            <a:spLocks noChangeArrowheads="1"/>
          </p:cNvSpPr>
          <p:nvPr/>
        </p:nvSpPr>
        <p:spPr bwMode="auto">
          <a:xfrm>
            <a:off x="1316038" y="2878138"/>
            <a:ext cx="2455862" cy="3746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FFFFFF"/>
                </a:solidFill>
                <a:latin typeface="Arial" charset="0"/>
              </a:rPr>
              <a:t>ISO 9000 : </a:t>
            </a:r>
            <a:r>
              <a:rPr lang="de-DE" altLang="en-US" sz="1900" i="1">
                <a:solidFill>
                  <a:srgbClr val="FFFFFF"/>
                </a:solidFill>
                <a:latin typeface="Arial" charset="0"/>
              </a:rPr>
              <a:t>die Norm</a:t>
            </a:r>
            <a:endParaRPr lang="de-DE" altLang="en-US" sz="1900">
              <a:solidFill>
                <a:srgbClr val="FFFFFF"/>
              </a:solidFill>
              <a:latin typeface="Arial" charset="0"/>
            </a:endParaRPr>
          </a:p>
        </p:txBody>
      </p:sp>
      <p:sp>
        <p:nvSpPr>
          <p:cNvPr id="72758" name="Rectangle 54"/>
          <p:cNvSpPr>
            <a:spLocks noChangeArrowheads="1"/>
          </p:cNvSpPr>
          <p:nvPr/>
        </p:nvSpPr>
        <p:spPr bwMode="auto">
          <a:xfrm rot="-5400000">
            <a:off x="1109663" y="20939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59" name="Rectangle 55"/>
          <p:cNvSpPr>
            <a:spLocks noChangeArrowheads="1"/>
          </p:cNvSpPr>
          <p:nvPr/>
        </p:nvSpPr>
        <p:spPr bwMode="auto">
          <a:xfrm rot="-5400000">
            <a:off x="1109663" y="19923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0" name="Rectangle 56"/>
          <p:cNvSpPr>
            <a:spLocks noChangeArrowheads="1"/>
          </p:cNvSpPr>
          <p:nvPr/>
        </p:nvSpPr>
        <p:spPr bwMode="auto">
          <a:xfrm rot="-5400000">
            <a:off x="1108869" y="48045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1" name="Rectangle 57"/>
          <p:cNvSpPr>
            <a:spLocks noChangeArrowheads="1"/>
          </p:cNvSpPr>
          <p:nvPr/>
        </p:nvSpPr>
        <p:spPr bwMode="auto">
          <a:xfrm rot="-5400000">
            <a:off x="1109663" y="4699000"/>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2" name="Rectangle 58"/>
          <p:cNvSpPr>
            <a:spLocks noChangeArrowheads="1"/>
          </p:cNvSpPr>
          <p:nvPr/>
        </p:nvSpPr>
        <p:spPr bwMode="auto">
          <a:xfrm rot="-5400000">
            <a:off x="1109663" y="30019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3" name="Rectangle 59"/>
          <p:cNvSpPr>
            <a:spLocks noChangeArrowheads="1"/>
          </p:cNvSpPr>
          <p:nvPr/>
        </p:nvSpPr>
        <p:spPr bwMode="auto">
          <a:xfrm rot="-5400000">
            <a:off x="1109663" y="28987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4" name="Rectangle 60"/>
          <p:cNvSpPr>
            <a:spLocks noChangeArrowheads="1"/>
          </p:cNvSpPr>
          <p:nvPr/>
        </p:nvSpPr>
        <p:spPr bwMode="auto">
          <a:xfrm rot="-5400000">
            <a:off x="1109663" y="5638800"/>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5" name="Rectangle 61"/>
          <p:cNvSpPr>
            <a:spLocks noChangeArrowheads="1"/>
          </p:cNvSpPr>
          <p:nvPr/>
        </p:nvSpPr>
        <p:spPr bwMode="auto">
          <a:xfrm rot="-5400000">
            <a:off x="1109663" y="553402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6" name="Rectangle 62"/>
          <p:cNvSpPr>
            <a:spLocks noChangeArrowheads="1"/>
          </p:cNvSpPr>
          <p:nvPr/>
        </p:nvSpPr>
        <p:spPr bwMode="auto">
          <a:xfrm rot="-5400000">
            <a:off x="1109663" y="39401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2767" name="Rectangle 63"/>
          <p:cNvSpPr>
            <a:spLocks noChangeArrowheads="1"/>
          </p:cNvSpPr>
          <p:nvPr/>
        </p:nvSpPr>
        <p:spPr bwMode="auto">
          <a:xfrm rot="-5400000">
            <a:off x="1109663" y="383698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44613" y="550863"/>
            <a:ext cx="3311525" cy="720725"/>
          </a:xfrm>
        </p:spPr>
        <p:txBody>
          <a:bodyPr/>
          <a:lstStyle/>
          <a:p>
            <a:r>
              <a:rPr lang="de-DE" altLang="en-US"/>
              <a:t>ISO 9000</a:t>
            </a:r>
            <a:br>
              <a:rPr lang="de-DE" altLang="en-US"/>
            </a:br>
            <a:r>
              <a:rPr lang="de-DE" altLang="en-US" sz="1700" i="1"/>
              <a:t>2. Begriffe rund um die Qualität</a:t>
            </a:r>
            <a:endParaRPr lang="de-DE" altLang="en-US"/>
          </a:p>
        </p:txBody>
      </p:sp>
      <p:sp>
        <p:nvSpPr>
          <p:cNvPr id="56324" name="Oval 4"/>
          <p:cNvSpPr>
            <a:spLocks noChangeArrowheads="1"/>
          </p:cNvSpPr>
          <p:nvPr/>
        </p:nvSpPr>
        <p:spPr bwMode="auto">
          <a:xfrm>
            <a:off x="1628775" y="3005138"/>
            <a:ext cx="6116638" cy="3017837"/>
          </a:xfrm>
          <a:prstGeom prst="ellipse">
            <a:avLst/>
          </a:prstGeom>
          <a:solidFill>
            <a:srgbClr val="CECECE"/>
          </a:solidFill>
          <a:ln>
            <a:noFill/>
          </a:ln>
          <a:effectLst>
            <a:prstShdw prst="shdw18" dist="17961" dir="13500000">
              <a:srgbClr val="CECECE">
                <a:gamma/>
                <a:shade val="60000"/>
                <a:invGamma/>
              </a:srgbClr>
            </a:prstShdw>
          </a:effectLst>
          <a:extLst>
            <a:ext uri="{91240B29-F687-4F45-9708-019B960494DF}">
              <a14:hiddenLine xmlns:a14="http://schemas.microsoft.com/office/drawing/2010/main" w="7938">
                <a:solidFill>
                  <a:srgbClr val="000000"/>
                </a:solidFill>
                <a:round/>
                <a:headEnd/>
                <a:tailEnd/>
              </a14:hiddenLine>
            </a:ext>
          </a:extLst>
        </p:spPr>
        <p:txBody>
          <a:bodyPr/>
          <a:lstStyle/>
          <a:p>
            <a:endParaRPr lang="en-GB"/>
          </a:p>
        </p:txBody>
      </p:sp>
      <p:sp>
        <p:nvSpPr>
          <p:cNvPr id="56325" name="Oval 5"/>
          <p:cNvSpPr>
            <a:spLocks noChangeArrowheads="1"/>
          </p:cNvSpPr>
          <p:nvPr/>
        </p:nvSpPr>
        <p:spPr bwMode="auto">
          <a:xfrm>
            <a:off x="2479675" y="3424238"/>
            <a:ext cx="4414838" cy="2179637"/>
          </a:xfrm>
          <a:prstGeom prst="ellipse">
            <a:avLst/>
          </a:prstGeom>
          <a:solidFill>
            <a:srgbClr val="9EA7D2"/>
          </a:solidFill>
          <a:ln>
            <a:noFill/>
          </a:ln>
          <a:effectLst>
            <a:prstShdw prst="shdw18" dist="17961" dir="13500000">
              <a:srgbClr val="9EA7D2">
                <a:gamma/>
                <a:shade val="60000"/>
                <a:invGamma/>
              </a:srgbClr>
            </a:prstShdw>
          </a:effectLst>
          <a:extLst>
            <a:ext uri="{91240B29-F687-4F45-9708-019B960494DF}">
              <a14:hiddenLine xmlns:a14="http://schemas.microsoft.com/office/drawing/2010/main" w="7938">
                <a:solidFill>
                  <a:srgbClr val="000000"/>
                </a:solidFill>
                <a:round/>
                <a:headEnd/>
                <a:tailEnd/>
              </a14:hiddenLine>
            </a:ext>
          </a:extLst>
        </p:spPr>
        <p:txBody>
          <a:bodyPr/>
          <a:lstStyle/>
          <a:p>
            <a:endParaRPr lang="en-GB"/>
          </a:p>
        </p:txBody>
      </p:sp>
      <p:sp>
        <p:nvSpPr>
          <p:cNvPr id="56326" name="Oval 6"/>
          <p:cNvSpPr>
            <a:spLocks noChangeArrowheads="1"/>
          </p:cNvSpPr>
          <p:nvPr/>
        </p:nvSpPr>
        <p:spPr bwMode="auto">
          <a:xfrm>
            <a:off x="3308350" y="3860800"/>
            <a:ext cx="2757488" cy="1308100"/>
          </a:xfrm>
          <a:prstGeom prst="ellipse">
            <a:avLst/>
          </a:prstGeom>
          <a:solidFill>
            <a:schemeClr val="accent2"/>
          </a:solidFill>
          <a:ln>
            <a:noFill/>
          </a:ln>
          <a:effectLst>
            <a:prstShdw prst="shdw18" dist="17961" dir="13500000">
              <a:schemeClr val="accent2">
                <a:gamma/>
                <a:shade val="60000"/>
                <a:invGamma/>
              </a:schemeClr>
            </a:prstShdw>
          </a:effectLst>
          <a:extLst>
            <a:ext uri="{91240B29-F687-4F45-9708-019B960494DF}">
              <a14:hiddenLine xmlns:a14="http://schemas.microsoft.com/office/drawing/2010/main" w="7938">
                <a:solidFill>
                  <a:srgbClr val="000000"/>
                </a:solidFill>
                <a:round/>
                <a:headEnd/>
                <a:tailEnd/>
              </a14:hiddenLine>
            </a:ext>
          </a:extLst>
        </p:spPr>
        <p:txBody>
          <a:bodyPr/>
          <a:lstStyle/>
          <a:p>
            <a:endParaRPr lang="en-GB"/>
          </a:p>
        </p:txBody>
      </p:sp>
      <p:sp>
        <p:nvSpPr>
          <p:cNvPr id="56327" name="Rectangle 7"/>
          <p:cNvSpPr>
            <a:spLocks noChangeArrowheads="1"/>
          </p:cNvSpPr>
          <p:nvPr/>
        </p:nvSpPr>
        <p:spPr bwMode="auto">
          <a:xfrm>
            <a:off x="4232275" y="2987675"/>
            <a:ext cx="954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000000"/>
                </a:solidFill>
                <a:latin typeface="Arial" charset="0"/>
              </a:rPr>
              <a:t>ISO9001</a:t>
            </a:r>
            <a:endParaRPr lang="de-DE" altLang="en-US" sz="1900">
              <a:solidFill>
                <a:srgbClr val="FFFFFF"/>
              </a:solidFill>
              <a:latin typeface="Arial" charset="0"/>
            </a:endParaRPr>
          </a:p>
        </p:txBody>
      </p:sp>
      <p:sp>
        <p:nvSpPr>
          <p:cNvPr id="56328" name="Rectangle 8"/>
          <p:cNvSpPr>
            <a:spLocks noChangeArrowheads="1"/>
          </p:cNvSpPr>
          <p:nvPr/>
        </p:nvSpPr>
        <p:spPr bwMode="auto">
          <a:xfrm>
            <a:off x="4232275" y="3457575"/>
            <a:ext cx="954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000000"/>
                </a:solidFill>
                <a:latin typeface="Arial" charset="0"/>
              </a:rPr>
              <a:t>ISO9002</a:t>
            </a:r>
            <a:endParaRPr lang="de-DE" altLang="en-US" sz="1900">
              <a:solidFill>
                <a:srgbClr val="FFFFFF"/>
              </a:solidFill>
              <a:latin typeface="Arial" charset="0"/>
            </a:endParaRPr>
          </a:p>
        </p:txBody>
      </p:sp>
      <p:sp>
        <p:nvSpPr>
          <p:cNvPr id="56329" name="Rectangle 9"/>
          <p:cNvSpPr>
            <a:spLocks noChangeArrowheads="1"/>
          </p:cNvSpPr>
          <p:nvPr/>
        </p:nvSpPr>
        <p:spPr bwMode="auto">
          <a:xfrm>
            <a:off x="4232275" y="3932238"/>
            <a:ext cx="954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000000"/>
                </a:solidFill>
                <a:latin typeface="Arial" charset="0"/>
              </a:rPr>
              <a:t>ISO9003</a:t>
            </a:r>
            <a:endParaRPr lang="de-DE" altLang="en-US" sz="1900">
              <a:solidFill>
                <a:srgbClr val="FFFFFF"/>
              </a:solidFill>
              <a:latin typeface="Arial" charset="0"/>
            </a:endParaRPr>
          </a:p>
        </p:txBody>
      </p:sp>
      <p:sp>
        <p:nvSpPr>
          <p:cNvPr id="56394" name="Rectangle 74"/>
          <p:cNvSpPr>
            <a:spLocks noChangeArrowheads="1"/>
          </p:cNvSpPr>
          <p:nvPr/>
        </p:nvSpPr>
        <p:spPr bwMode="auto">
          <a:xfrm>
            <a:off x="1387475" y="2525713"/>
            <a:ext cx="39211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ISO9001 ist die umfassendste Norm ...</a:t>
            </a:r>
          </a:p>
        </p:txBody>
      </p:sp>
      <p:sp>
        <p:nvSpPr>
          <p:cNvPr id="56395" name="Rectangle 75"/>
          <p:cNvSpPr>
            <a:spLocks noChangeArrowheads="1"/>
          </p:cNvSpPr>
          <p:nvPr/>
        </p:nvSpPr>
        <p:spPr bwMode="auto">
          <a:xfrm>
            <a:off x="4559300" y="6205538"/>
            <a:ext cx="4387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  nach der eine Zertifizierung möglich ist.</a:t>
            </a:r>
          </a:p>
        </p:txBody>
      </p:sp>
      <p:sp>
        <p:nvSpPr>
          <p:cNvPr id="56396" name="Text Box 76"/>
          <p:cNvSpPr txBox="1">
            <a:spLocks noChangeArrowheads="1"/>
          </p:cNvSpPr>
          <p:nvPr/>
        </p:nvSpPr>
        <p:spPr bwMode="auto">
          <a:xfrm>
            <a:off x="1323975" y="1592263"/>
            <a:ext cx="7461250"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ISO 9000</a:t>
            </a:r>
            <a:r>
              <a:rPr lang="de-DE" altLang="en-US" sz="1300">
                <a:solidFill>
                  <a:srgbClr val="FFFFFF"/>
                </a:solidFill>
                <a:latin typeface="Arial" charset="0"/>
              </a:rPr>
              <a:t> ist eine Richtlinie, die festlegt, welche der Normen ISO 9001 bis ISO 9003</a:t>
            </a:r>
          </a:p>
          <a:p>
            <a:pPr>
              <a:lnSpc>
                <a:spcPct val="100000"/>
              </a:lnSpc>
            </a:pPr>
            <a:r>
              <a:rPr lang="de-DE" altLang="en-US" sz="1300">
                <a:solidFill>
                  <a:srgbClr val="FFFFFF"/>
                </a:solidFill>
                <a:latin typeface="Arial" charset="0"/>
              </a:rPr>
              <a:t>für ein bestimmtes Unternehmen zu implementieren und wie die entsprechende Norm für die</a:t>
            </a:r>
          </a:p>
          <a:p>
            <a:pPr>
              <a:lnSpc>
                <a:spcPct val="100000"/>
              </a:lnSpc>
            </a:pPr>
            <a:r>
              <a:rPr lang="de-DE" altLang="en-US" sz="1300">
                <a:solidFill>
                  <a:srgbClr val="FFFFFF"/>
                </a:solidFill>
                <a:latin typeface="Arial" charset="0"/>
              </a:rPr>
              <a:t>Entwicklung und Einführung eines </a:t>
            </a:r>
            <a:r>
              <a:rPr lang="de-DE" altLang="en-US" sz="1300">
                <a:solidFill>
                  <a:srgbClr val="FFFF00"/>
                </a:solidFill>
                <a:latin typeface="Arial" charset="0"/>
              </a:rPr>
              <a:t>QM-Systems</a:t>
            </a:r>
            <a:r>
              <a:rPr lang="de-DE" altLang="en-US" sz="1300">
                <a:solidFill>
                  <a:srgbClr val="FFFFFF"/>
                </a:solidFill>
                <a:latin typeface="Arial" charset="0"/>
              </a:rPr>
              <a:t> anzuwenden ist.</a:t>
            </a:r>
          </a:p>
        </p:txBody>
      </p:sp>
      <p:sp>
        <p:nvSpPr>
          <p:cNvPr id="56397" name="Rectangle 77"/>
          <p:cNvSpPr>
            <a:spLocks noChangeArrowheads="1"/>
          </p:cNvSpPr>
          <p:nvPr/>
        </p:nvSpPr>
        <p:spPr bwMode="auto">
          <a:xfrm>
            <a:off x="3941763" y="4418013"/>
            <a:ext cx="1709737" cy="542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000000"/>
                </a:solidFill>
                <a:latin typeface="Arial" charset="0"/>
              </a:rPr>
              <a:t>umfasst definiert</a:t>
            </a:r>
          </a:p>
          <a:p>
            <a:pPr algn="ctr">
              <a:lnSpc>
                <a:spcPct val="100000"/>
              </a:lnSpc>
            </a:pPr>
            <a:r>
              <a:rPr lang="de-DE" altLang="en-US" sz="1500">
                <a:solidFill>
                  <a:srgbClr val="000000"/>
                </a:solidFill>
                <a:latin typeface="Arial" charset="0"/>
              </a:rPr>
              <a:t>eine </a:t>
            </a:r>
            <a:r>
              <a:rPr lang="de-DE" altLang="en-US" sz="1500">
                <a:solidFill>
                  <a:srgbClr val="FFFF00"/>
                </a:solidFill>
                <a:latin typeface="Arial" charset="0"/>
              </a:rPr>
              <a:t>Endprüfung</a:t>
            </a:r>
            <a:endParaRPr lang="de-DE" altLang="en-US" sz="1500">
              <a:solidFill>
                <a:srgbClr val="000000"/>
              </a:solidFill>
              <a:latin typeface="Arial" charset="0"/>
            </a:endParaRPr>
          </a:p>
        </p:txBody>
      </p:sp>
      <p:sp>
        <p:nvSpPr>
          <p:cNvPr id="56398" name="Rectangle 78"/>
          <p:cNvSpPr>
            <a:spLocks noChangeArrowheads="1"/>
          </p:cNvSpPr>
          <p:nvPr/>
        </p:nvSpPr>
        <p:spPr bwMode="auto">
          <a:xfrm>
            <a:off x="3730625" y="5254625"/>
            <a:ext cx="2114550" cy="3143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000000"/>
                </a:solidFill>
                <a:latin typeface="Arial" charset="0"/>
              </a:rPr>
              <a:t>Vertrieb + Produktion</a:t>
            </a:r>
          </a:p>
        </p:txBody>
      </p:sp>
      <p:sp>
        <p:nvSpPr>
          <p:cNvPr id="56399" name="Text Box 79"/>
          <p:cNvSpPr txBox="1">
            <a:spLocks noChangeArrowheads="1"/>
          </p:cNvSpPr>
          <p:nvPr/>
        </p:nvSpPr>
        <p:spPr bwMode="auto">
          <a:xfrm>
            <a:off x="3719513" y="5659438"/>
            <a:ext cx="2144712" cy="3143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Design + Entwicklung</a:t>
            </a:r>
          </a:p>
        </p:txBody>
      </p:sp>
      <p:grpSp>
        <p:nvGrpSpPr>
          <p:cNvPr id="56400" name="Group 80"/>
          <p:cNvGrpSpPr>
            <a:grpSpLocks/>
          </p:cNvGrpSpPr>
          <p:nvPr/>
        </p:nvGrpSpPr>
        <p:grpSpPr bwMode="auto">
          <a:xfrm>
            <a:off x="1389063" y="1516063"/>
            <a:ext cx="7599362" cy="865187"/>
            <a:chOff x="2792" y="3888"/>
            <a:chExt cx="3360" cy="240"/>
          </a:xfrm>
        </p:grpSpPr>
        <p:sp>
          <p:nvSpPr>
            <p:cNvPr id="56401" name="Line 81"/>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6402" name="Line 82"/>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44613" y="550863"/>
            <a:ext cx="5489575" cy="720725"/>
          </a:xfrm>
        </p:spPr>
        <p:txBody>
          <a:bodyPr/>
          <a:lstStyle/>
          <a:p>
            <a:r>
              <a:rPr lang="de-DE" altLang="en-US"/>
              <a:t>ISO9000 -  Was ist der Nutzen?</a:t>
            </a:r>
            <a:r>
              <a:rPr lang="de-DE" altLang="en-US" sz="1700"/>
              <a:t/>
            </a:r>
            <a:br>
              <a:rPr lang="de-DE" altLang="en-US" sz="1700"/>
            </a:br>
            <a:r>
              <a:rPr lang="de-DE" altLang="en-US" sz="1700" i="1"/>
              <a:t>2.</a:t>
            </a:r>
            <a:r>
              <a:rPr lang="de-DE" altLang="en-US" sz="1700"/>
              <a:t> </a:t>
            </a:r>
            <a:r>
              <a:rPr lang="de-DE" altLang="en-US" sz="1700" i="1"/>
              <a:t>Begriffe rund um die Qualität</a:t>
            </a:r>
            <a:endParaRPr lang="de-DE" altLang="en-US"/>
          </a:p>
        </p:txBody>
      </p:sp>
      <p:sp>
        <p:nvSpPr>
          <p:cNvPr id="32774" name="Rectangle 6"/>
          <p:cNvSpPr>
            <a:spLocks noChangeArrowheads="1"/>
          </p:cNvSpPr>
          <p:nvPr/>
        </p:nvSpPr>
        <p:spPr bwMode="auto">
          <a:xfrm>
            <a:off x="1647825" y="2044700"/>
            <a:ext cx="686752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0"/>
              </a:spcBef>
            </a:pPr>
            <a:r>
              <a:rPr lang="de-DE" altLang="en-US" sz="1900" b="0">
                <a:solidFill>
                  <a:srgbClr val="FFFFFF"/>
                </a:solidFill>
                <a:latin typeface="Arial" charset="0"/>
              </a:rPr>
              <a:t>Die Arbeitsabläufe sind transparent und dokumentiert .</a:t>
            </a:r>
          </a:p>
          <a:p>
            <a:pPr>
              <a:lnSpc>
                <a:spcPct val="100000"/>
              </a:lnSpc>
              <a:spcBef>
                <a:spcPct val="50000"/>
              </a:spcBef>
            </a:pPr>
            <a:r>
              <a:rPr lang="de-DE" altLang="en-US" sz="1900" b="0">
                <a:solidFill>
                  <a:srgbClr val="FFFFFF"/>
                </a:solidFill>
                <a:latin typeface="Arial" charset="0"/>
              </a:rPr>
              <a:t>Sie laufen selbsttätig nach den festgelegten Regeln.</a:t>
            </a:r>
          </a:p>
          <a:p>
            <a:pPr>
              <a:lnSpc>
                <a:spcPct val="100000"/>
              </a:lnSpc>
              <a:spcBef>
                <a:spcPct val="50000"/>
              </a:spcBef>
            </a:pPr>
            <a:r>
              <a:rPr lang="de-DE" altLang="en-US" sz="1900" b="0">
                <a:solidFill>
                  <a:srgbClr val="FFFFFF"/>
                </a:solidFill>
                <a:latin typeface="Arial" charset="0"/>
              </a:rPr>
              <a:t>Das Unternehmen erhält darüber eine eigenständige Intelligenz.</a:t>
            </a:r>
          </a:p>
          <a:p>
            <a:pPr>
              <a:lnSpc>
                <a:spcPct val="100000"/>
              </a:lnSpc>
              <a:spcBef>
                <a:spcPct val="50000"/>
              </a:spcBef>
            </a:pPr>
            <a:r>
              <a:rPr lang="de-DE" altLang="en-US" sz="1900" b="0">
                <a:solidFill>
                  <a:srgbClr val="FFFFFF"/>
                </a:solidFill>
                <a:latin typeface="Arial" charset="0"/>
              </a:rPr>
              <a:t>Es entlastet das Management vom Tagesgeschäft ...</a:t>
            </a:r>
          </a:p>
          <a:p>
            <a:pPr>
              <a:lnSpc>
                <a:spcPct val="100000"/>
              </a:lnSpc>
              <a:spcBef>
                <a:spcPct val="50000"/>
              </a:spcBef>
            </a:pPr>
            <a:r>
              <a:rPr lang="de-DE" altLang="en-US" sz="1900" b="0">
                <a:solidFill>
                  <a:srgbClr val="FFFFFF"/>
                </a:solidFill>
                <a:latin typeface="Arial" charset="0"/>
              </a:rPr>
              <a:t>... und schafft damit </a:t>
            </a:r>
            <a:r>
              <a:rPr lang="de-DE" altLang="en-US" sz="1900" b="0">
                <a:solidFill>
                  <a:srgbClr val="FAFD00"/>
                </a:solidFill>
                <a:latin typeface="Arial" charset="0"/>
              </a:rPr>
              <a:t>Freiraum für die Bearbeitung des Marktes</a:t>
            </a:r>
            <a:r>
              <a:rPr lang="de-DE" altLang="en-US" sz="1900" b="0">
                <a:solidFill>
                  <a:srgbClr val="FFFFFF"/>
                </a:solidFill>
                <a:latin typeface="Arial" charset="0"/>
              </a:rPr>
              <a:t>.</a:t>
            </a:r>
            <a:endParaRPr lang="de-DE" altLang="en-US" sz="1300">
              <a:solidFill>
                <a:srgbClr val="FFFFFF"/>
              </a:solidFill>
              <a:latin typeface="Arial" charset="0"/>
            </a:endParaRPr>
          </a:p>
          <a:p>
            <a:pPr>
              <a:lnSpc>
                <a:spcPct val="100000"/>
              </a:lnSpc>
            </a:pPr>
            <a:endParaRPr lang="de-DE" altLang="en-US" sz="1900" b="0">
              <a:solidFill>
                <a:srgbClr val="FFFFFF"/>
              </a:solidFill>
              <a:latin typeface="Arial" charset="0"/>
            </a:endParaRPr>
          </a:p>
        </p:txBody>
      </p:sp>
      <p:sp>
        <p:nvSpPr>
          <p:cNvPr id="32803" name="Text Box 35"/>
          <p:cNvSpPr txBox="1">
            <a:spLocks noChangeArrowheads="1"/>
          </p:cNvSpPr>
          <p:nvPr/>
        </p:nvSpPr>
        <p:spPr bwMode="auto">
          <a:xfrm>
            <a:off x="1668463" y="4756150"/>
            <a:ext cx="6118225" cy="6635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i="1">
                <a:solidFill>
                  <a:srgbClr val="FFFFFF"/>
                </a:solidFill>
                <a:latin typeface="Arial" charset="0"/>
              </a:rPr>
              <a:t>Ein ISO 9000-Zertifikat heißt nicht mehr, als dass</a:t>
            </a:r>
          </a:p>
          <a:p>
            <a:pPr>
              <a:lnSpc>
                <a:spcPct val="100000"/>
              </a:lnSpc>
            </a:pPr>
            <a:r>
              <a:rPr lang="de-DE" altLang="en-US" sz="1900" i="1">
                <a:solidFill>
                  <a:srgbClr val="FFFFFF"/>
                </a:solidFill>
                <a:latin typeface="Arial" charset="0"/>
              </a:rPr>
              <a:t>das Management seine Hausaufgaben gemacht hat.</a:t>
            </a:r>
          </a:p>
        </p:txBody>
      </p:sp>
      <p:sp>
        <p:nvSpPr>
          <p:cNvPr id="32805" name="Text Box 37"/>
          <p:cNvSpPr txBox="1">
            <a:spLocks noChangeArrowheads="1"/>
          </p:cNvSpPr>
          <p:nvPr/>
        </p:nvSpPr>
        <p:spPr bwMode="auto">
          <a:xfrm>
            <a:off x="7959725" y="5340350"/>
            <a:ext cx="1063625" cy="344488"/>
          </a:xfrm>
          <a:prstGeom prst="rect">
            <a:avLst/>
          </a:prstGeom>
          <a:noFill/>
          <a:ln>
            <a:noFill/>
          </a:ln>
          <a:effectLst>
            <a:prstShdw prst="shdw17" dist="17961" dir="2700000">
              <a:srgbClr val="003366">
                <a:gamma/>
                <a:shade val="60000"/>
                <a:invGamma/>
              </a:srgbClr>
            </a:prstShdw>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00"/>
                </a:solidFill>
                <a:latin typeface="Arial" charset="0"/>
              </a:rPr>
              <a:t>DIE ZEIT</a:t>
            </a:r>
          </a:p>
        </p:txBody>
      </p:sp>
      <p:grpSp>
        <p:nvGrpSpPr>
          <p:cNvPr id="32807" name="Group 39"/>
          <p:cNvGrpSpPr>
            <a:grpSpLocks/>
          </p:cNvGrpSpPr>
          <p:nvPr/>
        </p:nvGrpSpPr>
        <p:grpSpPr bwMode="auto">
          <a:xfrm>
            <a:off x="1462088" y="4714875"/>
            <a:ext cx="6502400" cy="720725"/>
            <a:chOff x="2792" y="3888"/>
            <a:chExt cx="3360" cy="240"/>
          </a:xfrm>
        </p:grpSpPr>
        <p:sp>
          <p:nvSpPr>
            <p:cNvPr id="32808" name="Line 40"/>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32809" name="Line 41"/>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32810" name="Text Box 42"/>
          <p:cNvSpPr txBox="1">
            <a:spLocks noChangeArrowheads="1"/>
          </p:cNvSpPr>
          <p:nvPr/>
        </p:nvSpPr>
        <p:spPr bwMode="auto">
          <a:xfrm>
            <a:off x="7643813" y="4908550"/>
            <a:ext cx="3905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a:solidFill>
                  <a:schemeClr val="folHlink"/>
                </a:solidFill>
                <a:latin typeface="Arial" charset="0"/>
              </a:rPr>
              <a:t>“</a:t>
            </a:r>
            <a:endParaRPr lang="de-DE" altLang="en-US" sz="1300">
              <a:latin typeface="Arial" charset="0"/>
            </a:endParaRPr>
          </a:p>
        </p:txBody>
      </p:sp>
      <p:sp>
        <p:nvSpPr>
          <p:cNvPr id="32811" name="Rectangle 43"/>
          <p:cNvSpPr>
            <a:spLocks noChangeArrowheads="1"/>
          </p:cNvSpPr>
          <p:nvPr/>
        </p:nvSpPr>
        <p:spPr bwMode="auto">
          <a:xfrm>
            <a:off x="1433513" y="4589463"/>
            <a:ext cx="390525" cy="603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a:solidFill>
                  <a:schemeClr val="folHlink"/>
                </a:solidFill>
                <a:latin typeface="Arial" charset="0"/>
              </a:rPr>
              <a:t>„</a:t>
            </a:r>
          </a:p>
        </p:txBody>
      </p:sp>
      <p:sp>
        <p:nvSpPr>
          <p:cNvPr id="32830" name="Rectangle 62"/>
          <p:cNvSpPr>
            <a:spLocks noChangeArrowheads="1"/>
          </p:cNvSpPr>
          <p:nvPr/>
        </p:nvSpPr>
        <p:spPr bwMode="auto">
          <a:xfrm rot="-5400000">
            <a:off x="1109663" y="20939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1" name="Rectangle 63"/>
          <p:cNvSpPr>
            <a:spLocks noChangeArrowheads="1"/>
          </p:cNvSpPr>
          <p:nvPr/>
        </p:nvSpPr>
        <p:spPr bwMode="auto">
          <a:xfrm rot="-5400000">
            <a:off x="1109663" y="19923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2" name="Rectangle 64"/>
          <p:cNvSpPr>
            <a:spLocks noChangeArrowheads="1"/>
          </p:cNvSpPr>
          <p:nvPr/>
        </p:nvSpPr>
        <p:spPr bwMode="auto">
          <a:xfrm rot="-5400000">
            <a:off x="1109663" y="343693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3" name="Rectangle 65"/>
          <p:cNvSpPr>
            <a:spLocks noChangeArrowheads="1"/>
          </p:cNvSpPr>
          <p:nvPr/>
        </p:nvSpPr>
        <p:spPr bwMode="auto">
          <a:xfrm rot="-5400000">
            <a:off x="1108869" y="33313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4" name="Rectangle 66"/>
          <p:cNvSpPr>
            <a:spLocks noChangeArrowheads="1"/>
          </p:cNvSpPr>
          <p:nvPr/>
        </p:nvSpPr>
        <p:spPr bwMode="auto">
          <a:xfrm rot="-5400000">
            <a:off x="1108869" y="25693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5" name="Rectangle 67"/>
          <p:cNvSpPr>
            <a:spLocks noChangeArrowheads="1"/>
          </p:cNvSpPr>
          <p:nvPr/>
        </p:nvSpPr>
        <p:spPr bwMode="auto">
          <a:xfrm rot="-5400000">
            <a:off x="1109663" y="246538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6" name="Rectangle 68"/>
          <p:cNvSpPr>
            <a:spLocks noChangeArrowheads="1"/>
          </p:cNvSpPr>
          <p:nvPr/>
        </p:nvSpPr>
        <p:spPr bwMode="auto">
          <a:xfrm rot="-5400000">
            <a:off x="1108870" y="3869531"/>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7" name="Rectangle 69"/>
          <p:cNvSpPr>
            <a:spLocks noChangeArrowheads="1"/>
          </p:cNvSpPr>
          <p:nvPr/>
        </p:nvSpPr>
        <p:spPr bwMode="auto">
          <a:xfrm rot="-5400000">
            <a:off x="1109663" y="37639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8" name="Rectangle 70"/>
          <p:cNvSpPr>
            <a:spLocks noChangeArrowheads="1"/>
          </p:cNvSpPr>
          <p:nvPr/>
        </p:nvSpPr>
        <p:spPr bwMode="auto">
          <a:xfrm rot="-5400000">
            <a:off x="1109663" y="30019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2839" name="Rectangle 71"/>
          <p:cNvSpPr>
            <a:spLocks noChangeArrowheads="1"/>
          </p:cNvSpPr>
          <p:nvPr/>
        </p:nvSpPr>
        <p:spPr bwMode="auto">
          <a:xfrm rot="-5400000">
            <a:off x="1109663" y="28987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2"/>
          <p:cNvGrpSpPr>
            <a:grpSpLocks/>
          </p:cNvGrpSpPr>
          <p:nvPr/>
        </p:nvGrpSpPr>
        <p:grpSpPr bwMode="auto">
          <a:xfrm>
            <a:off x="1984375" y="5105400"/>
            <a:ext cx="6492875" cy="752475"/>
            <a:chOff x="1640" y="3549"/>
            <a:chExt cx="4264" cy="501"/>
          </a:xfrm>
        </p:grpSpPr>
        <p:sp>
          <p:nvSpPr>
            <p:cNvPr id="146435" name="Rectangle 3"/>
            <p:cNvSpPr>
              <a:spLocks noChangeArrowheads="1"/>
            </p:cNvSpPr>
            <p:nvPr/>
          </p:nvSpPr>
          <p:spPr bwMode="auto">
            <a:xfrm>
              <a:off x="1640" y="3549"/>
              <a:ext cx="4264" cy="50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6436" name="Rectangle 4"/>
            <p:cNvSpPr>
              <a:spLocks noChangeArrowheads="1"/>
            </p:cNvSpPr>
            <p:nvPr/>
          </p:nvSpPr>
          <p:spPr bwMode="auto">
            <a:xfrm>
              <a:off x="1640" y="355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6437" name="Rectangle 5"/>
            <p:cNvSpPr>
              <a:spLocks noChangeArrowheads="1"/>
            </p:cNvSpPr>
            <p:nvPr/>
          </p:nvSpPr>
          <p:spPr bwMode="auto">
            <a:xfrm>
              <a:off x="1706" y="3552"/>
              <a:ext cx="477"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Stufe 1</a:t>
              </a:r>
            </a:p>
          </p:txBody>
        </p:sp>
      </p:grpSp>
      <p:sp>
        <p:nvSpPr>
          <p:cNvPr id="146438" name="Rectangle 6"/>
          <p:cNvSpPr>
            <a:spLocks noChangeArrowheads="1"/>
          </p:cNvSpPr>
          <p:nvPr/>
        </p:nvSpPr>
        <p:spPr bwMode="auto">
          <a:xfrm>
            <a:off x="3295650" y="1954213"/>
            <a:ext cx="3871913" cy="908050"/>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39" name="Rectangle 7"/>
          <p:cNvSpPr>
            <a:spLocks noChangeArrowheads="1"/>
          </p:cNvSpPr>
          <p:nvPr/>
        </p:nvSpPr>
        <p:spPr bwMode="auto">
          <a:xfrm>
            <a:off x="3294063" y="1947863"/>
            <a:ext cx="977900" cy="44608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0" name="Rectangle 8"/>
          <p:cNvSpPr>
            <a:spLocks noChangeArrowheads="1"/>
          </p:cNvSpPr>
          <p:nvPr/>
        </p:nvSpPr>
        <p:spPr bwMode="auto">
          <a:xfrm>
            <a:off x="3394075" y="1998663"/>
            <a:ext cx="727075" cy="273050"/>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Stufe 5</a:t>
            </a:r>
          </a:p>
        </p:txBody>
      </p:sp>
      <p:grpSp>
        <p:nvGrpSpPr>
          <p:cNvPr id="146441" name="Group 9"/>
          <p:cNvGrpSpPr>
            <a:grpSpLocks/>
          </p:cNvGrpSpPr>
          <p:nvPr/>
        </p:nvGrpSpPr>
        <p:grpSpPr bwMode="auto">
          <a:xfrm>
            <a:off x="2284413" y="4356100"/>
            <a:ext cx="5894387" cy="754063"/>
            <a:chOff x="1841" y="3042"/>
            <a:chExt cx="3871" cy="501"/>
          </a:xfrm>
        </p:grpSpPr>
        <p:sp>
          <p:nvSpPr>
            <p:cNvPr id="146442" name="Rectangle 10"/>
            <p:cNvSpPr>
              <a:spLocks noChangeArrowheads="1"/>
            </p:cNvSpPr>
            <p:nvPr/>
          </p:nvSpPr>
          <p:spPr bwMode="auto">
            <a:xfrm>
              <a:off x="1847" y="3042"/>
              <a:ext cx="3865" cy="501"/>
            </a:xfrm>
            <a:prstGeom prst="rect">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6443" name="Group 11"/>
            <p:cNvGrpSpPr>
              <a:grpSpLocks/>
            </p:cNvGrpSpPr>
            <p:nvPr/>
          </p:nvGrpSpPr>
          <p:grpSpPr bwMode="auto">
            <a:xfrm>
              <a:off x="1841" y="3042"/>
              <a:ext cx="642" cy="240"/>
              <a:chOff x="1736" y="3072"/>
              <a:chExt cx="642" cy="240"/>
            </a:xfrm>
          </p:grpSpPr>
          <p:sp>
            <p:nvSpPr>
              <p:cNvPr id="146444" name="Rectangle 12"/>
              <p:cNvSpPr>
                <a:spLocks noChangeArrowheads="1"/>
              </p:cNvSpPr>
              <p:nvPr/>
            </p:nvSpPr>
            <p:spPr bwMode="auto">
              <a:xfrm>
                <a:off x="1736" y="307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6445" name="Rectangle 13"/>
              <p:cNvSpPr>
                <a:spLocks noChangeArrowheads="1"/>
              </p:cNvSpPr>
              <p:nvPr/>
            </p:nvSpPr>
            <p:spPr bwMode="auto">
              <a:xfrm>
                <a:off x="1802" y="3072"/>
                <a:ext cx="477"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Stufe 2</a:t>
                </a:r>
              </a:p>
            </p:txBody>
          </p:sp>
        </p:grpSp>
      </p:grpSp>
      <p:grpSp>
        <p:nvGrpSpPr>
          <p:cNvPr id="146446" name="Group 14"/>
          <p:cNvGrpSpPr>
            <a:grpSpLocks/>
          </p:cNvGrpSpPr>
          <p:nvPr/>
        </p:nvGrpSpPr>
        <p:grpSpPr bwMode="auto">
          <a:xfrm>
            <a:off x="2613025" y="3608388"/>
            <a:ext cx="5235575" cy="752475"/>
            <a:chOff x="2032" y="2544"/>
            <a:chExt cx="3440" cy="501"/>
          </a:xfrm>
        </p:grpSpPr>
        <p:sp>
          <p:nvSpPr>
            <p:cNvPr id="146447" name="Rectangle 15"/>
            <p:cNvSpPr>
              <a:spLocks noChangeArrowheads="1"/>
            </p:cNvSpPr>
            <p:nvPr/>
          </p:nvSpPr>
          <p:spPr bwMode="auto">
            <a:xfrm>
              <a:off x="2032" y="2544"/>
              <a:ext cx="3440" cy="501"/>
            </a:xfrm>
            <a:prstGeom prst="rect">
              <a:avLst/>
            </a:prstGeom>
            <a:solidFill>
              <a:srgbClr val="9EA7D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6448" name="Group 16"/>
            <p:cNvGrpSpPr>
              <a:grpSpLocks/>
            </p:cNvGrpSpPr>
            <p:nvPr/>
          </p:nvGrpSpPr>
          <p:grpSpPr bwMode="auto">
            <a:xfrm>
              <a:off x="2037" y="2544"/>
              <a:ext cx="642" cy="240"/>
              <a:chOff x="1854" y="2592"/>
              <a:chExt cx="642" cy="240"/>
            </a:xfrm>
          </p:grpSpPr>
          <p:sp>
            <p:nvSpPr>
              <p:cNvPr id="146449" name="Rectangle 17"/>
              <p:cNvSpPr>
                <a:spLocks noChangeArrowheads="1"/>
              </p:cNvSpPr>
              <p:nvPr/>
            </p:nvSpPr>
            <p:spPr bwMode="auto">
              <a:xfrm>
                <a:off x="1854" y="259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6450" name="Rectangle 18"/>
              <p:cNvSpPr>
                <a:spLocks noChangeArrowheads="1"/>
              </p:cNvSpPr>
              <p:nvPr/>
            </p:nvSpPr>
            <p:spPr bwMode="auto">
              <a:xfrm>
                <a:off x="1920" y="2592"/>
                <a:ext cx="478"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Stufe 3</a:t>
                </a:r>
              </a:p>
            </p:txBody>
          </p:sp>
        </p:grpSp>
      </p:grpSp>
      <p:sp>
        <p:nvSpPr>
          <p:cNvPr id="146451" name="Rectangle 19"/>
          <p:cNvSpPr>
            <a:spLocks noChangeArrowheads="1"/>
          </p:cNvSpPr>
          <p:nvPr/>
        </p:nvSpPr>
        <p:spPr bwMode="auto">
          <a:xfrm>
            <a:off x="2952750" y="2854325"/>
            <a:ext cx="4554538" cy="754063"/>
          </a:xfrm>
          <a:prstGeom prst="rect">
            <a:avLst/>
          </a:prstGeom>
          <a:solidFill>
            <a:srgbClr val="00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6452" name="Group 20"/>
          <p:cNvGrpSpPr>
            <a:grpSpLocks/>
          </p:cNvGrpSpPr>
          <p:nvPr/>
        </p:nvGrpSpPr>
        <p:grpSpPr bwMode="auto">
          <a:xfrm>
            <a:off x="2954338" y="2859088"/>
            <a:ext cx="977900" cy="360362"/>
            <a:chOff x="1854" y="2064"/>
            <a:chExt cx="642" cy="240"/>
          </a:xfrm>
        </p:grpSpPr>
        <p:sp>
          <p:nvSpPr>
            <p:cNvPr id="146453" name="Rectangle 21"/>
            <p:cNvSpPr>
              <a:spLocks noChangeArrowheads="1"/>
            </p:cNvSpPr>
            <p:nvPr/>
          </p:nvSpPr>
          <p:spPr bwMode="auto">
            <a:xfrm>
              <a:off x="1854" y="2064"/>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6454" name="Rectangle 22"/>
            <p:cNvSpPr>
              <a:spLocks noChangeArrowheads="1"/>
            </p:cNvSpPr>
            <p:nvPr/>
          </p:nvSpPr>
          <p:spPr bwMode="auto">
            <a:xfrm>
              <a:off x="1920" y="2064"/>
              <a:ext cx="477"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Stufe 4</a:t>
              </a:r>
            </a:p>
          </p:txBody>
        </p:sp>
      </p:grpSp>
      <p:sp>
        <p:nvSpPr>
          <p:cNvPr id="146455" name="Rectangle 23"/>
          <p:cNvSpPr>
            <a:spLocks noGrp="1" noChangeArrowheads="1"/>
          </p:cNvSpPr>
          <p:nvPr>
            <p:ph type="title"/>
          </p:nvPr>
        </p:nvSpPr>
        <p:spPr>
          <a:xfrm>
            <a:off x="1344613" y="550863"/>
            <a:ext cx="5753100" cy="720725"/>
          </a:xfrm>
        </p:spPr>
        <p:txBody>
          <a:bodyPr/>
          <a:lstStyle/>
          <a:p>
            <a:r>
              <a:rPr lang="de-DE" altLang="en-US"/>
              <a:t>CMM - Capability Maturity Model</a:t>
            </a:r>
            <a:r>
              <a:rPr lang="de-DE" altLang="en-US" sz="1700"/>
              <a:t/>
            </a:r>
            <a:br>
              <a:rPr lang="de-DE" altLang="en-US" sz="1700"/>
            </a:br>
            <a:r>
              <a:rPr lang="de-DE" altLang="en-US" sz="1700" i="1"/>
              <a:t>2. Begriffe rund um die Qualität</a:t>
            </a:r>
            <a:endParaRPr lang="de-DE" altLang="en-US"/>
          </a:p>
        </p:txBody>
      </p:sp>
      <p:sp>
        <p:nvSpPr>
          <p:cNvPr id="146456" name="Rectangle 24"/>
          <p:cNvSpPr>
            <a:spLocks noChangeArrowheads="1"/>
          </p:cNvSpPr>
          <p:nvPr/>
        </p:nvSpPr>
        <p:spPr bwMode="auto">
          <a:xfrm>
            <a:off x="4297363" y="5195888"/>
            <a:ext cx="2613025"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Initial</a:t>
            </a:r>
            <a:endParaRPr lang="de-DE" altLang="en-US" sz="1300">
              <a:latin typeface="Arial" charset="0"/>
            </a:endParaRPr>
          </a:p>
          <a:p>
            <a:pPr algn="ctr">
              <a:lnSpc>
                <a:spcPct val="100000"/>
              </a:lnSpc>
            </a:pPr>
            <a:r>
              <a:rPr lang="de-DE" altLang="en-US" sz="1300">
                <a:latin typeface="Arial" charset="0"/>
              </a:rPr>
              <a:t>“Wir betreiben unser Geschäft.”</a:t>
            </a:r>
            <a:endParaRPr lang="de-DE" altLang="en-US" sz="900">
              <a:latin typeface="Arial" charset="0"/>
            </a:endParaRPr>
          </a:p>
        </p:txBody>
      </p:sp>
      <p:sp>
        <p:nvSpPr>
          <p:cNvPr id="146457" name="Rectangle 25"/>
          <p:cNvSpPr>
            <a:spLocks noChangeArrowheads="1"/>
          </p:cNvSpPr>
          <p:nvPr/>
        </p:nvSpPr>
        <p:spPr bwMode="auto">
          <a:xfrm>
            <a:off x="3851275" y="4473575"/>
            <a:ext cx="35020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    Repeatable</a:t>
            </a:r>
            <a:endParaRPr lang="de-DE" altLang="en-US" sz="1300">
              <a:latin typeface="Arial" charset="0"/>
            </a:endParaRPr>
          </a:p>
          <a:p>
            <a:pPr algn="ctr">
              <a:lnSpc>
                <a:spcPct val="100000"/>
              </a:lnSpc>
            </a:pPr>
            <a:r>
              <a:rPr lang="de-DE" altLang="en-US" sz="1300">
                <a:latin typeface="Arial" charset="0"/>
              </a:rPr>
              <a:t>“Wir erhalten reproduzierbare Ergebnisse.”</a:t>
            </a:r>
            <a:endParaRPr lang="de-DE" altLang="en-US" sz="900">
              <a:latin typeface="Arial" charset="0"/>
            </a:endParaRPr>
          </a:p>
        </p:txBody>
      </p:sp>
      <p:sp>
        <p:nvSpPr>
          <p:cNvPr id="146458" name="Rectangle 26"/>
          <p:cNvSpPr>
            <a:spLocks noChangeArrowheads="1"/>
          </p:cNvSpPr>
          <p:nvPr/>
        </p:nvSpPr>
        <p:spPr bwMode="auto">
          <a:xfrm>
            <a:off x="4289425" y="3694113"/>
            <a:ext cx="26304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Defined</a:t>
            </a:r>
            <a:endParaRPr lang="de-DE" altLang="en-US" sz="1300">
              <a:latin typeface="Arial" charset="0"/>
            </a:endParaRPr>
          </a:p>
          <a:p>
            <a:pPr algn="ctr">
              <a:lnSpc>
                <a:spcPct val="100000"/>
              </a:lnSpc>
            </a:pPr>
            <a:r>
              <a:rPr lang="de-DE" altLang="en-US" sz="1300">
                <a:latin typeface="Arial" charset="0"/>
              </a:rPr>
              <a:t>“Wir haben unsere Arbeitsweise</a:t>
            </a:r>
          </a:p>
          <a:p>
            <a:pPr algn="ctr">
              <a:lnSpc>
                <a:spcPct val="100000"/>
              </a:lnSpc>
            </a:pPr>
            <a:r>
              <a:rPr lang="de-DE" altLang="en-US" sz="1300">
                <a:latin typeface="Arial" charset="0"/>
              </a:rPr>
              <a:t>personenunabhängig definiert.”</a:t>
            </a:r>
            <a:endParaRPr lang="de-DE" altLang="en-US" sz="900">
              <a:latin typeface="Arial" charset="0"/>
            </a:endParaRPr>
          </a:p>
        </p:txBody>
      </p:sp>
      <p:sp>
        <p:nvSpPr>
          <p:cNvPr id="146459" name="Rectangle 27"/>
          <p:cNvSpPr>
            <a:spLocks noChangeArrowheads="1"/>
          </p:cNvSpPr>
          <p:nvPr/>
        </p:nvSpPr>
        <p:spPr bwMode="auto">
          <a:xfrm>
            <a:off x="3916363" y="2944813"/>
            <a:ext cx="33766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Managed</a:t>
            </a:r>
            <a:endParaRPr lang="de-DE" altLang="en-US" sz="1300">
              <a:latin typeface="Arial" charset="0"/>
            </a:endParaRPr>
          </a:p>
          <a:p>
            <a:pPr algn="ctr">
              <a:lnSpc>
                <a:spcPct val="100000"/>
              </a:lnSpc>
            </a:pPr>
            <a:r>
              <a:rPr lang="de-DE" altLang="en-US" sz="1300">
                <a:latin typeface="Arial" charset="0"/>
              </a:rPr>
              <a:t>“Wir steuern unsere Arbeitsweise anhand</a:t>
            </a:r>
          </a:p>
          <a:p>
            <a:pPr algn="ctr">
              <a:lnSpc>
                <a:spcPct val="100000"/>
              </a:lnSpc>
            </a:pPr>
            <a:r>
              <a:rPr lang="de-DE" altLang="en-US" sz="1300">
                <a:latin typeface="Arial" charset="0"/>
              </a:rPr>
              <a:t>quantitativer Messgrößen.”</a:t>
            </a:r>
            <a:endParaRPr lang="de-DE" altLang="en-US" sz="900">
              <a:latin typeface="Arial" charset="0"/>
            </a:endParaRPr>
          </a:p>
        </p:txBody>
      </p:sp>
      <p:sp>
        <p:nvSpPr>
          <p:cNvPr id="146460" name="Rectangle 28"/>
          <p:cNvSpPr>
            <a:spLocks noChangeArrowheads="1"/>
          </p:cNvSpPr>
          <p:nvPr/>
        </p:nvSpPr>
        <p:spPr bwMode="auto">
          <a:xfrm>
            <a:off x="2922588" y="1947863"/>
            <a:ext cx="5364162"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Optimizing</a:t>
            </a:r>
            <a:endParaRPr lang="de-DE" altLang="en-US" sz="1300">
              <a:latin typeface="Arial" charset="0"/>
            </a:endParaRPr>
          </a:p>
          <a:p>
            <a:pPr algn="ctr">
              <a:lnSpc>
                <a:spcPct val="100000"/>
              </a:lnSpc>
            </a:pPr>
            <a:r>
              <a:rPr lang="de-DE" altLang="en-US" sz="1300">
                <a:latin typeface="Arial" charset="0"/>
              </a:rPr>
              <a:t>“Wir optimieren unser Geschäft</a:t>
            </a:r>
          </a:p>
          <a:p>
            <a:pPr algn="ctr">
              <a:lnSpc>
                <a:spcPct val="100000"/>
              </a:lnSpc>
            </a:pPr>
            <a:r>
              <a:rPr lang="de-DE" altLang="en-US" sz="1300">
                <a:latin typeface="Arial" charset="0"/>
              </a:rPr>
              <a:t>durch laufende Überprüfung und</a:t>
            </a:r>
          </a:p>
          <a:p>
            <a:pPr algn="ctr">
              <a:lnSpc>
                <a:spcPct val="100000"/>
              </a:lnSpc>
            </a:pPr>
            <a:r>
              <a:rPr lang="de-DE" altLang="en-US" sz="1300">
                <a:latin typeface="Arial" charset="0"/>
              </a:rPr>
              <a:t>Anpassung des Prozesses selber.”</a:t>
            </a:r>
          </a:p>
        </p:txBody>
      </p:sp>
      <p:sp>
        <p:nvSpPr>
          <p:cNvPr id="146461" name="Rectangle 29"/>
          <p:cNvSpPr>
            <a:spLocks noChangeArrowheads="1"/>
          </p:cNvSpPr>
          <p:nvPr/>
        </p:nvSpPr>
        <p:spPr bwMode="auto">
          <a:xfrm>
            <a:off x="415925" y="4906963"/>
            <a:ext cx="904875"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30290" rIns="57550" bIns="30290">
            <a:spAutoFit/>
          </a:bodyPr>
          <a:lstStyle>
            <a:lvl1pPr algn="l" defTabSz="300038">
              <a:defRPr sz="2400">
                <a:solidFill>
                  <a:schemeClr val="tx1"/>
                </a:solidFill>
                <a:latin typeface="Times New Roman" pitchFamily="18" charset="0"/>
              </a:defRPr>
            </a:lvl1pPr>
            <a:lvl2pPr marL="352425" algn="l" defTabSz="300038">
              <a:defRPr sz="2400">
                <a:solidFill>
                  <a:schemeClr val="tx1"/>
                </a:solidFill>
                <a:latin typeface="Times New Roman" pitchFamily="18" charset="0"/>
              </a:defRPr>
            </a:lvl2pPr>
            <a:lvl3pPr marL="703263" algn="l" defTabSz="300038">
              <a:defRPr sz="2400">
                <a:solidFill>
                  <a:schemeClr val="tx1"/>
                </a:solidFill>
                <a:latin typeface="Times New Roman" pitchFamily="18" charset="0"/>
              </a:defRPr>
            </a:lvl3pPr>
            <a:lvl4pPr marL="1052513" algn="l" defTabSz="300038">
              <a:defRPr sz="2400">
                <a:solidFill>
                  <a:schemeClr val="tx1"/>
                </a:solidFill>
                <a:latin typeface="Times New Roman" pitchFamily="18" charset="0"/>
              </a:defRPr>
            </a:lvl4pPr>
            <a:lvl5pPr marL="1401763" algn="l" defTabSz="300038">
              <a:defRPr sz="2400">
                <a:solidFill>
                  <a:schemeClr val="tx1"/>
                </a:solidFill>
                <a:latin typeface="Times New Roman" pitchFamily="18" charset="0"/>
              </a:defRPr>
            </a:lvl5pPr>
            <a:lvl6pPr marL="1858963" defTabSz="300038" eaLnBrk="0" fontAlgn="base" hangingPunct="0">
              <a:spcBef>
                <a:spcPct val="0"/>
              </a:spcBef>
              <a:spcAft>
                <a:spcPct val="0"/>
              </a:spcAft>
              <a:defRPr sz="2400">
                <a:solidFill>
                  <a:schemeClr val="tx1"/>
                </a:solidFill>
                <a:latin typeface="Times New Roman" pitchFamily="18" charset="0"/>
              </a:defRPr>
            </a:lvl6pPr>
            <a:lvl7pPr marL="2316163" defTabSz="300038" eaLnBrk="0" fontAlgn="base" hangingPunct="0">
              <a:spcBef>
                <a:spcPct val="0"/>
              </a:spcBef>
              <a:spcAft>
                <a:spcPct val="0"/>
              </a:spcAft>
              <a:defRPr sz="2400">
                <a:solidFill>
                  <a:schemeClr val="tx1"/>
                </a:solidFill>
                <a:latin typeface="Times New Roman" pitchFamily="18" charset="0"/>
              </a:defRPr>
            </a:lvl7pPr>
            <a:lvl8pPr marL="2773363" defTabSz="300038" eaLnBrk="0" fontAlgn="base" hangingPunct="0">
              <a:spcBef>
                <a:spcPct val="0"/>
              </a:spcBef>
              <a:spcAft>
                <a:spcPct val="0"/>
              </a:spcAft>
              <a:defRPr sz="2400">
                <a:solidFill>
                  <a:schemeClr val="tx1"/>
                </a:solidFill>
                <a:latin typeface="Times New Roman" pitchFamily="18" charset="0"/>
              </a:defRPr>
            </a:lvl8pPr>
            <a:lvl9pPr marL="3230563" defTabSz="300038"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Erfahrung</a:t>
            </a:r>
          </a:p>
        </p:txBody>
      </p:sp>
      <p:sp>
        <p:nvSpPr>
          <p:cNvPr id="146462" name="Rectangle 30"/>
          <p:cNvSpPr>
            <a:spLocks noChangeArrowheads="1"/>
          </p:cNvSpPr>
          <p:nvPr/>
        </p:nvSpPr>
        <p:spPr bwMode="auto">
          <a:xfrm>
            <a:off x="600075" y="4040188"/>
            <a:ext cx="1182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30290" rIns="57550" bIns="30290">
            <a:spAutoFit/>
          </a:bodyPr>
          <a:lstStyle>
            <a:lvl1pPr algn="l" defTabSz="300038">
              <a:defRPr sz="2400">
                <a:solidFill>
                  <a:schemeClr val="tx1"/>
                </a:solidFill>
                <a:latin typeface="Times New Roman" pitchFamily="18" charset="0"/>
              </a:defRPr>
            </a:lvl1pPr>
            <a:lvl2pPr marL="352425" algn="l" defTabSz="300038">
              <a:defRPr sz="2400">
                <a:solidFill>
                  <a:schemeClr val="tx1"/>
                </a:solidFill>
                <a:latin typeface="Times New Roman" pitchFamily="18" charset="0"/>
              </a:defRPr>
            </a:lvl2pPr>
            <a:lvl3pPr marL="703263" algn="l" defTabSz="300038">
              <a:defRPr sz="2400">
                <a:solidFill>
                  <a:schemeClr val="tx1"/>
                </a:solidFill>
                <a:latin typeface="Times New Roman" pitchFamily="18" charset="0"/>
              </a:defRPr>
            </a:lvl3pPr>
            <a:lvl4pPr marL="1052513" algn="l" defTabSz="300038">
              <a:defRPr sz="2400">
                <a:solidFill>
                  <a:schemeClr val="tx1"/>
                </a:solidFill>
                <a:latin typeface="Times New Roman" pitchFamily="18" charset="0"/>
              </a:defRPr>
            </a:lvl4pPr>
            <a:lvl5pPr marL="1401763" algn="l" defTabSz="300038">
              <a:defRPr sz="2400">
                <a:solidFill>
                  <a:schemeClr val="tx1"/>
                </a:solidFill>
                <a:latin typeface="Times New Roman" pitchFamily="18" charset="0"/>
              </a:defRPr>
            </a:lvl5pPr>
            <a:lvl6pPr marL="1858963" defTabSz="300038" eaLnBrk="0" fontAlgn="base" hangingPunct="0">
              <a:spcBef>
                <a:spcPct val="0"/>
              </a:spcBef>
              <a:spcAft>
                <a:spcPct val="0"/>
              </a:spcAft>
              <a:defRPr sz="2400">
                <a:solidFill>
                  <a:schemeClr val="tx1"/>
                </a:solidFill>
                <a:latin typeface="Times New Roman" pitchFamily="18" charset="0"/>
              </a:defRPr>
            </a:lvl6pPr>
            <a:lvl7pPr marL="2316163" defTabSz="300038" eaLnBrk="0" fontAlgn="base" hangingPunct="0">
              <a:spcBef>
                <a:spcPct val="0"/>
              </a:spcBef>
              <a:spcAft>
                <a:spcPct val="0"/>
              </a:spcAft>
              <a:defRPr sz="2400">
                <a:solidFill>
                  <a:schemeClr val="tx1"/>
                </a:solidFill>
                <a:latin typeface="Times New Roman" pitchFamily="18" charset="0"/>
              </a:defRPr>
            </a:lvl7pPr>
            <a:lvl8pPr marL="2773363" defTabSz="300038" eaLnBrk="0" fontAlgn="base" hangingPunct="0">
              <a:spcBef>
                <a:spcPct val="0"/>
              </a:spcBef>
              <a:spcAft>
                <a:spcPct val="0"/>
              </a:spcAft>
              <a:defRPr sz="2400">
                <a:solidFill>
                  <a:schemeClr val="tx1"/>
                </a:solidFill>
                <a:latin typeface="Times New Roman" pitchFamily="18" charset="0"/>
              </a:defRPr>
            </a:lvl8pPr>
            <a:lvl9pPr marL="3230563" defTabSz="300038"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Definition der</a:t>
            </a:r>
          </a:p>
          <a:p>
            <a:pPr>
              <a:lnSpc>
                <a:spcPct val="100000"/>
              </a:lnSpc>
            </a:pPr>
            <a:r>
              <a:rPr lang="de-DE" altLang="en-US" sz="1300">
                <a:solidFill>
                  <a:srgbClr val="FFFFFF"/>
                </a:solidFill>
                <a:latin typeface="Arial" charset="0"/>
              </a:rPr>
              <a:t>Arbeitsweise</a:t>
            </a:r>
          </a:p>
        </p:txBody>
      </p:sp>
      <p:sp>
        <p:nvSpPr>
          <p:cNvPr id="146463" name="Rectangle 31"/>
          <p:cNvSpPr>
            <a:spLocks noChangeArrowheads="1"/>
          </p:cNvSpPr>
          <p:nvPr/>
        </p:nvSpPr>
        <p:spPr bwMode="auto">
          <a:xfrm>
            <a:off x="679450" y="3103563"/>
            <a:ext cx="1552575"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30290" rIns="57550" bIns="30290">
            <a:spAutoFit/>
          </a:bodyPr>
          <a:lstStyle>
            <a:lvl1pPr algn="l" defTabSz="300038">
              <a:defRPr sz="2400">
                <a:solidFill>
                  <a:schemeClr val="tx1"/>
                </a:solidFill>
                <a:latin typeface="Times New Roman" pitchFamily="18" charset="0"/>
              </a:defRPr>
            </a:lvl1pPr>
            <a:lvl2pPr marL="352425" algn="l" defTabSz="300038">
              <a:defRPr sz="2400">
                <a:solidFill>
                  <a:schemeClr val="tx1"/>
                </a:solidFill>
                <a:latin typeface="Times New Roman" pitchFamily="18" charset="0"/>
              </a:defRPr>
            </a:lvl2pPr>
            <a:lvl3pPr marL="703263" algn="l" defTabSz="300038">
              <a:defRPr sz="2400">
                <a:solidFill>
                  <a:schemeClr val="tx1"/>
                </a:solidFill>
                <a:latin typeface="Times New Roman" pitchFamily="18" charset="0"/>
              </a:defRPr>
            </a:lvl3pPr>
            <a:lvl4pPr marL="1052513" algn="l" defTabSz="300038">
              <a:defRPr sz="2400">
                <a:solidFill>
                  <a:schemeClr val="tx1"/>
                </a:solidFill>
                <a:latin typeface="Times New Roman" pitchFamily="18" charset="0"/>
              </a:defRPr>
            </a:lvl4pPr>
            <a:lvl5pPr marL="1401763" algn="l" defTabSz="300038">
              <a:defRPr sz="2400">
                <a:solidFill>
                  <a:schemeClr val="tx1"/>
                </a:solidFill>
                <a:latin typeface="Times New Roman" pitchFamily="18" charset="0"/>
              </a:defRPr>
            </a:lvl5pPr>
            <a:lvl6pPr marL="1858963" defTabSz="300038" eaLnBrk="0" fontAlgn="base" hangingPunct="0">
              <a:spcBef>
                <a:spcPct val="0"/>
              </a:spcBef>
              <a:spcAft>
                <a:spcPct val="0"/>
              </a:spcAft>
              <a:defRPr sz="2400">
                <a:solidFill>
                  <a:schemeClr val="tx1"/>
                </a:solidFill>
                <a:latin typeface="Times New Roman" pitchFamily="18" charset="0"/>
              </a:defRPr>
            </a:lvl6pPr>
            <a:lvl7pPr marL="2316163" defTabSz="300038" eaLnBrk="0" fontAlgn="base" hangingPunct="0">
              <a:spcBef>
                <a:spcPct val="0"/>
              </a:spcBef>
              <a:spcAft>
                <a:spcPct val="0"/>
              </a:spcAft>
              <a:defRPr sz="2400">
                <a:solidFill>
                  <a:schemeClr val="tx1"/>
                </a:solidFill>
                <a:latin typeface="Times New Roman" pitchFamily="18" charset="0"/>
              </a:defRPr>
            </a:lvl7pPr>
            <a:lvl8pPr marL="2773363" defTabSz="300038" eaLnBrk="0" fontAlgn="base" hangingPunct="0">
              <a:spcBef>
                <a:spcPct val="0"/>
              </a:spcBef>
              <a:spcAft>
                <a:spcPct val="0"/>
              </a:spcAft>
              <a:defRPr sz="2400">
                <a:solidFill>
                  <a:schemeClr val="tx1"/>
                </a:solidFill>
                <a:latin typeface="Times New Roman" pitchFamily="18" charset="0"/>
              </a:defRPr>
            </a:lvl8pPr>
            <a:lvl9pPr marL="3230563" defTabSz="300038"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Steuerung des</a:t>
            </a:r>
          </a:p>
          <a:p>
            <a:pPr>
              <a:lnSpc>
                <a:spcPct val="100000"/>
              </a:lnSpc>
            </a:pPr>
            <a:r>
              <a:rPr lang="de-DE" altLang="en-US" sz="1300">
                <a:solidFill>
                  <a:srgbClr val="FFFFFF"/>
                </a:solidFill>
                <a:latin typeface="Arial" charset="0"/>
              </a:rPr>
              <a:t>Geschäfts anhand</a:t>
            </a:r>
          </a:p>
          <a:p>
            <a:pPr>
              <a:lnSpc>
                <a:spcPct val="100000"/>
              </a:lnSpc>
            </a:pPr>
            <a:r>
              <a:rPr lang="de-DE" altLang="en-US" sz="1300">
                <a:solidFill>
                  <a:srgbClr val="FFFFFF"/>
                </a:solidFill>
                <a:latin typeface="Arial" charset="0"/>
              </a:rPr>
              <a:t>von Messgrößen</a:t>
            </a:r>
          </a:p>
        </p:txBody>
      </p:sp>
      <p:sp>
        <p:nvSpPr>
          <p:cNvPr id="146464" name="Rectangle 32"/>
          <p:cNvSpPr>
            <a:spLocks noChangeArrowheads="1"/>
          </p:cNvSpPr>
          <p:nvPr/>
        </p:nvSpPr>
        <p:spPr bwMode="auto">
          <a:xfrm>
            <a:off x="1052513" y="2452688"/>
            <a:ext cx="1465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30290" rIns="57550" bIns="30290">
            <a:spAutoFit/>
          </a:bodyPr>
          <a:lstStyle>
            <a:lvl1pPr algn="l" defTabSz="300038">
              <a:defRPr sz="2400">
                <a:solidFill>
                  <a:schemeClr val="tx1"/>
                </a:solidFill>
                <a:latin typeface="Times New Roman" pitchFamily="18" charset="0"/>
              </a:defRPr>
            </a:lvl1pPr>
            <a:lvl2pPr marL="352425" algn="l" defTabSz="300038">
              <a:defRPr sz="2400">
                <a:solidFill>
                  <a:schemeClr val="tx1"/>
                </a:solidFill>
                <a:latin typeface="Times New Roman" pitchFamily="18" charset="0"/>
              </a:defRPr>
            </a:lvl2pPr>
            <a:lvl3pPr marL="703263" algn="l" defTabSz="300038">
              <a:defRPr sz="2400">
                <a:solidFill>
                  <a:schemeClr val="tx1"/>
                </a:solidFill>
                <a:latin typeface="Times New Roman" pitchFamily="18" charset="0"/>
              </a:defRPr>
            </a:lvl3pPr>
            <a:lvl4pPr marL="1052513" algn="l" defTabSz="300038">
              <a:defRPr sz="2400">
                <a:solidFill>
                  <a:schemeClr val="tx1"/>
                </a:solidFill>
                <a:latin typeface="Times New Roman" pitchFamily="18" charset="0"/>
              </a:defRPr>
            </a:lvl4pPr>
            <a:lvl5pPr marL="1401763" algn="l" defTabSz="300038">
              <a:defRPr sz="2400">
                <a:solidFill>
                  <a:schemeClr val="tx1"/>
                </a:solidFill>
                <a:latin typeface="Times New Roman" pitchFamily="18" charset="0"/>
              </a:defRPr>
            </a:lvl5pPr>
            <a:lvl6pPr marL="1858963" defTabSz="300038" eaLnBrk="0" fontAlgn="base" hangingPunct="0">
              <a:spcBef>
                <a:spcPct val="0"/>
              </a:spcBef>
              <a:spcAft>
                <a:spcPct val="0"/>
              </a:spcAft>
              <a:defRPr sz="2400">
                <a:solidFill>
                  <a:schemeClr val="tx1"/>
                </a:solidFill>
                <a:latin typeface="Times New Roman" pitchFamily="18" charset="0"/>
              </a:defRPr>
            </a:lvl6pPr>
            <a:lvl7pPr marL="2316163" defTabSz="300038" eaLnBrk="0" fontAlgn="base" hangingPunct="0">
              <a:spcBef>
                <a:spcPct val="0"/>
              </a:spcBef>
              <a:spcAft>
                <a:spcPct val="0"/>
              </a:spcAft>
              <a:defRPr sz="2400">
                <a:solidFill>
                  <a:schemeClr val="tx1"/>
                </a:solidFill>
                <a:latin typeface="Times New Roman" pitchFamily="18" charset="0"/>
              </a:defRPr>
            </a:lvl7pPr>
            <a:lvl8pPr marL="2773363" defTabSz="300038" eaLnBrk="0" fontAlgn="base" hangingPunct="0">
              <a:spcBef>
                <a:spcPct val="0"/>
              </a:spcBef>
              <a:spcAft>
                <a:spcPct val="0"/>
              </a:spcAft>
              <a:defRPr sz="2400">
                <a:solidFill>
                  <a:schemeClr val="tx1"/>
                </a:solidFill>
                <a:latin typeface="Times New Roman" pitchFamily="18" charset="0"/>
              </a:defRPr>
            </a:lvl8pPr>
            <a:lvl9pPr marL="3230563" defTabSz="300038"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Optimierung des</a:t>
            </a:r>
          </a:p>
          <a:p>
            <a:pPr>
              <a:lnSpc>
                <a:spcPct val="100000"/>
              </a:lnSpc>
            </a:pPr>
            <a:r>
              <a:rPr lang="de-DE" altLang="en-US" sz="1300">
                <a:solidFill>
                  <a:srgbClr val="FFFFFF"/>
                </a:solidFill>
                <a:latin typeface="Arial" charset="0"/>
              </a:rPr>
              <a:t>Prozesses selber</a:t>
            </a:r>
          </a:p>
        </p:txBody>
      </p:sp>
      <p:graphicFrame>
        <p:nvGraphicFramePr>
          <p:cNvPr id="146465" name="Object 33"/>
          <p:cNvGraphicFramePr>
            <a:graphicFrameLocks noChangeAspect="1"/>
          </p:cNvGraphicFramePr>
          <p:nvPr/>
        </p:nvGraphicFramePr>
        <p:xfrm flipV="1">
          <a:off x="8255000" y="3328988"/>
          <a:ext cx="728663" cy="855662"/>
        </p:xfrm>
        <a:graphic>
          <a:graphicData uri="http://schemas.openxmlformats.org/presentationml/2006/ole">
            <mc:AlternateContent xmlns:mc="http://schemas.openxmlformats.org/markup-compatibility/2006">
              <mc:Choice xmlns:v="urn:schemas-microsoft-com:vml" Requires="v">
                <p:oleObj spid="_x0000_s146472" name="Clip" r:id="rId3" imgW="3192120" imgH="3749400" progId="MS_ClipArt_Gallery.2">
                  <p:embed/>
                </p:oleObj>
              </mc:Choice>
              <mc:Fallback>
                <p:oleObj name="Clip" r:id="rId3" imgW="3192120" imgH="3749400" progId="MS_ClipArt_Gallery.2">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8255000" y="3328988"/>
                        <a:ext cx="728663"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66" name="Text Box 34"/>
          <p:cNvSpPr txBox="1">
            <a:spLocks noChangeArrowheads="1"/>
          </p:cNvSpPr>
          <p:nvPr/>
        </p:nvSpPr>
        <p:spPr bwMode="auto">
          <a:xfrm>
            <a:off x="8401050" y="3484563"/>
            <a:ext cx="5429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ISO</a:t>
            </a:r>
          </a:p>
          <a:p>
            <a:pPr algn="ctr">
              <a:lnSpc>
                <a:spcPct val="100000"/>
              </a:lnSpc>
            </a:pPr>
            <a:r>
              <a:rPr lang="de-DE" altLang="en-US" sz="1300">
                <a:latin typeface="Arial" charset="0"/>
              </a:rPr>
              <a:t>9001</a:t>
            </a:r>
          </a:p>
        </p:txBody>
      </p:sp>
      <p:sp>
        <p:nvSpPr>
          <p:cNvPr id="146467" name="Line 35"/>
          <p:cNvSpPr>
            <a:spLocks noChangeShapeType="1"/>
          </p:cNvSpPr>
          <p:nvPr/>
        </p:nvSpPr>
        <p:spPr bwMode="auto">
          <a:xfrm>
            <a:off x="3433763" y="3968750"/>
            <a:ext cx="5189537"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146468" name="AutoShape 36"/>
          <p:cNvSpPr>
            <a:spLocks noChangeArrowheads="1"/>
          </p:cNvSpPr>
          <p:nvPr/>
        </p:nvSpPr>
        <p:spPr bwMode="auto">
          <a:xfrm rot="-3034465">
            <a:off x="1537494" y="4760119"/>
            <a:ext cx="506413" cy="365125"/>
          </a:xfrm>
          <a:prstGeom prst="rightArrow">
            <a:avLst>
              <a:gd name="adj1" fmla="val 50000"/>
              <a:gd name="adj2" fmla="val 60679"/>
            </a:avLst>
          </a:pr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
        <p:nvSpPr>
          <p:cNvPr id="146469" name="AutoShape 37"/>
          <p:cNvSpPr>
            <a:spLocks noChangeArrowheads="1"/>
          </p:cNvSpPr>
          <p:nvPr/>
        </p:nvSpPr>
        <p:spPr bwMode="auto">
          <a:xfrm rot="-3034465">
            <a:off x="1903413" y="3967163"/>
            <a:ext cx="504825" cy="365125"/>
          </a:xfrm>
          <a:prstGeom prst="rightArrow">
            <a:avLst>
              <a:gd name="adj1" fmla="val 50000"/>
              <a:gd name="adj2" fmla="val 60489"/>
            </a:avLst>
          </a:pr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
        <p:nvSpPr>
          <p:cNvPr id="146470" name="AutoShape 38"/>
          <p:cNvSpPr>
            <a:spLocks noChangeArrowheads="1"/>
          </p:cNvSpPr>
          <p:nvPr/>
        </p:nvSpPr>
        <p:spPr bwMode="auto">
          <a:xfrm rot="-3034465">
            <a:off x="2195513" y="3244850"/>
            <a:ext cx="504825" cy="365125"/>
          </a:xfrm>
          <a:prstGeom prst="rightArrow">
            <a:avLst>
              <a:gd name="adj1" fmla="val 50000"/>
              <a:gd name="adj2" fmla="val 60489"/>
            </a:avLst>
          </a:pr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
        <p:nvSpPr>
          <p:cNvPr id="146471" name="AutoShape 39"/>
          <p:cNvSpPr>
            <a:spLocks noChangeArrowheads="1"/>
          </p:cNvSpPr>
          <p:nvPr/>
        </p:nvSpPr>
        <p:spPr bwMode="auto">
          <a:xfrm rot="-3034465">
            <a:off x="2559845" y="2523331"/>
            <a:ext cx="506412" cy="365125"/>
          </a:xfrm>
          <a:prstGeom prst="rightArrow">
            <a:avLst>
              <a:gd name="adj1" fmla="val 50000"/>
              <a:gd name="adj2" fmla="val 60679"/>
            </a:avLst>
          </a:pr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344613" y="550863"/>
            <a:ext cx="5753100" cy="720725"/>
          </a:xfrm>
        </p:spPr>
        <p:txBody>
          <a:bodyPr/>
          <a:lstStyle/>
          <a:p>
            <a:r>
              <a:rPr lang="de-DE" altLang="en-US"/>
              <a:t>CMM - Capability Maturity Model</a:t>
            </a:r>
            <a:br>
              <a:rPr lang="de-DE" altLang="en-US"/>
            </a:br>
            <a:r>
              <a:rPr lang="de-DE" altLang="en-US" sz="1700" i="1"/>
              <a:t>2. Begriffe rund um die Qualität</a:t>
            </a:r>
            <a:endParaRPr lang="de-DE" altLang="en-US"/>
          </a:p>
        </p:txBody>
      </p:sp>
      <p:sp>
        <p:nvSpPr>
          <p:cNvPr id="147459" name="Rectangle 3"/>
          <p:cNvSpPr>
            <a:spLocks noChangeArrowheads="1"/>
          </p:cNvSpPr>
          <p:nvPr/>
        </p:nvSpPr>
        <p:spPr bwMode="auto">
          <a:xfrm>
            <a:off x="1316038" y="1587500"/>
            <a:ext cx="7891462"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buClr>
                <a:srgbClr val="FFFFFF"/>
              </a:buClr>
              <a:buFont typeface="Wingdings" pitchFamily="2" charset="2"/>
              <a:buNone/>
            </a:pPr>
            <a:r>
              <a:rPr lang="de-DE" altLang="en-US" sz="1700">
                <a:solidFill>
                  <a:srgbClr val="FFFF00"/>
                </a:solidFill>
                <a:latin typeface="Arial" charset="0"/>
              </a:rPr>
              <a:t>Reifegrad 5 (optimizing)</a:t>
            </a:r>
            <a:endParaRPr lang="de-DE" altLang="en-US" sz="1500">
              <a:solidFill>
                <a:srgbClr val="FFFF00"/>
              </a:solidFill>
              <a:latin typeface="Arial" charset="0"/>
            </a:endParaRP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kontinuierliche Prozessverbesserung und -evolution</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automatische Datensammlung</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konsequente Fehlerverhütung</a:t>
            </a:r>
            <a:br>
              <a:rPr lang="de-DE" altLang="en-US" sz="1500" b="0">
                <a:solidFill>
                  <a:srgbClr val="FFFFFF"/>
                </a:solidFill>
                <a:latin typeface="Arial" charset="0"/>
              </a:rPr>
            </a:br>
            <a:endParaRPr lang="de-DE" altLang="en-US" sz="1700" b="0">
              <a:solidFill>
                <a:srgbClr val="FFFFFF"/>
              </a:solidFill>
              <a:latin typeface="Arial" charset="0"/>
            </a:endParaRPr>
          </a:p>
          <a:p>
            <a:pPr>
              <a:lnSpc>
                <a:spcPct val="90000"/>
              </a:lnSpc>
              <a:buClr>
                <a:srgbClr val="FFFFFF"/>
              </a:buClr>
              <a:buSzPct val="50000"/>
              <a:buFont typeface="Wingdings" pitchFamily="2" charset="2"/>
              <a:buNone/>
            </a:pPr>
            <a:r>
              <a:rPr lang="de-DE" altLang="en-US" sz="1700">
                <a:solidFill>
                  <a:srgbClr val="FFFF00"/>
                </a:solidFill>
                <a:latin typeface="Arial" charset="0"/>
              </a:rPr>
              <a:t>Reifegrad 4 (managed)</a:t>
            </a:r>
            <a:endParaRPr lang="de-DE" altLang="en-US" sz="1500" b="0">
              <a:solidFill>
                <a:srgbClr val="FFFFFF"/>
              </a:solidFill>
              <a:latin typeface="Arial" charset="0"/>
            </a:endParaRP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gemessener Prozess</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Minimum an Qualitäts- und Produktivitätsmetriken</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Prozesserfahrungsbasis</a:t>
            </a:r>
          </a:p>
          <a:p>
            <a:pPr lvl="1">
              <a:lnSpc>
                <a:spcPct val="90000"/>
              </a:lnSpc>
              <a:buClr>
                <a:srgbClr val="FFFFFF"/>
              </a:buClr>
              <a:buSzPct val="50000"/>
              <a:buFont typeface="Wingdings" pitchFamily="2" charset="2"/>
              <a:buChar char="l"/>
            </a:pPr>
            <a:endParaRPr lang="de-DE" altLang="en-US" sz="1500" b="0">
              <a:solidFill>
                <a:srgbClr val="FFFFFF"/>
              </a:solidFill>
              <a:latin typeface="Arial" charset="0"/>
            </a:endParaRPr>
          </a:p>
          <a:p>
            <a:pPr>
              <a:lnSpc>
                <a:spcPct val="90000"/>
              </a:lnSpc>
              <a:buClr>
                <a:srgbClr val="FFFFFF"/>
              </a:buClr>
              <a:buSzPct val="50000"/>
              <a:buFont typeface="Wingdings" pitchFamily="2" charset="2"/>
              <a:buNone/>
            </a:pPr>
            <a:r>
              <a:rPr lang="de-DE" altLang="en-US" sz="1700">
                <a:solidFill>
                  <a:srgbClr val="FFFF00"/>
                </a:solidFill>
                <a:latin typeface="Arial" charset="0"/>
              </a:rPr>
              <a:t>Reifegrad 3 (defined)</a:t>
            </a:r>
            <a:endParaRPr lang="de-DE" altLang="en-US" sz="1500" b="0">
              <a:solidFill>
                <a:srgbClr val="FFFFFF"/>
              </a:solidFill>
              <a:latin typeface="Arial" charset="0"/>
            </a:endParaRP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Prozess definiert und institutionalisiert</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Prozessgruppe etabliert</a:t>
            </a:r>
          </a:p>
          <a:p>
            <a:pPr lvl="1">
              <a:lnSpc>
                <a:spcPct val="90000"/>
              </a:lnSpc>
              <a:buClr>
                <a:srgbClr val="FFFFFF"/>
              </a:buClr>
              <a:buSzPct val="50000"/>
              <a:buFont typeface="Wingdings" pitchFamily="2" charset="2"/>
              <a:buChar char="l"/>
            </a:pPr>
            <a:endParaRPr lang="de-DE" altLang="en-US" sz="1500" b="0">
              <a:solidFill>
                <a:srgbClr val="FFFFFF"/>
              </a:solidFill>
              <a:latin typeface="Arial" charset="0"/>
            </a:endParaRPr>
          </a:p>
          <a:p>
            <a:pPr>
              <a:lnSpc>
                <a:spcPct val="90000"/>
              </a:lnSpc>
              <a:buClr>
                <a:srgbClr val="FFFFFF"/>
              </a:buClr>
              <a:buSzPct val="50000"/>
              <a:buFont typeface="Wingdings" pitchFamily="2" charset="2"/>
              <a:buNone/>
            </a:pPr>
            <a:r>
              <a:rPr lang="de-DE" altLang="en-US" sz="1700">
                <a:solidFill>
                  <a:srgbClr val="FFFF00"/>
                </a:solidFill>
                <a:latin typeface="Arial" charset="0"/>
              </a:rPr>
              <a:t>Reifegrad 2 (repeatable)</a:t>
            </a:r>
            <a:endParaRPr lang="de-DE" altLang="en-US" sz="1500" b="0">
              <a:solidFill>
                <a:srgbClr val="FFFFFF"/>
              </a:solidFill>
              <a:latin typeface="Arial" charset="0"/>
            </a:endParaRP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Prozess hängt von Einzelpersonen ab</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minimale Prozesskontrolle/-führung</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hohes Risiko bei neuen Herausforderungen</a:t>
            </a:r>
          </a:p>
          <a:p>
            <a:pPr lvl="1">
              <a:lnSpc>
                <a:spcPct val="90000"/>
              </a:lnSpc>
              <a:buClr>
                <a:srgbClr val="FFFFFF"/>
              </a:buClr>
              <a:buSzPct val="50000"/>
              <a:buFont typeface="Wingdings" pitchFamily="2" charset="2"/>
              <a:buChar char="l"/>
            </a:pPr>
            <a:endParaRPr lang="de-DE" altLang="en-US" sz="1500" b="0">
              <a:solidFill>
                <a:srgbClr val="FFFFFF"/>
              </a:solidFill>
              <a:latin typeface="Arial" charset="0"/>
            </a:endParaRPr>
          </a:p>
          <a:p>
            <a:pPr>
              <a:lnSpc>
                <a:spcPct val="90000"/>
              </a:lnSpc>
              <a:buClr>
                <a:srgbClr val="FFFFFF"/>
              </a:buClr>
              <a:buSzPct val="50000"/>
              <a:buFont typeface="Wingdings" pitchFamily="2" charset="2"/>
              <a:buNone/>
            </a:pPr>
            <a:r>
              <a:rPr lang="de-DE" altLang="en-US" sz="1700">
                <a:solidFill>
                  <a:srgbClr val="FFFF00"/>
                </a:solidFill>
                <a:latin typeface="Arial" charset="0"/>
              </a:rPr>
              <a:t>Reifegrad 1 (initial)</a:t>
            </a:r>
            <a:endParaRPr lang="de-DE" altLang="en-US" sz="1500" b="0">
              <a:solidFill>
                <a:srgbClr val="FFFFFF"/>
              </a:solidFill>
              <a:latin typeface="Arial" charset="0"/>
            </a:endParaRP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Vorgehen, Planung nicht formalisiert</a:t>
            </a:r>
          </a:p>
          <a:p>
            <a:pPr lvl="1">
              <a:lnSpc>
                <a:spcPct val="90000"/>
              </a:lnSpc>
              <a:buClr>
                <a:srgbClr val="FFFFFF"/>
              </a:buClr>
              <a:buSzPct val="50000"/>
              <a:buFont typeface="Wingdings" pitchFamily="2" charset="2"/>
              <a:buChar char="l"/>
            </a:pPr>
            <a:r>
              <a:rPr lang="de-DE" altLang="en-US" sz="1500" b="0">
                <a:solidFill>
                  <a:srgbClr val="FFFFFF"/>
                </a:solidFill>
                <a:latin typeface="Arial" charset="0"/>
              </a:rPr>
              <a:t> keine wirksamen Führungsmechanismen, Schlüsselaufgaben nicht verstanden</a:t>
            </a:r>
          </a:p>
        </p:txBody>
      </p:sp>
      <p:sp>
        <p:nvSpPr>
          <p:cNvPr id="147460" name="Rectangle 4"/>
          <p:cNvSpPr>
            <a:spLocks noChangeArrowheads="1"/>
          </p:cNvSpPr>
          <p:nvPr/>
        </p:nvSpPr>
        <p:spPr bwMode="auto">
          <a:xfrm rot="-5400000">
            <a:off x="1109663" y="1701800"/>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1" name="Rectangle 5"/>
          <p:cNvSpPr>
            <a:spLocks noChangeArrowheads="1"/>
          </p:cNvSpPr>
          <p:nvPr/>
        </p:nvSpPr>
        <p:spPr bwMode="auto">
          <a:xfrm rot="-5400000">
            <a:off x="1108870" y="1599406"/>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2" name="Rectangle 6"/>
          <p:cNvSpPr>
            <a:spLocks noChangeArrowheads="1"/>
          </p:cNvSpPr>
          <p:nvPr/>
        </p:nvSpPr>
        <p:spPr bwMode="auto">
          <a:xfrm rot="-5400000">
            <a:off x="1109663" y="47355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3" name="Rectangle 7"/>
          <p:cNvSpPr>
            <a:spLocks noChangeArrowheads="1"/>
          </p:cNvSpPr>
          <p:nvPr/>
        </p:nvSpPr>
        <p:spPr bwMode="auto">
          <a:xfrm rot="-5400000">
            <a:off x="1108869" y="4629944"/>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4" name="Rectangle 8"/>
          <p:cNvSpPr>
            <a:spLocks noChangeArrowheads="1"/>
          </p:cNvSpPr>
          <p:nvPr/>
        </p:nvSpPr>
        <p:spPr bwMode="auto">
          <a:xfrm rot="-5400000">
            <a:off x="1109663" y="27860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5" name="Rectangle 9"/>
          <p:cNvSpPr>
            <a:spLocks noChangeArrowheads="1"/>
          </p:cNvSpPr>
          <p:nvPr/>
        </p:nvSpPr>
        <p:spPr bwMode="auto">
          <a:xfrm rot="-5400000">
            <a:off x="1108870" y="2682081"/>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6" name="Rectangle 10"/>
          <p:cNvSpPr>
            <a:spLocks noChangeArrowheads="1"/>
          </p:cNvSpPr>
          <p:nvPr/>
        </p:nvSpPr>
        <p:spPr bwMode="auto">
          <a:xfrm rot="-5400000">
            <a:off x="1109663" y="57832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7" name="Rectangle 11"/>
          <p:cNvSpPr>
            <a:spLocks noChangeArrowheads="1"/>
          </p:cNvSpPr>
          <p:nvPr/>
        </p:nvSpPr>
        <p:spPr bwMode="auto">
          <a:xfrm rot="-5400000">
            <a:off x="1109663" y="567848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8" name="Rectangle 12"/>
          <p:cNvSpPr>
            <a:spLocks noChangeArrowheads="1"/>
          </p:cNvSpPr>
          <p:nvPr/>
        </p:nvSpPr>
        <p:spPr bwMode="auto">
          <a:xfrm rot="-5400000">
            <a:off x="1108869" y="3867944"/>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7469" name="Rectangle 13"/>
          <p:cNvSpPr>
            <a:spLocks noChangeArrowheads="1"/>
          </p:cNvSpPr>
          <p:nvPr/>
        </p:nvSpPr>
        <p:spPr bwMode="auto">
          <a:xfrm rot="-5400000">
            <a:off x="1109663" y="376396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47470" name="Group 14"/>
          <p:cNvGrpSpPr>
            <a:grpSpLocks/>
          </p:cNvGrpSpPr>
          <p:nvPr/>
        </p:nvGrpSpPr>
        <p:grpSpPr bwMode="auto">
          <a:xfrm>
            <a:off x="6138863" y="4381500"/>
            <a:ext cx="3128962" cy="365125"/>
            <a:chOff x="1640" y="3548"/>
            <a:chExt cx="4264" cy="502"/>
          </a:xfrm>
        </p:grpSpPr>
        <p:sp>
          <p:nvSpPr>
            <p:cNvPr id="147471" name="Rectangle 15"/>
            <p:cNvSpPr>
              <a:spLocks noChangeArrowheads="1"/>
            </p:cNvSpPr>
            <p:nvPr/>
          </p:nvSpPr>
          <p:spPr bwMode="auto">
            <a:xfrm>
              <a:off x="1640" y="3549"/>
              <a:ext cx="4264" cy="50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7472" name="Rectangle 16"/>
            <p:cNvSpPr>
              <a:spLocks noChangeArrowheads="1"/>
            </p:cNvSpPr>
            <p:nvPr/>
          </p:nvSpPr>
          <p:spPr bwMode="auto">
            <a:xfrm>
              <a:off x="1640" y="355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7473" name="Rectangle 17"/>
            <p:cNvSpPr>
              <a:spLocks noChangeArrowheads="1"/>
            </p:cNvSpPr>
            <p:nvPr/>
          </p:nvSpPr>
          <p:spPr bwMode="auto">
            <a:xfrm>
              <a:off x="1707" y="3548"/>
              <a:ext cx="70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Stufe 1</a:t>
              </a:r>
            </a:p>
          </p:txBody>
        </p:sp>
      </p:grpSp>
      <p:sp>
        <p:nvSpPr>
          <p:cNvPr id="147474" name="Rectangle 18"/>
          <p:cNvSpPr>
            <a:spLocks noChangeArrowheads="1"/>
          </p:cNvSpPr>
          <p:nvPr/>
        </p:nvSpPr>
        <p:spPr bwMode="auto">
          <a:xfrm>
            <a:off x="6770688" y="2963863"/>
            <a:ext cx="1865312" cy="338137"/>
          </a:xfrm>
          <a:prstGeom prst="rect">
            <a:avLst/>
          </a:prstGeom>
          <a:solidFill>
            <a:srgbClr val="0066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475" name="Rectangle 19"/>
          <p:cNvSpPr>
            <a:spLocks noChangeArrowheads="1"/>
          </p:cNvSpPr>
          <p:nvPr/>
        </p:nvSpPr>
        <p:spPr bwMode="auto">
          <a:xfrm>
            <a:off x="6770688" y="2959100"/>
            <a:ext cx="469900" cy="21431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7476" name="Rectangle 20"/>
          <p:cNvSpPr>
            <a:spLocks noChangeArrowheads="1"/>
          </p:cNvSpPr>
          <p:nvPr/>
        </p:nvSpPr>
        <p:spPr bwMode="auto">
          <a:xfrm>
            <a:off x="6816725" y="2982913"/>
            <a:ext cx="514350" cy="196850"/>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Stufe 5</a:t>
            </a:r>
          </a:p>
        </p:txBody>
      </p:sp>
      <p:grpSp>
        <p:nvGrpSpPr>
          <p:cNvPr id="147477" name="Group 21"/>
          <p:cNvGrpSpPr>
            <a:grpSpLocks/>
          </p:cNvGrpSpPr>
          <p:nvPr/>
        </p:nvGrpSpPr>
        <p:grpSpPr bwMode="auto">
          <a:xfrm>
            <a:off x="6283325" y="4021138"/>
            <a:ext cx="2840038" cy="363537"/>
            <a:chOff x="1841" y="3041"/>
            <a:chExt cx="3871" cy="502"/>
          </a:xfrm>
        </p:grpSpPr>
        <p:sp>
          <p:nvSpPr>
            <p:cNvPr id="147478" name="Rectangle 22"/>
            <p:cNvSpPr>
              <a:spLocks noChangeArrowheads="1"/>
            </p:cNvSpPr>
            <p:nvPr/>
          </p:nvSpPr>
          <p:spPr bwMode="auto">
            <a:xfrm>
              <a:off x="1847" y="3042"/>
              <a:ext cx="3865" cy="501"/>
            </a:xfrm>
            <a:prstGeom prst="rect">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7479" name="Group 23"/>
            <p:cNvGrpSpPr>
              <a:grpSpLocks/>
            </p:cNvGrpSpPr>
            <p:nvPr/>
          </p:nvGrpSpPr>
          <p:grpSpPr bwMode="auto">
            <a:xfrm>
              <a:off x="1841" y="3041"/>
              <a:ext cx="766" cy="272"/>
              <a:chOff x="1736" y="3071"/>
              <a:chExt cx="766" cy="272"/>
            </a:xfrm>
          </p:grpSpPr>
          <p:sp>
            <p:nvSpPr>
              <p:cNvPr id="147480" name="Rectangle 24"/>
              <p:cNvSpPr>
                <a:spLocks noChangeArrowheads="1"/>
              </p:cNvSpPr>
              <p:nvPr/>
            </p:nvSpPr>
            <p:spPr bwMode="auto">
              <a:xfrm>
                <a:off x="1736" y="307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7481" name="Rectangle 25"/>
              <p:cNvSpPr>
                <a:spLocks noChangeArrowheads="1"/>
              </p:cNvSpPr>
              <p:nvPr/>
            </p:nvSpPr>
            <p:spPr bwMode="auto">
              <a:xfrm>
                <a:off x="1801" y="3071"/>
                <a:ext cx="70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Stufe 2</a:t>
                </a:r>
              </a:p>
            </p:txBody>
          </p:sp>
        </p:grpSp>
      </p:grpSp>
      <p:grpSp>
        <p:nvGrpSpPr>
          <p:cNvPr id="147482" name="Group 26"/>
          <p:cNvGrpSpPr>
            <a:grpSpLocks/>
          </p:cNvGrpSpPr>
          <p:nvPr/>
        </p:nvGrpSpPr>
        <p:grpSpPr bwMode="auto">
          <a:xfrm>
            <a:off x="6440488" y="3660775"/>
            <a:ext cx="2524125" cy="363538"/>
            <a:chOff x="2032" y="2544"/>
            <a:chExt cx="3440" cy="501"/>
          </a:xfrm>
        </p:grpSpPr>
        <p:sp>
          <p:nvSpPr>
            <p:cNvPr id="147483" name="Rectangle 27"/>
            <p:cNvSpPr>
              <a:spLocks noChangeArrowheads="1"/>
            </p:cNvSpPr>
            <p:nvPr/>
          </p:nvSpPr>
          <p:spPr bwMode="auto">
            <a:xfrm>
              <a:off x="2032" y="2544"/>
              <a:ext cx="3440" cy="501"/>
            </a:xfrm>
            <a:prstGeom prst="rect">
              <a:avLst/>
            </a:prstGeom>
            <a:solidFill>
              <a:srgbClr val="9EA7D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7484" name="Group 28"/>
            <p:cNvGrpSpPr>
              <a:grpSpLocks/>
            </p:cNvGrpSpPr>
            <p:nvPr/>
          </p:nvGrpSpPr>
          <p:grpSpPr bwMode="auto">
            <a:xfrm>
              <a:off x="2037" y="2544"/>
              <a:ext cx="767" cy="271"/>
              <a:chOff x="1854" y="2592"/>
              <a:chExt cx="767" cy="271"/>
            </a:xfrm>
          </p:grpSpPr>
          <p:sp>
            <p:nvSpPr>
              <p:cNvPr id="147485" name="Rectangle 29"/>
              <p:cNvSpPr>
                <a:spLocks noChangeArrowheads="1"/>
              </p:cNvSpPr>
              <p:nvPr/>
            </p:nvSpPr>
            <p:spPr bwMode="auto">
              <a:xfrm>
                <a:off x="1854" y="259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7486" name="Rectangle 30"/>
              <p:cNvSpPr>
                <a:spLocks noChangeArrowheads="1"/>
              </p:cNvSpPr>
              <p:nvPr/>
            </p:nvSpPr>
            <p:spPr bwMode="auto">
              <a:xfrm>
                <a:off x="1920" y="2592"/>
                <a:ext cx="70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Stufe 3</a:t>
                </a:r>
              </a:p>
            </p:txBody>
          </p:sp>
        </p:grpSp>
      </p:grpSp>
      <p:sp>
        <p:nvSpPr>
          <p:cNvPr id="147487" name="Rectangle 31"/>
          <p:cNvSpPr>
            <a:spLocks noChangeArrowheads="1"/>
          </p:cNvSpPr>
          <p:nvPr/>
        </p:nvSpPr>
        <p:spPr bwMode="auto">
          <a:xfrm>
            <a:off x="6605588" y="3298825"/>
            <a:ext cx="2195512" cy="361950"/>
          </a:xfrm>
          <a:prstGeom prst="rect">
            <a:avLst/>
          </a:prstGeom>
          <a:solidFill>
            <a:srgbClr val="00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7488" name="Group 32"/>
          <p:cNvGrpSpPr>
            <a:grpSpLocks/>
          </p:cNvGrpSpPr>
          <p:nvPr/>
        </p:nvGrpSpPr>
        <p:grpSpPr bwMode="auto">
          <a:xfrm>
            <a:off x="6605588" y="3300413"/>
            <a:ext cx="563562" cy="196850"/>
            <a:chOff x="1854" y="2064"/>
            <a:chExt cx="768" cy="272"/>
          </a:xfrm>
        </p:grpSpPr>
        <p:sp>
          <p:nvSpPr>
            <p:cNvPr id="147489" name="Rectangle 33"/>
            <p:cNvSpPr>
              <a:spLocks noChangeArrowheads="1"/>
            </p:cNvSpPr>
            <p:nvPr/>
          </p:nvSpPr>
          <p:spPr bwMode="auto">
            <a:xfrm>
              <a:off x="1854" y="2064"/>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7490" name="Rectangle 34"/>
            <p:cNvSpPr>
              <a:spLocks noChangeArrowheads="1"/>
            </p:cNvSpPr>
            <p:nvPr/>
          </p:nvSpPr>
          <p:spPr bwMode="auto">
            <a:xfrm>
              <a:off x="1921" y="2064"/>
              <a:ext cx="701"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Stufe 4</a:t>
              </a:r>
            </a:p>
          </p:txBody>
        </p:sp>
      </p:grpSp>
      <p:sp>
        <p:nvSpPr>
          <p:cNvPr id="147491" name="Rectangle 35"/>
          <p:cNvSpPr>
            <a:spLocks noChangeArrowheads="1"/>
          </p:cNvSpPr>
          <p:nvPr/>
        </p:nvSpPr>
        <p:spPr bwMode="auto">
          <a:xfrm>
            <a:off x="7569200" y="4425950"/>
            <a:ext cx="625475"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Initial</a:t>
            </a:r>
            <a:endParaRPr lang="de-DE" altLang="en-US" sz="900">
              <a:latin typeface="Arial" charset="0"/>
            </a:endParaRPr>
          </a:p>
        </p:txBody>
      </p:sp>
      <p:sp>
        <p:nvSpPr>
          <p:cNvPr id="147492" name="Rectangle 36"/>
          <p:cNvSpPr>
            <a:spLocks noChangeArrowheads="1"/>
          </p:cNvSpPr>
          <p:nvPr/>
        </p:nvSpPr>
        <p:spPr bwMode="auto">
          <a:xfrm>
            <a:off x="7296150" y="4078288"/>
            <a:ext cx="11747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Repeatable</a:t>
            </a:r>
            <a:endParaRPr lang="de-DE" altLang="en-US" sz="900">
              <a:latin typeface="Arial" charset="0"/>
            </a:endParaRPr>
          </a:p>
        </p:txBody>
      </p:sp>
      <p:sp>
        <p:nvSpPr>
          <p:cNvPr id="147493" name="Rectangle 37"/>
          <p:cNvSpPr>
            <a:spLocks noChangeArrowheads="1"/>
          </p:cNvSpPr>
          <p:nvPr/>
        </p:nvSpPr>
        <p:spPr bwMode="auto">
          <a:xfrm>
            <a:off x="7464425" y="3702050"/>
            <a:ext cx="836613"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Defined</a:t>
            </a:r>
            <a:endParaRPr lang="de-DE" altLang="en-US" sz="900">
              <a:latin typeface="Arial" charset="0"/>
            </a:endParaRPr>
          </a:p>
        </p:txBody>
      </p:sp>
      <p:sp>
        <p:nvSpPr>
          <p:cNvPr id="147494" name="Rectangle 38"/>
          <p:cNvSpPr>
            <a:spLocks noChangeArrowheads="1"/>
          </p:cNvSpPr>
          <p:nvPr/>
        </p:nvSpPr>
        <p:spPr bwMode="auto">
          <a:xfrm>
            <a:off x="7396163" y="3341688"/>
            <a:ext cx="97155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Managed</a:t>
            </a:r>
            <a:endParaRPr lang="de-DE" altLang="en-US" sz="900">
              <a:latin typeface="Arial" charset="0"/>
            </a:endParaRPr>
          </a:p>
        </p:txBody>
      </p:sp>
      <p:sp>
        <p:nvSpPr>
          <p:cNvPr id="147495" name="Rectangle 39"/>
          <p:cNvSpPr>
            <a:spLocks noChangeArrowheads="1"/>
          </p:cNvSpPr>
          <p:nvPr/>
        </p:nvSpPr>
        <p:spPr bwMode="auto">
          <a:xfrm>
            <a:off x="6589713" y="3001963"/>
            <a:ext cx="258762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latin typeface="Arial" charset="0"/>
              </a:rPr>
              <a:t>Optimizing</a:t>
            </a:r>
            <a:endParaRPr lang="de-DE" altLang="en-US" sz="130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44613" y="558800"/>
            <a:ext cx="5815012" cy="720725"/>
          </a:xfrm>
        </p:spPr>
        <p:txBody>
          <a:bodyPr/>
          <a:lstStyle/>
          <a:p>
            <a:r>
              <a:rPr lang="de-DE" altLang="en-US"/>
              <a:t>TQM - Total Quality Management</a:t>
            </a:r>
            <a:r>
              <a:rPr lang="de-DE" altLang="en-US" sz="1700"/>
              <a:t/>
            </a:r>
            <a:br>
              <a:rPr lang="de-DE" altLang="en-US" sz="1700"/>
            </a:br>
            <a:r>
              <a:rPr lang="de-DE" altLang="en-US" sz="1700" i="1"/>
              <a:t>2.</a:t>
            </a:r>
            <a:r>
              <a:rPr lang="de-DE" altLang="en-US" sz="1700"/>
              <a:t> </a:t>
            </a:r>
            <a:r>
              <a:rPr lang="de-DE" altLang="en-US" sz="1700" i="1"/>
              <a:t>Begriffe rund um die Qualität</a:t>
            </a:r>
            <a:endParaRPr lang="de-DE" altLang="en-US"/>
          </a:p>
        </p:txBody>
      </p:sp>
      <p:sp>
        <p:nvSpPr>
          <p:cNvPr id="108575" name="Text Box 31"/>
          <p:cNvSpPr txBox="1">
            <a:spLocks noChangeArrowheads="1"/>
          </p:cNvSpPr>
          <p:nvPr/>
        </p:nvSpPr>
        <p:spPr bwMode="auto">
          <a:xfrm>
            <a:off x="1717675" y="1931988"/>
            <a:ext cx="1930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00"/>
                </a:solidFill>
                <a:latin typeface="Arial" charset="0"/>
              </a:rPr>
              <a:t>Was ist „TQM“?</a:t>
            </a:r>
          </a:p>
        </p:txBody>
      </p:sp>
      <p:sp>
        <p:nvSpPr>
          <p:cNvPr id="108576" name="Text Box 32"/>
          <p:cNvSpPr txBox="1">
            <a:spLocks noChangeArrowheads="1"/>
          </p:cNvSpPr>
          <p:nvPr/>
        </p:nvSpPr>
        <p:spPr bwMode="auto">
          <a:xfrm>
            <a:off x="1728788" y="3505200"/>
            <a:ext cx="190182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00"/>
                </a:solidFill>
                <a:latin typeface="Arial" charset="0"/>
              </a:rPr>
              <a:t>Warum „TQM“?</a:t>
            </a:r>
          </a:p>
        </p:txBody>
      </p:sp>
      <p:sp>
        <p:nvSpPr>
          <p:cNvPr id="108583" name="Text Box 39"/>
          <p:cNvSpPr txBox="1">
            <a:spLocks noChangeArrowheads="1"/>
          </p:cNvSpPr>
          <p:nvPr/>
        </p:nvSpPr>
        <p:spPr bwMode="auto">
          <a:xfrm>
            <a:off x="1700213" y="3876675"/>
            <a:ext cx="7110412" cy="2497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 um das Auswandern von Aufwänden zu vermeiden:</a:t>
            </a:r>
          </a:p>
          <a:p>
            <a:r>
              <a:rPr lang="de-DE" altLang="en-US" sz="1500">
                <a:solidFill>
                  <a:srgbClr val="FFFFFF"/>
                </a:solidFill>
                <a:latin typeface="Arial" charset="0"/>
              </a:rPr>
              <a:t>	Wenn nur ein Teil der Prozesse gemessen wird, werden Aufwände</a:t>
            </a:r>
          </a:p>
          <a:p>
            <a:r>
              <a:rPr lang="de-DE" altLang="en-US" sz="1500">
                <a:solidFill>
                  <a:srgbClr val="FFFFFF"/>
                </a:solidFill>
                <a:latin typeface="Arial" charset="0"/>
              </a:rPr>
              <a:t>	in anderen Bereichen „versteckt“.</a:t>
            </a:r>
          </a:p>
          <a:p>
            <a:endParaRPr lang="de-DE" altLang="en-US" sz="1500">
              <a:solidFill>
                <a:srgbClr val="FFFFFF"/>
              </a:solidFill>
              <a:latin typeface="Arial" charset="0"/>
            </a:endParaRPr>
          </a:p>
          <a:p>
            <a:r>
              <a:rPr lang="de-DE" altLang="en-US" sz="1500">
                <a:solidFill>
                  <a:srgbClr val="FFFFFF"/>
                </a:solidFill>
                <a:latin typeface="Arial" charset="0"/>
              </a:rPr>
              <a:t>... um Verbesserungsmaßnahmen richtig anzusetzen:</a:t>
            </a:r>
          </a:p>
          <a:p>
            <a:r>
              <a:rPr lang="de-DE" altLang="en-US" sz="1500">
                <a:solidFill>
                  <a:srgbClr val="FFFFFF"/>
                </a:solidFill>
                <a:latin typeface="Arial" charset="0"/>
              </a:rPr>
              <a:t>	Ursachenforschung kann nur dann erfolgreich sein, wenn auch die </a:t>
            </a:r>
          </a:p>
          <a:p>
            <a:r>
              <a:rPr lang="de-DE" altLang="en-US" sz="1500">
                <a:solidFill>
                  <a:srgbClr val="FFFFFF"/>
                </a:solidFill>
                <a:latin typeface="Arial" charset="0"/>
              </a:rPr>
              <a:t>	Umgebung des zu optimierenden Prozesses transparent ist. </a:t>
            </a:r>
          </a:p>
          <a:p>
            <a:endParaRPr lang="de-DE" altLang="en-US" sz="1500">
              <a:solidFill>
                <a:srgbClr val="FFFFFF"/>
              </a:solidFill>
              <a:latin typeface="Arial" charset="0"/>
            </a:endParaRPr>
          </a:p>
          <a:p>
            <a:r>
              <a:rPr lang="de-DE" altLang="en-US" sz="1500">
                <a:solidFill>
                  <a:srgbClr val="FFFFFF"/>
                </a:solidFill>
                <a:latin typeface="Arial" charset="0"/>
              </a:rPr>
              <a:t>... um langfristig die Wirksamkeit des Qualitätsmanagements zu wahren:</a:t>
            </a:r>
          </a:p>
          <a:p>
            <a:r>
              <a:rPr lang="de-DE" altLang="en-US" sz="1500">
                <a:solidFill>
                  <a:srgbClr val="FFFFFF"/>
                </a:solidFill>
                <a:latin typeface="Arial" charset="0"/>
              </a:rPr>
              <a:t>	Nur die ganzheitliche Adaption des Qualitätsgedankens garantiert die</a:t>
            </a:r>
          </a:p>
          <a:p>
            <a:r>
              <a:rPr lang="de-DE" altLang="en-US" sz="1500">
                <a:solidFill>
                  <a:srgbClr val="FFFFFF"/>
                </a:solidFill>
                <a:latin typeface="Arial" charset="0"/>
              </a:rPr>
              <a:t>	dauerhafte Wirksamkeit der Qualitätsmaßnahmen auf hohem Niveau. </a:t>
            </a:r>
          </a:p>
        </p:txBody>
      </p:sp>
      <p:sp>
        <p:nvSpPr>
          <p:cNvPr id="108584" name="Text Box 40"/>
          <p:cNvSpPr txBox="1">
            <a:spLocks noChangeArrowheads="1"/>
          </p:cNvSpPr>
          <p:nvPr/>
        </p:nvSpPr>
        <p:spPr bwMode="auto">
          <a:xfrm>
            <a:off x="1681163" y="2309813"/>
            <a:ext cx="69294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TQM ist ein Management-Konzept, das den Unternehmenserfolg durch </a:t>
            </a:r>
          </a:p>
          <a:p>
            <a:r>
              <a:rPr lang="de-DE" altLang="en-US" sz="1500">
                <a:solidFill>
                  <a:srgbClr val="FFFFFF"/>
                </a:solidFill>
                <a:latin typeface="Arial" charset="0"/>
              </a:rPr>
              <a:t>die ganzheitliche Sicht („Total“) von Mitarbeiten, Prozessen und Produkten,</a:t>
            </a:r>
          </a:p>
          <a:p>
            <a:r>
              <a:rPr lang="de-DE" altLang="en-US" sz="1500">
                <a:solidFill>
                  <a:srgbClr val="FFFFFF"/>
                </a:solidFill>
                <a:latin typeface="Arial" charset="0"/>
              </a:rPr>
              <a:t>eine permanente Analyse der Prozesse und Umsetzung von</a:t>
            </a:r>
          </a:p>
          <a:p>
            <a:r>
              <a:rPr lang="de-DE" altLang="en-US" sz="1500">
                <a:solidFill>
                  <a:srgbClr val="FFFFFF"/>
                </a:solidFill>
                <a:latin typeface="Arial" charset="0"/>
              </a:rPr>
              <a:t>Verbesserungsmaßnahmen anstrebt.</a:t>
            </a:r>
          </a:p>
        </p:txBody>
      </p:sp>
      <p:sp>
        <p:nvSpPr>
          <p:cNvPr id="108585" name="Rectangle 41"/>
          <p:cNvSpPr>
            <a:spLocks noChangeArrowheads="1"/>
          </p:cNvSpPr>
          <p:nvPr/>
        </p:nvSpPr>
        <p:spPr bwMode="auto">
          <a:xfrm rot="-5400000">
            <a:off x="1109663" y="20939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8586" name="Rectangle 42"/>
          <p:cNvSpPr>
            <a:spLocks noChangeArrowheads="1"/>
          </p:cNvSpPr>
          <p:nvPr/>
        </p:nvSpPr>
        <p:spPr bwMode="auto">
          <a:xfrm rot="-5400000">
            <a:off x="1109663" y="19923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8589" name="Rectangle 45"/>
          <p:cNvSpPr>
            <a:spLocks noChangeArrowheads="1"/>
          </p:cNvSpPr>
          <p:nvPr/>
        </p:nvSpPr>
        <p:spPr bwMode="auto">
          <a:xfrm rot="-5400000">
            <a:off x="1108870" y="3618706"/>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8590" name="Rectangle 46"/>
          <p:cNvSpPr>
            <a:spLocks noChangeArrowheads="1"/>
          </p:cNvSpPr>
          <p:nvPr/>
        </p:nvSpPr>
        <p:spPr bwMode="auto">
          <a:xfrm rot="-5400000">
            <a:off x="1109663" y="351472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44613" y="550863"/>
            <a:ext cx="3343275" cy="720725"/>
          </a:xfrm>
        </p:spPr>
        <p:txBody>
          <a:bodyPr/>
          <a:lstStyle/>
          <a:p>
            <a:r>
              <a:rPr lang="de-DE" altLang="en-US"/>
              <a:t>ISO 9000 und TQM</a:t>
            </a:r>
            <a:r>
              <a:rPr lang="de-DE" altLang="en-US" sz="1700"/>
              <a:t/>
            </a:r>
            <a:br>
              <a:rPr lang="de-DE" altLang="en-US" sz="1700"/>
            </a:br>
            <a:r>
              <a:rPr lang="de-DE" altLang="en-US" sz="1700" i="1"/>
              <a:t>2.</a:t>
            </a:r>
            <a:r>
              <a:rPr lang="de-DE" altLang="en-US" sz="1700"/>
              <a:t> </a:t>
            </a:r>
            <a:r>
              <a:rPr lang="de-DE" altLang="en-US" sz="1700" i="1"/>
              <a:t>Begriffe rund um die Qualität</a:t>
            </a:r>
            <a:endParaRPr lang="de-DE" altLang="en-US"/>
          </a:p>
        </p:txBody>
      </p:sp>
      <p:sp>
        <p:nvSpPr>
          <p:cNvPr id="73731" name="Text Box 3"/>
          <p:cNvSpPr txBox="1">
            <a:spLocks noChangeArrowheads="1"/>
          </p:cNvSpPr>
          <p:nvPr/>
        </p:nvSpPr>
        <p:spPr bwMode="auto">
          <a:xfrm>
            <a:off x="1095375" y="5708650"/>
            <a:ext cx="5602288" cy="542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i="1">
                <a:solidFill>
                  <a:srgbClr val="FFFFFF"/>
                </a:solidFill>
                <a:latin typeface="Arial" charset="0"/>
              </a:rPr>
              <a:t>Das Zertifikat ist nur eine Zwischenstation</a:t>
            </a:r>
          </a:p>
          <a:p>
            <a:pPr>
              <a:lnSpc>
                <a:spcPct val="100000"/>
              </a:lnSpc>
            </a:pPr>
            <a:r>
              <a:rPr lang="de-DE" altLang="en-US" sz="1500" i="1">
                <a:solidFill>
                  <a:srgbClr val="FFFFFF"/>
                </a:solidFill>
                <a:latin typeface="Arial" charset="0"/>
              </a:rPr>
              <a:t>auf dem Weg zu einem umfassenden Qualitätsmanagement.</a:t>
            </a:r>
          </a:p>
        </p:txBody>
      </p:sp>
      <p:sp>
        <p:nvSpPr>
          <p:cNvPr id="74451" name="Text Box 723"/>
          <p:cNvSpPr txBox="1">
            <a:spLocks noChangeArrowheads="1"/>
          </p:cNvSpPr>
          <p:nvPr/>
        </p:nvSpPr>
        <p:spPr bwMode="auto">
          <a:xfrm>
            <a:off x="7229475" y="6122988"/>
            <a:ext cx="1924050" cy="482600"/>
          </a:xfrm>
          <a:prstGeom prst="rect">
            <a:avLst/>
          </a:prstGeom>
          <a:noFill/>
          <a:ln>
            <a:noFill/>
          </a:ln>
          <a:effectLst>
            <a:prstShdw prst="shdw17" dist="17961" dir="2700000">
              <a:srgbClr val="003366">
                <a:gamma/>
                <a:shade val="60000"/>
                <a:invGamma/>
              </a:srgbClr>
            </a:prstShdw>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Geschäftsführer eines</a:t>
            </a:r>
          </a:p>
          <a:p>
            <a:pPr algn="ctr">
              <a:lnSpc>
                <a:spcPct val="100000"/>
              </a:lnSpc>
            </a:pPr>
            <a:r>
              <a:rPr lang="de-DE" altLang="en-US" sz="1300">
                <a:solidFill>
                  <a:srgbClr val="FFFF00"/>
                </a:solidFill>
                <a:latin typeface="Arial" charset="0"/>
              </a:rPr>
              <a:t>Softwarehauses</a:t>
            </a:r>
          </a:p>
        </p:txBody>
      </p:sp>
      <p:grpSp>
        <p:nvGrpSpPr>
          <p:cNvPr id="74452" name="Group 724"/>
          <p:cNvGrpSpPr>
            <a:grpSpLocks/>
          </p:cNvGrpSpPr>
          <p:nvPr/>
        </p:nvGrpSpPr>
        <p:grpSpPr bwMode="auto">
          <a:xfrm>
            <a:off x="922338" y="5692775"/>
            <a:ext cx="6211887" cy="609600"/>
            <a:chOff x="2792" y="3888"/>
            <a:chExt cx="3360" cy="240"/>
          </a:xfrm>
        </p:grpSpPr>
        <p:sp>
          <p:nvSpPr>
            <p:cNvPr id="74453" name="Line 725"/>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74454" name="Line 726"/>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74455" name="Text Box 727"/>
          <p:cNvSpPr txBox="1">
            <a:spLocks noChangeArrowheads="1"/>
          </p:cNvSpPr>
          <p:nvPr/>
        </p:nvSpPr>
        <p:spPr bwMode="auto">
          <a:xfrm>
            <a:off x="6683375" y="5773738"/>
            <a:ext cx="3905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i="1">
                <a:solidFill>
                  <a:srgbClr val="FFFF00"/>
                </a:solidFill>
                <a:latin typeface="Arial" charset="0"/>
              </a:rPr>
              <a:t>“</a:t>
            </a:r>
            <a:endParaRPr lang="de-DE" altLang="en-US" sz="1300" i="1">
              <a:solidFill>
                <a:srgbClr val="FFFF00"/>
              </a:solidFill>
              <a:latin typeface="Arial" charset="0"/>
            </a:endParaRPr>
          </a:p>
        </p:txBody>
      </p:sp>
      <p:sp>
        <p:nvSpPr>
          <p:cNvPr id="74456" name="Rectangle 728"/>
          <p:cNvSpPr>
            <a:spLocks noChangeArrowheads="1"/>
          </p:cNvSpPr>
          <p:nvPr/>
        </p:nvSpPr>
        <p:spPr bwMode="auto">
          <a:xfrm>
            <a:off x="879475" y="5484813"/>
            <a:ext cx="390525" cy="60325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3366">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i="1">
                <a:solidFill>
                  <a:srgbClr val="FFFF00"/>
                </a:solidFill>
                <a:latin typeface="Arial" charset="0"/>
              </a:rPr>
              <a:t>„</a:t>
            </a:r>
          </a:p>
        </p:txBody>
      </p:sp>
      <p:sp>
        <p:nvSpPr>
          <p:cNvPr id="74461" name="Text Box 733"/>
          <p:cNvSpPr txBox="1">
            <a:spLocks noChangeArrowheads="1"/>
          </p:cNvSpPr>
          <p:nvPr/>
        </p:nvSpPr>
        <p:spPr bwMode="auto">
          <a:xfrm>
            <a:off x="982663" y="3970338"/>
            <a:ext cx="1233487" cy="284162"/>
          </a:xfrm>
          <a:prstGeom prst="rect">
            <a:avLst/>
          </a:prstGeom>
          <a:noFill/>
          <a:ln>
            <a:noFill/>
          </a:ln>
          <a:effectLst/>
          <a:extLst>
            <a:ext uri="{909E8E84-426E-40DD-AFC4-6F175D3DCCD1}">
              <a14:hiddenFill xmlns:a14="http://schemas.microsoft.com/office/drawing/2010/main">
                <a:solidFill>
                  <a:srgbClr val="1B3375"/>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1B3375">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Begeisterung</a:t>
            </a:r>
          </a:p>
        </p:txBody>
      </p:sp>
      <p:sp>
        <p:nvSpPr>
          <p:cNvPr id="74462" name="Text Box 734"/>
          <p:cNvSpPr txBox="1">
            <a:spLocks noChangeArrowheads="1"/>
          </p:cNvSpPr>
          <p:nvPr/>
        </p:nvSpPr>
        <p:spPr bwMode="auto">
          <a:xfrm>
            <a:off x="1549400" y="3063875"/>
            <a:ext cx="12604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Ernüchterung</a:t>
            </a:r>
          </a:p>
        </p:txBody>
      </p:sp>
      <p:sp>
        <p:nvSpPr>
          <p:cNvPr id="74463" name="Text Box 735"/>
          <p:cNvSpPr txBox="1">
            <a:spLocks noChangeArrowheads="1"/>
          </p:cNvSpPr>
          <p:nvPr/>
        </p:nvSpPr>
        <p:spPr bwMode="auto">
          <a:xfrm>
            <a:off x="3214688" y="3325813"/>
            <a:ext cx="160972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Q-Management</a:t>
            </a:r>
            <a:r>
              <a:rPr lang="de-DE" altLang="en-US" sz="1300">
                <a:solidFill>
                  <a:srgbClr val="FFFFFF"/>
                </a:solidFill>
                <a:latin typeface="Arial" charset="0"/>
              </a:rPr>
              <a:t>:</a:t>
            </a:r>
          </a:p>
          <a:p>
            <a:pPr>
              <a:lnSpc>
                <a:spcPct val="100000"/>
              </a:lnSpc>
              <a:buFontTx/>
              <a:buChar char="•"/>
            </a:pPr>
            <a:r>
              <a:rPr lang="de-DE" altLang="en-US" sz="1300">
                <a:solidFill>
                  <a:srgbClr val="FFFFFF"/>
                </a:solidFill>
                <a:latin typeface="Arial" charset="0"/>
              </a:rPr>
              <a:t> Umdenken</a:t>
            </a:r>
          </a:p>
          <a:p>
            <a:pPr>
              <a:lnSpc>
                <a:spcPct val="100000"/>
              </a:lnSpc>
              <a:buFontTx/>
              <a:buChar char="•"/>
            </a:pPr>
            <a:r>
              <a:rPr lang="de-DE" altLang="en-US" sz="1300">
                <a:solidFill>
                  <a:srgbClr val="FFFFFF"/>
                </a:solidFill>
                <a:latin typeface="Arial" charset="0"/>
              </a:rPr>
              <a:t> konsequente</a:t>
            </a:r>
            <a:br>
              <a:rPr lang="de-DE" altLang="en-US" sz="1300">
                <a:solidFill>
                  <a:srgbClr val="FFFFFF"/>
                </a:solidFill>
                <a:latin typeface="Arial" charset="0"/>
              </a:rPr>
            </a:br>
            <a:r>
              <a:rPr lang="de-DE" altLang="en-US" sz="1300">
                <a:solidFill>
                  <a:srgbClr val="FFFFFF"/>
                </a:solidFill>
                <a:latin typeface="Arial" charset="0"/>
              </a:rPr>
              <a:t>   Verbesserungen</a:t>
            </a:r>
          </a:p>
        </p:txBody>
      </p:sp>
      <p:sp>
        <p:nvSpPr>
          <p:cNvPr id="74464" name="Text Box 736"/>
          <p:cNvSpPr txBox="1">
            <a:spLocks noChangeArrowheads="1"/>
          </p:cNvSpPr>
          <p:nvPr/>
        </p:nvSpPr>
        <p:spPr bwMode="auto">
          <a:xfrm>
            <a:off x="5918200" y="3613150"/>
            <a:ext cx="2432050"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1300">
                <a:solidFill>
                  <a:srgbClr val="FFFFFF"/>
                </a:solidFill>
                <a:latin typeface="Arial" charset="0"/>
              </a:rPr>
              <a:t> Mangel an Identifikation</a:t>
            </a:r>
          </a:p>
          <a:p>
            <a:pPr>
              <a:lnSpc>
                <a:spcPct val="100000"/>
              </a:lnSpc>
              <a:buFontTx/>
              <a:buChar char="•"/>
            </a:pPr>
            <a:r>
              <a:rPr lang="de-DE" altLang="en-US" sz="1300">
                <a:solidFill>
                  <a:srgbClr val="FFFFFF"/>
                </a:solidFill>
                <a:latin typeface="Arial" charset="0"/>
              </a:rPr>
              <a:t> Mangel an Verbesserungen</a:t>
            </a:r>
          </a:p>
          <a:p>
            <a:pPr>
              <a:lnSpc>
                <a:spcPct val="100000"/>
              </a:lnSpc>
              <a:buFontTx/>
              <a:buChar char="•"/>
            </a:pPr>
            <a:r>
              <a:rPr lang="de-DE" altLang="en-US" sz="1300">
                <a:solidFill>
                  <a:srgbClr val="FFFFFF"/>
                </a:solidFill>
                <a:latin typeface="Arial" charset="0"/>
              </a:rPr>
              <a:t> Mangel an Konsequenz</a:t>
            </a:r>
          </a:p>
        </p:txBody>
      </p:sp>
      <p:sp>
        <p:nvSpPr>
          <p:cNvPr id="74465" name="Text Box 737"/>
          <p:cNvSpPr txBox="1">
            <a:spLocks noChangeArrowheads="1"/>
          </p:cNvSpPr>
          <p:nvPr/>
        </p:nvSpPr>
        <p:spPr bwMode="auto">
          <a:xfrm>
            <a:off x="1028700" y="4908550"/>
            <a:ext cx="6096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Start</a:t>
            </a:r>
          </a:p>
        </p:txBody>
      </p:sp>
      <p:sp>
        <p:nvSpPr>
          <p:cNvPr id="74466" name="Text Box 738"/>
          <p:cNvSpPr txBox="1">
            <a:spLocks noChangeArrowheads="1"/>
          </p:cNvSpPr>
          <p:nvPr/>
        </p:nvSpPr>
        <p:spPr bwMode="auto">
          <a:xfrm>
            <a:off x="2724150" y="4949825"/>
            <a:ext cx="1931988"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Aufbau QM-System</a:t>
            </a:r>
          </a:p>
        </p:txBody>
      </p:sp>
      <p:sp>
        <p:nvSpPr>
          <p:cNvPr id="74467" name="Text Box 739"/>
          <p:cNvSpPr txBox="1">
            <a:spLocks noChangeArrowheads="1"/>
          </p:cNvSpPr>
          <p:nvPr/>
        </p:nvSpPr>
        <p:spPr bwMode="auto">
          <a:xfrm>
            <a:off x="5927725" y="4967288"/>
            <a:ext cx="247332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TQM/KVP-Projekte</a:t>
            </a:r>
          </a:p>
          <a:p>
            <a:pPr algn="ctr">
              <a:lnSpc>
                <a:spcPct val="100000"/>
              </a:lnSpc>
            </a:pPr>
            <a:r>
              <a:rPr lang="de-DE" altLang="en-US" sz="1300">
                <a:solidFill>
                  <a:srgbClr val="FFFF00"/>
                </a:solidFill>
                <a:latin typeface="Arial" charset="0"/>
              </a:rPr>
              <a:t>(Kontinuierlicher Verb.-Proz.)</a:t>
            </a:r>
            <a:endParaRPr lang="de-DE" altLang="en-US" sz="1500">
              <a:solidFill>
                <a:srgbClr val="FFFF00"/>
              </a:solidFill>
              <a:latin typeface="Arial" charset="0"/>
            </a:endParaRPr>
          </a:p>
        </p:txBody>
      </p:sp>
      <p:sp>
        <p:nvSpPr>
          <p:cNvPr id="74470" name="Text Box 742"/>
          <p:cNvSpPr txBox="1">
            <a:spLocks noChangeArrowheads="1"/>
          </p:cNvSpPr>
          <p:nvPr/>
        </p:nvSpPr>
        <p:spPr bwMode="auto">
          <a:xfrm rot="-1501375">
            <a:off x="3313113" y="1589088"/>
            <a:ext cx="2862262" cy="284162"/>
          </a:xfrm>
          <a:prstGeom prst="rect">
            <a:avLst/>
          </a:prstGeom>
          <a:noFill/>
          <a:ln>
            <a:noFill/>
          </a:ln>
          <a:effectLst/>
          <a:extLst>
            <a:ext uri="{909E8E84-426E-40DD-AFC4-6F175D3DCCD1}">
              <a14:hiddenFill xmlns:a14="http://schemas.microsoft.com/office/drawing/2010/main">
                <a:solidFill>
                  <a:srgbClr val="1B3375"/>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1B3375">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Sprünge nach vorn: </a:t>
            </a:r>
            <a:r>
              <a:rPr lang="de-DE" altLang="en-US" sz="1300">
                <a:solidFill>
                  <a:srgbClr val="FFFF00"/>
                </a:solidFill>
                <a:latin typeface="Arial" charset="0"/>
              </a:rPr>
              <a:t>TQM-Projekte</a:t>
            </a:r>
            <a:endParaRPr lang="de-DE" altLang="en-US" sz="1300">
              <a:solidFill>
                <a:srgbClr val="FFFFFF"/>
              </a:solidFill>
              <a:latin typeface="Arial" charset="0"/>
            </a:endParaRPr>
          </a:p>
        </p:txBody>
      </p:sp>
      <p:sp>
        <p:nvSpPr>
          <p:cNvPr id="74472" name="Text Box 744"/>
          <p:cNvSpPr txBox="1">
            <a:spLocks noChangeArrowheads="1"/>
          </p:cNvSpPr>
          <p:nvPr/>
        </p:nvSpPr>
        <p:spPr bwMode="auto">
          <a:xfrm rot="5445999">
            <a:off x="8656638" y="2941637"/>
            <a:ext cx="14224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Marktposition</a:t>
            </a:r>
          </a:p>
        </p:txBody>
      </p:sp>
      <p:sp>
        <p:nvSpPr>
          <p:cNvPr id="74473" name="Text Box 745"/>
          <p:cNvSpPr txBox="1">
            <a:spLocks noChangeArrowheads="1"/>
          </p:cNvSpPr>
          <p:nvPr/>
        </p:nvSpPr>
        <p:spPr bwMode="auto">
          <a:xfrm rot="5445999">
            <a:off x="8259763" y="2032000"/>
            <a:ext cx="13398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Führerschaft</a:t>
            </a:r>
          </a:p>
        </p:txBody>
      </p:sp>
      <p:sp>
        <p:nvSpPr>
          <p:cNvPr id="74474" name="Text Box 746"/>
          <p:cNvSpPr txBox="1">
            <a:spLocks noChangeArrowheads="1"/>
          </p:cNvSpPr>
          <p:nvPr/>
        </p:nvSpPr>
        <p:spPr bwMode="auto">
          <a:xfrm rot="5445999">
            <a:off x="8429625" y="3522663"/>
            <a:ext cx="10001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Standard</a:t>
            </a:r>
          </a:p>
        </p:txBody>
      </p:sp>
      <p:sp>
        <p:nvSpPr>
          <p:cNvPr id="74475" name="Text Box 747"/>
          <p:cNvSpPr txBox="1">
            <a:spLocks noChangeArrowheads="1"/>
          </p:cNvSpPr>
          <p:nvPr/>
        </p:nvSpPr>
        <p:spPr bwMode="auto">
          <a:xfrm rot="5445999">
            <a:off x="8453438" y="4775200"/>
            <a:ext cx="94932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Verlierer</a:t>
            </a:r>
          </a:p>
        </p:txBody>
      </p:sp>
      <p:sp>
        <p:nvSpPr>
          <p:cNvPr id="74476" name="Line 748"/>
          <p:cNvSpPr>
            <a:spLocks noChangeShapeType="1"/>
          </p:cNvSpPr>
          <p:nvPr/>
        </p:nvSpPr>
        <p:spPr bwMode="auto">
          <a:xfrm>
            <a:off x="949325" y="4402138"/>
            <a:ext cx="8039100"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78" name="Line 750"/>
          <p:cNvSpPr>
            <a:spLocks noChangeShapeType="1"/>
          </p:cNvSpPr>
          <p:nvPr/>
        </p:nvSpPr>
        <p:spPr bwMode="auto">
          <a:xfrm>
            <a:off x="949325" y="3463925"/>
            <a:ext cx="0" cy="79375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1" name="Line 753"/>
          <p:cNvSpPr>
            <a:spLocks noChangeShapeType="1"/>
          </p:cNvSpPr>
          <p:nvPr/>
        </p:nvSpPr>
        <p:spPr bwMode="auto">
          <a:xfrm flipV="1">
            <a:off x="1095375" y="3390900"/>
            <a:ext cx="1169988" cy="433388"/>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2" name="Line 754"/>
          <p:cNvSpPr>
            <a:spLocks noChangeShapeType="1"/>
          </p:cNvSpPr>
          <p:nvPr/>
        </p:nvSpPr>
        <p:spPr bwMode="auto">
          <a:xfrm flipV="1">
            <a:off x="2265363" y="3246438"/>
            <a:ext cx="949325" cy="144462"/>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3" name="Line 755"/>
          <p:cNvSpPr>
            <a:spLocks noChangeShapeType="1"/>
          </p:cNvSpPr>
          <p:nvPr/>
        </p:nvSpPr>
        <p:spPr bwMode="auto">
          <a:xfrm flipV="1">
            <a:off x="3214688" y="3030538"/>
            <a:ext cx="2411412" cy="2159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4" name="Line 756"/>
          <p:cNvSpPr>
            <a:spLocks noChangeShapeType="1"/>
          </p:cNvSpPr>
          <p:nvPr/>
        </p:nvSpPr>
        <p:spPr bwMode="auto">
          <a:xfrm rot="10800000">
            <a:off x="5626100" y="3030538"/>
            <a:ext cx="2997200" cy="433387"/>
          </a:xfrm>
          <a:prstGeom prst="line">
            <a:avLst/>
          </a:prstGeom>
          <a:noFill/>
          <a:ln w="12700">
            <a:solidFill>
              <a:srgbClr val="FF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5" name="Freeform 757"/>
          <p:cNvSpPr>
            <a:spLocks/>
          </p:cNvSpPr>
          <p:nvPr/>
        </p:nvSpPr>
        <p:spPr bwMode="auto">
          <a:xfrm>
            <a:off x="3214688" y="1803400"/>
            <a:ext cx="5408612" cy="1443038"/>
          </a:xfrm>
          <a:custGeom>
            <a:avLst/>
            <a:gdLst>
              <a:gd name="T0" fmla="*/ 0 w 3552"/>
              <a:gd name="T1" fmla="*/ 960 h 960"/>
              <a:gd name="T2" fmla="*/ 1632 w 3552"/>
              <a:gd name="T3" fmla="*/ 240 h 960"/>
              <a:gd name="T4" fmla="*/ 3552 w 3552"/>
              <a:gd name="T5" fmla="*/ 0 h 960"/>
            </a:gdLst>
            <a:ahLst/>
            <a:cxnLst>
              <a:cxn ang="0">
                <a:pos x="T0" y="T1"/>
              </a:cxn>
              <a:cxn ang="0">
                <a:pos x="T2" y="T3"/>
              </a:cxn>
              <a:cxn ang="0">
                <a:pos x="T4" y="T5"/>
              </a:cxn>
            </a:cxnLst>
            <a:rect l="0" t="0" r="r" b="b"/>
            <a:pathLst>
              <a:path w="3552" h="960">
                <a:moveTo>
                  <a:pt x="0" y="960"/>
                </a:moveTo>
                <a:cubicBezTo>
                  <a:pt x="520" y="680"/>
                  <a:pt x="1040" y="400"/>
                  <a:pt x="1632" y="240"/>
                </a:cubicBezTo>
                <a:cubicBezTo>
                  <a:pt x="2224" y="80"/>
                  <a:pt x="3232" y="40"/>
                  <a:pt x="3552" y="0"/>
                </a:cubicBezTo>
              </a:path>
            </a:pathLst>
          </a:custGeom>
          <a:noFill/>
          <a:ln w="12700" cap="flat" cmpd="sng">
            <a:solidFill>
              <a:srgbClr val="FFFFFF"/>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74486" name="AutoShape 758"/>
          <p:cNvSpPr>
            <a:spLocks noChangeArrowheads="1"/>
          </p:cNvSpPr>
          <p:nvPr/>
        </p:nvSpPr>
        <p:spPr bwMode="auto">
          <a:xfrm>
            <a:off x="2776538" y="2309813"/>
            <a:ext cx="438150" cy="865187"/>
          </a:xfrm>
          <a:prstGeom prst="lightningBol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anchor="ctr">
            <a:spAutoFit/>
          </a:bodyPr>
          <a:lstStyle/>
          <a:p>
            <a:endParaRPr lang="en-GB"/>
          </a:p>
        </p:txBody>
      </p:sp>
      <p:sp>
        <p:nvSpPr>
          <p:cNvPr id="74479" name="Oval 751"/>
          <p:cNvSpPr>
            <a:spLocks noChangeArrowheads="1"/>
          </p:cNvSpPr>
          <p:nvPr/>
        </p:nvSpPr>
        <p:spPr bwMode="auto">
          <a:xfrm>
            <a:off x="6357938" y="1830388"/>
            <a:ext cx="1241425" cy="506412"/>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spAutoFit/>
          </a:bodyPr>
          <a:lstStyle/>
          <a:p>
            <a:endParaRPr lang="en-GB"/>
          </a:p>
        </p:txBody>
      </p:sp>
      <p:sp>
        <p:nvSpPr>
          <p:cNvPr id="74469" name="Text Box 741"/>
          <p:cNvSpPr txBox="1">
            <a:spLocks noChangeArrowheads="1"/>
          </p:cNvSpPr>
          <p:nvPr/>
        </p:nvSpPr>
        <p:spPr bwMode="auto">
          <a:xfrm>
            <a:off x="6480175" y="1949450"/>
            <a:ext cx="10160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ISO + TQM</a:t>
            </a:r>
          </a:p>
        </p:txBody>
      </p:sp>
      <p:sp>
        <p:nvSpPr>
          <p:cNvPr id="74487" name="AutoShape 759"/>
          <p:cNvSpPr>
            <a:spLocks noChangeArrowheads="1"/>
          </p:cNvSpPr>
          <p:nvPr/>
        </p:nvSpPr>
        <p:spPr bwMode="auto">
          <a:xfrm>
            <a:off x="1022350" y="2020888"/>
            <a:ext cx="1262063" cy="522287"/>
          </a:xfrm>
          <a:prstGeom prst="cloudCallout">
            <a:avLst>
              <a:gd name="adj1" fmla="val -40231"/>
              <a:gd name="adj2" fmla="val 114944"/>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Visionen</a:t>
            </a:r>
          </a:p>
        </p:txBody>
      </p:sp>
      <p:sp>
        <p:nvSpPr>
          <p:cNvPr id="74491" name="AutoShape 763"/>
          <p:cNvSpPr>
            <a:spLocks noChangeArrowheads="1"/>
          </p:cNvSpPr>
          <p:nvPr/>
        </p:nvSpPr>
        <p:spPr bwMode="auto">
          <a:xfrm rot="-5400000">
            <a:off x="7638257" y="1550194"/>
            <a:ext cx="360362" cy="292100"/>
          </a:xfrm>
          <a:prstGeom prst="chevron">
            <a:avLst>
              <a:gd name="adj" fmla="val 30842"/>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92" name="AutoShape 764"/>
          <p:cNvSpPr>
            <a:spLocks noChangeArrowheads="1"/>
          </p:cNvSpPr>
          <p:nvPr/>
        </p:nvSpPr>
        <p:spPr bwMode="auto">
          <a:xfrm rot="-5400000">
            <a:off x="5957094" y="1693069"/>
            <a:ext cx="361950" cy="293688"/>
          </a:xfrm>
          <a:prstGeom prst="chevron">
            <a:avLst>
              <a:gd name="adj" fmla="val 30811"/>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93" name="AutoShape 765"/>
          <p:cNvSpPr>
            <a:spLocks noChangeArrowheads="1"/>
          </p:cNvSpPr>
          <p:nvPr/>
        </p:nvSpPr>
        <p:spPr bwMode="auto">
          <a:xfrm rot="-5400000">
            <a:off x="5487193" y="1793082"/>
            <a:ext cx="360363" cy="292100"/>
          </a:xfrm>
          <a:prstGeom prst="chevron">
            <a:avLst>
              <a:gd name="adj" fmla="val 30842"/>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94" name="AutoShape 766"/>
          <p:cNvSpPr>
            <a:spLocks noChangeArrowheads="1"/>
          </p:cNvSpPr>
          <p:nvPr/>
        </p:nvSpPr>
        <p:spPr bwMode="auto">
          <a:xfrm rot="-5400000">
            <a:off x="5007768" y="1910557"/>
            <a:ext cx="360363" cy="292100"/>
          </a:xfrm>
          <a:prstGeom prst="chevron">
            <a:avLst>
              <a:gd name="adj" fmla="val 30842"/>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95" name="AutoShape 767"/>
          <p:cNvSpPr>
            <a:spLocks noChangeArrowheads="1"/>
          </p:cNvSpPr>
          <p:nvPr/>
        </p:nvSpPr>
        <p:spPr bwMode="auto">
          <a:xfrm rot="5400000">
            <a:off x="6031706" y="3209132"/>
            <a:ext cx="360363" cy="292100"/>
          </a:xfrm>
          <a:prstGeom prst="chevron">
            <a:avLst>
              <a:gd name="adj" fmla="val 30842"/>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98" name="Rectangle 770"/>
          <p:cNvSpPr>
            <a:spLocks noChangeArrowheads="1"/>
          </p:cNvSpPr>
          <p:nvPr/>
        </p:nvSpPr>
        <p:spPr bwMode="auto">
          <a:xfrm>
            <a:off x="5626100" y="3030538"/>
            <a:ext cx="2997200" cy="17319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sp>
        <p:nvSpPr>
          <p:cNvPr id="74480" name="Oval 752"/>
          <p:cNvSpPr>
            <a:spLocks noChangeArrowheads="1"/>
          </p:cNvSpPr>
          <p:nvPr/>
        </p:nvSpPr>
        <p:spPr bwMode="auto">
          <a:xfrm>
            <a:off x="6430963" y="2932113"/>
            <a:ext cx="1241425" cy="504825"/>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spAutoFit/>
          </a:bodyPr>
          <a:lstStyle/>
          <a:p>
            <a:endParaRPr lang="en-GB"/>
          </a:p>
        </p:txBody>
      </p:sp>
      <p:sp>
        <p:nvSpPr>
          <p:cNvPr id="74468" name="Text Box 740"/>
          <p:cNvSpPr txBox="1">
            <a:spLocks noChangeArrowheads="1"/>
          </p:cNvSpPr>
          <p:nvPr/>
        </p:nvSpPr>
        <p:spPr bwMode="auto">
          <a:xfrm>
            <a:off x="6670675" y="3032125"/>
            <a:ext cx="78898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Nur ISO</a:t>
            </a:r>
          </a:p>
        </p:txBody>
      </p:sp>
      <p:sp>
        <p:nvSpPr>
          <p:cNvPr id="74502" name="Line 774"/>
          <p:cNvSpPr>
            <a:spLocks noChangeShapeType="1"/>
          </p:cNvSpPr>
          <p:nvPr/>
        </p:nvSpPr>
        <p:spPr bwMode="auto">
          <a:xfrm>
            <a:off x="3214688" y="3246438"/>
            <a:ext cx="0" cy="115570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4503" name="Line 775"/>
          <p:cNvSpPr>
            <a:spLocks noChangeShapeType="1"/>
          </p:cNvSpPr>
          <p:nvPr/>
        </p:nvSpPr>
        <p:spPr bwMode="auto">
          <a:xfrm>
            <a:off x="2192338" y="3463925"/>
            <a:ext cx="0" cy="938213"/>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44613" y="550863"/>
            <a:ext cx="4387850" cy="720725"/>
          </a:xfrm>
        </p:spPr>
        <p:txBody>
          <a:bodyPr/>
          <a:lstStyle/>
          <a:p>
            <a:r>
              <a:rPr lang="de-DE" altLang="en-US"/>
              <a:t>Die 7 Elemente des MBA</a:t>
            </a:r>
            <a:br>
              <a:rPr lang="de-DE" altLang="en-US"/>
            </a:br>
            <a:r>
              <a:rPr lang="de-DE" altLang="en-US" sz="1700" i="1"/>
              <a:t>2.</a:t>
            </a:r>
            <a:r>
              <a:rPr lang="de-DE" altLang="en-US" sz="1700"/>
              <a:t> </a:t>
            </a:r>
            <a:r>
              <a:rPr lang="de-DE" altLang="en-US" sz="1700" i="1"/>
              <a:t>Begriffe rund um die Qualität</a:t>
            </a:r>
          </a:p>
        </p:txBody>
      </p:sp>
      <p:sp>
        <p:nvSpPr>
          <p:cNvPr id="60421" name="Rectangle 5"/>
          <p:cNvSpPr>
            <a:spLocks noChangeArrowheads="1"/>
          </p:cNvSpPr>
          <p:nvPr/>
        </p:nvSpPr>
        <p:spPr bwMode="auto">
          <a:xfrm>
            <a:off x="1487488" y="1630363"/>
            <a:ext cx="65071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i="1">
                <a:solidFill>
                  <a:srgbClr val="FFFFFF"/>
                </a:solidFill>
                <a:latin typeface="Arial" charset="0"/>
              </a:rPr>
              <a:t>Der vom Präsidenten der USA vergebene Malcolm Baldrige Quality </a:t>
            </a:r>
            <a:endParaRPr lang="de-DE" altLang="en-US" sz="1300">
              <a:solidFill>
                <a:srgbClr val="FFFFFF"/>
              </a:solidFill>
              <a:latin typeface="Arial" charset="0"/>
            </a:endParaRPr>
          </a:p>
        </p:txBody>
      </p:sp>
      <p:sp>
        <p:nvSpPr>
          <p:cNvPr id="60422" name="Rectangle 6"/>
          <p:cNvSpPr>
            <a:spLocks noChangeArrowheads="1"/>
          </p:cNvSpPr>
          <p:nvPr/>
        </p:nvSpPr>
        <p:spPr bwMode="auto">
          <a:xfrm>
            <a:off x="1468438" y="1879600"/>
            <a:ext cx="5006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i="1">
                <a:solidFill>
                  <a:srgbClr val="FFFFFF"/>
                </a:solidFill>
                <a:latin typeface="Arial" charset="0"/>
              </a:rPr>
              <a:t>Award (MBA) vergibt 1000 Punkte in 7 Kategorien ...</a:t>
            </a:r>
            <a:endParaRPr lang="de-DE" altLang="en-US" sz="1300">
              <a:solidFill>
                <a:srgbClr val="FFFFFF"/>
              </a:solidFill>
              <a:latin typeface="Arial" charset="0"/>
            </a:endParaRPr>
          </a:p>
        </p:txBody>
      </p:sp>
      <p:sp>
        <p:nvSpPr>
          <p:cNvPr id="60440" name="Rectangle 24"/>
          <p:cNvSpPr>
            <a:spLocks noChangeArrowheads="1"/>
          </p:cNvSpPr>
          <p:nvPr/>
        </p:nvSpPr>
        <p:spPr bwMode="auto">
          <a:xfrm>
            <a:off x="1479550" y="2532063"/>
            <a:ext cx="5937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solidFill>
                  <a:srgbClr val="FFFF00"/>
                </a:solidFill>
                <a:latin typeface="Arial" charset="0"/>
              </a:rPr>
              <a:t>1. Kundenorientierung und Kundenzufriedenheit (300 Punkte)</a:t>
            </a:r>
            <a:endParaRPr lang="de-DE" altLang="en-US" sz="1300">
              <a:solidFill>
                <a:srgbClr val="FFFF00"/>
              </a:solidFill>
              <a:latin typeface="Arial" charset="0"/>
            </a:endParaRPr>
          </a:p>
        </p:txBody>
      </p:sp>
      <p:sp>
        <p:nvSpPr>
          <p:cNvPr id="60441" name="Rectangle 25"/>
          <p:cNvSpPr>
            <a:spLocks noChangeArrowheads="1"/>
          </p:cNvSpPr>
          <p:nvPr/>
        </p:nvSpPr>
        <p:spPr bwMode="auto">
          <a:xfrm>
            <a:off x="1943100" y="2819400"/>
            <a:ext cx="62658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Wie gelangt das Unternehmen an Informationen über zukünftige Kundenbedürfnisse?</a:t>
            </a:r>
            <a:endParaRPr lang="de-DE" altLang="en-US" sz="1300">
              <a:solidFill>
                <a:srgbClr val="FFFFFF"/>
              </a:solidFill>
              <a:latin typeface="Arial" charset="0"/>
            </a:endParaRPr>
          </a:p>
        </p:txBody>
      </p:sp>
      <p:sp>
        <p:nvSpPr>
          <p:cNvPr id="60442" name="Rectangle 26"/>
          <p:cNvSpPr>
            <a:spLocks noChangeArrowheads="1"/>
          </p:cNvSpPr>
          <p:nvPr/>
        </p:nvSpPr>
        <p:spPr bwMode="auto">
          <a:xfrm>
            <a:off x="1943100" y="3003550"/>
            <a:ext cx="585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Mit  welchen Methoden untersucht das Unternehmen die Kundenzufriedenheit? </a:t>
            </a:r>
          </a:p>
        </p:txBody>
      </p:sp>
      <p:sp>
        <p:nvSpPr>
          <p:cNvPr id="60443" name="Rectangle 27"/>
          <p:cNvSpPr>
            <a:spLocks noChangeArrowheads="1"/>
          </p:cNvSpPr>
          <p:nvPr/>
        </p:nvSpPr>
        <p:spPr bwMode="auto">
          <a:xfrm>
            <a:off x="1943100" y="3189288"/>
            <a:ext cx="7053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Welches Niveau an Kundenzufriedenheit erzielt das Unternehmen im Vergleich zur Konkurrenz?</a:t>
            </a:r>
          </a:p>
        </p:txBody>
      </p:sp>
      <p:sp>
        <p:nvSpPr>
          <p:cNvPr id="60444" name="Rectangle 28"/>
          <p:cNvSpPr>
            <a:spLocks noChangeArrowheads="1"/>
          </p:cNvSpPr>
          <p:nvPr/>
        </p:nvSpPr>
        <p:spPr bwMode="auto">
          <a:xfrm>
            <a:off x="1468438" y="3797300"/>
            <a:ext cx="4791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solidFill>
                  <a:srgbClr val="FFFF00"/>
                </a:solidFill>
                <a:latin typeface="Arial" charset="0"/>
              </a:rPr>
              <a:t>2. Qualität und operative Ergebnisse (180 Punkte)</a:t>
            </a:r>
            <a:endParaRPr lang="de-DE" altLang="en-US" sz="1300">
              <a:solidFill>
                <a:srgbClr val="FFFF00"/>
              </a:solidFill>
              <a:latin typeface="Arial" charset="0"/>
            </a:endParaRPr>
          </a:p>
        </p:txBody>
      </p:sp>
      <p:sp>
        <p:nvSpPr>
          <p:cNvPr id="60445" name="Rectangle 29"/>
          <p:cNvSpPr>
            <a:spLocks noChangeArrowheads="1"/>
          </p:cNvSpPr>
          <p:nvPr/>
        </p:nvSpPr>
        <p:spPr bwMode="auto">
          <a:xfrm>
            <a:off x="2032000" y="4086225"/>
            <a:ext cx="64277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FF"/>
                </a:solidFill>
                <a:latin typeface="Arial" charset="0"/>
              </a:rPr>
              <a:t>Welche Produkt- und Dienstleistungsqualität erreicht das Unternehmen im Vergleich zu </a:t>
            </a:r>
            <a:endParaRPr lang="de-DE" altLang="en-US" sz="1300">
              <a:solidFill>
                <a:srgbClr val="FFFFFF"/>
              </a:solidFill>
              <a:latin typeface="Arial" charset="0"/>
            </a:endParaRPr>
          </a:p>
        </p:txBody>
      </p:sp>
      <p:sp>
        <p:nvSpPr>
          <p:cNvPr id="60446" name="Rectangle 30"/>
          <p:cNvSpPr>
            <a:spLocks noChangeArrowheads="1"/>
          </p:cNvSpPr>
          <p:nvPr/>
        </p:nvSpPr>
        <p:spPr bwMode="auto">
          <a:xfrm>
            <a:off x="1943100" y="4271963"/>
            <a:ext cx="3651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seiner Konkurrenz? </a:t>
            </a:r>
          </a:p>
          <a:p>
            <a:pPr>
              <a:lnSpc>
                <a:spcPct val="100000"/>
              </a:lnSpc>
            </a:pPr>
            <a:r>
              <a:rPr lang="de-DE" altLang="en-US" sz="1300" b="0">
                <a:solidFill>
                  <a:srgbClr val="FFFFFF"/>
                </a:solidFill>
                <a:latin typeface="Arial" charset="0"/>
              </a:rPr>
              <a:t>Wie hoch ist das Qualitätsniveau der Lieferanten?</a:t>
            </a:r>
            <a:endParaRPr lang="de-DE" altLang="en-US" sz="1300">
              <a:solidFill>
                <a:srgbClr val="FFFFFF"/>
              </a:solidFill>
              <a:latin typeface="Arial" charset="0"/>
            </a:endParaRPr>
          </a:p>
        </p:txBody>
      </p:sp>
      <p:sp>
        <p:nvSpPr>
          <p:cNvPr id="60447" name="Rectangle 31"/>
          <p:cNvSpPr>
            <a:spLocks noChangeArrowheads="1"/>
          </p:cNvSpPr>
          <p:nvPr/>
        </p:nvSpPr>
        <p:spPr bwMode="auto">
          <a:xfrm>
            <a:off x="1458913" y="4868863"/>
            <a:ext cx="36020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solidFill>
                  <a:srgbClr val="FFFF00"/>
                </a:solidFill>
                <a:latin typeface="Arial" charset="0"/>
              </a:rPr>
              <a:t>3. Personalmanagement (150 Punkte)</a:t>
            </a:r>
            <a:endParaRPr lang="de-DE" altLang="en-US" sz="1300">
              <a:solidFill>
                <a:srgbClr val="FFFF00"/>
              </a:solidFill>
              <a:latin typeface="Arial" charset="0"/>
            </a:endParaRPr>
          </a:p>
        </p:txBody>
      </p:sp>
      <p:sp>
        <p:nvSpPr>
          <p:cNvPr id="60448" name="Rectangle 32"/>
          <p:cNvSpPr>
            <a:spLocks noChangeArrowheads="1"/>
          </p:cNvSpPr>
          <p:nvPr/>
        </p:nvSpPr>
        <p:spPr bwMode="auto">
          <a:xfrm>
            <a:off x="1943100" y="5159375"/>
            <a:ext cx="581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Wie werden die Mitarbeiter in den Qualitätsprozess integriert?</a:t>
            </a:r>
          </a:p>
          <a:p>
            <a:pPr>
              <a:lnSpc>
                <a:spcPct val="100000"/>
              </a:lnSpc>
            </a:pPr>
            <a:r>
              <a:rPr lang="de-DE" altLang="en-US" sz="1300" b="0">
                <a:solidFill>
                  <a:srgbClr val="FFFFFF"/>
                </a:solidFill>
                <a:latin typeface="Arial" charset="0"/>
              </a:rPr>
              <a:t>Fließen Qualitätsaspekte in die Weiterbildungsmaßnahmen für Mitarbeiter ein? </a:t>
            </a:r>
          </a:p>
        </p:txBody>
      </p:sp>
      <p:sp>
        <p:nvSpPr>
          <p:cNvPr id="60449" name="Rectangle 33"/>
          <p:cNvSpPr>
            <a:spLocks noChangeArrowheads="1"/>
          </p:cNvSpPr>
          <p:nvPr/>
        </p:nvSpPr>
        <p:spPr bwMode="auto">
          <a:xfrm>
            <a:off x="1943100" y="5570538"/>
            <a:ext cx="5667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Wie werden Beiträge einzelner Mitarbeiter zur Qualitätssteigerung honoriert? </a:t>
            </a:r>
          </a:p>
        </p:txBody>
      </p:sp>
      <p:sp>
        <p:nvSpPr>
          <p:cNvPr id="60450" name="Rectangle 34"/>
          <p:cNvSpPr>
            <a:spLocks noChangeArrowheads="1"/>
          </p:cNvSpPr>
          <p:nvPr/>
        </p:nvSpPr>
        <p:spPr bwMode="auto">
          <a:xfrm>
            <a:off x="1943100" y="5773738"/>
            <a:ext cx="4435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Wird die Mitarbeiterzufriedenheit gemanagt und gemessen?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344613" y="550863"/>
            <a:ext cx="4387850" cy="720725"/>
          </a:xfrm>
        </p:spPr>
        <p:txBody>
          <a:bodyPr/>
          <a:lstStyle/>
          <a:p>
            <a:r>
              <a:rPr lang="de-DE" altLang="en-US"/>
              <a:t>Die 7 Elemente des MBA</a:t>
            </a:r>
            <a:br>
              <a:rPr lang="de-DE" altLang="en-US"/>
            </a:br>
            <a:r>
              <a:rPr lang="de-DE" altLang="en-US" sz="1700" i="1"/>
              <a:t>2. Begriffe rund um die Qualität</a:t>
            </a:r>
            <a:endParaRPr lang="de-DE" altLang="en-US"/>
          </a:p>
        </p:txBody>
      </p:sp>
      <p:sp>
        <p:nvSpPr>
          <p:cNvPr id="59404" name="Rectangle 12"/>
          <p:cNvSpPr>
            <a:spLocks noChangeArrowheads="1"/>
          </p:cNvSpPr>
          <p:nvPr/>
        </p:nvSpPr>
        <p:spPr bwMode="auto">
          <a:xfrm>
            <a:off x="1427163" y="1630363"/>
            <a:ext cx="46656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600">
                <a:solidFill>
                  <a:srgbClr val="FFFF00"/>
                </a:solidFill>
                <a:latin typeface="Arial" charset="0"/>
              </a:rPr>
              <a:t>4. Management der Prozessqualität (140 Punkte)</a:t>
            </a:r>
            <a:endParaRPr lang="de-DE" altLang="en-US" sz="1300">
              <a:solidFill>
                <a:srgbClr val="FFFF00"/>
              </a:solidFill>
              <a:latin typeface="Arial" charset="0"/>
            </a:endParaRPr>
          </a:p>
        </p:txBody>
      </p:sp>
      <p:sp>
        <p:nvSpPr>
          <p:cNvPr id="59405" name="Rectangle 13"/>
          <p:cNvSpPr>
            <a:spLocks noChangeArrowheads="1"/>
          </p:cNvSpPr>
          <p:nvPr/>
        </p:nvSpPr>
        <p:spPr bwMode="auto">
          <a:xfrm>
            <a:off x="1704975" y="1919288"/>
            <a:ext cx="7594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Wie werden Qualitätsaspekte bei der Entwicklung neuer Produkte und Dienstleistungen berücksichtigt? </a:t>
            </a:r>
          </a:p>
        </p:txBody>
      </p:sp>
      <p:sp>
        <p:nvSpPr>
          <p:cNvPr id="59406" name="Rectangle 14"/>
          <p:cNvSpPr>
            <a:spLocks noChangeArrowheads="1"/>
          </p:cNvSpPr>
          <p:nvPr/>
        </p:nvSpPr>
        <p:spPr bwMode="auto">
          <a:xfrm>
            <a:off x="1704975" y="2106613"/>
            <a:ext cx="71564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Wodurch wird sichergestellt, dass der Produktionsprozess den Qualitätsanforderungen entspricht </a:t>
            </a:r>
          </a:p>
        </p:txBody>
      </p:sp>
      <p:sp>
        <p:nvSpPr>
          <p:cNvPr id="59407" name="Rectangle 15"/>
          <p:cNvSpPr>
            <a:spLocks noChangeArrowheads="1"/>
          </p:cNvSpPr>
          <p:nvPr/>
        </p:nvSpPr>
        <p:spPr bwMode="auto">
          <a:xfrm>
            <a:off x="1858963" y="2290763"/>
            <a:ext cx="4306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und einem dauerhaften Verbesserungsprozess unterliegt? </a:t>
            </a:r>
          </a:p>
        </p:txBody>
      </p:sp>
      <p:sp>
        <p:nvSpPr>
          <p:cNvPr id="59408" name="Rectangle 16"/>
          <p:cNvSpPr>
            <a:spLocks noChangeArrowheads="1"/>
          </p:cNvSpPr>
          <p:nvPr/>
        </p:nvSpPr>
        <p:spPr bwMode="auto">
          <a:xfrm>
            <a:off x="1704975" y="2476500"/>
            <a:ext cx="55832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Wie werden die Lieferanten in den Qualitätssicherungsprozess einbezogen?</a:t>
            </a:r>
            <a:endParaRPr lang="de-DE" altLang="en-US" sz="1300">
              <a:solidFill>
                <a:srgbClr val="FFFFFF"/>
              </a:solidFill>
              <a:latin typeface="Arial" charset="0"/>
            </a:endParaRPr>
          </a:p>
        </p:txBody>
      </p:sp>
      <p:sp>
        <p:nvSpPr>
          <p:cNvPr id="59418" name="Rectangle 26"/>
          <p:cNvSpPr>
            <a:spLocks noChangeArrowheads="1"/>
          </p:cNvSpPr>
          <p:nvPr/>
        </p:nvSpPr>
        <p:spPr bwMode="auto">
          <a:xfrm>
            <a:off x="1430338" y="2984500"/>
            <a:ext cx="30384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600">
                <a:solidFill>
                  <a:srgbClr val="FFFF00"/>
                </a:solidFill>
                <a:latin typeface="Arial" charset="0"/>
              </a:rPr>
              <a:t>5. Führungsqualität (95 Punkte)</a:t>
            </a:r>
            <a:endParaRPr lang="de-DE" altLang="en-US" sz="1300">
              <a:solidFill>
                <a:srgbClr val="FFFF00"/>
              </a:solidFill>
              <a:latin typeface="Arial" charset="0"/>
            </a:endParaRPr>
          </a:p>
        </p:txBody>
      </p:sp>
      <p:sp>
        <p:nvSpPr>
          <p:cNvPr id="59419" name="Rectangle 27"/>
          <p:cNvSpPr>
            <a:spLocks noChangeArrowheads="1"/>
          </p:cNvSpPr>
          <p:nvPr/>
        </p:nvSpPr>
        <p:spPr bwMode="auto">
          <a:xfrm>
            <a:off x="1704975" y="3262313"/>
            <a:ext cx="62547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Inwieweit ist die Unternehmensführung persönlich in den Qualitätsprozess integriert? </a:t>
            </a:r>
          </a:p>
        </p:txBody>
      </p:sp>
      <p:sp>
        <p:nvSpPr>
          <p:cNvPr id="59420" name="Rectangle 28"/>
          <p:cNvSpPr>
            <a:spLocks noChangeArrowheads="1"/>
          </p:cNvSpPr>
          <p:nvPr/>
        </p:nvSpPr>
        <p:spPr bwMode="auto">
          <a:xfrm>
            <a:off x="1704975" y="3449638"/>
            <a:ext cx="62579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In welcher Form wird die Kundenorientierung in den Führungsprozess eingebunden? </a:t>
            </a:r>
          </a:p>
        </p:txBody>
      </p:sp>
      <p:sp>
        <p:nvSpPr>
          <p:cNvPr id="59422" name="Rectangle 30"/>
          <p:cNvSpPr>
            <a:spLocks noChangeArrowheads="1"/>
          </p:cNvSpPr>
          <p:nvPr/>
        </p:nvSpPr>
        <p:spPr bwMode="auto">
          <a:xfrm>
            <a:off x="1430338" y="5362575"/>
            <a:ext cx="3040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600">
                <a:solidFill>
                  <a:srgbClr val="FFFF00"/>
                </a:solidFill>
                <a:latin typeface="Arial" charset="0"/>
              </a:rPr>
              <a:t>7. Qualitätsplanung (60 Punkte)</a:t>
            </a:r>
            <a:endParaRPr lang="de-DE" altLang="en-US" sz="1300">
              <a:solidFill>
                <a:srgbClr val="FFFF00"/>
              </a:solidFill>
              <a:latin typeface="Arial" charset="0"/>
            </a:endParaRPr>
          </a:p>
        </p:txBody>
      </p:sp>
      <p:sp>
        <p:nvSpPr>
          <p:cNvPr id="59423" name="Rectangle 31"/>
          <p:cNvSpPr>
            <a:spLocks noChangeArrowheads="1"/>
          </p:cNvSpPr>
          <p:nvPr/>
        </p:nvSpPr>
        <p:spPr bwMode="auto">
          <a:xfrm>
            <a:off x="1704975" y="5640388"/>
            <a:ext cx="5867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Inwieweit sind Qualitäts- und Kundenzufriedenheitsaspekte in der strategischen </a:t>
            </a:r>
            <a:endParaRPr lang="de-DE" altLang="en-US" sz="1300">
              <a:solidFill>
                <a:srgbClr val="FFFFFF"/>
              </a:solidFill>
              <a:latin typeface="Arial" charset="0"/>
            </a:endParaRPr>
          </a:p>
        </p:txBody>
      </p:sp>
      <p:sp>
        <p:nvSpPr>
          <p:cNvPr id="59424" name="Rectangle 32"/>
          <p:cNvSpPr>
            <a:spLocks noChangeArrowheads="1"/>
          </p:cNvSpPr>
          <p:nvPr/>
        </p:nvSpPr>
        <p:spPr bwMode="auto">
          <a:xfrm>
            <a:off x="1704975" y="5859463"/>
            <a:ext cx="43418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und operativen Planung des Unternehmens berücksichtigt?</a:t>
            </a:r>
            <a:endParaRPr lang="de-DE" altLang="en-US" sz="1300">
              <a:solidFill>
                <a:srgbClr val="FFFFFF"/>
              </a:solidFill>
              <a:latin typeface="Arial" charset="0"/>
            </a:endParaRPr>
          </a:p>
        </p:txBody>
      </p:sp>
      <p:sp>
        <p:nvSpPr>
          <p:cNvPr id="59425" name="Rectangle 33"/>
          <p:cNvSpPr>
            <a:spLocks noChangeArrowheads="1"/>
          </p:cNvSpPr>
          <p:nvPr/>
        </p:nvSpPr>
        <p:spPr bwMode="auto">
          <a:xfrm>
            <a:off x="1430338" y="4084638"/>
            <a:ext cx="3762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600">
                <a:solidFill>
                  <a:srgbClr val="FFFF00"/>
                </a:solidFill>
                <a:latin typeface="Arial" charset="0"/>
              </a:rPr>
              <a:t>6. Information und Analyse (75 Punkte)</a:t>
            </a:r>
            <a:endParaRPr lang="de-DE" altLang="en-US" sz="1300">
              <a:solidFill>
                <a:srgbClr val="FFFF00"/>
              </a:solidFill>
              <a:latin typeface="Arial" charset="0"/>
            </a:endParaRPr>
          </a:p>
        </p:txBody>
      </p:sp>
      <p:sp>
        <p:nvSpPr>
          <p:cNvPr id="59426" name="Rectangle 34"/>
          <p:cNvSpPr>
            <a:spLocks noChangeArrowheads="1"/>
          </p:cNvSpPr>
          <p:nvPr/>
        </p:nvSpPr>
        <p:spPr bwMode="auto">
          <a:xfrm>
            <a:off x="1704975" y="4360863"/>
            <a:ext cx="7386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Enthalten die Informationssysteme des Unternehmens aussagefähige Daten über Qualitätsaspekte? </a:t>
            </a:r>
          </a:p>
        </p:txBody>
      </p:sp>
      <p:sp>
        <p:nvSpPr>
          <p:cNvPr id="59427" name="Rectangle 35"/>
          <p:cNvSpPr>
            <a:spLocks noChangeArrowheads="1"/>
          </p:cNvSpPr>
          <p:nvPr/>
        </p:nvSpPr>
        <p:spPr bwMode="auto">
          <a:xfrm>
            <a:off x="1704975" y="4548188"/>
            <a:ext cx="76454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Vergleicht das Unternehmen sich regelmäßig mit den Leistungen seiner Konkurrenten (Benchmarking)? </a:t>
            </a:r>
          </a:p>
        </p:txBody>
      </p:sp>
      <p:sp>
        <p:nvSpPr>
          <p:cNvPr id="59428" name="Rectangle 36"/>
          <p:cNvSpPr>
            <a:spLocks noChangeArrowheads="1"/>
          </p:cNvSpPr>
          <p:nvPr/>
        </p:nvSpPr>
        <p:spPr bwMode="auto">
          <a:xfrm>
            <a:off x="1704975" y="4737100"/>
            <a:ext cx="61372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Bilden die vorhandenen Daten (insbesondere die qualitäts- und kundenbezogenen) </a:t>
            </a:r>
          </a:p>
        </p:txBody>
      </p:sp>
      <p:sp>
        <p:nvSpPr>
          <p:cNvPr id="59429" name="Rectangle 37"/>
          <p:cNvSpPr>
            <a:spLocks noChangeArrowheads="1"/>
          </p:cNvSpPr>
          <p:nvPr/>
        </p:nvSpPr>
        <p:spPr bwMode="auto">
          <a:xfrm>
            <a:off x="1895475" y="4921250"/>
            <a:ext cx="30622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die Grundlage wichtiger Entscheidungen?</a:t>
            </a:r>
            <a:endParaRPr lang="de-DE" altLang="en-US" sz="1300">
              <a:solidFill>
                <a:srgbClr val="FFFFFF"/>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4099"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00"/>
                </a:solidFill>
              </a:rPr>
              <a:t>1.	Ziel:		Was wollen wir heute erreichen?</a:t>
            </a:r>
          </a:p>
          <a:p>
            <a:pPr marL="368300" indent="-368300" defTabSz="873125">
              <a:lnSpc>
                <a:spcPct val="100000"/>
              </a:lnSpc>
              <a:spcBef>
                <a:spcPct val="100000"/>
              </a:spcBef>
              <a:buSzTx/>
              <a:buFontTx/>
              <a:buNone/>
            </a:pPr>
            <a:r>
              <a:rPr lang="de-DE" altLang="en-US" b="0">
                <a:solidFill>
                  <a:srgbClr val="FFFFFF"/>
                </a:solidFill>
              </a:rPr>
              <a:t>2.	Begriffe:		Was bedeutet das alles?</a:t>
            </a:r>
          </a:p>
          <a:p>
            <a:pPr marL="368300" indent="-368300" defTabSz="873125">
              <a:lnSpc>
                <a:spcPct val="100000"/>
              </a:lnSpc>
              <a:spcBef>
                <a:spcPct val="100000"/>
              </a:spcBef>
              <a:buSzTx/>
              <a:buFontTx/>
              <a:buNone/>
            </a:pPr>
            <a:r>
              <a:rPr lang="de-DE" altLang="en-US" b="0">
                <a:solidFill>
                  <a:srgbClr val="FFFFFF"/>
                </a:solidFill>
              </a:rPr>
              <a:t>3.	Software-QM:	Was ist das Besondere?</a:t>
            </a:r>
          </a:p>
          <a:p>
            <a:pPr marL="368300" indent="-368300" defTabSz="873125">
              <a:lnSpc>
                <a:spcPct val="100000"/>
              </a:lnSpc>
              <a:spcBef>
                <a:spcPct val="100000"/>
              </a:spcBef>
              <a:buSzTx/>
              <a:buFontTx/>
              <a:buNone/>
            </a:pPr>
            <a:r>
              <a:rPr lang="de-DE" altLang="en-US" b="0">
                <a:solidFill>
                  <a:srgbClr val="FFFFFF"/>
                </a:solidFill>
              </a:rPr>
              <a:t>4.	Wirkungsfelder:	Wo müssen wir ansetzen?</a:t>
            </a:r>
          </a:p>
          <a:p>
            <a:pPr marL="368300" indent="-368300" defTabSz="873125">
              <a:lnSpc>
                <a:spcPct val="100000"/>
              </a:lnSpc>
              <a:spcBef>
                <a:spcPct val="100000"/>
              </a:spcBef>
              <a:buSzTx/>
              <a:buFontTx/>
              <a:buNone/>
            </a:pPr>
            <a:r>
              <a:rPr lang="de-DE" altLang="en-US" b="0">
                <a:solidFill>
                  <a:srgbClr val="FFFFFF"/>
                </a:solidFill>
              </a:rPr>
              <a:t>5.	Prinzipien:		Wo setzen wir unsere Schwerpunkte?</a:t>
            </a:r>
          </a:p>
          <a:p>
            <a:pPr marL="368300" indent="-368300" defTabSz="873125">
              <a:lnSpc>
                <a:spcPct val="100000"/>
              </a:lnSpc>
              <a:spcBef>
                <a:spcPct val="100000"/>
              </a:spcBef>
              <a:buSzTx/>
              <a:buFontTx/>
              <a:buNone/>
            </a:pPr>
            <a:r>
              <a:rPr lang="de-DE" altLang="en-US" b="0">
                <a:solidFill>
                  <a:srgbClr val="FFFFFF"/>
                </a:solidFill>
              </a:rPr>
              <a:t>6. Vorschlag:		Wie geht es weiter?</a:t>
            </a:r>
          </a:p>
          <a:p>
            <a:pPr marL="368300" indent="-368300" defTabSz="873125">
              <a:lnSpc>
                <a:spcPct val="100000"/>
              </a:lnSpc>
              <a:spcBef>
                <a:spcPct val="100000"/>
              </a:spcBef>
              <a:buSzTx/>
            </a:pPr>
            <a:endParaRPr lang="de-DE" altLang="en-US" b="0">
              <a:solidFill>
                <a:srgbClr val="FFFFFF"/>
              </a:solidFill>
            </a:endParaRPr>
          </a:p>
        </p:txBody>
      </p:sp>
      <p:sp>
        <p:nvSpPr>
          <p:cNvPr id="4100" name="WordArt 4"/>
          <p:cNvSpPr>
            <a:spLocks noChangeArrowheads="1" noChangeShapeType="1" noTextEdit="1"/>
          </p:cNvSpPr>
          <p:nvPr/>
        </p:nvSpPr>
        <p:spPr bwMode="auto">
          <a:xfrm>
            <a:off x="584200" y="1947863"/>
            <a:ext cx="511175" cy="5048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10" name="Rectangle 166"/>
          <p:cNvSpPr>
            <a:spLocks noChangeArrowheads="1"/>
          </p:cNvSpPr>
          <p:nvPr/>
        </p:nvSpPr>
        <p:spPr bwMode="auto">
          <a:xfrm>
            <a:off x="1168400" y="2092325"/>
            <a:ext cx="2197100" cy="43815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1" name="Rectangle 167"/>
          <p:cNvSpPr>
            <a:spLocks noChangeArrowheads="1"/>
          </p:cNvSpPr>
          <p:nvPr/>
        </p:nvSpPr>
        <p:spPr bwMode="auto">
          <a:xfrm>
            <a:off x="3432175" y="2108200"/>
            <a:ext cx="2713038" cy="422275"/>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2" name="Rectangle 168"/>
          <p:cNvSpPr>
            <a:spLocks noChangeArrowheads="1"/>
          </p:cNvSpPr>
          <p:nvPr/>
        </p:nvSpPr>
        <p:spPr bwMode="auto">
          <a:xfrm>
            <a:off x="6211888" y="2108200"/>
            <a:ext cx="2713037" cy="422275"/>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3" name="Rectangle 169"/>
          <p:cNvSpPr>
            <a:spLocks noChangeArrowheads="1"/>
          </p:cNvSpPr>
          <p:nvPr/>
        </p:nvSpPr>
        <p:spPr bwMode="auto">
          <a:xfrm>
            <a:off x="1168400" y="2566988"/>
            <a:ext cx="2197100" cy="498475"/>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4" name="Rectangle 170"/>
          <p:cNvSpPr>
            <a:spLocks noChangeArrowheads="1"/>
          </p:cNvSpPr>
          <p:nvPr/>
        </p:nvSpPr>
        <p:spPr bwMode="auto">
          <a:xfrm>
            <a:off x="3432175" y="2584450"/>
            <a:ext cx="2713038" cy="481013"/>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5" name="Rectangle 171"/>
          <p:cNvSpPr>
            <a:spLocks noChangeArrowheads="1"/>
          </p:cNvSpPr>
          <p:nvPr/>
        </p:nvSpPr>
        <p:spPr bwMode="auto">
          <a:xfrm>
            <a:off x="6211888" y="2584450"/>
            <a:ext cx="2713037" cy="481013"/>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6" name="Rectangle 172"/>
          <p:cNvSpPr>
            <a:spLocks noChangeArrowheads="1"/>
          </p:cNvSpPr>
          <p:nvPr/>
        </p:nvSpPr>
        <p:spPr bwMode="auto">
          <a:xfrm>
            <a:off x="1168400" y="3108325"/>
            <a:ext cx="2197100" cy="500063"/>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7" name="Rectangle 173"/>
          <p:cNvSpPr>
            <a:spLocks noChangeArrowheads="1"/>
          </p:cNvSpPr>
          <p:nvPr/>
        </p:nvSpPr>
        <p:spPr bwMode="auto">
          <a:xfrm>
            <a:off x="3432175" y="3125788"/>
            <a:ext cx="2713038" cy="48260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8" name="Rectangle 174"/>
          <p:cNvSpPr>
            <a:spLocks noChangeArrowheads="1"/>
          </p:cNvSpPr>
          <p:nvPr/>
        </p:nvSpPr>
        <p:spPr bwMode="auto">
          <a:xfrm>
            <a:off x="6211888" y="3125788"/>
            <a:ext cx="2713037" cy="48260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19" name="Rectangle 175"/>
          <p:cNvSpPr>
            <a:spLocks noChangeArrowheads="1"/>
          </p:cNvSpPr>
          <p:nvPr/>
        </p:nvSpPr>
        <p:spPr bwMode="auto">
          <a:xfrm>
            <a:off x="1168400" y="3652838"/>
            <a:ext cx="2197100" cy="820737"/>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0" name="Rectangle 176"/>
          <p:cNvSpPr>
            <a:spLocks noChangeArrowheads="1"/>
          </p:cNvSpPr>
          <p:nvPr/>
        </p:nvSpPr>
        <p:spPr bwMode="auto">
          <a:xfrm>
            <a:off x="3432175" y="3679825"/>
            <a:ext cx="2713038" cy="79375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1" name="Rectangle 177"/>
          <p:cNvSpPr>
            <a:spLocks noChangeArrowheads="1"/>
          </p:cNvSpPr>
          <p:nvPr/>
        </p:nvSpPr>
        <p:spPr bwMode="auto">
          <a:xfrm>
            <a:off x="6211888" y="3679825"/>
            <a:ext cx="2713037" cy="79375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2" name="Rectangle 178"/>
          <p:cNvSpPr>
            <a:spLocks noChangeArrowheads="1"/>
          </p:cNvSpPr>
          <p:nvPr/>
        </p:nvSpPr>
        <p:spPr bwMode="auto">
          <a:xfrm>
            <a:off x="1168400" y="4514850"/>
            <a:ext cx="2197100" cy="496888"/>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3" name="Rectangle 179"/>
          <p:cNvSpPr>
            <a:spLocks noChangeArrowheads="1"/>
          </p:cNvSpPr>
          <p:nvPr/>
        </p:nvSpPr>
        <p:spPr bwMode="auto">
          <a:xfrm>
            <a:off x="3432175" y="4529138"/>
            <a:ext cx="2713038" cy="481012"/>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4" name="Rectangle 180"/>
          <p:cNvSpPr>
            <a:spLocks noChangeArrowheads="1"/>
          </p:cNvSpPr>
          <p:nvPr/>
        </p:nvSpPr>
        <p:spPr bwMode="auto">
          <a:xfrm>
            <a:off x="6221413" y="4524375"/>
            <a:ext cx="2714625" cy="481013"/>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5" name="Rectangle 181"/>
          <p:cNvSpPr>
            <a:spLocks noChangeArrowheads="1"/>
          </p:cNvSpPr>
          <p:nvPr/>
        </p:nvSpPr>
        <p:spPr bwMode="auto">
          <a:xfrm>
            <a:off x="1168400" y="5064125"/>
            <a:ext cx="2197100" cy="660400"/>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6" name="Rectangle 182"/>
          <p:cNvSpPr>
            <a:spLocks noChangeArrowheads="1"/>
          </p:cNvSpPr>
          <p:nvPr/>
        </p:nvSpPr>
        <p:spPr bwMode="auto">
          <a:xfrm>
            <a:off x="3432175" y="5087938"/>
            <a:ext cx="2713038" cy="639762"/>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527" name="Rectangle 183"/>
          <p:cNvSpPr>
            <a:spLocks noChangeArrowheads="1"/>
          </p:cNvSpPr>
          <p:nvPr/>
        </p:nvSpPr>
        <p:spPr bwMode="auto">
          <a:xfrm>
            <a:off x="6211888" y="5084763"/>
            <a:ext cx="2713037" cy="638175"/>
          </a:xfrm>
          <a:prstGeom prst="rect">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solidFill>
                  <a:schemeClr val="bg1"/>
                </a:solidFill>
                <a:miter lim="800000"/>
                <a:headEnd/>
                <a:tailEnd/>
              </a14:hiddenLine>
            </a:ext>
          </a:extLst>
        </p:spPr>
        <p:txBody>
          <a:bodyPr/>
          <a:lstStyle/>
          <a:p>
            <a:endParaRPr lang="en-GB"/>
          </a:p>
        </p:txBody>
      </p:sp>
      <p:sp>
        <p:nvSpPr>
          <p:cNvPr id="57346" name="Rectangle 2"/>
          <p:cNvSpPr>
            <a:spLocks noGrp="1" noChangeArrowheads="1"/>
          </p:cNvSpPr>
          <p:nvPr>
            <p:ph type="title"/>
          </p:nvPr>
        </p:nvSpPr>
        <p:spPr>
          <a:xfrm>
            <a:off x="1344613" y="550863"/>
            <a:ext cx="5060950" cy="720725"/>
          </a:xfrm>
        </p:spPr>
        <p:txBody>
          <a:bodyPr/>
          <a:lstStyle/>
          <a:p>
            <a:r>
              <a:rPr lang="de-DE" altLang="en-US"/>
              <a:t>ISO 9000 vs. Baldrige Award</a:t>
            </a:r>
            <a:r>
              <a:rPr lang="de-DE" altLang="en-US" sz="1700" i="1"/>
              <a:t/>
            </a:r>
            <a:br>
              <a:rPr lang="de-DE" altLang="en-US" sz="1700" i="1"/>
            </a:br>
            <a:r>
              <a:rPr lang="de-DE" altLang="en-US" sz="1700" i="1"/>
              <a:t>2. Begriffe rund um die Qualität</a:t>
            </a:r>
          </a:p>
        </p:txBody>
      </p:sp>
      <p:sp>
        <p:nvSpPr>
          <p:cNvPr id="57435" name="Rectangle 91"/>
          <p:cNvSpPr>
            <a:spLocks noChangeArrowheads="1"/>
          </p:cNvSpPr>
          <p:nvPr/>
        </p:nvSpPr>
        <p:spPr bwMode="auto">
          <a:xfrm>
            <a:off x="3924300" y="2185988"/>
            <a:ext cx="1544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DIN ISO 9001 - 9003</a:t>
            </a:r>
            <a:endParaRPr lang="de-DE" altLang="en-US" sz="1300">
              <a:latin typeface="Arial" charset="0"/>
            </a:endParaRPr>
          </a:p>
        </p:txBody>
      </p:sp>
      <p:sp>
        <p:nvSpPr>
          <p:cNvPr id="57437" name="Rectangle 93"/>
          <p:cNvSpPr>
            <a:spLocks noChangeArrowheads="1"/>
          </p:cNvSpPr>
          <p:nvPr/>
        </p:nvSpPr>
        <p:spPr bwMode="auto">
          <a:xfrm>
            <a:off x="6670675" y="2185988"/>
            <a:ext cx="12128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Baldrige Award</a:t>
            </a:r>
            <a:endParaRPr lang="de-DE" altLang="en-US" sz="1300">
              <a:latin typeface="Arial" charset="0"/>
            </a:endParaRPr>
          </a:p>
        </p:txBody>
      </p:sp>
      <p:sp>
        <p:nvSpPr>
          <p:cNvPr id="57439" name="Rectangle 95"/>
          <p:cNvSpPr>
            <a:spLocks noChangeArrowheads="1"/>
          </p:cNvSpPr>
          <p:nvPr/>
        </p:nvSpPr>
        <p:spPr bwMode="auto">
          <a:xfrm>
            <a:off x="2036763" y="2684463"/>
            <a:ext cx="2857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Ziel</a:t>
            </a:r>
            <a:endParaRPr lang="de-DE" altLang="en-US" sz="1300">
              <a:latin typeface="Arial" charset="0"/>
            </a:endParaRPr>
          </a:p>
        </p:txBody>
      </p:sp>
      <p:sp>
        <p:nvSpPr>
          <p:cNvPr id="57441" name="Rectangle 97"/>
          <p:cNvSpPr>
            <a:spLocks noChangeArrowheads="1"/>
          </p:cNvSpPr>
          <p:nvPr/>
        </p:nvSpPr>
        <p:spPr bwMode="auto">
          <a:xfrm>
            <a:off x="3557588" y="2747963"/>
            <a:ext cx="15906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Sicherheit für Kunden</a:t>
            </a:r>
            <a:endParaRPr lang="de-DE" altLang="en-US" sz="1300">
              <a:latin typeface="Arial" charset="0"/>
            </a:endParaRPr>
          </a:p>
        </p:txBody>
      </p:sp>
      <p:sp>
        <p:nvSpPr>
          <p:cNvPr id="57443" name="Rectangle 99"/>
          <p:cNvSpPr>
            <a:spLocks noChangeArrowheads="1"/>
          </p:cNvSpPr>
          <p:nvPr/>
        </p:nvSpPr>
        <p:spPr bwMode="auto">
          <a:xfrm>
            <a:off x="6475413" y="2681288"/>
            <a:ext cx="19399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Wettbewerbsfähigkeit von </a:t>
            </a:r>
            <a:endParaRPr lang="de-DE" altLang="en-US" sz="1300">
              <a:latin typeface="Arial" charset="0"/>
            </a:endParaRPr>
          </a:p>
        </p:txBody>
      </p:sp>
      <p:sp>
        <p:nvSpPr>
          <p:cNvPr id="57444" name="Rectangle 100"/>
          <p:cNvSpPr>
            <a:spLocks noChangeArrowheads="1"/>
          </p:cNvSpPr>
          <p:nvPr/>
        </p:nvSpPr>
        <p:spPr bwMode="auto">
          <a:xfrm>
            <a:off x="6461125" y="2835275"/>
            <a:ext cx="1003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Unternehmen</a:t>
            </a:r>
            <a:endParaRPr lang="de-DE" altLang="en-US" sz="1300">
              <a:latin typeface="Arial" charset="0"/>
            </a:endParaRPr>
          </a:p>
        </p:txBody>
      </p:sp>
      <p:sp>
        <p:nvSpPr>
          <p:cNvPr id="57446" name="Rectangle 102"/>
          <p:cNvSpPr>
            <a:spLocks noChangeArrowheads="1"/>
          </p:cNvSpPr>
          <p:nvPr/>
        </p:nvSpPr>
        <p:spPr bwMode="auto">
          <a:xfrm>
            <a:off x="1239838" y="3262313"/>
            <a:ext cx="1879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Wettbewerbsbedeutung</a:t>
            </a:r>
            <a:endParaRPr lang="de-DE" altLang="en-US" sz="1300">
              <a:latin typeface="Arial" charset="0"/>
            </a:endParaRPr>
          </a:p>
        </p:txBody>
      </p:sp>
      <p:sp>
        <p:nvSpPr>
          <p:cNvPr id="57448" name="Rectangle 104"/>
          <p:cNvSpPr>
            <a:spLocks noChangeArrowheads="1"/>
          </p:cNvSpPr>
          <p:nvPr/>
        </p:nvSpPr>
        <p:spPr bwMode="auto">
          <a:xfrm>
            <a:off x="3551238" y="3181350"/>
            <a:ext cx="11858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Mittelfristig kein </a:t>
            </a:r>
            <a:endParaRPr lang="de-DE" altLang="en-US" sz="1300">
              <a:latin typeface="Arial" charset="0"/>
            </a:endParaRPr>
          </a:p>
        </p:txBody>
      </p:sp>
      <p:sp>
        <p:nvSpPr>
          <p:cNvPr id="57449" name="Rectangle 105"/>
          <p:cNvSpPr>
            <a:spLocks noChangeArrowheads="1"/>
          </p:cNvSpPr>
          <p:nvPr/>
        </p:nvSpPr>
        <p:spPr bwMode="auto">
          <a:xfrm>
            <a:off x="3563938" y="3333750"/>
            <a:ext cx="2133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Wettbewerbsvorteil erzielbar.</a:t>
            </a:r>
            <a:endParaRPr lang="de-DE" altLang="en-US" sz="1300">
              <a:latin typeface="Arial" charset="0"/>
            </a:endParaRPr>
          </a:p>
        </p:txBody>
      </p:sp>
      <p:sp>
        <p:nvSpPr>
          <p:cNvPr id="57451" name="Rectangle 107"/>
          <p:cNvSpPr>
            <a:spLocks noChangeArrowheads="1"/>
          </p:cNvSpPr>
          <p:nvPr/>
        </p:nvSpPr>
        <p:spPr bwMode="auto">
          <a:xfrm>
            <a:off x="6477000" y="3189288"/>
            <a:ext cx="2022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Wettbewerbsvorteil möglich</a:t>
            </a:r>
            <a:endParaRPr lang="de-DE" altLang="en-US" sz="1300">
              <a:latin typeface="Arial" charset="0"/>
            </a:endParaRPr>
          </a:p>
        </p:txBody>
      </p:sp>
      <p:sp>
        <p:nvSpPr>
          <p:cNvPr id="57453" name="Rectangle 109"/>
          <p:cNvSpPr>
            <a:spLocks noChangeArrowheads="1"/>
          </p:cNvSpPr>
          <p:nvPr/>
        </p:nvSpPr>
        <p:spPr bwMode="auto">
          <a:xfrm>
            <a:off x="1273175" y="3830638"/>
            <a:ext cx="18145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Entwicklungsstufe der </a:t>
            </a:r>
            <a:endParaRPr lang="de-DE" altLang="en-US" sz="1300">
              <a:latin typeface="Arial" charset="0"/>
            </a:endParaRPr>
          </a:p>
        </p:txBody>
      </p:sp>
      <p:sp>
        <p:nvSpPr>
          <p:cNvPr id="57454" name="Rectangle 110"/>
          <p:cNvSpPr>
            <a:spLocks noChangeArrowheads="1"/>
          </p:cNvSpPr>
          <p:nvPr/>
        </p:nvSpPr>
        <p:spPr bwMode="auto">
          <a:xfrm>
            <a:off x="1385888" y="3983038"/>
            <a:ext cx="15859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Qualitätskonzeption</a:t>
            </a:r>
            <a:endParaRPr lang="de-DE" altLang="en-US" sz="1300">
              <a:latin typeface="Arial" charset="0"/>
            </a:endParaRPr>
          </a:p>
        </p:txBody>
      </p:sp>
      <p:sp>
        <p:nvSpPr>
          <p:cNvPr id="57456" name="Rectangle 112"/>
          <p:cNvSpPr>
            <a:spLocks noChangeArrowheads="1"/>
          </p:cNvSpPr>
          <p:nvPr/>
        </p:nvSpPr>
        <p:spPr bwMode="auto">
          <a:xfrm>
            <a:off x="3560763" y="3732213"/>
            <a:ext cx="18113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DIN ISO 9001 und 9002:</a:t>
            </a:r>
            <a:endParaRPr lang="de-DE" altLang="en-US" sz="1300">
              <a:latin typeface="Arial" charset="0"/>
            </a:endParaRPr>
          </a:p>
        </p:txBody>
      </p:sp>
      <p:sp>
        <p:nvSpPr>
          <p:cNvPr id="57457" name="Rectangle 113"/>
          <p:cNvSpPr>
            <a:spLocks noChangeArrowheads="1"/>
          </p:cNvSpPr>
          <p:nvPr/>
        </p:nvSpPr>
        <p:spPr bwMode="auto">
          <a:xfrm>
            <a:off x="3567113" y="3911600"/>
            <a:ext cx="24003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Konzepte der Qualitätssicherung</a:t>
            </a:r>
            <a:endParaRPr lang="de-DE" altLang="en-US" sz="1300">
              <a:latin typeface="Arial" charset="0"/>
            </a:endParaRPr>
          </a:p>
        </p:txBody>
      </p:sp>
      <p:sp>
        <p:nvSpPr>
          <p:cNvPr id="57458" name="Rectangle 114"/>
          <p:cNvSpPr>
            <a:spLocks noChangeArrowheads="1"/>
          </p:cNvSpPr>
          <p:nvPr/>
        </p:nvSpPr>
        <p:spPr bwMode="auto">
          <a:xfrm>
            <a:off x="3562350" y="4087813"/>
            <a:ext cx="19573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DIN ISO 9003: Ansatz der </a:t>
            </a:r>
            <a:endParaRPr lang="de-DE" altLang="en-US" sz="1300">
              <a:latin typeface="Arial" charset="0"/>
            </a:endParaRPr>
          </a:p>
        </p:txBody>
      </p:sp>
      <p:sp>
        <p:nvSpPr>
          <p:cNvPr id="57459" name="Rectangle 115"/>
          <p:cNvSpPr>
            <a:spLocks noChangeArrowheads="1"/>
          </p:cNvSpPr>
          <p:nvPr/>
        </p:nvSpPr>
        <p:spPr bwMode="auto">
          <a:xfrm>
            <a:off x="3552825" y="4271963"/>
            <a:ext cx="1277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Qualitätskontrolle</a:t>
            </a:r>
            <a:endParaRPr lang="de-DE" altLang="en-US" sz="1300">
              <a:latin typeface="Arial" charset="0"/>
            </a:endParaRPr>
          </a:p>
        </p:txBody>
      </p:sp>
      <p:sp>
        <p:nvSpPr>
          <p:cNvPr id="57461" name="Rectangle 117"/>
          <p:cNvSpPr>
            <a:spLocks noChangeArrowheads="1"/>
          </p:cNvSpPr>
          <p:nvPr/>
        </p:nvSpPr>
        <p:spPr bwMode="auto">
          <a:xfrm>
            <a:off x="6473825" y="3903663"/>
            <a:ext cx="2016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Total-Quality-Management-</a:t>
            </a:r>
            <a:endParaRPr lang="de-DE" altLang="en-US" sz="1300">
              <a:latin typeface="Arial" charset="0"/>
            </a:endParaRPr>
          </a:p>
        </p:txBody>
      </p:sp>
      <p:sp>
        <p:nvSpPr>
          <p:cNvPr id="57462" name="Rectangle 118"/>
          <p:cNvSpPr>
            <a:spLocks noChangeArrowheads="1"/>
          </p:cNvSpPr>
          <p:nvPr/>
        </p:nvSpPr>
        <p:spPr bwMode="auto">
          <a:xfrm>
            <a:off x="6456363" y="4056063"/>
            <a:ext cx="6064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Konzept</a:t>
            </a:r>
            <a:endParaRPr lang="de-DE" altLang="en-US" sz="1300">
              <a:latin typeface="Arial" charset="0"/>
            </a:endParaRPr>
          </a:p>
        </p:txBody>
      </p:sp>
      <p:sp>
        <p:nvSpPr>
          <p:cNvPr id="57464" name="Rectangle 120"/>
          <p:cNvSpPr>
            <a:spLocks noChangeArrowheads="1"/>
          </p:cNvSpPr>
          <p:nvPr/>
        </p:nvSpPr>
        <p:spPr bwMode="auto">
          <a:xfrm>
            <a:off x="1314450" y="4630738"/>
            <a:ext cx="1730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Branchenorientierung</a:t>
            </a:r>
            <a:endParaRPr lang="de-DE" altLang="en-US" sz="1300">
              <a:latin typeface="Arial" charset="0"/>
            </a:endParaRPr>
          </a:p>
        </p:txBody>
      </p:sp>
      <p:sp>
        <p:nvSpPr>
          <p:cNvPr id="57466" name="Rectangle 122"/>
          <p:cNvSpPr>
            <a:spLocks noChangeArrowheads="1"/>
          </p:cNvSpPr>
          <p:nvPr/>
        </p:nvSpPr>
        <p:spPr bwMode="auto">
          <a:xfrm>
            <a:off x="3565525" y="4592638"/>
            <a:ext cx="23002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Stark auf Produktunternehmen </a:t>
            </a:r>
            <a:endParaRPr lang="de-DE" altLang="en-US" sz="1300">
              <a:latin typeface="Arial" charset="0"/>
            </a:endParaRPr>
          </a:p>
        </p:txBody>
      </p:sp>
      <p:sp>
        <p:nvSpPr>
          <p:cNvPr id="57467" name="Rectangle 123"/>
          <p:cNvSpPr>
            <a:spLocks noChangeArrowheads="1"/>
          </p:cNvSpPr>
          <p:nvPr/>
        </p:nvSpPr>
        <p:spPr bwMode="auto">
          <a:xfrm>
            <a:off x="3546475" y="4746625"/>
            <a:ext cx="9017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ausgerichtet</a:t>
            </a:r>
            <a:endParaRPr lang="de-DE" altLang="en-US" sz="1300">
              <a:latin typeface="Arial" charset="0"/>
            </a:endParaRPr>
          </a:p>
        </p:txBody>
      </p:sp>
      <p:sp>
        <p:nvSpPr>
          <p:cNvPr id="57469" name="Rectangle 125"/>
          <p:cNvSpPr>
            <a:spLocks noChangeArrowheads="1"/>
          </p:cNvSpPr>
          <p:nvPr/>
        </p:nvSpPr>
        <p:spPr bwMode="auto">
          <a:xfrm>
            <a:off x="6480175" y="4591050"/>
            <a:ext cx="23082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Keine Fokussierung, allgemein </a:t>
            </a:r>
            <a:endParaRPr lang="de-DE" altLang="en-US" sz="1300">
              <a:latin typeface="Arial" charset="0"/>
            </a:endParaRPr>
          </a:p>
        </p:txBody>
      </p:sp>
      <p:sp>
        <p:nvSpPr>
          <p:cNvPr id="57470" name="Rectangle 126"/>
          <p:cNvSpPr>
            <a:spLocks noChangeArrowheads="1"/>
          </p:cNvSpPr>
          <p:nvPr/>
        </p:nvSpPr>
        <p:spPr bwMode="auto">
          <a:xfrm>
            <a:off x="6459538" y="4745038"/>
            <a:ext cx="819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anwendbar</a:t>
            </a:r>
            <a:endParaRPr lang="de-DE" altLang="en-US" sz="1300">
              <a:latin typeface="Arial" charset="0"/>
            </a:endParaRPr>
          </a:p>
        </p:txBody>
      </p:sp>
      <p:sp>
        <p:nvSpPr>
          <p:cNvPr id="57472" name="Rectangle 128"/>
          <p:cNvSpPr>
            <a:spLocks noChangeArrowheads="1"/>
          </p:cNvSpPr>
          <p:nvPr/>
        </p:nvSpPr>
        <p:spPr bwMode="auto">
          <a:xfrm>
            <a:off x="1727200" y="5210175"/>
            <a:ext cx="9032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000000"/>
                </a:solidFill>
                <a:latin typeface="Arial" charset="0"/>
              </a:rPr>
              <a:t>Objektivität</a:t>
            </a:r>
            <a:endParaRPr lang="de-DE" altLang="en-US" sz="1300">
              <a:latin typeface="Arial" charset="0"/>
            </a:endParaRPr>
          </a:p>
        </p:txBody>
      </p:sp>
      <p:grpSp>
        <p:nvGrpSpPr>
          <p:cNvPr id="57529" name="Group 185"/>
          <p:cNvGrpSpPr>
            <a:grpSpLocks/>
          </p:cNvGrpSpPr>
          <p:nvPr/>
        </p:nvGrpSpPr>
        <p:grpSpPr bwMode="auto">
          <a:xfrm>
            <a:off x="3540125" y="5138738"/>
            <a:ext cx="2493963" cy="485775"/>
            <a:chOff x="2325" y="3370"/>
            <a:chExt cx="1638" cy="324"/>
          </a:xfrm>
        </p:grpSpPr>
        <p:sp>
          <p:nvSpPr>
            <p:cNvPr id="57474" name="Rectangle 130"/>
            <p:cNvSpPr>
              <a:spLocks noChangeArrowheads="1"/>
            </p:cNvSpPr>
            <p:nvPr/>
          </p:nvSpPr>
          <p:spPr bwMode="auto">
            <a:xfrm>
              <a:off x="2343" y="3370"/>
              <a:ext cx="162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Zertifizierer verfügen über Eigen- </a:t>
              </a:r>
              <a:endParaRPr lang="de-DE" altLang="en-US" sz="1300">
                <a:latin typeface="Arial" charset="0"/>
              </a:endParaRPr>
            </a:p>
          </p:txBody>
        </p:sp>
        <p:sp>
          <p:nvSpPr>
            <p:cNvPr id="57475" name="Rectangle 131"/>
            <p:cNvSpPr>
              <a:spLocks noChangeArrowheads="1"/>
            </p:cNvSpPr>
            <p:nvPr/>
          </p:nvSpPr>
          <p:spPr bwMode="auto">
            <a:xfrm>
              <a:off x="2343" y="3459"/>
              <a:ext cx="151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interesse und Ermessensspiel- </a:t>
              </a:r>
              <a:endParaRPr lang="de-DE" altLang="en-US" sz="1300">
                <a:latin typeface="Arial" charset="0"/>
              </a:endParaRPr>
            </a:p>
          </p:txBody>
        </p:sp>
        <p:sp>
          <p:nvSpPr>
            <p:cNvPr id="57476" name="Rectangle 132"/>
            <p:cNvSpPr>
              <a:spLocks noChangeArrowheads="1"/>
            </p:cNvSpPr>
            <p:nvPr/>
          </p:nvSpPr>
          <p:spPr bwMode="auto">
            <a:xfrm>
              <a:off x="2325" y="3562"/>
              <a:ext cx="27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raum </a:t>
              </a:r>
              <a:endParaRPr lang="de-DE" altLang="en-US" sz="1300">
                <a:latin typeface="Arial" charset="0"/>
              </a:endParaRPr>
            </a:p>
          </p:txBody>
        </p:sp>
      </p:grpSp>
      <p:grpSp>
        <p:nvGrpSpPr>
          <p:cNvPr id="57530" name="Group 186"/>
          <p:cNvGrpSpPr>
            <a:grpSpLocks/>
          </p:cNvGrpSpPr>
          <p:nvPr/>
        </p:nvGrpSpPr>
        <p:grpSpPr bwMode="auto">
          <a:xfrm>
            <a:off x="6469063" y="5133975"/>
            <a:ext cx="2413000" cy="350838"/>
            <a:chOff x="4250" y="3412"/>
            <a:chExt cx="1584" cy="234"/>
          </a:xfrm>
        </p:grpSpPr>
        <p:sp>
          <p:nvSpPr>
            <p:cNvPr id="57478" name="Rectangle 134"/>
            <p:cNvSpPr>
              <a:spLocks noChangeArrowheads="1"/>
            </p:cNvSpPr>
            <p:nvPr/>
          </p:nvSpPr>
          <p:spPr bwMode="auto">
            <a:xfrm>
              <a:off x="4258" y="3412"/>
              <a:ext cx="157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Strenge Auswahl der Gutachter, </a:t>
              </a:r>
              <a:endParaRPr lang="de-DE" altLang="en-US" sz="1300">
                <a:latin typeface="Arial" charset="0"/>
              </a:endParaRPr>
            </a:p>
          </p:txBody>
        </p:sp>
        <p:sp>
          <p:nvSpPr>
            <p:cNvPr id="57479" name="Rectangle 135"/>
            <p:cNvSpPr>
              <a:spLocks noChangeArrowheads="1"/>
            </p:cNvSpPr>
            <p:nvPr/>
          </p:nvSpPr>
          <p:spPr bwMode="auto">
            <a:xfrm>
              <a:off x="4250" y="3514"/>
              <a:ext cx="947"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000000"/>
                  </a:solidFill>
                  <a:latin typeface="Arial" charset="0"/>
                </a:rPr>
                <a:t>kein Eigeninteresse</a:t>
              </a:r>
              <a:endParaRPr lang="de-DE" altLang="en-US" sz="1300">
                <a:latin typeface="Arial" charset="0"/>
              </a:endParaRPr>
            </a:p>
          </p:txBody>
        </p:sp>
      </p:grpSp>
      <p:sp>
        <p:nvSpPr>
          <p:cNvPr id="57528" name="Text Box 184"/>
          <p:cNvSpPr txBox="1">
            <a:spLocks noChangeArrowheads="1"/>
          </p:cNvSpPr>
          <p:nvPr/>
        </p:nvSpPr>
        <p:spPr bwMode="auto">
          <a:xfrm>
            <a:off x="1112838" y="1587500"/>
            <a:ext cx="347980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b="0" i="1">
                <a:solidFill>
                  <a:srgbClr val="FFFFFF"/>
                </a:solidFill>
                <a:latin typeface="Arial" charset="0"/>
              </a:rPr>
              <a:t>Die wichtigsten Unterschiede ...</a:t>
            </a:r>
            <a:br>
              <a:rPr lang="de-DE" altLang="en-US" sz="1900" b="0" i="1">
                <a:solidFill>
                  <a:srgbClr val="FFFFFF"/>
                </a:solidFill>
                <a:latin typeface="Arial" charset="0"/>
              </a:rPr>
            </a:br>
            <a:endParaRPr lang="de-DE" altLang="en-US" sz="1900" b="0" i="1">
              <a:solidFill>
                <a:srgbClr val="FFFFFF"/>
              </a:solidFill>
              <a:latin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44613" y="558800"/>
            <a:ext cx="6043612" cy="720725"/>
          </a:xfrm>
        </p:spPr>
        <p:txBody>
          <a:bodyPr/>
          <a:lstStyle/>
          <a:p>
            <a:r>
              <a:rPr lang="de-DE" altLang="en-US"/>
              <a:t>Die 9 Elemente des EFQM-Preises</a:t>
            </a:r>
            <a:br>
              <a:rPr lang="de-DE" altLang="en-US"/>
            </a:br>
            <a:r>
              <a:rPr lang="de-DE" altLang="en-US" sz="1700" i="1"/>
              <a:t>2. Begriffe rund um die Qualität</a:t>
            </a:r>
          </a:p>
        </p:txBody>
      </p:sp>
      <p:sp>
        <p:nvSpPr>
          <p:cNvPr id="58373" name="Rectangle 5"/>
          <p:cNvSpPr>
            <a:spLocks noChangeArrowheads="1"/>
          </p:cNvSpPr>
          <p:nvPr/>
        </p:nvSpPr>
        <p:spPr bwMode="auto">
          <a:xfrm>
            <a:off x="1389063" y="1516063"/>
            <a:ext cx="48450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i="1">
                <a:solidFill>
                  <a:srgbClr val="FFFFFF"/>
                </a:solidFill>
                <a:latin typeface="Arial" charset="0"/>
              </a:rPr>
              <a:t>Der europäische Preis wertet folgende Aspekte</a:t>
            </a:r>
            <a:endParaRPr lang="de-DE" altLang="en-US" sz="1700">
              <a:solidFill>
                <a:srgbClr val="FFFFFF"/>
              </a:solidFill>
              <a:latin typeface="Arial" charset="0"/>
            </a:endParaRPr>
          </a:p>
        </p:txBody>
      </p:sp>
      <p:sp>
        <p:nvSpPr>
          <p:cNvPr id="58374" name="Rectangle 6"/>
          <p:cNvSpPr>
            <a:spLocks noChangeArrowheads="1"/>
          </p:cNvSpPr>
          <p:nvPr/>
        </p:nvSpPr>
        <p:spPr bwMode="auto">
          <a:xfrm>
            <a:off x="1389063" y="1803400"/>
            <a:ext cx="38560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i="1">
                <a:solidFill>
                  <a:srgbClr val="FFFFFF"/>
                </a:solidFill>
                <a:latin typeface="Arial" charset="0"/>
              </a:rPr>
              <a:t>in der Reihenfolge ihrer Bedeutung ...</a:t>
            </a:r>
          </a:p>
        </p:txBody>
      </p:sp>
      <p:sp>
        <p:nvSpPr>
          <p:cNvPr id="58376" name="Rectangle 8"/>
          <p:cNvSpPr>
            <a:spLocks noChangeArrowheads="1"/>
          </p:cNvSpPr>
          <p:nvPr/>
        </p:nvSpPr>
        <p:spPr bwMode="auto">
          <a:xfrm>
            <a:off x="1987550" y="3390900"/>
            <a:ext cx="2017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Führerschaft (10 %)</a:t>
            </a:r>
          </a:p>
        </p:txBody>
      </p:sp>
      <p:sp>
        <p:nvSpPr>
          <p:cNvPr id="58378" name="Rectangle 10"/>
          <p:cNvSpPr>
            <a:spLocks noChangeArrowheads="1"/>
          </p:cNvSpPr>
          <p:nvPr/>
        </p:nvSpPr>
        <p:spPr bwMode="auto">
          <a:xfrm>
            <a:off x="1993900" y="4113213"/>
            <a:ext cx="48418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Management und menschliche Qualitäten (9 %)</a:t>
            </a:r>
          </a:p>
        </p:txBody>
      </p:sp>
      <p:sp>
        <p:nvSpPr>
          <p:cNvPr id="58380" name="Rectangle 12"/>
          <p:cNvSpPr>
            <a:spLocks noChangeArrowheads="1"/>
          </p:cNvSpPr>
          <p:nvPr/>
        </p:nvSpPr>
        <p:spPr bwMode="auto">
          <a:xfrm>
            <a:off x="2001838" y="4791075"/>
            <a:ext cx="416718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Unternehmenspolitik und Strategie (8 %)</a:t>
            </a:r>
          </a:p>
        </p:txBody>
      </p:sp>
      <p:sp>
        <p:nvSpPr>
          <p:cNvPr id="58382" name="Rectangle 14"/>
          <p:cNvSpPr>
            <a:spLocks noChangeArrowheads="1"/>
          </p:cNvSpPr>
          <p:nvPr/>
        </p:nvSpPr>
        <p:spPr bwMode="auto">
          <a:xfrm>
            <a:off x="2001838" y="3030538"/>
            <a:ext cx="40830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Arbeits- und Handlungsprozesse (14 %)</a:t>
            </a:r>
          </a:p>
        </p:txBody>
      </p:sp>
      <p:sp>
        <p:nvSpPr>
          <p:cNvPr id="58384" name="Rectangle 16"/>
          <p:cNvSpPr>
            <a:spLocks noChangeArrowheads="1"/>
          </p:cNvSpPr>
          <p:nvPr/>
        </p:nvSpPr>
        <p:spPr bwMode="auto">
          <a:xfrm>
            <a:off x="1984375" y="3733800"/>
            <a:ext cx="18145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Ressourcen (9 %)</a:t>
            </a:r>
          </a:p>
        </p:txBody>
      </p:sp>
      <p:sp>
        <p:nvSpPr>
          <p:cNvPr id="58386" name="Rectangle 18"/>
          <p:cNvSpPr>
            <a:spLocks noChangeArrowheads="1"/>
          </p:cNvSpPr>
          <p:nvPr/>
        </p:nvSpPr>
        <p:spPr bwMode="auto">
          <a:xfrm>
            <a:off x="2008188" y="2338388"/>
            <a:ext cx="332581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Zufriedenheit der Kunden (20 %)</a:t>
            </a:r>
          </a:p>
        </p:txBody>
      </p:sp>
      <p:sp>
        <p:nvSpPr>
          <p:cNvPr id="58388" name="Rectangle 20"/>
          <p:cNvSpPr>
            <a:spLocks noChangeArrowheads="1"/>
          </p:cNvSpPr>
          <p:nvPr/>
        </p:nvSpPr>
        <p:spPr bwMode="auto">
          <a:xfrm>
            <a:off x="1995488" y="4413250"/>
            <a:ext cx="3314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internationale Atmosphäre (9 %)</a:t>
            </a:r>
          </a:p>
        </p:txBody>
      </p:sp>
      <p:sp>
        <p:nvSpPr>
          <p:cNvPr id="58390" name="Rectangle 22"/>
          <p:cNvSpPr>
            <a:spLocks noChangeArrowheads="1"/>
          </p:cNvSpPr>
          <p:nvPr/>
        </p:nvSpPr>
        <p:spPr bwMode="auto">
          <a:xfrm>
            <a:off x="1997075" y="5080000"/>
            <a:ext cx="38227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gesellschaftsrelevante Wirkung (6 %)</a:t>
            </a:r>
          </a:p>
        </p:txBody>
      </p:sp>
      <p:sp>
        <p:nvSpPr>
          <p:cNvPr id="58392" name="Rectangle 24"/>
          <p:cNvSpPr>
            <a:spLocks noChangeArrowheads="1"/>
          </p:cNvSpPr>
          <p:nvPr/>
        </p:nvSpPr>
        <p:spPr bwMode="auto">
          <a:xfrm>
            <a:off x="1990725" y="2670175"/>
            <a:ext cx="2886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Geschäftsergebnisse (15 %)</a:t>
            </a:r>
          </a:p>
        </p:txBody>
      </p:sp>
      <p:sp>
        <p:nvSpPr>
          <p:cNvPr id="58394" name="Oval 26"/>
          <p:cNvSpPr>
            <a:spLocks noChangeArrowheads="1"/>
          </p:cNvSpPr>
          <p:nvPr/>
        </p:nvSpPr>
        <p:spPr bwMode="auto">
          <a:xfrm>
            <a:off x="1462088" y="2452688"/>
            <a:ext cx="73025" cy="73025"/>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395" name="Oval 27"/>
          <p:cNvSpPr>
            <a:spLocks noChangeArrowheads="1"/>
          </p:cNvSpPr>
          <p:nvPr/>
        </p:nvSpPr>
        <p:spPr bwMode="auto">
          <a:xfrm>
            <a:off x="1462088" y="2814638"/>
            <a:ext cx="73025" cy="71437"/>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396" name="Oval 28"/>
          <p:cNvSpPr>
            <a:spLocks noChangeArrowheads="1"/>
          </p:cNvSpPr>
          <p:nvPr/>
        </p:nvSpPr>
        <p:spPr bwMode="auto">
          <a:xfrm>
            <a:off x="1462088" y="3175000"/>
            <a:ext cx="73025" cy="71438"/>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397" name="Oval 29"/>
          <p:cNvSpPr>
            <a:spLocks noChangeArrowheads="1"/>
          </p:cNvSpPr>
          <p:nvPr/>
        </p:nvSpPr>
        <p:spPr bwMode="auto">
          <a:xfrm>
            <a:off x="1462088" y="3463925"/>
            <a:ext cx="73025" cy="71438"/>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398" name="Oval 30"/>
          <p:cNvSpPr>
            <a:spLocks noChangeArrowheads="1"/>
          </p:cNvSpPr>
          <p:nvPr/>
        </p:nvSpPr>
        <p:spPr bwMode="auto">
          <a:xfrm>
            <a:off x="1462088" y="3824288"/>
            <a:ext cx="73025" cy="73025"/>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399" name="Oval 31"/>
          <p:cNvSpPr>
            <a:spLocks noChangeArrowheads="1"/>
          </p:cNvSpPr>
          <p:nvPr/>
        </p:nvSpPr>
        <p:spPr bwMode="auto">
          <a:xfrm>
            <a:off x="1462088" y="4184650"/>
            <a:ext cx="73025" cy="73025"/>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400" name="Oval 32"/>
          <p:cNvSpPr>
            <a:spLocks noChangeArrowheads="1"/>
          </p:cNvSpPr>
          <p:nvPr/>
        </p:nvSpPr>
        <p:spPr bwMode="auto">
          <a:xfrm>
            <a:off x="1462088" y="4473575"/>
            <a:ext cx="73025" cy="73025"/>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401" name="Oval 33"/>
          <p:cNvSpPr>
            <a:spLocks noChangeArrowheads="1"/>
          </p:cNvSpPr>
          <p:nvPr/>
        </p:nvSpPr>
        <p:spPr bwMode="auto">
          <a:xfrm>
            <a:off x="1462088" y="4833938"/>
            <a:ext cx="73025" cy="73025"/>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
        <p:nvSpPr>
          <p:cNvPr id="58402" name="Oval 34"/>
          <p:cNvSpPr>
            <a:spLocks noChangeArrowheads="1"/>
          </p:cNvSpPr>
          <p:nvPr/>
        </p:nvSpPr>
        <p:spPr bwMode="auto">
          <a:xfrm>
            <a:off x="1462088" y="5195888"/>
            <a:ext cx="73025" cy="71437"/>
          </a:xfrm>
          <a:prstGeom prst="ellipse">
            <a:avLst/>
          </a:prstGeom>
          <a:solidFill>
            <a:srgbClr val="FFFF00"/>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spAutoFit/>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344613" y="552450"/>
            <a:ext cx="8050212" cy="720725"/>
          </a:xfrm>
        </p:spPr>
        <p:txBody>
          <a:bodyPr/>
          <a:lstStyle/>
          <a:p>
            <a:r>
              <a:rPr lang="de-DE" altLang="en-US"/>
              <a:t>Qualitätsmaßnahmen: „Der Werkzeugkasten“</a:t>
            </a:r>
            <a:br>
              <a:rPr lang="de-DE" altLang="en-US"/>
            </a:br>
            <a:r>
              <a:rPr lang="de-DE" altLang="en-US" sz="1700" i="1"/>
              <a:t>2. Begriffe rund um die Qualität</a:t>
            </a:r>
          </a:p>
        </p:txBody>
      </p:sp>
      <p:sp>
        <p:nvSpPr>
          <p:cNvPr id="18437" name="Text Box 5"/>
          <p:cNvSpPr txBox="1">
            <a:spLocks noChangeArrowheads="1"/>
          </p:cNvSpPr>
          <p:nvPr/>
        </p:nvSpPr>
        <p:spPr bwMode="auto">
          <a:xfrm>
            <a:off x="1390650" y="2195513"/>
            <a:ext cx="1576388" cy="34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buFontTx/>
              <a:buChar char="•"/>
            </a:pPr>
            <a:r>
              <a:rPr lang="de-DE" altLang="en-US" sz="1900">
                <a:solidFill>
                  <a:srgbClr val="FAFD00"/>
                </a:solidFill>
                <a:latin typeface="Arial" charset="0"/>
              </a:rPr>
              <a:t>  analytisch</a:t>
            </a:r>
          </a:p>
        </p:txBody>
      </p:sp>
      <p:sp>
        <p:nvSpPr>
          <p:cNvPr id="18438" name="Rectangle 6"/>
          <p:cNvSpPr>
            <a:spLocks noChangeArrowheads="1"/>
          </p:cNvSpPr>
          <p:nvPr/>
        </p:nvSpPr>
        <p:spPr bwMode="auto">
          <a:xfrm>
            <a:off x="1389063" y="3856038"/>
            <a:ext cx="1697037" cy="34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buFontTx/>
              <a:buChar char="•"/>
            </a:pPr>
            <a:r>
              <a:rPr lang="de-DE" altLang="en-US" sz="1900">
                <a:solidFill>
                  <a:srgbClr val="FAFD00"/>
                </a:solidFill>
                <a:latin typeface="Arial" charset="0"/>
              </a:rPr>
              <a:t>  konstruktiv</a:t>
            </a:r>
          </a:p>
        </p:txBody>
      </p:sp>
      <p:sp>
        <p:nvSpPr>
          <p:cNvPr id="18439" name="Rectangle 7"/>
          <p:cNvSpPr>
            <a:spLocks noChangeArrowheads="1"/>
          </p:cNvSpPr>
          <p:nvPr/>
        </p:nvSpPr>
        <p:spPr bwMode="auto">
          <a:xfrm>
            <a:off x="1389063" y="5299075"/>
            <a:ext cx="2030412" cy="346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buFontTx/>
              <a:buChar char="•"/>
            </a:pPr>
            <a:r>
              <a:rPr lang="de-DE" altLang="en-US" sz="1900">
                <a:solidFill>
                  <a:srgbClr val="FAFD00"/>
                </a:solidFill>
                <a:latin typeface="Arial" charset="0"/>
              </a:rPr>
              <a:t>  sozio-kulturell</a:t>
            </a:r>
          </a:p>
        </p:txBody>
      </p:sp>
      <p:sp>
        <p:nvSpPr>
          <p:cNvPr id="18448" name="Text Box 16"/>
          <p:cNvSpPr txBox="1">
            <a:spLocks noChangeArrowheads="1"/>
          </p:cNvSpPr>
          <p:nvPr/>
        </p:nvSpPr>
        <p:spPr bwMode="auto">
          <a:xfrm>
            <a:off x="1608138" y="4289425"/>
            <a:ext cx="3068637" cy="803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DE" altLang="en-US" sz="1300">
                <a:solidFill>
                  <a:srgbClr val="FFFFFF"/>
                </a:solidFill>
                <a:latin typeface="Arial" charset="0"/>
              </a:rPr>
              <a:t>In der Projektarbeit stellt der Projektplan die Verbindung zwischen den Projektzielen und den QM-Maßnahmen her. </a:t>
            </a:r>
          </a:p>
        </p:txBody>
      </p:sp>
      <p:sp>
        <p:nvSpPr>
          <p:cNvPr id="18449" name="Text Box 17"/>
          <p:cNvSpPr txBox="1">
            <a:spLocks noChangeArrowheads="1"/>
          </p:cNvSpPr>
          <p:nvPr/>
        </p:nvSpPr>
        <p:spPr bwMode="auto">
          <a:xfrm>
            <a:off x="1608138" y="2628900"/>
            <a:ext cx="2776537" cy="982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DE" altLang="en-US" sz="1300">
                <a:solidFill>
                  <a:srgbClr val="FFFFFF"/>
                </a:solidFill>
                <a:latin typeface="Arial" charset="0"/>
              </a:rPr>
              <a:t>Mit analytischen Maßnahmen stellt das QM fest, ob und in welchem Maße vereinbarte Ziele für Produkte und Prozesse erreicht worden sind. </a:t>
            </a:r>
          </a:p>
        </p:txBody>
      </p:sp>
      <p:sp>
        <p:nvSpPr>
          <p:cNvPr id="18450" name="Rectangle 18"/>
          <p:cNvSpPr>
            <a:spLocks noChangeArrowheads="1"/>
          </p:cNvSpPr>
          <p:nvPr/>
        </p:nvSpPr>
        <p:spPr bwMode="auto">
          <a:xfrm>
            <a:off x="5334000" y="2347913"/>
            <a:ext cx="2265363" cy="1382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ingdings" pitchFamily="2" charset="2"/>
              <a:buChar char="ð"/>
            </a:pPr>
            <a:r>
              <a:rPr lang="de-DE" altLang="en-US" sz="1300">
                <a:solidFill>
                  <a:srgbClr val="FFFFFF"/>
                </a:solidFill>
                <a:latin typeface="Arial" charset="0"/>
              </a:rPr>
              <a:t> Review</a:t>
            </a:r>
          </a:p>
          <a:p>
            <a:pPr>
              <a:lnSpc>
                <a:spcPct val="90000"/>
              </a:lnSpc>
              <a:spcBef>
                <a:spcPct val="50000"/>
              </a:spcBef>
              <a:buFont typeface="Wingdings" pitchFamily="2" charset="2"/>
              <a:buChar char="ð"/>
            </a:pPr>
            <a:r>
              <a:rPr lang="de-DE" altLang="en-US" sz="1300">
                <a:solidFill>
                  <a:srgbClr val="FFFFFF"/>
                </a:solidFill>
                <a:latin typeface="Arial" charset="0"/>
              </a:rPr>
              <a:t> Source Code Inspection</a:t>
            </a:r>
          </a:p>
          <a:p>
            <a:pPr>
              <a:lnSpc>
                <a:spcPct val="90000"/>
              </a:lnSpc>
              <a:spcBef>
                <a:spcPct val="50000"/>
              </a:spcBef>
              <a:buFont typeface="Wingdings" pitchFamily="2" charset="2"/>
              <a:buChar char="ð"/>
            </a:pPr>
            <a:r>
              <a:rPr lang="de-DE" altLang="en-US" sz="1300">
                <a:solidFill>
                  <a:srgbClr val="FFFFFF"/>
                </a:solidFill>
                <a:latin typeface="Arial" charset="0"/>
              </a:rPr>
              <a:t> Walkthrough</a:t>
            </a:r>
          </a:p>
          <a:p>
            <a:pPr>
              <a:lnSpc>
                <a:spcPct val="90000"/>
              </a:lnSpc>
              <a:spcBef>
                <a:spcPct val="50000"/>
              </a:spcBef>
              <a:buFont typeface="Wingdings" pitchFamily="2" charset="2"/>
              <a:buChar char="ð"/>
            </a:pPr>
            <a:r>
              <a:rPr lang="de-DE" altLang="en-US" sz="1300">
                <a:solidFill>
                  <a:srgbClr val="FFFFFF"/>
                </a:solidFill>
                <a:latin typeface="Arial" charset="0"/>
              </a:rPr>
              <a:t> Test</a:t>
            </a:r>
          </a:p>
          <a:p>
            <a:pPr>
              <a:lnSpc>
                <a:spcPct val="90000"/>
              </a:lnSpc>
              <a:spcBef>
                <a:spcPct val="50000"/>
              </a:spcBef>
              <a:buFont typeface="Wingdings" pitchFamily="2" charset="2"/>
              <a:buChar char="ð"/>
            </a:pPr>
            <a:r>
              <a:rPr lang="de-DE" altLang="en-US" sz="1300">
                <a:solidFill>
                  <a:srgbClr val="FFFFFF"/>
                </a:solidFill>
                <a:latin typeface="Arial" charset="0"/>
              </a:rPr>
              <a:t> Audit</a:t>
            </a:r>
          </a:p>
        </p:txBody>
      </p:sp>
      <p:sp>
        <p:nvSpPr>
          <p:cNvPr id="18451" name="Rectangle 19"/>
          <p:cNvSpPr>
            <a:spLocks noChangeArrowheads="1"/>
          </p:cNvSpPr>
          <p:nvPr/>
        </p:nvSpPr>
        <p:spPr bwMode="auto">
          <a:xfrm>
            <a:off x="5260975" y="4143375"/>
            <a:ext cx="12700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ingdings" pitchFamily="2" charset="2"/>
              <a:buChar char="ð"/>
            </a:pPr>
            <a:r>
              <a:rPr lang="de-DE" altLang="en-US" sz="1300">
                <a:solidFill>
                  <a:srgbClr val="FFFFFF"/>
                </a:solidFill>
                <a:latin typeface="Arial" charset="0"/>
              </a:rPr>
              <a:t> Projektplan</a:t>
            </a:r>
          </a:p>
          <a:p>
            <a:pPr>
              <a:lnSpc>
                <a:spcPct val="90000"/>
              </a:lnSpc>
              <a:spcBef>
                <a:spcPct val="50000"/>
              </a:spcBef>
              <a:buFont typeface="Wingdings" pitchFamily="2" charset="2"/>
              <a:buChar char="ð"/>
            </a:pPr>
            <a:r>
              <a:rPr lang="de-DE" altLang="en-US" sz="1300">
                <a:solidFill>
                  <a:srgbClr val="FFFFFF"/>
                </a:solidFill>
                <a:latin typeface="Arial" charset="0"/>
              </a:rPr>
              <a:t> QS-Plan</a:t>
            </a:r>
          </a:p>
          <a:p>
            <a:pPr>
              <a:lnSpc>
                <a:spcPct val="90000"/>
              </a:lnSpc>
              <a:spcBef>
                <a:spcPct val="50000"/>
              </a:spcBef>
              <a:buFont typeface="Wingdings" pitchFamily="2" charset="2"/>
              <a:buChar char="ð"/>
            </a:pPr>
            <a:r>
              <a:rPr lang="de-DE" altLang="en-US" sz="1300">
                <a:solidFill>
                  <a:srgbClr val="FFFFFF"/>
                </a:solidFill>
                <a:latin typeface="Arial" charset="0"/>
              </a:rPr>
              <a:t> Prüf-Plan</a:t>
            </a:r>
          </a:p>
        </p:txBody>
      </p:sp>
      <p:sp>
        <p:nvSpPr>
          <p:cNvPr id="18452" name="Rectangle 20"/>
          <p:cNvSpPr>
            <a:spLocks noChangeArrowheads="1"/>
          </p:cNvSpPr>
          <p:nvPr/>
        </p:nvSpPr>
        <p:spPr bwMode="auto">
          <a:xfrm>
            <a:off x="5334000" y="5487988"/>
            <a:ext cx="28067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buFont typeface="Wingdings" pitchFamily="2" charset="2"/>
              <a:buChar char="ð"/>
            </a:pPr>
            <a:r>
              <a:rPr lang="de-DE" altLang="en-US" sz="1300">
                <a:solidFill>
                  <a:srgbClr val="FFFFFF"/>
                </a:solidFill>
                <a:latin typeface="Arial" charset="0"/>
              </a:rPr>
              <a:t> Workshops</a:t>
            </a:r>
          </a:p>
          <a:p>
            <a:pPr>
              <a:lnSpc>
                <a:spcPct val="90000"/>
              </a:lnSpc>
              <a:spcBef>
                <a:spcPct val="50000"/>
              </a:spcBef>
              <a:buFont typeface="Wingdings" pitchFamily="2" charset="2"/>
              <a:buChar char="ð"/>
            </a:pPr>
            <a:r>
              <a:rPr lang="de-DE" altLang="en-US" sz="1300">
                <a:solidFill>
                  <a:srgbClr val="FFFFFF"/>
                </a:solidFill>
                <a:latin typeface="Arial" charset="0"/>
              </a:rPr>
              <a:t> „Die 10 Gebote für ein Review“</a:t>
            </a:r>
          </a:p>
          <a:p>
            <a:pPr>
              <a:lnSpc>
                <a:spcPct val="90000"/>
              </a:lnSpc>
              <a:spcBef>
                <a:spcPct val="50000"/>
              </a:spcBef>
              <a:buFont typeface="Wingdings" pitchFamily="2" charset="2"/>
              <a:buChar char="ð"/>
            </a:pPr>
            <a:r>
              <a:rPr lang="de-DE" altLang="en-US" sz="1300">
                <a:solidFill>
                  <a:srgbClr val="FFFFFF"/>
                </a:solidFill>
                <a:latin typeface="Arial" charset="0"/>
              </a:rPr>
              <a:t> Transparenz und Einfachheit</a:t>
            </a:r>
          </a:p>
        </p:txBody>
      </p:sp>
      <p:sp>
        <p:nvSpPr>
          <p:cNvPr id="18453" name="Text Box 21"/>
          <p:cNvSpPr txBox="1">
            <a:spLocks noChangeArrowheads="1"/>
          </p:cNvSpPr>
          <p:nvPr/>
        </p:nvSpPr>
        <p:spPr bwMode="auto">
          <a:xfrm>
            <a:off x="1454150" y="1517650"/>
            <a:ext cx="5538788"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i="1">
                <a:solidFill>
                  <a:srgbClr val="FFFFFF"/>
                </a:solidFill>
                <a:latin typeface="Arial" charset="0"/>
              </a:rPr>
              <a:t>Durch welche Maßnahmen kann Qualität gesichert werden ?</a:t>
            </a:r>
          </a:p>
        </p:txBody>
      </p:sp>
      <p:sp>
        <p:nvSpPr>
          <p:cNvPr id="18454" name="Text Box 22"/>
          <p:cNvSpPr txBox="1">
            <a:spLocks noChangeArrowheads="1"/>
          </p:cNvSpPr>
          <p:nvPr/>
        </p:nvSpPr>
        <p:spPr bwMode="auto">
          <a:xfrm>
            <a:off x="1608138" y="5607050"/>
            <a:ext cx="3068637" cy="62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DE" altLang="en-US" sz="1300">
                <a:solidFill>
                  <a:srgbClr val="FFFFFF"/>
                </a:solidFill>
                <a:latin typeface="Arial" charset="0"/>
              </a:rPr>
              <a:t>Ohne den Willen jedes einzelnen, Qualität zu erzeugen, wirkt auch das beste QM-System nicht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6" name="Rectangle 14"/>
          <p:cNvSpPr>
            <a:spLocks noChangeArrowheads="1"/>
          </p:cNvSpPr>
          <p:nvPr/>
        </p:nvSpPr>
        <p:spPr bwMode="auto">
          <a:xfrm>
            <a:off x="2776538" y="2597150"/>
            <a:ext cx="4092575" cy="3175000"/>
          </a:xfrm>
          <a:prstGeom prst="rect">
            <a:avLst/>
          </a:prstGeom>
          <a:solidFill>
            <a:srgbClr val="FFFFFF"/>
          </a:solidFill>
          <a:ln w="28575">
            <a:solidFill>
              <a:schemeClr val="bg1"/>
            </a:solidFill>
            <a:miter lim="800000"/>
            <a:headEnd/>
            <a:tailEnd/>
          </a:ln>
          <a:effectLst>
            <a:outerShdw dist="107763" dir="2700000" algn="ctr" rotWithShape="0">
              <a:srgbClr val="0D1837"/>
            </a:outerShdw>
          </a:effectLst>
        </p:spPr>
        <p:txBody>
          <a:bodyPr wrap="none" lIns="47625" tIns="19050" rIns="47625" bIns="19050" anchor="ctr"/>
          <a:lstStyle/>
          <a:p>
            <a:endParaRPr lang="en-GB"/>
          </a:p>
        </p:txBody>
      </p:sp>
      <p:sp>
        <p:nvSpPr>
          <p:cNvPr id="105474" name="Rectangle 2"/>
          <p:cNvSpPr>
            <a:spLocks noGrp="1" noChangeArrowheads="1"/>
          </p:cNvSpPr>
          <p:nvPr>
            <p:ph type="title"/>
          </p:nvPr>
        </p:nvSpPr>
        <p:spPr>
          <a:xfrm>
            <a:off x="1338263" y="550863"/>
            <a:ext cx="6310312" cy="720725"/>
          </a:xfrm>
        </p:spPr>
        <p:txBody>
          <a:bodyPr/>
          <a:lstStyle/>
          <a:p>
            <a:r>
              <a:rPr lang="de-DE" altLang="en-US"/>
              <a:t>Analytische Q-Maßnahmen: Review</a:t>
            </a:r>
            <a:r>
              <a:rPr lang="de-DE" altLang="en-US" sz="1700"/>
              <a:t/>
            </a:r>
            <a:br>
              <a:rPr lang="de-DE" altLang="en-US" sz="1700"/>
            </a:br>
            <a:r>
              <a:rPr lang="de-DE" altLang="en-US" sz="1700" i="1"/>
              <a:t>2. Begriffe rund um die Qualität</a:t>
            </a:r>
            <a:endParaRPr lang="de-DE" altLang="en-US"/>
          </a:p>
        </p:txBody>
      </p:sp>
      <p:graphicFrame>
        <p:nvGraphicFramePr>
          <p:cNvPr id="105487" name="Object 15"/>
          <p:cNvGraphicFramePr>
            <a:graphicFrameLocks noChangeAspect="1"/>
          </p:cNvGraphicFramePr>
          <p:nvPr/>
        </p:nvGraphicFramePr>
        <p:xfrm>
          <a:off x="3001963" y="3319463"/>
          <a:ext cx="1082675" cy="1082675"/>
        </p:xfrm>
        <a:graphic>
          <a:graphicData uri="http://schemas.openxmlformats.org/presentationml/2006/ole">
            <mc:AlternateContent xmlns:mc="http://schemas.openxmlformats.org/markup-compatibility/2006">
              <mc:Choice xmlns:v="urn:schemas-microsoft-com:vml" Requires="v">
                <p:oleObj spid="_x0000_s105500" name="CorelPhotoPaint.Image.7" r:id="rId3" imgW="771429" imgH="771429" progId="CorelPhotoPaint.Image.7">
                  <p:embed/>
                </p:oleObj>
              </mc:Choice>
              <mc:Fallback>
                <p:oleObj name="CorelPhotoPaint.Image.7" r:id="rId3" imgW="771429" imgH="771429" progId="CorelPhotoPaint.Image.7">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1963" y="3319463"/>
                        <a:ext cx="1082675"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05488" name="Object 16"/>
          <p:cNvGraphicFramePr>
            <a:graphicFrameLocks noChangeAspect="1"/>
          </p:cNvGraphicFramePr>
          <p:nvPr/>
        </p:nvGraphicFramePr>
        <p:xfrm>
          <a:off x="3587750" y="4402138"/>
          <a:ext cx="1020763" cy="1130300"/>
        </p:xfrm>
        <a:graphic>
          <a:graphicData uri="http://schemas.openxmlformats.org/presentationml/2006/ole">
            <mc:AlternateContent xmlns:mc="http://schemas.openxmlformats.org/markup-compatibility/2006">
              <mc:Choice xmlns:v="urn:schemas-microsoft-com:vml" Requires="v">
                <p:oleObj spid="_x0000_s105501" name="CorelPhotoPaint.Image.7" r:id="rId5" imgW="714286" imgH="790476" progId="CorelPhotoPaint.Image.7">
                  <p:embed/>
                </p:oleObj>
              </mc:Choice>
              <mc:Fallback>
                <p:oleObj name="CorelPhotoPaint.Image.7" r:id="rId5" imgW="714286" imgH="790476" progId="CorelPhotoPaint.Image.7">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0" y="4402138"/>
                        <a:ext cx="1020763"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05485" name="Object 13"/>
          <p:cNvGraphicFramePr>
            <a:graphicFrameLocks noChangeAspect="1"/>
          </p:cNvGraphicFramePr>
          <p:nvPr/>
        </p:nvGraphicFramePr>
        <p:xfrm>
          <a:off x="3954463" y="2741613"/>
          <a:ext cx="1152525" cy="1138237"/>
        </p:xfrm>
        <a:graphic>
          <a:graphicData uri="http://schemas.openxmlformats.org/presentationml/2006/ole">
            <mc:AlternateContent xmlns:mc="http://schemas.openxmlformats.org/markup-compatibility/2006">
              <mc:Choice xmlns:v="urn:schemas-microsoft-com:vml" Requires="v">
                <p:oleObj spid="_x0000_s105502" name="CorelPhotoPaint.Image.7" r:id="rId7" imgW="752381" imgH="742661" progId="CorelPhotoPaint.Image.7">
                  <p:embed/>
                </p:oleObj>
              </mc:Choice>
              <mc:Fallback>
                <p:oleObj name="CorelPhotoPaint.Image.7" r:id="rId7" imgW="752381" imgH="742661" progId="CorelPhotoPaint.Image.7">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4463" y="2741613"/>
                        <a:ext cx="1152525"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05489" name="Object 17"/>
          <p:cNvGraphicFramePr>
            <a:graphicFrameLocks noChangeAspect="1"/>
          </p:cNvGraphicFramePr>
          <p:nvPr/>
        </p:nvGraphicFramePr>
        <p:xfrm>
          <a:off x="4973638" y="4184650"/>
          <a:ext cx="879475" cy="1082675"/>
        </p:xfrm>
        <a:graphic>
          <a:graphicData uri="http://schemas.openxmlformats.org/presentationml/2006/ole">
            <mc:AlternateContent xmlns:mc="http://schemas.openxmlformats.org/markup-compatibility/2006">
              <mc:Choice xmlns:v="urn:schemas-microsoft-com:vml" Requires="v">
                <p:oleObj spid="_x0000_s105503" name="CorelPhotoPaint.Image.7" r:id="rId9" imgW="618884" imgH="761703" progId="CorelPhotoPaint.Image.7">
                  <p:embed/>
                </p:oleObj>
              </mc:Choice>
              <mc:Fallback>
                <p:oleObj name="CorelPhotoPaint.Image.7" r:id="rId9" imgW="618884" imgH="761703" progId="CorelPhotoPaint.Image.7">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3638" y="4184650"/>
                        <a:ext cx="879475"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05490" name="Object 18"/>
          <p:cNvGraphicFramePr>
            <a:graphicFrameLocks noChangeAspect="1"/>
          </p:cNvGraphicFramePr>
          <p:nvPr/>
        </p:nvGraphicFramePr>
        <p:xfrm>
          <a:off x="5489575" y="2670175"/>
          <a:ext cx="1230313" cy="1541463"/>
        </p:xfrm>
        <a:graphic>
          <a:graphicData uri="http://schemas.openxmlformats.org/presentationml/2006/ole">
            <mc:AlternateContent xmlns:mc="http://schemas.openxmlformats.org/markup-compatibility/2006">
              <mc:Choice xmlns:v="urn:schemas-microsoft-com:vml" Requires="v">
                <p:oleObj spid="_x0000_s105504" name="CorelPhotoPaint.Image.7" r:id="rId11" imgW="1056863" imgH="1323810" progId="CorelPhotoPaint.Image.7">
                  <p:embed/>
                </p:oleObj>
              </mc:Choice>
              <mc:Fallback>
                <p:oleObj name="CorelPhotoPaint.Image.7" r:id="rId11" imgW="1056863" imgH="1323810" progId="CorelPhotoPaint.Image.7">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89575" y="2670175"/>
                        <a:ext cx="1230313" cy="1541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sp>
        <p:nvSpPr>
          <p:cNvPr id="105491" name="Text Box 19"/>
          <p:cNvSpPr txBox="1">
            <a:spLocks noChangeArrowheads="1"/>
          </p:cNvSpPr>
          <p:nvPr/>
        </p:nvSpPr>
        <p:spPr bwMode="auto">
          <a:xfrm>
            <a:off x="5897563" y="4271963"/>
            <a:ext cx="60007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Autor</a:t>
            </a:r>
          </a:p>
        </p:txBody>
      </p:sp>
      <p:sp>
        <p:nvSpPr>
          <p:cNvPr id="105492" name="Text Box 20"/>
          <p:cNvSpPr txBox="1">
            <a:spLocks noChangeArrowheads="1"/>
          </p:cNvSpPr>
          <p:nvPr/>
        </p:nvSpPr>
        <p:spPr bwMode="auto">
          <a:xfrm>
            <a:off x="4646613" y="5294313"/>
            <a:ext cx="170180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Qualitätsmanager</a:t>
            </a:r>
          </a:p>
        </p:txBody>
      </p:sp>
      <p:sp>
        <p:nvSpPr>
          <p:cNvPr id="105493" name="Text Box 21"/>
          <p:cNvSpPr txBox="1">
            <a:spLocks noChangeArrowheads="1"/>
          </p:cNvSpPr>
          <p:nvPr/>
        </p:nvSpPr>
        <p:spPr bwMode="auto">
          <a:xfrm>
            <a:off x="4102100" y="3898900"/>
            <a:ext cx="11207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Reviewer A</a:t>
            </a:r>
          </a:p>
        </p:txBody>
      </p:sp>
      <p:sp>
        <p:nvSpPr>
          <p:cNvPr id="105494" name="Text Box 22"/>
          <p:cNvSpPr txBox="1">
            <a:spLocks noChangeArrowheads="1"/>
          </p:cNvSpPr>
          <p:nvPr/>
        </p:nvSpPr>
        <p:spPr bwMode="auto">
          <a:xfrm>
            <a:off x="3005138" y="4403725"/>
            <a:ext cx="11207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Reviewer B</a:t>
            </a:r>
          </a:p>
        </p:txBody>
      </p:sp>
      <p:sp>
        <p:nvSpPr>
          <p:cNvPr id="105495" name="AutoShape 23"/>
          <p:cNvSpPr>
            <a:spLocks noChangeArrowheads="1"/>
          </p:cNvSpPr>
          <p:nvPr/>
        </p:nvSpPr>
        <p:spPr bwMode="auto">
          <a:xfrm>
            <a:off x="6577013" y="2309813"/>
            <a:ext cx="2119312" cy="865187"/>
          </a:xfrm>
          <a:prstGeom prst="wedgeRoundRectCallout">
            <a:avLst>
              <a:gd name="adj1" fmla="val -43968"/>
              <a:gd name="adj2" fmla="val 81597"/>
              <a:gd name="adj3" fmla="val 16667"/>
            </a:avLst>
          </a:prstGeom>
          <a:solidFill>
            <a:srgbClr val="FFFFFF"/>
          </a:solidFill>
          <a:ln w="12700">
            <a:solidFill>
              <a:schemeClr val="bg1"/>
            </a:solidFill>
            <a:miter lim="800000"/>
            <a:headEnd/>
            <a:tailEnd/>
          </a:ln>
          <a:effectLst>
            <a:outerShdw dist="35921"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latin typeface="Arial" charset="0"/>
              </a:rPr>
              <a:t>Der Autor präsentiert</a:t>
            </a:r>
          </a:p>
          <a:p>
            <a:pPr algn="ctr"/>
            <a:r>
              <a:rPr lang="de-DE" altLang="en-US" sz="1300">
                <a:latin typeface="Arial" charset="0"/>
              </a:rPr>
              <a:t>sein Ergebnis.</a:t>
            </a:r>
          </a:p>
        </p:txBody>
      </p:sp>
      <p:sp>
        <p:nvSpPr>
          <p:cNvPr id="105496" name="AutoShape 24"/>
          <p:cNvSpPr>
            <a:spLocks noChangeArrowheads="1"/>
          </p:cNvSpPr>
          <p:nvPr/>
        </p:nvSpPr>
        <p:spPr bwMode="auto">
          <a:xfrm>
            <a:off x="7088188" y="4113213"/>
            <a:ext cx="2630487" cy="1587500"/>
          </a:xfrm>
          <a:prstGeom prst="wedgeRoundRectCallout">
            <a:avLst>
              <a:gd name="adj1" fmla="val -78648"/>
              <a:gd name="adj2" fmla="val 31819"/>
              <a:gd name="adj3" fmla="val 16667"/>
            </a:avLst>
          </a:prstGeom>
          <a:solidFill>
            <a:srgbClr val="FFFFFF"/>
          </a:solidFill>
          <a:ln w="12700">
            <a:solidFill>
              <a:schemeClr val="bg1"/>
            </a:solidFill>
            <a:miter lim="800000"/>
            <a:headEnd/>
            <a:tailEnd/>
          </a:ln>
          <a:effectLst>
            <a:outerShdw dist="91581" dir="2021404"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latin typeface="Arial" charset="0"/>
              </a:rPr>
              <a:t>Der Qualitätsmanager</a:t>
            </a:r>
          </a:p>
          <a:p>
            <a:pPr>
              <a:buFontTx/>
              <a:buChar char="•"/>
            </a:pPr>
            <a:r>
              <a:rPr lang="de-DE" altLang="en-US" sz="1300">
                <a:latin typeface="Arial" charset="0"/>
              </a:rPr>
              <a:t> hat das Meeting</a:t>
            </a:r>
            <a:br>
              <a:rPr lang="de-DE" altLang="en-US" sz="1300">
                <a:latin typeface="Arial" charset="0"/>
              </a:rPr>
            </a:br>
            <a:r>
              <a:rPr lang="de-DE" altLang="en-US" sz="1300">
                <a:latin typeface="Arial" charset="0"/>
              </a:rPr>
              <a:t>  organisatorisch vorbereitet, </a:t>
            </a:r>
          </a:p>
          <a:p>
            <a:pPr>
              <a:buFontTx/>
              <a:buChar char="•"/>
            </a:pPr>
            <a:r>
              <a:rPr lang="de-DE" altLang="en-US" sz="1300">
                <a:latin typeface="Arial" charset="0"/>
              </a:rPr>
              <a:t> moderiert das Meeting und</a:t>
            </a:r>
          </a:p>
          <a:p>
            <a:pPr>
              <a:buFontTx/>
              <a:buChar char="•"/>
            </a:pPr>
            <a:r>
              <a:rPr lang="de-DE" altLang="en-US" sz="1300">
                <a:latin typeface="Arial" charset="0"/>
              </a:rPr>
              <a:t> protokolliert die</a:t>
            </a:r>
            <a:br>
              <a:rPr lang="de-DE" altLang="en-US" sz="1300">
                <a:latin typeface="Arial" charset="0"/>
              </a:rPr>
            </a:br>
            <a:r>
              <a:rPr lang="de-DE" altLang="en-US" sz="1300">
                <a:latin typeface="Arial" charset="0"/>
              </a:rPr>
              <a:t>   Freigabeentscheidung.</a:t>
            </a:r>
          </a:p>
        </p:txBody>
      </p:sp>
      <p:sp>
        <p:nvSpPr>
          <p:cNvPr id="105497" name="AutoShape 25"/>
          <p:cNvSpPr>
            <a:spLocks noChangeArrowheads="1"/>
          </p:cNvSpPr>
          <p:nvPr/>
        </p:nvSpPr>
        <p:spPr bwMode="auto">
          <a:xfrm>
            <a:off x="365125" y="3319463"/>
            <a:ext cx="2119313" cy="2308225"/>
          </a:xfrm>
          <a:prstGeom prst="wedgeRoundRectCallout">
            <a:avLst>
              <a:gd name="adj1" fmla="val 93176"/>
              <a:gd name="adj2" fmla="val 15690"/>
              <a:gd name="adj3" fmla="val 16667"/>
            </a:avLst>
          </a:prstGeom>
          <a:solidFill>
            <a:srgbClr val="FFFFFF"/>
          </a:solidFill>
          <a:ln w="12700">
            <a:solidFill>
              <a:schemeClr val="bg1"/>
            </a:solidFill>
            <a:miter lim="800000"/>
            <a:headEnd/>
            <a:tailEnd/>
          </a:ln>
          <a:effectLst>
            <a:outerShdw dist="35921"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latin typeface="Arial" charset="0"/>
              </a:rPr>
              <a:t>Die Reviewer</a:t>
            </a:r>
          </a:p>
          <a:p>
            <a:pPr>
              <a:buFontTx/>
              <a:buChar char="•"/>
            </a:pPr>
            <a:r>
              <a:rPr lang="de-DE" altLang="en-US" sz="1300">
                <a:latin typeface="Arial" charset="0"/>
              </a:rPr>
              <a:t> sind Experten für den</a:t>
            </a:r>
            <a:br>
              <a:rPr lang="de-DE" altLang="en-US" sz="1300">
                <a:latin typeface="Arial" charset="0"/>
              </a:rPr>
            </a:br>
            <a:r>
              <a:rPr lang="de-DE" altLang="en-US" sz="1300">
                <a:latin typeface="Arial" charset="0"/>
              </a:rPr>
              <a:t>  zu prüfenden</a:t>
            </a:r>
            <a:br>
              <a:rPr lang="de-DE" altLang="en-US" sz="1300">
                <a:latin typeface="Arial" charset="0"/>
              </a:rPr>
            </a:br>
            <a:r>
              <a:rPr lang="de-DE" altLang="en-US" sz="1300">
                <a:latin typeface="Arial" charset="0"/>
              </a:rPr>
              <a:t>  Ergebnistyp,</a:t>
            </a:r>
          </a:p>
          <a:p>
            <a:pPr>
              <a:buFontTx/>
              <a:buChar char="•"/>
            </a:pPr>
            <a:r>
              <a:rPr lang="de-DE" altLang="en-US" sz="1300">
                <a:latin typeface="Arial" charset="0"/>
              </a:rPr>
              <a:t> kennen das Ergebnis</a:t>
            </a:r>
            <a:br>
              <a:rPr lang="de-DE" altLang="en-US" sz="1300">
                <a:latin typeface="Arial" charset="0"/>
              </a:rPr>
            </a:br>
            <a:r>
              <a:rPr lang="de-DE" altLang="en-US" sz="1300">
                <a:latin typeface="Arial" charset="0"/>
              </a:rPr>
              <a:t>  bereits,</a:t>
            </a:r>
          </a:p>
          <a:p>
            <a:pPr>
              <a:buFontTx/>
              <a:buChar char="•"/>
            </a:pPr>
            <a:r>
              <a:rPr lang="de-DE" altLang="en-US" sz="1300">
                <a:latin typeface="Arial" charset="0"/>
              </a:rPr>
              <a:t> haben anhand von</a:t>
            </a:r>
            <a:br>
              <a:rPr lang="de-DE" altLang="en-US" sz="1300">
                <a:latin typeface="Arial" charset="0"/>
              </a:rPr>
            </a:br>
            <a:r>
              <a:rPr lang="de-DE" altLang="en-US" sz="1300">
                <a:latin typeface="Arial" charset="0"/>
              </a:rPr>
              <a:t>  definierten Checklisten</a:t>
            </a:r>
            <a:br>
              <a:rPr lang="de-DE" altLang="en-US" sz="1300">
                <a:latin typeface="Arial" charset="0"/>
              </a:rPr>
            </a:br>
            <a:r>
              <a:rPr lang="de-DE" altLang="en-US" sz="1300">
                <a:latin typeface="Arial" charset="0"/>
              </a:rPr>
              <a:t>  Stellungnahmen</a:t>
            </a:r>
            <a:br>
              <a:rPr lang="de-DE" altLang="en-US" sz="1300">
                <a:latin typeface="Arial" charset="0"/>
              </a:rPr>
            </a:br>
            <a:r>
              <a:rPr lang="de-DE" altLang="en-US" sz="1300">
                <a:latin typeface="Arial" charset="0"/>
              </a:rPr>
              <a:t>  vorbereitet.</a:t>
            </a:r>
          </a:p>
        </p:txBody>
      </p:sp>
      <p:sp>
        <p:nvSpPr>
          <p:cNvPr id="105498" name="Text Box 26"/>
          <p:cNvSpPr txBox="1">
            <a:spLocks noChangeArrowheads="1"/>
          </p:cNvSpPr>
          <p:nvPr/>
        </p:nvSpPr>
        <p:spPr bwMode="auto">
          <a:xfrm>
            <a:off x="3695700" y="1947863"/>
            <a:ext cx="1920875"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FF"/>
                </a:solidFill>
                <a:effectLst>
                  <a:outerShdw blurRad="38100" dist="38100" dir="2700000" algn="tl">
                    <a:srgbClr val="000000"/>
                  </a:outerShdw>
                </a:effectLst>
                <a:latin typeface="Arial" charset="0"/>
              </a:rPr>
              <a:t>Review-Meeting</a:t>
            </a:r>
          </a:p>
        </p:txBody>
      </p:sp>
      <p:sp>
        <p:nvSpPr>
          <p:cNvPr id="105499" name="Text Box 27"/>
          <p:cNvSpPr txBox="1">
            <a:spLocks noChangeArrowheads="1"/>
          </p:cNvSpPr>
          <p:nvPr/>
        </p:nvSpPr>
        <p:spPr bwMode="auto">
          <a:xfrm>
            <a:off x="3416300" y="5499100"/>
            <a:ext cx="11207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Reviewer 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338263" y="555625"/>
            <a:ext cx="5799137" cy="720725"/>
          </a:xfrm>
        </p:spPr>
        <p:txBody>
          <a:bodyPr/>
          <a:lstStyle/>
          <a:p>
            <a:r>
              <a:rPr lang="de-DE" altLang="en-US"/>
              <a:t>Analytische Q-Maßnahmen: Test</a:t>
            </a:r>
            <a:r>
              <a:rPr lang="de-DE" altLang="en-US" sz="1700"/>
              <a:t/>
            </a:r>
            <a:br>
              <a:rPr lang="de-DE" altLang="en-US" sz="1700"/>
            </a:br>
            <a:r>
              <a:rPr lang="de-DE" altLang="en-US" sz="1700" i="1"/>
              <a:t>2. Begriffe rund um die Qualität</a:t>
            </a:r>
            <a:endParaRPr lang="de-DE" altLang="en-US"/>
          </a:p>
        </p:txBody>
      </p:sp>
      <p:sp>
        <p:nvSpPr>
          <p:cNvPr id="116739" name="Text Box 3"/>
          <p:cNvSpPr txBox="1">
            <a:spLocks noChangeArrowheads="1"/>
          </p:cNvSpPr>
          <p:nvPr/>
        </p:nvSpPr>
        <p:spPr bwMode="auto">
          <a:xfrm>
            <a:off x="1462088" y="2279650"/>
            <a:ext cx="4251325" cy="3336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700">
                <a:solidFill>
                  <a:srgbClr val="FFFFFF"/>
                </a:solidFill>
                <a:latin typeface="Arial" charset="0"/>
              </a:rPr>
              <a:t> Test-Plan als Teil des Projektplans</a:t>
            </a: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r>
              <a:rPr lang="de-DE" altLang="en-US" sz="1700">
                <a:solidFill>
                  <a:srgbClr val="FFFFFF"/>
                </a:solidFill>
                <a:latin typeface="Arial" charset="0"/>
              </a:rPr>
              <a:t> Test-Fälle bereits während der Analyse</a:t>
            </a: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r>
              <a:rPr lang="de-DE" altLang="en-US" sz="1700">
                <a:solidFill>
                  <a:srgbClr val="FFFFFF"/>
                </a:solidFill>
                <a:latin typeface="Arial" charset="0"/>
              </a:rPr>
              <a:t> Test-Protokolle in der Qualitätsprüfung</a:t>
            </a: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endParaRPr lang="de-DE" altLang="en-US" sz="1700">
              <a:solidFill>
                <a:srgbClr val="FFFFFF"/>
              </a:solidFill>
              <a:latin typeface="Arial" charset="0"/>
            </a:endParaRPr>
          </a:p>
          <a:p>
            <a:pPr>
              <a:buFontTx/>
              <a:buChar char="•"/>
            </a:pPr>
            <a:r>
              <a:rPr lang="de-DE" altLang="en-US" sz="1700">
                <a:solidFill>
                  <a:srgbClr val="FFFFFF"/>
                </a:solidFill>
                <a:latin typeface="Arial" charset="0"/>
              </a:rPr>
              <a:t> PTAR-Tools</a:t>
            </a:r>
          </a:p>
        </p:txBody>
      </p:sp>
      <p:sp>
        <p:nvSpPr>
          <p:cNvPr id="116740" name="Text Box 4"/>
          <p:cNvSpPr txBox="1">
            <a:spLocks noChangeArrowheads="1"/>
          </p:cNvSpPr>
          <p:nvPr/>
        </p:nvSpPr>
        <p:spPr bwMode="auto">
          <a:xfrm>
            <a:off x="6381750" y="2092325"/>
            <a:ext cx="2971800" cy="1687513"/>
          </a:xfrm>
          <a:prstGeom prst="rect">
            <a:avLst/>
          </a:prstGeom>
          <a:solidFill>
            <a:srgbClr val="FFFFFF"/>
          </a:solidFill>
          <a:ln w="12700">
            <a:solidFill>
              <a:schemeClr val="tx1"/>
            </a:solidFill>
            <a:miter lim="800000"/>
            <a:headEnd/>
            <a:tailEnd/>
          </a:ln>
          <a:effectLst>
            <a:outerShdw dist="107763" dir="2700000" algn="ctr" rotWithShape="0">
              <a:schemeClr val="bg1"/>
            </a:outerShdw>
          </a:effectLst>
        </p:spPr>
        <p:txBody>
          <a:bodyPr wrap="none" lIns="130851"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latin typeface="Arial" charset="0"/>
              </a:rPr>
              <a:t>Der Test-Plan legt fest,</a:t>
            </a:r>
          </a:p>
          <a:p>
            <a:pPr>
              <a:buFontTx/>
              <a:buChar char="•"/>
            </a:pPr>
            <a:r>
              <a:rPr lang="de-DE" altLang="en-US" sz="1500">
                <a:latin typeface="Arial" charset="0"/>
              </a:rPr>
              <a:t> wer,</a:t>
            </a:r>
          </a:p>
          <a:p>
            <a:pPr>
              <a:buFontTx/>
              <a:buChar char="•"/>
            </a:pPr>
            <a:r>
              <a:rPr lang="de-DE" altLang="en-US" sz="1500">
                <a:latin typeface="Arial" charset="0"/>
              </a:rPr>
              <a:t> was,</a:t>
            </a:r>
          </a:p>
          <a:p>
            <a:pPr>
              <a:buFontTx/>
              <a:buChar char="•"/>
            </a:pPr>
            <a:r>
              <a:rPr lang="de-DE" altLang="en-US" sz="1500">
                <a:latin typeface="Arial" charset="0"/>
              </a:rPr>
              <a:t> nach welcher Methode und</a:t>
            </a:r>
          </a:p>
          <a:p>
            <a:pPr>
              <a:buFontTx/>
              <a:buChar char="•"/>
            </a:pPr>
            <a:r>
              <a:rPr lang="de-DE" altLang="en-US" sz="1500">
                <a:latin typeface="Arial" charset="0"/>
              </a:rPr>
              <a:t> mit welchen Tools</a:t>
            </a:r>
          </a:p>
          <a:p>
            <a:r>
              <a:rPr lang="de-DE" altLang="en-US" sz="1500">
                <a:latin typeface="Arial" charset="0"/>
              </a:rPr>
              <a:t>testet.</a:t>
            </a:r>
          </a:p>
        </p:txBody>
      </p:sp>
      <p:sp>
        <p:nvSpPr>
          <p:cNvPr id="116743" name="Line 7"/>
          <p:cNvSpPr>
            <a:spLocks noChangeShapeType="1"/>
          </p:cNvSpPr>
          <p:nvPr/>
        </p:nvSpPr>
        <p:spPr bwMode="auto">
          <a:xfrm>
            <a:off x="3068638" y="2597150"/>
            <a:ext cx="3143250"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5" name="Text Box 9"/>
          <p:cNvSpPr txBox="1">
            <a:spLocks noChangeArrowheads="1"/>
          </p:cNvSpPr>
          <p:nvPr/>
        </p:nvSpPr>
        <p:spPr bwMode="auto">
          <a:xfrm>
            <a:off x="2841625" y="2801938"/>
            <a:ext cx="1243013" cy="4254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Anforderungs-</a:t>
            </a:r>
          </a:p>
          <a:p>
            <a:pPr algn="ctr"/>
            <a:r>
              <a:rPr lang="de-DE" altLang="en-US" sz="1300">
                <a:solidFill>
                  <a:srgbClr val="FFFFFF"/>
                </a:solidFill>
                <a:latin typeface="Arial" charset="0"/>
              </a:rPr>
              <a:t>validierung</a:t>
            </a:r>
          </a:p>
        </p:txBody>
      </p:sp>
      <p:sp>
        <p:nvSpPr>
          <p:cNvPr id="106507" name="Text Box 11"/>
          <p:cNvSpPr txBox="1">
            <a:spLocks noChangeArrowheads="1"/>
          </p:cNvSpPr>
          <p:nvPr/>
        </p:nvSpPr>
        <p:spPr bwMode="auto">
          <a:xfrm>
            <a:off x="5595938" y="2800350"/>
            <a:ext cx="976312" cy="4254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Test-</a:t>
            </a:r>
          </a:p>
          <a:p>
            <a:pPr algn="ctr"/>
            <a:r>
              <a:rPr lang="de-DE" altLang="en-US" sz="1300">
                <a:solidFill>
                  <a:srgbClr val="FFFFFF"/>
                </a:solidFill>
                <a:latin typeface="Arial" charset="0"/>
              </a:rPr>
              <a:t>validierung</a:t>
            </a:r>
          </a:p>
        </p:txBody>
      </p:sp>
      <p:sp>
        <p:nvSpPr>
          <p:cNvPr id="106511" name="Text Box 15"/>
          <p:cNvSpPr txBox="1">
            <a:spLocks noChangeArrowheads="1"/>
          </p:cNvSpPr>
          <p:nvPr/>
        </p:nvSpPr>
        <p:spPr bwMode="auto">
          <a:xfrm>
            <a:off x="7427913" y="1949450"/>
            <a:ext cx="749300" cy="2587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Betrieb</a:t>
            </a:r>
          </a:p>
        </p:txBody>
      </p:sp>
      <p:sp>
        <p:nvSpPr>
          <p:cNvPr id="106514" name="Line 18"/>
          <p:cNvSpPr>
            <a:spLocks noChangeShapeType="1"/>
          </p:cNvSpPr>
          <p:nvPr/>
        </p:nvSpPr>
        <p:spPr bwMode="auto">
          <a:xfrm flipV="1">
            <a:off x="4735513" y="1947863"/>
            <a:ext cx="2630487" cy="4113212"/>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15" name="Line 19"/>
          <p:cNvSpPr>
            <a:spLocks noChangeShapeType="1"/>
          </p:cNvSpPr>
          <p:nvPr/>
        </p:nvSpPr>
        <p:spPr bwMode="auto">
          <a:xfrm flipH="1" flipV="1">
            <a:off x="2133600" y="1947863"/>
            <a:ext cx="2630488" cy="4113212"/>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16" name="Line 20"/>
          <p:cNvSpPr>
            <a:spLocks noChangeShapeType="1"/>
          </p:cNvSpPr>
          <p:nvPr/>
        </p:nvSpPr>
        <p:spPr bwMode="auto">
          <a:xfrm>
            <a:off x="1900238" y="6134100"/>
            <a:ext cx="5772150"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17" name="Text Box 21"/>
          <p:cNvSpPr txBox="1">
            <a:spLocks noChangeArrowheads="1"/>
          </p:cNvSpPr>
          <p:nvPr/>
        </p:nvSpPr>
        <p:spPr bwMode="auto">
          <a:xfrm>
            <a:off x="7018338" y="6221413"/>
            <a:ext cx="430212"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Zeit</a:t>
            </a:r>
          </a:p>
        </p:txBody>
      </p:sp>
      <p:sp>
        <p:nvSpPr>
          <p:cNvPr id="106520" name="Line 24"/>
          <p:cNvSpPr>
            <a:spLocks noChangeShapeType="1"/>
          </p:cNvSpPr>
          <p:nvPr/>
        </p:nvSpPr>
        <p:spPr bwMode="auto">
          <a:xfrm>
            <a:off x="2338388" y="2092325"/>
            <a:ext cx="4822825"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21" name="Line 25"/>
          <p:cNvSpPr>
            <a:spLocks noChangeShapeType="1"/>
          </p:cNvSpPr>
          <p:nvPr/>
        </p:nvSpPr>
        <p:spPr bwMode="auto">
          <a:xfrm>
            <a:off x="2703513" y="2701925"/>
            <a:ext cx="4092575"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25" name="Line 29"/>
          <p:cNvSpPr>
            <a:spLocks noChangeShapeType="1"/>
          </p:cNvSpPr>
          <p:nvPr/>
        </p:nvSpPr>
        <p:spPr bwMode="auto">
          <a:xfrm>
            <a:off x="3579813" y="4257675"/>
            <a:ext cx="2338387" cy="0"/>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26" name="Text Box 30"/>
          <p:cNvSpPr txBox="1">
            <a:spLocks noChangeArrowheads="1"/>
          </p:cNvSpPr>
          <p:nvPr/>
        </p:nvSpPr>
        <p:spPr bwMode="auto">
          <a:xfrm>
            <a:off x="3460750" y="1838325"/>
            <a:ext cx="2505075"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Testfälle</a:t>
            </a:r>
          </a:p>
          <a:p>
            <a:pPr algn="ctr"/>
            <a:r>
              <a:rPr lang="de-DE" altLang="en-US" sz="1500">
                <a:solidFill>
                  <a:srgbClr val="FFFFFF"/>
                </a:solidFill>
                <a:latin typeface="Arial" charset="0"/>
              </a:rPr>
              <a:t>Systemkonzeptvalidierung</a:t>
            </a:r>
          </a:p>
        </p:txBody>
      </p:sp>
      <p:sp>
        <p:nvSpPr>
          <p:cNvPr id="106527" name="Text Box 31"/>
          <p:cNvSpPr txBox="1">
            <a:spLocks noChangeArrowheads="1"/>
          </p:cNvSpPr>
          <p:nvPr/>
        </p:nvSpPr>
        <p:spPr bwMode="auto">
          <a:xfrm>
            <a:off x="4271963" y="2454275"/>
            <a:ext cx="865187" cy="2587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Testfälle</a:t>
            </a:r>
          </a:p>
        </p:txBody>
      </p:sp>
      <p:sp>
        <p:nvSpPr>
          <p:cNvPr id="106528" name="Text Box 32"/>
          <p:cNvSpPr txBox="1">
            <a:spLocks noChangeArrowheads="1"/>
          </p:cNvSpPr>
          <p:nvPr/>
        </p:nvSpPr>
        <p:spPr bwMode="auto">
          <a:xfrm>
            <a:off x="4425950" y="2801938"/>
            <a:ext cx="976313" cy="4254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Entwurfs-</a:t>
            </a:r>
          </a:p>
          <a:p>
            <a:pPr algn="ctr"/>
            <a:r>
              <a:rPr lang="de-DE" altLang="en-US" sz="1300">
                <a:solidFill>
                  <a:srgbClr val="FFFFFF"/>
                </a:solidFill>
                <a:latin typeface="Arial" charset="0"/>
              </a:rPr>
              <a:t>validierung</a:t>
            </a:r>
          </a:p>
        </p:txBody>
      </p:sp>
      <p:sp>
        <p:nvSpPr>
          <p:cNvPr id="106529" name="Text Box 33"/>
          <p:cNvSpPr txBox="1">
            <a:spLocks noChangeArrowheads="1"/>
          </p:cNvSpPr>
          <p:nvPr/>
        </p:nvSpPr>
        <p:spPr bwMode="auto">
          <a:xfrm>
            <a:off x="4286250" y="4356100"/>
            <a:ext cx="865188" cy="2587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Testfälle</a:t>
            </a:r>
          </a:p>
        </p:txBody>
      </p:sp>
      <p:sp>
        <p:nvSpPr>
          <p:cNvPr id="106530" name="Text Box 34"/>
          <p:cNvSpPr txBox="1">
            <a:spLocks noChangeArrowheads="1"/>
          </p:cNvSpPr>
          <p:nvPr/>
        </p:nvSpPr>
        <p:spPr bwMode="auto">
          <a:xfrm>
            <a:off x="4286250" y="3536950"/>
            <a:ext cx="865188" cy="2587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Testfälle</a:t>
            </a:r>
          </a:p>
        </p:txBody>
      </p:sp>
      <p:sp>
        <p:nvSpPr>
          <p:cNvPr id="106531" name="Text Box 35"/>
          <p:cNvSpPr txBox="1">
            <a:spLocks noChangeArrowheads="1"/>
          </p:cNvSpPr>
          <p:nvPr/>
        </p:nvSpPr>
        <p:spPr bwMode="auto">
          <a:xfrm>
            <a:off x="4287838" y="5078413"/>
            <a:ext cx="865187" cy="2587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Testfälle</a:t>
            </a:r>
          </a:p>
        </p:txBody>
      </p:sp>
      <p:sp>
        <p:nvSpPr>
          <p:cNvPr id="106532" name="Line 36"/>
          <p:cNvSpPr>
            <a:spLocks noChangeShapeType="1"/>
          </p:cNvSpPr>
          <p:nvPr/>
        </p:nvSpPr>
        <p:spPr bwMode="auto">
          <a:xfrm>
            <a:off x="4292600" y="2706688"/>
            <a:ext cx="0" cy="617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3" name="Line 37"/>
          <p:cNvSpPr>
            <a:spLocks noChangeShapeType="1"/>
          </p:cNvSpPr>
          <p:nvPr/>
        </p:nvSpPr>
        <p:spPr bwMode="auto">
          <a:xfrm>
            <a:off x="5535613" y="2706688"/>
            <a:ext cx="0" cy="61753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4" name="Line 38"/>
          <p:cNvSpPr>
            <a:spLocks noChangeShapeType="1"/>
          </p:cNvSpPr>
          <p:nvPr/>
        </p:nvSpPr>
        <p:spPr bwMode="auto">
          <a:xfrm>
            <a:off x="4165600" y="4978400"/>
            <a:ext cx="1314450" cy="0"/>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5" name="Line 39"/>
          <p:cNvSpPr>
            <a:spLocks noChangeShapeType="1"/>
          </p:cNvSpPr>
          <p:nvPr/>
        </p:nvSpPr>
        <p:spPr bwMode="auto">
          <a:xfrm>
            <a:off x="3654425" y="3824288"/>
            <a:ext cx="2117725"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6" name="Line 40"/>
          <p:cNvSpPr>
            <a:spLocks noChangeShapeType="1"/>
          </p:cNvSpPr>
          <p:nvPr/>
        </p:nvSpPr>
        <p:spPr bwMode="auto">
          <a:xfrm>
            <a:off x="4092575" y="4618038"/>
            <a:ext cx="1241425"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7" name="Line 41"/>
          <p:cNvSpPr>
            <a:spLocks noChangeShapeType="1"/>
          </p:cNvSpPr>
          <p:nvPr/>
        </p:nvSpPr>
        <p:spPr bwMode="auto">
          <a:xfrm>
            <a:off x="4530725" y="5411788"/>
            <a:ext cx="438150" cy="0"/>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38" name="Text Box 42"/>
          <p:cNvSpPr txBox="1">
            <a:spLocks noChangeArrowheads="1"/>
          </p:cNvSpPr>
          <p:nvPr/>
        </p:nvSpPr>
        <p:spPr bwMode="auto">
          <a:xfrm>
            <a:off x="5416550" y="5268913"/>
            <a:ext cx="98107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Einzeltest</a:t>
            </a:r>
          </a:p>
        </p:txBody>
      </p:sp>
      <p:sp>
        <p:nvSpPr>
          <p:cNvPr id="106539" name="Text Box 43"/>
          <p:cNvSpPr txBox="1">
            <a:spLocks noChangeArrowheads="1"/>
          </p:cNvSpPr>
          <p:nvPr/>
        </p:nvSpPr>
        <p:spPr bwMode="auto">
          <a:xfrm>
            <a:off x="5862638" y="4475163"/>
            <a:ext cx="152082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Integrationstest</a:t>
            </a:r>
          </a:p>
        </p:txBody>
      </p:sp>
      <p:sp>
        <p:nvSpPr>
          <p:cNvPr id="106540" name="Text Box 44"/>
          <p:cNvSpPr txBox="1">
            <a:spLocks noChangeArrowheads="1"/>
          </p:cNvSpPr>
          <p:nvPr/>
        </p:nvSpPr>
        <p:spPr bwMode="auto">
          <a:xfrm>
            <a:off x="6430963" y="3611563"/>
            <a:ext cx="142716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Akzeptanztest/</a:t>
            </a:r>
          </a:p>
          <a:p>
            <a:r>
              <a:rPr lang="de-DE" altLang="en-US" sz="1500">
                <a:solidFill>
                  <a:srgbClr val="FFFFFF"/>
                </a:solidFill>
                <a:latin typeface="Arial" charset="0"/>
              </a:rPr>
              <a:t>Systemtest</a:t>
            </a:r>
          </a:p>
        </p:txBody>
      </p:sp>
      <p:sp>
        <p:nvSpPr>
          <p:cNvPr id="106541" name="Text Box 45"/>
          <p:cNvSpPr txBox="1">
            <a:spLocks noChangeArrowheads="1"/>
          </p:cNvSpPr>
          <p:nvPr/>
        </p:nvSpPr>
        <p:spPr bwMode="auto">
          <a:xfrm>
            <a:off x="6992938" y="2573338"/>
            <a:ext cx="11906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Pilotbetrieb/</a:t>
            </a:r>
          </a:p>
          <a:p>
            <a:r>
              <a:rPr lang="de-DE" altLang="en-US" sz="1500">
                <a:solidFill>
                  <a:srgbClr val="FFFFFF"/>
                </a:solidFill>
                <a:latin typeface="Arial" charset="0"/>
              </a:rPr>
              <a:t>Einführung</a:t>
            </a:r>
          </a:p>
        </p:txBody>
      </p:sp>
      <p:sp>
        <p:nvSpPr>
          <p:cNvPr id="106542" name="Text Box 46"/>
          <p:cNvSpPr txBox="1">
            <a:spLocks noChangeArrowheads="1"/>
          </p:cNvSpPr>
          <p:nvPr/>
        </p:nvSpPr>
        <p:spPr bwMode="auto">
          <a:xfrm>
            <a:off x="8285163" y="2800350"/>
            <a:ext cx="1128712"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200000"/>
              </a:lnSpc>
            </a:pPr>
            <a:r>
              <a:rPr lang="de-DE" altLang="en-US" sz="1500">
                <a:solidFill>
                  <a:srgbClr val="FFFFFF"/>
                </a:solidFill>
                <a:latin typeface="Arial" charset="0"/>
              </a:rPr>
              <a:t>Validierung</a:t>
            </a:r>
          </a:p>
          <a:p>
            <a:pPr algn="ctr">
              <a:lnSpc>
                <a:spcPct val="200000"/>
              </a:lnSpc>
            </a:pPr>
            <a:r>
              <a:rPr lang="de-DE" altLang="en-US" sz="1500">
                <a:solidFill>
                  <a:srgbClr val="FFFFFF"/>
                </a:solidFill>
                <a:latin typeface="Arial" charset="0"/>
              </a:rPr>
              <a:t>Verifikation</a:t>
            </a:r>
          </a:p>
        </p:txBody>
      </p:sp>
      <p:sp>
        <p:nvSpPr>
          <p:cNvPr id="106519" name="Line 23"/>
          <p:cNvSpPr>
            <a:spLocks noChangeShapeType="1"/>
          </p:cNvSpPr>
          <p:nvPr/>
        </p:nvSpPr>
        <p:spPr bwMode="auto">
          <a:xfrm>
            <a:off x="1316038" y="3319463"/>
            <a:ext cx="8183562" cy="0"/>
          </a:xfrm>
          <a:prstGeom prst="line">
            <a:avLst/>
          </a:prstGeom>
          <a:noFill/>
          <a:ln w="285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43" name="Line 47"/>
          <p:cNvSpPr>
            <a:spLocks noChangeShapeType="1"/>
          </p:cNvSpPr>
          <p:nvPr/>
        </p:nvSpPr>
        <p:spPr bwMode="auto">
          <a:xfrm flipV="1">
            <a:off x="8842375" y="2020888"/>
            <a:ext cx="0" cy="79375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45" name="Line 49"/>
          <p:cNvSpPr>
            <a:spLocks noChangeShapeType="1"/>
          </p:cNvSpPr>
          <p:nvPr/>
        </p:nvSpPr>
        <p:spPr bwMode="auto">
          <a:xfrm>
            <a:off x="8842375" y="3752850"/>
            <a:ext cx="0" cy="2308225"/>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6546" name="Text Box 50"/>
          <p:cNvSpPr txBox="1">
            <a:spLocks noChangeArrowheads="1"/>
          </p:cNvSpPr>
          <p:nvPr/>
        </p:nvSpPr>
        <p:spPr bwMode="auto">
          <a:xfrm>
            <a:off x="2520950" y="5141913"/>
            <a:ext cx="139065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Modulentwurf/</a:t>
            </a:r>
          </a:p>
          <a:p>
            <a:r>
              <a:rPr lang="de-DE" altLang="en-US" sz="1500">
                <a:solidFill>
                  <a:srgbClr val="FFFFFF"/>
                </a:solidFill>
                <a:latin typeface="Arial" charset="0"/>
              </a:rPr>
              <a:t>Code</a:t>
            </a:r>
          </a:p>
        </p:txBody>
      </p:sp>
      <p:sp>
        <p:nvSpPr>
          <p:cNvPr id="106547" name="Text Box 51"/>
          <p:cNvSpPr txBox="1">
            <a:spLocks noChangeArrowheads="1"/>
          </p:cNvSpPr>
          <p:nvPr/>
        </p:nvSpPr>
        <p:spPr bwMode="auto">
          <a:xfrm>
            <a:off x="1754188" y="4405313"/>
            <a:ext cx="14351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Komponenten-</a:t>
            </a:r>
          </a:p>
          <a:p>
            <a:r>
              <a:rPr lang="de-DE" altLang="en-US" sz="1500">
                <a:solidFill>
                  <a:srgbClr val="FFFFFF"/>
                </a:solidFill>
                <a:latin typeface="Arial" charset="0"/>
              </a:rPr>
              <a:t>entwurf</a:t>
            </a:r>
          </a:p>
        </p:txBody>
      </p:sp>
      <p:sp>
        <p:nvSpPr>
          <p:cNvPr id="106548" name="Text Box 52"/>
          <p:cNvSpPr txBox="1">
            <a:spLocks noChangeArrowheads="1"/>
          </p:cNvSpPr>
          <p:nvPr/>
        </p:nvSpPr>
        <p:spPr bwMode="auto">
          <a:xfrm>
            <a:off x="1095375" y="3611563"/>
            <a:ext cx="19764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Systemspezifikation/</a:t>
            </a:r>
          </a:p>
          <a:p>
            <a:r>
              <a:rPr lang="de-DE" altLang="en-US" sz="1500">
                <a:solidFill>
                  <a:srgbClr val="FFFFFF"/>
                </a:solidFill>
                <a:latin typeface="Arial" charset="0"/>
              </a:rPr>
              <a:t>Produktentwurf</a:t>
            </a:r>
          </a:p>
        </p:txBody>
      </p:sp>
      <p:sp>
        <p:nvSpPr>
          <p:cNvPr id="106549" name="Text Box 53"/>
          <p:cNvSpPr txBox="1">
            <a:spLocks noChangeArrowheads="1"/>
          </p:cNvSpPr>
          <p:nvPr/>
        </p:nvSpPr>
        <p:spPr bwMode="auto">
          <a:xfrm>
            <a:off x="657225" y="2673350"/>
            <a:ext cx="1414463"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Anforderungs-</a:t>
            </a:r>
          </a:p>
          <a:p>
            <a:r>
              <a:rPr lang="de-DE" altLang="en-US" sz="1500">
                <a:solidFill>
                  <a:srgbClr val="FFFFFF"/>
                </a:solidFill>
                <a:latin typeface="Arial" charset="0"/>
              </a:rPr>
              <a:t>definition</a:t>
            </a:r>
          </a:p>
        </p:txBody>
      </p:sp>
      <p:sp>
        <p:nvSpPr>
          <p:cNvPr id="106550" name="Text Box 54"/>
          <p:cNvSpPr txBox="1">
            <a:spLocks noChangeArrowheads="1"/>
          </p:cNvSpPr>
          <p:nvPr/>
        </p:nvSpPr>
        <p:spPr bwMode="auto">
          <a:xfrm>
            <a:off x="511175" y="1768475"/>
            <a:ext cx="136366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Systemdurch-</a:t>
            </a:r>
          </a:p>
          <a:p>
            <a:r>
              <a:rPr lang="de-DE" altLang="en-US" sz="1500">
                <a:solidFill>
                  <a:srgbClr val="FFFFFF"/>
                </a:solidFill>
                <a:latin typeface="Arial" charset="0"/>
              </a:rPr>
              <a:t>führbarkeits-</a:t>
            </a:r>
          </a:p>
          <a:p>
            <a:r>
              <a:rPr lang="de-DE" altLang="en-US" sz="1500">
                <a:solidFill>
                  <a:srgbClr val="FFFFFF"/>
                </a:solidFill>
                <a:latin typeface="Arial" charset="0"/>
              </a:rPr>
              <a:t>konzept</a:t>
            </a:r>
          </a:p>
        </p:txBody>
      </p:sp>
      <p:sp>
        <p:nvSpPr>
          <p:cNvPr id="106553" name="Rectangle 57"/>
          <p:cNvSpPr>
            <a:spLocks noGrp="1" noChangeArrowheads="1"/>
          </p:cNvSpPr>
          <p:nvPr>
            <p:ph type="title"/>
          </p:nvPr>
        </p:nvSpPr>
        <p:spPr>
          <a:xfrm>
            <a:off x="1343025" y="550863"/>
            <a:ext cx="5799138" cy="720725"/>
          </a:xfrm>
          <a:noFill/>
          <a:ln/>
        </p:spPr>
        <p:txBody>
          <a:bodyPr/>
          <a:lstStyle/>
          <a:p>
            <a:r>
              <a:rPr lang="de-DE" altLang="en-US"/>
              <a:t>Analytische Q-Maßnahmen: Test</a:t>
            </a:r>
            <a:r>
              <a:rPr lang="de-DE" altLang="en-US" sz="1700"/>
              <a:t/>
            </a:r>
            <a:br>
              <a:rPr lang="de-DE" altLang="en-US" sz="1700"/>
            </a:br>
            <a:r>
              <a:rPr lang="de-DE" altLang="en-US" sz="1700" i="1"/>
              <a:t>2. Begriffe rund um die Qualität</a:t>
            </a:r>
            <a:endParaRPr lang="de-DE"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343025" y="555625"/>
            <a:ext cx="7416800" cy="720725"/>
          </a:xfrm>
        </p:spPr>
        <p:txBody>
          <a:bodyPr/>
          <a:lstStyle/>
          <a:p>
            <a:r>
              <a:rPr lang="de-DE" altLang="en-US"/>
              <a:t>Zusammenfassung: Qualitätsmaßnahmen</a:t>
            </a:r>
            <a:r>
              <a:rPr lang="de-DE" altLang="en-US" sz="1700"/>
              <a:t/>
            </a:r>
            <a:br>
              <a:rPr lang="de-DE" altLang="en-US" sz="1700"/>
            </a:br>
            <a:r>
              <a:rPr lang="de-DE" altLang="en-US" sz="1700" i="1"/>
              <a:t>2. Begriffe rund um die Qualität</a:t>
            </a:r>
          </a:p>
        </p:txBody>
      </p:sp>
      <p:sp>
        <p:nvSpPr>
          <p:cNvPr id="134182" name="AutoShape 38"/>
          <p:cNvSpPr>
            <a:spLocks noChangeArrowheads="1"/>
          </p:cNvSpPr>
          <p:nvPr/>
        </p:nvSpPr>
        <p:spPr bwMode="auto">
          <a:xfrm>
            <a:off x="6723063" y="2959100"/>
            <a:ext cx="1717675" cy="720725"/>
          </a:xfrm>
          <a:prstGeom prst="cloudCallout">
            <a:avLst>
              <a:gd name="adj1" fmla="val -70213"/>
              <a:gd name="adj2" fmla="val 120417"/>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34183" name="Rectangle 39"/>
          <p:cNvSpPr>
            <a:spLocks noChangeArrowheads="1"/>
          </p:cNvSpPr>
          <p:nvPr/>
        </p:nvSpPr>
        <p:spPr bwMode="auto">
          <a:xfrm>
            <a:off x="6942138" y="3175000"/>
            <a:ext cx="1287462" cy="34131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i="1">
                <a:solidFill>
                  <a:schemeClr val="bg1"/>
                </a:solidFill>
                <a:latin typeface="Arial" charset="0"/>
              </a:rPr>
              <a:t>Quality is free!</a:t>
            </a:r>
          </a:p>
          <a:p>
            <a:pPr algn="ctr">
              <a:lnSpc>
                <a:spcPct val="100000"/>
              </a:lnSpc>
            </a:pPr>
            <a:r>
              <a:rPr lang="de-DE" altLang="en-US" sz="1100" i="1">
                <a:solidFill>
                  <a:schemeClr val="bg1"/>
                </a:solidFill>
                <a:latin typeface="Arial" charset="0"/>
              </a:rPr>
              <a:t>P. Crosby</a:t>
            </a:r>
            <a:endParaRPr lang="de-DE" altLang="en-US" sz="1500" i="1">
              <a:solidFill>
                <a:schemeClr val="bg1"/>
              </a:solidFill>
              <a:latin typeface="Arial" charset="0"/>
            </a:endParaRPr>
          </a:p>
        </p:txBody>
      </p:sp>
      <p:sp>
        <p:nvSpPr>
          <p:cNvPr id="134195" name="AutoShape 51"/>
          <p:cNvSpPr>
            <a:spLocks noChangeArrowheads="1"/>
          </p:cNvSpPr>
          <p:nvPr/>
        </p:nvSpPr>
        <p:spPr bwMode="auto">
          <a:xfrm>
            <a:off x="3946525" y="1516063"/>
            <a:ext cx="365125" cy="309562"/>
          </a:xfrm>
          <a:prstGeom prst="lightningBol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34186" name="Group 42"/>
          <p:cNvGrpSpPr>
            <a:grpSpLocks/>
          </p:cNvGrpSpPr>
          <p:nvPr/>
        </p:nvGrpSpPr>
        <p:grpSpPr bwMode="auto">
          <a:xfrm>
            <a:off x="2649538" y="1658938"/>
            <a:ext cx="1774825" cy="1490662"/>
            <a:chOff x="978" y="1104"/>
            <a:chExt cx="3438" cy="2736"/>
          </a:xfrm>
        </p:grpSpPr>
        <p:sp>
          <p:nvSpPr>
            <p:cNvPr id="134184" name="Line 40"/>
            <p:cNvSpPr>
              <a:spLocks noChangeShapeType="1"/>
            </p:cNvSpPr>
            <p:nvPr/>
          </p:nvSpPr>
          <p:spPr bwMode="auto">
            <a:xfrm flipH="1" flipV="1">
              <a:off x="978" y="1104"/>
              <a:ext cx="1728" cy="2736"/>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185" name="Line 41"/>
            <p:cNvSpPr>
              <a:spLocks noChangeShapeType="1"/>
            </p:cNvSpPr>
            <p:nvPr/>
          </p:nvSpPr>
          <p:spPr bwMode="auto">
            <a:xfrm flipV="1">
              <a:off x="2688" y="1104"/>
              <a:ext cx="1728" cy="2736"/>
            </a:xfrm>
            <a:prstGeom prst="line">
              <a:avLst/>
            </a:prstGeom>
            <a:noFill/>
            <a:ln w="762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sp>
        <p:nvSpPr>
          <p:cNvPr id="134187" name="Line 43"/>
          <p:cNvSpPr>
            <a:spLocks noChangeShapeType="1"/>
          </p:cNvSpPr>
          <p:nvPr/>
        </p:nvSpPr>
        <p:spPr bwMode="auto">
          <a:xfrm>
            <a:off x="2338388" y="3195638"/>
            <a:ext cx="2849562"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188" name="Text Box 44"/>
          <p:cNvSpPr txBox="1">
            <a:spLocks noChangeArrowheads="1"/>
          </p:cNvSpPr>
          <p:nvPr/>
        </p:nvSpPr>
        <p:spPr bwMode="auto">
          <a:xfrm>
            <a:off x="4722813" y="3198813"/>
            <a:ext cx="430212"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Zeit</a:t>
            </a:r>
          </a:p>
        </p:txBody>
      </p:sp>
      <p:sp>
        <p:nvSpPr>
          <p:cNvPr id="134193" name="Rectangle 49"/>
          <p:cNvSpPr>
            <a:spLocks noChangeArrowheads="1"/>
          </p:cNvSpPr>
          <p:nvPr/>
        </p:nvSpPr>
        <p:spPr bwMode="auto">
          <a:xfrm>
            <a:off x="2732088" y="1835150"/>
            <a:ext cx="1582737" cy="1449388"/>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194" name="Rectangle 50"/>
          <p:cNvSpPr>
            <a:spLocks noChangeArrowheads="1"/>
          </p:cNvSpPr>
          <p:nvPr/>
        </p:nvSpPr>
        <p:spPr bwMode="auto">
          <a:xfrm>
            <a:off x="3397250" y="2925763"/>
            <a:ext cx="250825" cy="534987"/>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197" name="Line 53"/>
          <p:cNvSpPr>
            <a:spLocks noChangeShapeType="1"/>
          </p:cNvSpPr>
          <p:nvPr/>
        </p:nvSpPr>
        <p:spPr bwMode="auto">
          <a:xfrm flipH="1">
            <a:off x="2732088" y="3713163"/>
            <a:ext cx="1582737"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198" name="Text Box 54"/>
          <p:cNvSpPr txBox="1">
            <a:spLocks noChangeArrowheads="1"/>
          </p:cNvSpPr>
          <p:nvPr/>
        </p:nvSpPr>
        <p:spPr bwMode="auto">
          <a:xfrm>
            <a:off x="3154363" y="3706813"/>
            <a:ext cx="1201737"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chemeClr val="accent1"/>
                </a:solidFill>
                <a:latin typeface="Arial" charset="0"/>
              </a:rPr>
              <a:t>wiederholen</a:t>
            </a:r>
          </a:p>
        </p:txBody>
      </p:sp>
      <p:sp>
        <p:nvSpPr>
          <p:cNvPr id="134199" name="Line 55"/>
          <p:cNvSpPr>
            <a:spLocks noChangeShapeType="1"/>
          </p:cNvSpPr>
          <p:nvPr/>
        </p:nvSpPr>
        <p:spPr bwMode="auto">
          <a:xfrm flipH="1">
            <a:off x="3397250" y="3535363"/>
            <a:ext cx="250825" cy="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34200" name="Text Box 56"/>
          <p:cNvSpPr txBox="1">
            <a:spLocks noChangeArrowheads="1"/>
          </p:cNvSpPr>
          <p:nvPr/>
        </p:nvSpPr>
        <p:spPr bwMode="auto">
          <a:xfrm>
            <a:off x="511175" y="4244975"/>
            <a:ext cx="8842375" cy="1600200"/>
          </a:xfrm>
          <a:prstGeom prst="rect">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21808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latin typeface="Arial" charset="0"/>
              </a:rPr>
              <a:t>Je mehr Zeit zwischen der Entstehung und der Entdeckung eines Fehlers vergeht,</a:t>
            </a:r>
          </a:p>
          <a:p>
            <a:r>
              <a:rPr lang="de-DE" altLang="en-US" sz="1500">
                <a:latin typeface="Arial" charset="0"/>
              </a:rPr>
              <a:t>desto größer sind die Einbußen an Zeit und Ressourcen.</a:t>
            </a:r>
          </a:p>
          <a:p>
            <a:endParaRPr lang="de-DE" altLang="en-US" sz="1500">
              <a:latin typeface="Arial" charset="0"/>
            </a:endParaRPr>
          </a:p>
          <a:p>
            <a:r>
              <a:rPr lang="de-DE" altLang="en-US" sz="1500">
                <a:latin typeface="Arial" charset="0"/>
              </a:rPr>
              <a:t>=&gt; Je besser die Q-Maßnahmen greifen, desto geringer sind die Nachbesserungsaufwände. </a:t>
            </a:r>
          </a:p>
        </p:txBody>
      </p:sp>
      <p:sp>
        <p:nvSpPr>
          <p:cNvPr id="134202" name="AutoShape 58"/>
          <p:cNvSpPr>
            <a:spLocks noChangeArrowheads="1"/>
          </p:cNvSpPr>
          <p:nvPr/>
        </p:nvSpPr>
        <p:spPr bwMode="auto">
          <a:xfrm>
            <a:off x="3287713" y="2525713"/>
            <a:ext cx="366712" cy="309562"/>
          </a:xfrm>
          <a:prstGeom prst="lightningBol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44035"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FF"/>
                </a:solidFill>
              </a:rPr>
              <a:t>1.	Ziel:		Was wollen wir heute erreichen?</a:t>
            </a:r>
          </a:p>
          <a:p>
            <a:pPr marL="368300" indent="-368300" defTabSz="873125">
              <a:lnSpc>
                <a:spcPct val="100000"/>
              </a:lnSpc>
              <a:spcBef>
                <a:spcPct val="100000"/>
              </a:spcBef>
              <a:buSzTx/>
              <a:buFontTx/>
              <a:buNone/>
            </a:pPr>
            <a:r>
              <a:rPr lang="de-DE" altLang="en-US" b="0">
                <a:solidFill>
                  <a:srgbClr val="FFFFFF"/>
                </a:solidFill>
              </a:rPr>
              <a:t>2.	Begriffe:		Was bedeutet das alles?</a:t>
            </a:r>
          </a:p>
          <a:p>
            <a:pPr marL="368300" indent="-368300" defTabSz="873125">
              <a:lnSpc>
                <a:spcPct val="100000"/>
              </a:lnSpc>
              <a:spcBef>
                <a:spcPct val="100000"/>
              </a:spcBef>
              <a:buSzTx/>
              <a:buFontTx/>
              <a:buNone/>
            </a:pPr>
            <a:r>
              <a:rPr lang="de-DE" altLang="en-US" b="0">
                <a:solidFill>
                  <a:srgbClr val="FAFD00"/>
                </a:solidFill>
              </a:rPr>
              <a:t>3.	Software-QM:	Was ist das Besondere?</a:t>
            </a:r>
          </a:p>
          <a:p>
            <a:pPr marL="368300" indent="-368300" defTabSz="873125">
              <a:lnSpc>
                <a:spcPct val="100000"/>
              </a:lnSpc>
              <a:spcBef>
                <a:spcPct val="100000"/>
              </a:spcBef>
              <a:buSzTx/>
              <a:buFontTx/>
              <a:buNone/>
            </a:pPr>
            <a:r>
              <a:rPr lang="de-DE" altLang="en-US" b="0">
                <a:solidFill>
                  <a:srgbClr val="FFFFFF"/>
                </a:solidFill>
              </a:rPr>
              <a:t>4.	Wirkungsfelder:	Wo müssen wir ansetzen?</a:t>
            </a:r>
          </a:p>
          <a:p>
            <a:pPr marL="368300" indent="-368300" defTabSz="873125">
              <a:lnSpc>
                <a:spcPct val="100000"/>
              </a:lnSpc>
              <a:spcBef>
                <a:spcPct val="100000"/>
              </a:spcBef>
              <a:buSzTx/>
              <a:buFontTx/>
              <a:buNone/>
            </a:pPr>
            <a:r>
              <a:rPr lang="de-DE" altLang="en-US" b="0">
                <a:solidFill>
                  <a:srgbClr val="FFFFFF"/>
                </a:solidFill>
              </a:rPr>
              <a:t>5.	Prinzipien:		Wo setzen wir unsere Schwerpunkte?</a:t>
            </a:r>
          </a:p>
          <a:p>
            <a:pPr marL="368300" indent="-368300" defTabSz="873125">
              <a:lnSpc>
                <a:spcPct val="100000"/>
              </a:lnSpc>
              <a:spcBef>
                <a:spcPct val="100000"/>
              </a:spcBef>
              <a:buSzTx/>
              <a:buFontTx/>
              <a:buNone/>
            </a:pPr>
            <a:r>
              <a:rPr lang="de-DE" altLang="en-US" b="0">
                <a:solidFill>
                  <a:srgbClr val="FFFFFF"/>
                </a:solidFill>
              </a:rPr>
              <a:t>6. Vorschlag:		Wie geht es weiter?</a:t>
            </a:r>
          </a:p>
          <a:p>
            <a:pPr marL="368300" indent="-368300" defTabSz="873125">
              <a:lnSpc>
                <a:spcPct val="100000"/>
              </a:lnSpc>
              <a:spcBef>
                <a:spcPct val="100000"/>
              </a:spcBef>
              <a:buSzTx/>
            </a:pPr>
            <a:endParaRPr lang="de-DE" altLang="en-US" b="0">
              <a:solidFill>
                <a:srgbClr val="FFFFFF"/>
              </a:solidFill>
            </a:endParaRPr>
          </a:p>
        </p:txBody>
      </p:sp>
      <p:sp>
        <p:nvSpPr>
          <p:cNvPr id="44036" name="WordArt 4"/>
          <p:cNvSpPr>
            <a:spLocks noChangeArrowheads="1" noChangeShapeType="1" noTextEdit="1"/>
          </p:cNvSpPr>
          <p:nvPr/>
        </p:nvSpPr>
        <p:spPr bwMode="auto">
          <a:xfrm>
            <a:off x="584200" y="3175000"/>
            <a:ext cx="511175" cy="5048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316038" y="577850"/>
            <a:ext cx="7256462" cy="466725"/>
          </a:xfrm>
        </p:spPr>
        <p:txBody>
          <a:bodyPr/>
          <a:lstStyle/>
          <a:p>
            <a:r>
              <a:rPr lang="de-DE" altLang="en-US"/>
              <a:t>3. Software-QM:	Was ist das Besondere?</a:t>
            </a:r>
          </a:p>
        </p:txBody>
      </p:sp>
      <p:sp>
        <p:nvSpPr>
          <p:cNvPr id="138243" name="Rectangle 3"/>
          <p:cNvSpPr>
            <a:spLocks noGrp="1" noChangeArrowheads="1"/>
          </p:cNvSpPr>
          <p:nvPr>
            <p:ph type="body" idx="1"/>
          </p:nvPr>
        </p:nvSpPr>
        <p:spPr bwMode="auto">
          <a:xfrm>
            <a:off x="730250" y="2236788"/>
            <a:ext cx="8404225" cy="3824287"/>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34" tIns="43617" rIns="87234" bIns="43617" numCol="1" anchor="t" anchorCtr="0" compatLnSpc="1">
            <a:prstTxWarp prst="textNoShape">
              <a:avLst/>
            </a:prstTxWarp>
          </a:bodyPr>
          <a:lstStyle/>
          <a:p>
            <a:pPr>
              <a:lnSpc>
                <a:spcPct val="80000"/>
              </a:lnSpc>
              <a:buFontTx/>
              <a:buNone/>
            </a:pPr>
            <a:r>
              <a:rPr lang="de-DE" altLang="en-US" sz="1700" i="1">
                <a:solidFill>
                  <a:srgbClr val="FFFFFF"/>
                </a:solidFill>
              </a:rPr>
              <a:t>Softwareprojekte ...</a:t>
            </a:r>
            <a:endParaRPr lang="de-DE" altLang="en-US" sz="1700">
              <a:solidFill>
                <a:srgbClr val="FFFFFF"/>
              </a:solidFill>
            </a:endParaRPr>
          </a:p>
          <a:p>
            <a:pPr>
              <a:lnSpc>
                <a:spcPct val="80000"/>
              </a:lnSpc>
            </a:pPr>
            <a:r>
              <a:rPr lang="de-DE" altLang="en-US" sz="1700">
                <a:solidFill>
                  <a:srgbClr val="FFFFFF"/>
                </a:solidFill>
              </a:rPr>
              <a:t>haben eine hohe Fertigungstiefe</a:t>
            </a:r>
          </a:p>
          <a:p>
            <a:pPr>
              <a:lnSpc>
                <a:spcPct val="80000"/>
              </a:lnSpc>
            </a:pPr>
            <a:r>
              <a:rPr lang="de-DE" altLang="en-US" sz="1700">
                <a:solidFill>
                  <a:srgbClr val="FFFFFF"/>
                </a:solidFill>
              </a:rPr>
              <a:t>weisen starke Möglichkeiten zur Parallelisierung auf</a:t>
            </a:r>
          </a:p>
          <a:p>
            <a:pPr>
              <a:lnSpc>
                <a:spcPct val="80000"/>
              </a:lnSpc>
            </a:pPr>
            <a:r>
              <a:rPr lang="de-DE" altLang="en-US" sz="1700">
                <a:solidFill>
                  <a:srgbClr val="FFFFFF"/>
                </a:solidFill>
              </a:rPr>
              <a:t>verwenden häufig erstmalig neue Technologien / Architekturen</a:t>
            </a:r>
          </a:p>
          <a:p>
            <a:pPr>
              <a:lnSpc>
                <a:spcPct val="80000"/>
              </a:lnSpc>
            </a:pPr>
            <a:r>
              <a:rPr lang="de-DE" altLang="en-US" sz="1700">
                <a:solidFill>
                  <a:srgbClr val="FFFFFF"/>
                </a:solidFill>
              </a:rPr>
              <a:t>verleiten aufgrund der Weichheit der Software zu Änderungen in letzter Minute.</a:t>
            </a:r>
          </a:p>
          <a:p>
            <a:pPr>
              <a:lnSpc>
                <a:spcPct val="80000"/>
              </a:lnSpc>
            </a:pPr>
            <a:r>
              <a:rPr lang="de-DE" altLang="en-US" sz="1700">
                <a:solidFill>
                  <a:srgbClr val="FFFFFF"/>
                </a:solidFill>
              </a:rPr>
              <a:t>können nicht auf einer QS-Tradition aufbauen.</a:t>
            </a:r>
          </a:p>
          <a:p>
            <a:pPr>
              <a:lnSpc>
                <a:spcPct val="80000"/>
              </a:lnSpc>
            </a:pPr>
            <a:r>
              <a:rPr lang="de-DE" altLang="en-US" sz="1700">
                <a:solidFill>
                  <a:srgbClr val="FFFFFF"/>
                </a:solidFill>
              </a:rPr>
              <a:t>werden oft ohne quantitative Kenngrößen gesteuert.</a:t>
            </a:r>
          </a:p>
          <a:p>
            <a:pPr>
              <a:lnSpc>
                <a:spcPct val="80000"/>
              </a:lnSpc>
            </a:pPr>
            <a:r>
              <a:rPr lang="de-DE" altLang="en-US" sz="1700">
                <a:solidFill>
                  <a:srgbClr val="FFFFFF"/>
                </a:solidFill>
              </a:rPr>
              <a:t>treffen in ihrem Umfeld oft auf Unwissen über die Besonderheiten der Softwareentwicklung.</a:t>
            </a:r>
          </a:p>
          <a:p>
            <a:pPr>
              <a:lnSpc>
                <a:spcPct val="80000"/>
              </a:lnSpc>
            </a:pPr>
            <a:r>
              <a:rPr lang="de-DE" altLang="en-US" sz="1700">
                <a:solidFill>
                  <a:srgbClr val="FFFFFF"/>
                </a:solidFill>
              </a:rPr>
              <a:t>Greifen nur bei veralteten Verfahren auf reife Architekturen und eine Erfahrungstradition zurück.</a:t>
            </a:r>
          </a:p>
          <a:p>
            <a:pPr>
              <a:lnSpc>
                <a:spcPct val="80000"/>
              </a:lnSpc>
            </a:pPr>
            <a:r>
              <a:rPr lang="de-DE" altLang="en-US" sz="1700">
                <a:solidFill>
                  <a:srgbClr val="FFFFFF"/>
                </a:solidFill>
              </a:rPr>
              <a:t>Haben Künstler, Handwerker und Verwalter als Mitarbeiter aber selten „Software-Ingenieure“</a:t>
            </a:r>
          </a:p>
        </p:txBody>
      </p:sp>
      <p:sp>
        <p:nvSpPr>
          <p:cNvPr id="138244" name="Text Box 4"/>
          <p:cNvSpPr txBox="1">
            <a:spLocks noChangeArrowheads="1"/>
          </p:cNvSpPr>
          <p:nvPr/>
        </p:nvSpPr>
        <p:spPr bwMode="auto">
          <a:xfrm>
            <a:off x="1446213" y="1138238"/>
            <a:ext cx="7688262" cy="1019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700" b="0" i="1">
                <a:solidFill>
                  <a:srgbClr val="FFFFFF"/>
                </a:solidFill>
                <a:latin typeface="Arial" charset="0"/>
              </a:rPr>
              <a:t>„Es gibt mehr Ähnlichkeiten zwischen Software-Projekten und anderen Projekten als viele Softwareentwickler glauben - und mehr  Unterschiede als viele Projektleiter glauben.“</a:t>
            </a:r>
          </a:p>
          <a:p>
            <a:pPr algn="r">
              <a:lnSpc>
                <a:spcPct val="90000"/>
              </a:lnSpc>
            </a:pPr>
            <a:r>
              <a:rPr lang="en-US" altLang="en-US" sz="1700" b="0" i="1">
                <a:solidFill>
                  <a:srgbClr val="FFFFFF"/>
                </a:solidFill>
                <a:latin typeface="Arial" charset="0"/>
              </a:rPr>
              <a:t>F.P.Brooks, the mythical Man-Month.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44613" y="901700"/>
            <a:ext cx="6797675" cy="466725"/>
          </a:xfrm>
        </p:spPr>
        <p:txBody>
          <a:bodyPr/>
          <a:lstStyle/>
          <a:p>
            <a:r>
              <a:rPr lang="de-DE" altLang="en-US"/>
              <a:t>3. Die Softwareentwicklung im Wandel</a:t>
            </a:r>
          </a:p>
        </p:txBody>
      </p:sp>
      <p:sp>
        <p:nvSpPr>
          <p:cNvPr id="28677" name="Rectangle 5"/>
          <p:cNvSpPr>
            <a:spLocks noChangeArrowheads="1"/>
          </p:cNvSpPr>
          <p:nvPr/>
        </p:nvSpPr>
        <p:spPr bwMode="auto">
          <a:xfrm>
            <a:off x="1406525" y="1731963"/>
            <a:ext cx="536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FFFFFF"/>
                </a:solidFill>
                <a:latin typeface="Arial" charset="0"/>
              </a:rPr>
              <a:t>Im Zuge der Reifung und Professionalisierung </a:t>
            </a:r>
          </a:p>
        </p:txBody>
      </p:sp>
      <p:sp>
        <p:nvSpPr>
          <p:cNvPr id="28678" name="Rectangle 6"/>
          <p:cNvSpPr>
            <a:spLocks noChangeArrowheads="1"/>
          </p:cNvSpPr>
          <p:nvPr/>
        </p:nvSpPr>
        <p:spPr bwMode="auto">
          <a:xfrm>
            <a:off x="1392238" y="2092325"/>
            <a:ext cx="312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FFFFFF"/>
                </a:solidFill>
                <a:latin typeface="Arial" charset="0"/>
              </a:rPr>
              <a:t>der Softwareentwicklung ...</a:t>
            </a:r>
          </a:p>
        </p:txBody>
      </p:sp>
      <p:grpSp>
        <p:nvGrpSpPr>
          <p:cNvPr id="28720" name="Group 48"/>
          <p:cNvGrpSpPr>
            <a:grpSpLocks/>
          </p:cNvGrpSpPr>
          <p:nvPr/>
        </p:nvGrpSpPr>
        <p:grpSpPr bwMode="auto">
          <a:xfrm>
            <a:off x="5656263" y="2092325"/>
            <a:ext cx="2365375" cy="765175"/>
            <a:chOff x="2872" y="1431"/>
            <a:chExt cx="1553" cy="509"/>
          </a:xfrm>
        </p:grpSpPr>
        <p:sp>
          <p:nvSpPr>
            <p:cNvPr id="28679" name="Rectangle 7"/>
            <p:cNvSpPr>
              <a:spLocks noChangeArrowheads="1"/>
            </p:cNvSpPr>
            <p:nvPr/>
          </p:nvSpPr>
          <p:spPr bwMode="auto">
            <a:xfrm>
              <a:off x="3600" y="1431"/>
              <a:ext cx="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80" name="Rectangle 8"/>
            <p:cNvSpPr>
              <a:spLocks noChangeArrowheads="1"/>
            </p:cNvSpPr>
            <p:nvPr/>
          </p:nvSpPr>
          <p:spPr bwMode="auto">
            <a:xfrm>
              <a:off x="3488" y="1553"/>
              <a:ext cx="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81" name="Rectangle 9"/>
            <p:cNvSpPr>
              <a:spLocks noChangeArrowheads="1"/>
            </p:cNvSpPr>
            <p:nvPr/>
          </p:nvSpPr>
          <p:spPr bwMode="auto">
            <a:xfrm>
              <a:off x="2872" y="1676"/>
              <a:ext cx="1553"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Neue Life-Cycle</a:t>
              </a:r>
              <a:r>
                <a:rPr lang="de-DE" altLang="en-US" sz="1300">
                  <a:solidFill>
                    <a:srgbClr val="FFFFFF"/>
                  </a:solidFill>
                  <a:latin typeface="Arial" charset="0"/>
                </a:rPr>
                <a:t> </a:t>
              </a:r>
            </a:p>
            <a:p>
              <a:pPr algn="ctr">
                <a:lnSpc>
                  <a:spcPct val="100000"/>
                </a:lnSpc>
              </a:pPr>
              <a:r>
                <a:rPr lang="de-DE" altLang="en-US" sz="1300" b="0">
                  <a:solidFill>
                    <a:srgbClr val="FFFFFF"/>
                  </a:solidFill>
                  <a:latin typeface="Arial" charset="0"/>
                </a:rPr>
                <a:t>erleichtern die Programmierung.</a:t>
              </a:r>
              <a:endParaRPr lang="de-DE" altLang="en-US" sz="1300">
                <a:solidFill>
                  <a:srgbClr val="FFFFFF"/>
                </a:solidFill>
                <a:latin typeface="Arial" charset="0"/>
              </a:endParaRPr>
            </a:p>
          </p:txBody>
        </p:sp>
      </p:grpSp>
      <p:grpSp>
        <p:nvGrpSpPr>
          <p:cNvPr id="28719" name="Group 47"/>
          <p:cNvGrpSpPr>
            <a:grpSpLocks/>
          </p:cNvGrpSpPr>
          <p:nvPr/>
        </p:nvGrpSpPr>
        <p:grpSpPr bwMode="auto">
          <a:xfrm>
            <a:off x="6535738" y="2959100"/>
            <a:ext cx="2270125" cy="962025"/>
            <a:chOff x="3620" y="2000"/>
            <a:chExt cx="1491" cy="641"/>
          </a:xfrm>
        </p:grpSpPr>
        <p:sp>
          <p:nvSpPr>
            <p:cNvPr id="28682" name="Rectangle 10"/>
            <p:cNvSpPr>
              <a:spLocks noChangeArrowheads="1"/>
            </p:cNvSpPr>
            <p:nvPr/>
          </p:nvSpPr>
          <p:spPr bwMode="auto">
            <a:xfrm>
              <a:off x="4167" y="2000"/>
              <a:ext cx="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83" name="Rectangle 11"/>
            <p:cNvSpPr>
              <a:spLocks noChangeArrowheads="1"/>
            </p:cNvSpPr>
            <p:nvPr/>
          </p:nvSpPr>
          <p:spPr bwMode="auto">
            <a:xfrm>
              <a:off x="4338" y="2122"/>
              <a:ext cx="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84" name="Rectangle 12"/>
            <p:cNvSpPr>
              <a:spLocks noChangeArrowheads="1"/>
            </p:cNvSpPr>
            <p:nvPr/>
          </p:nvSpPr>
          <p:spPr bwMode="auto">
            <a:xfrm>
              <a:off x="3620" y="2244"/>
              <a:ext cx="1491"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FF"/>
                  </a:solidFill>
                  <a:latin typeface="Arial" charset="0"/>
                </a:rPr>
                <a:t>Durch </a:t>
              </a:r>
              <a:r>
                <a:rPr lang="de-DE" altLang="en-US" sz="1300">
                  <a:solidFill>
                    <a:srgbClr val="FFFF00"/>
                  </a:solidFill>
                  <a:latin typeface="Arial" charset="0"/>
                </a:rPr>
                <a:t>Objekt-Orientierung</a:t>
              </a:r>
              <a:r>
                <a:rPr lang="de-DE" altLang="en-US" sz="1300" b="0">
                  <a:solidFill>
                    <a:srgbClr val="FFFFFF"/>
                  </a:solidFill>
                  <a:latin typeface="Arial" charset="0"/>
                </a:rPr>
                <a:t> </a:t>
              </a:r>
            </a:p>
            <a:p>
              <a:pPr algn="ctr">
                <a:lnSpc>
                  <a:spcPct val="100000"/>
                </a:lnSpc>
              </a:pPr>
              <a:r>
                <a:rPr lang="de-DE" altLang="en-US" sz="1300" b="0">
                  <a:solidFill>
                    <a:srgbClr val="FFFFFF"/>
                  </a:solidFill>
                  <a:latin typeface="Arial" charset="0"/>
                </a:rPr>
                <a:t>wird die Analyse-Design-Lücke</a:t>
              </a:r>
            </a:p>
            <a:p>
              <a:pPr algn="ctr">
                <a:lnSpc>
                  <a:spcPct val="100000"/>
                </a:lnSpc>
              </a:pPr>
              <a:r>
                <a:rPr lang="de-DE" altLang="en-US" sz="1300" b="0">
                  <a:solidFill>
                    <a:srgbClr val="FFFFFF"/>
                  </a:solidFill>
                  <a:latin typeface="Arial" charset="0"/>
                </a:rPr>
                <a:t>vermindert.</a:t>
              </a:r>
              <a:endParaRPr lang="de-DE" altLang="en-US" sz="1300">
                <a:solidFill>
                  <a:srgbClr val="FFFFFF"/>
                </a:solidFill>
                <a:latin typeface="Arial" charset="0"/>
              </a:endParaRPr>
            </a:p>
          </p:txBody>
        </p:sp>
      </p:grpSp>
      <p:sp>
        <p:nvSpPr>
          <p:cNvPr id="28685" name="Rectangle 13"/>
          <p:cNvSpPr>
            <a:spLocks noChangeArrowheads="1"/>
          </p:cNvSpPr>
          <p:nvPr/>
        </p:nvSpPr>
        <p:spPr bwMode="auto">
          <a:xfrm>
            <a:off x="5991225" y="4762500"/>
            <a:ext cx="28940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Metriken</a:t>
            </a:r>
            <a:r>
              <a:rPr lang="de-DE" altLang="en-US" sz="1300" b="0">
                <a:solidFill>
                  <a:srgbClr val="FFFFFF"/>
                </a:solidFill>
                <a:latin typeface="Arial" charset="0"/>
              </a:rPr>
              <a:t> entwickeln sich zu einem Mittel, um höheren Anforderungen an Planbarkeit und Kosten-/Nutzen Determinierung gerecht zu werden.  </a:t>
            </a:r>
            <a:endParaRPr lang="de-DE" altLang="en-US" sz="1300">
              <a:solidFill>
                <a:srgbClr val="FFFFFF"/>
              </a:solidFill>
              <a:latin typeface="Arial" charset="0"/>
            </a:endParaRPr>
          </a:p>
        </p:txBody>
      </p:sp>
      <p:sp>
        <p:nvSpPr>
          <p:cNvPr id="28689" name="Rectangle 17"/>
          <p:cNvSpPr>
            <a:spLocks noChangeArrowheads="1"/>
          </p:cNvSpPr>
          <p:nvPr/>
        </p:nvSpPr>
        <p:spPr bwMode="auto">
          <a:xfrm>
            <a:off x="511175" y="4546600"/>
            <a:ext cx="28067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FF"/>
                </a:solidFill>
                <a:latin typeface="Arial" charset="0"/>
              </a:rPr>
              <a:t>Prinzipien wie </a:t>
            </a:r>
            <a:r>
              <a:rPr lang="de-DE" altLang="en-US" sz="1300">
                <a:solidFill>
                  <a:srgbClr val="FFFF00"/>
                </a:solidFill>
                <a:latin typeface="Arial" charset="0"/>
              </a:rPr>
              <a:t>ReUse</a:t>
            </a:r>
            <a:r>
              <a:rPr lang="de-DE" altLang="en-US" sz="1300" b="0">
                <a:solidFill>
                  <a:srgbClr val="FFFFFF"/>
                </a:solidFill>
                <a:latin typeface="Arial" charset="0"/>
              </a:rPr>
              <a:t> erfordern eine anspruchsvolle Qualitätssicherung durch TQM. </a:t>
            </a:r>
            <a:endParaRPr lang="de-DE" altLang="en-US" sz="1300">
              <a:solidFill>
                <a:srgbClr val="FFFFFF"/>
              </a:solidFill>
              <a:latin typeface="Arial" charset="0"/>
            </a:endParaRPr>
          </a:p>
        </p:txBody>
      </p:sp>
      <p:grpSp>
        <p:nvGrpSpPr>
          <p:cNvPr id="28727" name="Group 55"/>
          <p:cNvGrpSpPr>
            <a:grpSpLocks/>
          </p:cNvGrpSpPr>
          <p:nvPr/>
        </p:nvGrpSpPr>
        <p:grpSpPr bwMode="auto">
          <a:xfrm>
            <a:off x="0" y="3030538"/>
            <a:ext cx="3657600" cy="433387"/>
            <a:chOff x="-19767" y="1894"/>
            <a:chExt cx="42249" cy="962"/>
          </a:xfrm>
        </p:grpSpPr>
        <p:sp>
          <p:nvSpPr>
            <p:cNvPr id="28692" name="Rectangle 20"/>
            <p:cNvSpPr>
              <a:spLocks noChangeArrowheads="1"/>
            </p:cNvSpPr>
            <p:nvPr/>
          </p:nvSpPr>
          <p:spPr bwMode="auto">
            <a:xfrm>
              <a:off x="1531" y="1894"/>
              <a:ext cx="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93" name="Rectangle 21"/>
            <p:cNvSpPr>
              <a:spLocks noChangeArrowheads="1"/>
            </p:cNvSpPr>
            <p:nvPr/>
          </p:nvSpPr>
          <p:spPr bwMode="auto">
            <a:xfrm>
              <a:off x="1376" y="2017"/>
              <a:ext cx="0"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28694" name="Rectangle 22"/>
            <p:cNvSpPr>
              <a:spLocks noChangeArrowheads="1"/>
            </p:cNvSpPr>
            <p:nvPr/>
          </p:nvSpPr>
          <p:spPr bwMode="auto">
            <a:xfrm>
              <a:off x="-19767" y="2140"/>
              <a:ext cx="42249"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Buisiness Process Reengineering</a:t>
              </a:r>
              <a:endParaRPr lang="de-DE" altLang="en-US" sz="1300" b="0">
                <a:solidFill>
                  <a:srgbClr val="FFFFFF"/>
                </a:solidFill>
                <a:latin typeface="Arial" charset="0"/>
              </a:endParaRPr>
            </a:p>
            <a:p>
              <a:pPr algn="ctr">
                <a:lnSpc>
                  <a:spcPct val="100000"/>
                </a:lnSpc>
              </a:pPr>
              <a:r>
                <a:rPr lang="de-DE" altLang="en-US" sz="1300" b="0">
                  <a:solidFill>
                    <a:srgbClr val="FFFFFF"/>
                  </a:solidFill>
                  <a:latin typeface="Arial" charset="0"/>
                </a:rPr>
                <a:t>führt zu einer höheren</a:t>
              </a:r>
            </a:p>
            <a:p>
              <a:pPr algn="ctr">
                <a:lnSpc>
                  <a:spcPct val="100000"/>
                </a:lnSpc>
              </a:pPr>
              <a:r>
                <a:rPr lang="de-DE" altLang="en-US" sz="1300" b="0">
                  <a:solidFill>
                    <a:srgbClr val="FFFFFF"/>
                  </a:solidFill>
                  <a:latin typeface="Arial" charset="0"/>
                </a:rPr>
                <a:t>IT-Durchdringung der Unternehmen.</a:t>
              </a:r>
            </a:p>
          </p:txBody>
        </p:sp>
      </p:grpSp>
      <p:sp>
        <p:nvSpPr>
          <p:cNvPr id="28712" name="Oval 40"/>
          <p:cNvSpPr>
            <a:spLocks noChangeArrowheads="1"/>
          </p:cNvSpPr>
          <p:nvPr/>
        </p:nvSpPr>
        <p:spPr bwMode="auto">
          <a:xfrm>
            <a:off x="4127500" y="3424238"/>
            <a:ext cx="1241425" cy="1157287"/>
          </a:xfrm>
          <a:prstGeom prst="ellipse">
            <a:avLst/>
          </a:prstGeom>
          <a:solidFill>
            <a:schemeClr val="folHlink"/>
          </a:solidFill>
          <a:ln w="0">
            <a:solidFill>
              <a:schemeClr val="tx1"/>
            </a:solidFill>
            <a:round/>
            <a:headEnd/>
            <a:tailEnd/>
          </a:ln>
          <a:effectLst>
            <a:prstShdw prst="shdw17" dist="17961" dir="2700000">
              <a:schemeClr val="tx1">
                <a:gamma/>
                <a:shade val="60000"/>
                <a:invGamma/>
              </a:schemeClr>
            </a:prstShdw>
          </a:effectLst>
        </p:spPr>
        <p:txBody>
          <a:bodyPr lIns="87234" tIns="43617" rIns="87234" bIns="43617"/>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latin typeface="Arial" charset="0"/>
            </a:endParaRPr>
          </a:p>
        </p:txBody>
      </p:sp>
      <p:sp>
        <p:nvSpPr>
          <p:cNvPr id="28716" name="Rectangle 44"/>
          <p:cNvSpPr>
            <a:spLocks noChangeArrowheads="1"/>
          </p:cNvSpPr>
          <p:nvPr/>
        </p:nvSpPr>
        <p:spPr bwMode="auto">
          <a:xfrm>
            <a:off x="4283075" y="3784600"/>
            <a:ext cx="95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Software-</a:t>
            </a:r>
          </a:p>
          <a:p>
            <a:pPr algn="ctr">
              <a:lnSpc>
                <a:spcPct val="100000"/>
              </a:lnSpc>
            </a:pPr>
            <a:r>
              <a:rPr lang="de-DE" altLang="en-US" sz="1300">
                <a:latin typeface="Arial" charset="0"/>
              </a:rPr>
              <a:t>entwicklung</a:t>
            </a:r>
          </a:p>
        </p:txBody>
      </p:sp>
      <p:sp>
        <p:nvSpPr>
          <p:cNvPr id="28718" name="Rectangle 46"/>
          <p:cNvSpPr>
            <a:spLocks noChangeArrowheads="1"/>
          </p:cNvSpPr>
          <p:nvPr/>
        </p:nvSpPr>
        <p:spPr bwMode="auto">
          <a:xfrm>
            <a:off x="3368675" y="5788025"/>
            <a:ext cx="53721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rgbClr val="FFFFFF"/>
                </a:solidFill>
                <a:latin typeface="Arial" charset="0"/>
              </a:rPr>
              <a:t>... verschieben sich die Problemschwerpunkte.</a:t>
            </a:r>
          </a:p>
        </p:txBody>
      </p:sp>
      <p:sp>
        <p:nvSpPr>
          <p:cNvPr id="28728" name="AutoShape 56"/>
          <p:cNvSpPr>
            <a:spLocks noChangeArrowheads="1"/>
          </p:cNvSpPr>
          <p:nvPr/>
        </p:nvSpPr>
        <p:spPr bwMode="auto">
          <a:xfrm rot="-2256801">
            <a:off x="3360738" y="4329113"/>
            <a:ext cx="877887" cy="577850"/>
          </a:xfrm>
          <a:prstGeom prst="rightArrow">
            <a:avLst>
              <a:gd name="adj1" fmla="val 50000"/>
              <a:gd name="adj2" fmla="val 37981"/>
            </a:avLst>
          </a:prstGeom>
          <a:solidFill>
            <a:srgbClr val="FFFFFF"/>
          </a:solidFill>
          <a:ln>
            <a:noFill/>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FF"/>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flatTx/>
          </a:bodyPr>
          <a:lstStyle/>
          <a:p>
            <a:endParaRPr lang="en-GB"/>
          </a:p>
        </p:txBody>
      </p:sp>
      <p:sp>
        <p:nvSpPr>
          <p:cNvPr id="28731" name="AutoShape 59"/>
          <p:cNvSpPr>
            <a:spLocks noChangeArrowheads="1"/>
          </p:cNvSpPr>
          <p:nvPr/>
        </p:nvSpPr>
        <p:spPr bwMode="auto">
          <a:xfrm rot="-8124326">
            <a:off x="4968875" y="4473575"/>
            <a:ext cx="876300" cy="577850"/>
          </a:xfrm>
          <a:prstGeom prst="rightArrow">
            <a:avLst>
              <a:gd name="adj1" fmla="val 50000"/>
              <a:gd name="adj2" fmla="val 37912"/>
            </a:avLst>
          </a:prstGeom>
          <a:solidFill>
            <a:srgbClr val="FFFFFF"/>
          </a:solidFill>
          <a:ln>
            <a:noFill/>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FF"/>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flatTx/>
          </a:bodyPr>
          <a:lstStyle/>
          <a:p>
            <a:endParaRPr lang="en-GB"/>
          </a:p>
        </p:txBody>
      </p:sp>
      <p:sp>
        <p:nvSpPr>
          <p:cNvPr id="28732" name="AutoShape 60"/>
          <p:cNvSpPr>
            <a:spLocks noChangeArrowheads="1"/>
          </p:cNvSpPr>
          <p:nvPr/>
        </p:nvSpPr>
        <p:spPr bwMode="auto">
          <a:xfrm rot="-12446037">
            <a:off x="5407025" y="3390900"/>
            <a:ext cx="877888" cy="577850"/>
          </a:xfrm>
          <a:prstGeom prst="rightArrow">
            <a:avLst>
              <a:gd name="adj1" fmla="val 50000"/>
              <a:gd name="adj2" fmla="val 37981"/>
            </a:avLst>
          </a:prstGeom>
          <a:solidFill>
            <a:srgbClr val="FFFFFF"/>
          </a:solidFill>
          <a:ln>
            <a:noFill/>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FF"/>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flatTx/>
          </a:bodyPr>
          <a:lstStyle/>
          <a:p>
            <a:endParaRPr lang="en-GB"/>
          </a:p>
        </p:txBody>
      </p:sp>
      <p:sp>
        <p:nvSpPr>
          <p:cNvPr id="28733" name="AutoShape 61"/>
          <p:cNvSpPr>
            <a:spLocks noChangeArrowheads="1"/>
          </p:cNvSpPr>
          <p:nvPr/>
        </p:nvSpPr>
        <p:spPr bwMode="auto">
          <a:xfrm rot="-14797009">
            <a:off x="4535487" y="2593976"/>
            <a:ext cx="866775" cy="584200"/>
          </a:xfrm>
          <a:prstGeom prst="rightArrow">
            <a:avLst>
              <a:gd name="adj1" fmla="val 50000"/>
              <a:gd name="adj2" fmla="val 37092"/>
            </a:avLst>
          </a:prstGeom>
          <a:solidFill>
            <a:srgbClr val="FFFFFF"/>
          </a:solidFill>
          <a:ln>
            <a:noFill/>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FF"/>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flatTx/>
          </a:bodyPr>
          <a:lstStyle/>
          <a:p>
            <a:endParaRPr lang="en-GB"/>
          </a:p>
        </p:txBody>
      </p:sp>
      <p:sp>
        <p:nvSpPr>
          <p:cNvPr id="28734" name="AutoShape 62"/>
          <p:cNvSpPr>
            <a:spLocks noChangeArrowheads="1"/>
          </p:cNvSpPr>
          <p:nvPr/>
        </p:nvSpPr>
        <p:spPr bwMode="auto">
          <a:xfrm rot="-18580756">
            <a:off x="3220244" y="3171032"/>
            <a:ext cx="866775" cy="585787"/>
          </a:xfrm>
          <a:prstGeom prst="rightArrow">
            <a:avLst>
              <a:gd name="adj1" fmla="val 50000"/>
              <a:gd name="adj2" fmla="val 36992"/>
            </a:avLst>
          </a:prstGeom>
          <a:solidFill>
            <a:srgbClr val="FFFFFF"/>
          </a:solidFill>
          <a:ln>
            <a:noFill/>
          </a:ln>
          <a:effectLst/>
          <a:scene3d>
            <a:camera prst="legacyPerspectiveFront">
              <a:rot lat="20099999" lon="1500000" rev="0"/>
            </a:camera>
            <a:lightRig rig="legacyFlat4" dir="b"/>
          </a:scene3d>
          <a:sp3d extrusionH="430200" prstMaterial="legacyMatte">
            <a:bevelT w="13500" h="13500" prst="angle"/>
            <a:bevelB w="13500" h="13500" prst="angle"/>
            <a:extrusionClr>
              <a:srgbClr val="FFFFFF"/>
            </a:extrusionClr>
          </a:sp3d>
          <a:extLst>
            <a:ext uri="{91240B29-F687-4F45-9708-019B960494DF}">
              <a14:hiddenLine xmlns:a14="http://schemas.microsoft.com/office/drawing/2010/main" w="12700">
                <a:no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flatTx/>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44613" y="901700"/>
            <a:ext cx="7569200" cy="466725"/>
          </a:xfrm>
        </p:spPr>
        <p:txBody>
          <a:bodyPr/>
          <a:lstStyle/>
          <a:p>
            <a:r>
              <a:rPr lang="de-DE" altLang="en-US"/>
              <a:t>1.   Ziel:    Was wollen wir heute erreichen?</a:t>
            </a:r>
          </a:p>
        </p:txBody>
      </p:sp>
      <p:sp>
        <p:nvSpPr>
          <p:cNvPr id="6147" name="Rectangle 3"/>
          <p:cNvSpPr>
            <a:spLocks noGrp="1" noChangeArrowheads="1"/>
          </p:cNvSpPr>
          <p:nvPr>
            <p:ph type="body" idx="1"/>
          </p:nvPr>
        </p:nvSpPr>
        <p:spPr bwMode="auto">
          <a:xfrm>
            <a:off x="730250" y="1993900"/>
            <a:ext cx="1608138" cy="436563"/>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34" tIns="43617" rIns="87234" bIns="43617" numCol="1" anchor="t" anchorCtr="0" compatLnSpc="1">
            <a:prstTxWarp prst="textNoShape">
              <a:avLst/>
            </a:prstTxWarp>
            <a:spAutoFit/>
          </a:bodyPr>
          <a:lstStyle/>
          <a:p>
            <a:pPr marL="0" indent="0" defTabSz="873125">
              <a:lnSpc>
                <a:spcPct val="100000"/>
              </a:lnSpc>
              <a:spcBef>
                <a:spcPct val="0"/>
              </a:spcBef>
              <a:buSzTx/>
              <a:buFontTx/>
              <a:buNone/>
            </a:pPr>
            <a:r>
              <a:rPr lang="de-DE" altLang="en-US" b="0">
                <a:solidFill>
                  <a:srgbClr val="FFFF00"/>
                </a:solidFill>
              </a:rPr>
              <a:t>Wir wollen</a:t>
            </a:r>
          </a:p>
        </p:txBody>
      </p:sp>
      <p:sp>
        <p:nvSpPr>
          <p:cNvPr id="6148" name="Rectangle 4"/>
          <p:cNvSpPr>
            <a:spLocks noChangeArrowheads="1"/>
          </p:cNvSpPr>
          <p:nvPr/>
        </p:nvSpPr>
        <p:spPr bwMode="auto">
          <a:xfrm>
            <a:off x="2411413" y="1990725"/>
            <a:ext cx="6942137" cy="42449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2300" b="0">
                <a:solidFill>
                  <a:srgbClr val="FFFFFF"/>
                </a:solidFill>
                <a:latin typeface="Arial" charset="0"/>
              </a:rPr>
              <a:t> ein </a:t>
            </a:r>
            <a:r>
              <a:rPr lang="de-DE" altLang="en-US" sz="2300" b="0">
                <a:solidFill>
                  <a:srgbClr val="FFFF00"/>
                </a:solidFill>
                <a:latin typeface="Arial" charset="0"/>
              </a:rPr>
              <a:t>einheitliches Verständnis</a:t>
            </a:r>
            <a:r>
              <a:rPr lang="de-DE" altLang="en-US" sz="2300" b="0">
                <a:solidFill>
                  <a:srgbClr val="FFFFFF"/>
                </a:solidFill>
                <a:latin typeface="Arial" charset="0"/>
              </a:rPr>
              <a:t> vom Wesen des</a:t>
            </a:r>
            <a:br>
              <a:rPr lang="de-DE" altLang="en-US" sz="2300" b="0">
                <a:solidFill>
                  <a:srgbClr val="FFFFFF"/>
                </a:solidFill>
                <a:latin typeface="Arial" charset="0"/>
              </a:rPr>
            </a:br>
            <a:r>
              <a:rPr lang="de-DE" altLang="en-US" sz="2300" b="0">
                <a:solidFill>
                  <a:srgbClr val="FFFFFF"/>
                </a:solidFill>
                <a:latin typeface="Arial" charset="0"/>
              </a:rPr>
              <a:t>  QM </a:t>
            </a:r>
            <a:r>
              <a:rPr lang="de-DE" altLang="en-US" sz="2300" b="0">
                <a:solidFill>
                  <a:srgbClr val="FFFF00"/>
                </a:solidFill>
                <a:latin typeface="Arial" charset="0"/>
              </a:rPr>
              <a:t>erzielen</a:t>
            </a:r>
            <a:r>
              <a:rPr lang="de-DE" altLang="en-US" sz="2300" b="0">
                <a:solidFill>
                  <a:srgbClr val="FFFFFF"/>
                </a:solidFill>
                <a:latin typeface="Arial" charset="0"/>
              </a:rPr>
              <a:t>.</a:t>
            </a:r>
          </a:p>
          <a:p>
            <a:pPr>
              <a:lnSpc>
                <a:spcPct val="100000"/>
              </a:lnSpc>
              <a:buFontTx/>
              <a:buChar char="•"/>
            </a:pPr>
            <a:endParaRPr lang="de-DE" altLang="en-US" sz="2300" b="0">
              <a:solidFill>
                <a:srgbClr val="FFFFFF"/>
              </a:solidFill>
              <a:latin typeface="Arial" charset="0"/>
            </a:endParaRPr>
          </a:p>
          <a:p>
            <a:pPr>
              <a:lnSpc>
                <a:spcPct val="100000"/>
              </a:lnSpc>
              <a:buFontTx/>
              <a:buChar char="•"/>
            </a:pPr>
            <a:r>
              <a:rPr lang="de-DE" altLang="en-US" sz="2300" b="0">
                <a:solidFill>
                  <a:srgbClr val="FFFF00"/>
                </a:solidFill>
                <a:latin typeface="Arial" charset="0"/>
              </a:rPr>
              <a:t> zeigen</a:t>
            </a:r>
            <a:r>
              <a:rPr lang="de-DE" altLang="en-US" sz="2300" b="0">
                <a:solidFill>
                  <a:srgbClr val="FFFFFF"/>
                </a:solidFill>
                <a:latin typeface="Arial" charset="0"/>
              </a:rPr>
              <a:t>, </a:t>
            </a:r>
          </a:p>
          <a:p>
            <a:pPr lvl="1">
              <a:lnSpc>
                <a:spcPct val="100000"/>
              </a:lnSpc>
              <a:buFontTx/>
              <a:buChar char="•"/>
            </a:pPr>
            <a:r>
              <a:rPr lang="de-DE" altLang="en-US" sz="2300" b="0">
                <a:solidFill>
                  <a:srgbClr val="FFFFFF"/>
                </a:solidFill>
                <a:latin typeface="Arial" charset="0"/>
              </a:rPr>
              <a:t> wo die Schwerpunkte speziell für ein</a:t>
            </a:r>
            <a:br>
              <a:rPr lang="de-DE" altLang="en-US" sz="2300" b="0">
                <a:solidFill>
                  <a:srgbClr val="FFFFFF"/>
                </a:solidFill>
                <a:latin typeface="Arial" charset="0"/>
              </a:rPr>
            </a:br>
            <a:r>
              <a:rPr lang="de-DE" altLang="en-US" sz="2300" b="0">
                <a:solidFill>
                  <a:srgbClr val="FFFFFF"/>
                </a:solidFill>
                <a:latin typeface="Arial" charset="0"/>
              </a:rPr>
              <a:t>  Software-Haus liegen,</a:t>
            </a:r>
          </a:p>
          <a:p>
            <a:pPr lvl="1">
              <a:lnSpc>
                <a:spcPct val="100000"/>
              </a:lnSpc>
              <a:buFontTx/>
              <a:buChar char="•"/>
            </a:pPr>
            <a:r>
              <a:rPr lang="de-DE" altLang="en-US" sz="2300" b="0">
                <a:solidFill>
                  <a:srgbClr val="FFFFFF"/>
                </a:solidFill>
                <a:latin typeface="Arial" charset="0"/>
              </a:rPr>
              <a:t> welche Aufwände mit QM verbunden sind und</a:t>
            </a:r>
          </a:p>
          <a:p>
            <a:pPr lvl="1">
              <a:lnSpc>
                <a:spcPct val="100000"/>
              </a:lnSpc>
              <a:buFontTx/>
              <a:buChar char="•"/>
            </a:pPr>
            <a:r>
              <a:rPr lang="de-DE" altLang="en-US" sz="2300" b="0">
                <a:solidFill>
                  <a:srgbClr val="FFFFFF"/>
                </a:solidFill>
                <a:latin typeface="Arial" charset="0"/>
              </a:rPr>
              <a:t> welche Maßnahmen erforderlich sein werden.</a:t>
            </a:r>
          </a:p>
          <a:p>
            <a:pPr>
              <a:lnSpc>
                <a:spcPct val="100000"/>
              </a:lnSpc>
              <a:buFontTx/>
              <a:buChar char="•"/>
            </a:pPr>
            <a:endParaRPr lang="de-DE" altLang="en-US" sz="2300" b="0">
              <a:solidFill>
                <a:srgbClr val="FFFFFF"/>
              </a:solidFill>
              <a:latin typeface="Arial" charset="0"/>
            </a:endParaRPr>
          </a:p>
          <a:p>
            <a:pPr>
              <a:lnSpc>
                <a:spcPct val="100000"/>
              </a:lnSpc>
              <a:buFontTx/>
              <a:buChar char="•"/>
            </a:pPr>
            <a:r>
              <a:rPr lang="de-DE" altLang="en-US" sz="2300" b="0">
                <a:solidFill>
                  <a:srgbClr val="FFFFFF"/>
                </a:solidFill>
                <a:latin typeface="Arial" charset="0"/>
              </a:rPr>
              <a:t> </a:t>
            </a:r>
            <a:r>
              <a:rPr lang="de-DE" altLang="en-US" sz="2300" b="0">
                <a:solidFill>
                  <a:srgbClr val="FFFF00"/>
                </a:solidFill>
                <a:latin typeface="Arial" charset="0"/>
              </a:rPr>
              <a:t>vorschlagen</a:t>
            </a:r>
            <a:r>
              <a:rPr lang="de-DE" altLang="en-US" sz="2300" b="0">
                <a:solidFill>
                  <a:srgbClr val="FFFFFF"/>
                </a:solidFill>
                <a:latin typeface="Arial" charset="0"/>
              </a:rPr>
              <a:t>,</a:t>
            </a:r>
          </a:p>
          <a:p>
            <a:pPr lvl="1">
              <a:lnSpc>
                <a:spcPct val="100000"/>
              </a:lnSpc>
              <a:buFontTx/>
              <a:buChar char="•"/>
            </a:pPr>
            <a:r>
              <a:rPr lang="de-DE" altLang="en-US" sz="2300" b="0">
                <a:solidFill>
                  <a:srgbClr val="FFFFFF"/>
                </a:solidFill>
                <a:latin typeface="Arial" charset="0"/>
              </a:rPr>
              <a:t> was konkret als nächstes zu tun ist.</a:t>
            </a:r>
          </a:p>
          <a:p>
            <a:pPr>
              <a:lnSpc>
                <a:spcPct val="100000"/>
              </a:lnSpc>
            </a:pPr>
            <a:r>
              <a:rPr lang="de-DE" altLang="en-US" sz="2300" b="0">
                <a:solidFill>
                  <a:srgbClr val="FFFFFF"/>
                </a:solidFill>
                <a:latin typeface="Arial"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45059"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FF"/>
                </a:solidFill>
              </a:rPr>
              <a:t>1.	Ziel:		Was wollen wir heute erreichen?</a:t>
            </a:r>
          </a:p>
          <a:p>
            <a:pPr marL="368300" indent="-368300" defTabSz="873125">
              <a:lnSpc>
                <a:spcPct val="100000"/>
              </a:lnSpc>
              <a:spcBef>
                <a:spcPct val="100000"/>
              </a:spcBef>
              <a:buSzTx/>
              <a:buFontTx/>
              <a:buNone/>
            </a:pPr>
            <a:r>
              <a:rPr lang="de-DE" altLang="en-US" b="0">
                <a:solidFill>
                  <a:srgbClr val="FFFFFF"/>
                </a:solidFill>
              </a:rPr>
              <a:t>2.	Begriffe:		Was bedeutet das alles?</a:t>
            </a:r>
          </a:p>
          <a:p>
            <a:pPr marL="368300" indent="-368300" defTabSz="873125">
              <a:lnSpc>
                <a:spcPct val="100000"/>
              </a:lnSpc>
              <a:spcBef>
                <a:spcPct val="100000"/>
              </a:spcBef>
              <a:buSzTx/>
              <a:buFontTx/>
              <a:buNone/>
            </a:pPr>
            <a:r>
              <a:rPr lang="de-DE" altLang="en-US" b="0">
                <a:solidFill>
                  <a:srgbClr val="E7E7E7"/>
                </a:solidFill>
              </a:rPr>
              <a:t>3.	Software-QM:	Was ist das Besondere?</a:t>
            </a:r>
            <a:endParaRPr lang="de-DE" altLang="en-US" b="0">
              <a:solidFill>
                <a:srgbClr val="FAFD00"/>
              </a:solidFill>
            </a:endParaRPr>
          </a:p>
          <a:p>
            <a:pPr marL="368300" indent="-368300" defTabSz="873125">
              <a:lnSpc>
                <a:spcPct val="100000"/>
              </a:lnSpc>
              <a:spcBef>
                <a:spcPct val="100000"/>
              </a:spcBef>
              <a:buSzTx/>
              <a:buFontTx/>
              <a:buNone/>
            </a:pPr>
            <a:r>
              <a:rPr lang="de-DE" altLang="en-US" b="0">
                <a:solidFill>
                  <a:srgbClr val="FAFD00"/>
                </a:solidFill>
              </a:rPr>
              <a:t>4.	Wirkungsfelder:	Wo müssen wir ansetzen?</a:t>
            </a:r>
            <a:endParaRPr lang="de-DE" altLang="en-US" b="0">
              <a:solidFill>
                <a:srgbClr val="FFFFFF"/>
              </a:solidFill>
            </a:endParaRPr>
          </a:p>
          <a:p>
            <a:pPr marL="368300" indent="-368300" defTabSz="873125">
              <a:lnSpc>
                <a:spcPct val="100000"/>
              </a:lnSpc>
              <a:spcBef>
                <a:spcPct val="100000"/>
              </a:spcBef>
              <a:buSzTx/>
              <a:buFontTx/>
              <a:buNone/>
            </a:pPr>
            <a:r>
              <a:rPr lang="de-DE" altLang="en-US" b="0">
                <a:solidFill>
                  <a:srgbClr val="FFFFFF"/>
                </a:solidFill>
              </a:rPr>
              <a:t>5.	Prinzipien:		Wo setzen wir unsere Schwerpunkte?</a:t>
            </a:r>
          </a:p>
          <a:p>
            <a:pPr marL="368300" indent="-368300" defTabSz="873125">
              <a:lnSpc>
                <a:spcPct val="100000"/>
              </a:lnSpc>
              <a:spcBef>
                <a:spcPct val="100000"/>
              </a:spcBef>
              <a:buSzTx/>
              <a:buFontTx/>
              <a:buNone/>
            </a:pPr>
            <a:r>
              <a:rPr lang="de-DE" altLang="en-US" b="0">
                <a:solidFill>
                  <a:srgbClr val="FFFFFF"/>
                </a:solidFill>
              </a:rPr>
              <a:t>6. Vorschlag:		Wie geht es weiter?</a:t>
            </a:r>
          </a:p>
          <a:p>
            <a:pPr marL="368300" indent="-368300" defTabSz="873125">
              <a:lnSpc>
                <a:spcPct val="100000"/>
              </a:lnSpc>
              <a:spcBef>
                <a:spcPct val="100000"/>
              </a:spcBef>
              <a:buSzTx/>
            </a:pPr>
            <a:endParaRPr lang="de-DE" altLang="en-US" b="0">
              <a:solidFill>
                <a:srgbClr val="FFFFFF"/>
              </a:solidFill>
            </a:endParaRPr>
          </a:p>
        </p:txBody>
      </p:sp>
      <p:sp>
        <p:nvSpPr>
          <p:cNvPr id="45060" name="WordArt 4"/>
          <p:cNvSpPr>
            <a:spLocks noChangeArrowheads="1" noChangeShapeType="1" noTextEdit="1"/>
          </p:cNvSpPr>
          <p:nvPr/>
        </p:nvSpPr>
        <p:spPr bwMode="auto">
          <a:xfrm>
            <a:off x="584200" y="3968750"/>
            <a:ext cx="511175" cy="5048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69" name="Text Box 33"/>
          <p:cNvSpPr txBox="1">
            <a:spLocks noChangeArrowheads="1"/>
          </p:cNvSpPr>
          <p:nvPr/>
        </p:nvSpPr>
        <p:spPr bwMode="auto">
          <a:xfrm>
            <a:off x="730250" y="5630863"/>
            <a:ext cx="2265363" cy="511175"/>
          </a:xfrm>
          <a:prstGeom prst="rect">
            <a:avLst/>
          </a:prstGeom>
          <a:solidFill>
            <a:srgbClr val="FFFFFF"/>
          </a:solidFill>
          <a:ln w="28575">
            <a:solidFill>
              <a:schemeClr val="hlink"/>
            </a:solidFill>
            <a:miter lim="800000"/>
            <a:headEnd/>
            <a:tailEnd/>
          </a:ln>
          <a:effectLst>
            <a:prstShdw prst="shdw17" dist="17961" dir="2700000">
              <a:schemeClr val="hlink">
                <a:gamma/>
                <a:shade val="60000"/>
                <a:invGamma/>
              </a:schemeClr>
            </a:prst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Strategisch-normative</a:t>
            </a:r>
          </a:p>
          <a:p>
            <a:pPr algn="ctr">
              <a:lnSpc>
                <a:spcPct val="100000"/>
              </a:lnSpc>
            </a:pPr>
            <a:r>
              <a:rPr lang="de-DE" altLang="en-US" sz="1300">
                <a:solidFill>
                  <a:schemeClr val="bg1"/>
                </a:solidFill>
                <a:latin typeface="Arial" charset="0"/>
              </a:rPr>
              <a:t>Ebene</a:t>
            </a:r>
          </a:p>
        </p:txBody>
      </p:sp>
      <p:sp>
        <p:nvSpPr>
          <p:cNvPr id="39968" name="Text Box 32"/>
          <p:cNvSpPr txBox="1">
            <a:spLocks noChangeArrowheads="1"/>
          </p:cNvSpPr>
          <p:nvPr/>
        </p:nvSpPr>
        <p:spPr bwMode="auto">
          <a:xfrm>
            <a:off x="6967538" y="1951038"/>
            <a:ext cx="2219325" cy="511175"/>
          </a:xfrm>
          <a:prstGeom prst="rect">
            <a:avLst/>
          </a:prstGeom>
          <a:solidFill>
            <a:srgbClr val="FFFFFF"/>
          </a:solidFill>
          <a:ln w="28575">
            <a:solidFill>
              <a:schemeClr val="accent1"/>
            </a:solidFill>
            <a:miter lim="800000"/>
            <a:headEnd/>
            <a:tailEnd/>
          </a:ln>
          <a:effectLst>
            <a:outerShdw dist="45791" dir="2021404" algn="ctr" rotWithShape="0">
              <a:schemeClr val="tx1">
                <a:alpha val="50000"/>
              </a:schemeClr>
            </a:outer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Ressourcen-Management</a:t>
            </a:r>
          </a:p>
          <a:p>
            <a:pPr algn="ctr">
              <a:lnSpc>
                <a:spcPct val="100000"/>
              </a:lnSpc>
            </a:pPr>
            <a:r>
              <a:rPr lang="de-DE" altLang="en-US" sz="1300">
                <a:solidFill>
                  <a:schemeClr val="bg1"/>
                </a:solidFill>
                <a:latin typeface="Arial" charset="0"/>
              </a:rPr>
              <a:t>dispositive Ebene</a:t>
            </a:r>
          </a:p>
        </p:txBody>
      </p:sp>
      <p:sp>
        <p:nvSpPr>
          <p:cNvPr id="40014" name="Oval 78"/>
          <p:cNvSpPr>
            <a:spLocks noChangeArrowheads="1"/>
          </p:cNvSpPr>
          <p:nvPr/>
        </p:nvSpPr>
        <p:spPr bwMode="auto">
          <a:xfrm>
            <a:off x="2338388" y="2278063"/>
            <a:ext cx="4530725" cy="4256087"/>
          </a:xfrm>
          <a:prstGeom prst="ellipse">
            <a:avLst/>
          </a:prstGeom>
          <a:solidFill>
            <a:srgbClr val="FFFFFF"/>
          </a:solidFill>
          <a:ln w="38100">
            <a:solidFill>
              <a:schemeClr val="hlink"/>
            </a:solidFill>
            <a:round/>
            <a:headEnd/>
            <a:tailEnd/>
          </a:ln>
          <a:effectLst>
            <a:outerShdw dist="10776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9972" name="Oval 36"/>
          <p:cNvSpPr>
            <a:spLocks noChangeArrowheads="1"/>
          </p:cNvSpPr>
          <p:nvPr/>
        </p:nvSpPr>
        <p:spPr bwMode="auto">
          <a:xfrm>
            <a:off x="2338388" y="3143250"/>
            <a:ext cx="1462087" cy="1443038"/>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Produkt- oder</a:t>
            </a:r>
          </a:p>
          <a:p>
            <a:pPr algn="ctr">
              <a:lnSpc>
                <a:spcPct val="100000"/>
              </a:lnSpc>
            </a:pPr>
            <a:r>
              <a:rPr lang="de-DE" altLang="en-US" sz="1300">
                <a:solidFill>
                  <a:schemeClr val="bg1"/>
                </a:solidFill>
                <a:latin typeface="Arial" charset="0"/>
              </a:rPr>
              <a:t>Projekthaus?</a:t>
            </a:r>
          </a:p>
        </p:txBody>
      </p:sp>
      <p:sp>
        <p:nvSpPr>
          <p:cNvPr id="39973" name="Oval 37"/>
          <p:cNvSpPr>
            <a:spLocks noChangeArrowheads="1"/>
          </p:cNvSpPr>
          <p:nvPr/>
        </p:nvSpPr>
        <p:spPr bwMode="auto">
          <a:xfrm>
            <a:off x="3506788" y="4803775"/>
            <a:ext cx="1462087" cy="1443038"/>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Unternehmens-</a:t>
            </a:r>
          </a:p>
          <a:p>
            <a:pPr algn="ctr">
              <a:lnSpc>
                <a:spcPct val="100000"/>
              </a:lnSpc>
            </a:pPr>
            <a:r>
              <a:rPr lang="de-DE" altLang="en-US" sz="1300">
                <a:solidFill>
                  <a:schemeClr val="bg1"/>
                </a:solidFill>
                <a:latin typeface="Arial" charset="0"/>
              </a:rPr>
              <a:t>kultur/ -werte</a:t>
            </a:r>
          </a:p>
        </p:txBody>
      </p:sp>
      <p:sp>
        <p:nvSpPr>
          <p:cNvPr id="39974" name="Oval 38"/>
          <p:cNvSpPr>
            <a:spLocks noChangeArrowheads="1"/>
          </p:cNvSpPr>
          <p:nvPr/>
        </p:nvSpPr>
        <p:spPr bwMode="auto">
          <a:xfrm>
            <a:off x="2630488" y="4081463"/>
            <a:ext cx="1462087" cy="1443037"/>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Attraktivität</a:t>
            </a:r>
          </a:p>
          <a:p>
            <a:pPr algn="ctr">
              <a:lnSpc>
                <a:spcPct val="100000"/>
              </a:lnSpc>
            </a:pPr>
            <a:r>
              <a:rPr lang="de-DE" altLang="en-US" sz="1300">
                <a:solidFill>
                  <a:schemeClr val="bg1"/>
                </a:solidFill>
                <a:latin typeface="Arial" charset="0"/>
              </a:rPr>
              <a:t>für Mitarbeiter?</a:t>
            </a:r>
          </a:p>
        </p:txBody>
      </p:sp>
      <p:sp>
        <p:nvSpPr>
          <p:cNvPr id="39967" name="Oval 31"/>
          <p:cNvSpPr>
            <a:spLocks noChangeArrowheads="1"/>
          </p:cNvSpPr>
          <p:nvPr/>
        </p:nvSpPr>
        <p:spPr bwMode="auto">
          <a:xfrm>
            <a:off x="4311650" y="2060575"/>
            <a:ext cx="3871913" cy="3824288"/>
          </a:xfrm>
          <a:prstGeom prst="ellipse">
            <a:avLst/>
          </a:prstGeom>
          <a:solidFill>
            <a:srgbClr val="FFFFFF"/>
          </a:solidFill>
          <a:ln w="38100">
            <a:solidFill>
              <a:schemeClr val="accent1"/>
            </a:solidFill>
            <a:round/>
            <a:headEnd/>
            <a:tailEnd/>
          </a:ln>
          <a:effectLst>
            <a:outerShdw dist="10776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9970" name="Oval 34"/>
          <p:cNvSpPr>
            <a:spLocks noChangeArrowheads="1"/>
          </p:cNvSpPr>
          <p:nvPr/>
        </p:nvSpPr>
        <p:spPr bwMode="auto">
          <a:xfrm>
            <a:off x="6530975" y="3924300"/>
            <a:ext cx="1462088" cy="144303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round/>
                <a:headEnd/>
                <a:tailEnd/>
              </a14:hiddenLine>
            </a:ext>
            <a:ext uri="{AF507438-7753-43E0-B8FC-AC1667EBCBE1}">
              <a14:hiddenEffects xmlns:a14="http://schemas.microsoft.com/office/drawing/2010/main">
                <a:effectLst>
                  <a:outerShdw dist="53882" dir="2700000" algn="ctr" rotWithShape="0">
                    <a:srgbClr val="0D1837">
                      <a:alpha val="50000"/>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Personal-</a:t>
            </a:r>
          </a:p>
          <a:p>
            <a:pPr algn="ctr">
              <a:lnSpc>
                <a:spcPct val="100000"/>
              </a:lnSpc>
            </a:pPr>
            <a:r>
              <a:rPr lang="de-DE" altLang="en-US" sz="1300">
                <a:solidFill>
                  <a:schemeClr val="bg1"/>
                </a:solidFill>
                <a:latin typeface="Arial" charset="0"/>
              </a:rPr>
              <a:t>entwicklung</a:t>
            </a:r>
          </a:p>
        </p:txBody>
      </p:sp>
      <p:sp>
        <p:nvSpPr>
          <p:cNvPr id="39971" name="Oval 35"/>
          <p:cNvSpPr>
            <a:spLocks noChangeArrowheads="1"/>
          </p:cNvSpPr>
          <p:nvPr/>
        </p:nvSpPr>
        <p:spPr bwMode="auto">
          <a:xfrm>
            <a:off x="6796088" y="2814638"/>
            <a:ext cx="1460500" cy="1443037"/>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2"/>
                </a:solidFill>
                <a:round/>
                <a:headEnd/>
                <a:tailEnd/>
              </a14:hiddenLine>
            </a:ext>
            <a:ext uri="{AF507438-7753-43E0-B8FC-AC1667EBCBE1}">
              <a14:hiddenEffects xmlns:a14="http://schemas.microsoft.com/office/drawing/2010/main">
                <a:effectLst>
                  <a:outerShdw dist="53882" dir="2700000" algn="ctr" rotWithShape="0">
                    <a:srgbClr val="0D1837">
                      <a:alpha val="50000"/>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Kunden-</a:t>
            </a:r>
          </a:p>
          <a:p>
            <a:pPr algn="ctr">
              <a:lnSpc>
                <a:spcPct val="100000"/>
              </a:lnSpc>
            </a:pPr>
            <a:r>
              <a:rPr lang="de-DE" altLang="en-US" sz="1300">
                <a:solidFill>
                  <a:schemeClr val="bg1"/>
                </a:solidFill>
                <a:latin typeface="Arial" charset="0"/>
              </a:rPr>
              <a:t>bezogenes</a:t>
            </a:r>
          </a:p>
          <a:p>
            <a:pPr algn="ctr">
              <a:lnSpc>
                <a:spcPct val="100000"/>
              </a:lnSpc>
            </a:pPr>
            <a:r>
              <a:rPr lang="de-DE" altLang="en-US" sz="1300">
                <a:solidFill>
                  <a:schemeClr val="bg1"/>
                </a:solidFill>
                <a:latin typeface="Arial" charset="0"/>
              </a:rPr>
              <a:t>Management</a:t>
            </a:r>
          </a:p>
        </p:txBody>
      </p:sp>
      <p:sp>
        <p:nvSpPr>
          <p:cNvPr id="39938" name="Rectangle 2"/>
          <p:cNvSpPr>
            <a:spLocks noGrp="1" noChangeArrowheads="1"/>
          </p:cNvSpPr>
          <p:nvPr>
            <p:ph type="title"/>
          </p:nvPr>
        </p:nvSpPr>
        <p:spPr>
          <a:xfrm>
            <a:off x="1344613" y="901700"/>
            <a:ext cx="8005762" cy="466725"/>
          </a:xfrm>
        </p:spPr>
        <p:txBody>
          <a:bodyPr/>
          <a:lstStyle/>
          <a:p>
            <a:r>
              <a:rPr lang="de-DE" altLang="en-US"/>
              <a:t>4. Wirkungsfelder: Wo müssen wir ansetzen?</a:t>
            </a:r>
          </a:p>
        </p:txBody>
      </p:sp>
      <p:sp>
        <p:nvSpPr>
          <p:cNvPr id="39965" name="Text Box 29"/>
          <p:cNvSpPr txBox="1">
            <a:spLocks noChangeArrowheads="1"/>
          </p:cNvSpPr>
          <p:nvPr/>
        </p:nvSpPr>
        <p:spPr bwMode="auto">
          <a:xfrm>
            <a:off x="2557463" y="1443038"/>
            <a:ext cx="2776537" cy="733425"/>
          </a:xfrm>
          <a:prstGeom prst="rect">
            <a:avLst/>
          </a:prstGeom>
          <a:solidFill>
            <a:srgbClr val="FFFF00"/>
          </a:solidFill>
          <a:ln w="28575">
            <a:solidFill>
              <a:schemeClr val="accent2"/>
            </a:solidFill>
            <a:miter lim="800000"/>
            <a:headEnd/>
            <a:tailEnd/>
          </a:ln>
          <a:effectLst>
            <a:outerShdw dist="35921" dir="2700000" algn="ctr" rotWithShape="0">
              <a:schemeClr val="tx1">
                <a:alpha val="50000"/>
              </a:schemeClr>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Software-Management</a:t>
            </a:r>
          </a:p>
          <a:p>
            <a:pPr algn="ctr">
              <a:lnSpc>
                <a:spcPct val="100000"/>
              </a:lnSpc>
            </a:pPr>
            <a:r>
              <a:rPr lang="de-DE" altLang="en-US" sz="1300">
                <a:solidFill>
                  <a:schemeClr val="bg1"/>
                </a:solidFill>
                <a:latin typeface="Arial" charset="0"/>
              </a:rPr>
              <a:t>operative Ebene</a:t>
            </a:r>
          </a:p>
        </p:txBody>
      </p:sp>
      <p:sp>
        <p:nvSpPr>
          <p:cNvPr id="39957" name="Oval 21"/>
          <p:cNvSpPr>
            <a:spLocks noChangeArrowheads="1"/>
          </p:cNvSpPr>
          <p:nvPr/>
        </p:nvSpPr>
        <p:spPr bwMode="auto">
          <a:xfrm>
            <a:off x="3654425" y="2060575"/>
            <a:ext cx="3068638" cy="3030538"/>
          </a:xfrm>
          <a:prstGeom prst="ellipse">
            <a:avLst/>
          </a:prstGeom>
          <a:solidFill>
            <a:srgbClr val="FFFFFF"/>
          </a:solidFill>
          <a:ln w="38100">
            <a:solidFill>
              <a:schemeClr val="accent2"/>
            </a:solidFill>
            <a:round/>
            <a:headEnd/>
            <a:tailEnd/>
          </a:ln>
          <a:effectLst>
            <a:outerShdw dist="107763"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9981" name="Oval 45"/>
          <p:cNvSpPr>
            <a:spLocks noChangeArrowheads="1"/>
          </p:cNvSpPr>
          <p:nvPr/>
        </p:nvSpPr>
        <p:spPr bwMode="auto">
          <a:xfrm>
            <a:off x="4403725" y="2381250"/>
            <a:ext cx="1474788" cy="1457325"/>
          </a:xfrm>
          <a:prstGeom prst="ellipse">
            <a:avLst/>
          </a:prstGeom>
          <a:solidFill>
            <a:srgbClr val="0099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2" name="Oval 46"/>
          <p:cNvSpPr>
            <a:spLocks noChangeArrowheads="1"/>
          </p:cNvSpPr>
          <p:nvPr/>
        </p:nvSpPr>
        <p:spPr bwMode="auto">
          <a:xfrm>
            <a:off x="4027488" y="3179763"/>
            <a:ext cx="1473200" cy="1455737"/>
          </a:xfrm>
          <a:prstGeom prst="ellipse">
            <a:avLst/>
          </a:prstGeom>
          <a:solidFill>
            <a:srgbClr val="0099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3" name="Oval 47"/>
          <p:cNvSpPr>
            <a:spLocks noChangeArrowheads="1"/>
          </p:cNvSpPr>
          <p:nvPr/>
        </p:nvSpPr>
        <p:spPr bwMode="auto">
          <a:xfrm>
            <a:off x="4783138" y="3189288"/>
            <a:ext cx="1473200" cy="1457325"/>
          </a:xfrm>
          <a:prstGeom prst="ellipse">
            <a:avLst/>
          </a:prstGeom>
          <a:solidFill>
            <a:srgbClr val="0099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4" name="Freeform 48"/>
          <p:cNvSpPr>
            <a:spLocks/>
          </p:cNvSpPr>
          <p:nvPr/>
        </p:nvSpPr>
        <p:spPr bwMode="auto">
          <a:xfrm>
            <a:off x="4797425" y="3281363"/>
            <a:ext cx="685800" cy="558800"/>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5" name="Freeform 49"/>
          <p:cNvSpPr>
            <a:spLocks/>
          </p:cNvSpPr>
          <p:nvPr/>
        </p:nvSpPr>
        <p:spPr bwMode="auto">
          <a:xfrm>
            <a:off x="4419600" y="3178175"/>
            <a:ext cx="728663" cy="576263"/>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6" name="Freeform 50"/>
          <p:cNvSpPr>
            <a:spLocks/>
          </p:cNvSpPr>
          <p:nvPr/>
        </p:nvSpPr>
        <p:spPr bwMode="auto">
          <a:xfrm>
            <a:off x="5145088" y="3179763"/>
            <a:ext cx="714375" cy="576262"/>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7" name="Freeform 51"/>
          <p:cNvSpPr>
            <a:spLocks/>
          </p:cNvSpPr>
          <p:nvPr/>
        </p:nvSpPr>
        <p:spPr bwMode="auto">
          <a:xfrm>
            <a:off x="4781550" y="3754438"/>
            <a:ext cx="717550" cy="785812"/>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9988" name="Text Box 52"/>
          <p:cNvSpPr txBox="1">
            <a:spLocks noChangeArrowheads="1"/>
          </p:cNvSpPr>
          <p:nvPr/>
        </p:nvSpPr>
        <p:spPr bwMode="auto">
          <a:xfrm>
            <a:off x="4027488" y="3700463"/>
            <a:ext cx="847725"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Projekt-</a:t>
            </a:r>
          </a:p>
          <a:p>
            <a:pPr algn="ctr">
              <a:lnSpc>
                <a:spcPct val="100000"/>
              </a:lnSpc>
            </a:pPr>
            <a:r>
              <a:rPr lang="de-DE" altLang="en-US" sz="1300">
                <a:solidFill>
                  <a:srgbClr val="FFFFFF"/>
                </a:solidFill>
                <a:latin typeface="Arial" charset="0"/>
              </a:rPr>
              <a:t>Manage-</a:t>
            </a:r>
          </a:p>
          <a:p>
            <a:pPr algn="ctr">
              <a:lnSpc>
                <a:spcPct val="100000"/>
              </a:lnSpc>
            </a:pPr>
            <a:r>
              <a:rPr lang="de-DE" altLang="en-US" sz="1300">
                <a:solidFill>
                  <a:srgbClr val="FFFFFF"/>
                </a:solidFill>
                <a:latin typeface="Arial" charset="0"/>
              </a:rPr>
              <a:t>ment</a:t>
            </a:r>
          </a:p>
        </p:txBody>
      </p:sp>
      <p:sp>
        <p:nvSpPr>
          <p:cNvPr id="39989" name="Text Box 53"/>
          <p:cNvSpPr txBox="1">
            <a:spLocks noChangeArrowheads="1"/>
          </p:cNvSpPr>
          <p:nvPr/>
        </p:nvSpPr>
        <p:spPr bwMode="auto">
          <a:xfrm>
            <a:off x="4530725" y="2616200"/>
            <a:ext cx="1214438"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Produkt-</a:t>
            </a:r>
          </a:p>
          <a:p>
            <a:pPr algn="ctr">
              <a:lnSpc>
                <a:spcPct val="100000"/>
              </a:lnSpc>
            </a:pPr>
            <a:r>
              <a:rPr lang="de-DE" altLang="en-US" sz="1300">
                <a:solidFill>
                  <a:srgbClr val="FFFFFF"/>
                </a:solidFill>
                <a:latin typeface="Arial" charset="0"/>
              </a:rPr>
              <a:t>Management</a:t>
            </a:r>
          </a:p>
        </p:txBody>
      </p:sp>
      <p:sp>
        <p:nvSpPr>
          <p:cNvPr id="39990" name="Text Box 54"/>
          <p:cNvSpPr txBox="1">
            <a:spLocks noChangeArrowheads="1"/>
          </p:cNvSpPr>
          <p:nvPr/>
        </p:nvSpPr>
        <p:spPr bwMode="auto">
          <a:xfrm>
            <a:off x="5408613" y="3700463"/>
            <a:ext cx="863600"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Prozess-</a:t>
            </a:r>
          </a:p>
          <a:p>
            <a:pPr algn="ctr">
              <a:lnSpc>
                <a:spcPct val="100000"/>
              </a:lnSpc>
            </a:pPr>
            <a:r>
              <a:rPr lang="de-DE" altLang="en-US" sz="1300">
                <a:solidFill>
                  <a:srgbClr val="FFFFFF"/>
                </a:solidFill>
                <a:latin typeface="Arial" charset="0"/>
              </a:rPr>
              <a:t>Manage-</a:t>
            </a:r>
          </a:p>
          <a:p>
            <a:pPr algn="ctr">
              <a:lnSpc>
                <a:spcPct val="100000"/>
              </a:lnSpc>
            </a:pPr>
            <a:r>
              <a:rPr lang="de-DE" altLang="en-US" sz="1300">
                <a:solidFill>
                  <a:srgbClr val="FFFFFF"/>
                </a:solidFill>
                <a:latin typeface="Arial" charset="0"/>
              </a:rPr>
              <a:t>ment</a:t>
            </a:r>
          </a:p>
        </p:txBody>
      </p:sp>
      <p:sp>
        <p:nvSpPr>
          <p:cNvPr id="39992" name="WordArt 56"/>
          <p:cNvSpPr>
            <a:spLocks noChangeArrowheads="1" noChangeShapeType="1" noTextEdit="1"/>
          </p:cNvSpPr>
          <p:nvPr/>
        </p:nvSpPr>
        <p:spPr bwMode="auto">
          <a:xfrm>
            <a:off x="4922838" y="3433763"/>
            <a:ext cx="365125" cy="360362"/>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
        <p:nvSpPr>
          <p:cNvPr id="40017" name="Oval 81"/>
          <p:cNvSpPr>
            <a:spLocks noChangeArrowheads="1"/>
          </p:cNvSpPr>
          <p:nvPr/>
        </p:nvSpPr>
        <p:spPr bwMode="auto">
          <a:xfrm>
            <a:off x="2922588" y="3390900"/>
            <a:ext cx="219075" cy="217488"/>
          </a:xfrm>
          <a:prstGeom prst="ellipse">
            <a:avLst/>
          </a:prstGeom>
          <a:solidFill>
            <a:schemeClr val="hlink"/>
          </a:solidFill>
          <a:ln>
            <a:noFill/>
          </a:ln>
          <a:effectLst>
            <a:prstShdw prst="shdw18" dist="17961" dir="13500000">
              <a:schemeClr val="hlink">
                <a:gamma/>
                <a:shade val="60000"/>
                <a:invGamma/>
              </a:schemeClr>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spAutoFit/>
          </a:bodyPr>
          <a:lstStyle/>
          <a:p>
            <a:endParaRPr lang="en-GB"/>
          </a:p>
        </p:txBody>
      </p:sp>
      <p:sp>
        <p:nvSpPr>
          <p:cNvPr id="40018" name="Oval 82"/>
          <p:cNvSpPr>
            <a:spLocks noChangeArrowheads="1"/>
          </p:cNvSpPr>
          <p:nvPr/>
        </p:nvSpPr>
        <p:spPr bwMode="auto">
          <a:xfrm>
            <a:off x="2630488" y="4586288"/>
            <a:ext cx="219075" cy="217487"/>
          </a:xfrm>
          <a:prstGeom prst="ellipse">
            <a:avLst/>
          </a:prstGeom>
          <a:solidFill>
            <a:schemeClr val="hlink"/>
          </a:solidFill>
          <a:ln>
            <a:noFill/>
          </a:ln>
          <a:effectLst>
            <a:prstShdw prst="shdw18" dist="17961" dir="13500000">
              <a:schemeClr val="hlink">
                <a:gamma/>
                <a:shade val="60000"/>
                <a:invGamma/>
              </a:schemeClr>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spAutoFit/>
          </a:bodyPr>
          <a:lstStyle/>
          <a:p>
            <a:endParaRPr lang="en-GB"/>
          </a:p>
        </p:txBody>
      </p:sp>
      <p:sp>
        <p:nvSpPr>
          <p:cNvPr id="40019" name="Oval 83"/>
          <p:cNvSpPr>
            <a:spLocks noChangeArrowheads="1"/>
          </p:cNvSpPr>
          <p:nvPr/>
        </p:nvSpPr>
        <p:spPr bwMode="auto">
          <a:xfrm>
            <a:off x="3360738" y="5453063"/>
            <a:ext cx="219075" cy="215900"/>
          </a:xfrm>
          <a:prstGeom prst="ellipse">
            <a:avLst/>
          </a:prstGeom>
          <a:solidFill>
            <a:schemeClr val="hlink"/>
          </a:solidFill>
          <a:ln>
            <a:noFill/>
          </a:ln>
          <a:effectLst>
            <a:prstShdw prst="shdw18" dist="17961" dir="13500000">
              <a:schemeClr val="hlink">
                <a:gamma/>
                <a:shade val="60000"/>
                <a:invGamma/>
              </a:schemeClr>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spAutoFit/>
          </a:bodyPr>
          <a:lstStyle/>
          <a:p>
            <a:endParaRPr lang="en-GB"/>
          </a:p>
        </p:txBody>
      </p:sp>
      <p:sp>
        <p:nvSpPr>
          <p:cNvPr id="40020" name="AutoShape 84"/>
          <p:cNvSpPr>
            <a:spLocks noChangeArrowheads="1"/>
          </p:cNvSpPr>
          <p:nvPr/>
        </p:nvSpPr>
        <p:spPr bwMode="auto">
          <a:xfrm rot="5400000">
            <a:off x="6561138" y="4418013"/>
            <a:ext cx="260350" cy="228600"/>
          </a:xfrm>
          <a:prstGeom prst="triangle">
            <a:avLst>
              <a:gd name="adj" fmla="val 50000"/>
            </a:avLst>
          </a:prstGeom>
          <a:solidFill>
            <a:schemeClr val="accent1"/>
          </a:solidFill>
          <a:ln>
            <a:noFill/>
          </a:ln>
          <a:effectLst>
            <a:prstShdw prst="shdw18" dist="17961" dir="13500000">
              <a:schemeClr val="accent1">
                <a:gamma/>
                <a:shade val="60000"/>
                <a:invGamma/>
              </a:schemeClr>
            </a:prst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40021" name="AutoShape 85"/>
          <p:cNvSpPr>
            <a:spLocks noChangeArrowheads="1"/>
          </p:cNvSpPr>
          <p:nvPr/>
        </p:nvSpPr>
        <p:spPr bwMode="auto">
          <a:xfrm rot="5400000">
            <a:off x="6853238" y="3190875"/>
            <a:ext cx="260350" cy="228600"/>
          </a:xfrm>
          <a:prstGeom prst="triangle">
            <a:avLst>
              <a:gd name="adj" fmla="val 50000"/>
            </a:avLst>
          </a:prstGeom>
          <a:solidFill>
            <a:schemeClr val="accent1"/>
          </a:solidFill>
          <a:ln>
            <a:noFill/>
          </a:ln>
          <a:effectLst>
            <a:prstShdw prst="shdw18" dist="17961" dir="13500000">
              <a:schemeClr val="accent1">
                <a:gamma/>
                <a:shade val="60000"/>
                <a:invGamma/>
              </a:schemeClr>
            </a:prst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40035" name="Oval 99"/>
          <p:cNvSpPr>
            <a:spLocks noChangeArrowheads="1"/>
          </p:cNvSpPr>
          <p:nvPr/>
        </p:nvSpPr>
        <p:spPr bwMode="auto">
          <a:xfrm>
            <a:off x="4457700" y="5340350"/>
            <a:ext cx="1460500" cy="1443038"/>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17961" dir="135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Good-enough-</a:t>
            </a:r>
          </a:p>
          <a:p>
            <a:pPr algn="ctr">
              <a:lnSpc>
                <a:spcPct val="100000"/>
              </a:lnSpc>
            </a:pPr>
            <a:r>
              <a:rPr lang="de-DE" altLang="en-US" sz="1300">
                <a:solidFill>
                  <a:schemeClr val="bg1"/>
                </a:solidFill>
                <a:latin typeface="Arial" charset="0"/>
              </a:rPr>
              <a:t>Software?</a:t>
            </a:r>
          </a:p>
        </p:txBody>
      </p:sp>
      <p:sp>
        <p:nvSpPr>
          <p:cNvPr id="40036" name="Oval 100"/>
          <p:cNvSpPr>
            <a:spLocks noChangeArrowheads="1"/>
          </p:cNvSpPr>
          <p:nvPr/>
        </p:nvSpPr>
        <p:spPr bwMode="auto">
          <a:xfrm>
            <a:off x="4019550" y="5989638"/>
            <a:ext cx="219075" cy="215900"/>
          </a:xfrm>
          <a:prstGeom prst="ellipse">
            <a:avLst/>
          </a:prstGeom>
          <a:solidFill>
            <a:schemeClr val="hlink"/>
          </a:solidFill>
          <a:ln>
            <a:noFill/>
          </a:ln>
          <a:effectLst>
            <a:prstShdw prst="shdw18" dist="17961" dir="13500000">
              <a:schemeClr val="hlink">
                <a:gamma/>
                <a:shade val="60000"/>
                <a:invGamma/>
              </a:schemeClr>
            </a:prstShdw>
          </a:effectLst>
          <a:extLst>
            <a:ext uri="{91240B29-F687-4F45-9708-019B960494DF}">
              <a14:hiddenLine xmlns:a14="http://schemas.microsoft.com/office/drawing/2010/main" w="12700">
                <a:solidFill>
                  <a:schemeClr val="hlink"/>
                </a:solidFill>
                <a:round/>
                <a:headEnd/>
                <a:tailEnd/>
              </a14:hiddenLine>
            </a:ext>
          </a:extLst>
        </p:spPr>
        <p:txBody>
          <a:bodyPr wrap="none" anchor="ctr">
            <a:spAutoFit/>
          </a:bodyPr>
          <a:lstStyle/>
          <a:p>
            <a:endParaRPr lang="en-GB"/>
          </a:p>
        </p:txBody>
      </p:sp>
      <p:sp>
        <p:nvSpPr>
          <p:cNvPr id="40038" name="Text Box 102"/>
          <p:cNvSpPr txBox="1">
            <a:spLocks noChangeArrowheads="1"/>
          </p:cNvSpPr>
          <p:nvPr/>
        </p:nvSpPr>
        <p:spPr bwMode="auto">
          <a:xfrm>
            <a:off x="8051800" y="2597150"/>
            <a:ext cx="1403350"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Mittelbare</a:t>
            </a:r>
          </a:p>
          <a:p>
            <a:pPr algn="ctr"/>
            <a:r>
              <a:rPr lang="de-DE" altLang="en-US" sz="1500">
                <a:solidFill>
                  <a:srgbClr val="FFFFFF"/>
                </a:solidFill>
                <a:latin typeface="Arial" charset="0"/>
              </a:rPr>
              <a:t>Beeinflussung</a:t>
            </a:r>
          </a:p>
        </p:txBody>
      </p:sp>
      <p:sp>
        <p:nvSpPr>
          <p:cNvPr id="40039" name="Text Box 103"/>
          <p:cNvSpPr txBox="1">
            <a:spLocks noChangeArrowheads="1"/>
          </p:cNvSpPr>
          <p:nvPr/>
        </p:nvSpPr>
        <p:spPr bwMode="auto">
          <a:xfrm>
            <a:off x="730250" y="5267325"/>
            <a:ext cx="1570038" cy="258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„Q-Philosophie“</a:t>
            </a:r>
          </a:p>
        </p:txBody>
      </p:sp>
      <p:sp>
        <p:nvSpPr>
          <p:cNvPr id="40064" name="Arc 128"/>
          <p:cNvSpPr>
            <a:spLocks/>
          </p:cNvSpPr>
          <p:nvPr/>
        </p:nvSpPr>
        <p:spPr bwMode="auto">
          <a:xfrm rot="12624280" flipH="1">
            <a:off x="5699125" y="5267325"/>
            <a:ext cx="950913" cy="577850"/>
          </a:xfrm>
          <a:custGeom>
            <a:avLst/>
            <a:gdLst>
              <a:gd name="G0" fmla="+- 0 0 0"/>
              <a:gd name="G1" fmla="+- 21600 0 0"/>
              <a:gd name="G2" fmla="+- 21600 0 0"/>
              <a:gd name="T0" fmla="*/ 0 w 21586"/>
              <a:gd name="T1" fmla="*/ 0 h 21600"/>
              <a:gd name="T2" fmla="*/ 21586 w 21586"/>
              <a:gd name="T3" fmla="*/ 20812 h 21600"/>
              <a:gd name="T4" fmla="*/ 0 w 21586"/>
              <a:gd name="T5" fmla="*/ 21600 h 21600"/>
            </a:gdLst>
            <a:ahLst/>
            <a:cxnLst>
              <a:cxn ang="0">
                <a:pos x="T0" y="T1"/>
              </a:cxn>
              <a:cxn ang="0">
                <a:pos x="T2" y="T3"/>
              </a:cxn>
              <a:cxn ang="0">
                <a:pos x="T4" y="T5"/>
              </a:cxn>
            </a:cxnLst>
            <a:rect l="0" t="0" r="r" b="b"/>
            <a:pathLst>
              <a:path w="21586" h="21600" fill="none" extrusionOk="0">
                <a:moveTo>
                  <a:pt x="-1" y="0"/>
                </a:moveTo>
                <a:cubicBezTo>
                  <a:pt x="11622" y="0"/>
                  <a:pt x="21161" y="9197"/>
                  <a:pt x="21585" y="20812"/>
                </a:cubicBezTo>
              </a:path>
              <a:path w="21586" h="21600" stroke="0" extrusionOk="0">
                <a:moveTo>
                  <a:pt x="-1" y="0"/>
                </a:moveTo>
                <a:cubicBezTo>
                  <a:pt x="11622" y="0"/>
                  <a:pt x="21161" y="9197"/>
                  <a:pt x="21585" y="20812"/>
                </a:cubicBezTo>
                <a:lnTo>
                  <a:pt x="0" y="21600"/>
                </a:lnTo>
                <a:close/>
              </a:path>
            </a:pathLst>
          </a:custGeom>
          <a:noFill/>
          <a:ln w="38100">
            <a:solidFill>
              <a:schemeClr val="accent1"/>
            </a:solidFill>
            <a:round/>
            <a:headEnd type="triangle" w="med" len="med"/>
            <a:tailEnd/>
          </a:ln>
          <a:effectLst>
            <a:prstShdw prst="shdw18" dist="17961" dir="13500000">
              <a:schemeClr val="accent1">
                <a:gamma/>
                <a:shade val="60000"/>
                <a:invGamma/>
              </a:schemeClr>
            </a:prstShdw>
          </a:effectLst>
          <a:extLst>
            <a:ext uri="{909E8E84-426E-40DD-AFC4-6F175D3DCCD1}">
              <a14:hiddenFill xmlns:a14="http://schemas.microsoft.com/office/drawing/2010/main">
                <a:solidFill>
                  <a:srgbClr val="FFFFFF"/>
                </a:solidFill>
              </a14:hiddenFill>
            </a:ext>
          </a:extLst>
        </p:spPr>
        <p:txBody>
          <a:bodyPr wrap="none" lIns="47625" tIns="19050" rIns="47625" bIns="19050" anchor="ctr"/>
          <a:lstStyle/>
          <a:p>
            <a:endParaRPr lang="en-GB"/>
          </a:p>
        </p:txBody>
      </p:sp>
      <p:sp>
        <p:nvSpPr>
          <p:cNvPr id="40065" name="Arc 129"/>
          <p:cNvSpPr>
            <a:spLocks/>
          </p:cNvSpPr>
          <p:nvPr/>
        </p:nvSpPr>
        <p:spPr bwMode="auto">
          <a:xfrm rot="10935985" flipV="1">
            <a:off x="3946525" y="2670175"/>
            <a:ext cx="1898650" cy="576263"/>
          </a:xfrm>
          <a:custGeom>
            <a:avLst/>
            <a:gdLst>
              <a:gd name="G0" fmla="+- 0 0 0"/>
              <a:gd name="G1" fmla="+- 10759 0 0"/>
              <a:gd name="G2" fmla="+- 21600 0 0"/>
              <a:gd name="T0" fmla="*/ 18730 w 21600"/>
              <a:gd name="T1" fmla="*/ 0 h 10759"/>
              <a:gd name="T2" fmla="*/ 21600 w 21600"/>
              <a:gd name="T3" fmla="*/ 10759 h 10759"/>
              <a:gd name="T4" fmla="*/ 0 w 21600"/>
              <a:gd name="T5" fmla="*/ 10759 h 10759"/>
            </a:gdLst>
            <a:ahLst/>
            <a:cxnLst>
              <a:cxn ang="0">
                <a:pos x="T0" y="T1"/>
              </a:cxn>
              <a:cxn ang="0">
                <a:pos x="T2" y="T3"/>
              </a:cxn>
              <a:cxn ang="0">
                <a:pos x="T4" y="T5"/>
              </a:cxn>
            </a:cxnLst>
            <a:rect l="0" t="0" r="r" b="b"/>
            <a:pathLst>
              <a:path w="21600" h="10759" fill="none" extrusionOk="0">
                <a:moveTo>
                  <a:pt x="18729" y="0"/>
                </a:moveTo>
                <a:cubicBezTo>
                  <a:pt x="20610" y="3273"/>
                  <a:pt x="21600" y="6983"/>
                  <a:pt x="21600" y="10759"/>
                </a:cubicBezTo>
              </a:path>
              <a:path w="21600" h="10759" stroke="0" extrusionOk="0">
                <a:moveTo>
                  <a:pt x="18729" y="0"/>
                </a:moveTo>
                <a:cubicBezTo>
                  <a:pt x="20610" y="3273"/>
                  <a:pt x="21600" y="6983"/>
                  <a:pt x="21600" y="10759"/>
                </a:cubicBezTo>
                <a:lnTo>
                  <a:pt x="0" y="10759"/>
                </a:lnTo>
                <a:close/>
              </a:path>
            </a:pathLst>
          </a:custGeom>
          <a:noFill/>
          <a:ln w="76200">
            <a:solidFill>
              <a:schemeClr val="accent2"/>
            </a:solidFill>
            <a:round/>
            <a:headEnd type="triangle" w="med" len="med"/>
            <a:tailEnd/>
          </a:ln>
          <a:effectLst>
            <a:prstShdw prst="shdw18" dist="17961" dir="13500000">
              <a:schemeClr val="accent2">
                <a:gamma/>
                <a:shade val="60000"/>
                <a:invGamma/>
              </a:schemeClr>
            </a:prstShdw>
          </a:effectLst>
          <a:extLst>
            <a:ext uri="{909E8E84-426E-40DD-AFC4-6F175D3DCCD1}">
              <a14:hiddenFill xmlns:a14="http://schemas.microsoft.com/office/drawing/2010/main">
                <a:solidFill>
                  <a:srgbClr val="FFFFFF"/>
                </a:solidFill>
              </a14:hiddenFill>
            </a:ext>
          </a:extLst>
        </p:spPr>
        <p:txBody>
          <a:bodyPr wrap="none" lIns="47625" tIns="19050" rIns="47625" bIns="19050" anchor="ctr"/>
          <a:lstStyle/>
          <a:p>
            <a:endParaRPr lang="en-GB"/>
          </a:p>
        </p:txBody>
      </p:sp>
      <p:sp>
        <p:nvSpPr>
          <p:cNvPr id="40066" name="Arc 130"/>
          <p:cNvSpPr>
            <a:spLocks/>
          </p:cNvSpPr>
          <p:nvPr/>
        </p:nvSpPr>
        <p:spPr bwMode="auto">
          <a:xfrm rot="5543386" flipV="1">
            <a:off x="2496344" y="4461669"/>
            <a:ext cx="1876425" cy="19002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chemeClr val="hlink"/>
            </a:solidFill>
            <a:round/>
            <a:headEnd type="triangle" w="med" len="med"/>
            <a:tailEnd/>
          </a:ln>
          <a:effectLst>
            <a:prstShdw prst="shdw18" dist="17961" dir="13500000">
              <a:schemeClr val="hlink">
                <a:gamma/>
                <a:shade val="60000"/>
                <a:invGamma/>
              </a:schemeClr>
            </a:prstShdw>
          </a:effectLst>
          <a:extLst>
            <a:ext uri="{909E8E84-426E-40DD-AFC4-6F175D3DCCD1}">
              <a14:hiddenFill xmlns:a14="http://schemas.microsoft.com/office/drawing/2010/main">
                <a:solidFill>
                  <a:srgbClr val="FFFFFF"/>
                </a:solidFill>
              </a14:hiddenFill>
            </a:ext>
          </a:extLst>
        </p:spPr>
        <p:txBody>
          <a:bodyPr wrap="none" lIns="47625" tIns="19050" rIns="47625" bIns="19050" anchor="ctr"/>
          <a:lstStyle/>
          <a:p>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44613" y="550863"/>
            <a:ext cx="4019550" cy="720725"/>
          </a:xfrm>
        </p:spPr>
        <p:txBody>
          <a:bodyPr/>
          <a:lstStyle/>
          <a:p>
            <a:r>
              <a:rPr lang="de-DE" altLang="en-US"/>
              <a:t>Software-Management</a:t>
            </a:r>
            <a:br>
              <a:rPr lang="de-DE" altLang="en-US"/>
            </a:br>
            <a:r>
              <a:rPr lang="de-DE" altLang="en-US" sz="1700" i="1"/>
              <a:t>4. Wirkungsfelder</a:t>
            </a:r>
            <a:endParaRPr lang="de-DE" altLang="en-US"/>
          </a:p>
        </p:txBody>
      </p:sp>
      <p:sp>
        <p:nvSpPr>
          <p:cNvPr id="38915" name="Text Box 3"/>
          <p:cNvSpPr txBox="1">
            <a:spLocks noChangeArrowheads="1"/>
          </p:cNvSpPr>
          <p:nvPr/>
        </p:nvSpPr>
        <p:spPr bwMode="auto">
          <a:xfrm>
            <a:off x="1266825" y="1758950"/>
            <a:ext cx="8321675" cy="42005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i="1">
                <a:solidFill>
                  <a:srgbClr val="FFFFFF"/>
                </a:solidFill>
                <a:latin typeface="Arial" charset="0"/>
              </a:rPr>
              <a:t>... besteht aus drei Komponenten:</a:t>
            </a:r>
          </a:p>
          <a:p>
            <a:pPr>
              <a:lnSpc>
                <a:spcPct val="100000"/>
              </a:lnSpc>
            </a:pPr>
            <a:endParaRPr lang="de-DE" altLang="en-US" sz="1500">
              <a:solidFill>
                <a:srgbClr val="FFFFFF"/>
              </a:solidFill>
              <a:latin typeface="Arial" charset="0"/>
            </a:endParaRPr>
          </a:p>
          <a:p>
            <a:pPr>
              <a:lnSpc>
                <a:spcPct val="100000"/>
              </a:lnSpc>
              <a:buFontTx/>
              <a:buChar char="•"/>
            </a:pPr>
            <a:r>
              <a:rPr lang="de-DE" altLang="en-US" sz="1500">
                <a:solidFill>
                  <a:srgbClr val="FAFD00"/>
                </a:solidFill>
                <a:latin typeface="Arial" charset="0"/>
              </a:rPr>
              <a:t> Prozess-Management</a:t>
            </a:r>
            <a:br>
              <a:rPr lang="de-DE" altLang="en-US" sz="1500">
                <a:solidFill>
                  <a:srgbClr val="FAFD00"/>
                </a:solidFill>
                <a:latin typeface="Arial" charset="0"/>
              </a:rPr>
            </a:br>
            <a:r>
              <a:rPr lang="de-DE" altLang="en-US" sz="1500">
                <a:solidFill>
                  <a:srgbClr val="FAFD00"/>
                </a:solidFill>
                <a:latin typeface="Arial" charset="0"/>
              </a:rPr>
              <a:t>	</a:t>
            </a:r>
            <a:r>
              <a:rPr lang="de-DE" altLang="en-US" sz="1500">
                <a:solidFill>
                  <a:srgbClr val="FFFFFF"/>
                </a:solidFill>
                <a:latin typeface="Arial" charset="0"/>
              </a:rPr>
              <a:t>Das Prozess-Management stellt sicher, dass Prozesse definitionsgemäß ablaufen.</a:t>
            </a:r>
            <a:br>
              <a:rPr lang="de-DE" altLang="en-US" sz="1500">
                <a:solidFill>
                  <a:srgbClr val="FFFFFF"/>
                </a:solidFill>
                <a:latin typeface="Arial" charset="0"/>
              </a:rPr>
            </a:br>
            <a:r>
              <a:rPr lang="de-DE" altLang="en-US" sz="1500">
                <a:solidFill>
                  <a:srgbClr val="FFFFFF"/>
                </a:solidFill>
                <a:latin typeface="Arial" charset="0"/>
              </a:rPr>
              <a:t>	Ziele des Prozess-Managements ist die laufende Optimierung der bestehenden</a:t>
            </a:r>
            <a:br>
              <a:rPr lang="de-DE" altLang="en-US" sz="1500">
                <a:solidFill>
                  <a:srgbClr val="FFFFFF"/>
                </a:solidFill>
                <a:latin typeface="Arial" charset="0"/>
              </a:rPr>
            </a:br>
            <a:r>
              <a:rPr lang="de-DE" altLang="en-US" sz="1500">
                <a:solidFill>
                  <a:srgbClr val="FFFFFF"/>
                </a:solidFill>
                <a:latin typeface="Arial" charset="0"/>
              </a:rPr>
              <a:t>	Prozess-Definitionen im Hinblick auf die Unternehmensziele.</a:t>
            </a:r>
            <a:br>
              <a:rPr lang="de-DE" altLang="en-US" sz="1500">
                <a:solidFill>
                  <a:srgbClr val="FFFFFF"/>
                </a:solidFill>
                <a:latin typeface="Arial" charset="0"/>
              </a:rPr>
            </a:br>
            <a:endParaRPr lang="de-DE" altLang="en-US" sz="1500">
              <a:solidFill>
                <a:srgbClr val="FFFFFF"/>
              </a:solidFill>
              <a:latin typeface="Arial" charset="0"/>
            </a:endParaRPr>
          </a:p>
          <a:p>
            <a:pPr>
              <a:lnSpc>
                <a:spcPct val="100000"/>
              </a:lnSpc>
              <a:buFontTx/>
              <a:buChar char="•"/>
            </a:pPr>
            <a:r>
              <a:rPr lang="de-DE" altLang="en-US" sz="1500">
                <a:solidFill>
                  <a:srgbClr val="FFFF00"/>
                </a:solidFill>
                <a:latin typeface="Arial" charset="0"/>
              </a:rPr>
              <a:t> P</a:t>
            </a:r>
            <a:r>
              <a:rPr lang="de-DE" altLang="en-US" sz="1500">
                <a:solidFill>
                  <a:srgbClr val="FAFD00"/>
                </a:solidFill>
                <a:latin typeface="Arial" charset="0"/>
              </a:rPr>
              <a:t>rojekt-Management</a:t>
            </a:r>
            <a:br>
              <a:rPr lang="de-DE" altLang="en-US" sz="1500">
                <a:solidFill>
                  <a:srgbClr val="FAFD00"/>
                </a:solidFill>
                <a:latin typeface="Arial" charset="0"/>
              </a:rPr>
            </a:br>
            <a:r>
              <a:rPr lang="de-DE" altLang="en-US" sz="1500">
                <a:solidFill>
                  <a:srgbClr val="FAFD00"/>
                </a:solidFill>
                <a:latin typeface="Arial" charset="0"/>
              </a:rPr>
              <a:t>	</a:t>
            </a:r>
            <a:r>
              <a:rPr lang="de-DE" altLang="en-US" sz="1500">
                <a:solidFill>
                  <a:srgbClr val="FFFFFF"/>
                </a:solidFill>
                <a:latin typeface="Arial" charset="0"/>
              </a:rPr>
              <a:t>Projekt-Management in der Softwareentwicklung sollte erreichbare Ziele bzgl.</a:t>
            </a:r>
            <a:br>
              <a:rPr lang="de-DE" altLang="en-US" sz="1500">
                <a:solidFill>
                  <a:srgbClr val="FFFFFF"/>
                </a:solidFill>
                <a:latin typeface="Arial" charset="0"/>
              </a:rPr>
            </a:br>
            <a:r>
              <a:rPr lang="de-DE" altLang="en-US" sz="1500">
                <a:solidFill>
                  <a:srgbClr val="FFFFFF"/>
                </a:solidFill>
                <a:latin typeface="Arial" charset="0"/>
              </a:rPr>
              <a:t>	Kosten, Planung und Qualität definieren und einhalten.</a:t>
            </a:r>
            <a:br>
              <a:rPr lang="de-DE" altLang="en-US" sz="1500">
                <a:solidFill>
                  <a:srgbClr val="FFFFFF"/>
                </a:solidFill>
                <a:latin typeface="Arial" charset="0"/>
              </a:rPr>
            </a:br>
            <a:r>
              <a:rPr lang="de-DE" altLang="en-US" sz="1500">
                <a:solidFill>
                  <a:srgbClr val="FFFFFF"/>
                </a:solidFill>
                <a:latin typeface="Arial" charset="0"/>
              </a:rPr>
              <a:t>	Dazu muss der Status und der Fortschritt der Projektarbeit relativ zu den</a:t>
            </a:r>
            <a:br>
              <a:rPr lang="de-DE" altLang="en-US" sz="1500">
                <a:solidFill>
                  <a:srgbClr val="FFFFFF"/>
                </a:solidFill>
                <a:latin typeface="Arial" charset="0"/>
              </a:rPr>
            </a:br>
            <a:r>
              <a:rPr lang="de-DE" altLang="en-US" sz="1500">
                <a:solidFill>
                  <a:srgbClr val="FFFFFF"/>
                </a:solidFill>
                <a:latin typeface="Arial" charset="0"/>
              </a:rPr>
              <a:t>	Vereinbarungen erkennbar sein. </a:t>
            </a:r>
            <a:br>
              <a:rPr lang="de-DE" altLang="en-US" sz="1500">
                <a:solidFill>
                  <a:srgbClr val="FFFFFF"/>
                </a:solidFill>
                <a:latin typeface="Arial" charset="0"/>
              </a:rPr>
            </a:br>
            <a:endParaRPr lang="de-DE" altLang="en-US" sz="1500">
              <a:solidFill>
                <a:srgbClr val="FFFFFF"/>
              </a:solidFill>
              <a:latin typeface="Arial" charset="0"/>
            </a:endParaRPr>
          </a:p>
          <a:p>
            <a:pPr>
              <a:lnSpc>
                <a:spcPct val="100000"/>
              </a:lnSpc>
              <a:buFontTx/>
              <a:buChar char="•"/>
            </a:pPr>
            <a:r>
              <a:rPr lang="de-DE" altLang="en-US" sz="1500">
                <a:solidFill>
                  <a:srgbClr val="FAFD00"/>
                </a:solidFill>
                <a:latin typeface="Arial" charset="0"/>
              </a:rPr>
              <a:t> Produkt-Management</a:t>
            </a:r>
            <a:br>
              <a:rPr lang="de-DE" altLang="en-US" sz="1500">
                <a:solidFill>
                  <a:srgbClr val="FAFD00"/>
                </a:solidFill>
                <a:latin typeface="Arial" charset="0"/>
              </a:rPr>
            </a:br>
            <a:r>
              <a:rPr lang="de-DE" altLang="en-US" sz="1500">
                <a:solidFill>
                  <a:srgbClr val="FAFD00"/>
                </a:solidFill>
                <a:latin typeface="Arial" charset="0"/>
              </a:rPr>
              <a:t>	</a:t>
            </a:r>
            <a:r>
              <a:rPr lang="de-DE" altLang="en-US" sz="1500">
                <a:solidFill>
                  <a:srgbClr val="FFFFFF"/>
                </a:solidFill>
                <a:latin typeface="Arial" charset="0"/>
              </a:rPr>
              <a:t>Kundenzufriedenheit und Produktakzeptanz sind die Ziele des</a:t>
            </a:r>
            <a:br>
              <a:rPr lang="de-DE" altLang="en-US" sz="1500">
                <a:solidFill>
                  <a:srgbClr val="FFFFFF"/>
                </a:solidFill>
                <a:latin typeface="Arial" charset="0"/>
              </a:rPr>
            </a:br>
            <a:r>
              <a:rPr lang="de-DE" altLang="en-US" sz="1500">
                <a:solidFill>
                  <a:srgbClr val="FFFFFF"/>
                </a:solidFill>
                <a:latin typeface="Arial" charset="0"/>
              </a:rPr>
              <a:t>	Produkt-Engineerings. Die Grundlage liefern Informationen über</a:t>
            </a:r>
            <a:br>
              <a:rPr lang="de-DE" altLang="en-US" sz="1500">
                <a:solidFill>
                  <a:srgbClr val="FFFFFF"/>
                </a:solidFill>
                <a:latin typeface="Arial" charset="0"/>
              </a:rPr>
            </a:br>
            <a:r>
              <a:rPr lang="de-DE" altLang="en-US" sz="1500">
                <a:solidFill>
                  <a:srgbClr val="FFFFFF"/>
                </a:solidFill>
                <a:latin typeface="Arial" charset="0"/>
              </a:rPr>
              <a:t>	physische und dynamische Produktattribute wie Architektur,</a:t>
            </a:r>
            <a:br>
              <a:rPr lang="de-DE" altLang="en-US" sz="1500">
                <a:solidFill>
                  <a:srgbClr val="FFFFFF"/>
                </a:solidFill>
                <a:latin typeface="Arial" charset="0"/>
              </a:rPr>
            </a:br>
            <a:r>
              <a:rPr lang="de-DE" altLang="en-US" sz="1500">
                <a:solidFill>
                  <a:srgbClr val="FFFFFF"/>
                </a:solidFill>
                <a:latin typeface="Arial" charset="0"/>
              </a:rPr>
              <a:t>	Benutzbarkeit, Zuverlässigkeit usw.</a:t>
            </a:r>
          </a:p>
        </p:txBody>
      </p:sp>
      <p:sp>
        <p:nvSpPr>
          <p:cNvPr id="38951" name="Oval 39"/>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8952" name="Oval 40"/>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8953" name="Oval 41"/>
          <p:cNvSpPr>
            <a:spLocks noChangeArrowheads="1"/>
          </p:cNvSpPr>
          <p:nvPr/>
        </p:nvSpPr>
        <p:spPr bwMode="auto">
          <a:xfrm>
            <a:off x="8683625" y="215900"/>
            <a:ext cx="650875" cy="644525"/>
          </a:xfrm>
          <a:prstGeom prst="ellipse">
            <a:avLst/>
          </a:prstGeom>
          <a:solidFill>
            <a:srgbClr val="FFFF00"/>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8955" name="Oval 43"/>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56" name="Oval 44"/>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57" name="Oval 45"/>
          <p:cNvSpPr>
            <a:spLocks noChangeArrowheads="1"/>
          </p:cNvSpPr>
          <p:nvPr/>
        </p:nvSpPr>
        <p:spPr bwMode="auto">
          <a:xfrm>
            <a:off x="8923338" y="461963"/>
            <a:ext cx="312737"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58" name="Freeform 46"/>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59" name="Freeform 47"/>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60" name="Freeform 48"/>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61" name="Freeform 49"/>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8962" name="Oval 50"/>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8963" name="Oval 51"/>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8964" name="Oval 52"/>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8965" name="AutoShape 53"/>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38966" name="AutoShape 54"/>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38967" name="Text Box 55"/>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38969" name="Oval 57"/>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344613" y="550863"/>
            <a:ext cx="4403725" cy="720725"/>
          </a:xfrm>
        </p:spPr>
        <p:txBody>
          <a:bodyPr/>
          <a:lstStyle/>
          <a:p>
            <a:r>
              <a:rPr lang="de-DE" altLang="en-US"/>
              <a:t>Prozessmanagement</a:t>
            </a:r>
            <a:br>
              <a:rPr lang="de-DE" altLang="en-US"/>
            </a:br>
            <a:r>
              <a:rPr lang="de-DE" altLang="en-US" sz="1700" i="1"/>
              <a:t>4. Wirkungsfelder : Software-Management</a:t>
            </a:r>
            <a:endParaRPr lang="de-DE" altLang="en-US"/>
          </a:p>
        </p:txBody>
      </p:sp>
      <p:sp>
        <p:nvSpPr>
          <p:cNvPr id="110596" name="Oval 4"/>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0597" name="Oval 5"/>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0598" name="Oval 6"/>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0599" name="Oval 7"/>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0" name="Oval 8"/>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1" name="Oval 9"/>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2" name="Freeform 10"/>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3" name="Freeform 11"/>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4" name="Freeform 12"/>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5" name="Freeform 13"/>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0606" name="Oval 14"/>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0607" name="Oval 15"/>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0608" name="Oval 16"/>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0609" name="AutoShape 17"/>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110610" name="AutoShape 18"/>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110611" name="Text Box 19"/>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10624" name="Oval 32"/>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0637" name="Oval 45"/>
          <p:cNvSpPr>
            <a:spLocks noChangeArrowheads="1"/>
          </p:cNvSpPr>
          <p:nvPr/>
        </p:nvSpPr>
        <p:spPr bwMode="auto">
          <a:xfrm>
            <a:off x="4311650" y="2309813"/>
            <a:ext cx="876300" cy="865187"/>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chemeClr val="accent1"/>
                </a:solidFill>
                <a:latin typeface="Arial" charset="0"/>
              </a:rPr>
              <a:t>A</a:t>
            </a:r>
            <a:endParaRPr lang="de-DE" altLang="en-US" sz="1300">
              <a:solidFill>
                <a:srgbClr val="FFFFFF"/>
              </a:solidFill>
              <a:latin typeface="Arial" charset="0"/>
            </a:endParaRPr>
          </a:p>
          <a:p>
            <a:pPr algn="ctr">
              <a:lnSpc>
                <a:spcPct val="100000"/>
              </a:lnSpc>
            </a:pPr>
            <a:r>
              <a:rPr lang="de-DE" altLang="en-US" sz="1300">
                <a:latin typeface="Arial" charset="0"/>
              </a:rPr>
              <a:t>... act</a:t>
            </a:r>
            <a:endParaRPr lang="de-DE" altLang="en-US" sz="1300">
              <a:solidFill>
                <a:srgbClr val="FFFFFF"/>
              </a:solidFill>
              <a:latin typeface="Arial" charset="0"/>
            </a:endParaRPr>
          </a:p>
        </p:txBody>
      </p:sp>
      <p:sp>
        <p:nvSpPr>
          <p:cNvPr id="110638" name="Oval 46"/>
          <p:cNvSpPr>
            <a:spLocks noChangeArrowheads="1"/>
          </p:cNvSpPr>
          <p:nvPr/>
        </p:nvSpPr>
        <p:spPr bwMode="auto">
          <a:xfrm>
            <a:off x="4311650" y="4402138"/>
            <a:ext cx="876300" cy="865187"/>
          </a:xfrm>
          <a:prstGeom prst="ellipse">
            <a:avLst/>
          </a:prstGeom>
          <a:solidFill>
            <a:schemeClr val="bg2"/>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chemeClr val="accent1"/>
                </a:solidFill>
                <a:latin typeface="Arial" charset="0"/>
              </a:rPr>
              <a:t>D</a:t>
            </a:r>
            <a:endParaRPr lang="de-DE" altLang="en-US" sz="1300">
              <a:solidFill>
                <a:srgbClr val="FFFFFF"/>
              </a:solidFill>
              <a:latin typeface="Arial" charset="0"/>
            </a:endParaRPr>
          </a:p>
          <a:p>
            <a:pPr algn="ctr">
              <a:lnSpc>
                <a:spcPct val="100000"/>
              </a:lnSpc>
            </a:pPr>
            <a:r>
              <a:rPr lang="de-DE" altLang="en-US" sz="1300">
                <a:latin typeface="Arial" charset="0"/>
              </a:rPr>
              <a:t>... do</a:t>
            </a:r>
          </a:p>
        </p:txBody>
      </p:sp>
      <p:sp>
        <p:nvSpPr>
          <p:cNvPr id="110639" name="Oval 47"/>
          <p:cNvSpPr>
            <a:spLocks noChangeArrowheads="1"/>
          </p:cNvSpPr>
          <p:nvPr/>
        </p:nvSpPr>
        <p:spPr bwMode="auto">
          <a:xfrm>
            <a:off x="2776538" y="3319463"/>
            <a:ext cx="877887" cy="865187"/>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chemeClr val="accent1"/>
                </a:solidFill>
                <a:latin typeface="Arial" charset="0"/>
              </a:rPr>
              <a:t>P</a:t>
            </a:r>
            <a:endParaRPr lang="de-DE" altLang="en-US" sz="1300">
              <a:solidFill>
                <a:srgbClr val="FFFF00"/>
              </a:solidFill>
              <a:latin typeface="Arial" charset="0"/>
            </a:endParaRPr>
          </a:p>
          <a:p>
            <a:pPr algn="ctr">
              <a:lnSpc>
                <a:spcPct val="100000"/>
              </a:lnSpc>
            </a:pPr>
            <a:r>
              <a:rPr lang="de-DE" altLang="en-US" sz="1300">
                <a:latin typeface="Arial" charset="0"/>
              </a:rPr>
              <a:t>... plan</a:t>
            </a:r>
          </a:p>
        </p:txBody>
      </p:sp>
      <p:sp>
        <p:nvSpPr>
          <p:cNvPr id="110640" name="Oval 48"/>
          <p:cNvSpPr>
            <a:spLocks noChangeArrowheads="1"/>
          </p:cNvSpPr>
          <p:nvPr/>
        </p:nvSpPr>
        <p:spPr bwMode="auto">
          <a:xfrm>
            <a:off x="5772150" y="3319463"/>
            <a:ext cx="877888" cy="865187"/>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900">
                <a:solidFill>
                  <a:schemeClr val="accent1"/>
                </a:solidFill>
                <a:latin typeface="Arial" charset="0"/>
              </a:rPr>
              <a:t>C</a:t>
            </a:r>
            <a:endParaRPr lang="de-DE" altLang="en-US" sz="1900">
              <a:solidFill>
                <a:schemeClr val="accent2"/>
              </a:solidFill>
              <a:latin typeface="Arial" charset="0"/>
            </a:endParaRPr>
          </a:p>
          <a:p>
            <a:pPr algn="ctr">
              <a:lnSpc>
                <a:spcPct val="100000"/>
              </a:lnSpc>
            </a:pPr>
            <a:r>
              <a:rPr lang="de-DE" altLang="en-US" sz="1300">
                <a:latin typeface="Arial" charset="0"/>
              </a:rPr>
              <a:t>... check</a:t>
            </a:r>
            <a:endParaRPr lang="de-DE" altLang="en-US" sz="1300">
              <a:solidFill>
                <a:srgbClr val="FFFFFF"/>
              </a:solidFill>
              <a:latin typeface="Arial" charset="0"/>
            </a:endParaRPr>
          </a:p>
        </p:txBody>
      </p:sp>
      <p:cxnSp>
        <p:nvCxnSpPr>
          <p:cNvPr id="110641" name="AutoShape 49"/>
          <p:cNvCxnSpPr>
            <a:cxnSpLocks noChangeShapeType="1"/>
            <a:stCxn id="110639" idx="4"/>
            <a:endCxn id="110638" idx="2"/>
          </p:cNvCxnSpPr>
          <p:nvPr/>
        </p:nvCxnSpPr>
        <p:spPr bwMode="auto">
          <a:xfrm rot="16200000" flipH="1">
            <a:off x="3438525" y="3976688"/>
            <a:ext cx="636587" cy="1081088"/>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10642" name="AutoShape 50"/>
          <p:cNvCxnSpPr>
            <a:cxnSpLocks noChangeShapeType="1"/>
            <a:stCxn id="110638" idx="6"/>
            <a:endCxn id="110640" idx="4"/>
          </p:cNvCxnSpPr>
          <p:nvPr/>
        </p:nvCxnSpPr>
        <p:spPr bwMode="auto">
          <a:xfrm flipV="1">
            <a:off x="5202238" y="4198938"/>
            <a:ext cx="1009650" cy="636587"/>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10643" name="AutoShape 51"/>
          <p:cNvCxnSpPr>
            <a:cxnSpLocks noChangeShapeType="1"/>
            <a:stCxn id="110640" idx="0"/>
            <a:endCxn id="110637" idx="6"/>
          </p:cNvCxnSpPr>
          <p:nvPr/>
        </p:nvCxnSpPr>
        <p:spPr bwMode="auto">
          <a:xfrm rot="5400000" flipH="1">
            <a:off x="5426075" y="2519363"/>
            <a:ext cx="561975" cy="1009650"/>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10644" name="AutoShape 52"/>
          <p:cNvCxnSpPr>
            <a:cxnSpLocks noChangeShapeType="1"/>
            <a:stCxn id="110637" idx="2"/>
            <a:endCxn id="110639" idx="0"/>
          </p:cNvCxnSpPr>
          <p:nvPr/>
        </p:nvCxnSpPr>
        <p:spPr bwMode="auto">
          <a:xfrm rot="10800000" flipV="1">
            <a:off x="3216275" y="2743200"/>
            <a:ext cx="1081088" cy="561975"/>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sp>
        <p:nvSpPr>
          <p:cNvPr id="110650" name="Text Box 58"/>
          <p:cNvSpPr txBox="1">
            <a:spLocks noChangeArrowheads="1"/>
          </p:cNvSpPr>
          <p:nvPr/>
        </p:nvSpPr>
        <p:spPr bwMode="auto">
          <a:xfrm>
            <a:off x="541338" y="1674813"/>
            <a:ext cx="806450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Das Management eines Prozesses verläuft in einem Kreislauf aus vier Phasen (PDCA) ...</a:t>
            </a:r>
          </a:p>
        </p:txBody>
      </p:sp>
      <p:sp>
        <p:nvSpPr>
          <p:cNvPr id="110651" name="AutoShape 59"/>
          <p:cNvSpPr>
            <a:spLocks noChangeArrowheads="1"/>
          </p:cNvSpPr>
          <p:nvPr/>
        </p:nvSpPr>
        <p:spPr bwMode="auto">
          <a:xfrm>
            <a:off x="803275" y="2236788"/>
            <a:ext cx="1900238" cy="1227137"/>
          </a:xfrm>
          <a:prstGeom prst="wedgeEllipseCallout">
            <a:avLst>
              <a:gd name="adj1" fmla="val 57454"/>
              <a:gd name="adj2" fmla="val 45468"/>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latin typeface="Arial" charset="0"/>
              </a:rPr>
              <a:t>Prozess definieren</a:t>
            </a:r>
            <a:endParaRPr lang="de-DE" altLang="en-US" sz="1100" b="0">
              <a:latin typeface="Arial" charset="0"/>
            </a:endParaRPr>
          </a:p>
          <a:p>
            <a:pPr>
              <a:buFontTx/>
              <a:buChar char="•"/>
            </a:pPr>
            <a:r>
              <a:rPr lang="de-DE" altLang="en-US" sz="1100" b="0">
                <a:latin typeface="Arial" charset="0"/>
              </a:rPr>
              <a:t> der Prozessschritte</a:t>
            </a:r>
          </a:p>
          <a:p>
            <a:pPr>
              <a:buFontTx/>
              <a:buChar char="•"/>
            </a:pPr>
            <a:r>
              <a:rPr lang="de-DE" altLang="en-US" sz="1100" b="0">
                <a:latin typeface="Arial" charset="0"/>
              </a:rPr>
              <a:t> der Ergebnistypen</a:t>
            </a:r>
          </a:p>
          <a:p>
            <a:pPr>
              <a:buFontTx/>
              <a:buChar char="•"/>
            </a:pPr>
            <a:r>
              <a:rPr lang="de-DE" altLang="en-US" sz="1100" b="0">
                <a:latin typeface="Arial" charset="0"/>
              </a:rPr>
              <a:t> der Q-Sicherung</a:t>
            </a:r>
            <a:endParaRPr lang="de-DE" altLang="en-US" sz="1500">
              <a:latin typeface="Arial" charset="0"/>
            </a:endParaRPr>
          </a:p>
        </p:txBody>
      </p:sp>
      <p:sp>
        <p:nvSpPr>
          <p:cNvPr id="110652" name="AutoShape 60"/>
          <p:cNvSpPr>
            <a:spLocks noChangeArrowheads="1"/>
          </p:cNvSpPr>
          <p:nvPr/>
        </p:nvSpPr>
        <p:spPr bwMode="auto">
          <a:xfrm>
            <a:off x="1827213" y="4978400"/>
            <a:ext cx="1900237" cy="1227138"/>
          </a:xfrm>
          <a:prstGeom prst="wedgeEllipseCallout">
            <a:avLst>
              <a:gd name="adj1" fmla="val 76120"/>
              <a:gd name="adj2" fmla="val -42648"/>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latin typeface="Arial" charset="0"/>
              </a:rPr>
              <a:t>Prozess ausführen</a:t>
            </a:r>
            <a:endParaRPr lang="de-DE" altLang="en-US" sz="1100" b="0">
              <a:latin typeface="Arial" charset="0"/>
            </a:endParaRPr>
          </a:p>
          <a:p>
            <a:pPr>
              <a:buFontTx/>
              <a:buChar char="•"/>
            </a:pPr>
            <a:r>
              <a:rPr lang="de-DE" altLang="en-US" sz="1100" b="0">
                <a:latin typeface="Arial" charset="0"/>
              </a:rPr>
              <a:t> ... ist Aufgabe des</a:t>
            </a:r>
            <a:br>
              <a:rPr lang="de-DE" altLang="en-US" sz="1100" b="0">
                <a:latin typeface="Arial" charset="0"/>
              </a:rPr>
            </a:br>
            <a:r>
              <a:rPr lang="de-DE" altLang="en-US" sz="1100" b="0">
                <a:latin typeface="Arial" charset="0"/>
              </a:rPr>
              <a:t>   Projektmanagements</a:t>
            </a:r>
            <a:endParaRPr lang="de-DE" altLang="en-US" sz="1500">
              <a:latin typeface="Arial" charset="0"/>
            </a:endParaRPr>
          </a:p>
        </p:txBody>
      </p:sp>
      <p:sp>
        <p:nvSpPr>
          <p:cNvPr id="110653" name="AutoShape 61"/>
          <p:cNvSpPr>
            <a:spLocks noChangeArrowheads="1"/>
          </p:cNvSpPr>
          <p:nvPr/>
        </p:nvSpPr>
        <p:spPr bwMode="auto">
          <a:xfrm>
            <a:off x="6503988" y="2165350"/>
            <a:ext cx="2849562" cy="1225550"/>
          </a:xfrm>
          <a:prstGeom prst="wedgeEllipseCallout">
            <a:avLst>
              <a:gd name="adj1" fmla="val -82051"/>
              <a:gd name="adj2" fmla="val -10051"/>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latin typeface="Arial" charset="0"/>
              </a:rPr>
              <a:t>Prozess verbessern</a:t>
            </a:r>
            <a:r>
              <a:rPr lang="de-DE" altLang="en-US" sz="1100" b="0">
                <a:latin typeface="Arial" charset="0"/>
              </a:rPr>
              <a:t>,</a:t>
            </a:r>
          </a:p>
          <a:p>
            <a:r>
              <a:rPr lang="de-DE" altLang="en-US" sz="1100" b="0">
                <a:latin typeface="Arial" charset="0"/>
              </a:rPr>
              <a:t>durch Ändern der Prozess-Definition</a:t>
            </a:r>
          </a:p>
          <a:p>
            <a:pPr>
              <a:buFontTx/>
              <a:buChar char="•"/>
            </a:pPr>
            <a:r>
              <a:rPr lang="de-DE" altLang="en-US" sz="1100" b="0">
                <a:latin typeface="Arial" charset="0"/>
              </a:rPr>
              <a:t> was gemacht wird</a:t>
            </a:r>
          </a:p>
          <a:p>
            <a:pPr>
              <a:buFontTx/>
              <a:buChar char="•"/>
            </a:pPr>
            <a:r>
              <a:rPr lang="de-DE" altLang="en-US" sz="1100" b="0">
                <a:latin typeface="Arial" charset="0"/>
              </a:rPr>
              <a:t> wie es gemessen wird</a:t>
            </a:r>
            <a:endParaRPr lang="de-DE" altLang="en-US" sz="1500">
              <a:latin typeface="Arial" charset="0"/>
            </a:endParaRPr>
          </a:p>
        </p:txBody>
      </p:sp>
      <p:sp>
        <p:nvSpPr>
          <p:cNvPr id="110655" name="AutoShape 63"/>
          <p:cNvSpPr>
            <a:spLocks noChangeArrowheads="1"/>
          </p:cNvSpPr>
          <p:nvPr/>
        </p:nvSpPr>
        <p:spPr bwMode="auto">
          <a:xfrm>
            <a:off x="7015163" y="4689475"/>
            <a:ext cx="2338387" cy="1227138"/>
          </a:xfrm>
          <a:prstGeom prst="wedgeEllipseCallout">
            <a:avLst>
              <a:gd name="adj1" fmla="val -70769"/>
              <a:gd name="adj2" fmla="val -71935"/>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latin typeface="Arial" charset="0"/>
              </a:rPr>
              <a:t>Prozess analysieren,</a:t>
            </a:r>
            <a:endParaRPr lang="de-DE" altLang="en-US" sz="1100" b="0">
              <a:latin typeface="Arial" charset="0"/>
            </a:endParaRPr>
          </a:p>
          <a:p>
            <a:pPr>
              <a:buFontTx/>
              <a:buChar char="•"/>
            </a:pPr>
            <a:r>
              <a:rPr lang="de-DE" altLang="en-US" sz="1100" b="0">
                <a:latin typeface="Arial" charset="0"/>
              </a:rPr>
              <a:t> die Metriken/ Reports</a:t>
            </a:r>
            <a:br>
              <a:rPr lang="de-DE" altLang="en-US" sz="1100" b="0">
                <a:latin typeface="Arial" charset="0"/>
              </a:rPr>
            </a:br>
            <a:r>
              <a:rPr lang="de-DE" altLang="en-US" sz="1100" b="0">
                <a:latin typeface="Arial" charset="0"/>
              </a:rPr>
              <a:t>   für alle Projekte auswerten</a:t>
            </a:r>
          </a:p>
          <a:p>
            <a:pPr>
              <a:buFontTx/>
              <a:buChar char="•"/>
            </a:pPr>
            <a:r>
              <a:rPr lang="de-DE" altLang="en-US" sz="1100" b="0">
                <a:latin typeface="Arial" charset="0"/>
              </a:rPr>
              <a:t> Validieren und Verifizieren</a:t>
            </a:r>
            <a:br>
              <a:rPr lang="de-DE" altLang="en-US" sz="1100" b="0">
                <a:latin typeface="Arial" charset="0"/>
              </a:rPr>
            </a:br>
            <a:r>
              <a:rPr lang="de-DE" altLang="en-US" sz="1100" b="0">
                <a:latin typeface="Arial" charset="0"/>
              </a:rPr>
              <a:t>   der Prozessdefinition</a:t>
            </a:r>
            <a:endParaRPr lang="de-DE" altLang="en-US" sz="1500">
              <a:latin typeface="Arial"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01" name="AutoShape 125"/>
          <p:cNvSpPr>
            <a:spLocks noChangeArrowheads="1"/>
          </p:cNvSpPr>
          <p:nvPr/>
        </p:nvSpPr>
        <p:spPr bwMode="auto">
          <a:xfrm>
            <a:off x="3141663" y="4689475"/>
            <a:ext cx="2630487" cy="722313"/>
          </a:xfrm>
          <a:prstGeom prst="rightArrow">
            <a:avLst>
              <a:gd name="adj1" fmla="val 65102"/>
              <a:gd name="adj2" fmla="val 51001"/>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Prozess-Dokumentation</a:t>
            </a:r>
          </a:p>
        </p:txBody>
      </p:sp>
      <p:sp>
        <p:nvSpPr>
          <p:cNvPr id="75909" name="AutoShape 133"/>
          <p:cNvSpPr>
            <a:spLocks noChangeArrowheads="1"/>
          </p:cNvSpPr>
          <p:nvPr/>
        </p:nvSpPr>
        <p:spPr bwMode="auto">
          <a:xfrm>
            <a:off x="5772150" y="2020888"/>
            <a:ext cx="2630488" cy="720725"/>
          </a:xfrm>
          <a:prstGeom prst="rightArrow">
            <a:avLst>
              <a:gd name="adj1" fmla="val 65102"/>
              <a:gd name="adj2" fmla="val 51114"/>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Reporting</a:t>
            </a:r>
          </a:p>
        </p:txBody>
      </p:sp>
      <p:sp>
        <p:nvSpPr>
          <p:cNvPr id="75778" name="Rectangle 2"/>
          <p:cNvSpPr>
            <a:spLocks noGrp="1" noChangeArrowheads="1"/>
          </p:cNvSpPr>
          <p:nvPr>
            <p:ph type="title"/>
          </p:nvPr>
        </p:nvSpPr>
        <p:spPr>
          <a:xfrm>
            <a:off x="1344613" y="550863"/>
            <a:ext cx="4403725" cy="720725"/>
          </a:xfrm>
        </p:spPr>
        <p:txBody>
          <a:bodyPr/>
          <a:lstStyle/>
          <a:p>
            <a:r>
              <a:rPr lang="de-DE" altLang="en-US"/>
              <a:t>Prozessmanagement</a:t>
            </a:r>
            <a:br>
              <a:rPr lang="de-DE" altLang="en-US"/>
            </a:br>
            <a:r>
              <a:rPr lang="de-DE" altLang="en-US" sz="1700" i="1"/>
              <a:t>4. Wirkungsfelder : Software-Management</a:t>
            </a:r>
          </a:p>
        </p:txBody>
      </p:sp>
      <p:sp>
        <p:nvSpPr>
          <p:cNvPr id="75798" name="Oval 22"/>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5799" name="Oval 23"/>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5800" name="Oval 24"/>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5801" name="Oval 25"/>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2" name="Oval 26"/>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3" name="Oval 27"/>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4" name="Freeform 28"/>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5" name="Freeform 29"/>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6" name="Freeform 30"/>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7" name="Freeform 31"/>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5808" name="Oval 32"/>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5809" name="Oval 33"/>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5810" name="Oval 34"/>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5811" name="AutoShape 35"/>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5812" name="AutoShape 36"/>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5813" name="Text Box 37"/>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75827" name="Oval 51"/>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5899" name="Text Box 123"/>
          <p:cNvSpPr txBox="1">
            <a:spLocks noChangeArrowheads="1"/>
          </p:cNvSpPr>
          <p:nvPr/>
        </p:nvSpPr>
        <p:spPr bwMode="auto">
          <a:xfrm>
            <a:off x="1400175" y="1563688"/>
            <a:ext cx="50133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Das Prozessmanagement in der Software-Entwicklung</a:t>
            </a:r>
          </a:p>
          <a:p>
            <a:r>
              <a:rPr lang="de-DE" altLang="en-US" sz="1500" i="1">
                <a:solidFill>
                  <a:srgbClr val="FFFFFF"/>
                </a:solidFill>
                <a:latin typeface="Arial" charset="0"/>
              </a:rPr>
              <a:t>fokussiert den Software-Entwicklungsprozess ...</a:t>
            </a:r>
          </a:p>
        </p:txBody>
      </p:sp>
      <p:sp>
        <p:nvSpPr>
          <p:cNvPr id="75900" name="AutoShape 124"/>
          <p:cNvSpPr>
            <a:spLocks noChangeArrowheads="1"/>
          </p:cNvSpPr>
          <p:nvPr/>
        </p:nvSpPr>
        <p:spPr bwMode="auto">
          <a:xfrm>
            <a:off x="2484438" y="5195888"/>
            <a:ext cx="4092575" cy="1154112"/>
          </a:xfrm>
          <a:prstGeom prst="rightArrow">
            <a:avLst>
              <a:gd name="adj1" fmla="val 58074"/>
              <a:gd name="adj2" fmla="val 40107"/>
            </a:avLst>
          </a:prstGeom>
          <a:solidFill>
            <a:srgbClr val="FFFF00"/>
          </a:solidFill>
          <a:ln w="28575">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Software-Entwicklungsprozess</a:t>
            </a:r>
          </a:p>
        </p:txBody>
      </p:sp>
      <p:sp>
        <p:nvSpPr>
          <p:cNvPr id="75904" name="Oval 128"/>
          <p:cNvSpPr>
            <a:spLocks noChangeArrowheads="1"/>
          </p:cNvSpPr>
          <p:nvPr/>
        </p:nvSpPr>
        <p:spPr bwMode="auto">
          <a:xfrm>
            <a:off x="1243013" y="5195888"/>
            <a:ext cx="1095375" cy="1081087"/>
          </a:xfrm>
          <a:prstGeom prst="ellipse">
            <a:avLst/>
          </a:prstGeom>
          <a:solidFill>
            <a:srgbClr val="FFFFFF"/>
          </a:solidFill>
          <a:ln w="12700">
            <a:solidFill>
              <a:schemeClr val="bg1"/>
            </a:solidFill>
            <a:round/>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Require-</a:t>
            </a:r>
          </a:p>
          <a:p>
            <a:pPr algn="ctr"/>
            <a:r>
              <a:rPr lang="de-DE" altLang="en-US" sz="1500">
                <a:latin typeface="Arial" charset="0"/>
              </a:rPr>
              <a:t>ments</a:t>
            </a:r>
          </a:p>
        </p:txBody>
      </p:sp>
      <p:sp>
        <p:nvSpPr>
          <p:cNvPr id="75906" name="Oval 130"/>
          <p:cNvSpPr>
            <a:spLocks noChangeArrowheads="1"/>
          </p:cNvSpPr>
          <p:nvPr/>
        </p:nvSpPr>
        <p:spPr bwMode="auto">
          <a:xfrm>
            <a:off x="6650038" y="5195888"/>
            <a:ext cx="1095375" cy="1081087"/>
          </a:xfrm>
          <a:prstGeom prst="ellipse">
            <a:avLst/>
          </a:prstGeom>
          <a:solidFill>
            <a:srgbClr val="FFFFFF"/>
          </a:solidFill>
          <a:ln w="12700">
            <a:solidFill>
              <a:schemeClr val="bg1"/>
            </a:solidFill>
            <a:round/>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Produkt</a:t>
            </a:r>
          </a:p>
        </p:txBody>
      </p:sp>
      <p:sp>
        <p:nvSpPr>
          <p:cNvPr id="75907" name="AutoShape 131"/>
          <p:cNvSpPr>
            <a:spLocks noChangeArrowheads="1"/>
          </p:cNvSpPr>
          <p:nvPr/>
        </p:nvSpPr>
        <p:spPr bwMode="auto">
          <a:xfrm>
            <a:off x="4457700" y="3378200"/>
            <a:ext cx="2630488" cy="720725"/>
          </a:xfrm>
          <a:prstGeom prst="rightArrow">
            <a:avLst>
              <a:gd name="adj1" fmla="val 65102"/>
              <a:gd name="adj2" fmla="val 51114"/>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Metriken</a:t>
            </a:r>
          </a:p>
        </p:txBody>
      </p:sp>
      <p:sp>
        <p:nvSpPr>
          <p:cNvPr id="75908" name="AutoShape 132"/>
          <p:cNvSpPr>
            <a:spLocks noChangeArrowheads="1"/>
          </p:cNvSpPr>
          <p:nvPr/>
        </p:nvSpPr>
        <p:spPr bwMode="auto">
          <a:xfrm>
            <a:off x="5114925" y="2670175"/>
            <a:ext cx="2630488" cy="720725"/>
          </a:xfrm>
          <a:prstGeom prst="rightArrow">
            <a:avLst>
              <a:gd name="adj1" fmla="val 65102"/>
              <a:gd name="adj2" fmla="val 51114"/>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Controlling</a:t>
            </a:r>
          </a:p>
        </p:txBody>
      </p:sp>
      <p:sp>
        <p:nvSpPr>
          <p:cNvPr id="75910" name="AutoShape 134"/>
          <p:cNvSpPr>
            <a:spLocks noChangeArrowheads="1"/>
          </p:cNvSpPr>
          <p:nvPr/>
        </p:nvSpPr>
        <p:spPr bwMode="auto">
          <a:xfrm>
            <a:off x="3800475" y="4040188"/>
            <a:ext cx="2703513" cy="722312"/>
          </a:xfrm>
          <a:prstGeom prst="rightArrow">
            <a:avLst>
              <a:gd name="adj1" fmla="val 65102"/>
              <a:gd name="adj2" fmla="val 52417"/>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Risk-Management</a:t>
            </a:r>
          </a:p>
        </p:txBody>
      </p:sp>
      <p:sp>
        <p:nvSpPr>
          <p:cNvPr id="75915" name="AutoShape 139"/>
          <p:cNvSpPr>
            <a:spLocks noChangeArrowheads="1"/>
          </p:cNvSpPr>
          <p:nvPr/>
        </p:nvSpPr>
        <p:spPr bwMode="auto">
          <a:xfrm rot="-2662055">
            <a:off x="1900238" y="3535363"/>
            <a:ext cx="4090987" cy="361950"/>
          </a:xfrm>
          <a:prstGeom prst="leftRightArrow">
            <a:avLst>
              <a:gd name="adj1" fmla="val 28574"/>
              <a:gd name="adj2" fmla="val 75560"/>
            </a:avLst>
          </a:prstGeom>
          <a:gradFill rotWithShape="0">
            <a:gsLst>
              <a:gs pos="0">
                <a:srgbClr val="FFFF00"/>
              </a:gs>
              <a:gs pos="100000">
                <a:srgbClr val="FFFFFF"/>
              </a:gs>
            </a:gsLst>
            <a:lin ang="0" scaled="1"/>
          </a:gradFill>
          <a:ln w="12700">
            <a:solidFill>
              <a:srgbClr val="FFFF99"/>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5916" name="Text Box 140"/>
          <p:cNvSpPr txBox="1">
            <a:spLocks noChangeArrowheads="1"/>
          </p:cNvSpPr>
          <p:nvPr/>
        </p:nvSpPr>
        <p:spPr bwMode="auto">
          <a:xfrm>
            <a:off x="2206625" y="3248025"/>
            <a:ext cx="16732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Service-Prozesse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213" name="Group 389"/>
          <p:cNvGrpSpPr>
            <a:grpSpLocks/>
          </p:cNvGrpSpPr>
          <p:nvPr/>
        </p:nvGrpSpPr>
        <p:grpSpPr bwMode="auto">
          <a:xfrm rot="-5400000">
            <a:off x="6885781" y="5203032"/>
            <a:ext cx="854075" cy="862012"/>
            <a:chOff x="3792" y="3264"/>
            <a:chExt cx="969" cy="969"/>
          </a:xfrm>
        </p:grpSpPr>
        <p:sp>
          <p:nvSpPr>
            <p:cNvPr id="78210" name="Arc 386"/>
            <p:cNvSpPr>
              <a:spLocks/>
            </p:cNvSpPr>
            <p:nvPr/>
          </p:nvSpPr>
          <p:spPr bwMode="auto">
            <a:xfrm rot="5400000">
              <a:off x="4281"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78211" name="Arc 387"/>
            <p:cNvSpPr>
              <a:spLocks/>
            </p:cNvSpPr>
            <p:nvPr/>
          </p:nvSpPr>
          <p:spPr bwMode="auto">
            <a:xfrm rot="10800000">
              <a:off x="3792"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vert="eaVert"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78212" name="Arc 388"/>
            <p:cNvSpPr>
              <a:spLocks/>
            </p:cNvSpPr>
            <p:nvPr/>
          </p:nvSpPr>
          <p:spPr bwMode="auto">
            <a:xfrm rot="16200000">
              <a:off x="379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78209" name="Arc 385"/>
            <p:cNvSpPr>
              <a:spLocks/>
            </p:cNvSpPr>
            <p:nvPr/>
          </p:nvSpPr>
          <p:spPr bwMode="auto">
            <a:xfrm>
              <a:off x="427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sp>
        <p:nvSpPr>
          <p:cNvPr id="77826" name="Rectangle 2"/>
          <p:cNvSpPr>
            <a:spLocks noGrp="1" noChangeArrowheads="1"/>
          </p:cNvSpPr>
          <p:nvPr>
            <p:ph type="title"/>
          </p:nvPr>
        </p:nvSpPr>
        <p:spPr>
          <a:xfrm>
            <a:off x="1344613" y="550863"/>
            <a:ext cx="6249987" cy="720725"/>
          </a:xfrm>
        </p:spPr>
        <p:txBody>
          <a:bodyPr/>
          <a:lstStyle/>
          <a:p>
            <a:r>
              <a:rPr lang="de-DE" altLang="en-US"/>
              <a:t>Der Software-Entwicklungsprozess</a:t>
            </a:r>
            <a:br>
              <a:rPr lang="de-DE" altLang="en-US"/>
            </a:br>
            <a:r>
              <a:rPr lang="de-DE" altLang="en-US" sz="1700" i="1"/>
              <a:t>4. Wirkungsfelder : Software-Management</a:t>
            </a:r>
          </a:p>
        </p:txBody>
      </p:sp>
      <p:sp>
        <p:nvSpPr>
          <p:cNvPr id="77828" name="Oval 4"/>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7829" name="Oval 5"/>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7830" name="Oval 6"/>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7831" name="Oval 7"/>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2" name="Oval 8"/>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3" name="Oval 9"/>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4" name="Freeform 10"/>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5" name="Freeform 11"/>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6" name="Freeform 12"/>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7" name="Freeform 13"/>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7838" name="Oval 14"/>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7839" name="Oval 15"/>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7840" name="Oval 16"/>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7841" name="AutoShape 17"/>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7842" name="AutoShape 18"/>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7843" name="Text Box 19"/>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77844" name="Oval 20"/>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8172" name="Text Box 348"/>
          <p:cNvSpPr txBox="1">
            <a:spLocks noChangeArrowheads="1"/>
          </p:cNvSpPr>
          <p:nvPr/>
        </p:nvSpPr>
        <p:spPr bwMode="auto">
          <a:xfrm>
            <a:off x="1393825" y="1819275"/>
            <a:ext cx="66802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Der Software-Entwicklungsprozess hat folgende, grundlegende Struktur:</a:t>
            </a:r>
          </a:p>
        </p:txBody>
      </p:sp>
      <p:sp>
        <p:nvSpPr>
          <p:cNvPr id="78173" name="Text Box 349"/>
          <p:cNvSpPr txBox="1">
            <a:spLocks noChangeArrowheads="1"/>
          </p:cNvSpPr>
          <p:nvPr/>
        </p:nvSpPr>
        <p:spPr bwMode="auto">
          <a:xfrm>
            <a:off x="1466850" y="2460625"/>
            <a:ext cx="2333625"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r"/>
            <a:r>
              <a:rPr lang="de-DE" altLang="en-US" sz="1500">
                <a:solidFill>
                  <a:srgbClr val="FFFF00"/>
                </a:solidFill>
                <a:latin typeface="Arial" charset="0"/>
              </a:rPr>
              <a:t>Er durchläuft die Phasen</a:t>
            </a:r>
            <a:endParaRPr lang="de-DE" altLang="en-US" sz="1500">
              <a:solidFill>
                <a:srgbClr val="FFFFFF"/>
              </a:solidFill>
              <a:latin typeface="Arial" charset="0"/>
            </a:endParaRPr>
          </a:p>
          <a:p>
            <a:pPr algn="r"/>
            <a:r>
              <a:rPr lang="de-DE" altLang="en-US" sz="1500">
                <a:solidFill>
                  <a:srgbClr val="FFFFFF"/>
                </a:solidFill>
                <a:latin typeface="Arial" charset="0"/>
              </a:rPr>
              <a:t>Analyse</a:t>
            </a:r>
          </a:p>
          <a:p>
            <a:pPr algn="r"/>
            <a:r>
              <a:rPr lang="de-DE" altLang="en-US" sz="1500">
                <a:solidFill>
                  <a:srgbClr val="FFFFFF"/>
                </a:solidFill>
                <a:latin typeface="Arial" charset="0"/>
              </a:rPr>
              <a:t>Design</a:t>
            </a:r>
          </a:p>
          <a:p>
            <a:pPr algn="r"/>
            <a:r>
              <a:rPr lang="de-DE" altLang="en-US" sz="1500">
                <a:solidFill>
                  <a:srgbClr val="FFFFFF"/>
                </a:solidFill>
                <a:latin typeface="Arial" charset="0"/>
              </a:rPr>
              <a:t>Programmierung</a:t>
            </a:r>
          </a:p>
          <a:p>
            <a:pPr algn="r"/>
            <a:r>
              <a:rPr lang="de-DE" altLang="en-US" sz="1500">
                <a:solidFill>
                  <a:srgbClr val="FFFFFF"/>
                </a:solidFill>
                <a:latin typeface="Arial" charset="0"/>
              </a:rPr>
              <a:t>Test</a:t>
            </a:r>
          </a:p>
        </p:txBody>
      </p:sp>
      <p:sp>
        <p:nvSpPr>
          <p:cNvPr id="78174" name="Text Box 350"/>
          <p:cNvSpPr txBox="1">
            <a:spLocks noChangeArrowheads="1"/>
          </p:cNvSpPr>
          <p:nvPr/>
        </p:nvSpPr>
        <p:spPr bwMode="auto">
          <a:xfrm>
            <a:off x="4752975" y="2460625"/>
            <a:ext cx="4851400"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Jede Phase produziert definierte Ergebnistypen, z.B.</a:t>
            </a:r>
          </a:p>
          <a:p>
            <a:r>
              <a:rPr lang="de-DE" altLang="en-US" sz="1500">
                <a:solidFill>
                  <a:srgbClr val="FFFFFF"/>
                </a:solidFill>
                <a:latin typeface="Arial" charset="0"/>
              </a:rPr>
              <a:t>Use-Case-Modell, fachliche Testfälle</a:t>
            </a:r>
          </a:p>
          <a:p>
            <a:r>
              <a:rPr lang="de-DE" altLang="en-US" sz="1500">
                <a:solidFill>
                  <a:srgbClr val="FFFFFF"/>
                </a:solidFill>
                <a:latin typeface="Arial" charset="0"/>
              </a:rPr>
              <a:t>Objekt-Modell, Objekt-Interaktion</a:t>
            </a:r>
          </a:p>
          <a:p>
            <a:r>
              <a:rPr lang="de-DE" altLang="en-US" sz="1500">
                <a:solidFill>
                  <a:srgbClr val="FFFFFF"/>
                </a:solidFill>
                <a:latin typeface="Arial" charset="0"/>
              </a:rPr>
              <a:t>Klassen-Bibliotheken, Module</a:t>
            </a:r>
          </a:p>
          <a:p>
            <a:r>
              <a:rPr lang="de-DE" altLang="en-US" sz="1500">
                <a:solidFill>
                  <a:srgbClr val="FFFFFF"/>
                </a:solidFill>
                <a:latin typeface="Arial" charset="0"/>
              </a:rPr>
              <a:t>Test-Protokoll</a:t>
            </a:r>
          </a:p>
        </p:txBody>
      </p:sp>
      <p:sp>
        <p:nvSpPr>
          <p:cNvPr id="78175" name="Text Box 351"/>
          <p:cNvSpPr txBox="1">
            <a:spLocks noChangeArrowheads="1"/>
          </p:cNvSpPr>
          <p:nvPr/>
        </p:nvSpPr>
        <p:spPr bwMode="auto">
          <a:xfrm>
            <a:off x="1409700" y="3898900"/>
            <a:ext cx="57626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Die Phasen können auf verschiedene Weisen angeordnet sein:</a:t>
            </a:r>
          </a:p>
        </p:txBody>
      </p:sp>
      <p:sp>
        <p:nvSpPr>
          <p:cNvPr id="78176" name="Rectangle 352"/>
          <p:cNvSpPr>
            <a:spLocks noChangeArrowheads="1"/>
          </p:cNvSpPr>
          <p:nvPr/>
        </p:nvSpPr>
        <p:spPr bwMode="auto">
          <a:xfrm>
            <a:off x="5373688" y="4310063"/>
            <a:ext cx="158432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Arial" charset="0"/>
              </a:rPr>
              <a:t>Iteratives Modell</a:t>
            </a:r>
          </a:p>
        </p:txBody>
      </p:sp>
      <p:sp>
        <p:nvSpPr>
          <p:cNvPr id="78177" name="Rectangle 353"/>
          <p:cNvSpPr>
            <a:spLocks noChangeArrowheads="1"/>
          </p:cNvSpPr>
          <p:nvPr/>
        </p:nvSpPr>
        <p:spPr bwMode="auto">
          <a:xfrm>
            <a:off x="1481138" y="4330700"/>
            <a:ext cx="17113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Arial" charset="0"/>
              </a:rPr>
              <a:t>Wasserfall-Modell</a:t>
            </a:r>
          </a:p>
        </p:txBody>
      </p:sp>
      <p:sp>
        <p:nvSpPr>
          <p:cNvPr id="78178" name="AutoShape 354"/>
          <p:cNvSpPr>
            <a:spLocks noChangeArrowheads="1"/>
          </p:cNvSpPr>
          <p:nvPr/>
        </p:nvSpPr>
        <p:spPr bwMode="auto">
          <a:xfrm>
            <a:off x="3873500" y="2741613"/>
            <a:ext cx="511175" cy="144462"/>
          </a:xfrm>
          <a:prstGeom prst="rightArrow">
            <a:avLst>
              <a:gd name="adj1" fmla="val 50000"/>
              <a:gd name="adj2" fmla="val 8846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79" name="Oval 355"/>
          <p:cNvSpPr>
            <a:spLocks noChangeArrowheads="1"/>
          </p:cNvSpPr>
          <p:nvPr/>
        </p:nvSpPr>
        <p:spPr bwMode="auto">
          <a:xfrm>
            <a:off x="4530725" y="2741613"/>
            <a:ext cx="146050" cy="14446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0" name="AutoShape 356"/>
          <p:cNvSpPr>
            <a:spLocks noChangeArrowheads="1"/>
          </p:cNvSpPr>
          <p:nvPr/>
        </p:nvSpPr>
        <p:spPr bwMode="auto">
          <a:xfrm>
            <a:off x="3873500" y="2959100"/>
            <a:ext cx="511175" cy="144463"/>
          </a:xfrm>
          <a:prstGeom prst="rightArrow">
            <a:avLst>
              <a:gd name="adj1" fmla="val 50000"/>
              <a:gd name="adj2" fmla="val 88461"/>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1" name="Oval 357"/>
          <p:cNvSpPr>
            <a:spLocks noChangeArrowheads="1"/>
          </p:cNvSpPr>
          <p:nvPr/>
        </p:nvSpPr>
        <p:spPr bwMode="auto">
          <a:xfrm>
            <a:off x="4530725" y="2959100"/>
            <a:ext cx="146050" cy="144463"/>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2" name="AutoShape 358"/>
          <p:cNvSpPr>
            <a:spLocks noChangeArrowheads="1"/>
          </p:cNvSpPr>
          <p:nvPr/>
        </p:nvSpPr>
        <p:spPr bwMode="auto">
          <a:xfrm>
            <a:off x="3873500" y="3175000"/>
            <a:ext cx="511175" cy="144463"/>
          </a:xfrm>
          <a:prstGeom prst="rightArrow">
            <a:avLst>
              <a:gd name="adj1" fmla="val 50000"/>
              <a:gd name="adj2" fmla="val 88461"/>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3" name="Oval 359"/>
          <p:cNvSpPr>
            <a:spLocks noChangeArrowheads="1"/>
          </p:cNvSpPr>
          <p:nvPr/>
        </p:nvSpPr>
        <p:spPr bwMode="auto">
          <a:xfrm>
            <a:off x="4530725" y="3175000"/>
            <a:ext cx="146050" cy="144463"/>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4" name="AutoShape 360"/>
          <p:cNvSpPr>
            <a:spLocks noChangeArrowheads="1"/>
          </p:cNvSpPr>
          <p:nvPr/>
        </p:nvSpPr>
        <p:spPr bwMode="auto">
          <a:xfrm>
            <a:off x="3873500" y="3390900"/>
            <a:ext cx="511175" cy="144463"/>
          </a:xfrm>
          <a:prstGeom prst="rightArrow">
            <a:avLst>
              <a:gd name="adj1" fmla="val 50000"/>
              <a:gd name="adj2" fmla="val 88461"/>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5" name="Oval 361"/>
          <p:cNvSpPr>
            <a:spLocks noChangeArrowheads="1"/>
          </p:cNvSpPr>
          <p:nvPr/>
        </p:nvSpPr>
        <p:spPr bwMode="auto">
          <a:xfrm>
            <a:off x="4530725" y="3390900"/>
            <a:ext cx="146050" cy="144463"/>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6" name="AutoShape 362"/>
          <p:cNvSpPr>
            <a:spLocks noChangeArrowheads="1"/>
          </p:cNvSpPr>
          <p:nvPr/>
        </p:nvSpPr>
        <p:spPr bwMode="auto">
          <a:xfrm>
            <a:off x="1535113" y="4933950"/>
            <a:ext cx="511175" cy="144463"/>
          </a:xfrm>
          <a:prstGeom prst="rightArrow">
            <a:avLst>
              <a:gd name="adj1" fmla="val 50000"/>
              <a:gd name="adj2" fmla="val 88461"/>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7" name="Oval 363"/>
          <p:cNvSpPr>
            <a:spLocks noChangeArrowheads="1"/>
          </p:cNvSpPr>
          <p:nvPr/>
        </p:nvSpPr>
        <p:spPr bwMode="auto">
          <a:xfrm>
            <a:off x="2073275" y="4933950"/>
            <a:ext cx="146050" cy="144463"/>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8" name="AutoShape 364"/>
          <p:cNvSpPr>
            <a:spLocks noChangeArrowheads="1"/>
          </p:cNvSpPr>
          <p:nvPr/>
        </p:nvSpPr>
        <p:spPr bwMode="auto">
          <a:xfrm>
            <a:off x="2251075" y="5149850"/>
            <a:ext cx="512763" cy="144463"/>
          </a:xfrm>
          <a:prstGeom prst="rightArrow">
            <a:avLst>
              <a:gd name="adj1" fmla="val 50000"/>
              <a:gd name="adj2" fmla="val 88736"/>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89" name="Oval 365"/>
          <p:cNvSpPr>
            <a:spLocks noChangeArrowheads="1"/>
          </p:cNvSpPr>
          <p:nvPr/>
        </p:nvSpPr>
        <p:spPr bwMode="auto">
          <a:xfrm>
            <a:off x="2813050" y="5149850"/>
            <a:ext cx="146050" cy="144463"/>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0" name="AutoShape 366"/>
          <p:cNvSpPr>
            <a:spLocks noChangeArrowheads="1"/>
          </p:cNvSpPr>
          <p:nvPr/>
        </p:nvSpPr>
        <p:spPr bwMode="auto">
          <a:xfrm>
            <a:off x="3005138" y="5367338"/>
            <a:ext cx="511175" cy="144462"/>
          </a:xfrm>
          <a:prstGeom prst="rightArrow">
            <a:avLst>
              <a:gd name="adj1" fmla="val 50000"/>
              <a:gd name="adj2" fmla="val 88462"/>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1" name="Oval 367"/>
          <p:cNvSpPr>
            <a:spLocks noChangeArrowheads="1"/>
          </p:cNvSpPr>
          <p:nvPr/>
        </p:nvSpPr>
        <p:spPr bwMode="auto">
          <a:xfrm>
            <a:off x="3552825" y="5367338"/>
            <a:ext cx="146050" cy="144462"/>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2" name="AutoShape 368"/>
          <p:cNvSpPr>
            <a:spLocks noChangeArrowheads="1"/>
          </p:cNvSpPr>
          <p:nvPr/>
        </p:nvSpPr>
        <p:spPr bwMode="auto">
          <a:xfrm>
            <a:off x="3771900" y="5583238"/>
            <a:ext cx="512763" cy="144462"/>
          </a:xfrm>
          <a:prstGeom prst="rightArrow">
            <a:avLst>
              <a:gd name="adj1" fmla="val 50000"/>
              <a:gd name="adj2" fmla="val 88737"/>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3" name="Oval 369"/>
          <p:cNvSpPr>
            <a:spLocks noChangeArrowheads="1"/>
          </p:cNvSpPr>
          <p:nvPr/>
        </p:nvSpPr>
        <p:spPr bwMode="auto">
          <a:xfrm>
            <a:off x="4311650" y="5583238"/>
            <a:ext cx="146050" cy="144462"/>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4" name="Line 370"/>
          <p:cNvSpPr>
            <a:spLocks noChangeShapeType="1"/>
          </p:cNvSpPr>
          <p:nvPr/>
        </p:nvSpPr>
        <p:spPr bwMode="auto">
          <a:xfrm>
            <a:off x="1535113" y="5799138"/>
            <a:ext cx="3141662"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5" name="Text Box 371"/>
          <p:cNvSpPr txBox="1">
            <a:spLocks noChangeArrowheads="1"/>
          </p:cNvSpPr>
          <p:nvPr/>
        </p:nvSpPr>
        <p:spPr bwMode="auto">
          <a:xfrm>
            <a:off x="4191000" y="5902325"/>
            <a:ext cx="387350" cy="230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Zeit</a:t>
            </a:r>
          </a:p>
        </p:txBody>
      </p:sp>
      <p:sp>
        <p:nvSpPr>
          <p:cNvPr id="78196" name="Line 372"/>
          <p:cNvSpPr>
            <a:spLocks noChangeShapeType="1"/>
          </p:cNvSpPr>
          <p:nvPr/>
        </p:nvSpPr>
        <p:spPr bwMode="auto">
          <a:xfrm>
            <a:off x="6256338" y="5583238"/>
            <a:ext cx="2119312"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7" name="Line 373"/>
          <p:cNvSpPr>
            <a:spLocks noChangeShapeType="1"/>
          </p:cNvSpPr>
          <p:nvPr/>
        </p:nvSpPr>
        <p:spPr bwMode="auto">
          <a:xfrm rot="-5400000">
            <a:off x="6415087" y="5583238"/>
            <a:ext cx="18764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05" name="Freeform 381"/>
          <p:cNvSpPr>
            <a:spLocks/>
          </p:cNvSpPr>
          <p:nvPr/>
        </p:nvSpPr>
        <p:spPr bwMode="auto">
          <a:xfrm>
            <a:off x="6569075" y="4986338"/>
            <a:ext cx="1462088" cy="1335087"/>
          </a:xfrm>
          <a:custGeom>
            <a:avLst/>
            <a:gdLst>
              <a:gd name="T0" fmla="*/ 982 w 1920"/>
              <a:gd name="T1" fmla="*/ 763 h 1776"/>
              <a:gd name="T2" fmla="*/ 1044 w 1920"/>
              <a:gd name="T3" fmla="*/ 717 h 1776"/>
              <a:gd name="T4" fmla="*/ 1128 w 1920"/>
              <a:gd name="T5" fmla="*/ 720 h 1776"/>
              <a:gd name="T6" fmla="*/ 1186 w 1920"/>
              <a:gd name="T7" fmla="*/ 773 h 1776"/>
              <a:gd name="T8" fmla="*/ 1196 w 1920"/>
              <a:gd name="T9" fmla="*/ 876 h 1776"/>
              <a:gd name="T10" fmla="*/ 1112 w 1920"/>
              <a:gd name="T11" fmla="*/ 1011 h 1776"/>
              <a:gd name="T12" fmla="*/ 960 w 1920"/>
              <a:gd name="T13" fmla="*/ 1065 h 1776"/>
              <a:gd name="T14" fmla="*/ 808 w 1920"/>
              <a:gd name="T15" fmla="*/ 1011 h 1776"/>
              <a:gd name="T16" fmla="*/ 724 w 1920"/>
              <a:gd name="T17" fmla="*/ 876 h 1776"/>
              <a:gd name="T18" fmla="*/ 763 w 1920"/>
              <a:gd name="T19" fmla="*/ 660 h 1776"/>
              <a:gd name="T20" fmla="*/ 941 w 1920"/>
              <a:gd name="T21" fmla="*/ 502 h 1776"/>
              <a:gd name="T22" fmla="*/ 1188 w 1920"/>
              <a:gd name="T23" fmla="*/ 489 h 1776"/>
              <a:gd name="T24" fmla="*/ 1379 w 1920"/>
              <a:gd name="T25" fmla="*/ 631 h 1776"/>
              <a:gd name="T26" fmla="*/ 1439 w 1920"/>
              <a:gd name="T27" fmla="*/ 853 h 1776"/>
              <a:gd name="T28" fmla="*/ 1402 w 1920"/>
              <a:gd name="T29" fmla="*/ 1013 h 1776"/>
              <a:gd name="T30" fmla="*/ 1317 w 1920"/>
              <a:gd name="T31" fmla="*/ 1147 h 1776"/>
              <a:gd name="T32" fmla="*/ 1190 w 1920"/>
              <a:gd name="T33" fmla="*/ 1244 h 1776"/>
              <a:gd name="T34" fmla="*/ 1034 w 1920"/>
              <a:gd name="T35" fmla="*/ 1297 h 1776"/>
              <a:gd name="T36" fmla="*/ 863 w 1920"/>
              <a:gd name="T37" fmla="*/ 1293 h 1776"/>
              <a:gd name="T38" fmla="*/ 711 w 1920"/>
              <a:gd name="T39" fmla="*/ 1235 h 1776"/>
              <a:gd name="T40" fmla="*/ 590 w 1920"/>
              <a:gd name="T41" fmla="*/ 1130 h 1776"/>
              <a:gd name="T42" fmla="*/ 510 w 1920"/>
              <a:gd name="T43" fmla="*/ 991 h 1776"/>
              <a:gd name="T44" fmla="*/ 481 w 1920"/>
              <a:gd name="T45" fmla="*/ 830 h 1776"/>
              <a:gd name="T46" fmla="*/ 516 w 1920"/>
              <a:gd name="T47" fmla="*/ 625 h 1776"/>
              <a:gd name="T48" fmla="*/ 617 w 1920"/>
              <a:gd name="T49" fmla="*/ 452 h 1776"/>
              <a:gd name="T50" fmla="*/ 769 w 1920"/>
              <a:gd name="T51" fmla="*/ 323 h 1776"/>
              <a:gd name="T52" fmla="*/ 960 w 1920"/>
              <a:gd name="T53" fmla="*/ 249 h 1776"/>
              <a:gd name="T54" fmla="*/ 1172 w 1920"/>
              <a:gd name="T55" fmla="*/ 243 h 1776"/>
              <a:gd name="T56" fmla="*/ 1367 w 1920"/>
              <a:gd name="T57" fmla="*/ 308 h 1776"/>
              <a:gd name="T58" fmla="*/ 1525 w 1920"/>
              <a:gd name="T59" fmla="*/ 430 h 1776"/>
              <a:gd name="T60" fmla="*/ 1634 w 1920"/>
              <a:gd name="T61" fmla="*/ 598 h 1776"/>
              <a:gd name="T62" fmla="*/ 1679 w 1920"/>
              <a:gd name="T63" fmla="*/ 798 h 1776"/>
              <a:gd name="T64" fmla="*/ 1648 w 1920"/>
              <a:gd name="T65" fmla="*/ 1040 h 1776"/>
              <a:gd name="T66" fmla="*/ 1537 w 1920"/>
              <a:gd name="T67" fmla="*/ 1254 h 1776"/>
              <a:gd name="T68" fmla="*/ 1363 w 1920"/>
              <a:gd name="T69" fmla="*/ 1418 h 1776"/>
              <a:gd name="T70" fmla="*/ 1139 w 1920"/>
              <a:gd name="T71" fmla="*/ 1517 h 1776"/>
              <a:gd name="T72" fmla="*/ 886 w 1920"/>
              <a:gd name="T73" fmla="*/ 1537 h 1776"/>
              <a:gd name="T74" fmla="*/ 649 w 1920"/>
              <a:gd name="T75" fmla="*/ 1468 h 1776"/>
              <a:gd name="T76" fmla="*/ 452 w 1920"/>
              <a:gd name="T77" fmla="*/ 1332 h 1776"/>
              <a:gd name="T78" fmla="*/ 312 w 1920"/>
              <a:gd name="T79" fmla="*/ 1137 h 1776"/>
              <a:gd name="T80" fmla="*/ 243 w 1920"/>
              <a:gd name="T81" fmla="*/ 902 h 1776"/>
              <a:gd name="T82" fmla="*/ 267 w 1920"/>
              <a:gd name="T83" fmla="*/ 621 h 1776"/>
              <a:gd name="T84" fmla="*/ 384 w 1920"/>
              <a:gd name="T85" fmla="*/ 366 h 1776"/>
              <a:gd name="T86" fmla="*/ 578 w 1920"/>
              <a:gd name="T87" fmla="*/ 165 h 1776"/>
              <a:gd name="T88" fmla="*/ 830 w 1920"/>
              <a:gd name="T89" fmla="*/ 37 h 1776"/>
              <a:gd name="T90" fmla="*/ 1124 w 1920"/>
              <a:gd name="T91" fmla="*/ 2 h 1776"/>
              <a:gd name="T92" fmla="*/ 1408 w 1920"/>
              <a:gd name="T93" fmla="*/ 64 h 1776"/>
              <a:gd name="T94" fmla="*/ 1646 w 1920"/>
              <a:gd name="T95" fmla="*/ 216 h 1776"/>
              <a:gd name="T96" fmla="*/ 1819 w 1920"/>
              <a:gd name="T97" fmla="*/ 434 h 1776"/>
              <a:gd name="T98" fmla="*/ 1911 w 1920"/>
              <a:gd name="T99" fmla="*/ 703 h 1776"/>
              <a:gd name="T100" fmla="*/ 1901 w 1920"/>
              <a:gd name="T101" fmla="*/ 1020 h 1776"/>
              <a:gd name="T102" fmla="*/ 1782 w 1920"/>
              <a:gd name="T103" fmla="*/ 1320 h 1776"/>
              <a:gd name="T104" fmla="*/ 1572 w 1920"/>
              <a:gd name="T105" fmla="*/ 1560 h 1776"/>
              <a:gd name="T106" fmla="*/ 1291 w 1920"/>
              <a:gd name="T107" fmla="*/ 1720 h 1776"/>
              <a:gd name="T108" fmla="*/ 960 w 1920"/>
              <a:gd name="T109" fmla="*/ 1776 h 1776"/>
              <a:gd name="T110" fmla="*/ 631 w 1920"/>
              <a:gd name="T111" fmla="*/ 1720 h 1776"/>
              <a:gd name="T112" fmla="*/ 351 w 1920"/>
              <a:gd name="T113" fmla="*/ 1560 h 1776"/>
              <a:gd name="T114" fmla="*/ 138 w 1920"/>
              <a:gd name="T115" fmla="*/ 1320 h 1776"/>
              <a:gd name="T116" fmla="*/ 19 w 1920"/>
              <a:gd name="T117" fmla="*/ 1020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20" h="1776">
                <a:moveTo>
                  <a:pt x="960" y="830"/>
                </a:moveTo>
                <a:lnTo>
                  <a:pt x="960" y="816"/>
                </a:lnTo>
                <a:lnTo>
                  <a:pt x="962" y="804"/>
                </a:lnTo>
                <a:lnTo>
                  <a:pt x="966" y="794"/>
                </a:lnTo>
                <a:lnTo>
                  <a:pt x="970" y="783"/>
                </a:lnTo>
                <a:lnTo>
                  <a:pt x="976" y="773"/>
                </a:lnTo>
                <a:lnTo>
                  <a:pt x="982" y="763"/>
                </a:lnTo>
                <a:lnTo>
                  <a:pt x="987" y="754"/>
                </a:lnTo>
                <a:lnTo>
                  <a:pt x="995" y="746"/>
                </a:lnTo>
                <a:lnTo>
                  <a:pt x="1005" y="738"/>
                </a:lnTo>
                <a:lnTo>
                  <a:pt x="1013" y="730"/>
                </a:lnTo>
                <a:lnTo>
                  <a:pt x="1022" y="724"/>
                </a:lnTo>
                <a:lnTo>
                  <a:pt x="1034" y="720"/>
                </a:lnTo>
                <a:lnTo>
                  <a:pt x="1044" y="717"/>
                </a:lnTo>
                <a:lnTo>
                  <a:pt x="1056" y="713"/>
                </a:lnTo>
                <a:lnTo>
                  <a:pt x="1067" y="711"/>
                </a:lnTo>
                <a:lnTo>
                  <a:pt x="1081" y="711"/>
                </a:lnTo>
                <a:lnTo>
                  <a:pt x="1093" y="711"/>
                </a:lnTo>
                <a:lnTo>
                  <a:pt x="1104" y="713"/>
                </a:lnTo>
                <a:lnTo>
                  <a:pt x="1116" y="717"/>
                </a:lnTo>
                <a:lnTo>
                  <a:pt x="1128" y="720"/>
                </a:lnTo>
                <a:lnTo>
                  <a:pt x="1137" y="724"/>
                </a:lnTo>
                <a:lnTo>
                  <a:pt x="1147" y="730"/>
                </a:lnTo>
                <a:lnTo>
                  <a:pt x="1157" y="738"/>
                </a:lnTo>
                <a:lnTo>
                  <a:pt x="1165" y="746"/>
                </a:lnTo>
                <a:lnTo>
                  <a:pt x="1172" y="754"/>
                </a:lnTo>
                <a:lnTo>
                  <a:pt x="1180" y="763"/>
                </a:lnTo>
                <a:lnTo>
                  <a:pt x="1186" y="773"/>
                </a:lnTo>
                <a:lnTo>
                  <a:pt x="1190" y="783"/>
                </a:lnTo>
                <a:lnTo>
                  <a:pt x="1196" y="794"/>
                </a:lnTo>
                <a:lnTo>
                  <a:pt x="1198" y="804"/>
                </a:lnTo>
                <a:lnTo>
                  <a:pt x="1200" y="816"/>
                </a:lnTo>
                <a:lnTo>
                  <a:pt x="1200" y="830"/>
                </a:lnTo>
                <a:lnTo>
                  <a:pt x="1200" y="853"/>
                </a:lnTo>
                <a:lnTo>
                  <a:pt x="1196" y="876"/>
                </a:lnTo>
                <a:lnTo>
                  <a:pt x="1190" y="900"/>
                </a:lnTo>
                <a:lnTo>
                  <a:pt x="1182" y="921"/>
                </a:lnTo>
                <a:lnTo>
                  <a:pt x="1170" y="943"/>
                </a:lnTo>
                <a:lnTo>
                  <a:pt x="1159" y="962"/>
                </a:lnTo>
                <a:lnTo>
                  <a:pt x="1145" y="980"/>
                </a:lnTo>
                <a:lnTo>
                  <a:pt x="1130" y="997"/>
                </a:lnTo>
                <a:lnTo>
                  <a:pt x="1112" y="1011"/>
                </a:lnTo>
                <a:lnTo>
                  <a:pt x="1095" y="1024"/>
                </a:lnTo>
                <a:lnTo>
                  <a:pt x="1075" y="1038"/>
                </a:lnTo>
                <a:lnTo>
                  <a:pt x="1054" y="1048"/>
                </a:lnTo>
                <a:lnTo>
                  <a:pt x="1032" y="1056"/>
                </a:lnTo>
                <a:lnTo>
                  <a:pt x="1009" y="1061"/>
                </a:lnTo>
                <a:lnTo>
                  <a:pt x="985" y="1065"/>
                </a:lnTo>
                <a:lnTo>
                  <a:pt x="960" y="1065"/>
                </a:lnTo>
                <a:lnTo>
                  <a:pt x="935" y="1065"/>
                </a:lnTo>
                <a:lnTo>
                  <a:pt x="911" y="1061"/>
                </a:lnTo>
                <a:lnTo>
                  <a:pt x="888" y="1056"/>
                </a:lnTo>
                <a:lnTo>
                  <a:pt x="867" y="1048"/>
                </a:lnTo>
                <a:lnTo>
                  <a:pt x="845" y="1038"/>
                </a:lnTo>
                <a:lnTo>
                  <a:pt x="826" y="1024"/>
                </a:lnTo>
                <a:lnTo>
                  <a:pt x="808" y="1011"/>
                </a:lnTo>
                <a:lnTo>
                  <a:pt x="791" y="997"/>
                </a:lnTo>
                <a:lnTo>
                  <a:pt x="775" y="980"/>
                </a:lnTo>
                <a:lnTo>
                  <a:pt x="761" y="962"/>
                </a:lnTo>
                <a:lnTo>
                  <a:pt x="750" y="943"/>
                </a:lnTo>
                <a:lnTo>
                  <a:pt x="740" y="921"/>
                </a:lnTo>
                <a:lnTo>
                  <a:pt x="730" y="900"/>
                </a:lnTo>
                <a:lnTo>
                  <a:pt x="724" y="876"/>
                </a:lnTo>
                <a:lnTo>
                  <a:pt x="721" y="853"/>
                </a:lnTo>
                <a:lnTo>
                  <a:pt x="721" y="830"/>
                </a:lnTo>
                <a:lnTo>
                  <a:pt x="723" y="793"/>
                </a:lnTo>
                <a:lnTo>
                  <a:pt x="728" y="757"/>
                </a:lnTo>
                <a:lnTo>
                  <a:pt x="736" y="722"/>
                </a:lnTo>
                <a:lnTo>
                  <a:pt x="748" y="691"/>
                </a:lnTo>
                <a:lnTo>
                  <a:pt x="763" y="660"/>
                </a:lnTo>
                <a:lnTo>
                  <a:pt x="781" y="631"/>
                </a:lnTo>
                <a:lnTo>
                  <a:pt x="802" y="604"/>
                </a:lnTo>
                <a:lnTo>
                  <a:pt x="826" y="578"/>
                </a:lnTo>
                <a:lnTo>
                  <a:pt x="851" y="555"/>
                </a:lnTo>
                <a:lnTo>
                  <a:pt x="878" y="533"/>
                </a:lnTo>
                <a:lnTo>
                  <a:pt x="909" y="516"/>
                </a:lnTo>
                <a:lnTo>
                  <a:pt x="941" y="502"/>
                </a:lnTo>
                <a:lnTo>
                  <a:pt x="974" y="489"/>
                </a:lnTo>
                <a:lnTo>
                  <a:pt x="1007" y="481"/>
                </a:lnTo>
                <a:lnTo>
                  <a:pt x="1044" y="475"/>
                </a:lnTo>
                <a:lnTo>
                  <a:pt x="1081" y="473"/>
                </a:lnTo>
                <a:lnTo>
                  <a:pt x="1118" y="475"/>
                </a:lnTo>
                <a:lnTo>
                  <a:pt x="1153" y="481"/>
                </a:lnTo>
                <a:lnTo>
                  <a:pt x="1188" y="489"/>
                </a:lnTo>
                <a:lnTo>
                  <a:pt x="1221" y="502"/>
                </a:lnTo>
                <a:lnTo>
                  <a:pt x="1252" y="516"/>
                </a:lnTo>
                <a:lnTo>
                  <a:pt x="1281" y="533"/>
                </a:lnTo>
                <a:lnTo>
                  <a:pt x="1309" y="555"/>
                </a:lnTo>
                <a:lnTo>
                  <a:pt x="1334" y="578"/>
                </a:lnTo>
                <a:lnTo>
                  <a:pt x="1357" y="604"/>
                </a:lnTo>
                <a:lnTo>
                  <a:pt x="1379" y="631"/>
                </a:lnTo>
                <a:lnTo>
                  <a:pt x="1396" y="660"/>
                </a:lnTo>
                <a:lnTo>
                  <a:pt x="1412" y="691"/>
                </a:lnTo>
                <a:lnTo>
                  <a:pt x="1424" y="722"/>
                </a:lnTo>
                <a:lnTo>
                  <a:pt x="1433" y="757"/>
                </a:lnTo>
                <a:lnTo>
                  <a:pt x="1439" y="793"/>
                </a:lnTo>
                <a:lnTo>
                  <a:pt x="1441" y="830"/>
                </a:lnTo>
                <a:lnTo>
                  <a:pt x="1439" y="853"/>
                </a:lnTo>
                <a:lnTo>
                  <a:pt x="1437" y="876"/>
                </a:lnTo>
                <a:lnTo>
                  <a:pt x="1435" y="902"/>
                </a:lnTo>
                <a:lnTo>
                  <a:pt x="1431" y="925"/>
                </a:lnTo>
                <a:lnTo>
                  <a:pt x="1426" y="946"/>
                </a:lnTo>
                <a:lnTo>
                  <a:pt x="1418" y="970"/>
                </a:lnTo>
                <a:lnTo>
                  <a:pt x="1412" y="991"/>
                </a:lnTo>
                <a:lnTo>
                  <a:pt x="1402" y="1013"/>
                </a:lnTo>
                <a:lnTo>
                  <a:pt x="1392" y="1034"/>
                </a:lnTo>
                <a:lnTo>
                  <a:pt x="1383" y="1056"/>
                </a:lnTo>
                <a:lnTo>
                  <a:pt x="1371" y="1075"/>
                </a:lnTo>
                <a:lnTo>
                  <a:pt x="1357" y="1094"/>
                </a:lnTo>
                <a:lnTo>
                  <a:pt x="1346" y="1112"/>
                </a:lnTo>
                <a:lnTo>
                  <a:pt x="1330" y="1130"/>
                </a:lnTo>
                <a:lnTo>
                  <a:pt x="1317" y="1147"/>
                </a:lnTo>
                <a:lnTo>
                  <a:pt x="1299" y="1165"/>
                </a:lnTo>
                <a:lnTo>
                  <a:pt x="1283" y="1180"/>
                </a:lnTo>
                <a:lnTo>
                  <a:pt x="1266" y="1194"/>
                </a:lnTo>
                <a:lnTo>
                  <a:pt x="1248" y="1209"/>
                </a:lnTo>
                <a:lnTo>
                  <a:pt x="1229" y="1221"/>
                </a:lnTo>
                <a:lnTo>
                  <a:pt x="1209" y="1235"/>
                </a:lnTo>
                <a:lnTo>
                  <a:pt x="1190" y="1244"/>
                </a:lnTo>
                <a:lnTo>
                  <a:pt x="1169" y="1256"/>
                </a:lnTo>
                <a:lnTo>
                  <a:pt x="1147" y="1266"/>
                </a:lnTo>
                <a:lnTo>
                  <a:pt x="1126" y="1274"/>
                </a:lnTo>
                <a:lnTo>
                  <a:pt x="1102" y="1281"/>
                </a:lnTo>
                <a:lnTo>
                  <a:pt x="1081" y="1287"/>
                </a:lnTo>
                <a:lnTo>
                  <a:pt x="1058" y="1293"/>
                </a:lnTo>
                <a:lnTo>
                  <a:pt x="1034" y="1297"/>
                </a:lnTo>
                <a:lnTo>
                  <a:pt x="1009" y="1301"/>
                </a:lnTo>
                <a:lnTo>
                  <a:pt x="985" y="1303"/>
                </a:lnTo>
                <a:lnTo>
                  <a:pt x="960" y="1303"/>
                </a:lnTo>
                <a:lnTo>
                  <a:pt x="935" y="1303"/>
                </a:lnTo>
                <a:lnTo>
                  <a:pt x="911" y="1301"/>
                </a:lnTo>
                <a:lnTo>
                  <a:pt x="888" y="1297"/>
                </a:lnTo>
                <a:lnTo>
                  <a:pt x="863" y="1293"/>
                </a:lnTo>
                <a:lnTo>
                  <a:pt x="839" y="1287"/>
                </a:lnTo>
                <a:lnTo>
                  <a:pt x="818" y="1281"/>
                </a:lnTo>
                <a:lnTo>
                  <a:pt x="795" y="1274"/>
                </a:lnTo>
                <a:lnTo>
                  <a:pt x="773" y="1266"/>
                </a:lnTo>
                <a:lnTo>
                  <a:pt x="752" y="1256"/>
                </a:lnTo>
                <a:lnTo>
                  <a:pt x="732" y="1244"/>
                </a:lnTo>
                <a:lnTo>
                  <a:pt x="711" y="1235"/>
                </a:lnTo>
                <a:lnTo>
                  <a:pt x="691" y="1221"/>
                </a:lnTo>
                <a:lnTo>
                  <a:pt x="674" y="1209"/>
                </a:lnTo>
                <a:lnTo>
                  <a:pt x="654" y="1194"/>
                </a:lnTo>
                <a:lnTo>
                  <a:pt x="637" y="1180"/>
                </a:lnTo>
                <a:lnTo>
                  <a:pt x="621" y="1165"/>
                </a:lnTo>
                <a:lnTo>
                  <a:pt x="606" y="1147"/>
                </a:lnTo>
                <a:lnTo>
                  <a:pt x="590" y="1130"/>
                </a:lnTo>
                <a:lnTo>
                  <a:pt x="576" y="1112"/>
                </a:lnTo>
                <a:lnTo>
                  <a:pt x="563" y="1094"/>
                </a:lnTo>
                <a:lnTo>
                  <a:pt x="549" y="1075"/>
                </a:lnTo>
                <a:lnTo>
                  <a:pt x="538" y="1056"/>
                </a:lnTo>
                <a:lnTo>
                  <a:pt x="528" y="1034"/>
                </a:lnTo>
                <a:lnTo>
                  <a:pt x="518" y="1013"/>
                </a:lnTo>
                <a:lnTo>
                  <a:pt x="510" y="991"/>
                </a:lnTo>
                <a:lnTo>
                  <a:pt x="502" y="970"/>
                </a:lnTo>
                <a:lnTo>
                  <a:pt x="495" y="946"/>
                </a:lnTo>
                <a:lnTo>
                  <a:pt x="491" y="925"/>
                </a:lnTo>
                <a:lnTo>
                  <a:pt x="485" y="902"/>
                </a:lnTo>
                <a:lnTo>
                  <a:pt x="483" y="876"/>
                </a:lnTo>
                <a:lnTo>
                  <a:pt x="481" y="853"/>
                </a:lnTo>
                <a:lnTo>
                  <a:pt x="481" y="830"/>
                </a:lnTo>
                <a:lnTo>
                  <a:pt x="481" y="798"/>
                </a:lnTo>
                <a:lnTo>
                  <a:pt x="483" y="769"/>
                </a:lnTo>
                <a:lnTo>
                  <a:pt x="487" y="738"/>
                </a:lnTo>
                <a:lnTo>
                  <a:pt x="493" y="709"/>
                </a:lnTo>
                <a:lnTo>
                  <a:pt x="499" y="682"/>
                </a:lnTo>
                <a:lnTo>
                  <a:pt x="506" y="652"/>
                </a:lnTo>
                <a:lnTo>
                  <a:pt x="516" y="625"/>
                </a:lnTo>
                <a:lnTo>
                  <a:pt x="528" y="598"/>
                </a:lnTo>
                <a:lnTo>
                  <a:pt x="539" y="572"/>
                </a:lnTo>
                <a:lnTo>
                  <a:pt x="553" y="547"/>
                </a:lnTo>
                <a:lnTo>
                  <a:pt x="567" y="522"/>
                </a:lnTo>
                <a:lnTo>
                  <a:pt x="582" y="498"/>
                </a:lnTo>
                <a:lnTo>
                  <a:pt x="600" y="475"/>
                </a:lnTo>
                <a:lnTo>
                  <a:pt x="617" y="452"/>
                </a:lnTo>
                <a:lnTo>
                  <a:pt x="637" y="430"/>
                </a:lnTo>
                <a:lnTo>
                  <a:pt x="656" y="411"/>
                </a:lnTo>
                <a:lnTo>
                  <a:pt x="678" y="391"/>
                </a:lnTo>
                <a:lnTo>
                  <a:pt x="699" y="372"/>
                </a:lnTo>
                <a:lnTo>
                  <a:pt x="721" y="354"/>
                </a:lnTo>
                <a:lnTo>
                  <a:pt x="744" y="337"/>
                </a:lnTo>
                <a:lnTo>
                  <a:pt x="769" y="323"/>
                </a:lnTo>
                <a:lnTo>
                  <a:pt x="795" y="308"/>
                </a:lnTo>
                <a:lnTo>
                  <a:pt x="820" y="296"/>
                </a:lnTo>
                <a:lnTo>
                  <a:pt x="847" y="282"/>
                </a:lnTo>
                <a:lnTo>
                  <a:pt x="874" y="272"/>
                </a:lnTo>
                <a:lnTo>
                  <a:pt x="902" y="263"/>
                </a:lnTo>
                <a:lnTo>
                  <a:pt x="931" y="255"/>
                </a:lnTo>
                <a:lnTo>
                  <a:pt x="960" y="249"/>
                </a:lnTo>
                <a:lnTo>
                  <a:pt x="989" y="243"/>
                </a:lnTo>
                <a:lnTo>
                  <a:pt x="1019" y="239"/>
                </a:lnTo>
                <a:lnTo>
                  <a:pt x="1050" y="237"/>
                </a:lnTo>
                <a:lnTo>
                  <a:pt x="1081" y="237"/>
                </a:lnTo>
                <a:lnTo>
                  <a:pt x="1112" y="237"/>
                </a:lnTo>
                <a:lnTo>
                  <a:pt x="1141" y="239"/>
                </a:lnTo>
                <a:lnTo>
                  <a:pt x="1172" y="243"/>
                </a:lnTo>
                <a:lnTo>
                  <a:pt x="1202" y="249"/>
                </a:lnTo>
                <a:lnTo>
                  <a:pt x="1231" y="255"/>
                </a:lnTo>
                <a:lnTo>
                  <a:pt x="1258" y="263"/>
                </a:lnTo>
                <a:lnTo>
                  <a:pt x="1287" y="272"/>
                </a:lnTo>
                <a:lnTo>
                  <a:pt x="1315" y="282"/>
                </a:lnTo>
                <a:lnTo>
                  <a:pt x="1340" y="296"/>
                </a:lnTo>
                <a:lnTo>
                  <a:pt x="1367" y="308"/>
                </a:lnTo>
                <a:lnTo>
                  <a:pt x="1391" y="323"/>
                </a:lnTo>
                <a:lnTo>
                  <a:pt x="1416" y="337"/>
                </a:lnTo>
                <a:lnTo>
                  <a:pt x="1439" y="354"/>
                </a:lnTo>
                <a:lnTo>
                  <a:pt x="1463" y="372"/>
                </a:lnTo>
                <a:lnTo>
                  <a:pt x="1484" y="391"/>
                </a:lnTo>
                <a:lnTo>
                  <a:pt x="1505" y="411"/>
                </a:lnTo>
                <a:lnTo>
                  <a:pt x="1525" y="430"/>
                </a:lnTo>
                <a:lnTo>
                  <a:pt x="1542" y="452"/>
                </a:lnTo>
                <a:lnTo>
                  <a:pt x="1562" y="475"/>
                </a:lnTo>
                <a:lnTo>
                  <a:pt x="1577" y="498"/>
                </a:lnTo>
                <a:lnTo>
                  <a:pt x="1593" y="522"/>
                </a:lnTo>
                <a:lnTo>
                  <a:pt x="1609" y="547"/>
                </a:lnTo>
                <a:lnTo>
                  <a:pt x="1620" y="572"/>
                </a:lnTo>
                <a:lnTo>
                  <a:pt x="1634" y="598"/>
                </a:lnTo>
                <a:lnTo>
                  <a:pt x="1644" y="625"/>
                </a:lnTo>
                <a:lnTo>
                  <a:pt x="1653" y="652"/>
                </a:lnTo>
                <a:lnTo>
                  <a:pt x="1661" y="682"/>
                </a:lnTo>
                <a:lnTo>
                  <a:pt x="1669" y="709"/>
                </a:lnTo>
                <a:lnTo>
                  <a:pt x="1673" y="738"/>
                </a:lnTo>
                <a:lnTo>
                  <a:pt x="1677" y="769"/>
                </a:lnTo>
                <a:lnTo>
                  <a:pt x="1679" y="798"/>
                </a:lnTo>
                <a:lnTo>
                  <a:pt x="1681" y="830"/>
                </a:lnTo>
                <a:lnTo>
                  <a:pt x="1679" y="865"/>
                </a:lnTo>
                <a:lnTo>
                  <a:pt x="1677" y="902"/>
                </a:lnTo>
                <a:lnTo>
                  <a:pt x="1673" y="937"/>
                </a:lnTo>
                <a:lnTo>
                  <a:pt x="1665" y="972"/>
                </a:lnTo>
                <a:lnTo>
                  <a:pt x="1657" y="1007"/>
                </a:lnTo>
                <a:lnTo>
                  <a:pt x="1648" y="1040"/>
                </a:lnTo>
                <a:lnTo>
                  <a:pt x="1636" y="1073"/>
                </a:lnTo>
                <a:lnTo>
                  <a:pt x="1624" y="1106"/>
                </a:lnTo>
                <a:lnTo>
                  <a:pt x="1609" y="1137"/>
                </a:lnTo>
                <a:lnTo>
                  <a:pt x="1593" y="1169"/>
                </a:lnTo>
                <a:lnTo>
                  <a:pt x="1576" y="1198"/>
                </a:lnTo>
                <a:lnTo>
                  <a:pt x="1558" y="1227"/>
                </a:lnTo>
                <a:lnTo>
                  <a:pt x="1537" y="1254"/>
                </a:lnTo>
                <a:lnTo>
                  <a:pt x="1515" y="1281"/>
                </a:lnTo>
                <a:lnTo>
                  <a:pt x="1494" y="1307"/>
                </a:lnTo>
                <a:lnTo>
                  <a:pt x="1470" y="1332"/>
                </a:lnTo>
                <a:lnTo>
                  <a:pt x="1445" y="1356"/>
                </a:lnTo>
                <a:lnTo>
                  <a:pt x="1418" y="1377"/>
                </a:lnTo>
                <a:lnTo>
                  <a:pt x="1391" y="1398"/>
                </a:lnTo>
                <a:lnTo>
                  <a:pt x="1363" y="1418"/>
                </a:lnTo>
                <a:lnTo>
                  <a:pt x="1334" y="1437"/>
                </a:lnTo>
                <a:lnTo>
                  <a:pt x="1303" y="1453"/>
                </a:lnTo>
                <a:lnTo>
                  <a:pt x="1272" y="1468"/>
                </a:lnTo>
                <a:lnTo>
                  <a:pt x="1241" y="1484"/>
                </a:lnTo>
                <a:lnTo>
                  <a:pt x="1207" y="1496"/>
                </a:lnTo>
                <a:lnTo>
                  <a:pt x="1174" y="1507"/>
                </a:lnTo>
                <a:lnTo>
                  <a:pt x="1139" y="1517"/>
                </a:lnTo>
                <a:lnTo>
                  <a:pt x="1106" y="1525"/>
                </a:lnTo>
                <a:lnTo>
                  <a:pt x="1069" y="1531"/>
                </a:lnTo>
                <a:lnTo>
                  <a:pt x="1034" y="1537"/>
                </a:lnTo>
                <a:lnTo>
                  <a:pt x="997" y="1539"/>
                </a:lnTo>
                <a:lnTo>
                  <a:pt x="960" y="1539"/>
                </a:lnTo>
                <a:lnTo>
                  <a:pt x="923" y="1539"/>
                </a:lnTo>
                <a:lnTo>
                  <a:pt x="886" y="1537"/>
                </a:lnTo>
                <a:lnTo>
                  <a:pt x="851" y="1531"/>
                </a:lnTo>
                <a:lnTo>
                  <a:pt x="816" y="1525"/>
                </a:lnTo>
                <a:lnTo>
                  <a:pt x="781" y="1517"/>
                </a:lnTo>
                <a:lnTo>
                  <a:pt x="746" y="1507"/>
                </a:lnTo>
                <a:lnTo>
                  <a:pt x="713" y="1496"/>
                </a:lnTo>
                <a:lnTo>
                  <a:pt x="680" y="1484"/>
                </a:lnTo>
                <a:lnTo>
                  <a:pt x="649" y="1468"/>
                </a:lnTo>
                <a:lnTo>
                  <a:pt x="617" y="1453"/>
                </a:lnTo>
                <a:lnTo>
                  <a:pt x="586" y="1437"/>
                </a:lnTo>
                <a:lnTo>
                  <a:pt x="557" y="1418"/>
                </a:lnTo>
                <a:lnTo>
                  <a:pt x="530" y="1398"/>
                </a:lnTo>
                <a:lnTo>
                  <a:pt x="502" y="1377"/>
                </a:lnTo>
                <a:lnTo>
                  <a:pt x="475" y="1356"/>
                </a:lnTo>
                <a:lnTo>
                  <a:pt x="452" y="1332"/>
                </a:lnTo>
                <a:lnTo>
                  <a:pt x="427" y="1307"/>
                </a:lnTo>
                <a:lnTo>
                  <a:pt x="405" y="1281"/>
                </a:lnTo>
                <a:lnTo>
                  <a:pt x="384" y="1254"/>
                </a:lnTo>
                <a:lnTo>
                  <a:pt x="362" y="1227"/>
                </a:lnTo>
                <a:lnTo>
                  <a:pt x="345" y="1198"/>
                </a:lnTo>
                <a:lnTo>
                  <a:pt x="327" y="1169"/>
                </a:lnTo>
                <a:lnTo>
                  <a:pt x="312" y="1137"/>
                </a:lnTo>
                <a:lnTo>
                  <a:pt x="296" y="1106"/>
                </a:lnTo>
                <a:lnTo>
                  <a:pt x="284" y="1073"/>
                </a:lnTo>
                <a:lnTo>
                  <a:pt x="273" y="1040"/>
                </a:lnTo>
                <a:lnTo>
                  <a:pt x="263" y="1007"/>
                </a:lnTo>
                <a:lnTo>
                  <a:pt x="255" y="972"/>
                </a:lnTo>
                <a:lnTo>
                  <a:pt x="249" y="937"/>
                </a:lnTo>
                <a:lnTo>
                  <a:pt x="243" y="902"/>
                </a:lnTo>
                <a:lnTo>
                  <a:pt x="241" y="865"/>
                </a:lnTo>
                <a:lnTo>
                  <a:pt x="240" y="830"/>
                </a:lnTo>
                <a:lnTo>
                  <a:pt x="241" y="787"/>
                </a:lnTo>
                <a:lnTo>
                  <a:pt x="245" y="744"/>
                </a:lnTo>
                <a:lnTo>
                  <a:pt x="249" y="703"/>
                </a:lnTo>
                <a:lnTo>
                  <a:pt x="257" y="662"/>
                </a:lnTo>
                <a:lnTo>
                  <a:pt x="267" y="621"/>
                </a:lnTo>
                <a:lnTo>
                  <a:pt x="279" y="582"/>
                </a:lnTo>
                <a:lnTo>
                  <a:pt x="292" y="543"/>
                </a:lnTo>
                <a:lnTo>
                  <a:pt x="306" y="506"/>
                </a:lnTo>
                <a:lnTo>
                  <a:pt x="323" y="469"/>
                </a:lnTo>
                <a:lnTo>
                  <a:pt x="341" y="434"/>
                </a:lnTo>
                <a:lnTo>
                  <a:pt x="362" y="399"/>
                </a:lnTo>
                <a:lnTo>
                  <a:pt x="384" y="366"/>
                </a:lnTo>
                <a:lnTo>
                  <a:pt x="407" y="333"/>
                </a:lnTo>
                <a:lnTo>
                  <a:pt x="432" y="302"/>
                </a:lnTo>
                <a:lnTo>
                  <a:pt x="458" y="271"/>
                </a:lnTo>
                <a:lnTo>
                  <a:pt x="487" y="243"/>
                </a:lnTo>
                <a:lnTo>
                  <a:pt x="516" y="216"/>
                </a:lnTo>
                <a:lnTo>
                  <a:pt x="545" y="189"/>
                </a:lnTo>
                <a:lnTo>
                  <a:pt x="578" y="165"/>
                </a:lnTo>
                <a:lnTo>
                  <a:pt x="612" y="142"/>
                </a:lnTo>
                <a:lnTo>
                  <a:pt x="645" y="121"/>
                </a:lnTo>
                <a:lnTo>
                  <a:pt x="680" y="99"/>
                </a:lnTo>
                <a:lnTo>
                  <a:pt x="717" y="82"/>
                </a:lnTo>
                <a:lnTo>
                  <a:pt x="754" y="64"/>
                </a:lnTo>
                <a:lnTo>
                  <a:pt x="791" y="50"/>
                </a:lnTo>
                <a:lnTo>
                  <a:pt x="830" y="37"/>
                </a:lnTo>
                <a:lnTo>
                  <a:pt x="871" y="25"/>
                </a:lnTo>
                <a:lnTo>
                  <a:pt x="911" y="17"/>
                </a:lnTo>
                <a:lnTo>
                  <a:pt x="952" y="9"/>
                </a:lnTo>
                <a:lnTo>
                  <a:pt x="995" y="4"/>
                </a:lnTo>
                <a:lnTo>
                  <a:pt x="1038" y="2"/>
                </a:lnTo>
                <a:lnTo>
                  <a:pt x="1081" y="0"/>
                </a:lnTo>
                <a:lnTo>
                  <a:pt x="1124" y="2"/>
                </a:lnTo>
                <a:lnTo>
                  <a:pt x="1167" y="4"/>
                </a:lnTo>
                <a:lnTo>
                  <a:pt x="1207" y="9"/>
                </a:lnTo>
                <a:lnTo>
                  <a:pt x="1250" y="17"/>
                </a:lnTo>
                <a:lnTo>
                  <a:pt x="1291" y="25"/>
                </a:lnTo>
                <a:lnTo>
                  <a:pt x="1330" y="37"/>
                </a:lnTo>
                <a:lnTo>
                  <a:pt x="1369" y="50"/>
                </a:lnTo>
                <a:lnTo>
                  <a:pt x="1408" y="64"/>
                </a:lnTo>
                <a:lnTo>
                  <a:pt x="1445" y="82"/>
                </a:lnTo>
                <a:lnTo>
                  <a:pt x="1480" y="99"/>
                </a:lnTo>
                <a:lnTo>
                  <a:pt x="1515" y="121"/>
                </a:lnTo>
                <a:lnTo>
                  <a:pt x="1550" y="142"/>
                </a:lnTo>
                <a:lnTo>
                  <a:pt x="1583" y="165"/>
                </a:lnTo>
                <a:lnTo>
                  <a:pt x="1615" y="189"/>
                </a:lnTo>
                <a:lnTo>
                  <a:pt x="1646" y="216"/>
                </a:lnTo>
                <a:lnTo>
                  <a:pt x="1675" y="243"/>
                </a:lnTo>
                <a:lnTo>
                  <a:pt x="1702" y="271"/>
                </a:lnTo>
                <a:lnTo>
                  <a:pt x="1729" y="302"/>
                </a:lnTo>
                <a:lnTo>
                  <a:pt x="1753" y="333"/>
                </a:lnTo>
                <a:lnTo>
                  <a:pt x="1776" y="366"/>
                </a:lnTo>
                <a:lnTo>
                  <a:pt x="1800" y="399"/>
                </a:lnTo>
                <a:lnTo>
                  <a:pt x="1819" y="434"/>
                </a:lnTo>
                <a:lnTo>
                  <a:pt x="1838" y="469"/>
                </a:lnTo>
                <a:lnTo>
                  <a:pt x="1854" y="506"/>
                </a:lnTo>
                <a:lnTo>
                  <a:pt x="1870" y="543"/>
                </a:lnTo>
                <a:lnTo>
                  <a:pt x="1883" y="582"/>
                </a:lnTo>
                <a:lnTo>
                  <a:pt x="1893" y="621"/>
                </a:lnTo>
                <a:lnTo>
                  <a:pt x="1903" y="662"/>
                </a:lnTo>
                <a:lnTo>
                  <a:pt x="1911" y="703"/>
                </a:lnTo>
                <a:lnTo>
                  <a:pt x="1916" y="744"/>
                </a:lnTo>
                <a:lnTo>
                  <a:pt x="1918" y="787"/>
                </a:lnTo>
                <a:lnTo>
                  <a:pt x="1920" y="830"/>
                </a:lnTo>
                <a:lnTo>
                  <a:pt x="1918" y="878"/>
                </a:lnTo>
                <a:lnTo>
                  <a:pt x="1916" y="925"/>
                </a:lnTo>
                <a:lnTo>
                  <a:pt x="1909" y="974"/>
                </a:lnTo>
                <a:lnTo>
                  <a:pt x="1901" y="1020"/>
                </a:lnTo>
                <a:lnTo>
                  <a:pt x="1891" y="1065"/>
                </a:lnTo>
                <a:lnTo>
                  <a:pt x="1877" y="1110"/>
                </a:lnTo>
                <a:lnTo>
                  <a:pt x="1862" y="1155"/>
                </a:lnTo>
                <a:lnTo>
                  <a:pt x="1844" y="1198"/>
                </a:lnTo>
                <a:lnTo>
                  <a:pt x="1825" y="1239"/>
                </a:lnTo>
                <a:lnTo>
                  <a:pt x="1805" y="1280"/>
                </a:lnTo>
                <a:lnTo>
                  <a:pt x="1782" y="1320"/>
                </a:lnTo>
                <a:lnTo>
                  <a:pt x="1757" y="1359"/>
                </a:lnTo>
                <a:lnTo>
                  <a:pt x="1729" y="1396"/>
                </a:lnTo>
                <a:lnTo>
                  <a:pt x="1700" y="1431"/>
                </a:lnTo>
                <a:lnTo>
                  <a:pt x="1671" y="1467"/>
                </a:lnTo>
                <a:lnTo>
                  <a:pt x="1640" y="1500"/>
                </a:lnTo>
                <a:lnTo>
                  <a:pt x="1607" y="1531"/>
                </a:lnTo>
                <a:lnTo>
                  <a:pt x="1572" y="1560"/>
                </a:lnTo>
                <a:lnTo>
                  <a:pt x="1535" y="1587"/>
                </a:lnTo>
                <a:lnTo>
                  <a:pt x="1498" y="1615"/>
                </a:lnTo>
                <a:lnTo>
                  <a:pt x="1459" y="1640"/>
                </a:lnTo>
                <a:lnTo>
                  <a:pt x="1418" y="1661"/>
                </a:lnTo>
                <a:lnTo>
                  <a:pt x="1377" y="1683"/>
                </a:lnTo>
                <a:lnTo>
                  <a:pt x="1334" y="1702"/>
                </a:lnTo>
                <a:lnTo>
                  <a:pt x="1291" y="1720"/>
                </a:lnTo>
                <a:lnTo>
                  <a:pt x="1246" y="1733"/>
                </a:lnTo>
                <a:lnTo>
                  <a:pt x="1200" y="1747"/>
                </a:lnTo>
                <a:lnTo>
                  <a:pt x="1153" y="1757"/>
                </a:lnTo>
                <a:lnTo>
                  <a:pt x="1106" y="1765"/>
                </a:lnTo>
                <a:lnTo>
                  <a:pt x="1058" y="1772"/>
                </a:lnTo>
                <a:lnTo>
                  <a:pt x="1009" y="1774"/>
                </a:lnTo>
                <a:lnTo>
                  <a:pt x="960" y="1776"/>
                </a:lnTo>
                <a:lnTo>
                  <a:pt x="911" y="1774"/>
                </a:lnTo>
                <a:lnTo>
                  <a:pt x="863" y="1772"/>
                </a:lnTo>
                <a:lnTo>
                  <a:pt x="814" y="1765"/>
                </a:lnTo>
                <a:lnTo>
                  <a:pt x="767" y="1757"/>
                </a:lnTo>
                <a:lnTo>
                  <a:pt x="721" y="1747"/>
                </a:lnTo>
                <a:lnTo>
                  <a:pt x="674" y="1733"/>
                </a:lnTo>
                <a:lnTo>
                  <a:pt x="631" y="1720"/>
                </a:lnTo>
                <a:lnTo>
                  <a:pt x="586" y="1702"/>
                </a:lnTo>
                <a:lnTo>
                  <a:pt x="543" y="1683"/>
                </a:lnTo>
                <a:lnTo>
                  <a:pt x="502" y="1661"/>
                </a:lnTo>
                <a:lnTo>
                  <a:pt x="462" y="1640"/>
                </a:lnTo>
                <a:lnTo>
                  <a:pt x="423" y="1615"/>
                </a:lnTo>
                <a:lnTo>
                  <a:pt x="386" y="1587"/>
                </a:lnTo>
                <a:lnTo>
                  <a:pt x="351" y="1560"/>
                </a:lnTo>
                <a:lnTo>
                  <a:pt x="316" y="1531"/>
                </a:lnTo>
                <a:lnTo>
                  <a:pt x="282" y="1500"/>
                </a:lnTo>
                <a:lnTo>
                  <a:pt x="249" y="1467"/>
                </a:lnTo>
                <a:lnTo>
                  <a:pt x="220" y="1431"/>
                </a:lnTo>
                <a:lnTo>
                  <a:pt x="191" y="1396"/>
                </a:lnTo>
                <a:lnTo>
                  <a:pt x="164" y="1359"/>
                </a:lnTo>
                <a:lnTo>
                  <a:pt x="138" y="1320"/>
                </a:lnTo>
                <a:lnTo>
                  <a:pt x="117" y="1280"/>
                </a:lnTo>
                <a:lnTo>
                  <a:pt x="95" y="1239"/>
                </a:lnTo>
                <a:lnTo>
                  <a:pt x="76" y="1198"/>
                </a:lnTo>
                <a:lnTo>
                  <a:pt x="58" y="1155"/>
                </a:lnTo>
                <a:lnTo>
                  <a:pt x="43" y="1110"/>
                </a:lnTo>
                <a:lnTo>
                  <a:pt x="31" y="1065"/>
                </a:lnTo>
                <a:lnTo>
                  <a:pt x="19" y="1020"/>
                </a:lnTo>
                <a:lnTo>
                  <a:pt x="12" y="974"/>
                </a:lnTo>
                <a:lnTo>
                  <a:pt x="6" y="925"/>
                </a:lnTo>
                <a:lnTo>
                  <a:pt x="2" y="878"/>
                </a:lnTo>
                <a:lnTo>
                  <a:pt x="0" y="830"/>
                </a:lnTo>
              </a:path>
            </a:pathLst>
          </a:custGeom>
          <a:noFill/>
          <a:ln w="28575" cmpd="sng">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8206" name="Freeform 382"/>
          <p:cNvSpPr>
            <a:spLocks/>
          </p:cNvSpPr>
          <p:nvPr/>
        </p:nvSpPr>
        <p:spPr bwMode="auto">
          <a:xfrm>
            <a:off x="6519863" y="5518150"/>
            <a:ext cx="100012" cy="100013"/>
          </a:xfrm>
          <a:custGeom>
            <a:avLst/>
            <a:gdLst>
              <a:gd name="T0" fmla="*/ 64 w 130"/>
              <a:gd name="T1" fmla="*/ 66 h 130"/>
              <a:gd name="T2" fmla="*/ 64 w 130"/>
              <a:gd name="T3" fmla="*/ 0 h 130"/>
              <a:gd name="T4" fmla="*/ 0 w 130"/>
              <a:gd name="T5" fmla="*/ 130 h 130"/>
              <a:gd name="T6" fmla="*/ 130 w 130"/>
              <a:gd name="T7" fmla="*/ 130 h 130"/>
              <a:gd name="T8" fmla="*/ 64 w 130"/>
              <a:gd name="T9" fmla="*/ 0 h 130"/>
              <a:gd name="T10" fmla="*/ 64 w 130"/>
              <a:gd name="T11" fmla="*/ 66 h 130"/>
            </a:gdLst>
            <a:ahLst/>
            <a:cxnLst>
              <a:cxn ang="0">
                <a:pos x="T0" y="T1"/>
              </a:cxn>
              <a:cxn ang="0">
                <a:pos x="T2" y="T3"/>
              </a:cxn>
              <a:cxn ang="0">
                <a:pos x="T4" y="T5"/>
              </a:cxn>
              <a:cxn ang="0">
                <a:pos x="T6" y="T7"/>
              </a:cxn>
              <a:cxn ang="0">
                <a:pos x="T8" y="T9"/>
              </a:cxn>
              <a:cxn ang="0">
                <a:pos x="T10" y="T11"/>
              </a:cxn>
            </a:cxnLst>
            <a:rect l="0" t="0" r="r" b="b"/>
            <a:pathLst>
              <a:path w="130" h="130">
                <a:moveTo>
                  <a:pt x="64" y="66"/>
                </a:moveTo>
                <a:lnTo>
                  <a:pt x="64" y="0"/>
                </a:lnTo>
                <a:lnTo>
                  <a:pt x="0" y="130"/>
                </a:lnTo>
                <a:lnTo>
                  <a:pt x="130" y="130"/>
                </a:lnTo>
                <a:lnTo>
                  <a:pt x="64" y="0"/>
                </a:lnTo>
                <a:lnTo>
                  <a:pt x="64" y="66"/>
                </a:lnTo>
                <a:close/>
              </a:path>
            </a:pathLst>
          </a:custGeom>
          <a:solidFill>
            <a:srgbClr val="FFFFFF"/>
          </a:solidFill>
          <a:ln w="9525">
            <a:solidFill>
              <a:srgbClr val="FFFFFF"/>
            </a:solidFill>
            <a:round/>
            <a:headEnd/>
            <a:tailEnd/>
          </a:ln>
        </p:spPr>
        <p:txBody>
          <a:bodyPr/>
          <a:lstStyle/>
          <a:p>
            <a:endParaRPr lang="en-GB"/>
          </a:p>
        </p:txBody>
      </p:sp>
      <p:sp>
        <p:nvSpPr>
          <p:cNvPr id="78198" name="Oval 374"/>
          <p:cNvSpPr>
            <a:spLocks noChangeArrowheads="1"/>
          </p:cNvSpPr>
          <p:nvPr/>
        </p:nvSpPr>
        <p:spPr bwMode="auto">
          <a:xfrm rot="-5400000">
            <a:off x="7270750" y="4545013"/>
            <a:ext cx="142875" cy="146050"/>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199" name="Oval 375"/>
          <p:cNvSpPr>
            <a:spLocks noChangeArrowheads="1"/>
          </p:cNvSpPr>
          <p:nvPr/>
        </p:nvSpPr>
        <p:spPr bwMode="auto">
          <a:xfrm rot="-5400000">
            <a:off x="8220075" y="5516563"/>
            <a:ext cx="144463" cy="147637"/>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00" name="Oval 376"/>
          <p:cNvSpPr>
            <a:spLocks noChangeArrowheads="1"/>
          </p:cNvSpPr>
          <p:nvPr/>
        </p:nvSpPr>
        <p:spPr bwMode="auto">
          <a:xfrm rot="-5400000">
            <a:off x="7269957" y="6493669"/>
            <a:ext cx="144462" cy="14605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01" name="Oval 377"/>
          <p:cNvSpPr>
            <a:spLocks noChangeArrowheads="1"/>
          </p:cNvSpPr>
          <p:nvPr/>
        </p:nvSpPr>
        <p:spPr bwMode="auto">
          <a:xfrm rot="-5400000">
            <a:off x="6247606" y="5517357"/>
            <a:ext cx="144463" cy="1460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17" name="Rectangle 393"/>
          <p:cNvSpPr>
            <a:spLocks noChangeArrowheads="1"/>
          </p:cNvSpPr>
          <p:nvPr/>
        </p:nvSpPr>
        <p:spPr bwMode="auto">
          <a:xfrm rot="-5400000">
            <a:off x="1163637" y="1866901"/>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18" name="Rectangle 394"/>
          <p:cNvSpPr>
            <a:spLocks noChangeArrowheads="1"/>
          </p:cNvSpPr>
          <p:nvPr/>
        </p:nvSpPr>
        <p:spPr bwMode="auto">
          <a:xfrm rot="-5400000">
            <a:off x="1163637" y="1765301"/>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21" name="Rectangle 397"/>
          <p:cNvSpPr>
            <a:spLocks noChangeArrowheads="1"/>
          </p:cNvSpPr>
          <p:nvPr/>
        </p:nvSpPr>
        <p:spPr bwMode="auto">
          <a:xfrm rot="-5400000">
            <a:off x="1162050" y="251618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22" name="Rectangle 398"/>
          <p:cNvSpPr>
            <a:spLocks noChangeArrowheads="1"/>
          </p:cNvSpPr>
          <p:nvPr/>
        </p:nvSpPr>
        <p:spPr bwMode="auto">
          <a:xfrm rot="-5400000">
            <a:off x="1162050" y="240188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23" name="Rectangle 399"/>
          <p:cNvSpPr>
            <a:spLocks noChangeArrowheads="1"/>
          </p:cNvSpPr>
          <p:nvPr/>
        </p:nvSpPr>
        <p:spPr bwMode="auto">
          <a:xfrm rot="-5400000">
            <a:off x="1163637" y="39417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78224" name="Rectangle 400"/>
          <p:cNvSpPr>
            <a:spLocks noChangeArrowheads="1"/>
          </p:cNvSpPr>
          <p:nvPr/>
        </p:nvSpPr>
        <p:spPr bwMode="auto">
          <a:xfrm rot="-5400000">
            <a:off x="1164431" y="3828257"/>
            <a:ext cx="84137"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88" name="Rectangle 72"/>
          <p:cNvSpPr>
            <a:spLocks noChangeArrowheads="1"/>
          </p:cNvSpPr>
          <p:nvPr/>
        </p:nvSpPr>
        <p:spPr bwMode="auto">
          <a:xfrm>
            <a:off x="5041900" y="3897313"/>
            <a:ext cx="4457700" cy="2452687"/>
          </a:xfrm>
          <a:prstGeom prst="rect">
            <a:avLst/>
          </a:prstGeom>
          <a:solidFill>
            <a:srgbClr val="88C5FC"/>
          </a:solidFill>
          <a:ln w="12700">
            <a:solidFill>
              <a:srgbClr val="FFFFFF"/>
            </a:solidFill>
            <a:miter lim="800000"/>
            <a:headEnd/>
            <a:tailEnd/>
          </a:ln>
          <a:effectLst>
            <a:outerShdw dist="107763" dir="2700000" algn="ctr" rotWithShape="0">
              <a:srgbClr val="0D1837"/>
            </a:outerShdw>
          </a:effectLst>
        </p:spPr>
        <p:txBody>
          <a:bodyPr wrap="none" lIns="47625" tIns="19050" rIns="47625" bIns="19050" anchor="ctr"/>
          <a:lstStyle/>
          <a:p>
            <a:endParaRPr lang="en-GB"/>
          </a:p>
        </p:txBody>
      </p:sp>
      <p:grpSp>
        <p:nvGrpSpPr>
          <p:cNvPr id="34879" name="Group 63"/>
          <p:cNvGrpSpPr>
            <a:grpSpLocks/>
          </p:cNvGrpSpPr>
          <p:nvPr/>
        </p:nvGrpSpPr>
        <p:grpSpPr bwMode="auto">
          <a:xfrm rot="-5400000">
            <a:off x="6038056" y="4760119"/>
            <a:ext cx="588963" cy="593725"/>
            <a:chOff x="3792" y="3264"/>
            <a:chExt cx="969" cy="969"/>
          </a:xfrm>
        </p:grpSpPr>
        <p:sp>
          <p:nvSpPr>
            <p:cNvPr id="34880" name="Arc 64"/>
            <p:cNvSpPr>
              <a:spLocks/>
            </p:cNvSpPr>
            <p:nvPr/>
          </p:nvSpPr>
          <p:spPr bwMode="auto">
            <a:xfrm rot="5400000">
              <a:off x="4281"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881" name="Arc 65"/>
            <p:cNvSpPr>
              <a:spLocks/>
            </p:cNvSpPr>
            <p:nvPr/>
          </p:nvSpPr>
          <p:spPr bwMode="auto">
            <a:xfrm rot="10800000">
              <a:off x="3792"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vert="eaVert"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882" name="Arc 66"/>
            <p:cNvSpPr>
              <a:spLocks/>
            </p:cNvSpPr>
            <p:nvPr/>
          </p:nvSpPr>
          <p:spPr bwMode="auto">
            <a:xfrm rot="16200000">
              <a:off x="379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883" name="Arc 67"/>
            <p:cNvSpPr>
              <a:spLocks/>
            </p:cNvSpPr>
            <p:nvPr/>
          </p:nvSpPr>
          <p:spPr bwMode="auto">
            <a:xfrm>
              <a:off x="427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sp>
        <p:nvSpPr>
          <p:cNvPr id="34818" name="Rectangle 2"/>
          <p:cNvSpPr>
            <a:spLocks noGrp="1" noChangeArrowheads="1"/>
          </p:cNvSpPr>
          <p:nvPr>
            <p:ph type="title"/>
          </p:nvPr>
        </p:nvSpPr>
        <p:spPr>
          <a:xfrm>
            <a:off x="1344613" y="550863"/>
            <a:ext cx="6288087" cy="720725"/>
          </a:xfrm>
        </p:spPr>
        <p:txBody>
          <a:bodyPr/>
          <a:lstStyle/>
          <a:p>
            <a:r>
              <a:rPr lang="de-DE" altLang="en-US"/>
              <a:t>Der rekusiv-parallele SW-Life-Cycle</a:t>
            </a:r>
            <a:br>
              <a:rPr lang="de-DE" altLang="en-US"/>
            </a:br>
            <a:r>
              <a:rPr lang="de-DE" altLang="en-US" sz="1700" i="1"/>
              <a:t>4. Wirkungsfelder : Software-Management</a:t>
            </a:r>
          </a:p>
        </p:txBody>
      </p:sp>
      <p:sp>
        <p:nvSpPr>
          <p:cNvPr id="34837" name="Rectangle 21"/>
          <p:cNvSpPr>
            <a:spLocks noChangeArrowheads="1"/>
          </p:cNvSpPr>
          <p:nvPr/>
        </p:nvSpPr>
        <p:spPr bwMode="auto">
          <a:xfrm>
            <a:off x="1046163" y="1855788"/>
            <a:ext cx="21351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00"/>
                </a:solidFill>
                <a:latin typeface="Arial" charset="0"/>
              </a:rPr>
              <a:t>rekursiv-parallel ...</a:t>
            </a:r>
          </a:p>
        </p:txBody>
      </p:sp>
      <p:sp>
        <p:nvSpPr>
          <p:cNvPr id="34839" name="Rectangle 23"/>
          <p:cNvSpPr>
            <a:spLocks noChangeArrowheads="1"/>
          </p:cNvSpPr>
          <p:nvPr/>
        </p:nvSpPr>
        <p:spPr bwMode="auto">
          <a:xfrm>
            <a:off x="1333500" y="2290763"/>
            <a:ext cx="6561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Die Phasen der vier Quadranten können mehrfach durchlaufen werden.</a:t>
            </a:r>
          </a:p>
        </p:txBody>
      </p:sp>
      <p:sp>
        <p:nvSpPr>
          <p:cNvPr id="34841" name="Rectangle 25"/>
          <p:cNvSpPr>
            <a:spLocks noChangeArrowheads="1"/>
          </p:cNvSpPr>
          <p:nvPr/>
        </p:nvSpPr>
        <p:spPr bwMode="auto">
          <a:xfrm>
            <a:off x="1330325" y="2501900"/>
            <a:ext cx="61690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Nach jedem Durchlauf kann das Aufgabengebiet auf parallel tätige </a:t>
            </a:r>
          </a:p>
        </p:txBody>
      </p:sp>
      <p:sp>
        <p:nvSpPr>
          <p:cNvPr id="34842" name="Rectangle 26"/>
          <p:cNvSpPr>
            <a:spLocks noChangeArrowheads="1"/>
          </p:cNvSpPr>
          <p:nvPr/>
        </p:nvSpPr>
        <p:spPr bwMode="auto">
          <a:xfrm>
            <a:off x="1606550" y="2713038"/>
            <a:ext cx="30876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Arbeitsgruppen aufgeteilt werden.</a:t>
            </a:r>
          </a:p>
        </p:txBody>
      </p:sp>
      <p:sp>
        <p:nvSpPr>
          <p:cNvPr id="34844" name="Rectangle 28"/>
          <p:cNvSpPr>
            <a:spLocks noChangeArrowheads="1"/>
          </p:cNvSpPr>
          <p:nvPr/>
        </p:nvSpPr>
        <p:spPr bwMode="auto">
          <a:xfrm>
            <a:off x="1331913" y="2924175"/>
            <a:ext cx="64039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Nach jedem Durchlauf ist eine formale Freigabe des nächsten Zyklus </a:t>
            </a:r>
          </a:p>
        </p:txBody>
      </p:sp>
      <p:sp>
        <p:nvSpPr>
          <p:cNvPr id="34845" name="Rectangle 29"/>
          <p:cNvSpPr>
            <a:spLocks noChangeArrowheads="1"/>
          </p:cNvSpPr>
          <p:nvPr/>
        </p:nvSpPr>
        <p:spPr bwMode="auto">
          <a:xfrm>
            <a:off x="1581150" y="3133725"/>
            <a:ext cx="56530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 nach Prüfung von Kosten, Terminen und Qualität erforderlich.</a:t>
            </a:r>
          </a:p>
        </p:txBody>
      </p:sp>
      <p:sp>
        <p:nvSpPr>
          <p:cNvPr id="34846" name="Rectangle 30"/>
          <p:cNvSpPr>
            <a:spLocks noChangeArrowheads="1"/>
          </p:cNvSpPr>
          <p:nvPr/>
        </p:nvSpPr>
        <p:spPr bwMode="auto">
          <a:xfrm>
            <a:off x="1100138" y="3844925"/>
            <a:ext cx="111601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00"/>
                </a:solidFill>
                <a:latin typeface="Arial" charset="0"/>
              </a:rPr>
              <a:t>Aufgaben</a:t>
            </a:r>
          </a:p>
        </p:txBody>
      </p:sp>
      <p:sp>
        <p:nvSpPr>
          <p:cNvPr id="34848" name="Rectangle 32"/>
          <p:cNvSpPr>
            <a:spLocks noChangeArrowheads="1"/>
          </p:cNvSpPr>
          <p:nvPr/>
        </p:nvSpPr>
        <p:spPr bwMode="auto">
          <a:xfrm>
            <a:off x="1111250" y="4283075"/>
            <a:ext cx="1139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ein Zyklus ...</a:t>
            </a:r>
          </a:p>
        </p:txBody>
      </p:sp>
      <p:sp>
        <p:nvSpPr>
          <p:cNvPr id="34850" name="Rectangle 34"/>
          <p:cNvSpPr>
            <a:spLocks noChangeArrowheads="1"/>
          </p:cNvSpPr>
          <p:nvPr/>
        </p:nvSpPr>
        <p:spPr bwMode="auto">
          <a:xfrm>
            <a:off x="1228725" y="4491038"/>
            <a:ext cx="33639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fachliche Analyse und Modellierung</a:t>
            </a:r>
          </a:p>
        </p:txBody>
      </p:sp>
      <p:sp>
        <p:nvSpPr>
          <p:cNvPr id="34852" name="Rectangle 36"/>
          <p:cNvSpPr>
            <a:spLocks noChangeArrowheads="1"/>
          </p:cNvSpPr>
          <p:nvPr/>
        </p:nvSpPr>
        <p:spPr bwMode="auto">
          <a:xfrm>
            <a:off x="1203325" y="4702175"/>
            <a:ext cx="141128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Systemdesign</a:t>
            </a:r>
          </a:p>
        </p:txBody>
      </p:sp>
      <p:sp>
        <p:nvSpPr>
          <p:cNvPr id="34854" name="Rectangle 38"/>
          <p:cNvSpPr>
            <a:spLocks noChangeArrowheads="1"/>
          </p:cNvSpPr>
          <p:nvPr/>
        </p:nvSpPr>
        <p:spPr bwMode="auto">
          <a:xfrm>
            <a:off x="1211263" y="4913313"/>
            <a:ext cx="20113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Komponentendesign</a:t>
            </a:r>
          </a:p>
        </p:txBody>
      </p:sp>
      <p:sp>
        <p:nvSpPr>
          <p:cNvPr id="34856" name="Rectangle 40"/>
          <p:cNvSpPr>
            <a:spLocks noChangeArrowheads="1"/>
          </p:cNvSpPr>
          <p:nvPr/>
        </p:nvSpPr>
        <p:spPr bwMode="auto">
          <a:xfrm>
            <a:off x="1206500" y="5122863"/>
            <a:ext cx="165417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Programmierung</a:t>
            </a:r>
          </a:p>
        </p:txBody>
      </p:sp>
      <p:sp>
        <p:nvSpPr>
          <p:cNvPr id="34858" name="Rectangle 42"/>
          <p:cNvSpPr>
            <a:spLocks noChangeArrowheads="1"/>
          </p:cNvSpPr>
          <p:nvPr/>
        </p:nvSpPr>
        <p:spPr bwMode="auto">
          <a:xfrm>
            <a:off x="1228725" y="5334000"/>
            <a:ext cx="33432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Komponenten- und Integrationstest</a:t>
            </a:r>
          </a:p>
        </p:txBody>
      </p:sp>
      <p:sp>
        <p:nvSpPr>
          <p:cNvPr id="34860" name="Rectangle 44"/>
          <p:cNvSpPr>
            <a:spLocks noChangeArrowheads="1"/>
          </p:cNvSpPr>
          <p:nvPr/>
        </p:nvSpPr>
        <p:spPr bwMode="auto">
          <a:xfrm>
            <a:off x="1222375" y="5543550"/>
            <a:ext cx="2794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Integrationstest und Freigabe</a:t>
            </a:r>
          </a:p>
        </p:txBody>
      </p:sp>
      <p:sp>
        <p:nvSpPr>
          <p:cNvPr id="34863" name="Rectangle 47"/>
          <p:cNvSpPr>
            <a:spLocks noChangeArrowheads="1"/>
          </p:cNvSpPr>
          <p:nvPr/>
        </p:nvSpPr>
        <p:spPr bwMode="auto">
          <a:xfrm>
            <a:off x="6859588" y="4241800"/>
            <a:ext cx="5524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Design</a:t>
            </a:r>
            <a:endParaRPr lang="de-DE" altLang="en-US" sz="1500">
              <a:solidFill>
                <a:srgbClr val="FFFFFF"/>
              </a:solidFill>
              <a:latin typeface="Arial" charset="0"/>
            </a:endParaRPr>
          </a:p>
        </p:txBody>
      </p:sp>
      <p:sp>
        <p:nvSpPr>
          <p:cNvPr id="34864" name="Rectangle 48"/>
          <p:cNvSpPr>
            <a:spLocks noChangeArrowheads="1"/>
          </p:cNvSpPr>
          <p:nvPr/>
        </p:nvSpPr>
        <p:spPr bwMode="auto">
          <a:xfrm>
            <a:off x="5403850" y="5330825"/>
            <a:ext cx="3413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Test</a:t>
            </a:r>
            <a:endParaRPr lang="de-DE" altLang="en-US" sz="1500">
              <a:solidFill>
                <a:srgbClr val="FFFFFF"/>
              </a:solidFill>
              <a:latin typeface="Arial" charset="0"/>
            </a:endParaRPr>
          </a:p>
        </p:txBody>
      </p:sp>
      <p:sp>
        <p:nvSpPr>
          <p:cNvPr id="34865" name="Rectangle 49"/>
          <p:cNvSpPr>
            <a:spLocks noChangeArrowheads="1"/>
          </p:cNvSpPr>
          <p:nvPr/>
        </p:nvSpPr>
        <p:spPr bwMode="auto">
          <a:xfrm>
            <a:off x="6880225" y="5429250"/>
            <a:ext cx="7334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Program-</a:t>
            </a:r>
            <a:endParaRPr lang="de-DE" altLang="en-US" sz="1500">
              <a:solidFill>
                <a:srgbClr val="FFFFFF"/>
              </a:solidFill>
              <a:latin typeface="Arial" charset="0"/>
            </a:endParaRPr>
          </a:p>
        </p:txBody>
      </p:sp>
      <p:sp>
        <p:nvSpPr>
          <p:cNvPr id="34866" name="Rectangle 50"/>
          <p:cNvSpPr>
            <a:spLocks noChangeArrowheads="1"/>
          </p:cNvSpPr>
          <p:nvPr/>
        </p:nvSpPr>
        <p:spPr bwMode="auto">
          <a:xfrm>
            <a:off x="6875463" y="5648325"/>
            <a:ext cx="6524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mierung</a:t>
            </a:r>
            <a:endParaRPr lang="de-DE" altLang="en-US" sz="1500">
              <a:solidFill>
                <a:srgbClr val="FFFFFF"/>
              </a:solidFill>
              <a:latin typeface="Arial" charset="0"/>
            </a:endParaRPr>
          </a:p>
        </p:txBody>
      </p:sp>
      <p:sp>
        <p:nvSpPr>
          <p:cNvPr id="34867" name="Freeform 51"/>
          <p:cNvSpPr>
            <a:spLocks/>
          </p:cNvSpPr>
          <p:nvPr/>
        </p:nvSpPr>
        <p:spPr bwMode="auto">
          <a:xfrm>
            <a:off x="5934075" y="4643438"/>
            <a:ext cx="900113" cy="427037"/>
          </a:xfrm>
          <a:custGeom>
            <a:avLst/>
            <a:gdLst>
              <a:gd name="T0" fmla="*/ 1773 w 1773"/>
              <a:gd name="T1" fmla="*/ 854 h 854"/>
              <a:gd name="T2" fmla="*/ 1773 w 1773"/>
              <a:gd name="T3" fmla="*/ 813 h 854"/>
              <a:gd name="T4" fmla="*/ 1772 w 1773"/>
              <a:gd name="T5" fmla="*/ 770 h 854"/>
              <a:gd name="T6" fmla="*/ 1759 w 1773"/>
              <a:gd name="T7" fmla="*/ 685 h 854"/>
              <a:gd name="T8" fmla="*/ 1710 w 1773"/>
              <a:gd name="T9" fmla="*/ 524 h 854"/>
              <a:gd name="T10" fmla="*/ 1521 w 1773"/>
              <a:gd name="T11" fmla="*/ 253 h 854"/>
              <a:gd name="T12" fmla="*/ 1242 w 1773"/>
              <a:gd name="T13" fmla="*/ 70 h 854"/>
              <a:gd name="T14" fmla="*/ 896 w 1773"/>
              <a:gd name="T15" fmla="*/ 0 h 854"/>
              <a:gd name="T16" fmla="*/ 853 w 1773"/>
              <a:gd name="T17" fmla="*/ 0 h 854"/>
              <a:gd name="T18" fmla="*/ 808 w 1773"/>
              <a:gd name="T19" fmla="*/ 1 h 854"/>
              <a:gd name="T20" fmla="*/ 719 w 1773"/>
              <a:gd name="T21" fmla="*/ 14 h 854"/>
              <a:gd name="T22" fmla="*/ 551 w 1773"/>
              <a:gd name="T23" fmla="*/ 61 h 854"/>
              <a:gd name="T24" fmla="*/ 266 w 1773"/>
              <a:gd name="T25" fmla="*/ 241 h 854"/>
              <a:gd name="T26" fmla="*/ 72 w 1773"/>
              <a:gd name="T27" fmla="*/ 509 h 854"/>
              <a:gd name="T28" fmla="*/ 0 w 1773"/>
              <a:gd name="T29" fmla="*/ 84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3" h="854">
                <a:moveTo>
                  <a:pt x="1773" y="854"/>
                </a:moveTo>
                <a:lnTo>
                  <a:pt x="1773" y="813"/>
                </a:lnTo>
                <a:lnTo>
                  <a:pt x="1772" y="770"/>
                </a:lnTo>
                <a:lnTo>
                  <a:pt x="1759" y="685"/>
                </a:lnTo>
                <a:lnTo>
                  <a:pt x="1710" y="524"/>
                </a:lnTo>
                <a:lnTo>
                  <a:pt x="1521" y="253"/>
                </a:lnTo>
                <a:lnTo>
                  <a:pt x="1242" y="70"/>
                </a:lnTo>
                <a:lnTo>
                  <a:pt x="896" y="0"/>
                </a:lnTo>
                <a:lnTo>
                  <a:pt x="853" y="0"/>
                </a:lnTo>
                <a:lnTo>
                  <a:pt x="808" y="1"/>
                </a:lnTo>
                <a:lnTo>
                  <a:pt x="719" y="14"/>
                </a:lnTo>
                <a:lnTo>
                  <a:pt x="551" y="61"/>
                </a:lnTo>
                <a:lnTo>
                  <a:pt x="266" y="241"/>
                </a:lnTo>
                <a:lnTo>
                  <a:pt x="72" y="509"/>
                </a:lnTo>
                <a:lnTo>
                  <a:pt x="0" y="841"/>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68" name="Freeform 52"/>
          <p:cNvSpPr>
            <a:spLocks/>
          </p:cNvSpPr>
          <p:nvPr/>
        </p:nvSpPr>
        <p:spPr bwMode="auto">
          <a:xfrm>
            <a:off x="5772150" y="5078413"/>
            <a:ext cx="1066800" cy="536575"/>
          </a:xfrm>
          <a:custGeom>
            <a:avLst/>
            <a:gdLst>
              <a:gd name="T0" fmla="*/ 6 w 2101"/>
              <a:gd name="T1" fmla="*/ 0 h 1071"/>
              <a:gd name="T2" fmla="*/ 0 w 2101"/>
              <a:gd name="T3" fmla="*/ 103 h 1071"/>
              <a:gd name="T4" fmla="*/ 0 w 2101"/>
              <a:gd name="T5" fmla="*/ 155 h 1071"/>
              <a:gd name="T6" fmla="*/ 3 w 2101"/>
              <a:gd name="T7" fmla="*/ 207 h 1071"/>
              <a:gd name="T8" fmla="*/ 49 w 2101"/>
              <a:gd name="T9" fmla="*/ 405 h 1071"/>
              <a:gd name="T10" fmla="*/ 137 w 2101"/>
              <a:gd name="T11" fmla="*/ 585 h 1071"/>
              <a:gd name="T12" fmla="*/ 265 w 2101"/>
              <a:gd name="T13" fmla="*/ 748 h 1071"/>
              <a:gd name="T14" fmla="*/ 424 w 2101"/>
              <a:gd name="T15" fmla="*/ 880 h 1071"/>
              <a:gd name="T16" fmla="*/ 613 w 2101"/>
              <a:gd name="T17" fmla="*/ 982 h 1071"/>
              <a:gd name="T18" fmla="*/ 821 w 2101"/>
              <a:gd name="T19" fmla="*/ 1047 h 1071"/>
              <a:gd name="T20" fmla="*/ 1051 w 2101"/>
              <a:gd name="T21" fmla="*/ 1071 h 1071"/>
              <a:gd name="T22" fmla="*/ 1275 w 2101"/>
              <a:gd name="T23" fmla="*/ 1050 h 1071"/>
              <a:gd name="T24" fmla="*/ 1486 w 2101"/>
              <a:gd name="T25" fmla="*/ 985 h 1071"/>
              <a:gd name="T26" fmla="*/ 1671 w 2101"/>
              <a:gd name="T27" fmla="*/ 884 h 1071"/>
              <a:gd name="T28" fmla="*/ 1833 w 2101"/>
              <a:gd name="T29" fmla="*/ 749 h 1071"/>
              <a:gd name="T30" fmla="*/ 1958 w 2101"/>
              <a:gd name="T31" fmla="*/ 591 h 1071"/>
              <a:gd name="T32" fmla="*/ 2049 w 2101"/>
              <a:gd name="T33" fmla="*/ 408 h 1071"/>
              <a:gd name="T34" fmla="*/ 2095 w 2101"/>
              <a:gd name="T35" fmla="*/ 211 h 1071"/>
              <a:gd name="T36" fmla="*/ 2101 w 2101"/>
              <a:gd name="T37" fmla="*/ 108 h 1071"/>
              <a:gd name="T38" fmla="*/ 2101 w 2101"/>
              <a:gd name="T39" fmla="*/ 56 h 1071"/>
              <a:gd name="T40" fmla="*/ 2096 w 2101"/>
              <a:gd name="T41"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071">
                <a:moveTo>
                  <a:pt x="6" y="0"/>
                </a:moveTo>
                <a:lnTo>
                  <a:pt x="0" y="103"/>
                </a:lnTo>
                <a:lnTo>
                  <a:pt x="0" y="155"/>
                </a:lnTo>
                <a:lnTo>
                  <a:pt x="3" y="207"/>
                </a:lnTo>
                <a:lnTo>
                  <a:pt x="49" y="405"/>
                </a:lnTo>
                <a:lnTo>
                  <a:pt x="137" y="585"/>
                </a:lnTo>
                <a:lnTo>
                  <a:pt x="265" y="748"/>
                </a:lnTo>
                <a:lnTo>
                  <a:pt x="424" y="880"/>
                </a:lnTo>
                <a:lnTo>
                  <a:pt x="613" y="982"/>
                </a:lnTo>
                <a:lnTo>
                  <a:pt x="821" y="1047"/>
                </a:lnTo>
                <a:lnTo>
                  <a:pt x="1051" y="1071"/>
                </a:lnTo>
                <a:lnTo>
                  <a:pt x="1275" y="1050"/>
                </a:lnTo>
                <a:lnTo>
                  <a:pt x="1486" y="985"/>
                </a:lnTo>
                <a:lnTo>
                  <a:pt x="1671" y="884"/>
                </a:lnTo>
                <a:lnTo>
                  <a:pt x="1833" y="749"/>
                </a:lnTo>
                <a:lnTo>
                  <a:pt x="1958" y="591"/>
                </a:lnTo>
                <a:lnTo>
                  <a:pt x="2049" y="408"/>
                </a:lnTo>
                <a:lnTo>
                  <a:pt x="2095" y="211"/>
                </a:lnTo>
                <a:lnTo>
                  <a:pt x="2101" y="108"/>
                </a:lnTo>
                <a:lnTo>
                  <a:pt x="2101" y="56"/>
                </a:lnTo>
                <a:lnTo>
                  <a:pt x="2096"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869" name="Freeform 53"/>
          <p:cNvSpPr>
            <a:spLocks/>
          </p:cNvSpPr>
          <p:nvPr/>
        </p:nvSpPr>
        <p:spPr bwMode="auto">
          <a:xfrm>
            <a:off x="5708650" y="5030788"/>
            <a:ext cx="114300" cy="227012"/>
          </a:xfrm>
          <a:custGeom>
            <a:avLst/>
            <a:gdLst>
              <a:gd name="T0" fmla="*/ 0 w 225"/>
              <a:gd name="T1" fmla="*/ 443 h 455"/>
              <a:gd name="T2" fmla="*/ 135 w 225"/>
              <a:gd name="T3" fmla="*/ 0 h 455"/>
              <a:gd name="T4" fmla="*/ 225 w 225"/>
              <a:gd name="T5" fmla="*/ 455 h 455"/>
              <a:gd name="T6" fmla="*/ 0 w 225"/>
              <a:gd name="T7" fmla="*/ 443 h 455"/>
            </a:gdLst>
            <a:ahLst/>
            <a:cxnLst>
              <a:cxn ang="0">
                <a:pos x="T0" y="T1"/>
              </a:cxn>
              <a:cxn ang="0">
                <a:pos x="T2" y="T3"/>
              </a:cxn>
              <a:cxn ang="0">
                <a:pos x="T4" y="T5"/>
              </a:cxn>
              <a:cxn ang="0">
                <a:pos x="T6" y="T7"/>
              </a:cxn>
            </a:cxnLst>
            <a:rect l="0" t="0" r="r" b="b"/>
            <a:pathLst>
              <a:path w="225" h="455">
                <a:moveTo>
                  <a:pt x="0" y="443"/>
                </a:moveTo>
                <a:lnTo>
                  <a:pt x="135" y="0"/>
                </a:lnTo>
                <a:lnTo>
                  <a:pt x="225" y="455"/>
                </a:lnTo>
                <a:lnTo>
                  <a:pt x="0" y="443"/>
                </a:lnTo>
                <a:close/>
              </a:path>
            </a:pathLst>
          </a:custGeom>
          <a:solidFill>
            <a:srgbClr val="FFFFFF"/>
          </a:solidFill>
          <a:ln w="25400">
            <a:solidFill>
              <a:srgbClr val="FFFFFF"/>
            </a:solidFill>
            <a:prstDash val="solid"/>
            <a:round/>
            <a:headEnd/>
            <a:tailEnd/>
          </a:ln>
        </p:spPr>
        <p:txBody>
          <a:bodyPr/>
          <a:lstStyle/>
          <a:p>
            <a:endParaRPr lang="en-GB"/>
          </a:p>
        </p:txBody>
      </p:sp>
      <p:sp>
        <p:nvSpPr>
          <p:cNvPr id="34870" name="Line 54"/>
          <p:cNvSpPr>
            <a:spLocks noChangeShapeType="1"/>
          </p:cNvSpPr>
          <p:nvPr/>
        </p:nvSpPr>
        <p:spPr bwMode="auto">
          <a:xfrm>
            <a:off x="6342063" y="4337050"/>
            <a:ext cx="1587" cy="1512888"/>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71" name="Line 55"/>
          <p:cNvSpPr>
            <a:spLocks noChangeShapeType="1"/>
          </p:cNvSpPr>
          <p:nvPr/>
        </p:nvSpPr>
        <p:spPr bwMode="auto">
          <a:xfrm>
            <a:off x="5510213" y="5056188"/>
            <a:ext cx="1712912"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872" name="Rectangle 56"/>
          <p:cNvSpPr>
            <a:spLocks noChangeArrowheads="1"/>
          </p:cNvSpPr>
          <p:nvPr/>
        </p:nvSpPr>
        <p:spPr bwMode="auto">
          <a:xfrm>
            <a:off x="5295900" y="4237038"/>
            <a:ext cx="635000" cy="19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Analyse</a:t>
            </a:r>
            <a:endParaRPr lang="de-DE" altLang="en-US" sz="1500">
              <a:solidFill>
                <a:srgbClr val="FFFFFF"/>
              </a:solidFill>
              <a:latin typeface="Arial" charset="0"/>
            </a:endParaRPr>
          </a:p>
        </p:txBody>
      </p:sp>
      <p:sp>
        <p:nvSpPr>
          <p:cNvPr id="34873" name="Rectangle 57"/>
          <p:cNvSpPr>
            <a:spLocks noChangeArrowheads="1"/>
          </p:cNvSpPr>
          <p:nvPr/>
        </p:nvSpPr>
        <p:spPr bwMode="auto">
          <a:xfrm rot="-5400000">
            <a:off x="360362" y="19224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74" name="Rectangle 58"/>
          <p:cNvSpPr>
            <a:spLocks noChangeArrowheads="1"/>
          </p:cNvSpPr>
          <p:nvPr/>
        </p:nvSpPr>
        <p:spPr bwMode="auto">
          <a:xfrm rot="-5400000">
            <a:off x="360362" y="18081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75" name="Rectangle 59"/>
          <p:cNvSpPr>
            <a:spLocks noChangeArrowheads="1"/>
          </p:cNvSpPr>
          <p:nvPr/>
        </p:nvSpPr>
        <p:spPr bwMode="auto">
          <a:xfrm rot="-5400000">
            <a:off x="357187" y="389731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76" name="Rectangle 60"/>
          <p:cNvSpPr>
            <a:spLocks noChangeArrowheads="1"/>
          </p:cNvSpPr>
          <p:nvPr/>
        </p:nvSpPr>
        <p:spPr bwMode="auto">
          <a:xfrm rot="-5400000">
            <a:off x="357187" y="378301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84" name="Oval 68"/>
          <p:cNvSpPr>
            <a:spLocks noChangeArrowheads="1"/>
          </p:cNvSpPr>
          <p:nvPr/>
        </p:nvSpPr>
        <p:spPr bwMode="auto">
          <a:xfrm rot="-5400000">
            <a:off x="6257131" y="4183857"/>
            <a:ext cx="144463" cy="146050"/>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85" name="Oval 69"/>
          <p:cNvSpPr>
            <a:spLocks noChangeArrowheads="1"/>
          </p:cNvSpPr>
          <p:nvPr/>
        </p:nvSpPr>
        <p:spPr bwMode="auto">
          <a:xfrm rot="-5400000">
            <a:off x="7188993" y="4977607"/>
            <a:ext cx="144463" cy="146050"/>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86" name="Oval 70"/>
          <p:cNvSpPr>
            <a:spLocks noChangeArrowheads="1"/>
          </p:cNvSpPr>
          <p:nvPr/>
        </p:nvSpPr>
        <p:spPr bwMode="auto">
          <a:xfrm rot="-5400000">
            <a:off x="6266656" y="5844382"/>
            <a:ext cx="144463" cy="146050"/>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887" name="Oval 71"/>
          <p:cNvSpPr>
            <a:spLocks noChangeArrowheads="1"/>
          </p:cNvSpPr>
          <p:nvPr/>
        </p:nvSpPr>
        <p:spPr bwMode="auto">
          <a:xfrm rot="-5400000">
            <a:off x="5362575" y="4976813"/>
            <a:ext cx="144463" cy="147637"/>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34908" name="Group 92"/>
          <p:cNvGrpSpPr>
            <a:grpSpLocks/>
          </p:cNvGrpSpPr>
          <p:nvPr/>
        </p:nvGrpSpPr>
        <p:grpSpPr bwMode="auto">
          <a:xfrm>
            <a:off x="8037513" y="4040188"/>
            <a:ext cx="1127125" cy="1030287"/>
            <a:chOff x="4924" y="586"/>
            <a:chExt cx="1296" cy="1200"/>
          </a:xfrm>
        </p:grpSpPr>
        <p:grpSp>
          <p:nvGrpSpPr>
            <p:cNvPr id="34889" name="Group 73"/>
            <p:cNvGrpSpPr>
              <a:grpSpLocks/>
            </p:cNvGrpSpPr>
            <p:nvPr/>
          </p:nvGrpSpPr>
          <p:grpSpPr bwMode="auto">
            <a:xfrm rot="-5400000">
              <a:off x="5366" y="971"/>
              <a:ext cx="392" cy="390"/>
              <a:chOff x="3792" y="3264"/>
              <a:chExt cx="969" cy="969"/>
            </a:xfrm>
          </p:grpSpPr>
          <p:sp>
            <p:nvSpPr>
              <p:cNvPr id="34890" name="Arc 74"/>
              <p:cNvSpPr>
                <a:spLocks/>
              </p:cNvSpPr>
              <p:nvPr/>
            </p:nvSpPr>
            <p:spPr bwMode="auto">
              <a:xfrm rot="5400000">
                <a:off x="4281"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891" name="Arc 75"/>
              <p:cNvSpPr>
                <a:spLocks/>
              </p:cNvSpPr>
              <p:nvPr/>
            </p:nvSpPr>
            <p:spPr bwMode="auto">
              <a:xfrm rot="10800000">
                <a:off x="3792"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vert="eaVert"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892" name="Arc 76"/>
              <p:cNvSpPr>
                <a:spLocks/>
              </p:cNvSpPr>
              <p:nvPr/>
            </p:nvSpPr>
            <p:spPr bwMode="auto">
              <a:xfrm rot="16200000">
                <a:off x="379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893" name="Arc 77"/>
              <p:cNvSpPr>
                <a:spLocks/>
              </p:cNvSpPr>
              <p:nvPr/>
            </p:nvSpPr>
            <p:spPr bwMode="auto">
              <a:xfrm>
                <a:off x="427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sp>
          <p:nvSpPr>
            <p:cNvPr id="34898" name="Freeform 82"/>
            <p:cNvSpPr>
              <a:spLocks/>
            </p:cNvSpPr>
            <p:nvPr/>
          </p:nvSpPr>
          <p:spPr bwMode="auto">
            <a:xfrm>
              <a:off x="5300" y="891"/>
              <a:ext cx="591" cy="284"/>
            </a:xfrm>
            <a:custGeom>
              <a:avLst/>
              <a:gdLst>
                <a:gd name="T0" fmla="*/ 1773 w 1773"/>
                <a:gd name="T1" fmla="*/ 854 h 854"/>
                <a:gd name="T2" fmla="*/ 1773 w 1773"/>
                <a:gd name="T3" fmla="*/ 813 h 854"/>
                <a:gd name="T4" fmla="*/ 1772 w 1773"/>
                <a:gd name="T5" fmla="*/ 770 h 854"/>
                <a:gd name="T6" fmla="*/ 1759 w 1773"/>
                <a:gd name="T7" fmla="*/ 685 h 854"/>
                <a:gd name="T8" fmla="*/ 1710 w 1773"/>
                <a:gd name="T9" fmla="*/ 524 h 854"/>
                <a:gd name="T10" fmla="*/ 1521 w 1773"/>
                <a:gd name="T11" fmla="*/ 253 h 854"/>
                <a:gd name="T12" fmla="*/ 1242 w 1773"/>
                <a:gd name="T13" fmla="*/ 70 h 854"/>
                <a:gd name="T14" fmla="*/ 896 w 1773"/>
                <a:gd name="T15" fmla="*/ 0 h 854"/>
                <a:gd name="T16" fmla="*/ 853 w 1773"/>
                <a:gd name="T17" fmla="*/ 0 h 854"/>
                <a:gd name="T18" fmla="*/ 808 w 1773"/>
                <a:gd name="T19" fmla="*/ 1 h 854"/>
                <a:gd name="T20" fmla="*/ 719 w 1773"/>
                <a:gd name="T21" fmla="*/ 14 h 854"/>
                <a:gd name="T22" fmla="*/ 551 w 1773"/>
                <a:gd name="T23" fmla="*/ 61 h 854"/>
                <a:gd name="T24" fmla="*/ 266 w 1773"/>
                <a:gd name="T25" fmla="*/ 241 h 854"/>
                <a:gd name="T26" fmla="*/ 72 w 1773"/>
                <a:gd name="T27" fmla="*/ 509 h 854"/>
                <a:gd name="T28" fmla="*/ 0 w 1773"/>
                <a:gd name="T29" fmla="*/ 84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3" h="854">
                  <a:moveTo>
                    <a:pt x="1773" y="854"/>
                  </a:moveTo>
                  <a:lnTo>
                    <a:pt x="1773" y="813"/>
                  </a:lnTo>
                  <a:lnTo>
                    <a:pt x="1772" y="770"/>
                  </a:lnTo>
                  <a:lnTo>
                    <a:pt x="1759" y="685"/>
                  </a:lnTo>
                  <a:lnTo>
                    <a:pt x="1710" y="524"/>
                  </a:lnTo>
                  <a:lnTo>
                    <a:pt x="1521" y="253"/>
                  </a:lnTo>
                  <a:lnTo>
                    <a:pt x="1242" y="70"/>
                  </a:lnTo>
                  <a:lnTo>
                    <a:pt x="896" y="0"/>
                  </a:lnTo>
                  <a:lnTo>
                    <a:pt x="853" y="0"/>
                  </a:lnTo>
                  <a:lnTo>
                    <a:pt x="808" y="1"/>
                  </a:lnTo>
                  <a:lnTo>
                    <a:pt x="719" y="14"/>
                  </a:lnTo>
                  <a:lnTo>
                    <a:pt x="551" y="61"/>
                  </a:lnTo>
                  <a:lnTo>
                    <a:pt x="266" y="241"/>
                  </a:lnTo>
                  <a:lnTo>
                    <a:pt x="72" y="509"/>
                  </a:lnTo>
                  <a:lnTo>
                    <a:pt x="0" y="841"/>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lIns="43344" tIns="17338" rIns="43344" bIns="17338" anchor="ctr"/>
            <a:lstStyle/>
            <a:p>
              <a:endParaRPr lang="en-GB"/>
            </a:p>
          </p:txBody>
        </p:sp>
        <p:sp>
          <p:nvSpPr>
            <p:cNvPr id="34899" name="Freeform 83"/>
            <p:cNvSpPr>
              <a:spLocks/>
            </p:cNvSpPr>
            <p:nvPr/>
          </p:nvSpPr>
          <p:spPr bwMode="auto">
            <a:xfrm>
              <a:off x="5194" y="1180"/>
              <a:ext cx="700" cy="357"/>
            </a:xfrm>
            <a:custGeom>
              <a:avLst/>
              <a:gdLst>
                <a:gd name="T0" fmla="*/ 6 w 2101"/>
                <a:gd name="T1" fmla="*/ 0 h 1071"/>
                <a:gd name="T2" fmla="*/ 0 w 2101"/>
                <a:gd name="T3" fmla="*/ 103 h 1071"/>
                <a:gd name="T4" fmla="*/ 0 w 2101"/>
                <a:gd name="T5" fmla="*/ 155 h 1071"/>
                <a:gd name="T6" fmla="*/ 3 w 2101"/>
                <a:gd name="T7" fmla="*/ 207 h 1071"/>
                <a:gd name="T8" fmla="*/ 49 w 2101"/>
                <a:gd name="T9" fmla="*/ 405 h 1071"/>
                <a:gd name="T10" fmla="*/ 137 w 2101"/>
                <a:gd name="T11" fmla="*/ 585 h 1071"/>
                <a:gd name="T12" fmla="*/ 265 w 2101"/>
                <a:gd name="T13" fmla="*/ 748 h 1071"/>
                <a:gd name="T14" fmla="*/ 424 w 2101"/>
                <a:gd name="T15" fmla="*/ 880 h 1071"/>
                <a:gd name="T16" fmla="*/ 613 w 2101"/>
                <a:gd name="T17" fmla="*/ 982 h 1071"/>
                <a:gd name="T18" fmla="*/ 821 w 2101"/>
                <a:gd name="T19" fmla="*/ 1047 h 1071"/>
                <a:gd name="T20" fmla="*/ 1051 w 2101"/>
                <a:gd name="T21" fmla="*/ 1071 h 1071"/>
                <a:gd name="T22" fmla="*/ 1275 w 2101"/>
                <a:gd name="T23" fmla="*/ 1050 h 1071"/>
                <a:gd name="T24" fmla="*/ 1486 w 2101"/>
                <a:gd name="T25" fmla="*/ 985 h 1071"/>
                <a:gd name="T26" fmla="*/ 1671 w 2101"/>
                <a:gd name="T27" fmla="*/ 884 h 1071"/>
                <a:gd name="T28" fmla="*/ 1833 w 2101"/>
                <a:gd name="T29" fmla="*/ 749 h 1071"/>
                <a:gd name="T30" fmla="*/ 1958 w 2101"/>
                <a:gd name="T31" fmla="*/ 591 h 1071"/>
                <a:gd name="T32" fmla="*/ 2049 w 2101"/>
                <a:gd name="T33" fmla="*/ 408 h 1071"/>
                <a:gd name="T34" fmla="*/ 2095 w 2101"/>
                <a:gd name="T35" fmla="*/ 211 h 1071"/>
                <a:gd name="T36" fmla="*/ 2101 w 2101"/>
                <a:gd name="T37" fmla="*/ 108 h 1071"/>
                <a:gd name="T38" fmla="*/ 2101 w 2101"/>
                <a:gd name="T39" fmla="*/ 56 h 1071"/>
                <a:gd name="T40" fmla="*/ 2096 w 2101"/>
                <a:gd name="T41"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071">
                  <a:moveTo>
                    <a:pt x="6" y="0"/>
                  </a:moveTo>
                  <a:lnTo>
                    <a:pt x="0" y="103"/>
                  </a:lnTo>
                  <a:lnTo>
                    <a:pt x="0" y="155"/>
                  </a:lnTo>
                  <a:lnTo>
                    <a:pt x="3" y="207"/>
                  </a:lnTo>
                  <a:lnTo>
                    <a:pt x="49" y="405"/>
                  </a:lnTo>
                  <a:lnTo>
                    <a:pt x="137" y="585"/>
                  </a:lnTo>
                  <a:lnTo>
                    <a:pt x="265" y="748"/>
                  </a:lnTo>
                  <a:lnTo>
                    <a:pt x="424" y="880"/>
                  </a:lnTo>
                  <a:lnTo>
                    <a:pt x="613" y="982"/>
                  </a:lnTo>
                  <a:lnTo>
                    <a:pt x="821" y="1047"/>
                  </a:lnTo>
                  <a:lnTo>
                    <a:pt x="1051" y="1071"/>
                  </a:lnTo>
                  <a:lnTo>
                    <a:pt x="1275" y="1050"/>
                  </a:lnTo>
                  <a:lnTo>
                    <a:pt x="1486" y="985"/>
                  </a:lnTo>
                  <a:lnTo>
                    <a:pt x="1671" y="884"/>
                  </a:lnTo>
                  <a:lnTo>
                    <a:pt x="1833" y="749"/>
                  </a:lnTo>
                  <a:lnTo>
                    <a:pt x="1958" y="591"/>
                  </a:lnTo>
                  <a:lnTo>
                    <a:pt x="2049" y="408"/>
                  </a:lnTo>
                  <a:lnTo>
                    <a:pt x="2095" y="211"/>
                  </a:lnTo>
                  <a:lnTo>
                    <a:pt x="2101" y="108"/>
                  </a:lnTo>
                  <a:lnTo>
                    <a:pt x="2101" y="56"/>
                  </a:lnTo>
                  <a:lnTo>
                    <a:pt x="2096"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lIns="43344" tIns="17338" rIns="43344" bIns="17338" anchor="ctr"/>
            <a:lstStyle/>
            <a:p>
              <a:endParaRPr lang="en-GB"/>
            </a:p>
          </p:txBody>
        </p:sp>
        <p:sp>
          <p:nvSpPr>
            <p:cNvPr id="34900" name="Freeform 84"/>
            <p:cNvSpPr>
              <a:spLocks/>
            </p:cNvSpPr>
            <p:nvPr/>
          </p:nvSpPr>
          <p:spPr bwMode="auto">
            <a:xfrm>
              <a:off x="5152" y="1148"/>
              <a:ext cx="75" cy="152"/>
            </a:xfrm>
            <a:custGeom>
              <a:avLst/>
              <a:gdLst>
                <a:gd name="T0" fmla="*/ 0 w 225"/>
                <a:gd name="T1" fmla="*/ 443 h 455"/>
                <a:gd name="T2" fmla="*/ 135 w 225"/>
                <a:gd name="T3" fmla="*/ 0 h 455"/>
                <a:gd name="T4" fmla="*/ 225 w 225"/>
                <a:gd name="T5" fmla="*/ 455 h 455"/>
                <a:gd name="T6" fmla="*/ 0 w 225"/>
                <a:gd name="T7" fmla="*/ 443 h 455"/>
              </a:gdLst>
              <a:ahLst/>
              <a:cxnLst>
                <a:cxn ang="0">
                  <a:pos x="T0" y="T1"/>
                </a:cxn>
                <a:cxn ang="0">
                  <a:pos x="T2" y="T3"/>
                </a:cxn>
                <a:cxn ang="0">
                  <a:pos x="T4" y="T5"/>
                </a:cxn>
                <a:cxn ang="0">
                  <a:pos x="T6" y="T7"/>
                </a:cxn>
              </a:cxnLst>
              <a:rect l="0" t="0" r="r" b="b"/>
              <a:pathLst>
                <a:path w="225" h="455">
                  <a:moveTo>
                    <a:pt x="0" y="443"/>
                  </a:moveTo>
                  <a:lnTo>
                    <a:pt x="135" y="0"/>
                  </a:lnTo>
                  <a:lnTo>
                    <a:pt x="225" y="455"/>
                  </a:lnTo>
                  <a:lnTo>
                    <a:pt x="0" y="443"/>
                  </a:lnTo>
                  <a:close/>
                </a:path>
              </a:pathLst>
            </a:custGeom>
            <a:solidFill>
              <a:srgbClr val="FFFFFF"/>
            </a:solidFill>
            <a:ln w="25400">
              <a:solidFill>
                <a:srgbClr val="FFFFFF"/>
              </a:solidFill>
              <a:prstDash val="solid"/>
              <a:round/>
              <a:headEnd/>
              <a:tailEnd/>
            </a:ln>
          </p:spPr>
          <p:txBody>
            <a:bodyPr rot="10800000" wrap="none" lIns="43344" tIns="17338" rIns="43344" bIns="17338" anchor="ctr"/>
            <a:lstStyle/>
            <a:p>
              <a:endParaRPr lang="en-GB"/>
            </a:p>
          </p:txBody>
        </p:sp>
        <p:sp>
          <p:nvSpPr>
            <p:cNvPr id="34901" name="Line 85"/>
            <p:cNvSpPr>
              <a:spLocks noChangeShapeType="1"/>
            </p:cNvSpPr>
            <p:nvPr/>
          </p:nvSpPr>
          <p:spPr bwMode="auto">
            <a:xfrm>
              <a:off x="5568" y="687"/>
              <a:ext cx="1" cy="100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rot="10800000" wrap="none" lIns="43344" tIns="17338" rIns="43344" bIns="17338" anchor="ctr"/>
            <a:lstStyle/>
            <a:p>
              <a:endParaRPr lang="en-GB"/>
            </a:p>
          </p:txBody>
        </p:sp>
        <p:sp>
          <p:nvSpPr>
            <p:cNvPr id="34902" name="Line 86"/>
            <p:cNvSpPr>
              <a:spLocks noChangeShapeType="1"/>
            </p:cNvSpPr>
            <p:nvPr/>
          </p:nvSpPr>
          <p:spPr bwMode="auto">
            <a:xfrm>
              <a:off x="5022" y="1165"/>
              <a:ext cx="1125" cy="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rot="10800000" wrap="none" lIns="43344" tIns="17338" rIns="43344" bIns="17338" anchor="ctr"/>
            <a:lstStyle/>
            <a:p>
              <a:endParaRPr lang="en-GB"/>
            </a:p>
          </p:txBody>
        </p:sp>
        <p:sp>
          <p:nvSpPr>
            <p:cNvPr id="34904" name="Oval 88"/>
            <p:cNvSpPr>
              <a:spLocks noChangeArrowheads="1"/>
            </p:cNvSpPr>
            <p:nvPr/>
          </p:nvSpPr>
          <p:spPr bwMode="auto">
            <a:xfrm rot="-5400000">
              <a:off x="5512" y="586"/>
              <a:ext cx="96" cy="96"/>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05" name="Oval 89"/>
            <p:cNvSpPr>
              <a:spLocks noChangeArrowheads="1"/>
            </p:cNvSpPr>
            <p:nvPr/>
          </p:nvSpPr>
          <p:spPr bwMode="auto">
            <a:xfrm rot="-5400000">
              <a:off x="6124" y="1114"/>
              <a:ext cx="96" cy="96"/>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06" name="Oval 90"/>
            <p:cNvSpPr>
              <a:spLocks noChangeArrowheads="1"/>
            </p:cNvSpPr>
            <p:nvPr/>
          </p:nvSpPr>
          <p:spPr bwMode="auto">
            <a:xfrm rot="-5400000">
              <a:off x="5518" y="1690"/>
              <a:ext cx="96" cy="96"/>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07" name="Oval 91"/>
            <p:cNvSpPr>
              <a:spLocks noChangeArrowheads="1"/>
            </p:cNvSpPr>
            <p:nvPr/>
          </p:nvSpPr>
          <p:spPr bwMode="auto">
            <a:xfrm rot="-5400000">
              <a:off x="4924" y="1114"/>
              <a:ext cx="96" cy="96"/>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grpSp>
        <p:nvGrpSpPr>
          <p:cNvPr id="34909" name="Group 93"/>
          <p:cNvGrpSpPr>
            <a:grpSpLocks/>
          </p:cNvGrpSpPr>
          <p:nvPr/>
        </p:nvGrpSpPr>
        <p:grpSpPr bwMode="auto">
          <a:xfrm>
            <a:off x="7964488" y="5195888"/>
            <a:ext cx="1127125" cy="1028700"/>
            <a:chOff x="4924" y="586"/>
            <a:chExt cx="1296" cy="1200"/>
          </a:xfrm>
        </p:grpSpPr>
        <p:grpSp>
          <p:nvGrpSpPr>
            <p:cNvPr id="34910" name="Group 94"/>
            <p:cNvGrpSpPr>
              <a:grpSpLocks/>
            </p:cNvGrpSpPr>
            <p:nvPr/>
          </p:nvGrpSpPr>
          <p:grpSpPr bwMode="auto">
            <a:xfrm rot="-5400000">
              <a:off x="5366" y="971"/>
              <a:ext cx="392" cy="390"/>
              <a:chOff x="3792" y="3264"/>
              <a:chExt cx="969" cy="969"/>
            </a:xfrm>
          </p:grpSpPr>
          <p:sp>
            <p:nvSpPr>
              <p:cNvPr id="34911" name="Arc 95"/>
              <p:cNvSpPr>
                <a:spLocks/>
              </p:cNvSpPr>
              <p:nvPr/>
            </p:nvSpPr>
            <p:spPr bwMode="auto">
              <a:xfrm rot="5400000">
                <a:off x="4281"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12" name="Arc 96"/>
              <p:cNvSpPr>
                <a:spLocks/>
              </p:cNvSpPr>
              <p:nvPr/>
            </p:nvSpPr>
            <p:spPr bwMode="auto">
              <a:xfrm rot="10800000">
                <a:off x="3792" y="3753"/>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vert="eaVert"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913" name="Arc 97"/>
              <p:cNvSpPr>
                <a:spLocks/>
              </p:cNvSpPr>
              <p:nvPr/>
            </p:nvSpPr>
            <p:spPr bwMode="auto">
              <a:xfrm rot="16200000">
                <a:off x="379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00"/>
                  </a:solidFill>
                  <a:latin typeface="Arial" charset="0"/>
                </a:endParaRPr>
              </a:p>
            </p:txBody>
          </p:sp>
          <p:sp>
            <p:nvSpPr>
              <p:cNvPr id="34914" name="Arc 98"/>
              <p:cNvSpPr>
                <a:spLocks/>
              </p:cNvSpPr>
              <p:nvPr/>
            </p:nvSpPr>
            <p:spPr bwMode="auto">
              <a:xfrm>
                <a:off x="4272" y="3264"/>
                <a:ext cx="480" cy="4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sp>
          <p:nvSpPr>
            <p:cNvPr id="34915" name="Freeform 99"/>
            <p:cNvSpPr>
              <a:spLocks/>
            </p:cNvSpPr>
            <p:nvPr/>
          </p:nvSpPr>
          <p:spPr bwMode="auto">
            <a:xfrm>
              <a:off x="5300" y="891"/>
              <a:ext cx="591" cy="284"/>
            </a:xfrm>
            <a:custGeom>
              <a:avLst/>
              <a:gdLst>
                <a:gd name="T0" fmla="*/ 1773 w 1773"/>
                <a:gd name="T1" fmla="*/ 854 h 854"/>
                <a:gd name="T2" fmla="*/ 1773 w 1773"/>
                <a:gd name="T3" fmla="*/ 813 h 854"/>
                <a:gd name="T4" fmla="*/ 1772 w 1773"/>
                <a:gd name="T5" fmla="*/ 770 h 854"/>
                <a:gd name="T6" fmla="*/ 1759 w 1773"/>
                <a:gd name="T7" fmla="*/ 685 h 854"/>
                <a:gd name="T8" fmla="*/ 1710 w 1773"/>
                <a:gd name="T9" fmla="*/ 524 h 854"/>
                <a:gd name="T10" fmla="*/ 1521 w 1773"/>
                <a:gd name="T11" fmla="*/ 253 h 854"/>
                <a:gd name="T12" fmla="*/ 1242 w 1773"/>
                <a:gd name="T13" fmla="*/ 70 h 854"/>
                <a:gd name="T14" fmla="*/ 896 w 1773"/>
                <a:gd name="T15" fmla="*/ 0 h 854"/>
                <a:gd name="T16" fmla="*/ 853 w 1773"/>
                <a:gd name="T17" fmla="*/ 0 h 854"/>
                <a:gd name="T18" fmla="*/ 808 w 1773"/>
                <a:gd name="T19" fmla="*/ 1 h 854"/>
                <a:gd name="T20" fmla="*/ 719 w 1773"/>
                <a:gd name="T21" fmla="*/ 14 h 854"/>
                <a:gd name="T22" fmla="*/ 551 w 1773"/>
                <a:gd name="T23" fmla="*/ 61 h 854"/>
                <a:gd name="T24" fmla="*/ 266 w 1773"/>
                <a:gd name="T25" fmla="*/ 241 h 854"/>
                <a:gd name="T26" fmla="*/ 72 w 1773"/>
                <a:gd name="T27" fmla="*/ 509 h 854"/>
                <a:gd name="T28" fmla="*/ 0 w 1773"/>
                <a:gd name="T29" fmla="*/ 841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3" h="854">
                  <a:moveTo>
                    <a:pt x="1773" y="854"/>
                  </a:moveTo>
                  <a:lnTo>
                    <a:pt x="1773" y="813"/>
                  </a:lnTo>
                  <a:lnTo>
                    <a:pt x="1772" y="770"/>
                  </a:lnTo>
                  <a:lnTo>
                    <a:pt x="1759" y="685"/>
                  </a:lnTo>
                  <a:lnTo>
                    <a:pt x="1710" y="524"/>
                  </a:lnTo>
                  <a:lnTo>
                    <a:pt x="1521" y="253"/>
                  </a:lnTo>
                  <a:lnTo>
                    <a:pt x="1242" y="70"/>
                  </a:lnTo>
                  <a:lnTo>
                    <a:pt x="896" y="0"/>
                  </a:lnTo>
                  <a:lnTo>
                    <a:pt x="853" y="0"/>
                  </a:lnTo>
                  <a:lnTo>
                    <a:pt x="808" y="1"/>
                  </a:lnTo>
                  <a:lnTo>
                    <a:pt x="719" y="14"/>
                  </a:lnTo>
                  <a:lnTo>
                    <a:pt x="551" y="61"/>
                  </a:lnTo>
                  <a:lnTo>
                    <a:pt x="266" y="241"/>
                  </a:lnTo>
                  <a:lnTo>
                    <a:pt x="72" y="509"/>
                  </a:lnTo>
                  <a:lnTo>
                    <a:pt x="0" y="841"/>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lIns="43344" tIns="17338" rIns="43344" bIns="17338" anchor="ctr"/>
            <a:lstStyle/>
            <a:p>
              <a:endParaRPr lang="en-GB"/>
            </a:p>
          </p:txBody>
        </p:sp>
        <p:sp>
          <p:nvSpPr>
            <p:cNvPr id="34916" name="Freeform 100"/>
            <p:cNvSpPr>
              <a:spLocks/>
            </p:cNvSpPr>
            <p:nvPr/>
          </p:nvSpPr>
          <p:spPr bwMode="auto">
            <a:xfrm>
              <a:off x="5194" y="1180"/>
              <a:ext cx="700" cy="357"/>
            </a:xfrm>
            <a:custGeom>
              <a:avLst/>
              <a:gdLst>
                <a:gd name="T0" fmla="*/ 6 w 2101"/>
                <a:gd name="T1" fmla="*/ 0 h 1071"/>
                <a:gd name="T2" fmla="*/ 0 w 2101"/>
                <a:gd name="T3" fmla="*/ 103 h 1071"/>
                <a:gd name="T4" fmla="*/ 0 w 2101"/>
                <a:gd name="T5" fmla="*/ 155 h 1071"/>
                <a:gd name="T6" fmla="*/ 3 w 2101"/>
                <a:gd name="T7" fmla="*/ 207 h 1071"/>
                <a:gd name="T8" fmla="*/ 49 w 2101"/>
                <a:gd name="T9" fmla="*/ 405 h 1071"/>
                <a:gd name="T10" fmla="*/ 137 w 2101"/>
                <a:gd name="T11" fmla="*/ 585 h 1071"/>
                <a:gd name="T12" fmla="*/ 265 w 2101"/>
                <a:gd name="T13" fmla="*/ 748 h 1071"/>
                <a:gd name="T14" fmla="*/ 424 w 2101"/>
                <a:gd name="T15" fmla="*/ 880 h 1071"/>
                <a:gd name="T16" fmla="*/ 613 w 2101"/>
                <a:gd name="T17" fmla="*/ 982 h 1071"/>
                <a:gd name="T18" fmla="*/ 821 w 2101"/>
                <a:gd name="T19" fmla="*/ 1047 h 1071"/>
                <a:gd name="T20" fmla="*/ 1051 w 2101"/>
                <a:gd name="T21" fmla="*/ 1071 h 1071"/>
                <a:gd name="T22" fmla="*/ 1275 w 2101"/>
                <a:gd name="T23" fmla="*/ 1050 h 1071"/>
                <a:gd name="T24" fmla="*/ 1486 w 2101"/>
                <a:gd name="T25" fmla="*/ 985 h 1071"/>
                <a:gd name="T26" fmla="*/ 1671 w 2101"/>
                <a:gd name="T27" fmla="*/ 884 h 1071"/>
                <a:gd name="T28" fmla="*/ 1833 w 2101"/>
                <a:gd name="T29" fmla="*/ 749 h 1071"/>
                <a:gd name="T30" fmla="*/ 1958 w 2101"/>
                <a:gd name="T31" fmla="*/ 591 h 1071"/>
                <a:gd name="T32" fmla="*/ 2049 w 2101"/>
                <a:gd name="T33" fmla="*/ 408 h 1071"/>
                <a:gd name="T34" fmla="*/ 2095 w 2101"/>
                <a:gd name="T35" fmla="*/ 211 h 1071"/>
                <a:gd name="T36" fmla="*/ 2101 w 2101"/>
                <a:gd name="T37" fmla="*/ 108 h 1071"/>
                <a:gd name="T38" fmla="*/ 2101 w 2101"/>
                <a:gd name="T39" fmla="*/ 56 h 1071"/>
                <a:gd name="T40" fmla="*/ 2096 w 2101"/>
                <a:gd name="T41" fmla="*/ 0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1" h="1071">
                  <a:moveTo>
                    <a:pt x="6" y="0"/>
                  </a:moveTo>
                  <a:lnTo>
                    <a:pt x="0" y="103"/>
                  </a:lnTo>
                  <a:lnTo>
                    <a:pt x="0" y="155"/>
                  </a:lnTo>
                  <a:lnTo>
                    <a:pt x="3" y="207"/>
                  </a:lnTo>
                  <a:lnTo>
                    <a:pt x="49" y="405"/>
                  </a:lnTo>
                  <a:lnTo>
                    <a:pt x="137" y="585"/>
                  </a:lnTo>
                  <a:lnTo>
                    <a:pt x="265" y="748"/>
                  </a:lnTo>
                  <a:lnTo>
                    <a:pt x="424" y="880"/>
                  </a:lnTo>
                  <a:lnTo>
                    <a:pt x="613" y="982"/>
                  </a:lnTo>
                  <a:lnTo>
                    <a:pt x="821" y="1047"/>
                  </a:lnTo>
                  <a:lnTo>
                    <a:pt x="1051" y="1071"/>
                  </a:lnTo>
                  <a:lnTo>
                    <a:pt x="1275" y="1050"/>
                  </a:lnTo>
                  <a:lnTo>
                    <a:pt x="1486" y="985"/>
                  </a:lnTo>
                  <a:lnTo>
                    <a:pt x="1671" y="884"/>
                  </a:lnTo>
                  <a:lnTo>
                    <a:pt x="1833" y="749"/>
                  </a:lnTo>
                  <a:lnTo>
                    <a:pt x="1958" y="591"/>
                  </a:lnTo>
                  <a:lnTo>
                    <a:pt x="2049" y="408"/>
                  </a:lnTo>
                  <a:lnTo>
                    <a:pt x="2095" y="211"/>
                  </a:lnTo>
                  <a:lnTo>
                    <a:pt x="2101" y="108"/>
                  </a:lnTo>
                  <a:lnTo>
                    <a:pt x="2101" y="56"/>
                  </a:lnTo>
                  <a:lnTo>
                    <a:pt x="2096"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rot="10800000" wrap="none" lIns="43344" tIns="17338" rIns="43344" bIns="17338" anchor="ctr"/>
            <a:lstStyle/>
            <a:p>
              <a:endParaRPr lang="en-GB"/>
            </a:p>
          </p:txBody>
        </p:sp>
        <p:sp>
          <p:nvSpPr>
            <p:cNvPr id="34917" name="Freeform 101"/>
            <p:cNvSpPr>
              <a:spLocks/>
            </p:cNvSpPr>
            <p:nvPr/>
          </p:nvSpPr>
          <p:spPr bwMode="auto">
            <a:xfrm>
              <a:off x="5152" y="1148"/>
              <a:ext cx="75" cy="152"/>
            </a:xfrm>
            <a:custGeom>
              <a:avLst/>
              <a:gdLst>
                <a:gd name="T0" fmla="*/ 0 w 225"/>
                <a:gd name="T1" fmla="*/ 443 h 455"/>
                <a:gd name="T2" fmla="*/ 135 w 225"/>
                <a:gd name="T3" fmla="*/ 0 h 455"/>
                <a:gd name="T4" fmla="*/ 225 w 225"/>
                <a:gd name="T5" fmla="*/ 455 h 455"/>
                <a:gd name="T6" fmla="*/ 0 w 225"/>
                <a:gd name="T7" fmla="*/ 443 h 455"/>
              </a:gdLst>
              <a:ahLst/>
              <a:cxnLst>
                <a:cxn ang="0">
                  <a:pos x="T0" y="T1"/>
                </a:cxn>
                <a:cxn ang="0">
                  <a:pos x="T2" y="T3"/>
                </a:cxn>
                <a:cxn ang="0">
                  <a:pos x="T4" y="T5"/>
                </a:cxn>
                <a:cxn ang="0">
                  <a:pos x="T6" y="T7"/>
                </a:cxn>
              </a:cxnLst>
              <a:rect l="0" t="0" r="r" b="b"/>
              <a:pathLst>
                <a:path w="225" h="455">
                  <a:moveTo>
                    <a:pt x="0" y="443"/>
                  </a:moveTo>
                  <a:lnTo>
                    <a:pt x="135" y="0"/>
                  </a:lnTo>
                  <a:lnTo>
                    <a:pt x="225" y="455"/>
                  </a:lnTo>
                  <a:lnTo>
                    <a:pt x="0" y="443"/>
                  </a:lnTo>
                  <a:close/>
                </a:path>
              </a:pathLst>
            </a:custGeom>
            <a:solidFill>
              <a:srgbClr val="FFFFFF"/>
            </a:solidFill>
            <a:ln w="25400">
              <a:solidFill>
                <a:srgbClr val="FFFFFF"/>
              </a:solidFill>
              <a:prstDash val="solid"/>
              <a:round/>
              <a:headEnd/>
              <a:tailEnd/>
            </a:ln>
          </p:spPr>
          <p:txBody>
            <a:bodyPr rot="10800000" wrap="none" lIns="43344" tIns="17338" rIns="43344" bIns="17338" anchor="ctr"/>
            <a:lstStyle/>
            <a:p>
              <a:endParaRPr lang="en-GB"/>
            </a:p>
          </p:txBody>
        </p:sp>
        <p:sp>
          <p:nvSpPr>
            <p:cNvPr id="34918" name="Line 102"/>
            <p:cNvSpPr>
              <a:spLocks noChangeShapeType="1"/>
            </p:cNvSpPr>
            <p:nvPr/>
          </p:nvSpPr>
          <p:spPr bwMode="auto">
            <a:xfrm>
              <a:off x="5568" y="687"/>
              <a:ext cx="1" cy="1006"/>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rot="10800000" wrap="none" lIns="43344" tIns="17338" rIns="43344" bIns="17338" anchor="ctr"/>
            <a:lstStyle/>
            <a:p>
              <a:endParaRPr lang="en-GB"/>
            </a:p>
          </p:txBody>
        </p:sp>
        <p:sp>
          <p:nvSpPr>
            <p:cNvPr id="34919" name="Line 103"/>
            <p:cNvSpPr>
              <a:spLocks noChangeShapeType="1"/>
            </p:cNvSpPr>
            <p:nvPr/>
          </p:nvSpPr>
          <p:spPr bwMode="auto">
            <a:xfrm>
              <a:off x="5022" y="1165"/>
              <a:ext cx="1125" cy="1"/>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rot="10800000" wrap="none" lIns="43344" tIns="17338" rIns="43344" bIns="17338" anchor="ctr"/>
            <a:lstStyle/>
            <a:p>
              <a:endParaRPr lang="en-GB"/>
            </a:p>
          </p:txBody>
        </p:sp>
        <p:sp>
          <p:nvSpPr>
            <p:cNvPr id="34920" name="Oval 104"/>
            <p:cNvSpPr>
              <a:spLocks noChangeArrowheads="1"/>
            </p:cNvSpPr>
            <p:nvPr/>
          </p:nvSpPr>
          <p:spPr bwMode="auto">
            <a:xfrm rot="-5400000">
              <a:off x="5512" y="586"/>
              <a:ext cx="96" cy="96"/>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21" name="Oval 105"/>
            <p:cNvSpPr>
              <a:spLocks noChangeArrowheads="1"/>
            </p:cNvSpPr>
            <p:nvPr/>
          </p:nvSpPr>
          <p:spPr bwMode="auto">
            <a:xfrm rot="-5400000">
              <a:off x="6124" y="1114"/>
              <a:ext cx="96" cy="96"/>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22" name="Oval 106"/>
            <p:cNvSpPr>
              <a:spLocks noChangeArrowheads="1"/>
            </p:cNvSpPr>
            <p:nvPr/>
          </p:nvSpPr>
          <p:spPr bwMode="auto">
            <a:xfrm rot="-5400000">
              <a:off x="5518" y="1690"/>
              <a:ext cx="96" cy="96"/>
            </a:xfrm>
            <a:prstGeom prst="ellipse">
              <a:avLst/>
            </a:prstGeom>
            <a:solidFill>
              <a:srgbClr val="FFFF00"/>
            </a:solidFill>
            <a:ln w="12700">
              <a:solidFill>
                <a:srgbClr val="FFFF00"/>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sp>
          <p:nvSpPr>
            <p:cNvPr id="34923" name="Oval 107"/>
            <p:cNvSpPr>
              <a:spLocks noChangeArrowheads="1"/>
            </p:cNvSpPr>
            <p:nvPr/>
          </p:nvSpPr>
          <p:spPr bwMode="auto">
            <a:xfrm rot="-5400000">
              <a:off x="4924" y="1114"/>
              <a:ext cx="96" cy="96"/>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rot="10800000" wrap="none" lIns="43344" tIns="17338" rIns="43344" bIns="17338" anchor="ctr"/>
            <a:lstStyle/>
            <a:p>
              <a:endParaRPr lang="en-GB"/>
            </a:p>
          </p:txBody>
        </p:sp>
      </p:grpSp>
      <p:sp>
        <p:nvSpPr>
          <p:cNvPr id="34924" name="Line 108"/>
          <p:cNvSpPr>
            <a:spLocks noChangeShapeType="1"/>
          </p:cNvSpPr>
          <p:nvPr/>
        </p:nvSpPr>
        <p:spPr bwMode="auto">
          <a:xfrm flipV="1">
            <a:off x="6942138" y="4546600"/>
            <a:ext cx="876300" cy="360363"/>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925" name="Line 109"/>
          <p:cNvSpPr>
            <a:spLocks noChangeShapeType="1"/>
          </p:cNvSpPr>
          <p:nvPr/>
        </p:nvSpPr>
        <p:spPr bwMode="auto">
          <a:xfrm>
            <a:off x="7161213" y="5195888"/>
            <a:ext cx="949325" cy="360362"/>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4927" name="Oval 111"/>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4928" name="Oval 112"/>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4929" name="Oval 113"/>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4930" name="Oval 114"/>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1" name="Oval 115"/>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2" name="Oval 116"/>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3" name="Freeform 117"/>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4" name="Freeform 118"/>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5" name="Freeform 119"/>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6" name="Freeform 120"/>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34937" name="Oval 121"/>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4938" name="Oval 122"/>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4939" name="Oval 123"/>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34940" name="AutoShape 124"/>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34941" name="AutoShape 125"/>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34942" name="Text Box 126"/>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34943" name="Oval 127"/>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62" name="Rectangle 54"/>
          <p:cNvSpPr>
            <a:spLocks noChangeArrowheads="1"/>
          </p:cNvSpPr>
          <p:nvPr/>
        </p:nvSpPr>
        <p:spPr bwMode="auto">
          <a:xfrm>
            <a:off x="3800475" y="3284538"/>
            <a:ext cx="511175" cy="482600"/>
          </a:xfrm>
          <a:prstGeom prst="rect">
            <a:avLst/>
          </a:prstGeom>
          <a:solidFill>
            <a:srgbClr val="FFFFFF"/>
          </a:solidFill>
          <a:ln w="38100">
            <a:solidFill>
              <a:schemeClr val="accent1"/>
            </a:solidFill>
            <a:miter lim="800000"/>
            <a:headEnd/>
            <a:tailEnd/>
          </a:ln>
          <a:effectLst>
            <a:outerShdw dist="40161" dir="4293903" algn="ctr" rotWithShape="0">
              <a:schemeClr val="bg1"/>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300">
              <a:latin typeface="Arial" charset="0"/>
            </a:endParaRPr>
          </a:p>
        </p:txBody>
      </p:sp>
      <p:graphicFrame>
        <p:nvGraphicFramePr>
          <p:cNvPr id="119810" name="Object 2"/>
          <p:cNvGraphicFramePr>
            <a:graphicFrameLocks noChangeAspect="1"/>
          </p:cNvGraphicFramePr>
          <p:nvPr/>
        </p:nvGraphicFramePr>
        <p:xfrm>
          <a:off x="588963" y="1516063"/>
          <a:ext cx="723900" cy="1163637"/>
        </p:xfrm>
        <a:graphic>
          <a:graphicData uri="http://schemas.openxmlformats.org/presentationml/2006/ole">
            <mc:AlternateContent xmlns:mc="http://schemas.openxmlformats.org/markup-compatibility/2006">
              <mc:Choice xmlns:v="urn:schemas-microsoft-com:vml" Requires="v">
                <p:oleObj spid="_x0000_s120202" name="Zeichnung" r:id="rId3" imgW="766800" imgH="1231200" progId="FLW3Drawing">
                  <p:embed/>
                </p:oleObj>
              </mc:Choice>
              <mc:Fallback>
                <p:oleObj name="Zeichnung" r:id="rId3" imgW="766800" imgH="1231200" progId="FLW3Drawing">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3" y="1516063"/>
                        <a:ext cx="723900" cy="11636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pic>
                </p:oleObj>
              </mc:Fallback>
            </mc:AlternateContent>
          </a:graphicData>
        </a:graphic>
      </p:graphicFrame>
      <p:sp>
        <p:nvSpPr>
          <p:cNvPr id="119811" name="Rectangle 3"/>
          <p:cNvSpPr>
            <a:spLocks noGrp="1" noChangeArrowheads="1"/>
          </p:cNvSpPr>
          <p:nvPr>
            <p:ph type="title"/>
          </p:nvPr>
        </p:nvSpPr>
        <p:spPr>
          <a:xfrm>
            <a:off x="1344613" y="550863"/>
            <a:ext cx="6372225" cy="720725"/>
          </a:xfrm>
        </p:spPr>
        <p:txBody>
          <a:bodyPr/>
          <a:lstStyle/>
          <a:p>
            <a:r>
              <a:rPr lang="de-DE" altLang="en-US"/>
              <a:t>Definition SW-Entwicklungsprozess</a:t>
            </a:r>
            <a:br>
              <a:rPr lang="de-DE" altLang="en-US"/>
            </a:br>
            <a:r>
              <a:rPr lang="de-DE" altLang="en-US" sz="1700" i="1"/>
              <a:t>4. Wirkungsfelder : Software-Management</a:t>
            </a:r>
          </a:p>
        </p:txBody>
      </p:sp>
      <p:sp>
        <p:nvSpPr>
          <p:cNvPr id="119813" name="Oval 5"/>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9814" name="Oval 6"/>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9815" name="Oval 7"/>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9816" name="Oval 8"/>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17" name="Oval 9"/>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18" name="Oval 10"/>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19" name="Freeform 11"/>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20" name="Freeform 12"/>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21" name="Freeform 13"/>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22" name="Freeform 14"/>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119823" name="Oval 15"/>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9824" name="Oval 16"/>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9825" name="Oval 17"/>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9826" name="AutoShape 18"/>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119827" name="AutoShape 19"/>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119828" name="Text Box 20"/>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19829" name="Oval 21"/>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119830" name="AutoShape 22"/>
          <p:cNvSpPr>
            <a:spLocks noChangeArrowheads="1"/>
          </p:cNvSpPr>
          <p:nvPr/>
        </p:nvSpPr>
        <p:spPr bwMode="auto">
          <a:xfrm>
            <a:off x="730250" y="3189288"/>
            <a:ext cx="2411413" cy="714375"/>
          </a:xfrm>
          <a:prstGeom prst="rightArrow">
            <a:avLst>
              <a:gd name="adj1" fmla="val 65472"/>
              <a:gd name="adj2" fmla="val 47648"/>
            </a:avLst>
          </a:prstGeom>
          <a:solidFill>
            <a:srgbClr val="FFFFFF"/>
          </a:solidFill>
          <a:ln w="28575">
            <a:solidFill>
              <a:schemeClr val="bg1"/>
            </a:solidFill>
            <a:miter lim="800000"/>
            <a:headEnd/>
            <a:tailEnd/>
          </a:ln>
          <a:effectLst>
            <a:outerShdw dist="56796" dir="3806097" algn="ctr" rotWithShape="0">
              <a:schemeClr val="bg1"/>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Phase   n</a:t>
            </a:r>
          </a:p>
        </p:txBody>
      </p:sp>
      <p:sp>
        <p:nvSpPr>
          <p:cNvPr id="119831" name="AutoShape 23"/>
          <p:cNvSpPr>
            <a:spLocks noChangeArrowheads="1"/>
          </p:cNvSpPr>
          <p:nvPr/>
        </p:nvSpPr>
        <p:spPr bwMode="auto">
          <a:xfrm>
            <a:off x="1754188" y="3968750"/>
            <a:ext cx="1320800" cy="525463"/>
          </a:xfrm>
          <a:prstGeom prst="rightArrow">
            <a:avLst>
              <a:gd name="adj1" fmla="val 50000"/>
              <a:gd name="adj2" fmla="val 62840"/>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19832" name="AutoShape 24"/>
          <p:cNvSpPr>
            <a:spLocks noChangeArrowheads="1"/>
          </p:cNvSpPr>
          <p:nvPr/>
        </p:nvSpPr>
        <p:spPr bwMode="auto">
          <a:xfrm>
            <a:off x="730250" y="3968750"/>
            <a:ext cx="950913" cy="522288"/>
          </a:xfrm>
          <a:prstGeom prst="rightArrow">
            <a:avLst>
              <a:gd name="adj1" fmla="val 50000"/>
              <a:gd name="adj2" fmla="val 45517"/>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19836" name="Text Box 28"/>
          <p:cNvSpPr txBox="1">
            <a:spLocks noChangeArrowheads="1"/>
          </p:cNvSpPr>
          <p:nvPr/>
        </p:nvSpPr>
        <p:spPr bwMode="auto">
          <a:xfrm>
            <a:off x="1754188" y="4073525"/>
            <a:ext cx="1184275" cy="314325"/>
          </a:xfrm>
          <a:prstGeom prst="rect">
            <a:avLst/>
          </a:prstGeom>
          <a:noFill/>
          <a:ln>
            <a:noFill/>
          </a:ln>
          <a:effectLst>
            <a:prstShdw prst="shdw17" dist="17961" dir="2700000">
              <a:schemeClr val="tx1"/>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Aktivität</a:t>
            </a:r>
          </a:p>
        </p:txBody>
      </p:sp>
      <p:sp>
        <p:nvSpPr>
          <p:cNvPr id="119837" name="Text Box 29"/>
          <p:cNvSpPr txBox="1">
            <a:spLocks noChangeArrowheads="1"/>
          </p:cNvSpPr>
          <p:nvPr/>
        </p:nvSpPr>
        <p:spPr bwMode="auto">
          <a:xfrm>
            <a:off x="1839913" y="5341938"/>
            <a:ext cx="1179512"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FF"/>
                </a:solidFill>
                <a:latin typeface="Arial" charset="0"/>
              </a:rPr>
              <a:t>Tätigkeiten</a:t>
            </a:r>
          </a:p>
        </p:txBody>
      </p:sp>
      <p:sp>
        <p:nvSpPr>
          <p:cNvPr id="119839" name="Oval 31"/>
          <p:cNvSpPr>
            <a:spLocks noChangeArrowheads="1"/>
          </p:cNvSpPr>
          <p:nvPr/>
        </p:nvSpPr>
        <p:spPr bwMode="auto">
          <a:xfrm>
            <a:off x="3433763" y="3284538"/>
            <a:ext cx="512762" cy="482600"/>
          </a:xfrm>
          <a:prstGeom prst="ellipse">
            <a:avLst/>
          </a:prstGeom>
          <a:solidFill>
            <a:srgbClr val="FFFFFF"/>
          </a:solidFill>
          <a:ln w="38100">
            <a:solidFill>
              <a:schemeClr val="accent2"/>
            </a:solidFill>
            <a:round/>
            <a:headEnd/>
            <a:tailEnd/>
          </a:ln>
          <a:effectLst>
            <a:outerShdw dist="40161" dir="4293903" algn="ctr" rotWithShape="0">
              <a:schemeClr val="bg1"/>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300">
              <a:latin typeface="Arial" charset="0"/>
            </a:endParaRPr>
          </a:p>
        </p:txBody>
      </p:sp>
      <p:graphicFrame>
        <p:nvGraphicFramePr>
          <p:cNvPr id="119843" name="Object 35"/>
          <p:cNvGraphicFramePr>
            <a:graphicFrameLocks noChangeAspect="1"/>
          </p:cNvGraphicFramePr>
          <p:nvPr/>
        </p:nvGraphicFramePr>
        <p:xfrm>
          <a:off x="5995988" y="1227138"/>
          <a:ext cx="636587" cy="1019175"/>
        </p:xfrm>
        <a:graphic>
          <a:graphicData uri="http://schemas.openxmlformats.org/presentationml/2006/ole">
            <mc:AlternateContent xmlns:mc="http://schemas.openxmlformats.org/markup-compatibility/2006">
              <mc:Choice xmlns:v="urn:schemas-microsoft-com:vml" Requires="v">
                <p:oleObj spid="_x0000_s120203" name="Zeichnung" r:id="rId5" imgW="673200" imgH="1076400" progId="FLW3Drawing">
                  <p:embed/>
                </p:oleObj>
              </mc:Choice>
              <mc:Fallback>
                <p:oleObj name="Zeichnung" r:id="rId5" imgW="673200" imgH="1076400" progId="FLW3Drawing">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5988" y="1227138"/>
                        <a:ext cx="636587" cy="10191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pic>
                </p:oleObj>
              </mc:Fallback>
            </mc:AlternateContent>
          </a:graphicData>
        </a:graphic>
      </p:graphicFrame>
      <p:sp>
        <p:nvSpPr>
          <p:cNvPr id="119844" name="Text Box 36"/>
          <p:cNvSpPr txBox="1">
            <a:spLocks noChangeArrowheads="1"/>
          </p:cNvSpPr>
          <p:nvPr/>
        </p:nvSpPr>
        <p:spPr bwMode="auto">
          <a:xfrm>
            <a:off x="6665913" y="1619250"/>
            <a:ext cx="1271587"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Anwendungs-</a:t>
            </a:r>
          </a:p>
          <a:p>
            <a:pPr>
              <a:lnSpc>
                <a:spcPct val="100000"/>
              </a:lnSpc>
            </a:pPr>
            <a:r>
              <a:rPr lang="de-DE" altLang="en-US" sz="1300">
                <a:solidFill>
                  <a:srgbClr val="FFFFFF"/>
                </a:solidFill>
                <a:latin typeface="Arial" charset="0"/>
              </a:rPr>
              <a:t>architektur</a:t>
            </a:r>
          </a:p>
        </p:txBody>
      </p:sp>
      <p:sp>
        <p:nvSpPr>
          <p:cNvPr id="119845" name="Text Box 37"/>
          <p:cNvSpPr txBox="1">
            <a:spLocks noChangeArrowheads="1"/>
          </p:cNvSpPr>
          <p:nvPr/>
        </p:nvSpPr>
        <p:spPr bwMode="auto">
          <a:xfrm>
            <a:off x="1352550" y="2046288"/>
            <a:ext cx="9683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Projekt-</a:t>
            </a:r>
          </a:p>
          <a:p>
            <a:pPr>
              <a:lnSpc>
                <a:spcPct val="100000"/>
              </a:lnSpc>
            </a:pPr>
            <a:r>
              <a:rPr lang="de-DE" altLang="en-US" sz="1300">
                <a:solidFill>
                  <a:srgbClr val="FFFFFF"/>
                </a:solidFill>
                <a:latin typeface="Arial" charset="0"/>
              </a:rPr>
              <a:t>handbuch</a:t>
            </a:r>
          </a:p>
        </p:txBody>
      </p:sp>
      <p:graphicFrame>
        <p:nvGraphicFramePr>
          <p:cNvPr id="119859" name="Object 51"/>
          <p:cNvGraphicFramePr>
            <a:graphicFrameLocks noChangeAspect="1"/>
          </p:cNvGraphicFramePr>
          <p:nvPr/>
        </p:nvGraphicFramePr>
        <p:xfrm>
          <a:off x="8834438" y="4040188"/>
          <a:ext cx="733425" cy="1176337"/>
        </p:xfrm>
        <a:graphic>
          <a:graphicData uri="http://schemas.openxmlformats.org/presentationml/2006/ole">
            <mc:AlternateContent xmlns:mc="http://schemas.openxmlformats.org/markup-compatibility/2006">
              <mc:Choice xmlns:v="urn:schemas-microsoft-com:vml" Requires="v">
                <p:oleObj spid="_x0000_s120204" name="Zeichnung" r:id="rId7" imgW="774000" imgH="1242000" progId="FLW3Drawing">
                  <p:embed/>
                </p:oleObj>
              </mc:Choice>
              <mc:Fallback>
                <p:oleObj name="Zeichnung" r:id="rId7" imgW="774000" imgH="1242000" progId="FLW3Drawing">
                  <p:embed/>
                  <p:pic>
                    <p:nvPicPr>
                      <p:cNvPr id="0" name="Object 5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34438" y="4040188"/>
                        <a:ext cx="733425" cy="117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sp>
        <p:nvSpPr>
          <p:cNvPr id="119861" name="AutoShape 53"/>
          <p:cNvSpPr>
            <a:spLocks noChangeArrowheads="1"/>
          </p:cNvSpPr>
          <p:nvPr/>
        </p:nvSpPr>
        <p:spPr bwMode="auto">
          <a:xfrm>
            <a:off x="3727450" y="3500438"/>
            <a:ext cx="511175" cy="482600"/>
          </a:xfrm>
          <a:prstGeom prst="rtTriangle">
            <a:avLst/>
          </a:prstGeom>
          <a:solidFill>
            <a:srgbClr val="FFFFFF"/>
          </a:solidFill>
          <a:ln w="38100">
            <a:solidFill>
              <a:srgbClr val="FFFF00"/>
            </a:solidFill>
            <a:miter lim="800000"/>
            <a:headEnd/>
            <a:tailEnd/>
          </a:ln>
          <a:effectLst>
            <a:outerShdw dist="40161" dir="4293903" algn="ctr" rotWithShape="0">
              <a:schemeClr val="bg1"/>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300">
              <a:latin typeface="Arial" charset="0"/>
            </a:endParaRPr>
          </a:p>
        </p:txBody>
      </p:sp>
      <p:sp>
        <p:nvSpPr>
          <p:cNvPr id="119863" name="AutoShape 55"/>
          <p:cNvSpPr>
            <a:spLocks noChangeArrowheads="1"/>
          </p:cNvSpPr>
          <p:nvPr/>
        </p:nvSpPr>
        <p:spPr bwMode="auto">
          <a:xfrm>
            <a:off x="4822825" y="3140075"/>
            <a:ext cx="2411413" cy="714375"/>
          </a:xfrm>
          <a:prstGeom prst="rightArrow">
            <a:avLst>
              <a:gd name="adj1" fmla="val 65472"/>
              <a:gd name="adj2" fmla="val 47648"/>
            </a:avLst>
          </a:prstGeom>
          <a:solidFill>
            <a:srgbClr val="FFFFFF"/>
          </a:solidFill>
          <a:ln w="28575">
            <a:solidFill>
              <a:schemeClr val="bg1"/>
            </a:solidFill>
            <a:miter lim="800000"/>
            <a:headEnd/>
            <a:tailEnd/>
          </a:ln>
          <a:effectLst>
            <a:outerShdw dist="40161" dir="4293903" algn="ctr" rotWithShape="0">
              <a:schemeClr val="bg1"/>
            </a:outerShdw>
          </a:effec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Phase   n+1</a:t>
            </a:r>
          </a:p>
        </p:txBody>
      </p:sp>
      <p:grpSp>
        <p:nvGrpSpPr>
          <p:cNvPr id="120185" name="Group 377"/>
          <p:cNvGrpSpPr>
            <a:grpSpLocks/>
          </p:cNvGrpSpPr>
          <p:nvPr/>
        </p:nvGrpSpPr>
        <p:grpSpPr bwMode="auto">
          <a:xfrm>
            <a:off x="657225" y="3535363"/>
            <a:ext cx="2484438" cy="2670175"/>
            <a:chOff x="672" y="1849"/>
            <a:chExt cx="1632" cy="2279"/>
          </a:xfrm>
        </p:grpSpPr>
        <p:sp>
          <p:nvSpPr>
            <p:cNvPr id="119864" name="Line 56"/>
            <p:cNvSpPr>
              <a:spLocks noChangeShapeType="1"/>
            </p:cNvSpPr>
            <p:nvPr/>
          </p:nvSpPr>
          <p:spPr bwMode="auto">
            <a:xfrm>
              <a:off x="672" y="1849"/>
              <a:ext cx="0" cy="2256"/>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9865" name="Line 57"/>
            <p:cNvSpPr>
              <a:spLocks noChangeShapeType="1"/>
            </p:cNvSpPr>
            <p:nvPr/>
          </p:nvSpPr>
          <p:spPr bwMode="auto">
            <a:xfrm>
              <a:off x="2304" y="1872"/>
              <a:ext cx="0" cy="2256"/>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sp>
        <p:nvSpPr>
          <p:cNvPr id="119866" name="Text Box 58"/>
          <p:cNvSpPr txBox="1">
            <a:spLocks noChangeArrowheads="1"/>
          </p:cNvSpPr>
          <p:nvPr/>
        </p:nvSpPr>
        <p:spPr bwMode="auto">
          <a:xfrm>
            <a:off x="2060575" y="2671763"/>
            <a:ext cx="1414463"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Ergebnistypen</a:t>
            </a:r>
          </a:p>
        </p:txBody>
      </p:sp>
      <p:grpSp>
        <p:nvGrpSpPr>
          <p:cNvPr id="119911" name="Group 103"/>
          <p:cNvGrpSpPr>
            <a:grpSpLocks/>
          </p:cNvGrpSpPr>
          <p:nvPr/>
        </p:nvGrpSpPr>
        <p:grpSpPr bwMode="auto">
          <a:xfrm>
            <a:off x="4764088" y="1443038"/>
            <a:ext cx="876300" cy="1206500"/>
            <a:chOff x="3456" y="1968"/>
            <a:chExt cx="576" cy="803"/>
          </a:xfrm>
        </p:grpSpPr>
        <p:sp>
          <p:nvSpPr>
            <p:cNvPr id="119849" name="Rectangle 41"/>
            <p:cNvSpPr>
              <a:spLocks noChangeArrowheads="1"/>
            </p:cNvSpPr>
            <p:nvPr/>
          </p:nvSpPr>
          <p:spPr bwMode="auto">
            <a:xfrm>
              <a:off x="3456" y="1968"/>
              <a:ext cx="576" cy="789"/>
            </a:xfrm>
            <a:prstGeom prst="rect">
              <a:avLst/>
            </a:prstGeom>
            <a:solidFill>
              <a:srgbClr val="FFFFFF"/>
            </a:solidFill>
            <a:ln w="28575">
              <a:solidFill>
                <a:schemeClr val="accent1"/>
              </a:solidFill>
              <a:miter lim="800000"/>
              <a:headEnd/>
              <a:tailEnd/>
            </a:ln>
            <a:effectLst>
              <a:outerShdw dist="53882" dir="2700000" algn="ctr" rotWithShape="0">
                <a:schemeClr val="bg1"/>
              </a:outerShdw>
            </a:effectLst>
          </p:spPr>
          <p:txBody>
            <a:bodyPr wrap="none" lIns="83221" tIns="41611" rIns="83221" bIns="41611" anchor="ctr">
              <a:spAutoFit/>
            </a:bodyPr>
            <a:lstStyle/>
            <a:p>
              <a:endParaRPr lang="en-GB"/>
            </a:p>
          </p:txBody>
        </p:sp>
        <p:sp>
          <p:nvSpPr>
            <p:cNvPr id="119850" name="Rectangle 42"/>
            <p:cNvSpPr>
              <a:spLocks noChangeArrowheads="1"/>
            </p:cNvSpPr>
            <p:nvPr/>
          </p:nvSpPr>
          <p:spPr bwMode="auto">
            <a:xfrm>
              <a:off x="3861" y="2181"/>
              <a:ext cx="96" cy="96"/>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83221" tIns="41611" rIns="83221" bIns="41611" anchor="ctr">
              <a:spAutoFit/>
            </a:bodyPr>
            <a:lstStyle/>
            <a:p>
              <a:endParaRPr lang="en-GB"/>
            </a:p>
          </p:txBody>
        </p:sp>
        <p:sp>
          <p:nvSpPr>
            <p:cNvPr id="119851" name="Rectangle 43"/>
            <p:cNvSpPr>
              <a:spLocks noChangeArrowheads="1"/>
            </p:cNvSpPr>
            <p:nvPr/>
          </p:nvSpPr>
          <p:spPr bwMode="auto">
            <a:xfrm>
              <a:off x="3861" y="2325"/>
              <a:ext cx="96" cy="96"/>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83221" tIns="41611" rIns="83221" bIns="41611" anchor="ctr">
              <a:spAutoFit/>
            </a:bodyPr>
            <a:lstStyle/>
            <a:p>
              <a:endParaRPr lang="en-GB"/>
            </a:p>
          </p:txBody>
        </p:sp>
        <p:sp>
          <p:nvSpPr>
            <p:cNvPr id="119852" name="Rectangle 44"/>
            <p:cNvSpPr>
              <a:spLocks noChangeArrowheads="1"/>
            </p:cNvSpPr>
            <p:nvPr/>
          </p:nvSpPr>
          <p:spPr bwMode="auto">
            <a:xfrm>
              <a:off x="3861" y="2469"/>
              <a:ext cx="96" cy="96"/>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83221" tIns="41611" rIns="83221" bIns="41611" anchor="ctr">
              <a:spAutoFit/>
            </a:bodyPr>
            <a:lstStyle/>
            <a:p>
              <a:endParaRPr lang="en-GB"/>
            </a:p>
          </p:txBody>
        </p:sp>
        <p:sp>
          <p:nvSpPr>
            <p:cNvPr id="119854" name="Text Box 46"/>
            <p:cNvSpPr txBox="1">
              <a:spLocks noChangeArrowheads="1"/>
            </p:cNvSpPr>
            <p:nvPr/>
          </p:nvSpPr>
          <p:spPr bwMode="auto">
            <a:xfrm>
              <a:off x="3474" y="2147"/>
              <a:ext cx="432" cy="624"/>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latin typeface="Arial" charset="0"/>
                </a:rPr>
                <a:t>Kriterium 1</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2</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3</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4</a:t>
              </a:r>
            </a:p>
          </p:txBody>
        </p:sp>
        <p:sp>
          <p:nvSpPr>
            <p:cNvPr id="119858" name="Text Box 50"/>
            <p:cNvSpPr txBox="1">
              <a:spLocks noChangeArrowheads="1"/>
            </p:cNvSpPr>
            <p:nvPr/>
          </p:nvSpPr>
          <p:spPr bwMode="auto">
            <a:xfrm>
              <a:off x="3461" y="1980"/>
              <a:ext cx="566"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Checkliste</a:t>
              </a:r>
            </a:p>
          </p:txBody>
        </p:sp>
        <p:sp>
          <p:nvSpPr>
            <p:cNvPr id="119853" name="Rectangle 45"/>
            <p:cNvSpPr>
              <a:spLocks noChangeArrowheads="1"/>
            </p:cNvSpPr>
            <p:nvPr/>
          </p:nvSpPr>
          <p:spPr bwMode="auto">
            <a:xfrm>
              <a:off x="3861" y="2613"/>
              <a:ext cx="96" cy="96"/>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83221" tIns="41611" rIns="83221" bIns="41611" anchor="ctr">
              <a:spAutoFit/>
            </a:bodyPr>
            <a:lstStyle/>
            <a:p>
              <a:endParaRPr lang="en-GB"/>
            </a:p>
          </p:txBody>
        </p:sp>
      </p:grpSp>
      <p:grpSp>
        <p:nvGrpSpPr>
          <p:cNvPr id="119910" name="Group 102"/>
          <p:cNvGrpSpPr>
            <a:grpSpLocks/>
          </p:cNvGrpSpPr>
          <p:nvPr/>
        </p:nvGrpSpPr>
        <p:grpSpPr bwMode="auto">
          <a:xfrm>
            <a:off x="4192588" y="1658938"/>
            <a:ext cx="876300" cy="1208087"/>
            <a:chOff x="3723" y="2880"/>
            <a:chExt cx="576" cy="803"/>
          </a:xfrm>
        </p:grpSpPr>
        <p:sp>
          <p:nvSpPr>
            <p:cNvPr id="119900" name="Rectangle 92"/>
            <p:cNvSpPr>
              <a:spLocks noChangeArrowheads="1"/>
            </p:cNvSpPr>
            <p:nvPr/>
          </p:nvSpPr>
          <p:spPr bwMode="auto">
            <a:xfrm>
              <a:off x="3723" y="2880"/>
              <a:ext cx="576" cy="789"/>
            </a:xfrm>
            <a:prstGeom prst="rect">
              <a:avLst/>
            </a:prstGeom>
            <a:solidFill>
              <a:srgbClr val="FFFFFF"/>
            </a:solidFill>
            <a:ln w="28575">
              <a:solidFill>
                <a:schemeClr val="accent2"/>
              </a:solidFill>
              <a:miter lim="800000"/>
              <a:headEnd/>
              <a:tailEnd/>
            </a:ln>
            <a:effectLst>
              <a:outerShdw dist="53882" dir="2700000" algn="ctr" rotWithShape="0">
                <a:schemeClr val="bg1"/>
              </a:outerShdw>
            </a:effectLst>
          </p:spPr>
          <p:txBody>
            <a:bodyPr wrap="none" lIns="83221" tIns="41611" rIns="83221" bIns="41611" anchor="ctr">
              <a:spAutoFit/>
            </a:bodyPr>
            <a:lstStyle/>
            <a:p>
              <a:endParaRPr lang="en-GB"/>
            </a:p>
          </p:txBody>
        </p:sp>
        <p:sp>
          <p:nvSpPr>
            <p:cNvPr id="119901" name="Rectangle 93"/>
            <p:cNvSpPr>
              <a:spLocks noChangeArrowheads="1"/>
            </p:cNvSpPr>
            <p:nvPr/>
          </p:nvSpPr>
          <p:spPr bwMode="auto">
            <a:xfrm>
              <a:off x="4128" y="3093"/>
              <a:ext cx="96" cy="9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lIns="83221" tIns="41611" rIns="83221" bIns="41611" anchor="ctr">
              <a:spAutoFit/>
            </a:bodyPr>
            <a:lstStyle/>
            <a:p>
              <a:endParaRPr lang="en-GB"/>
            </a:p>
          </p:txBody>
        </p:sp>
        <p:sp>
          <p:nvSpPr>
            <p:cNvPr id="119902" name="Rectangle 94"/>
            <p:cNvSpPr>
              <a:spLocks noChangeArrowheads="1"/>
            </p:cNvSpPr>
            <p:nvPr/>
          </p:nvSpPr>
          <p:spPr bwMode="auto">
            <a:xfrm>
              <a:off x="4128" y="3237"/>
              <a:ext cx="96" cy="9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lIns="83221" tIns="41611" rIns="83221" bIns="41611" anchor="ctr">
              <a:spAutoFit/>
            </a:bodyPr>
            <a:lstStyle/>
            <a:p>
              <a:endParaRPr lang="en-GB"/>
            </a:p>
          </p:txBody>
        </p:sp>
        <p:sp>
          <p:nvSpPr>
            <p:cNvPr id="119903" name="Rectangle 95"/>
            <p:cNvSpPr>
              <a:spLocks noChangeArrowheads="1"/>
            </p:cNvSpPr>
            <p:nvPr/>
          </p:nvSpPr>
          <p:spPr bwMode="auto">
            <a:xfrm>
              <a:off x="4128" y="3381"/>
              <a:ext cx="96" cy="9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lIns="83221" tIns="41611" rIns="83221" bIns="41611" anchor="ctr">
              <a:spAutoFit/>
            </a:bodyPr>
            <a:lstStyle/>
            <a:p>
              <a:endParaRPr lang="en-GB"/>
            </a:p>
          </p:txBody>
        </p:sp>
        <p:sp>
          <p:nvSpPr>
            <p:cNvPr id="119904" name="Rectangle 96"/>
            <p:cNvSpPr>
              <a:spLocks noChangeArrowheads="1"/>
            </p:cNvSpPr>
            <p:nvPr/>
          </p:nvSpPr>
          <p:spPr bwMode="auto">
            <a:xfrm>
              <a:off x="4128" y="3525"/>
              <a:ext cx="96" cy="96"/>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lIns="83221" tIns="41611" rIns="83221" bIns="41611" anchor="ctr">
              <a:spAutoFit/>
            </a:bodyPr>
            <a:lstStyle/>
            <a:p>
              <a:endParaRPr lang="en-GB"/>
            </a:p>
          </p:txBody>
        </p:sp>
        <p:sp>
          <p:nvSpPr>
            <p:cNvPr id="119905" name="Text Box 97"/>
            <p:cNvSpPr txBox="1">
              <a:spLocks noChangeArrowheads="1"/>
            </p:cNvSpPr>
            <p:nvPr/>
          </p:nvSpPr>
          <p:spPr bwMode="auto">
            <a:xfrm>
              <a:off x="3741" y="3059"/>
              <a:ext cx="432" cy="624"/>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latin typeface="Arial" charset="0"/>
                </a:rPr>
                <a:t>Kriterium 1</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2</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3</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4</a:t>
              </a:r>
            </a:p>
          </p:txBody>
        </p:sp>
        <p:sp>
          <p:nvSpPr>
            <p:cNvPr id="119906" name="Text Box 98"/>
            <p:cNvSpPr txBox="1">
              <a:spLocks noChangeArrowheads="1"/>
            </p:cNvSpPr>
            <p:nvPr/>
          </p:nvSpPr>
          <p:spPr bwMode="auto">
            <a:xfrm>
              <a:off x="3728" y="2893"/>
              <a:ext cx="566" cy="1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Checkliste</a:t>
              </a:r>
            </a:p>
          </p:txBody>
        </p:sp>
      </p:grpSp>
      <p:grpSp>
        <p:nvGrpSpPr>
          <p:cNvPr id="119907" name="Group 99"/>
          <p:cNvGrpSpPr>
            <a:grpSpLocks/>
          </p:cNvGrpSpPr>
          <p:nvPr/>
        </p:nvGrpSpPr>
        <p:grpSpPr bwMode="auto">
          <a:xfrm>
            <a:off x="4411663" y="1947863"/>
            <a:ext cx="876300" cy="1206500"/>
            <a:chOff x="2880" y="2688"/>
            <a:chExt cx="576" cy="803"/>
          </a:xfrm>
        </p:grpSpPr>
        <p:sp>
          <p:nvSpPr>
            <p:cNvPr id="119893" name="Rectangle 85"/>
            <p:cNvSpPr>
              <a:spLocks noChangeArrowheads="1"/>
            </p:cNvSpPr>
            <p:nvPr/>
          </p:nvSpPr>
          <p:spPr bwMode="auto">
            <a:xfrm>
              <a:off x="2880" y="2688"/>
              <a:ext cx="576" cy="789"/>
            </a:xfrm>
            <a:prstGeom prst="rect">
              <a:avLst/>
            </a:prstGeom>
            <a:solidFill>
              <a:srgbClr val="FFFFFF"/>
            </a:solidFill>
            <a:ln w="28575">
              <a:solidFill>
                <a:srgbClr val="FFFF00"/>
              </a:solidFill>
              <a:miter lim="800000"/>
              <a:headEnd/>
              <a:tailEnd/>
            </a:ln>
            <a:effectLst>
              <a:outerShdw dist="53882" dir="2700000" algn="ctr" rotWithShape="0">
                <a:schemeClr val="bg1"/>
              </a:outerShdw>
            </a:effectLst>
          </p:spPr>
          <p:txBody>
            <a:bodyPr wrap="none" lIns="83221" tIns="41611" rIns="83221" bIns="41611" anchor="ctr">
              <a:spAutoFit/>
            </a:bodyPr>
            <a:lstStyle/>
            <a:p>
              <a:endParaRPr lang="en-GB"/>
            </a:p>
          </p:txBody>
        </p:sp>
        <p:sp>
          <p:nvSpPr>
            <p:cNvPr id="119894" name="Rectangle 86"/>
            <p:cNvSpPr>
              <a:spLocks noChangeArrowheads="1"/>
            </p:cNvSpPr>
            <p:nvPr/>
          </p:nvSpPr>
          <p:spPr bwMode="auto">
            <a:xfrm>
              <a:off x="3285" y="2901"/>
              <a:ext cx="96" cy="9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lIns="83221" tIns="41611" rIns="83221" bIns="41611" anchor="ctr">
              <a:spAutoFit/>
            </a:bodyPr>
            <a:lstStyle/>
            <a:p>
              <a:endParaRPr lang="en-GB"/>
            </a:p>
          </p:txBody>
        </p:sp>
        <p:sp>
          <p:nvSpPr>
            <p:cNvPr id="119895" name="Rectangle 87"/>
            <p:cNvSpPr>
              <a:spLocks noChangeArrowheads="1"/>
            </p:cNvSpPr>
            <p:nvPr/>
          </p:nvSpPr>
          <p:spPr bwMode="auto">
            <a:xfrm>
              <a:off x="3285" y="3045"/>
              <a:ext cx="96" cy="9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lIns="83221" tIns="41611" rIns="83221" bIns="41611" anchor="ctr">
              <a:spAutoFit/>
            </a:bodyPr>
            <a:lstStyle/>
            <a:p>
              <a:endParaRPr lang="en-GB"/>
            </a:p>
          </p:txBody>
        </p:sp>
        <p:sp>
          <p:nvSpPr>
            <p:cNvPr id="119896" name="Rectangle 88"/>
            <p:cNvSpPr>
              <a:spLocks noChangeArrowheads="1"/>
            </p:cNvSpPr>
            <p:nvPr/>
          </p:nvSpPr>
          <p:spPr bwMode="auto">
            <a:xfrm>
              <a:off x="3285" y="3189"/>
              <a:ext cx="96" cy="9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lIns="83221" tIns="41611" rIns="83221" bIns="41611" anchor="ctr">
              <a:spAutoFit/>
            </a:bodyPr>
            <a:lstStyle/>
            <a:p>
              <a:endParaRPr lang="en-GB"/>
            </a:p>
          </p:txBody>
        </p:sp>
        <p:sp>
          <p:nvSpPr>
            <p:cNvPr id="119897" name="Rectangle 89"/>
            <p:cNvSpPr>
              <a:spLocks noChangeArrowheads="1"/>
            </p:cNvSpPr>
            <p:nvPr/>
          </p:nvSpPr>
          <p:spPr bwMode="auto">
            <a:xfrm>
              <a:off x="3285" y="3333"/>
              <a:ext cx="96" cy="96"/>
            </a:xfrm>
            <a:prstGeom prst="rect">
              <a:avLst/>
            </a:prstGeom>
            <a:noFill/>
            <a:ln w="12700">
              <a:solidFill>
                <a:srgbClr val="FF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lIns="83221" tIns="41611" rIns="83221" bIns="41611" anchor="ctr">
              <a:spAutoFit/>
            </a:bodyPr>
            <a:lstStyle/>
            <a:p>
              <a:endParaRPr lang="en-GB"/>
            </a:p>
          </p:txBody>
        </p:sp>
        <p:sp>
          <p:nvSpPr>
            <p:cNvPr id="119898" name="Text Box 90"/>
            <p:cNvSpPr txBox="1">
              <a:spLocks noChangeArrowheads="1"/>
            </p:cNvSpPr>
            <p:nvPr/>
          </p:nvSpPr>
          <p:spPr bwMode="auto">
            <a:xfrm>
              <a:off x="2898" y="2867"/>
              <a:ext cx="432" cy="624"/>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1"/>
                  </a:solidFill>
                  <a:miter lim="800000"/>
                  <a:headEnd/>
                  <a:tailEnd/>
                </a14:hiddenLine>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latin typeface="Arial" charset="0"/>
                </a:rPr>
                <a:t>Kriterium 1</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2</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3</a:t>
              </a:r>
            </a:p>
            <a:p>
              <a:pPr algn="ctr">
                <a:lnSpc>
                  <a:spcPct val="100000"/>
                </a:lnSpc>
              </a:pPr>
              <a:endParaRPr lang="de-DE" altLang="en-US" sz="800" b="0">
                <a:latin typeface="Arial" charset="0"/>
              </a:endParaRPr>
            </a:p>
            <a:p>
              <a:pPr algn="ctr">
                <a:lnSpc>
                  <a:spcPct val="100000"/>
                </a:lnSpc>
              </a:pPr>
              <a:r>
                <a:rPr lang="de-DE" altLang="en-US" sz="800" b="0">
                  <a:latin typeface="Arial" charset="0"/>
                </a:rPr>
                <a:t>Kriterium 4</a:t>
              </a:r>
            </a:p>
          </p:txBody>
        </p:sp>
        <p:sp>
          <p:nvSpPr>
            <p:cNvPr id="119899" name="Text Box 91"/>
            <p:cNvSpPr txBox="1">
              <a:spLocks noChangeArrowheads="1"/>
            </p:cNvSpPr>
            <p:nvPr/>
          </p:nvSpPr>
          <p:spPr bwMode="auto">
            <a:xfrm>
              <a:off x="2885" y="2700"/>
              <a:ext cx="566"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3221" tIns="41611" rIns="83221" bIns="41611"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Checkliste</a:t>
              </a:r>
            </a:p>
          </p:txBody>
        </p:sp>
      </p:grpSp>
      <p:sp>
        <p:nvSpPr>
          <p:cNvPr id="119912" name="Line 104"/>
          <p:cNvSpPr>
            <a:spLocks noChangeShapeType="1"/>
          </p:cNvSpPr>
          <p:nvPr/>
        </p:nvSpPr>
        <p:spPr bwMode="auto">
          <a:xfrm flipV="1">
            <a:off x="3727450" y="2670175"/>
            <a:ext cx="292100" cy="433388"/>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9913" name="Line 105"/>
          <p:cNvSpPr>
            <a:spLocks noChangeShapeType="1"/>
          </p:cNvSpPr>
          <p:nvPr/>
        </p:nvSpPr>
        <p:spPr bwMode="auto">
          <a:xfrm flipV="1">
            <a:off x="3873500" y="2814638"/>
            <a:ext cx="292100" cy="4318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9914" name="Line 106"/>
          <p:cNvSpPr>
            <a:spLocks noChangeShapeType="1"/>
          </p:cNvSpPr>
          <p:nvPr/>
        </p:nvSpPr>
        <p:spPr bwMode="auto">
          <a:xfrm flipV="1">
            <a:off x="4019550" y="2959100"/>
            <a:ext cx="292100" cy="4318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78" name="Line 370"/>
          <p:cNvSpPr>
            <a:spLocks noChangeShapeType="1"/>
          </p:cNvSpPr>
          <p:nvPr/>
        </p:nvSpPr>
        <p:spPr bwMode="auto">
          <a:xfrm>
            <a:off x="5480050" y="1876425"/>
            <a:ext cx="438150" cy="0"/>
          </a:xfrm>
          <a:prstGeom prst="line">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80" name="AutoShape 372"/>
          <p:cNvSpPr>
            <a:spLocks noChangeArrowheads="1"/>
          </p:cNvSpPr>
          <p:nvPr/>
        </p:nvSpPr>
        <p:spPr bwMode="auto">
          <a:xfrm>
            <a:off x="730250" y="4762500"/>
            <a:ext cx="438150" cy="522288"/>
          </a:xfrm>
          <a:prstGeom prst="rightArrow">
            <a:avLst>
              <a:gd name="adj1" fmla="val 60231"/>
              <a:gd name="adj2" fmla="val 34722"/>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20181" name="AutoShape 373"/>
          <p:cNvSpPr>
            <a:spLocks noChangeArrowheads="1"/>
          </p:cNvSpPr>
          <p:nvPr/>
        </p:nvSpPr>
        <p:spPr bwMode="auto">
          <a:xfrm>
            <a:off x="1201738" y="4762500"/>
            <a:ext cx="438150" cy="522288"/>
          </a:xfrm>
          <a:prstGeom prst="rightArrow">
            <a:avLst>
              <a:gd name="adj1" fmla="val 60231"/>
              <a:gd name="adj2" fmla="val 34722"/>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20182" name="AutoShape 374"/>
          <p:cNvSpPr>
            <a:spLocks noChangeArrowheads="1"/>
          </p:cNvSpPr>
          <p:nvPr/>
        </p:nvSpPr>
        <p:spPr bwMode="auto">
          <a:xfrm>
            <a:off x="1771650" y="4746625"/>
            <a:ext cx="438150" cy="520700"/>
          </a:xfrm>
          <a:prstGeom prst="rightArrow">
            <a:avLst>
              <a:gd name="adj1" fmla="val 60231"/>
              <a:gd name="adj2" fmla="val 34722"/>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20183" name="AutoShape 375"/>
          <p:cNvSpPr>
            <a:spLocks noChangeArrowheads="1"/>
          </p:cNvSpPr>
          <p:nvPr/>
        </p:nvSpPr>
        <p:spPr bwMode="auto">
          <a:xfrm>
            <a:off x="2206625" y="4745038"/>
            <a:ext cx="438150" cy="520700"/>
          </a:xfrm>
          <a:prstGeom prst="rightArrow">
            <a:avLst>
              <a:gd name="adj1" fmla="val 60231"/>
              <a:gd name="adj2" fmla="val 34722"/>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sp>
        <p:nvSpPr>
          <p:cNvPr id="120184" name="AutoShape 376"/>
          <p:cNvSpPr>
            <a:spLocks noChangeArrowheads="1"/>
          </p:cNvSpPr>
          <p:nvPr/>
        </p:nvSpPr>
        <p:spPr bwMode="auto">
          <a:xfrm>
            <a:off x="2644775" y="4746625"/>
            <a:ext cx="438150" cy="520700"/>
          </a:xfrm>
          <a:prstGeom prst="rightArrow">
            <a:avLst>
              <a:gd name="adj1" fmla="val 60231"/>
              <a:gd name="adj2" fmla="val 34722"/>
            </a:avLst>
          </a:prstGeom>
          <a:solidFill>
            <a:srgbClr val="FFFFFF"/>
          </a:solidFill>
          <a:ln>
            <a:noFill/>
          </a:ln>
          <a:effectLst>
            <a:outerShdw dist="35921" dir="2700000" algn="ctr" rotWithShape="0">
              <a:schemeClr val="tx1"/>
            </a:outerShdw>
          </a:effectLst>
          <a:extLst>
            <a:ext uri="{91240B29-F687-4F45-9708-019B960494DF}">
              <a14:hiddenLine xmlns:a14="http://schemas.microsoft.com/office/drawing/2010/main" w="12700">
                <a:solidFill>
                  <a:srgbClr val="FFFFFF"/>
                </a:solidFill>
                <a:miter lim="800000"/>
                <a:headEnd/>
                <a:tailEnd/>
              </a14:hiddenLine>
            </a:ext>
          </a:extLst>
        </p:spPr>
        <p:txBody>
          <a:bodyPr anchor="ctr">
            <a:spAutoFit/>
          </a:bodyPr>
          <a:lstStyle/>
          <a:p>
            <a:endParaRPr lang="en-GB"/>
          </a:p>
        </p:txBody>
      </p:sp>
      <p:grpSp>
        <p:nvGrpSpPr>
          <p:cNvPr id="120186" name="Group 378"/>
          <p:cNvGrpSpPr>
            <a:grpSpLocks/>
          </p:cNvGrpSpPr>
          <p:nvPr/>
        </p:nvGrpSpPr>
        <p:grpSpPr bwMode="auto">
          <a:xfrm>
            <a:off x="1695450" y="4184650"/>
            <a:ext cx="1373188" cy="1660525"/>
            <a:chOff x="672" y="1849"/>
            <a:chExt cx="1632" cy="2279"/>
          </a:xfrm>
        </p:grpSpPr>
        <p:sp>
          <p:nvSpPr>
            <p:cNvPr id="120187" name="Line 379"/>
            <p:cNvSpPr>
              <a:spLocks noChangeShapeType="1"/>
            </p:cNvSpPr>
            <p:nvPr/>
          </p:nvSpPr>
          <p:spPr bwMode="auto">
            <a:xfrm>
              <a:off x="672" y="1849"/>
              <a:ext cx="0" cy="2256"/>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88" name="Line 380"/>
            <p:cNvSpPr>
              <a:spLocks noChangeShapeType="1"/>
            </p:cNvSpPr>
            <p:nvPr/>
          </p:nvSpPr>
          <p:spPr bwMode="auto">
            <a:xfrm>
              <a:off x="2304" y="1872"/>
              <a:ext cx="0" cy="2256"/>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sp>
        <p:nvSpPr>
          <p:cNvPr id="120189" name="Line 381"/>
          <p:cNvSpPr>
            <a:spLocks noChangeShapeType="1"/>
          </p:cNvSpPr>
          <p:nvPr/>
        </p:nvSpPr>
        <p:spPr bwMode="auto">
          <a:xfrm>
            <a:off x="657225" y="6205538"/>
            <a:ext cx="2484438" cy="0"/>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90" name="Line 382"/>
          <p:cNvSpPr>
            <a:spLocks noChangeShapeType="1"/>
          </p:cNvSpPr>
          <p:nvPr/>
        </p:nvSpPr>
        <p:spPr bwMode="auto">
          <a:xfrm>
            <a:off x="1681163" y="5845175"/>
            <a:ext cx="1387475" cy="0"/>
          </a:xfrm>
          <a:prstGeom prst="line">
            <a:avLst/>
          </a:prstGeom>
          <a:noFill/>
          <a:ln w="12700">
            <a:solidFill>
              <a:srgbClr val="FFFF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91" name="Text Box 383"/>
          <p:cNvSpPr txBox="1">
            <a:spLocks noChangeArrowheads="1"/>
          </p:cNvSpPr>
          <p:nvPr/>
        </p:nvSpPr>
        <p:spPr bwMode="auto">
          <a:xfrm>
            <a:off x="3287713" y="4079875"/>
            <a:ext cx="5992812" cy="227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500">
                <a:solidFill>
                  <a:srgbClr val="FFFFFF"/>
                </a:solidFill>
                <a:latin typeface="Arial" charset="0"/>
              </a:rPr>
              <a:t> Jedes Projektergebnis basiert auf einem Ergebnistyp.</a:t>
            </a:r>
            <a:br>
              <a:rPr lang="de-DE" altLang="en-US" sz="1500">
                <a:solidFill>
                  <a:srgbClr val="FFFFFF"/>
                </a:solidFill>
                <a:latin typeface="Arial" charset="0"/>
              </a:rPr>
            </a:br>
            <a:endParaRPr lang="de-DE" altLang="en-US" sz="1500">
              <a:solidFill>
                <a:srgbClr val="FFFFFF"/>
              </a:solidFill>
              <a:latin typeface="Arial" charset="0"/>
            </a:endParaRPr>
          </a:p>
          <a:p>
            <a:pPr>
              <a:buFontTx/>
              <a:buChar char="•"/>
            </a:pPr>
            <a:r>
              <a:rPr lang="de-DE" altLang="en-US" sz="1500">
                <a:solidFill>
                  <a:srgbClr val="FFFFFF"/>
                </a:solidFill>
                <a:latin typeface="Arial" charset="0"/>
              </a:rPr>
              <a:t> Jedes Projektergebnis wird in einem definierten Prozess </a:t>
            </a:r>
            <a:br>
              <a:rPr lang="de-DE" altLang="en-US" sz="1500">
                <a:solidFill>
                  <a:srgbClr val="FFFFFF"/>
                </a:solidFill>
                <a:latin typeface="Arial" charset="0"/>
              </a:rPr>
            </a:br>
            <a:r>
              <a:rPr lang="de-DE" altLang="en-US" sz="1500">
                <a:solidFill>
                  <a:srgbClr val="FFFFFF"/>
                </a:solidFill>
                <a:latin typeface="Arial" charset="0"/>
              </a:rPr>
              <a:t>   freigegeben (Review, Test, ... ).</a:t>
            </a:r>
            <a:br>
              <a:rPr lang="de-DE" altLang="en-US" sz="1500">
                <a:solidFill>
                  <a:srgbClr val="FFFFFF"/>
                </a:solidFill>
                <a:latin typeface="Arial" charset="0"/>
              </a:rPr>
            </a:br>
            <a:endParaRPr lang="de-DE" altLang="en-US" sz="1500">
              <a:solidFill>
                <a:srgbClr val="FFFFFF"/>
              </a:solidFill>
              <a:latin typeface="Arial" charset="0"/>
            </a:endParaRPr>
          </a:p>
          <a:p>
            <a:pPr>
              <a:buFontTx/>
              <a:buChar char="•"/>
            </a:pPr>
            <a:r>
              <a:rPr lang="de-DE" altLang="en-US" sz="1500">
                <a:solidFill>
                  <a:srgbClr val="FFFFFF"/>
                </a:solidFill>
                <a:latin typeface="Arial" charset="0"/>
              </a:rPr>
              <a:t> Zur Freigabe muss das Ergebnis Q-Kriterien entsprechen </a:t>
            </a:r>
            <a:br>
              <a:rPr lang="de-DE" altLang="en-US" sz="1500">
                <a:solidFill>
                  <a:srgbClr val="FFFFFF"/>
                </a:solidFill>
                <a:latin typeface="Arial" charset="0"/>
              </a:rPr>
            </a:br>
            <a:r>
              <a:rPr lang="de-DE" altLang="en-US" sz="1500">
                <a:solidFill>
                  <a:srgbClr val="FFFFFF"/>
                </a:solidFill>
                <a:latin typeface="Arial" charset="0"/>
              </a:rPr>
              <a:t>   (Checklisten).</a:t>
            </a:r>
            <a:br>
              <a:rPr lang="de-DE" altLang="en-US" sz="1500">
                <a:solidFill>
                  <a:srgbClr val="FFFFFF"/>
                </a:solidFill>
                <a:latin typeface="Arial" charset="0"/>
              </a:rPr>
            </a:br>
            <a:endParaRPr lang="de-DE" altLang="en-US" sz="1500">
              <a:solidFill>
                <a:srgbClr val="FFFFFF"/>
              </a:solidFill>
              <a:latin typeface="Arial" charset="0"/>
            </a:endParaRPr>
          </a:p>
          <a:p>
            <a:pPr>
              <a:buFontTx/>
              <a:buChar char="•"/>
            </a:pPr>
            <a:r>
              <a:rPr lang="de-DE" altLang="en-US" sz="1500">
                <a:solidFill>
                  <a:srgbClr val="FFFFFF"/>
                </a:solidFill>
                <a:latin typeface="Arial" charset="0"/>
              </a:rPr>
              <a:t> Die Checklisten können auf andere Konzepte verweisen</a:t>
            </a:r>
            <a:br>
              <a:rPr lang="de-DE" altLang="en-US" sz="1500">
                <a:solidFill>
                  <a:srgbClr val="FFFFFF"/>
                </a:solidFill>
                <a:latin typeface="Arial" charset="0"/>
              </a:rPr>
            </a:br>
            <a:r>
              <a:rPr lang="de-DE" altLang="en-US" sz="1500">
                <a:solidFill>
                  <a:srgbClr val="FFFFFF"/>
                </a:solidFill>
                <a:latin typeface="Arial" charset="0"/>
              </a:rPr>
              <a:t>   (z.B. auf das Architektur-Konzept).</a:t>
            </a:r>
          </a:p>
        </p:txBody>
      </p:sp>
      <p:sp>
        <p:nvSpPr>
          <p:cNvPr id="120192" name="Text Box 384"/>
          <p:cNvSpPr txBox="1">
            <a:spLocks noChangeArrowheads="1"/>
          </p:cNvSpPr>
          <p:nvPr/>
        </p:nvSpPr>
        <p:spPr bwMode="auto">
          <a:xfrm>
            <a:off x="9066213" y="5124450"/>
            <a:ext cx="5365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QMH</a:t>
            </a:r>
          </a:p>
        </p:txBody>
      </p:sp>
      <p:sp>
        <p:nvSpPr>
          <p:cNvPr id="120193" name="Line 385"/>
          <p:cNvSpPr>
            <a:spLocks noChangeShapeType="1"/>
          </p:cNvSpPr>
          <p:nvPr/>
        </p:nvSpPr>
        <p:spPr bwMode="auto">
          <a:xfrm>
            <a:off x="1243013" y="2525713"/>
            <a:ext cx="438150" cy="57785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194" name="Line 386"/>
          <p:cNvSpPr>
            <a:spLocks noChangeShapeType="1"/>
          </p:cNvSpPr>
          <p:nvPr/>
        </p:nvSpPr>
        <p:spPr bwMode="auto">
          <a:xfrm>
            <a:off x="1243013" y="2525713"/>
            <a:ext cx="803275" cy="2159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0201" name="Line 393"/>
          <p:cNvSpPr>
            <a:spLocks noChangeShapeType="1"/>
          </p:cNvSpPr>
          <p:nvPr/>
        </p:nvSpPr>
        <p:spPr bwMode="auto">
          <a:xfrm>
            <a:off x="6869113" y="4762500"/>
            <a:ext cx="1827212"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344613" y="550863"/>
            <a:ext cx="4403725" cy="720725"/>
          </a:xfrm>
        </p:spPr>
        <p:txBody>
          <a:bodyPr/>
          <a:lstStyle/>
          <a:p>
            <a:r>
              <a:rPr lang="de-DE" altLang="en-US"/>
              <a:t>Prozessdokumentation</a:t>
            </a:r>
            <a:br>
              <a:rPr lang="de-DE" altLang="en-US"/>
            </a:br>
            <a:r>
              <a:rPr lang="de-DE" altLang="en-US" sz="1700" i="1"/>
              <a:t>4. Wirkungsfelder : Software-Management</a:t>
            </a:r>
          </a:p>
        </p:txBody>
      </p:sp>
      <p:sp>
        <p:nvSpPr>
          <p:cNvPr id="76804" name="Oval 4"/>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6805" name="Oval 5"/>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6806" name="Oval 6"/>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6807" name="Oval 7"/>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08" name="Oval 8"/>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09" name="Oval 9"/>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10" name="Freeform 10"/>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11" name="Freeform 11"/>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12" name="Freeform 12"/>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13" name="Freeform 13"/>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76814" name="Oval 14"/>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6815" name="Oval 15"/>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6816" name="Oval 16"/>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6817" name="AutoShape 17"/>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6818" name="AutoShape 18"/>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76819" name="Text Box 19"/>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76820" name="Oval 20"/>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76821" name="Rectangle 21"/>
          <p:cNvSpPr>
            <a:spLocks noChangeArrowheads="1"/>
          </p:cNvSpPr>
          <p:nvPr/>
        </p:nvSpPr>
        <p:spPr bwMode="auto">
          <a:xfrm>
            <a:off x="5480050" y="1876425"/>
            <a:ext cx="3787775" cy="4100513"/>
          </a:xfrm>
          <a:prstGeom prst="rect">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lstStyle>
            <a:lvl1pPr marL="327025" indent="-327025" algn="l" defTabSz="873125">
              <a:lnSpc>
                <a:spcPct val="90000"/>
              </a:lnSpc>
              <a:spcBef>
                <a:spcPct val="30000"/>
              </a:spcBef>
              <a:buSzPct val="100000"/>
              <a:buChar char="•"/>
              <a:defRPr sz="2300" b="1">
                <a:solidFill>
                  <a:schemeClr val="tx1"/>
                </a:solidFill>
                <a:latin typeface="Arial" charset="0"/>
              </a:defRPr>
            </a:lvl1pPr>
            <a:lvl2pPr marL="708025" indent="-271463" algn="l" defTabSz="873125">
              <a:lnSpc>
                <a:spcPct val="90000"/>
              </a:lnSpc>
              <a:spcBef>
                <a:spcPct val="30000"/>
              </a:spcBef>
              <a:buSzPct val="100000"/>
              <a:buChar char="–"/>
              <a:defRPr sz="1700" b="1">
                <a:solidFill>
                  <a:schemeClr val="tx1"/>
                </a:solidFill>
                <a:latin typeface="Arial" charset="0"/>
              </a:defRPr>
            </a:lvl2pPr>
            <a:lvl3pPr marL="1090613" indent="-217488" algn="l" defTabSz="873125">
              <a:lnSpc>
                <a:spcPct val="90000"/>
              </a:lnSpc>
              <a:spcBef>
                <a:spcPct val="30000"/>
              </a:spcBef>
              <a:buSzPct val="100000"/>
              <a:buChar char="»"/>
              <a:defRPr sz="1700" b="1">
                <a:solidFill>
                  <a:schemeClr val="tx1"/>
                </a:solidFill>
                <a:latin typeface="Arial" charset="0"/>
              </a:defRPr>
            </a:lvl3pPr>
            <a:lvl4pPr marL="1527175" indent="-219075" algn="l" defTabSz="873125">
              <a:lnSpc>
                <a:spcPct val="90000"/>
              </a:lnSpc>
              <a:spcBef>
                <a:spcPct val="30000"/>
              </a:spcBef>
              <a:buSzPct val="100000"/>
              <a:buChar char="•"/>
              <a:defRPr sz="1300" b="1">
                <a:solidFill>
                  <a:schemeClr val="tx1"/>
                </a:solidFill>
                <a:latin typeface="Arial" charset="0"/>
              </a:defRPr>
            </a:lvl4pPr>
            <a:lvl5pPr marL="1962150" indent="-217488" algn="l" defTabSz="873125">
              <a:lnSpc>
                <a:spcPct val="90000"/>
              </a:lnSpc>
              <a:spcBef>
                <a:spcPct val="30000"/>
              </a:spcBef>
              <a:buSzPct val="100000"/>
              <a:buChar char="–"/>
              <a:defRPr sz="1300" b="1">
                <a:solidFill>
                  <a:schemeClr val="tx1"/>
                </a:solidFill>
                <a:latin typeface="Arial" charset="0"/>
              </a:defRPr>
            </a:lvl5pPr>
            <a:lvl6pPr marL="2419350" indent="-217488" defTabSz="873125" eaLnBrk="0" fontAlgn="base" hangingPunct="0">
              <a:lnSpc>
                <a:spcPct val="90000"/>
              </a:lnSpc>
              <a:spcBef>
                <a:spcPct val="30000"/>
              </a:spcBef>
              <a:spcAft>
                <a:spcPct val="0"/>
              </a:spcAft>
              <a:buSzPct val="100000"/>
              <a:buChar char="–"/>
              <a:defRPr sz="1300" b="1">
                <a:solidFill>
                  <a:schemeClr val="tx1"/>
                </a:solidFill>
                <a:latin typeface="Arial" charset="0"/>
              </a:defRPr>
            </a:lvl6pPr>
            <a:lvl7pPr marL="2876550" indent="-217488" defTabSz="873125" eaLnBrk="0" fontAlgn="base" hangingPunct="0">
              <a:lnSpc>
                <a:spcPct val="90000"/>
              </a:lnSpc>
              <a:spcBef>
                <a:spcPct val="30000"/>
              </a:spcBef>
              <a:spcAft>
                <a:spcPct val="0"/>
              </a:spcAft>
              <a:buSzPct val="100000"/>
              <a:buChar char="–"/>
              <a:defRPr sz="1300" b="1">
                <a:solidFill>
                  <a:schemeClr val="tx1"/>
                </a:solidFill>
                <a:latin typeface="Arial" charset="0"/>
              </a:defRPr>
            </a:lvl7pPr>
            <a:lvl8pPr marL="3333750" indent="-217488" defTabSz="873125" eaLnBrk="0" fontAlgn="base" hangingPunct="0">
              <a:lnSpc>
                <a:spcPct val="90000"/>
              </a:lnSpc>
              <a:spcBef>
                <a:spcPct val="30000"/>
              </a:spcBef>
              <a:spcAft>
                <a:spcPct val="0"/>
              </a:spcAft>
              <a:buSzPct val="100000"/>
              <a:buChar char="–"/>
              <a:defRPr sz="1300" b="1">
                <a:solidFill>
                  <a:schemeClr val="tx1"/>
                </a:solidFill>
                <a:latin typeface="Arial" charset="0"/>
              </a:defRPr>
            </a:lvl8pPr>
            <a:lvl9pPr marL="3790950" indent="-217488" defTabSz="873125" eaLnBrk="0" fontAlgn="base" hangingPunct="0">
              <a:lnSpc>
                <a:spcPct val="90000"/>
              </a:lnSpc>
              <a:spcBef>
                <a:spcPct val="30000"/>
              </a:spcBef>
              <a:spcAft>
                <a:spcPct val="0"/>
              </a:spcAft>
              <a:buSzPct val="100000"/>
              <a:buChar char="–"/>
              <a:defRPr sz="1300" b="1">
                <a:solidFill>
                  <a:schemeClr val="tx1"/>
                </a:solidFill>
                <a:latin typeface="Arial" charset="0"/>
              </a:defRPr>
            </a:lvl9pPr>
          </a:lstStyle>
          <a:p>
            <a:pPr>
              <a:buClr>
                <a:schemeClr val="tx1"/>
              </a:buClr>
              <a:buSzPct val="75000"/>
              <a:buFont typeface="Wingdings" pitchFamily="2" charset="2"/>
              <a:buChar char="l"/>
            </a:pPr>
            <a:r>
              <a:rPr lang="de-DE" altLang="en-US" sz="1100" b="0"/>
              <a:t>Das QMH enthält Darstellung der Komponenten des QMS wie ...</a:t>
            </a:r>
          </a:p>
          <a:p>
            <a:pPr lvl="1">
              <a:buClr>
                <a:schemeClr val="tx1"/>
              </a:buClr>
              <a:buSzPct val="75000"/>
              <a:buFont typeface="Wingdings" pitchFamily="2" charset="2"/>
              <a:buChar char="l"/>
            </a:pPr>
            <a:r>
              <a:rPr lang="de-DE" altLang="en-US" sz="1100" b="0"/>
              <a:t>Rahmen (Verantwortung der Geschäftsführung, interne QMS-Audits, ...),</a:t>
            </a:r>
          </a:p>
          <a:p>
            <a:pPr lvl="1">
              <a:buClr>
                <a:schemeClr val="tx1"/>
              </a:buClr>
              <a:buSzPct val="75000"/>
              <a:buFont typeface="Wingdings" pitchFamily="2" charset="2"/>
              <a:buChar char="l"/>
            </a:pPr>
            <a:r>
              <a:rPr lang="de-DE" altLang="en-US" sz="1100" b="0"/>
              <a:t>Lebenszyklustätigkeiten des Software-Entwicklungsrozesses ( zur Begleitung von Vertragsgestaltung, Anforderungsdefinition, Design, ...) und</a:t>
            </a:r>
          </a:p>
          <a:p>
            <a:pPr lvl="1">
              <a:buClr>
                <a:schemeClr val="tx1"/>
              </a:buClr>
              <a:buSzPct val="75000"/>
              <a:buFont typeface="Wingdings" pitchFamily="2" charset="2"/>
              <a:buChar char="l"/>
            </a:pPr>
            <a:r>
              <a:rPr lang="de-DE" altLang="en-US" sz="1100" b="0"/>
              <a:t>unterstützende Tätigkeiten (Dokumentationsgrundsätze, Werkzeuge, beigestellte SW-Produkte)</a:t>
            </a:r>
          </a:p>
          <a:p>
            <a:pPr lvl="1">
              <a:buClr>
                <a:schemeClr val="tx1"/>
              </a:buClr>
              <a:buSzPct val="75000"/>
              <a:buFont typeface="Wingdings" pitchFamily="2" charset="2"/>
              <a:buChar char="l"/>
            </a:pPr>
            <a:r>
              <a:rPr lang="de-DE" altLang="en-US" sz="1100" b="0"/>
              <a:t>gegliedert nach</a:t>
            </a:r>
          </a:p>
          <a:p>
            <a:pPr lvl="2">
              <a:buClr>
                <a:schemeClr val="tx1"/>
              </a:buClr>
              <a:buSzPct val="75000"/>
              <a:buFont typeface="Wingdings" pitchFamily="2" charset="2"/>
              <a:buChar char="l"/>
            </a:pPr>
            <a:r>
              <a:rPr lang="de-DE" altLang="en-US" sz="1100" b="0"/>
              <a:t>Zielen,</a:t>
            </a:r>
          </a:p>
          <a:p>
            <a:pPr lvl="2">
              <a:buClr>
                <a:schemeClr val="tx1"/>
              </a:buClr>
              <a:buSzPct val="75000"/>
              <a:buFont typeface="Wingdings" pitchFamily="2" charset="2"/>
              <a:buChar char="l"/>
            </a:pPr>
            <a:r>
              <a:rPr lang="de-DE" altLang="en-US" sz="1100" b="0"/>
              <a:t>Verantwortlichen und</a:t>
            </a:r>
          </a:p>
          <a:p>
            <a:pPr lvl="2">
              <a:buClr>
                <a:schemeClr val="tx1"/>
              </a:buClr>
              <a:buSzPct val="75000"/>
              <a:buFont typeface="Wingdings" pitchFamily="2" charset="2"/>
              <a:buChar char="l"/>
            </a:pPr>
            <a:r>
              <a:rPr lang="de-DE" altLang="en-US" sz="1100" b="0"/>
              <a:t>Methoden.</a:t>
            </a:r>
          </a:p>
          <a:p>
            <a:pPr>
              <a:buClr>
                <a:schemeClr val="tx1"/>
              </a:buClr>
              <a:buSzPct val="75000"/>
              <a:buFont typeface="Wingdings" pitchFamily="2" charset="2"/>
              <a:buChar char="l"/>
            </a:pPr>
            <a:r>
              <a:rPr lang="de-DE" altLang="en-US" sz="1100" b="0"/>
              <a:t>Das QMH soll Außenstehenden (z.B. Kunden) einen Einblick in die Wirkungsweise des QMS gewähren.</a:t>
            </a:r>
          </a:p>
          <a:p>
            <a:pPr>
              <a:buClr>
                <a:schemeClr val="tx1"/>
              </a:buClr>
              <a:buSzPct val="75000"/>
              <a:buFont typeface="Wingdings" pitchFamily="2" charset="2"/>
              <a:buChar char="l"/>
            </a:pPr>
            <a:r>
              <a:rPr lang="de-DE" altLang="en-US" sz="1100" b="0"/>
              <a:t>Interne Verfahren, Checklisten und Beispiele enthalten sehr detaillierte Anweisungen und sind daher dem internen Gebrauch vorbehalten.</a:t>
            </a:r>
          </a:p>
        </p:txBody>
      </p:sp>
      <p:sp>
        <p:nvSpPr>
          <p:cNvPr id="76823" name="Rectangle 23"/>
          <p:cNvSpPr>
            <a:spLocks noChangeArrowheads="1"/>
          </p:cNvSpPr>
          <p:nvPr/>
        </p:nvSpPr>
        <p:spPr bwMode="auto">
          <a:xfrm>
            <a:off x="3817938" y="620871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24" name="Rectangle 24"/>
          <p:cNvSpPr>
            <a:spLocks noChangeArrowheads="1"/>
          </p:cNvSpPr>
          <p:nvPr/>
        </p:nvSpPr>
        <p:spPr bwMode="auto">
          <a:xfrm>
            <a:off x="3817938" y="6208713"/>
            <a:ext cx="9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26" name="Rectangle 26"/>
          <p:cNvSpPr>
            <a:spLocks noChangeArrowheads="1"/>
          </p:cNvSpPr>
          <p:nvPr/>
        </p:nvSpPr>
        <p:spPr bwMode="auto">
          <a:xfrm>
            <a:off x="4937125" y="2190750"/>
            <a:ext cx="952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27" name="Rectangle 27"/>
          <p:cNvSpPr>
            <a:spLocks noChangeArrowheads="1"/>
          </p:cNvSpPr>
          <p:nvPr/>
        </p:nvSpPr>
        <p:spPr bwMode="auto">
          <a:xfrm>
            <a:off x="4937125" y="2190750"/>
            <a:ext cx="9525"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1" name="Rectangle 31"/>
          <p:cNvSpPr>
            <a:spLocks noChangeArrowheads="1"/>
          </p:cNvSpPr>
          <p:nvPr/>
        </p:nvSpPr>
        <p:spPr bwMode="auto">
          <a:xfrm>
            <a:off x="639763" y="5103813"/>
            <a:ext cx="95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2" name="Rectangle 32"/>
          <p:cNvSpPr>
            <a:spLocks noChangeArrowheads="1"/>
          </p:cNvSpPr>
          <p:nvPr/>
        </p:nvSpPr>
        <p:spPr bwMode="auto">
          <a:xfrm>
            <a:off x="639763" y="5103813"/>
            <a:ext cx="95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5" name="Rectangle 35"/>
          <p:cNvSpPr>
            <a:spLocks noChangeArrowheads="1"/>
          </p:cNvSpPr>
          <p:nvPr/>
        </p:nvSpPr>
        <p:spPr bwMode="auto">
          <a:xfrm>
            <a:off x="4946650" y="5103813"/>
            <a:ext cx="79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6" name="Rectangle 36"/>
          <p:cNvSpPr>
            <a:spLocks noChangeArrowheads="1"/>
          </p:cNvSpPr>
          <p:nvPr/>
        </p:nvSpPr>
        <p:spPr bwMode="auto">
          <a:xfrm>
            <a:off x="4937125" y="5114925"/>
            <a:ext cx="17463"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7" name="Rectangle 37"/>
          <p:cNvSpPr>
            <a:spLocks noChangeArrowheads="1"/>
          </p:cNvSpPr>
          <p:nvPr/>
        </p:nvSpPr>
        <p:spPr bwMode="auto">
          <a:xfrm>
            <a:off x="4937125" y="5103813"/>
            <a:ext cx="95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38" name="Rectangle 38"/>
          <p:cNvSpPr>
            <a:spLocks noChangeArrowheads="1"/>
          </p:cNvSpPr>
          <p:nvPr/>
        </p:nvSpPr>
        <p:spPr bwMode="auto">
          <a:xfrm>
            <a:off x="4937125" y="5103813"/>
            <a:ext cx="952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76840" name="Freeform 40"/>
          <p:cNvSpPr>
            <a:spLocks/>
          </p:cNvSpPr>
          <p:nvPr/>
        </p:nvSpPr>
        <p:spPr bwMode="auto">
          <a:xfrm>
            <a:off x="1103313" y="2198688"/>
            <a:ext cx="2968625" cy="2867025"/>
          </a:xfrm>
          <a:custGeom>
            <a:avLst/>
            <a:gdLst>
              <a:gd name="T0" fmla="*/ 3900 w 3900"/>
              <a:gd name="T1" fmla="*/ 3815 h 3815"/>
              <a:gd name="T2" fmla="*/ 1950 w 3900"/>
              <a:gd name="T3" fmla="*/ 0 h 3815"/>
              <a:gd name="T4" fmla="*/ 0 w 3900"/>
              <a:gd name="T5" fmla="*/ 3815 h 3815"/>
              <a:gd name="T6" fmla="*/ 3900 w 3900"/>
              <a:gd name="T7" fmla="*/ 3815 h 3815"/>
            </a:gdLst>
            <a:ahLst/>
            <a:cxnLst>
              <a:cxn ang="0">
                <a:pos x="T0" y="T1"/>
              </a:cxn>
              <a:cxn ang="0">
                <a:pos x="T2" y="T3"/>
              </a:cxn>
              <a:cxn ang="0">
                <a:pos x="T4" y="T5"/>
              </a:cxn>
              <a:cxn ang="0">
                <a:pos x="T6" y="T7"/>
              </a:cxn>
            </a:cxnLst>
            <a:rect l="0" t="0" r="r" b="b"/>
            <a:pathLst>
              <a:path w="3900" h="3815">
                <a:moveTo>
                  <a:pt x="3900" y="3815"/>
                </a:moveTo>
                <a:lnTo>
                  <a:pt x="1950" y="0"/>
                </a:lnTo>
                <a:lnTo>
                  <a:pt x="0" y="3815"/>
                </a:lnTo>
                <a:lnTo>
                  <a:pt x="3900" y="3815"/>
                </a:lnTo>
                <a:close/>
              </a:path>
            </a:pathLst>
          </a:custGeom>
          <a:solidFill>
            <a:srgbClr val="FFFF00"/>
          </a:solidFill>
          <a:ln w="0">
            <a:solidFill>
              <a:srgbClr val="000000"/>
            </a:solidFill>
            <a:prstDash val="solid"/>
            <a:round/>
            <a:headEnd/>
            <a:tailEnd/>
          </a:ln>
          <a:effectLst>
            <a:outerShdw dist="144802" dir="2272499" algn="ctr" rotWithShape="0">
              <a:srgbClr val="0D1837"/>
            </a:outerShdw>
          </a:effectLst>
        </p:spPr>
        <p:txBody>
          <a:bodyPr/>
          <a:lstStyle/>
          <a:p>
            <a:endParaRPr lang="en-GB"/>
          </a:p>
        </p:txBody>
      </p:sp>
      <p:sp>
        <p:nvSpPr>
          <p:cNvPr id="76841" name="Rectangle 41"/>
          <p:cNvSpPr>
            <a:spLocks noChangeArrowheads="1"/>
          </p:cNvSpPr>
          <p:nvPr/>
        </p:nvSpPr>
        <p:spPr bwMode="auto">
          <a:xfrm>
            <a:off x="2266950" y="2855913"/>
            <a:ext cx="6413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Qualitäts-</a:t>
            </a:r>
            <a:endParaRPr lang="de-DE" altLang="en-US" sz="1100">
              <a:solidFill>
                <a:srgbClr val="FFFFFF"/>
              </a:solidFill>
              <a:latin typeface="Arial" charset="0"/>
            </a:endParaRPr>
          </a:p>
        </p:txBody>
      </p:sp>
      <p:sp>
        <p:nvSpPr>
          <p:cNvPr id="76842" name="Rectangle 42"/>
          <p:cNvSpPr>
            <a:spLocks noChangeArrowheads="1"/>
          </p:cNvSpPr>
          <p:nvPr/>
        </p:nvSpPr>
        <p:spPr bwMode="auto">
          <a:xfrm>
            <a:off x="2254250" y="3005138"/>
            <a:ext cx="7461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grundsätze</a:t>
            </a:r>
            <a:endParaRPr lang="de-DE" altLang="en-US" sz="1100">
              <a:solidFill>
                <a:srgbClr val="FFFFFF"/>
              </a:solidFill>
              <a:latin typeface="Arial" charset="0"/>
            </a:endParaRPr>
          </a:p>
        </p:txBody>
      </p:sp>
      <p:sp>
        <p:nvSpPr>
          <p:cNvPr id="76843" name="Rectangle 43"/>
          <p:cNvSpPr>
            <a:spLocks noChangeArrowheads="1"/>
          </p:cNvSpPr>
          <p:nvPr/>
        </p:nvSpPr>
        <p:spPr bwMode="auto">
          <a:xfrm>
            <a:off x="2155825" y="3405188"/>
            <a:ext cx="9556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QM-Handbuch</a:t>
            </a:r>
            <a:endParaRPr lang="de-DE" altLang="en-US" sz="1100">
              <a:solidFill>
                <a:srgbClr val="FFFFFF"/>
              </a:solidFill>
              <a:latin typeface="Arial" charset="0"/>
            </a:endParaRPr>
          </a:p>
        </p:txBody>
      </p:sp>
      <p:sp>
        <p:nvSpPr>
          <p:cNvPr id="76844" name="Rectangle 44"/>
          <p:cNvSpPr>
            <a:spLocks noChangeArrowheads="1"/>
          </p:cNvSpPr>
          <p:nvPr/>
        </p:nvSpPr>
        <p:spPr bwMode="auto">
          <a:xfrm>
            <a:off x="2043113" y="4041775"/>
            <a:ext cx="11557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Interne Verfahren</a:t>
            </a:r>
            <a:endParaRPr lang="de-DE" altLang="en-US" sz="1100">
              <a:solidFill>
                <a:srgbClr val="FFFFFF"/>
              </a:solidFill>
              <a:latin typeface="Arial" charset="0"/>
            </a:endParaRPr>
          </a:p>
        </p:txBody>
      </p:sp>
      <p:sp>
        <p:nvSpPr>
          <p:cNvPr id="76845" name="Rectangle 45"/>
          <p:cNvSpPr>
            <a:spLocks noChangeArrowheads="1"/>
          </p:cNvSpPr>
          <p:nvPr/>
        </p:nvSpPr>
        <p:spPr bwMode="auto">
          <a:xfrm>
            <a:off x="1258888" y="4808538"/>
            <a:ext cx="7842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Checklisten</a:t>
            </a:r>
            <a:endParaRPr lang="de-DE" altLang="en-US" sz="1100">
              <a:solidFill>
                <a:srgbClr val="FFFFFF"/>
              </a:solidFill>
              <a:latin typeface="Arial" charset="0"/>
            </a:endParaRPr>
          </a:p>
        </p:txBody>
      </p:sp>
      <p:sp>
        <p:nvSpPr>
          <p:cNvPr id="76846" name="Rectangle 46"/>
          <p:cNvSpPr>
            <a:spLocks noChangeArrowheads="1"/>
          </p:cNvSpPr>
          <p:nvPr/>
        </p:nvSpPr>
        <p:spPr bwMode="auto">
          <a:xfrm>
            <a:off x="2365375" y="4618038"/>
            <a:ext cx="495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Muster/</a:t>
            </a:r>
            <a:endParaRPr lang="de-DE" altLang="en-US" sz="1100">
              <a:solidFill>
                <a:srgbClr val="FFFFFF"/>
              </a:solidFill>
              <a:latin typeface="Arial" charset="0"/>
            </a:endParaRPr>
          </a:p>
        </p:txBody>
      </p:sp>
      <p:sp>
        <p:nvSpPr>
          <p:cNvPr id="76847" name="Rectangle 47"/>
          <p:cNvSpPr>
            <a:spLocks noChangeArrowheads="1"/>
          </p:cNvSpPr>
          <p:nvPr/>
        </p:nvSpPr>
        <p:spPr bwMode="auto">
          <a:xfrm>
            <a:off x="2351088" y="4767263"/>
            <a:ext cx="6127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Beispiele</a:t>
            </a:r>
            <a:endParaRPr lang="de-DE" altLang="en-US" sz="1100">
              <a:solidFill>
                <a:srgbClr val="FFFFFF"/>
              </a:solidFill>
              <a:latin typeface="Arial" charset="0"/>
            </a:endParaRPr>
          </a:p>
        </p:txBody>
      </p:sp>
      <p:sp>
        <p:nvSpPr>
          <p:cNvPr id="76848" name="Rectangle 48"/>
          <p:cNvSpPr>
            <a:spLocks noChangeArrowheads="1"/>
          </p:cNvSpPr>
          <p:nvPr/>
        </p:nvSpPr>
        <p:spPr bwMode="auto">
          <a:xfrm>
            <a:off x="3232150" y="4808538"/>
            <a:ext cx="6000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Anhänge</a:t>
            </a:r>
            <a:endParaRPr lang="de-DE" altLang="en-US" sz="1100">
              <a:solidFill>
                <a:srgbClr val="FFFFFF"/>
              </a:solidFill>
              <a:latin typeface="Arial" charset="0"/>
            </a:endParaRPr>
          </a:p>
        </p:txBody>
      </p:sp>
      <p:sp>
        <p:nvSpPr>
          <p:cNvPr id="76849" name="Freeform 49"/>
          <p:cNvSpPr>
            <a:spLocks/>
          </p:cNvSpPr>
          <p:nvPr/>
        </p:nvSpPr>
        <p:spPr bwMode="auto">
          <a:xfrm>
            <a:off x="647700" y="3794125"/>
            <a:ext cx="2794000" cy="52388"/>
          </a:xfrm>
          <a:custGeom>
            <a:avLst/>
            <a:gdLst>
              <a:gd name="T0" fmla="*/ 0 w 3672"/>
              <a:gd name="T1" fmla="*/ 0 h 70"/>
              <a:gd name="T2" fmla="*/ 0 w 3672"/>
              <a:gd name="T3" fmla="*/ 70 h 70"/>
              <a:gd name="T4" fmla="*/ 3672 w 3672"/>
              <a:gd name="T5" fmla="*/ 70 h 70"/>
              <a:gd name="T6" fmla="*/ 3630 w 3672"/>
              <a:gd name="T7" fmla="*/ 0 h 70"/>
              <a:gd name="T8" fmla="*/ 0 w 3672"/>
              <a:gd name="T9" fmla="*/ 0 h 70"/>
            </a:gdLst>
            <a:ahLst/>
            <a:cxnLst>
              <a:cxn ang="0">
                <a:pos x="T0" y="T1"/>
              </a:cxn>
              <a:cxn ang="0">
                <a:pos x="T2" y="T3"/>
              </a:cxn>
              <a:cxn ang="0">
                <a:pos x="T4" y="T5"/>
              </a:cxn>
              <a:cxn ang="0">
                <a:pos x="T6" y="T7"/>
              </a:cxn>
              <a:cxn ang="0">
                <a:pos x="T8" y="T9"/>
              </a:cxn>
            </a:cxnLst>
            <a:rect l="0" t="0" r="r" b="b"/>
            <a:pathLst>
              <a:path w="3672" h="70">
                <a:moveTo>
                  <a:pt x="0" y="0"/>
                </a:moveTo>
                <a:lnTo>
                  <a:pt x="0" y="70"/>
                </a:lnTo>
                <a:lnTo>
                  <a:pt x="3672" y="70"/>
                </a:lnTo>
                <a:lnTo>
                  <a:pt x="3630" y="0"/>
                </a:lnTo>
                <a:lnTo>
                  <a:pt x="0" y="0"/>
                </a:lnTo>
                <a:close/>
              </a:path>
            </a:pathLst>
          </a:custGeom>
          <a:solidFill>
            <a:srgbClr val="FFFFFF"/>
          </a:solidFill>
          <a:ln w="0">
            <a:solidFill>
              <a:srgbClr val="000000"/>
            </a:solidFill>
            <a:prstDash val="solid"/>
            <a:round/>
            <a:headEnd/>
            <a:tailEnd/>
          </a:ln>
        </p:spPr>
        <p:txBody>
          <a:bodyPr/>
          <a:lstStyle/>
          <a:p>
            <a:endParaRPr lang="en-GB"/>
          </a:p>
        </p:txBody>
      </p:sp>
      <p:sp>
        <p:nvSpPr>
          <p:cNvPr id="76850" name="Freeform 50"/>
          <p:cNvSpPr>
            <a:spLocks/>
          </p:cNvSpPr>
          <p:nvPr/>
        </p:nvSpPr>
        <p:spPr bwMode="auto">
          <a:xfrm>
            <a:off x="647700" y="4359275"/>
            <a:ext cx="3081338" cy="53975"/>
          </a:xfrm>
          <a:custGeom>
            <a:avLst/>
            <a:gdLst>
              <a:gd name="T0" fmla="*/ 0 w 4046"/>
              <a:gd name="T1" fmla="*/ 0 h 72"/>
              <a:gd name="T2" fmla="*/ 0 w 4046"/>
              <a:gd name="T3" fmla="*/ 72 h 72"/>
              <a:gd name="T4" fmla="*/ 4046 w 4046"/>
              <a:gd name="T5" fmla="*/ 72 h 72"/>
              <a:gd name="T6" fmla="*/ 4006 w 4046"/>
              <a:gd name="T7" fmla="*/ 0 h 72"/>
              <a:gd name="T8" fmla="*/ 0 w 4046"/>
              <a:gd name="T9" fmla="*/ 0 h 72"/>
            </a:gdLst>
            <a:ahLst/>
            <a:cxnLst>
              <a:cxn ang="0">
                <a:pos x="T0" y="T1"/>
              </a:cxn>
              <a:cxn ang="0">
                <a:pos x="T2" y="T3"/>
              </a:cxn>
              <a:cxn ang="0">
                <a:pos x="T4" y="T5"/>
              </a:cxn>
              <a:cxn ang="0">
                <a:pos x="T6" y="T7"/>
              </a:cxn>
              <a:cxn ang="0">
                <a:pos x="T8" y="T9"/>
              </a:cxn>
            </a:cxnLst>
            <a:rect l="0" t="0" r="r" b="b"/>
            <a:pathLst>
              <a:path w="4046" h="72">
                <a:moveTo>
                  <a:pt x="0" y="0"/>
                </a:moveTo>
                <a:lnTo>
                  <a:pt x="0" y="72"/>
                </a:lnTo>
                <a:lnTo>
                  <a:pt x="4046" y="72"/>
                </a:lnTo>
                <a:lnTo>
                  <a:pt x="4006" y="0"/>
                </a:lnTo>
                <a:lnTo>
                  <a:pt x="0" y="0"/>
                </a:lnTo>
                <a:close/>
              </a:path>
            </a:pathLst>
          </a:custGeom>
          <a:solidFill>
            <a:srgbClr val="FFFFFF"/>
          </a:solidFill>
          <a:ln w="0">
            <a:solidFill>
              <a:srgbClr val="000000"/>
            </a:solidFill>
            <a:prstDash val="solid"/>
            <a:round/>
            <a:headEnd/>
            <a:tailEnd/>
          </a:ln>
        </p:spPr>
        <p:txBody>
          <a:bodyPr/>
          <a:lstStyle/>
          <a:p>
            <a:endParaRPr lang="en-GB"/>
          </a:p>
        </p:txBody>
      </p:sp>
      <p:sp>
        <p:nvSpPr>
          <p:cNvPr id="76851" name="Freeform 51"/>
          <p:cNvSpPr>
            <a:spLocks/>
          </p:cNvSpPr>
          <p:nvPr/>
        </p:nvSpPr>
        <p:spPr bwMode="auto">
          <a:xfrm>
            <a:off x="647700" y="3190875"/>
            <a:ext cx="2478088" cy="53975"/>
          </a:xfrm>
          <a:custGeom>
            <a:avLst/>
            <a:gdLst>
              <a:gd name="T0" fmla="*/ 0 w 3255"/>
              <a:gd name="T1" fmla="*/ 0 h 70"/>
              <a:gd name="T2" fmla="*/ 0 w 3255"/>
              <a:gd name="T3" fmla="*/ 70 h 70"/>
              <a:gd name="T4" fmla="*/ 3255 w 3255"/>
              <a:gd name="T5" fmla="*/ 70 h 70"/>
              <a:gd name="T6" fmla="*/ 3213 w 3255"/>
              <a:gd name="T7" fmla="*/ 0 h 70"/>
              <a:gd name="T8" fmla="*/ 0 w 3255"/>
              <a:gd name="T9" fmla="*/ 0 h 70"/>
            </a:gdLst>
            <a:ahLst/>
            <a:cxnLst>
              <a:cxn ang="0">
                <a:pos x="T0" y="T1"/>
              </a:cxn>
              <a:cxn ang="0">
                <a:pos x="T2" y="T3"/>
              </a:cxn>
              <a:cxn ang="0">
                <a:pos x="T4" y="T5"/>
              </a:cxn>
              <a:cxn ang="0">
                <a:pos x="T6" y="T7"/>
              </a:cxn>
              <a:cxn ang="0">
                <a:pos x="T8" y="T9"/>
              </a:cxn>
            </a:cxnLst>
            <a:rect l="0" t="0" r="r" b="b"/>
            <a:pathLst>
              <a:path w="3255" h="70">
                <a:moveTo>
                  <a:pt x="0" y="0"/>
                </a:moveTo>
                <a:lnTo>
                  <a:pt x="0" y="70"/>
                </a:lnTo>
                <a:lnTo>
                  <a:pt x="3255" y="70"/>
                </a:lnTo>
                <a:lnTo>
                  <a:pt x="3213" y="0"/>
                </a:lnTo>
                <a:lnTo>
                  <a:pt x="0" y="0"/>
                </a:lnTo>
                <a:close/>
              </a:path>
            </a:pathLst>
          </a:custGeom>
          <a:solidFill>
            <a:srgbClr val="FFFFFF"/>
          </a:solidFill>
          <a:ln w="0">
            <a:solidFill>
              <a:srgbClr val="000000"/>
            </a:solidFill>
            <a:prstDash val="solid"/>
            <a:round/>
            <a:headEnd/>
            <a:tailEnd/>
          </a:ln>
        </p:spPr>
        <p:txBody>
          <a:bodyPr/>
          <a:lstStyle/>
          <a:p>
            <a:endParaRPr lang="en-GB"/>
          </a:p>
        </p:txBody>
      </p:sp>
      <p:sp>
        <p:nvSpPr>
          <p:cNvPr id="76852" name="Rectangle 52"/>
          <p:cNvSpPr>
            <a:spLocks noChangeArrowheads="1"/>
          </p:cNvSpPr>
          <p:nvPr/>
        </p:nvSpPr>
        <p:spPr bwMode="auto">
          <a:xfrm>
            <a:off x="811213" y="2925763"/>
            <a:ext cx="558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FF"/>
                </a:solidFill>
                <a:latin typeface="Arial" charset="0"/>
              </a:rPr>
              <a:t>Warum?</a:t>
            </a:r>
          </a:p>
        </p:txBody>
      </p:sp>
      <p:sp>
        <p:nvSpPr>
          <p:cNvPr id="76853" name="Rectangle 53"/>
          <p:cNvSpPr>
            <a:spLocks noChangeArrowheads="1"/>
          </p:cNvSpPr>
          <p:nvPr/>
        </p:nvSpPr>
        <p:spPr bwMode="auto">
          <a:xfrm>
            <a:off x="833438" y="3544888"/>
            <a:ext cx="3730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FF"/>
                </a:solidFill>
                <a:latin typeface="Arial" charset="0"/>
              </a:rPr>
              <a:t>Was?</a:t>
            </a:r>
          </a:p>
        </p:txBody>
      </p:sp>
      <p:sp>
        <p:nvSpPr>
          <p:cNvPr id="76854" name="Rectangle 54"/>
          <p:cNvSpPr>
            <a:spLocks noChangeArrowheads="1"/>
          </p:cNvSpPr>
          <p:nvPr/>
        </p:nvSpPr>
        <p:spPr bwMode="auto">
          <a:xfrm>
            <a:off x="835025" y="4111625"/>
            <a:ext cx="33337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FF"/>
                </a:solidFill>
                <a:latin typeface="Arial" charset="0"/>
              </a:rPr>
              <a:t>Wie?</a:t>
            </a:r>
          </a:p>
        </p:txBody>
      </p:sp>
      <p:sp>
        <p:nvSpPr>
          <p:cNvPr id="76855" name="Line 55"/>
          <p:cNvSpPr>
            <a:spLocks noChangeShapeType="1"/>
          </p:cNvSpPr>
          <p:nvPr/>
        </p:nvSpPr>
        <p:spPr bwMode="auto">
          <a:xfrm>
            <a:off x="647700" y="3811588"/>
            <a:ext cx="428783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6" name="Line 56"/>
          <p:cNvSpPr>
            <a:spLocks noChangeShapeType="1"/>
          </p:cNvSpPr>
          <p:nvPr/>
        </p:nvSpPr>
        <p:spPr bwMode="auto">
          <a:xfrm>
            <a:off x="647700" y="3824288"/>
            <a:ext cx="4287838"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6857" name="Rectangle 57"/>
          <p:cNvSpPr>
            <a:spLocks noChangeArrowheads="1"/>
          </p:cNvSpPr>
          <p:nvPr/>
        </p:nvSpPr>
        <p:spPr bwMode="auto">
          <a:xfrm>
            <a:off x="3732213" y="3509963"/>
            <a:ext cx="13985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FF"/>
                </a:solidFill>
                <a:latin typeface="Arial" charset="0"/>
              </a:rPr>
              <a:t>auch für den Kunden</a:t>
            </a:r>
          </a:p>
        </p:txBody>
      </p:sp>
      <p:sp>
        <p:nvSpPr>
          <p:cNvPr id="76858" name="Rectangle 58"/>
          <p:cNvSpPr>
            <a:spLocks noChangeArrowheads="1"/>
          </p:cNvSpPr>
          <p:nvPr/>
        </p:nvSpPr>
        <p:spPr bwMode="auto">
          <a:xfrm>
            <a:off x="3703638" y="3952875"/>
            <a:ext cx="1511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FF"/>
                </a:solidFill>
                <a:latin typeface="Arial" charset="0"/>
              </a:rPr>
              <a:t>nur interner Gebrauch </a:t>
            </a:r>
          </a:p>
        </p:txBody>
      </p:sp>
      <p:sp>
        <p:nvSpPr>
          <p:cNvPr id="76859" name="Rectangle 59"/>
          <p:cNvSpPr>
            <a:spLocks noChangeArrowheads="1"/>
          </p:cNvSpPr>
          <p:nvPr/>
        </p:nvSpPr>
        <p:spPr bwMode="auto">
          <a:xfrm>
            <a:off x="2108200" y="4359275"/>
            <a:ext cx="49213" cy="711200"/>
          </a:xfrm>
          <a:prstGeom prst="rect">
            <a:avLst/>
          </a:prstGeom>
          <a:solidFill>
            <a:srgbClr val="FFFFFF"/>
          </a:solidFill>
          <a:ln w="0">
            <a:solidFill>
              <a:srgbClr val="000000"/>
            </a:solidFill>
            <a:miter lim="800000"/>
            <a:headEnd/>
            <a:tailEnd/>
          </a:ln>
        </p:spPr>
        <p:txBody>
          <a:bodyPr/>
          <a:lstStyle/>
          <a:p>
            <a:endParaRPr lang="en-GB"/>
          </a:p>
        </p:txBody>
      </p:sp>
      <p:sp>
        <p:nvSpPr>
          <p:cNvPr id="76860" name="Rectangle 60"/>
          <p:cNvSpPr>
            <a:spLocks noChangeArrowheads="1"/>
          </p:cNvSpPr>
          <p:nvPr/>
        </p:nvSpPr>
        <p:spPr bwMode="auto">
          <a:xfrm>
            <a:off x="3076575" y="4359275"/>
            <a:ext cx="50800" cy="711200"/>
          </a:xfrm>
          <a:prstGeom prst="rect">
            <a:avLst/>
          </a:prstGeom>
          <a:solidFill>
            <a:srgbClr val="FFFFFF"/>
          </a:solidFill>
          <a:ln w="0">
            <a:solidFill>
              <a:srgbClr val="000000"/>
            </a:solidFill>
            <a:miter lim="800000"/>
            <a:headEnd/>
            <a:tailEnd/>
          </a:ln>
        </p:spPr>
        <p:txBody>
          <a:bodyPr/>
          <a:lstStyle/>
          <a:p>
            <a:endParaRPr lang="en-GB"/>
          </a:p>
        </p:txBody>
      </p:sp>
      <p:sp>
        <p:nvSpPr>
          <p:cNvPr id="76861" name="Text Box 61"/>
          <p:cNvSpPr txBox="1">
            <a:spLocks noChangeArrowheads="1"/>
          </p:cNvSpPr>
          <p:nvPr/>
        </p:nvSpPr>
        <p:spPr bwMode="auto">
          <a:xfrm>
            <a:off x="1198563" y="5197475"/>
            <a:ext cx="27813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Die Dokumentationspyramide</a:t>
            </a:r>
          </a:p>
        </p:txBody>
      </p:sp>
      <p:graphicFrame>
        <p:nvGraphicFramePr>
          <p:cNvPr id="76862" name="Object 62"/>
          <p:cNvGraphicFramePr>
            <a:graphicFrameLocks noChangeAspect="1"/>
          </p:cNvGraphicFramePr>
          <p:nvPr/>
        </p:nvGraphicFramePr>
        <p:xfrm>
          <a:off x="3768725" y="5534025"/>
          <a:ext cx="725488" cy="1165225"/>
        </p:xfrm>
        <a:graphic>
          <a:graphicData uri="http://schemas.openxmlformats.org/presentationml/2006/ole">
            <mc:AlternateContent xmlns:mc="http://schemas.openxmlformats.org/markup-compatibility/2006">
              <mc:Choice xmlns:v="urn:schemas-microsoft-com:vml" Requires="v">
                <p:oleObj spid="_x0000_s76874" name="Zeichnung" r:id="rId3" imgW="766800" imgH="1231200" progId="FLW3Drawing">
                  <p:embed/>
                </p:oleObj>
              </mc:Choice>
              <mc:Fallback>
                <p:oleObj name="Zeichnung" r:id="rId3" imgW="766800" imgH="1231200" progId="FLW3Drawing">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725" y="5534025"/>
                        <a:ext cx="725488" cy="1165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pic>
                </p:oleObj>
              </mc:Fallback>
            </mc:AlternateContent>
          </a:graphicData>
        </a:graphic>
      </p:graphicFrame>
      <p:graphicFrame>
        <p:nvGraphicFramePr>
          <p:cNvPr id="76863" name="Object 63"/>
          <p:cNvGraphicFramePr>
            <a:graphicFrameLocks noChangeAspect="1"/>
          </p:cNvGraphicFramePr>
          <p:nvPr/>
        </p:nvGraphicFramePr>
        <p:xfrm>
          <a:off x="352425" y="5454650"/>
          <a:ext cx="638175" cy="1020763"/>
        </p:xfrm>
        <a:graphic>
          <a:graphicData uri="http://schemas.openxmlformats.org/presentationml/2006/ole">
            <mc:AlternateContent xmlns:mc="http://schemas.openxmlformats.org/markup-compatibility/2006">
              <mc:Choice xmlns:v="urn:schemas-microsoft-com:vml" Requires="v">
                <p:oleObj spid="_x0000_s76875" name="Zeichnung" r:id="rId5" imgW="673200" imgH="1076400" progId="FLW3Drawing">
                  <p:embed/>
                </p:oleObj>
              </mc:Choice>
              <mc:Fallback>
                <p:oleObj name="Zeichnung" r:id="rId5" imgW="673200" imgH="1076400" progId="FLW3Drawing">
                  <p:embed/>
                  <p:pic>
                    <p:nvPicPr>
                      <p:cNvPr id="0" name="Object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 y="5454650"/>
                        <a:ext cx="638175" cy="102076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pic>
                </p:oleObj>
              </mc:Fallback>
            </mc:AlternateContent>
          </a:graphicData>
        </a:graphic>
      </p:graphicFrame>
      <p:sp>
        <p:nvSpPr>
          <p:cNvPr id="76864" name="Text Box 64"/>
          <p:cNvSpPr txBox="1">
            <a:spLocks noChangeArrowheads="1"/>
          </p:cNvSpPr>
          <p:nvPr/>
        </p:nvSpPr>
        <p:spPr bwMode="auto">
          <a:xfrm>
            <a:off x="1022350" y="5848350"/>
            <a:ext cx="127158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Anwendungs-</a:t>
            </a:r>
          </a:p>
          <a:p>
            <a:pPr>
              <a:lnSpc>
                <a:spcPct val="100000"/>
              </a:lnSpc>
            </a:pPr>
            <a:r>
              <a:rPr lang="de-DE" altLang="en-US" sz="1300">
                <a:solidFill>
                  <a:srgbClr val="FFFFFF"/>
                </a:solidFill>
                <a:latin typeface="Arial" charset="0"/>
              </a:rPr>
              <a:t>architektur</a:t>
            </a:r>
          </a:p>
        </p:txBody>
      </p:sp>
      <p:sp>
        <p:nvSpPr>
          <p:cNvPr id="76865" name="Text Box 65"/>
          <p:cNvSpPr txBox="1">
            <a:spLocks noChangeArrowheads="1"/>
          </p:cNvSpPr>
          <p:nvPr/>
        </p:nvSpPr>
        <p:spPr bwMode="auto">
          <a:xfrm>
            <a:off x="4530725" y="6064250"/>
            <a:ext cx="9683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Projekt-</a:t>
            </a:r>
          </a:p>
          <a:p>
            <a:pPr>
              <a:lnSpc>
                <a:spcPct val="100000"/>
              </a:lnSpc>
            </a:pPr>
            <a:r>
              <a:rPr lang="de-DE" altLang="en-US" sz="1300">
                <a:solidFill>
                  <a:srgbClr val="FFFFFF"/>
                </a:solidFill>
                <a:latin typeface="Arial" charset="0"/>
              </a:rPr>
              <a:t>handbuch</a:t>
            </a:r>
          </a:p>
        </p:txBody>
      </p:sp>
      <p:sp>
        <p:nvSpPr>
          <p:cNvPr id="76866" name="Line 66"/>
          <p:cNvSpPr>
            <a:spLocks noChangeShapeType="1"/>
          </p:cNvSpPr>
          <p:nvPr/>
        </p:nvSpPr>
        <p:spPr bwMode="auto">
          <a:xfrm>
            <a:off x="1243013" y="2525713"/>
            <a:ext cx="803275" cy="2159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aphicFrame>
        <p:nvGraphicFramePr>
          <p:cNvPr id="76867" name="Object 67"/>
          <p:cNvGraphicFramePr>
            <a:graphicFrameLocks noChangeAspect="1"/>
          </p:cNvGraphicFramePr>
          <p:nvPr/>
        </p:nvGraphicFramePr>
        <p:xfrm>
          <a:off x="357188" y="1443038"/>
          <a:ext cx="733425" cy="1176337"/>
        </p:xfrm>
        <a:graphic>
          <a:graphicData uri="http://schemas.openxmlformats.org/presentationml/2006/ole">
            <mc:AlternateContent xmlns:mc="http://schemas.openxmlformats.org/markup-compatibility/2006">
              <mc:Choice xmlns:v="urn:schemas-microsoft-com:vml" Requires="v">
                <p:oleObj spid="_x0000_s76876" name="Zeichnung" r:id="rId7" imgW="774000" imgH="1242000" progId="FLW3Drawing">
                  <p:embed/>
                </p:oleObj>
              </mc:Choice>
              <mc:Fallback>
                <p:oleObj name="Zeichnung" r:id="rId7" imgW="774000" imgH="1242000" progId="FLW3Drawing">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188" y="1443038"/>
                        <a:ext cx="733425" cy="1176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sp>
        <p:nvSpPr>
          <p:cNvPr id="76868" name="Text Box 68"/>
          <p:cNvSpPr txBox="1">
            <a:spLocks noChangeArrowheads="1"/>
          </p:cNvSpPr>
          <p:nvPr/>
        </p:nvSpPr>
        <p:spPr bwMode="auto">
          <a:xfrm>
            <a:off x="588963" y="2527300"/>
            <a:ext cx="53657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QMH</a:t>
            </a:r>
          </a:p>
        </p:txBody>
      </p:sp>
      <p:cxnSp>
        <p:nvCxnSpPr>
          <p:cNvPr id="76872" name="AutoShape 72"/>
          <p:cNvCxnSpPr>
            <a:cxnSpLocks noChangeShapeType="1"/>
            <a:stCxn id="76844" idx="3"/>
          </p:cNvCxnSpPr>
          <p:nvPr/>
        </p:nvCxnSpPr>
        <p:spPr bwMode="auto">
          <a:xfrm>
            <a:off x="3198813" y="4124325"/>
            <a:ext cx="1360487" cy="1508125"/>
          </a:xfrm>
          <a:prstGeom prst="curvedConnector2">
            <a:avLst/>
          </a:prstGeom>
          <a:noFill/>
          <a:ln w="127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cxnSp>
      <p:cxnSp>
        <p:nvCxnSpPr>
          <p:cNvPr id="76873" name="AutoShape 73"/>
          <p:cNvCxnSpPr>
            <a:cxnSpLocks noChangeShapeType="1"/>
            <a:stCxn id="76845" idx="1"/>
            <a:endCxn id="0" idx="0"/>
          </p:cNvCxnSpPr>
          <p:nvPr/>
        </p:nvCxnSpPr>
        <p:spPr bwMode="auto">
          <a:xfrm rot="10800000" flipV="1">
            <a:off x="671513" y="4891088"/>
            <a:ext cx="587375" cy="563562"/>
          </a:xfrm>
          <a:prstGeom prst="curvedConnector2">
            <a:avLst/>
          </a:prstGeom>
          <a:noFill/>
          <a:ln w="127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344613" y="550863"/>
            <a:ext cx="4403725" cy="720725"/>
          </a:xfrm>
        </p:spPr>
        <p:txBody>
          <a:bodyPr/>
          <a:lstStyle/>
          <a:p>
            <a:r>
              <a:rPr lang="de-DE" altLang="en-US"/>
              <a:t>Risk-Management</a:t>
            </a:r>
            <a:br>
              <a:rPr lang="de-DE" altLang="en-US"/>
            </a:br>
            <a:r>
              <a:rPr lang="de-DE" altLang="en-US" sz="1700" i="1"/>
              <a:t>4. Wirkungsfelder : Software-Management</a:t>
            </a:r>
          </a:p>
        </p:txBody>
      </p:sp>
      <p:sp>
        <p:nvSpPr>
          <p:cNvPr id="85013" name="Text Box 21"/>
          <p:cNvSpPr txBox="1">
            <a:spLocks noChangeArrowheads="1"/>
          </p:cNvSpPr>
          <p:nvPr/>
        </p:nvSpPr>
        <p:spPr bwMode="auto">
          <a:xfrm>
            <a:off x="1168400" y="4503738"/>
            <a:ext cx="3894138" cy="542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Risiko = Schadenshöhe </a:t>
            </a:r>
          </a:p>
          <a:p>
            <a:r>
              <a:rPr lang="de-DE" altLang="en-US" sz="1700">
                <a:solidFill>
                  <a:srgbClr val="FFFFFF"/>
                </a:solidFill>
                <a:latin typeface="Arial" charset="0"/>
              </a:rPr>
              <a:t>               * Eintrittswahrscheinlichkeit</a:t>
            </a:r>
          </a:p>
        </p:txBody>
      </p:sp>
      <p:sp>
        <p:nvSpPr>
          <p:cNvPr id="85015" name="Text Box 23"/>
          <p:cNvSpPr txBox="1">
            <a:spLocks noChangeArrowheads="1"/>
          </p:cNvSpPr>
          <p:nvPr/>
        </p:nvSpPr>
        <p:spPr bwMode="auto">
          <a:xfrm>
            <a:off x="1168400" y="5513388"/>
            <a:ext cx="7823200" cy="542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700">
                <a:solidFill>
                  <a:srgbClr val="FFFFFF"/>
                </a:solidFill>
                <a:latin typeface="Arial" charset="0"/>
              </a:rPr>
              <a:t> Monatliche Risiko-Berichte</a:t>
            </a:r>
          </a:p>
          <a:p>
            <a:pPr>
              <a:buFontTx/>
              <a:buChar char="•"/>
            </a:pPr>
            <a:r>
              <a:rPr lang="de-DE" altLang="en-US" sz="1700">
                <a:solidFill>
                  <a:srgbClr val="FFFFFF"/>
                </a:solidFill>
                <a:latin typeface="Arial" charset="0"/>
              </a:rPr>
              <a:t> Bei Verschärfung um eine Risiko-Klasse besteht der Zwang zum Handeln!</a:t>
            </a:r>
          </a:p>
        </p:txBody>
      </p:sp>
      <p:sp>
        <p:nvSpPr>
          <p:cNvPr id="85066" name="Rectangle 74"/>
          <p:cNvSpPr>
            <a:spLocks noChangeArrowheads="1"/>
          </p:cNvSpPr>
          <p:nvPr/>
        </p:nvSpPr>
        <p:spPr bwMode="auto">
          <a:xfrm>
            <a:off x="5759450" y="1658938"/>
            <a:ext cx="1746250" cy="1724025"/>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18" name="Rectangle 26"/>
          <p:cNvSpPr>
            <a:spLocks noChangeArrowheads="1"/>
          </p:cNvSpPr>
          <p:nvPr/>
        </p:nvSpPr>
        <p:spPr bwMode="auto">
          <a:xfrm>
            <a:off x="4945063" y="4224338"/>
            <a:ext cx="230187" cy="2651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1</a:t>
            </a:r>
          </a:p>
        </p:txBody>
      </p:sp>
      <p:sp>
        <p:nvSpPr>
          <p:cNvPr id="85019" name="Rectangle 27"/>
          <p:cNvSpPr>
            <a:spLocks noChangeArrowheads="1"/>
          </p:cNvSpPr>
          <p:nvPr/>
        </p:nvSpPr>
        <p:spPr bwMode="auto">
          <a:xfrm>
            <a:off x="5235575" y="4224338"/>
            <a:ext cx="231775" cy="2651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2</a:t>
            </a:r>
          </a:p>
        </p:txBody>
      </p:sp>
      <p:sp>
        <p:nvSpPr>
          <p:cNvPr id="85020" name="Rectangle 28"/>
          <p:cNvSpPr>
            <a:spLocks noChangeArrowheads="1"/>
          </p:cNvSpPr>
          <p:nvPr/>
        </p:nvSpPr>
        <p:spPr bwMode="auto">
          <a:xfrm>
            <a:off x="5526088" y="4224338"/>
            <a:ext cx="231775" cy="26511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3</a:t>
            </a:r>
          </a:p>
        </p:txBody>
      </p:sp>
      <p:sp>
        <p:nvSpPr>
          <p:cNvPr id="85021" name="Rectangle 29"/>
          <p:cNvSpPr>
            <a:spLocks noChangeArrowheads="1"/>
          </p:cNvSpPr>
          <p:nvPr/>
        </p:nvSpPr>
        <p:spPr bwMode="auto">
          <a:xfrm>
            <a:off x="5808663" y="4216400"/>
            <a:ext cx="207962" cy="25400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4</a:t>
            </a:r>
          </a:p>
        </p:txBody>
      </p:sp>
      <p:sp>
        <p:nvSpPr>
          <p:cNvPr id="85022" name="Rectangle 30"/>
          <p:cNvSpPr>
            <a:spLocks noChangeArrowheads="1"/>
          </p:cNvSpPr>
          <p:nvPr/>
        </p:nvSpPr>
        <p:spPr bwMode="auto">
          <a:xfrm>
            <a:off x="6100763" y="4216400"/>
            <a:ext cx="206375" cy="25400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5</a:t>
            </a:r>
          </a:p>
        </p:txBody>
      </p:sp>
      <p:sp>
        <p:nvSpPr>
          <p:cNvPr id="85023" name="Rectangle 31"/>
          <p:cNvSpPr>
            <a:spLocks noChangeArrowheads="1"/>
          </p:cNvSpPr>
          <p:nvPr/>
        </p:nvSpPr>
        <p:spPr bwMode="auto">
          <a:xfrm>
            <a:off x="6392863" y="4216400"/>
            <a:ext cx="206375" cy="25400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6</a:t>
            </a:r>
          </a:p>
        </p:txBody>
      </p:sp>
      <p:sp>
        <p:nvSpPr>
          <p:cNvPr id="85024" name="Rectangle 32"/>
          <p:cNvSpPr>
            <a:spLocks noChangeArrowheads="1"/>
          </p:cNvSpPr>
          <p:nvPr/>
        </p:nvSpPr>
        <p:spPr bwMode="auto">
          <a:xfrm>
            <a:off x="6683375" y="4216400"/>
            <a:ext cx="206375" cy="2540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7</a:t>
            </a:r>
          </a:p>
        </p:txBody>
      </p:sp>
      <p:sp>
        <p:nvSpPr>
          <p:cNvPr id="85025" name="Rectangle 33"/>
          <p:cNvSpPr>
            <a:spLocks noChangeArrowheads="1"/>
          </p:cNvSpPr>
          <p:nvPr/>
        </p:nvSpPr>
        <p:spPr bwMode="auto">
          <a:xfrm>
            <a:off x="6973888" y="4216400"/>
            <a:ext cx="206375" cy="2540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8</a:t>
            </a:r>
          </a:p>
        </p:txBody>
      </p:sp>
      <p:sp>
        <p:nvSpPr>
          <p:cNvPr id="85026" name="Rectangle 34"/>
          <p:cNvSpPr>
            <a:spLocks noChangeArrowheads="1"/>
          </p:cNvSpPr>
          <p:nvPr/>
        </p:nvSpPr>
        <p:spPr bwMode="auto">
          <a:xfrm>
            <a:off x="7264400" y="4216400"/>
            <a:ext cx="207963" cy="254000"/>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9</a:t>
            </a:r>
          </a:p>
        </p:txBody>
      </p:sp>
      <p:sp>
        <p:nvSpPr>
          <p:cNvPr id="85039" name="Text Box 47"/>
          <p:cNvSpPr txBox="1">
            <a:spLocks noChangeArrowheads="1"/>
          </p:cNvSpPr>
          <p:nvPr/>
        </p:nvSpPr>
        <p:spPr bwMode="auto">
          <a:xfrm>
            <a:off x="5119688" y="4568825"/>
            <a:ext cx="598487" cy="23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gering</a:t>
            </a:r>
          </a:p>
        </p:txBody>
      </p:sp>
      <p:sp>
        <p:nvSpPr>
          <p:cNvPr id="85040" name="Text Box 48"/>
          <p:cNvSpPr txBox="1">
            <a:spLocks noChangeArrowheads="1"/>
          </p:cNvSpPr>
          <p:nvPr/>
        </p:nvSpPr>
        <p:spPr bwMode="auto">
          <a:xfrm>
            <a:off x="5991225" y="4576763"/>
            <a:ext cx="533400" cy="230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mittel</a:t>
            </a:r>
          </a:p>
        </p:txBody>
      </p:sp>
      <p:sp>
        <p:nvSpPr>
          <p:cNvPr id="85041" name="Text Box 49"/>
          <p:cNvSpPr txBox="1">
            <a:spLocks noChangeArrowheads="1"/>
          </p:cNvSpPr>
          <p:nvPr/>
        </p:nvSpPr>
        <p:spPr bwMode="auto">
          <a:xfrm>
            <a:off x="6923088" y="4567238"/>
            <a:ext cx="488950" cy="230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hoch</a:t>
            </a:r>
          </a:p>
        </p:txBody>
      </p:sp>
      <p:sp>
        <p:nvSpPr>
          <p:cNvPr id="85042" name="Line 50"/>
          <p:cNvSpPr>
            <a:spLocks noChangeShapeType="1"/>
          </p:cNvSpPr>
          <p:nvPr/>
        </p:nvSpPr>
        <p:spPr bwMode="auto">
          <a:xfrm>
            <a:off x="4945063" y="4532313"/>
            <a:ext cx="814387" cy="1587"/>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43" name="Line 51"/>
          <p:cNvSpPr>
            <a:spLocks noChangeShapeType="1"/>
          </p:cNvSpPr>
          <p:nvPr/>
        </p:nvSpPr>
        <p:spPr bwMode="auto">
          <a:xfrm>
            <a:off x="5810250" y="4530725"/>
            <a:ext cx="828675" cy="1588"/>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lstStyle/>
          <a:p>
            <a:endParaRPr lang="en-GB"/>
          </a:p>
        </p:txBody>
      </p:sp>
      <p:sp>
        <p:nvSpPr>
          <p:cNvPr id="85044" name="Line 52"/>
          <p:cNvSpPr>
            <a:spLocks noChangeShapeType="1"/>
          </p:cNvSpPr>
          <p:nvPr/>
        </p:nvSpPr>
        <p:spPr bwMode="auto">
          <a:xfrm>
            <a:off x="6670675" y="4530725"/>
            <a:ext cx="828675" cy="1588"/>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lstStyle/>
          <a:p>
            <a:endParaRPr lang="en-GB"/>
          </a:p>
        </p:txBody>
      </p:sp>
      <p:sp>
        <p:nvSpPr>
          <p:cNvPr id="85045" name="Rectangle 53"/>
          <p:cNvSpPr>
            <a:spLocks noChangeArrowheads="1"/>
          </p:cNvSpPr>
          <p:nvPr/>
        </p:nvSpPr>
        <p:spPr bwMode="auto">
          <a:xfrm rot="5400000">
            <a:off x="4652169" y="3383757"/>
            <a:ext cx="261937" cy="2603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3</a:t>
            </a:r>
          </a:p>
        </p:txBody>
      </p:sp>
      <p:sp>
        <p:nvSpPr>
          <p:cNvPr id="85046" name="Rectangle 54"/>
          <p:cNvSpPr>
            <a:spLocks noChangeArrowheads="1"/>
          </p:cNvSpPr>
          <p:nvPr/>
        </p:nvSpPr>
        <p:spPr bwMode="auto">
          <a:xfrm rot="5400000">
            <a:off x="4652169" y="3671094"/>
            <a:ext cx="261938" cy="2603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2</a:t>
            </a:r>
          </a:p>
        </p:txBody>
      </p:sp>
      <p:sp>
        <p:nvSpPr>
          <p:cNvPr id="85047" name="Rectangle 55"/>
          <p:cNvSpPr>
            <a:spLocks noChangeArrowheads="1"/>
          </p:cNvSpPr>
          <p:nvPr/>
        </p:nvSpPr>
        <p:spPr bwMode="auto">
          <a:xfrm rot="5400000">
            <a:off x="4651375" y="3957638"/>
            <a:ext cx="263525" cy="26035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1</a:t>
            </a:r>
          </a:p>
        </p:txBody>
      </p:sp>
      <p:sp>
        <p:nvSpPr>
          <p:cNvPr id="85048" name="Rectangle 56"/>
          <p:cNvSpPr>
            <a:spLocks noChangeArrowheads="1"/>
          </p:cNvSpPr>
          <p:nvPr/>
        </p:nvSpPr>
        <p:spPr bwMode="auto">
          <a:xfrm rot="5400000">
            <a:off x="4650582" y="2496343"/>
            <a:ext cx="228600" cy="271463"/>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6</a:t>
            </a:r>
          </a:p>
        </p:txBody>
      </p:sp>
      <p:sp>
        <p:nvSpPr>
          <p:cNvPr id="85049" name="Rectangle 57"/>
          <p:cNvSpPr>
            <a:spLocks noChangeArrowheads="1"/>
          </p:cNvSpPr>
          <p:nvPr/>
        </p:nvSpPr>
        <p:spPr bwMode="auto">
          <a:xfrm rot="5400000">
            <a:off x="4648994" y="2785269"/>
            <a:ext cx="231775" cy="271463"/>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5</a:t>
            </a:r>
          </a:p>
        </p:txBody>
      </p:sp>
      <p:sp>
        <p:nvSpPr>
          <p:cNvPr id="85050" name="Rectangle 58"/>
          <p:cNvSpPr>
            <a:spLocks noChangeArrowheads="1"/>
          </p:cNvSpPr>
          <p:nvPr/>
        </p:nvSpPr>
        <p:spPr bwMode="auto">
          <a:xfrm rot="5400000">
            <a:off x="4649788" y="3073400"/>
            <a:ext cx="230187" cy="271463"/>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4</a:t>
            </a:r>
          </a:p>
        </p:txBody>
      </p:sp>
      <p:sp>
        <p:nvSpPr>
          <p:cNvPr id="85051" name="Rectangle 59"/>
          <p:cNvSpPr>
            <a:spLocks noChangeArrowheads="1"/>
          </p:cNvSpPr>
          <p:nvPr/>
        </p:nvSpPr>
        <p:spPr bwMode="auto">
          <a:xfrm rot="5400000">
            <a:off x="4657725" y="1638301"/>
            <a:ext cx="230187" cy="271462"/>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9</a:t>
            </a:r>
          </a:p>
        </p:txBody>
      </p:sp>
      <p:sp>
        <p:nvSpPr>
          <p:cNvPr id="85052" name="Rectangle 60"/>
          <p:cNvSpPr>
            <a:spLocks noChangeArrowheads="1"/>
          </p:cNvSpPr>
          <p:nvPr/>
        </p:nvSpPr>
        <p:spPr bwMode="auto">
          <a:xfrm rot="5400000">
            <a:off x="4657725" y="1925638"/>
            <a:ext cx="230188" cy="271462"/>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8</a:t>
            </a:r>
          </a:p>
        </p:txBody>
      </p:sp>
      <p:sp>
        <p:nvSpPr>
          <p:cNvPr id="85053" name="Rectangle 61"/>
          <p:cNvSpPr>
            <a:spLocks noChangeArrowheads="1"/>
          </p:cNvSpPr>
          <p:nvPr/>
        </p:nvSpPr>
        <p:spPr bwMode="auto">
          <a:xfrm rot="5400000">
            <a:off x="4657725" y="2212976"/>
            <a:ext cx="230187" cy="271462"/>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7</a:t>
            </a:r>
          </a:p>
        </p:txBody>
      </p:sp>
      <p:sp>
        <p:nvSpPr>
          <p:cNvPr id="85054" name="Text Box 62"/>
          <p:cNvSpPr txBox="1">
            <a:spLocks noChangeArrowheads="1"/>
          </p:cNvSpPr>
          <p:nvPr/>
        </p:nvSpPr>
        <p:spPr bwMode="auto">
          <a:xfrm rot="5400000">
            <a:off x="4135438" y="3740150"/>
            <a:ext cx="598488" cy="230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gering</a:t>
            </a:r>
          </a:p>
        </p:txBody>
      </p:sp>
      <p:sp>
        <p:nvSpPr>
          <p:cNvPr id="85055" name="Text Box 63"/>
          <p:cNvSpPr txBox="1">
            <a:spLocks noChangeArrowheads="1"/>
          </p:cNvSpPr>
          <p:nvPr/>
        </p:nvSpPr>
        <p:spPr bwMode="auto">
          <a:xfrm rot="5400000">
            <a:off x="4158457" y="2842419"/>
            <a:ext cx="533400" cy="230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mittel</a:t>
            </a:r>
          </a:p>
        </p:txBody>
      </p:sp>
      <p:sp>
        <p:nvSpPr>
          <p:cNvPr id="85056" name="Text Box 64"/>
          <p:cNvSpPr txBox="1">
            <a:spLocks noChangeArrowheads="1"/>
          </p:cNvSpPr>
          <p:nvPr/>
        </p:nvSpPr>
        <p:spPr bwMode="auto">
          <a:xfrm rot="5400000">
            <a:off x="4201319" y="2018506"/>
            <a:ext cx="488950" cy="23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hoch</a:t>
            </a:r>
          </a:p>
        </p:txBody>
      </p:sp>
      <p:sp>
        <p:nvSpPr>
          <p:cNvPr id="85057" name="Line 65"/>
          <p:cNvSpPr>
            <a:spLocks noChangeShapeType="1"/>
          </p:cNvSpPr>
          <p:nvPr/>
        </p:nvSpPr>
        <p:spPr bwMode="auto">
          <a:xfrm rot="5400000">
            <a:off x="4132263" y="3841750"/>
            <a:ext cx="919162" cy="1588"/>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58" name="Line 66"/>
          <p:cNvSpPr>
            <a:spLocks noChangeShapeType="1"/>
          </p:cNvSpPr>
          <p:nvPr/>
        </p:nvSpPr>
        <p:spPr bwMode="auto">
          <a:xfrm rot="5400000">
            <a:off x="4189413" y="2921000"/>
            <a:ext cx="804862" cy="1588"/>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59" name="Line 67"/>
          <p:cNvSpPr>
            <a:spLocks noChangeShapeType="1"/>
          </p:cNvSpPr>
          <p:nvPr/>
        </p:nvSpPr>
        <p:spPr bwMode="auto">
          <a:xfrm rot="5400000">
            <a:off x="4197351" y="2060575"/>
            <a:ext cx="804862" cy="1587"/>
          </a:xfrm>
          <a:prstGeom prst="line">
            <a:avLst/>
          </a:prstGeom>
          <a:noFill/>
          <a:ln w="127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61" name="Rectangle 69"/>
          <p:cNvSpPr>
            <a:spLocks noChangeArrowheads="1"/>
          </p:cNvSpPr>
          <p:nvPr/>
        </p:nvSpPr>
        <p:spPr bwMode="auto">
          <a:xfrm>
            <a:off x="4937125" y="3268663"/>
            <a:ext cx="2563813" cy="9271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62" name="Rectangle 70"/>
          <p:cNvSpPr>
            <a:spLocks noChangeArrowheads="1"/>
          </p:cNvSpPr>
          <p:nvPr/>
        </p:nvSpPr>
        <p:spPr bwMode="auto">
          <a:xfrm>
            <a:off x="4945063" y="2792413"/>
            <a:ext cx="814387" cy="2587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FF"/>
              </a:solidFill>
              <a:latin typeface="Arial" charset="0"/>
            </a:endParaRPr>
          </a:p>
        </p:txBody>
      </p:sp>
      <p:sp>
        <p:nvSpPr>
          <p:cNvPr id="85063" name="Rectangle 71"/>
          <p:cNvSpPr>
            <a:spLocks noChangeArrowheads="1"/>
          </p:cNvSpPr>
          <p:nvPr/>
        </p:nvSpPr>
        <p:spPr bwMode="auto">
          <a:xfrm>
            <a:off x="5759450" y="2578100"/>
            <a:ext cx="290513" cy="9779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64" name="Rectangle 72"/>
          <p:cNvSpPr>
            <a:spLocks noChangeArrowheads="1"/>
          </p:cNvSpPr>
          <p:nvPr/>
        </p:nvSpPr>
        <p:spPr bwMode="auto">
          <a:xfrm>
            <a:off x="5759450" y="3095625"/>
            <a:ext cx="871538" cy="287338"/>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67" name="Rectangle 75"/>
          <p:cNvSpPr>
            <a:spLocks noChangeArrowheads="1"/>
          </p:cNvSpPr>
          <p:nvPr/>
        </p:nvSpPr>
        <p:spPr bwMode="auto">
          <a:xfrm>
            <a:off x="6980238" y="1658938"/>
            <a:ext cx="523875" cy="517525"/>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68" name="Rectangle 76"/>
          <p:cNvSpPr>
            <a:spLocks noChangeArrowheads="1"/>
          </p:cNvSpPr>
          <p:nvPr/>
        </p:nvSpPr>
        <p:spPr bwMode="auto">
          <a:xfrm>
            <a:off x="6746875" y="1658938"/>
            <a:ext cx="233363" cy="23018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69" name="Rectangle 77"/>
          <p:cNvSpPr>
            <a:spLocks noChangeArrowheads="1"/>
          </p:cNvSpPr>
          <p:nvPr/>
        </p:nvSpPr>
        <p:spPr bwMode="auto">
          <a:xfrm>
            <a:off x="7270750" y="2176463"/>
            <a:ext cx="233363" cy="230187"/>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70" name="Rectangle 78"/>
          <p:cNvSpPr>
            <a:spLocks noChangeArrowheads="1"/>
          </p:cNvSpPr>
          <p:nvPr/>
        </p:nvSpPr>
        <p:spPr bwMode="auto">
          <a:xfrm>
            <a:off x="6049963" y="2751138"/>
            <a:ext cx="290512" cy="401637"/>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73" name="Text Box 81"/>
          <p:cNvSpPr txBox="1">
            <a:spLocks noChangeArrowheads="1"/>
          </p:cNvSpPr>
          <p:nvPr/>
        </p:nvSpPr>
        <p:spPr bwMode="auto">
          <a:xfrm>
            <a:off x="5834063" y="2335213"/>
            <a:ext cx="1511300" cy="25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latin typeface="Arial" charset="0"/>
              </a:rPr>
              <a:t>mittleres Risiko</a:t>
            </a:r>
          </a:p>
        </p:txBody>
      </p:sp>
      <p:sp>
        <p:nvSpPr>
          <p:cNvPr id="85074" name="Text Box 82"/>
          <p:cNvSpPr txBox="1">
            <a:spLocks noChangeArrowheads="1"/>
          </p:cNvSpPr>
          <p:nvPr/>
        </p:nvSpPr>
        <p:spPr bwMode="auto">
          <a:xfrm>
            <a:off x="6913563" y="1674813"/>
            <a:ext cx="674687"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Hohes</a:t>
            </a:r>
          </a:p>
          <a:p>
            <a:r>
              <a:rPr lang="de-DE" altLang="en-US" sz="1500">
                <a:solidFill>
                  <a:srgbClr val="FFFFFF"/>
                </a:solidFill>
                <a:latin typeface="Arial" charset="0"/>
              </a:rPr>
              <a:t>Risiko</a:t>
            </a:r>
          </a:p>
        </p:txBody>
      </p:sp>
      <p:sp>
        <p:nvSpPr>
          <p:cNvPr id="85076" name="Rectangle 84"/>
          <p:cNvSpPr>
            <a:spLocks noChangeArrowheads="1"/>
          </p:cNvSpPr>
          <p:nvPr/>
        </p:nvSpPr>
        <p:spPr bwMode="auto">
          <a:xfrm>
            <a:off x="4941888" y="1658938"/>
            <a:ext cx="814387" cy="2527300"/>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7625" tIns="19050" rIns="47625" bIns="19050" anchor="ctr">
            <a:spAutoFit/>
          </a:bodyPr>
          <a:lstStyle/>
          <a:p>
            <a:endParaRPr lang="en-GB"/>
          </a:p>
        </p:txBody>
      </p:sp>
      <p:sp>
        <p:nvSpPr>
          <p:cNvPr id="85072" name="Text Box 80"/>
          <p:cNvSpPr txBox="1">
            <a:spLocks noChangeArrowheads="1"/>
          </p:cNvSpPr>
          <p:nvPr/>
        </p:nvSpPr>
        <p:spPr bwMode="auto">
          <a:xfrm>
            <a:off x="5119688" y="3382963"/>
            <a:ext cx="1509712" cy="2587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latin typeface="Arial" charset="0"/>
              </a:rPr>
              <a:t>geringes Risiko</a:t>
            </a:r>
          </a:p>
        </p:txBody>
      </p:sp>
      <p:sp>
        <p:nvSpPr>
          <p:cNvPr id="85079" name="Line 87"/>
          <p:cNvSpPr>
            <a:spLocks noChangeShapeType="1"/>
          </p:cNvSpPr>
          <p:nvPr/>
        </p:nvSpPr>
        <p:spPr bwMode="auto">
          <a:xfrm>
            <a:off x="4238625" y="5051425"/>
            <a:ext cx="1460500"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80" name="Line 88"/>
          <p:cNvSpPr>
            <a:spLocks noChangeShapeType="1"/>
          </p:cNvSpPr>
          <p:nvPr/>
        </p:nvSpPr>
        <p:spPr bwMode="auto">
          <a:xfrm rot="-5400000">
            <a:off x="3152775" y="3895725"/>
            <a:ext cx="1443038" cy="1588"/>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7625" tIns="19050" rIns="47625" bIns="19050" anchor="ctr">
            <a:spAutoFit/>
          </a:bodyPr>
          <a:lstStyle/>
          <a:p>
            <a:endParaRPr lang="en-GB"/>
          </a:p>
        </p:txBody>
      </p:sp>
      <p:sp>
        <p:nvSpPr>
          <p:cNvPr id="85082" name="Oval 90"/>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5083" name="Oval 91"/>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5084" name="Oval 92"/>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5085" name="Oval 93"/>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86" name="Oval 94"/>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87" name="Oval 95"/>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88" name="Freeform 96"/>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89" name="Freeform 97"/>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90" name="Freeform 98"/>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91" name="Freeform 99"/>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85092" name="Oval 100"/>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85093" name="Oval 101"/>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85094" name="Oval 102"/>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85095" name="AutoShape 103"/>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85096" name="AutoShape 104"/>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85097" name="Text Box 105"/>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85098" name="Oval 106"/>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109571"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FF"/>
                </a:solidFill>
              </a:rPr>
              <a:t>1.	Ziel:		Was wollen wir heute erreichen?</a:t>
            </a:r>
          </a:p>
          <a:p>
            <a:pPr marL="368300" indent="-368300" defTabSz="873125">
              <a:lnSpc>
                <a:spcPct val="100000"/>
              </a:lnSpc>
              <a:spcBef>
                <a:spcPct val="100000"/>
              </a:spcBef>
              <a:buSzTx/>
              <a:buFontTx/>
              <a:buNone/>
            </a:pPr>
            <a:r>
              <a:rPr lang="de-DE" altLang="en-US" b="0">
                <a:solidFill>
                  <a:srgbClr val="FFFF00"/>
                </a:solidFill>
              </a:rPr>
              <a:t>2.	Begriffe:		Was bedeutet das alles?</a:t>
            </a:r>
          </a:p>
          <a:p>
            <a:pPr marL="368300" indent="-368300" defTabSz="873125">
              <a:lnSpc>
                <a:spcPct val="100000"/>
              </a:lnSpc>
              <a:spcBef>
                <a:spcPct val="100000"/>
              </a:spcBef>
              <a:buSzTx/>
              <a:buFontTx/>
              <a:buNone/>
            </a:pPr>
            <a:r>
              <a:rPr lang="de-DE" altLang="en-US" b="0">
                <a:solidFill>
                  <a:srgbClr val="FFFFFF"/>
                </a:solidFill>
              </a:rPr>
              <a:t>3.	Software-QM:	Was ist das Besondere?</a:t>
            </a:r>
          </a:p>
          <a:p>
            <a:pPr marL="368300" indent="-368300" defTabSz="873125">
              <a:lnSpc>
                <a:spcPct val="100000"/>
              </a:lnSpc>
              <a:spcBef>
                <a:spcPct val="100000"/>
              </a:spcBef>
              <a:buSzTx/>
              <a:buFontTx/>
              <a:buNone/>
            </a:pPr>
            <a:r>
              <a:rPr lang="de-DE" altLang="en-US" b="0">
                <a:solidFill>
                  <a:srgbClr val="FFFFFF"/>
                </a:solidFill>
              </a:rPr>
              <a:t>4.	Wirkungsfelder:	Wo müssen wir ansetzen?</a:t>
            </a:r>
          </a:p>
          <a:p>
            <a:pPr marL="368300" indent="-368300" defTabSz="873125">
              <a:lnSpc>
                <a:spcPct val="100000"/>
              </a:lnSpc>
              <a:spcBef>
                <a:spcPct val="100000"/>
              </a:spcBef>
              <a:buSzTx/>
              <a:buFontTx/>
              <a:buNone/>
            </a:pPr>
            <a:r>
              <a:rPr lang="de-DE" altLang="en-US" b="0">
                <a:solidFill>
                  <a:srgbClr val="FFFFFF"/>
                </a:solidFill>
              </a:rPr>
              <a:t>5.	Prinzipien:		Wo setzen wir unsere Schwerpunkte?</a:t>
            </a:r>
          </a:p>
          <a:p>
            <a:pPr marL="368300" indent="-368300" defTabSz="873125">
              <a:lnSpc>
                <a:spcPct val="100000"/>
              </a:lnSpc>
              <a:spcBef>
                <a:spcPct val="100000"/>
              </a:spcBef>
              <a:buSzTx/>
              <a:buFontTx/>
              <a:buNone/>
            </a:pPr>
            <a:r>
              <a:rPr lang="de-DE" altLang="en-US" b="0">
                <a:solidFill>
                  <a:srgbClr val="FFFFFF"/>
                </a:solidFill>
              </a:rPr>
              <a:t>6. Vorschlag:		Wie geht es weiter?</a:t>
            </a:r>
          </a:p>
          <a:p>
            <a:pPr marL="368300" indent="-368300" defTabSz="873125">
              <a:lnSpc>
                <a:spcPct val="100000"/>
              </a:lnSpc>
              <a:spcBef>
                <a:spcPct val="100000"/>
              </a:spcBef>
              <a:buSzTx/>
            </a:pPr>
            <a:endParaRPr lang="de-DE" altLang="en-US" b="0">
              <a:solidFill>
                <a:srgbClr val="FFFFFF"/>
              </a:solidFill>
            </a:endParaRPr>
          </a:p>
        </p:txBody>
      </p:sp>
      <p:sp>
        <p:nvSpPr>
          <p:cNvPr id="109572" name="WordArt 4"/>
          <p:cNvSpPr>
            <a:spLocks noChangeArrowheads="1" noChangeShapeType="1" noTextEdit="1"/>
          </p:cNvSpPr>
          <p:nvPr/>
        </p:nvSpPr>
        <p:spPr bwMode="auto">
          <a:xfrm>
            <a:off x="584200" y="2597150"/>
            <a:ext cx="511175" cy="506413"/>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344613" y="555625"/>
            <a:ext cx="4403725" cy="720725"/>
          </a:xfrm>
        </p:spPr>
        <p:txBody>
          <a:bodyPr/>
          <a:lstStyle/>
          <a:p>
            <a:r>
              <a:rPr lang="de-DE" altLang="en-US"/>
              <a:t>Risk-Management</a:t>
            </a:r>
            <a:br>
              <a:rPr lang="de-DE" altLang="en-US"/>
            </a:br>
            <a:r>
              <a:rPr lang="de-DE" altLang="en-US" sz="1700" i="1"/>
              <a:t>4. Wirkungsfelder : Software-Management</a:t>
            </a:r>
          </a:p>
        </p:txBody>
      </p:sp>
      <p:sp>
        <p:nvSpPr>
          <p:cNvPr id="99397" name="Text Box 69"/>
          <p:cNvSpPr txBox="1">
            <a:spLocks noChangeArrowheads="1"/>
          </p:cNvSpPr>
          <p:nvPr/>
        </p:nvSpPr>
        <p:spPr bwMode="auto">
          <a:xfrm>
            <a:off x="876300" y="2309813"/>
            <a:ext cx="1681163" cy="360362"/>
          </a:xfrm>
          <a:prstGeom prst="rect">
            <a:avLst/>
          </a:prstGeom>
          <a:solidFill>
            <a:srgbClr val="FFFF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chemeClr val="bg1"/>
                </a:solidFill>
                <a:latin typeface="Arial" charset="0"/>
              </a:rPr>
              <a:t>Risiko-Bericht:</a:t>
            </a:r>
          </a:p>
        </p:txBody>
      </p:sp>
      <p:graphicFrame>
        <p:nvGraphicFramePr>
          <p:cNvPr id="99399" name="Object 71"/>
          <p:cNvGraphicFramePr>
            <a:graphicFrameLocks noChangeAspect="1"/>
          </p:cNvGraphicFramePr>
          <p:nvPr/>
        </p:nvGraphicFramePr>
        <p:xfrm>
          <a:off x="1411288" y="2092325"/>
          <a:ext cx="7027862" cy="4346575"/>
        </p:xfrm>
        <a:graphic>
          <a:graphicData uri="http://schemas.openxmlformats.org/presentationml/2006/ole">
            <mc:AlternateContent xmlns:mc="http://schemas.openxmlformats.org/markup-compatibility/2006">
              <mc:Choice xmlns:v="urn:schemas-microsoft-com:vml" Requires="v">
                <p:oleObj spid="_x0000_s99423" name="Dokument" r:id="rId3" imgW="7418880" imgH="4588560" progId="Word.Document.8">
                  <p:embed/>
                </p:oleObj>
              </mc:Choice>
              <mc:Fallback>
                <p:oleObj name="Dokument" r:id="rId3" imgW="7418880" imgH="4588560" progId="Word.Document.8">
                  <p:embed/>
                  <p:pic>
                    <p:nvPicPr>
                      <p:cNvPr id="0" name="Object 7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288" y="2092325"/>
                        <a:ext cx="7027862" cy="434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9400" name="Object 72"/>
          <p:cNvGraphicFramePr>
            <a:graphicFrameLocks noChangeAspect="1"/>
          </p:cNvGraphicFramePr>
          <p:nvPr/>
        </p:nvGraphicFramePr>
        <p:xfrm>
          <a:off x="801688" y="2711450"/>
          <a:ext cx="9104312" cy="3854450"/>
        </p:xfrm>
        <a:graphic>
          <a:graphicData uri="http://schemas.openxmlformats.org/presentationml/2006/ole">
            <mc:AlternateContent xmlns:mc="http://schemas.openxmlformats.org/markup-compatibility/2006">
              <mc:Choice xmlns:v="urn:schemas-microsoft-com:vml" Requires="v">
                <p:oleObj spid="_x0000_s99424" name="Dokument" r:id="rId5" imgW="9901440" imgH="4290840" progId="Word.Document.8">
                  <p:embed/>
                </p:oleObj>
              </mc:Choice>
              <mc:Fallback>
                <p:oleObj name="Dokument" r:id="rId5" imgW="9901440" imgH="4290840" progId="Word.Document.8">
                  <p:embed/>
                  <p:pic>
                    <p:nvPicPr>
                      <p:cNvPr id="0" name="Object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688" y="2711450"/>
                        <a:ext cx="9104312" cy="385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401" name="Text Box 73"/>
          <p:cNvSpPr txBox="1">
            <a:spLocks noChangeArrowheads="1"/>
          </p:cNvSpPr>
          <p:nvPr/>
        </p:nvSpPr>
        <p:spPr bwMode="auto">
          <a:xfrm>
            <a:off x="3654425" y="1677988"/>
            <a:ext cx="5307013"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spcBef>
                <a:spcPct val="5000"/>
              </a:spcBef>
              <a:buFontTx/>
              <a:buChar char="•"/>
            </a:pPr>
            <a:r>
              <a:rPr lang="de-DE" altLang="en-US" sz="1500">
                <a:solidFill>
                  <a:srgbClr val="FFFFFF"/>
                </a:solidFill>
                <a:latin typeface="Arial" charset="0"/>
              </a:rPr>
              <a:t> Die Risiken nach der Risikogröße absteigend zu ordnen,</a:t>
            </a:r>
            <a:br>
              <a:rPr lang="de-DE" altLang="en-US" sz="1500">
                <a:solidFill>
                  <a:srgbClr val="FFFFFF"/>
                </a:solidFill>
                <a:latin typeface="Arial" charset="0"/>
              </a:rPr>
            </a:br>
            <a:r>
              <a:rPr lang="de-DE" altLang="en-US" sz="1500">
                <a:solidFill>
                  <a:srgbClr val="FFFFFF"/>
                </a:solidFill>
                <a:latin typeface="Arial" charset="0"/>
              </a:rPr>
              <a:t>   d.h. das größte Risiko zuerst.</a:t>
            </a:r>
          </a:p>
          <a:p>
            <a:pPr>
              <a:lnSpc>
                <a:spcPct val="100000"/>
              </a:lnSpc>
              <a:spcBef>
                <a:spcPct val="5000"/>
              </a:spcBef>
              <a:buFontTx/>
              <a:buChar char="•"/>
            </a:pPr>
            <a:r>
              <a:rPr lang="de-DE" altLang="en-US" sz="1500">
                <a:solidFill>
                  <a:srgbClr val="FFFFFF"/>
                </a:solidFill>
                <a:latin typeface="Arial" charset="0"/>
              </a:rPr>
              <a:t> Risiko-Beschreibung im Anhang des Berichts</a:t>
            </a:r>
          </a:p>
        </p:txBody>
      </p:sp>
      <p:grpSp>
        <p:nvGrpSpPr>
          <p:cNvPr id="99402" name="Group 74"/>
          <p:cNvGrpSpPr>
            <a:grpSpLocks/>
          </p:cNvGrpSpPr>
          <p:nvPr/>
        </p:nvGrpSpPr>
        <p:grpSpPr bwMode="auto">
          <a:xfrm>
            <a:off x="3654425" y="1658938"/>
            <a:ext cx="5553075" cy="793750"/>
            <a:chOff x="2792" y="3888"/>
            <a:chExt cx="3360" cy="240"/>
          </a:xfrm>
        </p:grpSpPr>
        <p:sp>
          <p:nvSpPr>
            <p:cNvPr id="99403" name="Line 75"/>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99404" name="Line 76"/>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99406" name="Oval 78"/>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9407" name="Oval 79"/>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9408" name="Oval 80"/>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9409" name="Oval 81"/>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0" name="Oval 82"/>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1" name="Oval 83"/>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2" name="Freeform 84"/>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3" name="Freeform 85"/>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4" name="Freeform 86"/>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5" name="Freeform 87"/>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99416" name="Oval 88"/>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99417" name="Oval 89"/>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99418" name="Oval 90"/>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99419" name="AutoShape 91"/>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99420" name="AutoShape 92"/>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99421" name="Text Box 93"/>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99422" name="Oval 94"/>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44613" y="550863"/>
            <a:ext cx="4403725" cy="720725"/>
          </a:xfrm>
        </p:spPr>
        <p:txBody>
          <a:bodyPr/>
          <a:lstStyle/>
          <a:p>
            <a:r>
              <a:rPr lang="de-DE" altLang="en-US"/>
              <a:t>Metriken</a:t>
            </a:r>
            <a:br>
              <a:rPr lang="de-DE" altLang="en-US"/>
            </a:br>
            <a:r>
              <a:rPr lang="de-DE" altLang="en-US" sz="1700" i="1"/>
              <a:t>4. Wirkungsfelder : Software-Management</a:t>
            </a:r>
          </a:p>
        </p:txBody>
      </p:sp>
      <p:sp>
        <p:nvSpPr>
          <p:cNvPr id="66581" name="Oval 21"/>
          <p:cNvSpPr>
            <a:spLocks noChangeArrowheads="1"/>
          </p:cNvSpPr>
          <p:nvPr/>
        </p:nvSpPr>
        <p:spPr bwMode="auto">
          <a:xfrm>
            <a:off x="8402638" y="263525"/>
            <a:ext cx="963612" cy="903288"/>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6582" name="Oval 22"/>
          <p:cNvSpPr>
            <a:spLocks noChangeArrowheads="1"/>
          </p:cNvSpPr>
          <p:nvPr/>
        </p:nvSpPr>
        <p:spPr bwMode="auto">
          <a:xfrm>
            <a:off x="8821738" y="215900"/>
            <a:ext cx="823912" cy="81280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6583" name="Oval 23"/>
          <p:cNvSpPr>
            <a:spLocks noChangeArrowheads="1"/>
          </p:cNvSpPr>
          <p:nvPr/>
        </p:nvSpPr>
        <p:spPr bwMode="auto">
          <a:xfrm>
            <a:off x="8683625" y="215900"/>
            <a:ext cx="650875" cy="644525"/>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6584" name="Oval 24"/>
          <p:cNvSpPr>
            <a:spLocks noChangeArrowheads="1"/>
          </p:cNvSpPr>
          <p:nvPr/>
        </p:nvSpPr>
        <p:spPr bwMode="auto">
          <a:xfrm>
            <a:off x="8842375" y="290513"/>
            <a:ext cx="312738" cy="309562"/>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85" name="Oval 25"/>
          <p:cNvSpPr>
            <a:spLocks noChangeArrowheads="1"/>
          </p:cNvSpPr>
          <p:nvPr/>
        </p:nvSpPr>
        <p:spPr bwMode="auto">
          <a:xfrm>
            <a:off x="8763000" y="460375"/>
            <a:ext cx="311150" cy="309563"/>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86" name="Oval 26"/>
          <p:cNvSpPr>
            <a:spLocks noChangeArrowheads="1"/>
          </p:cNvSpPr>
          <p:nvPr/>
        </p:nvSpPr>
        <p:spPr bwMode="auto">
          <a:xfrm>
            <a:off x="8923338" y="461963"/>
            <a:ext cx="312737" cy="309562"/>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87" name="Freeform 27"/>
          <p:cNvSpPr>
            <a:spLocks/>
          </p:cNvSpPr>
          <p:nvPr/>
        </p:nvSpPr>
        <p:spPr bwMode="auto">
          <a:xfrm>
            <a:off x="8924925" y="481013"/>
            <a:ext cx="146050" cy="119062"/>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88" name="Freeform 28"/>
          <p:cNvSpPr>
            <a:spLocks/>
          </p:cNvSpPr>
          <p:nvPr/>
        </p:nvSpPr>
        <p:spPr bwMode="auto">
          <a:xfrm>
            <a:off x="8847138" y="460375"/>
            <a:ext cx="152400" cy="120650"/>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89" name="Freeform 29"/>
          <p:cNvSpPr>
            <a:spLocks/>
          </p:cNvSpPr>
          <p:nvPr/>
        </p:nvSpPr>
        <p:spPr bwMode="auto">
          <a:xfrm>
            <a:off x="8999538" y="460375"/>
            <a:ext cx="152400" cy="120650"/>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90" name="Freeform 30"/>
          <p:cNvSpPr>
            <a:spLocks/>
          </p:cNvSpPr>
          <p:nvPr/>
        </p:nvSpPr>
        <p:spPr bwMode="auto">
          <a:xfrm>
            <a:off x="8923338" y="581025"/>
            <a:ext cx="150812" cy="168275"/>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lstStyle/>
          <a:p>
            <a:endParaRPr lang="en-GB"/>
          </a:p>
        </p:txBody>
      </p:sp>
      <p:sp>
        <p:nvSpPr>
          <p:cNvPr id="66591" name="Oval 31"/>
          <p:cNvSpPr>
            <a:spLocks noChangeArrowheads="1"/>
          </p:cNvSpPr>
          <p:nvPr/>
        </p:nvSpPr>
        <p:spPr bwMode="auto">
          <a:xfrm>
            <a:off x="8558213" y="508000"/>
            <a:ext cx="47625" cy="4445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66592" name="Oval 32"/>
          <p:cNvSpPr>
            <a:spLocks noChangeArrowheads="1"/>
          </p:cNvSpPr>
          <p:nvPr/>
        </p:nvSpPr>
        <p:spPr bwMode="auto">
          <a:xfrm>
            <a:off x="8466138" y="752475"/>
            <a:ext cx="46037"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66593" name="Oval 33"/>
          <p:cNvSpPr>
            <a:spLocks noChangeArrowheads="1"/>
          </p:cNvSpPr>
          <p:nvPr/>
        </p:nvSpPr>
        <p:spPr bwMode="auto">
          <a:xfrm>
            <a:off x="8621713" y="936625"/>
            <a:ext cx="44450" cy="46038"/>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66594" name="AutoShape 34"/>
          <p:cNvSpPr>
            <a:spLocks noChangeArrowheads="1"/>
          </p:cNvSpPr>
          <p:nvPr/>
        </p:nvSpPr>
        <p:spPr bwMode="auto">
          <a:xfrm rot="5400000">
            <a:off x="9301163" y="717550"/>
            <a:ext cx="53975"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66595" name="AutoShape 35"/>
          <p:cNvSpPr>
            <a:spLocks noChangeArrowheads="1"/>
          </p:cNvSpPr>
          <p:nvPr/>
        </p:nvSpPr>
        <p:spPr bwMode="auto">
          <a:xfrm rot="5400000">
            <a:off x="9362282" y="456406"/>
            <a:ext cx="55562" cy="47625"/>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anchor="ctr">
            <a:spAutoFit/>
          </a:bodyPr>
          <a:lstStyle/>
          <a:p>
            <a:endParaRPr lang="en-GB"/>
          </a:p>
        </p:txBody>
      </p:sp>
      <p:sp>
        <p:nvSpPr>
          <p:cNvPr id="66596" name="Text Box 36"/>
          <p:cNvSpPr txBox="1">
            <a:spLocks noChangeArrowheads="1"/>
          </p:cNvSpPr>
          <p:nvPr/>
        </p:nvSpPr>
        <p:spPr bwMode="auto">
          <a:xfrm>
            <a:off x="8863013" y="430213"/>
            <a:ext cx="2730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6597" name="Oval 37"/>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66598" name="Text Box 38"/>
          <p:cNvSpPr txBox="1">
            <a:spLocks noChangeArrowheads="1"/>
          </p:cNvSpPr>
          <p:nvPr/>
        </p:nvSpPr>
        <p:spPr bwMode="auto">
          <a:xfrm>
            <a:off x="1258888" y="1825625"/>
            <a:ext cx="6508750" cy="19145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  ... erhöhen die </a:t>
            </a:r>
            <a:r>
              <a:rPr lang="de-DE" altLang="en-US" sz="1500">
                <a:solidFill>
                  <a:srgbClr val="FAFD00"/>
                </a:solidFill>
                <a:latin typeface="Arial" charset="0"/>
              </a:rPr>
              <a:t>Transparenz</a:t>
            </a:r>
            <a:r>
              <a:rPr lang="de-DE" altLang="en-US" sz="1500">
                <a:solidFill>
                  <a:srgbClr val="FFFFFF"/>
                </a:solidFill>
                <a:latin typeface="Arial" charset="0"/>
              </a:rPr>
              <a:t> des Entwicklungsprozesses</a:t>
            </a:r>
          </a:p>
          <a:p>
            <a:pPr>
              <a:lnSpc>
                <a:spcPct val="100000"/>
              </a:lnSpc>
            </a:pPr>
            <a:endParaRPr lang="de-DE" altLang="en-US" sz="1500">
              <a:solidFill>
                <a:srgbClr val="FFFFFF"/>
              </a:solidFill>
              <a:latin typeface="Arial" charset="0"/>
            </a:endParaRPr>
          </a:p>
          <a:p>
            <a:pPr>
              <a:lnSpc>
                <a:spcPct val="100000"/>
              </a:lnSpc>
              <a:spcBef>
                <a:spcPct val="50000"/>
              </a:spcBef>
            </a:pPr>
            <a:r>
              <a:rPr lang="de-DE" altLang="en-US" sz="1500">
                <a:solidFill>
                  <a:srgbClr val="FFFFFF"/>
                </a:solidFill>
                <a:latin typeface="Arial" charset="0"/>
              </a:rPr>
              <a:t>  ... helfen, Probleme zu </a:t>
            </a:r>
            <a:r>
              <a:rPr lang="de-DE" altLang="en-US" sz="1500">
                <a:solidFill>
                  <a:srgbClr val="FAFD00"/>
                </a:solidFill>
                <a:latin typeface="Arial" charset="0"/>
              </a:rPr>
              <a:t>erkennen</a:t>
            </a:r>
            <a:r>
              <a:rPr lang="de-DE" altLang="en-US" sz="1500">
                <a:solidFill>
                  <a:srgbClr val="FFFFFF"/>
                </a:solidFill>
                <a:latin typeface="Arial" charset="0"/>
              </a:rPr>
              <a:t> und zu </a:t>
            </a:r>
            <a:r>
              <a:rPr lang="de-DE" altLang="en-US" sz="1500">
                <a:solidFill>
                  <a:srgbClr val="FAFD00"/>
                </a:solidFill>
                <a:latin typeface="Arial" charset="0"/>
              </a:rPr>
              <a:t>verstehen </a:t>
            </a:r>
            <a:r>
              <a:rPr lang="de-DE" altLang="en-US" sz="1500">
                <a:solidFill>
                  <a:srgbClr val="FFFFFF"/>
                </a:solidFill>
                <a:latin typeface="Arial" charset="0"/>
              </a:rPr>
              <a:t>(Frühwarnsystem)</a:t>
            </a:r>
          </a:p>
          <a:p>
            <a:pPr>
              <a:lnSpc>
                <a:spcPct val="100000"/>
              </a:lnSpc>
              <a:spcBef>
                <a:spcPct val="50000"/>
              </a:spcBef>
            </a:pPr>
            <a:endParaRPr lang="de-DE" altLang="en-US" sz="1500">
              <a:solidFill>
                <a:srgbClr val="FAFD00"/>
              </a:solidFill>
              <a:latin typeface="Arial" charset="0"/>
            </a:endParaRPr>
          </a:p>
          <a:p>
            <a:pPr>
              <a:lnSpc>
                <a:spcPct val="100000"/>
              </a:lnSpc>
              <a:spcBef>
                <a:spcPct val="50000"/>
              </a:spcBef>
            </a:pPr>
            <a:r>
              <a:rPr lang="de-DE" altLang="en-US" sz="1500">
                <a:solidFill>
                  <a:srgbClr val="FFFFFF"/>
                </a:solidFill>
                <a:latin typeface="Arial" charset="0"/>
              </a:rPr>
              <a:t>  ... bilden eine objektive und nachvollziehbare</a:t>
            </a:r>
          </a:p>
          <a:p>
            <a:pPr>
              <a:lnSpc>
                <a:spcPct val="100000"/>
              </a:lnSpc>
              <a:spcBef>
                <a:spcPct val="50000"/>
              </a:spcBef>
            </a:pPr>
            <a:r>
              <a:rPr lang="de-DE" altLang="en-US" sz="1500">
                <a:solidFill>
                  <a:srgbClr val="FFFFFF"/>
                </a:solidFill>
                <a:latin typeface="Arial" charset="0"/>
              </a:rPr>
              <a:t>	</a:t>
            </a:r>
            <a:r>
              <a:rPr lang="de-DE" altLang="en-US" sz="1500">
                <a:solidFill>
                  <a:srgbClr val="FAFD00"/>
                </a:solidFill>
                <a:latin typeface="Arial" charset="0"/>
              </a:rPr>
              <a:t>Grundlage</a:t>
            </a:r>
            <a:r>
              <a:rPr lang="de-DE" altLang="en-US" sz="1500">
                <a:solidFill>
                  <a:srgbClr val="FFFFFF"/>
                </a:solidFill>
                <a:latin typeface="Arial" charset="0"/>
              </a:rPr>
              <a:t> </a:t>
            </a:r>
            <a:r>
              <a:rPr lang="de-DE" altLang="en-US" sz="1500">
                <a:solidFill>
                  <a:srgbClr val="FAFD00"/>
                </a:solidFill>
                <a:latin typeface="Arial" charset="0"/>
              </a:rPr>
              <a:t>für</a:t>
            </a:r>
            <a:r>
              <a:rPr lang="de-DE" altLang="en-US" sz="1500">
                <a:solidFill>
                  <a:srgbClr val="FFFFFF"/>
                </a:solidFill>
                <a:latin typeface="Arial" charset="0"/>
              </a:rPr>
              <a:t> zukünftige </a:t>
            </a:r>
            <a:r>
              <a:rPr lang="de-DE" altLang="en-US" sz="1500">
                <a:solidFill>
                  <a:srgbClr val="FAFD00"/>
                </a:solidFill>
                <a:latin typeface="Arial" charset="0"/>
              </a:rPr>
              <a:t>Prozessverbesserungen</a:t>
            </a:r>
            <a:endParaRPr lang="de-DE" altLang="en-US" sz="1500">
              <a:solidFill>
                <a:srgbClr val="FFFFFF"/>
              </a:solidFill>
              <a:latin typeface="Arial" charset="0"/>
            </a:endParaRPr>
          </a:p>
        </p:txBody>
      </p:sp>
      <p:sp>
        <p:nvSpPr>
          <p:cNvPr id="66599" name="Text Box 39"/>
          <p:cNvSpPr txBox="1">
            <a:spLocks noChangeArrowheads="1"/>
          </p:cNvSpPr>
          <p:nvPr/>
        </p:nvSpPr>
        <p:spPr bwMode="auto">
          <a:xfrm>
            <a:off x="1512888" y="4519613"/>
            <a:ext cx="7664450" cy="160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Projekt-Metriken</a:t>
            </a:r>
            <a:endParaRPr lang="de-DE" altLang="en-US" sz="1500">
              <a:solidFill>
                <a:srgbClr val="FFFFFF"/>
              </a:solidFill>
              <a:latin typeface="Arial" charset="0"/>
            </a:endParaRPr>
          </a:p>
          <a:p>
            <a:r>
              <a:rPr lang="de-DE" altLang="en-US" sz="1500">
                <a:solidFill>
                  <a:srgbClr val="FFFFFF"/>
                </a:solidFill>
                <a:latin typeface="Arial" charset="0"/>
              </a:rPr>
              <a:t>	Messbasis sind die Projektergebnisse : Projektplan, Analyse-Dokumente, ...</a:t>
            </a:r>
          </a:p>
          <a:p>
            <a:endParaRPr lang="de-DE" altLang="en-US" sz="1500">
              <a:solidFill>
                <a:srgbClr val="FFFFFF"/>
              </a:solidFill>
              <a:latin typeface="Arial" charset="0"/>
            </a:endParaRPr>
          </a:p>
          <a:p>
            <a:endParaRPr lang="de-DE" altLang="en-US" sz="1500">
              <a:solidFill>
                <a:srgbClr val="FFFFFF"/>
              </a:solidFill>
              <a:latin typeface="Arial" charset="0"/>
            </a:endParaRPr>
          </a:p>
          <a:p>
            <a:r>
              <a:rPr lang="de-DE" altLang="en-US" sz="1500">
                <a:solidFill>
                  <a:srgbClr val="FFFF00"/>
                </a:solidFill>
                <a:latin typeface="Arial" charset="0"/>
              </a:rPr>
              <a:t>Software-Metriken</a:t>
            </a:r>
          </a:p>
          <a:p>
            <a:r>
              <a:rPr lang="de-DE" altLang="en-US" sz="1500">
                <a:solidFill>
                  <a:srgbClr val="FFFFFF"/>
                </a:solidFill>
                <a:latin typeface="Arial" charset="0"/>
              </a:rPr>
              <a:t>	Messbasis ist ausschließlich Source-Code.</a:t>
            </a:r>
          </a:p>
          <a:p>
            <a:endParaRPr lang="de-DE" altLang="en-US" sz="1500">
              <a:solidFill>
                <a:srgbClr val="FFFFFF"/>
              </a:solidFill>
              <a:latin typeface="Arial" charset="0"/>
            </a:endParaRPr>
          </a:p>
        </p:txBody>
      </p:sp>
      <p:sp>
        <p:nvSpPr>
          <p:cNvPr id="66600" name="Rectangle 40"/>
          <p:cNvSpPr>
            <a:spLocks noChangeArrowheads="1"/>
          </p:cNvSpPr>
          <p:nvPr/>
        </p:nvSpPr>
        <p:spPr bwMode="auto">
          <a:xfrm rot="-5400000">
            <a:off x="1154907" y="1888331"/>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1" name="Rectangle 41"/>
          <p:cNvSpPr>
            <a:spLocks noChangeArrowheads="1"/>
          </p:cNvSpPr>
          <p:nvPr/>
        </p:nvSpPr>
        <p:spPr bwMode="auto">
          <a:xfrm rot="-5400000">
            <a:off x="1155700" y="178593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2" name="Rectangle 42"/>
          <p:cNvSpPr>
            <a:spLocks noChangeArrowheads="1"/>
          </p:cNvSpPr>
          <p:nvPr/>
        </p:nvSpPr>
        <p:spPr bwMode="auto">
          <a:xfrm rot="-5400000">
            <a:off x="1149351" y="5457825"/>
            <a:ext cx="74612" cy="192087"/>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3" name="Rectangle 43"/>
          <p:cNvSpPr>
            <a:spLocks noChangeArrowheads="1"/>
          </p:cNvSpPr>
          <p:nvPr/>
        </p:nvSpPr>
        <p:spPr bwMode="auto">
          <a:xfrm rot="-5400000">
            <a:off x="1150144" y="5352257"/>
            <a:ext cx="73025" cy="192087"/>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4" name="Rectangle 44"/>
          <p:cNvSpPr>
            <a:spLocks noChangeArrowheads="1"/>
          </p:cNvSpPr>
          <p:nvPr/>
        </p:nvSpPr>
        <p:spPr bwMode="auto">
          <a:xfrm rot="-5400000">
            <a:off x="1150144" y="4571207"/>
            <a:ext cx="73025" cy="192087"/>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5" name="Rectangle 45"/>
          <p:cNvSpPr>
            <a:spLocks noChangeArrowheads="1"/>
          </p:cNvSpPr>
          <p:nvPr/>
        </p:nvSpPr>
        <p:spPr bwMode="auto">
          <a:xfrm rot="-5400000">
            <a:off x="1149351" y="4467225"/>
            <a:ext cx="74612" cy="192087"/>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6" name="Rectangle 46"/>
          <p:cNvSpPr>
            <a:spLocks noChangeArrowheads="1"/>
          </p:cNvSpPr>
          <p:nvPr/>
        </p:nvSpPr>
        <p:spPr bwMode="auto">
          <a:xfrm rot="-5400000">
            <a:off x="1154906" y="25058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7" name="Rectangle 47"/>
          <p:cNvSpPr>
            <a:spLocks noChangeArrowheads="1"/>
          </p:cNvSpPr>
          <p:nvPr/>
        </p:nvSpPr>
        <p:spPr bwMode="auto">
          <a:xfrm rot="-5400000">
            <a:off x="1155700" y="24034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8" name="Rectangle 48"/>
          <p:cNvSpPr>
            <a:spLocks noChangeArrowheads="1"/>
          </p:cNvSpPr>
          <p:nvPr/>
        </p:nvSpPr>
        <p:spPr bwMode="auto">
          <a:xfrm rot="-5400000">
            <a:off x="1155700" y="322738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09" name="Rectangle 49"/>
          <p:cNvSpPr>
            <a:spLocks noChangeArrowheads="1"/>
          </p:cNvSpPr>
          <p:nvPr/>
        </p:nvSpPr>
        <p:spPr bwMode="auto">
          <a:xfrm rot="-5400000">
            <a:off x="1155700" y="312578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6610" name="Text Box 50"/>
          <p:cNvSpPr txBox="1">
            <a:spLocks noChangeArrowheads="1"/>
          </p:cNvSpPr>
          <p:nvPr/>
        </p:nvSpPr>
        <p:spPr bwMode="auto">
          <a:xfrm>
            <a:off x="1035050" y="4041775"/>
            <a:ext cx="935038"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Es gibt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6" name="Rectangle 226"/>
          <p:cNvSpPr>
            <a:spLocks noChangeArrowheads="1"/>
          </p:cNvSpPr>
          <p:nvPr/>
        </p:nvSpPr>
        <p:spPr bwMode="auto">
          <a:xfrm>
            <a:off x="5699125" y="5122863"/>
            <a:ext cx="3435350" cy="1011237"/>
          </a:xfrm>
          <a:prstGeom prst="rect">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7625" tIns="19050" rIns="47625" bIns="19050" anchor="ctr"/>
          <a:lstStyle/>
          <a:p>
            <a:endParaRPr lang="en-GB"/>
          </a:p>
        </p:txBody>
      </p:sp>
      <p:sp>
        <p:nvSpPr>
          <p:cNvPr id="122882" name="Rectangle 2"/>
          <p:cNvSpPr>
            <a:spLocks noGrp="1" noChangeArrowheads="1"/>
          </p:cNvSpPr>
          <p:nvPr>
            <p:ph type="title"/>
          </p:nvPr>
        </p:nvSpPr>
        <p:spPr>
          <a:xfrm>
            <a:off x="1344613" y="550863"/>
            <a:ext cx="5857875" cy="720725"/>
          </a:xfrm>
        </p:spPr>
        <p:txBody>
          <a:bodyPr/>
          <a:lstStyle/>
          <a:p>
            <a:r>
              <a:rPr lang="de-DE" altLang="en-US"/>
              <a:t>Projekt-Metriken: function points</a:t>
            </a:r>
            <a:br>
              <a:rPr lang="de-DE" altLang="en-US"/>
            </a:br>
            <a:r>
              <a:rPr lang="de-DE" altLang="en-US" sz="1700" i="1"/>
              <a:t>4. Wirkungsfelder : Software-Management</a:t>
            </a:r>
          </a:p>
        </p:txBody>
      </p:sp>
      <p:sp>
        <p:nvSpPr>
          <p:cNvPr id="122960" name="Rectangle 80"/>
          <p:cNvSpPr>
            <a:spLocks noChangeArrowheads="1"/>
          </p:cNvSpPr>
          <p:nvPr/>
        </p:nvSpPr>
        <p:spPr bwMode="auto">
          <a:xfrm>
            <a:off x="5688013" y="1838325"/>
            <a:ext cx="28606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Mit Function Points werden die </a:t>
            </a:r>
          </a:p>
        </p:txBody>
      </p:sp>
      <p:sp>
        <p:nvSpPr>
          <p:cNvPr id="122961" name="Rectangle 81"/>
          <p:cNvSpPr>
            <a:spLocks noChangeArrowheads="1"/>
          </p:cNvSpPr>
          <p:nvPr/>
        </p:nvSpPr>
        <p:spPr bwMode="auto">
          <a:xfrm>
            <a:off x="5664200" y="2025650"/>
            <a:ext cx="30448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Grundelemente einer Anwendung</a:t>
            </a:r>
          </a:p>
          <a:p>
            <a:r>
              <a:rPr lang="de-DE" altLang="en-US" sz="1500">
                <a:solidFill>
                  <a:srgbClr val="FFFFFF"/>
                </a:solidFill>
                <a:latin typeface="Arial" charset="0"/>
              </a:rPr>
              <a:t>bezeichnet.</a:t>
            </a:r>
            <a:r>
              <a:rPr lang="de-DE" altLang="en-US" sz="1500">
                <a:solidFill>
                  <a:srgbClr val="FFFF00"/>
                </a:solidFill>
                <a:latin typeface="Arial" charset="0"/>
              </a:rPr>
              <a:t> </a:t>
            </a:r>
          </a:p>
        </p:txBody>
      </p:sp>
      <p:sp>
        <p:nvSpPr>
          <p:cNvPr id="122963" name="Rectangle 83"/>
          <p:cNvSpPr>
            <a:spLocks noChangeArrowheads="1"/>
          </p:cNvSpPr>
          <p:nvPr/>
        </p:nvSpPr>
        <p:spPr bwMode="auto">
          <a:xfrm>
            <a:off x="5737225" y="2640013"/>
            <a:ext cx="19034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Grundelemente sind:</a:t>
            </a:r>
          </a:p>
        </p:txBody>
      </p:sp>
      <p:sp>
        <p:nvSpPr>
          <p:cNvPr id="122965" name="Rectangle 85"/>
          <p:cNvSpPr>
            <a:spLocks noChangeArrowheads="1"/>
          </p:cNvSpPr>
          <p:nvPr/>
        </p:nvSpPr>
        <p:spPr bwMode="auto">
          <a:xfrm>
            <a:off x="6026150" y="3070225"/>
            <a:ext cx="26654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Datenbewegung/-benutzung</a:t>
            </a:r>
          </a:p>
        </p:txBody>
      </p:sp>
      <p:sp>
        <p:nvSpPr>
          <p:cNvPr id="122967" name="Rectangle 87"/>
          <p:cNvSpPr>
            <a:spLocks noChangeArrowheads="1"/>
          </p:cNvSpPr>
          <p:nvPr/>
        </p:nvSpPr>
        <p:spPr bwMode="auto">
          <a:xfrm>
            <a:off x="6337300" y="3282950"/>
            <a:ext cx="8588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Eingabe</a:t>
            </a:r>
          </a:p>
        </p:txBody>
      </p:sp>
      <p:sp>
        <p:nvSpPr>
          <p:cNvPr id="122969" name="Rectangle 89"/>
          <p:cNvSpPr>
            <a:spLocks noChangeArrowheads="1"/>
          </p:cNvSpPr>
          <p:nvPr/>
        </p:nvSpPr>
        <p:spPr bwMode="auto">
          <a:xfrm>
            <a:off x="6334125" y="3498850"/>
            <a:ext cx="9239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Ausgabe</a:t>
            </a:r>
          </a:p>
        </p:txBody>
      </p:sp>
      <p:sp>
        <p:nvSpPr>
          <p:cNvPr id="122971" name="Rectangle 91"/>
          <p:cNvSpPr>
            <a:spLocks noChangeArrowheads="1"/>
          </p:cNvSpPr>
          <p:nvPr/>
        </p:nvSpPr>
        <p:spPr bwMode="auto">
          <a:xfrm>
            <a:off x="6330950" y="3711575"/>
            <a:ext cx="95567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Abfragen</a:t>
            </a:r>
          </a:p>
        </p:txBody>
      </p:sp>
      <p:sp>
        <p:nvSpPr>
          <p:cNvPr id="122973" name="Rectangle 93"/>
          <p:cNvSpPr>
            <a:spLocks noChangeArrowheads="1"/>
          </p:cNvSpPr>
          <p:nvPr/>
        </p:nvSpPr>
        <p:spPr bwMode="auto">
          <a:xfrm>
            <a:off x="6092825" y="4113213"/>
            <a:ext cx="14335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Datenspeicher</a:t>
            </a:r>
          </a:p>
        </p:txBody>
      </p:sp>
      <p:sp>
        <p:nvSpPr>
          <p:cNvPr id="122975" name="Rectangle 95"/>
          <p:cNvSpPr>
            <a:spLocks noChangeArrowheads="1"/>
          </p:cNvSpPr>
          <p:nvPr/>
        </p:nvSpPr>
        <p:spPr bwMode="auto">
          <a:xfrm>
            <a:off x="6234113" y="4325938"/>
            <a:ext cx="27749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interne Benutzerdatengruppe</a:t>
            </a:r>
          </a:p>
        </p:txBody>
      </p:sp>
      <p:sp>
        <p:nvSpPr>
          <p:cNvPr id="122977" name="Rectangle 97"/>
          <p:cNvSpPr>
            <a:spLocks noChangeArrowheads="1"/>
          </p:cNvSpPr>
          <p:nvPr/>
        </p:nvSpPr>
        <p:spPr bwMode="auto">
          <a:xfrm>
            <a:off x="6229350" y="4541838"/>
            <a:ext cx="28194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buFontTx/>
              <a:buChar char="•"/>
            </a:pPr>
            <a:r>
              <a:rPr lang="de-DE" altLang="en-US" sz="1500">
                <a:solidFill>
                  <a:srgbClr val="FFFFFF"/>
                </a:solidFill>
                <a:latin typeface="Arial" charset="0"/>
              </a:rPr>
              <a:t> externe Benutzerdatengruppe</a:t>
            </a:r>
          </a:p>
        </p:txBody>
      </p:sp>
      <p:sp>
        <p:nvSpPr>
          <p:cNvPr id="122979" name="Rectangle 99"/>
          <p:cNvSpPr>
            <a:spLocks noChangeArrowheads="1"/>
          </p:cNvSpPr>
          <p:nvPr/>
        </p:nvSpPr>
        <p:spPr bwMode="auto">
          <a:xfrm>
            <a:off x="5818188" y="5346700"/>
            <a:ext cx="32448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Function Points lassen sich bereits </a:t>
            </a:r>
          </a:p>
        </p:txBody>
      </p:sp>
      <p:sp>
        <p:nvSpPr>
          <p:cNvPr id="122980" name="Rectangle 100"/>
          <p:cNvSpPr>
            <a:spLocks noChangeArrowheads="1"/>
          </p:cNvSpPr>
          <p:nvPr/>
        </p:nvSpPr>
        <p:spPr bwMode="auto">
          <a:xfrm>
            <a:off x="5829300" y="5535613"/>
            <a:ext cx="30162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chemeClr val="accent2"/>
                </a:solidFill>
                <a:latin typeface="Arial" charset="0"/>
              </a:rPr>
              <a:t>während der Analysephase</a:t>
            </a:r>
            <a:r>
              <a:rPr lang="de-DE" altLang="en-US" sz="1500">
                <a:latin typeface="Arial" charset="0"/>
              </a:rPr>
              <a:t> nach </a:t>
            </a:r>
            <a:endParaRPr lang="de-DE" altLang="en-US" sz="1500">
              <a:solidFill>
                <a:srgbClr val="FFFFFF"/>
              </a:solidFill>
              <a:latin typeface="Arial" charset="0"/>
            </a:endParaRPr>
          </a:p>
        </p:txBody>
      </p:sp>
      <p:sp>
        <p:nvSpPr>
          <p:cNvPr id="122981" name="Rectangle 101"/>
          <p:cNvSpPr>
            <a:spLocks noChangeArrowheads="1"/>
          </p:cNvSpPr>
          <p:nvPr/>
        </p:nvSpPr>
        <p:spPr bwMode="auto">
          <a:xfrm>
            <a:off x="5822950" y="5719763"/>
            <a:ext cx="31321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einem einfachen Verfahren zählen.</a:t>
            </a:r>
          </a:p>
        </p:txBody>
      </p:sp>
      <p:sp>
        <p:nvSpPr>
          <p:cNvPr id="122982" name="Rectangle 102"/>
          <p:cNvSpPr>
            <a:spLocks noChangeArrowheads="1"/>
          </p:cNvSpPr>
          <p:nvPr/>
        </p:nvSpPr>
        <p:spPr bwMode="auto">
          <a:xfrm>
            <a:off x="1389063" y="1803400"/>
            <a:ext cx="4035425" cy="3175000"/>
          </a:xfrm>
          <a:prstGeom prst="rect">
            <a:avLst/>
          </a:prstGeom>
          <a:solidFill>
            <a:srgbClr val="FFFFFF"/>
          </a:solidFill>
          <a:ln w="28575">
            <a:solidFill>
              <a:schemeClr val="accent2"/>
            </a:solidFill>
            <a:miter lim="800000"/>
            <a:headEnd/>
            <a:tailEnd/>
          </a:ln>
          <a:effectLst>
            <a:outerShdw dist="35921" dir="2700000" algn="ctr" rotWithShape="0">
              <a:srgbClr val="0D1837"/>
            </a:outerShdw>
          </a:effectLst>
        </p:spPr>
        <p:txBody>
          <a:bodyPr/>
          <a:lstStyle/>
          <a:p>
            <a:endParaRPr lang="en-GB"/>
          </a:p>
        </p:txBody>
      </p:sp>
      <p:grpSp>
        <p:nvGrpSpPr>
          <p:cNvPr id="123100" name="Group 220"/>
          <p:cNvGrpSpPr>
            <a:grpSpLocks/>
          </p:cNvGrpSpPr>
          <p:nvPr/>
        </p:nvGrpSpPr>
        <p:grpSpPr bwMode="auto">
          <a:xfrm>
            <a:off x="2197100" y="2147888"/>
            <a:ext cx="506413" cy="449262"/>
            <a:chOff x="1251" y="1429"/>
            <a:chExt cx="333" cy="299"/>
          </a:xfrm>
        </p:grpSpPr>
        <p:sp>
          <p:nvSpPr>
            <p:cNvPr id="122983" name="Freeform 103"/>
            <p:cNvSpPr>
              <a:spLocks/>
            </p:cNvSpPr>
            <p:nvPr/>
          </p:nvSpPr>
          <p:spPr bwMode="auto">
            <a:xfrm>
              <a:off x="1251" y="1673"/>
              <a:ext cx="333" cy="45"/>
            </a:xfrm>
            <a:custGeom>
              <a:avLst/>
              <a:gdLst>
                <a:gd name="T0" fmla="*/ 33 w 999"/>
                <a:gd name="T1" fmla="*/ 1 h 134"/>
                <a:gd name="T2" fmla="*/ 30 w 999"/>
                <a:gd name="T3" fmla="*/ 16 h 134"/>
                <a:gd name="T4" fmla="*/ 0 w 999"/>
                <a:gd name="T5" fmla="*/ 130 h 134"/>
                <a:gd name="T6" fmla="*/ 4 w 999"/>
                <a:gd name="T7" fmla="*/ 134 h 134"/>
                <a:gd name="T8" fmla="*/ 999 w 999"/>
                <a:gd name="T9" fmla="*/ 130 h 134"/>
                <a:gd name="T10" fmla="*/ 999 w 999"/>
                <a:gd name="T11" fmla="*/ 124 h 134"/>
                <a:gd name="T12" fmla="*/ 966 w 999"/>
                <a:gd name="T13" fmla="*/ 10 h 134"/>
                <a:gd name="T14" fmla="*/ 960 w 999"/>
                <a:gd name="T15" fmla="*/ 1 h 134"/>
                <a:gd name="T16" fmla="*/ 940 w 999"/>
                <a:gd name="T17" fmla="*/ 0 h 134"/>
                <a:gd name="T18" fmla="*/ 33 w 999"/>
                <a:gd name="T19" fmla="*/ 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9" h="134">
                  <a:moveTo>
                    <a:pt x="33" y="1"/>
                  </a:moveTo>
                  <a:lnTo>
                    <a:pt x="30" y="16"/>
                  </a:lnTo>
                  <a:lnTo>
                    <a:pt x="0" y="130"/>
                  </a:lnTo>
                  <a:lnTo>
                    <a:pt x="4" y="134"/>
                  </a:lnTo>
                  <a:lnTo>
                    <a:pt x="999" y="130"/>
                  </a:lnTo>
                  <a:lnTo>
                    <a:pt x="999" y="124"/>
                  </a:lnTo>
                  <a:lnTo>
                    <a:pt x="966" y="10"/>
                  </a:lnTo>
                  <a:lnTo>
                    <a:pt x="960" y="1"/>
                  </a:lnTo>
                  <a:lnTo>
                    <a:pt x="940" y="0"/>
                  </a:lnTo>
                  <a:lnTo>
                    <a:pt x="33" y="1"/>
                  </a:lnTo>
                  <a:close/>
                </a:path>
              </a:pathLst>
            </a:custGeom>
            <a:solidFill>
              <a:srgbClr val="C0C0C0"/>
            </a:solidFill>
            <a:ln w="0">
              <a:solidFill>
                <a:srgbClr val="8F8F8F"/>
              </a:solidFill>
              <a:prstDash val="solid"/>
              <a:round/>
              <a:headEnd/>
              <a:tailEnd/>
            </a:ln>
          </p:spPr>
          <p:txBody>
            <a:bodyPr/>
            <a:lstStyle/>
            <a:p>
              <a:endParaRPr lang="en-GB"/>
            </a:p>
          </p:txBody>
        </p:sp>
        <p:sp>
          <p:nvSpPr>
            <p:cNvPr id="122984" name="Freeform 104"/>
            <p:cNvSpPr>
              <a:spLocks/>
            </p:cNvSpPr>
            <p:nvPr/>
          </p:nvSpPr>
          <p:spPr bwMode="auto">
            <a:xfrm>
              <a:off x="1468" y="1677"/>
              <a:ext cx="37" cy="32"/>
            </a:xfrm>
            <a:custGeom>
              <a:avLst/>
              <a:gdLst>
                <a:gd name="T0" fmla="*/ 99 w 112"/>
                <a:gd name="T1" fmla="*/ 0 h 97"/>
                <a:gd name="T2" fmla="*/ 108 w 112"/>
                <a:gd name="T3" fmla="*/ 56 h 97"/>
                <a:gd name="T4" fmla="*/ 78 w 112"/>
                <a:gd name="T5" fmla="*/ 54 h 97"/>
                <a:gd name="T6" fmla="*/ 82 w 112"/>
                <a:gd name="T7" fmla="*/ 69 h 97"/>
                <a:gd name="T8" fmla="*/ 109 w 112"/>
                <a:gd name="T9" fmla="*/ 70 h 97"/>
                <a:gd name="T10" fmla="*/ 112 w 112"/>
                <a:gd name="T11" fmla="*/ 97 h 97"/>
                <a:gd name="T12" fmla="*/ 6 w 112"/>
                <a:gd name="T13" fmla="*/ 97 h 97"/>
                <a:gd name="T14" fmla="*/ 4 w 112"/>
                <a:gd name="T15" fmla="*/ 69 h 97"/>
                <a:gd name="T16" fmla="*/ 30 w 112"/>
                <a:gd name="T17" fmla="*/ 69 h 97"/>
                <a:gd name="T18" fmla="*/ 30 w 112"/>
                <a:gd name="T19" fmla="*/ 57 h 97"/>
                <a:gd name="T20" fmla="*/ 3 w 112"/>
                <a:gd name="T21" fmla="*/ 57 h 97"/>
                <a:gd name="T22" fmla="*/ 0 w 112"/>
                <a:gd name="T23" fmla="*/ 0 h 97"/>
                <a:gd name="T24" fmla="*/ 99 w 112"/>
                <a:gd name="T2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97">
                  <a:moveTo>
                    <a:pt x="99" y="0"/>
                  </a:moveTo>
                  <a:lnTo>
                    <a:pt x="108" y="56"/>
                  </a:lnTo>
                  <a:lnTo>
                    <a:pt x="78" y="54"/>
                  </a:lnTo>
                  <a:lnTo>
                    <a:pt x="82" y="69"/>
                  </a:lnTo>
                  <a:lnTo>
                    <a:pt x="109" y="70"/>
                  </a:lnTo>
                  <a:lnTo>
                    <a:pt x="112" y="97"/>
                  </a:lnTo>
                  <a:lnTo>
                    <a:pt x="6" y="97"/>
                  </a:lnTo>
                  <a:lnTo>
                    <a:pt x="4" y="69"/>
                  </a:lnTo>
                  <a:lnTo>
                    <a:pt x="30" y="69"/>
                  </a:lnTo>
                  <a:lnTo>
                    <a:pt x="30" y="57"/>
                  </a:lnTo>
                  <a:lnTo>
                    <a:pt x="3" y="57"/>
                  </a:lnTo>
                  <a:lnTo>
                    <a:pt x="0" y="0"/>
                  </a:lnTo>
                  <a:lnTo>
                    <a:pt x="99"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85" name="Freeform 105"/>
            <p:cNvSpPr>
              <a:spLocks/>
            </p:cNvSpPr>
            <p:nvPr/>
          </p:nvSpPr>
          <p:spPr bwMode="auto">
            <a:xfrm>
              <a:off x="1515" y="1678"/>
              <a:ext cx="43" cy="6"/>
            </a:xfrm>
            <a:custGeom>
              <a:avLst/>
              <a:gdLst>
                <a:gd name="T0" fmla="*/ 0 w 131"/>
                <a:gd name="T1" fmla="*/ 0 h 18"/>
                <a:gd name="T2" fmla="*/ 4 w 131"/>
                <a:gd name="T3" fmla="*/ 18 h 18"/>
                <a:gd name="T4" fmla="*/ 131 w 131"/>
                <a:gd name="T5" fmla="*/ 18 h 18"/>
                <a:gd name="T6" fmla="*/ 126 w 131"/>
                <a:gd name="T7" fmla="*/ 0 h 18"/>
                <a:gd name="T8" fmla="*/ 0 w 131"/>
                <a:gd name="T9" fmla="*/ 0 h 18"/>
              </a:gdLst>
              <a:ahLst/>
              <a:cxnLst>
                <a:cxn ang="0">
                  <a:pos x="T0" y="T1"/>
                </a:cxn>
                <a:cxn ang="0">
                  <a:pos x="T2" y="T3"/>
                </a:cxn>
                <a:cxn ang="0">
                  <a:pos x="T4" y="T5"/>
                </a:cxn>
                <a:cxn ang="0">
                  <a:pos x="T6" y="T7"/>
                </a:cxn>
                <a:cxn ang="0">
                  <a:pos x="T8" y="T9"/>
                </a:cxn>
              </a:cxnLst>
              <a:rect l="0" t="0" r="r" b="b"/>
              <a:pathLst>
                <a:path w="131" h="18">
                  <a:moveTo>
                    <a:pt x="0" y="0"/>
                  </a:moveTo>
                  <a:lnTo>
                    <a:pt x="4" y="18"/>
                  </a:lnTo>
                  <a:lnTo>
                    <a:pt x="131" y="18"/>
                  </a:lnTo>
                  <a:lnTo>
                    <a:pt x="126" y="0"/>
                  </a:lnTo>
                  <a:lnTo>
                    <a:pt x="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86" name="Freeform 106"/>
            <p:cNvSpPr>
              <a:spLocks/>
            </p:cNvSpPr>
            <p:nvPr/>
          </p:nvSpPr>
          <p:spPr bwMode="auto">
            <a:xfrm>
              <a:off x="1516" y="1686"/>
              <a:ext cx="53" cy="22"/>
            </a:xfrm>
            <a:custGeom>
              <a:avLst/>
              <a:gdLst>
                <a:gd name="T0" fmla="*/ 0 w 160"/>
                <a:gd name="T1" fmla="*/ 0 h 66"/>
                <a:gd name="T2" fmla="*/ 134 w 160"/>
                <a:gd name="T3" fmla="*/ 0 h 66"/>
                <a:gd name="T4" fmla="*/ 160 w 160"/>
                <a:gd name="T5" fmla="*/ 66 h 66"/>
                <a:gd name="T6" fmla="*/ 11 w 160"/>
                <a:gd name="T7" fmla="*/ 66 h 66"/>
                <a:gd name="T8" fmla="*/ 0 w 160"/>
                <a:gd name="T9" fmla="*/ 0 h 66"/>
              </a:gdLst>
              <a:ahLst/>
              <a:cxnLst>
                <a:cxn ang="0">
                  <a:pos x="T0" y="T1"/>
                </a:cxn>
                <a:cxn ang="0">
                  <a:pos x="T2" y="T3"/>
                </a:cxn>
                <a:cxn ang="0">
                  <a:pos x="T4" y="T5"/>
                </a:cxn>
                <a:cxn ang="0">
                  <a:pos x="T6" y="T7"/>
                </a:cxn>
                <a:cxn ang="0">
                  <a:pos x="T8" y="T9"/>
                </a:cxn>
              </a:cxnLst>
              <a:rect l="0" t="0" r="r" b="b"/>
              <a:pathLst>
                <a:path w="160" h="66">
                  <a:moveTo>
                    <a:pt x="0" y="0"/>
                  </a:moveTo>
                  <a:lnTo>
                    <a:pt x="134" y="0"/>
                  </a:lnTo>
                  <a:lnTo>
                    <a:pt x="160" y="66"/>
                  </a:lnTo>
                  <a:lnTo>
                    <a:pt x="11" y="6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87" name="Freeform 107"/>
            <p:cNvSpPr>
              <a:spLocks/>
            </p:cNvSpPr>
            <p:nvPr/>
          </p:nvSpPr>
          <p:spPr bwMode="auto">
            <a:xfrm>
              <a:off x="1273" y="1676"/>
              <a:ext cx="181" cy="33"/>
            </a:xfrm>
            <a:custGeom>
              <a:avLst/>
              <a:gdLst>
                <a:gd name="T0" fmla="*/ 9 w 543"/>
                <a:gd name="T1" fmla="*/ 0 h 98"/>
                <a:gd name="T2" fmla="*/ 9 w 543"/>
                <a:gd name="T3" fmla="*/ 19 h 98"/>
                <a:gd name="T4" fmla="*/ 35 w 543"/>
                <a:gd name="T5" fmla="*/ 20 h 98"/>
                <a:gd name="T6" fmla="*/ 32 w 543"/>
                <a:gd name="T7" fmla="*/ 50 h 98"/>
                <a:gd name="T8" fmla="*/ 3 w 543"/>
                <a:gd name="T9" fmla="*/ 52 h 98"/>
                <a:gd name="T10" fmla="*/ 0 w 543"/>
                <a:gd name="T11" fmla="*/ 84 h 98"/>
                <a:gd name="T12" fmla="*/ 26 w 543"/>
                <a:gd name="T13" fmla="*/ 84 h 98"/>
                <a:gd name="T14" fmla="*/ 24 w 543"/>
                <a:gd name="T15" fmla="*/ 98 h 98"/>
                <a:gd name="T16" fmla="*/ 438 w 543"/>
                <a:gd name="T17" fmla="*/ 98 h 98"/>
                <a:gd name="T18" fmla="*/ 440 w 543"/>
                <a:gd name="T19" fmla="*/ 91 h 98"/>
                <a:gd name="T20" fmla="*/ 523 w 543"/>
                <a:gd name="T21" fmla="*/ 91 h 98"/>
                <a:gd name="T22" fmla="*/ 523 w 543"/>
                <a:gd name="T23" fmla="*/ 76 h 98"/>
                <a:gd name="T24" fmla="*/ 543 w 543"/>
                <a:gd name="T25" fmla="*/ 78 h 98"/>
                <a:gd name="T26" fmla="*/ 542 w 543"/>
                <a:gd name="T27" fmla="*/ 33 h 98"/>
                <a:gd name="T28" fmla="*/ 523 w 543"/>
                <a:gd name="T29" fmla="*/ 33 h 98"/>
                <a:gd name="T30" fmla="*/ 523 w 543"/>
                <a:gd name="T31" fmla="*/ 22 h 98"/>
                <a:gd name="T32" fmla="*/ 543 w 543"/>
                <a:gd name="T33" fmla="*/ 22 h 98"/>
                <a:gd name="T34" fmla="*/ 543 w 543"/>
                <a:gd name="T35" fmla="*/ 0 h 98"/>
                <a:gd name="T36" fmla="*/ 9 w 543"/>
                <a:gd name="T3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3" h="98">
                  <a:moveTo>
                    <a:pt x="9" y="0"/>
                  </a:moveTo>
                  <a:lnTo>
                    <a:pt x="9" y="19"/>
                  </a:lnTo>
                  <a:lnTo>
                    <a:pt x="35" y="20"/>
                  </a:lnTo>
                  <a:lnTo>
                    <a:pt x="32" y="50"/>
                  </a:lnTo>
                  <a:lnTo>
                    <a:pt x="3" y="52"/>
                  </a:lnTo>
                  <a:lnTo>
                    <a:pt x="0" y="84"/>
                  </a:lnTo>
                  <a:lnTo>
                    <a:pt x="26" y="84"/>
                  </a:lnTo>
                  <a:lnTo>
                    <a:pt x="24" y="98"/>
                  </a:lnTo>
                  <a:lnTo>
                    <a:pt x="438" y="98"/>
                  </a:lnTo>
                  <a:lnTo>
                    <a:pt x="440" y="91"/>
                  </a:lnTo>
                  <a:lnTo>
                    <a:pt x="523" y="91"/>
                  </a:lnTo>
                  <a:lnTo>
                    <a:pt x="523" y="76"/>
                  </a:lnTo>
                  <a:lnTo>
                    <a:pt x="543" y="78"/>
                  </a:lnTo>
                  <a:lnTo>
                    <a:pt x="542" y="33"/>
                  </a:lnTo>
                  <a:lnTo>
                    <a:pt x="523" y="33"/>
                  </a:lnTo>
                  <a:lnTo>
                    <a:pt x="523" y="22"/>
                  </a:lnTo>
                  <a:lnTo>
                    <a:pt x="543" y="22"/>
                  </a:lnTo>
                  <a:lnTo>
                    <a:pt x="543" y="0"/>
                  </a:lnTo>
                  <a:lnTo>
                    <a:pt x="9" y="0"/>
                  </a:lnTo>
                  <a:close/>
                </a:path>
              </a:pathLst>
            </a:custGeom>
            <a:solidFill>
              <a:srgbClr val="808080"/>
            </a:solidFill>
            <a:ln w="0">
              <a:solidFill>
                <a:srgbClr val="727272"/>
              </a:solidFill>
              <a:prstDash val="solid"/>
              <a:round/>
              <a:headEnd/>
              <a:tailEnd/>
            </a:ln>
          </p:spPr>
          <p:txBody>
            <a:bodyPr/>
            <a:lstStyle/>
            <a:p>
              <a:endParaRPr lang="en-GB"/>
            </a:p>
          </p:txBody>
        </p:sp>
        <p:sp>
          <p:nvSpPr>
            <p:cNvPr id="122988" name="Freeform 108"/>
            <p:cNvSpPr>
              <a:spLocks/>
            </p:cNvSpPr>
            <p:nvPr/>
          </p:nvSpPr>
          <p:spPr bwMode="auto">
            <a:xfrm>
              <a:off x="1251" y="1716"/>
              <a:ext cx="333" cy="12"/>
            </a:xfrm>
            <a:custGeom>
              <a:avLst/>
              <a:gdLst>
                <a:gd name="T0" fmla="*/ 0 w 999"/>
                <a:gd name="T1" fmla="*/ 2 h 38"/>
                <a:gd name="T2" fmla="*/ 0 w 999"/>
                <a:gd name="T3" fmla="*/ 3 h 38"/>
                <a:gd name="T4" fmla="*/ 0 w 999"/>
                <a:gd name="T5" fmla="*/ 22 h 38"/>
                <a:gd name="T6" fmla="*/ 10 w 999"/>
                <a:gd name="T7" fmla="*/ 38 h 38"/>
                <a:gd name="T8" fmla="*/ 988 w 999"/>
                <a:gd name="T9" fmla="*/ 38 h 38"/>
                <a:gd name="T10" fmla="*/ 999 w 999"/>
                <a:gd name="T11" fmla="*/ 20 h 38"/>
                <a:gd name="T12" fmla="*/ 999 w 999"/>
                <a:gd name="T13" fmla="*/ 0 h 38"/>
                <a:gd name="T14" fmla="*/ 0 w 999"/>
                <a:gd name="T15" fmla="*/ 2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9" h="38">
                  <a:moveTo>
                    <a:pt x="0" y="2"/>
                  </a:moveTo>
                  <a:lnTo>
                    <a:pt x="0" y="3"/>
                  </a:lnTo>
                  <a:lnTo>
                    <a:pt x="0" y="22"/>
                  </a:lnTo>
                  <a:lnTo>
                    <a:pt x="10" y="38"/>
                  </a:lnTo>
                  <a:lnTo>
                    <a:pt x="988" y="38"/>
                  </a:lnTo>
                  <a:lnTo>
                    <a:pt x="999" y="20"/>
                  </a:lnTo>
                  <a:lnTo>
                    <a:pt x="999" y="0"/>
                  </a:lnTo>
                  <a:lnTo>
                    <a:pt x="0" y="2"/>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89" name="Freeform 109"/>
            <p:cNvSpPr>
              <a:spLocks/>
            </p:cNvSpPr>
            <p:nvPr/>
          </p:nvSpPr>
          <p:spPr bwMode="auto">
            <a:xfrm>
              <a:off x="1341" y="1617"/>
              <a:ext cx="152" cy="43"/>
            </a:xfrm>
            <a:custGeom>
              <a:avLst/>
              <a:gdLst>
                <a:gd name="T0" fmla="*/ 405 w 458"/>
                <a:gd name="T1" fmla="*/ 0 h 129"/>
                <a:gd name="T2" fmla="*/ 35 w 458"/>
                <a:gd name="T3" fmla="*/ 0 h 129"/>
                <a:gd name="T4" fmla="*/ 0 w 458"/>
                <a:gd name="T5" fmla="*/ 129 h 129"/>
                <a:gd name="T6" fmla="*/ 458 w 458"/>
                <a:gd name="T7" fmla="*/ 123 h 129"/>
                <a:gd name="T8" fmla="*/ 406 w 458"/>
                <a:gd name="T9" fmla="*/ 1 h 129"/>
                <a:gd name="T10" fmla="*/ 405 w 458"/>
                <a:gd name="T11" fmla="*/ 0 h 129"/>
              </a:gdLst>
              <a:ahLst/>
              <a:cxnLst>
                <a:cxn ang="0">
                  <a:pos x="T0" y="T1"/>
                </a:cxn>
                <a:cxn ang="0">
                  <a:pos x="T2" y="T3"/>
                </a:cxn>
                <a:cxn ang="0">
                  <a:pos x="T4" y="T5"/>
                </a:cxn>
                <a:cxn ang="0">
                  <a:pos x="T6" y="T7"/>
                </a:cxn>
                <a:cxn ang="0">
                  <a:pos x="T8" y="T9"/>
                </a:cxn>
                <a:cxn ang="0">
                  <a:pos x="T10" y="T11"/>
                </a:cxn>
              </a:cxnLst>
              <a:rect l="0" t="0" r="r" b="b"/>
              <a:pathLst>
                <a:path w="458" h="129">
                  <a:moveTo>
                    <a:pt x="405" y="0"/>
                  </a:moveTo>
                  <a:lnTo>
                    <a:pt x="35" y="0"/>
                  </a:lnTo>
                  <a:lnTo>
                    <a:pt x="0" y="129"/>
                  </a:lnTo>
                  <a:lnTo>
                    <a:pt x="458" y="123"/>
                  </a:lnTo>
                  <a:lnTo>
                    <a:pt x="406" y="1"/>
                  </a:lnTo>
                  <a:lnTo>
                    <a:pt x="405" y="0"/>
                  </a:lnTo>
                  <a:close/>
                </a:path>
              </a:pathLst>
            </a:custGeom>
            <a:solidFill>
              <a:srgbClr val="C0C0C0"/>
            </a:solidFill>
            <a:ln w="0">
              <a:solidFill>
                <a:srgbClr val="C0C0C0"/>
              </a:solidFill>
              <a:prstDash val="solid"/>
              <a:round/>
              <a:headEnd/>
              <a:tailEnd/>
            </a:ln>
          </p:spPr>
          <p:txBody>
            <a:bodyPr/>
            <a:lstStyle/>
            <a:p>
              <a:endParaRPr lang="en-GB"/>
            </a:p>
          </p:txBody>
        </p:sp>
        <p:sp>
          <p:nvSpPr>
            <p:cNvPr id="122990" name="Freeform 110"/>
            <p:cNvSpPr>
              <a:spLocks/>
            </p:cNvSpPr>
            <p:nvPr/>
          </p:nvSpPr>
          <p:spPr bwMode="auto">
            <a:xfrm>
              <a:off x="1371" y="1608"/>
              <a:ext cx="89" cy="32"/>
            </a:xfrm>
            <a:custGeom>
              <a:avLst/>
              <a:gdLst>
                <a:gd name="T0" fmla="*/ 267 w 267"/>
                <a:gd name="T1" fmla="*/ 46 h 95"/>
                <a:gd name="T2" fmla="*/ 137 w 267"/>
                <a:gd name="T3" fmla="*/ 95 h 95"/>
                <a:gd name="T4" fmla="*/ 62 w 267"/>
                <a:gd name="T5" fmla="*/ 85 h 95"/>
                <a:gd name="T6" fmla="*/ 0 w 267"/>
                <a:gd name="T7" fmla="*/ 49 h 95"/>
                <a:gd name="T8" fmla="*/ 23 w 267"/>
                <a:gd name="T9" fmla="*/ 14 h 95"/>
                <a:gd name="T10" fmla="*/ 131 w 267"/>
                <a:gd name="T11" fmla="*/ 0 h 95"/>
                <a:gd name="T12" fmla="*/ 190 w 267"/>
                <a:gd name="T13" fmla="*/ 1 h 95"/>
                <a:gd name="T14" fmla="*/ 241 w 267"/>
                <a:gd name="T15" fmla="*/ 10 h 95"/>
                <a:gd name="T16" fmla="*/ 267 w 267"/>
                <a:gd name="T17" fmla="*/ 4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95">
                  <a:moveTo>
                    <a:pt x="267" y="46"/>
                  </a:moveTo>
                  <a:lnTo>
                    <a:pt x="137" y="95"/>
                  </a:lnTo>
                  <a:lnTo>
                    <a:pt x="62" y="85"/>
                  </a:lnTo>
                  <a:lnTo>
                    <a:pt x="0" y="49"/>
                  </a:lnTo>
                  <a:lnTo>
                    <a:pt x="23" y="14"/>
                  </a:lnTo>
                  <a:lnTo>
                    <a:pt x="131" y="0"/>
                  </a:lnTo>
                  <a:lnTo>
                    <a:pt x="190" y="1"/>
                  </a:lnTo>
                  <a:lnTo>
                    <a:pt x="241" y="10"/>
                  </a:lnTo>
                  <a:lnTo>
                    <a:pt x="267" y="46"/>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1" name="Freeform 111"/>
            <p:cNvSpPr>
              <a:spLocks/>
            </p:cNvSpPr>
            <p:nvPr/>
          </p:nvSpPr>
          <p:spPr bwMode="auto">
            <a:xfrm>
              <a:off x="1367" y="1603"/>
              <a:ext cx="97" cy="28"/>
            </a:xfrm>
            <a:custGeom>
              <a:avLst/>
              <a:gdLst>
                <a:gd name="T0" fmla="*/ 291 w 291"/>
                <a:gd name="T1" fmla="*/ 41 h 82"/>
                <a:gd name="T2" fmla="*/ 147 w 291"/>
                <a:gd name="T3" fmla="*/ 82 h 82"/>
                <a:gd name="T4" fmla="*/ 66 w 291"/>
                <a:gd name="T5" fmla="*/ 75 h 82"/>
                <a:gd name="T6" fmla="*/ 0 w 291"/>
                <a:gd name="T7" fmla="*/ 44 h 82"/>
                <a:gd name="T8" fmla="*/ 24 w 291"/>
                <a:gd name="T9" fmla="*/ 13 h 82"/>
                <a:gd name="T10" fmla="*/ 142 w 291"/>
                <a:gd name="T11" fmla="*/ 0 h 82"/>
                <a:gd name="T12" fmla="*/ 206 w 291"/>
                <a:gd name="T13" fmla="*/ 0 h 82"/>
                <a:gd name="T14" fmla="*/ 261 w 291"/>
                <a:gd name="T15" fmla="*/ 8 h 82"/>
                <a:gd name="T16" fmla="*/ 291 w 291"/>
                <a:gd name="T17"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82">
                  <a:moveTo>
                    <a:pt x="291" y="41"/>
                  </a:moveTo>
                  <a:lnTo>
                    <a:pt x="147" y="82"/>
                  </a:lnTo>
                  <a:lnTo>
                    <a:pt x="66" y="75"/>
                  </a:lnTo>
                  <a:lnTo>
                    <a:pt x="0" y="44"/>
                  </a:lnTo>
                  <a:lnTo>
                    <a:pt x="24" y="13"/>
                  </a:lnTo>
                  <a:lnTo>
                    <a:pt x="142" y="0"/>
                  </a:lnTo>
                  <a:lnTo>
                    <a:pt x="206" y="0"/>
                  </a:lnTo>
                  <a:lnTo>
                    <a:pt x="261" y="8"/>
                  </a:lnTo>
                  <a:lnTo>
                    <a:pt x="291" y="41"/>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2" name="Freeform 112"/>
            <p:cNvSpPr>
              <a:spLocks/>
            </p:cNvSpPr>
            <p:nvPr/>
          </p:nvSpPr>
          <p:spPr bwMode="auto">
            <a:xfrm>
              <a:off x="1339" y="1657"/>
              <a:ext cx="157" cy="11"/>
            </a:xfrm>
            <a:custGeom>
              <a:avLst/>
              <a:gdLst>
                <a:gd name="T0" fmla="*/ 6 w 469"/>
                <a:gd name="T1" fmla="*/ 0 h 31"/>
                <a:gd name="T2" fmla="*/ 0 w 469"/>
                <a:gd name="T3" fmla="*/ 17 h 31"/>
                <a:gd name="T4" fmla="*/ 0 w 469"/>
                <a:gd name="T5" fmla="*/ 25 h 31"/>
                <a:gd name="T6" fmla="*/ 3 w 469"/>
                <a:gd name="T7" fmla="*/ 31 h 31"/>
                <a:gd name="T8" fmla="*/ 465 w 469"/>
                <a:gd name="T9" fmla="*/ 31 h 31"/>
                <a:gd name="T10" fmla="*/ 469 w 469"/>
                <a:gd name="T11" fmla="*/ 18 h 31"/>
                <a:gd name="T12" fmla="*/ 462 w 469"/>
                <a:gd name="T13" fmla="*/ 0 h 31"/>
                <a:gd name="T14" fmla="*/ 6 w 469"/>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31">
                  <a:moveTo>
                    <a:pt x="6" y="0"/>
                  </a:moveTo>
                  <a:lnTo>
                    <a:pt x="0" y="17"/>
                  </a:lnTo>
                  <a:lnTo>
                    <a:pt x="0" y="25"/>
                  </a:lnTo>
                  <a:lnTo>
                    <a:pt x="3" y="31"/>
                  </a:lnTo>
                  <a:lnTo>
                    <a:pt x="465" y="31"/>
                  </a:lnTo>
                  <a:lnTo>
                    <a:pt x="469" y="18"/>
                  </a:lnTo>
                  <a:lnTo>
                    <a:pt x="462" y="0"/>
                  </a:lnTo>
                  <a:lnTo>
                    <a:pt x="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3" name="Freeform 113"/>
            <p:cNvSpPr>
              <a:spLocks/>
            </p:cNvSpPr>
            <p:nvPr/>
          </p:nvSpPr>
          <p:spPr bwMode="auto">
            <a:xfrm>
              <a:off x="1339" y="1663"/>
              <a:ext cx="157" cy="5"/>
            </a:xfrm>
            <a:custGeom>
              <a:avLst/>
              <a:gdLst>
                <a:gd name="T0" fmla="*/ 0 w 469"/>
                <a:gd name="T1" fmla="*/ 0 h 14"/>
                <a:gd name="T2" fmla="*/ 0 w 469"/>
                <a:gd name="T3" fmla="*/ 8 h 14"/>
                <a:gd name="T4" fmla="*/ 3 w 469"/>
                <a:gd name="T5" fmla="*/ 14 h 14"/>
                <a:gd name="T6" fmla="*/ 465 w 469"/>
                <a:gd name="T7" fmla="*/ 14 h 14"/>
                <a:gd name="T8" fmla="*/ 469 w 469"/>
                <a:gd name="T9" fmla="*/ 0 h 14"/>
                <a:gd name="T10" fmla="*/ 0 w 469"/>
                <a:gd name="T11" fmla="*/ 0 h 14"/>
              </a:gdLst>
              <a:ahLst/>
              <a:cxnLst>
                <a:cxn ang="0">
                  <a:pos x="T0" y="T1"/>
                </a:cxn>
                <a:cxn ang="0">
                  <a:pos x="T2" y="T3"/>
                </a:cxn>
                <a:cxn ang="0">
                  <a:pos x="T4" y="T5"/>
                </a:cxn>
                <a:cxn ang="0">
                  <a:pos x="T6" y="T7"/>
                </a:cxn>
                <a:cxn ang="0">
                  <a:pos x="T8" y="T9"/>
                </a:cxn>
                <a:cxn ang="0">
                  <a:pos x="T10" y="T11"/>
                </a:cxn>
              </a:cxnLst>
              <a:rect l="0" t="0" r="r" b="b"/>
              <a:pathLst>
                <a:path w="469" h="14">
                  <a:moveTo>
                    <a:pt x="0" y="0"/>
                  </a:moveTo>
                  <a:lnTo>
                    <a:pt x="0" y="8"/>
                  </a:lnTo>
                  <a:lnTo>
                    <a:pt x="3" y="14"/>
                  </a:lnTo>
                  <a:lnTo>
                    <a:pt x="465" y="14"/>
                  </a:lnTo>
                  <a:lnTo>
                    <a:pt x="469" y="0"/>
                  </a:lnTo>
                  <a:lnTo>
                    <a:pt x="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4" name="Freeform 114"/>
            <p:cNvSpPr>
              <a:spLocks/>
            </p:cNvSpPr>
            <p:nvPr/>
          </p:nvSpPr>
          <p:spPr bwMode="auto">
            <a:xfrm>
              <a:off x="1308" y="1429"/>
              <a:ext cx="212" cy="182"/>
            </a:xfrm>
            <a:custGeom>
              <a:avLst/>
              <a:gdLst>
                <a:gd name="T0" fmla="*/ 0 w 637"/>
                <a:gd name="T1" fmla="*/ 511 h 544"/>
                <a:gd name="T2" fmla="*/ 26 w 637"/>
                <a:gd name="T3" fmla="*/ 544 h 544"/>
                <a:gd name="T4" fmla="*/ 602 w 637"/>
                <a:gd name="T5" fmla="*/ 544 h 544"/>
                <a:gd name="T6" fmla="*/ 637 w 637"/>
                <a:gd name="T7" fmla="*/ 518 h 544"/>
                <a:gd name="T8" fmla="*/ 637 w 637"/>
                <a:gd name="T9" fmla="*/ 30 h 544"/>
                <a:gd name="T10" fmla="*/ 608 w 637"/>
                <a:gd name="T11" fmla="*/ 0 h 544"/>
                <a:gd name="T12" fmla="*/ 32 w 637"/>
                <a:gd name="T13" fmla="*/ 0 h 544"/>
                <a:gd name="T14" fmla="*/ 2 w 637"/>
                <a:gd name="T15" fmla="*/ 26 h 544"/>
                <a:gd name="T16" fmla="*/ 0 w 637"/>
                <a:gd name="T17" fmla="*/ 511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7" h="544">
                  <a:moveTo>
                    <a:pt x="0" y="511"/>
                  </a:moveTo>
                  <a:lnTo>
                    <a:pt x="26" y="544"/>
                  </a:lnTo>
                  <a:lnTo>
                    <a:pt x="602" y="544"/>
                  </a:lnTo>
                  <a:lnTo>
                    <a:pt x="637" y="518"/>
                  </a:lnTo>
                  <a:lnTo>
                    <a:pt x="637" y="30"/>
                  </a:lnTo>
                  <a:lnTo>
                    <a:pt x="608" y="0"/>
                  </a:lnTo>
                  <a:lnTo>
                    <a:pt x="32" y="0"/>
                  </a:lnTo>
                  <a:lnTo>
                    <a:pt x="2" y="26"/>
                  </a:lnTo>
                  <a:lnTo>
                    <a:pt x="0" y="511"/>
                  </a:lnTo>
                  <a:close/>
                </a:path>
              </a:pathLst>
            </a:custGeom>
            <a:solidFill>
              <a:srgbClr val="C0C0C0"/>
            </a:solidFill>
            <a:ln w="0">
              <a:solidFill>
                <a:srgbClr val="727272"/>
              </a:solidFill>
              <a:prstDash val="solid"/>
              <a:round/>
              <a:headEnd/>
              <a:tailEnd/>
            </a:ln>
          </p:spPr>
          <p:txBody>
            <a:bodyPr/>
            <a:lstStyle/>
            <a:p>
              <a:endParaRPr lang="en-GB"/>
            </a:p>
          </p:txBody>
        </p:sp>
        <p:sp>
          <p:nvSpPr>
            <p:cNvPr id="122995" name="Freeform 115"/>
            <p:cNvSpPr>
              <a:spLocks/>
            </p:cNvSpPr>
            <p:nvPr/>
          </p:nvSpPr>
          <p:spPr bwMode="auto">
            <a:xfrm>
              <a:off x="1494" y="1448"/>
              <a:ext cx="13" cy="140"/>
            </a:xfrm>
            <a:custGeom>
              <a:avLst/>
              <a:gdLst>
                <a:gd name="T0" fmla="*/ 37 w 37"/>
                <a:gd name="T1" fmla="*/ 15 h 421"/>
                <a:gd name="T2" fmla="*/ 22 w 37"/>
                <a:gd name="T3" fmla="*/ 0 h 421"/>
                <a:gd name="T4" fmla="*/ 0 w 37"/>
                <a:gd name="T5" fmla="*/ 23 h 421"/>
                <a:gd name="T6" fmla="*/ 17 w 37"/>
                <a:gd name="T7" fmla="*/ 38 h 421"/>
                <a:gd name="T8" fmla="*/ 17 w 37"/>
                <a:gd name="T9" fmla="*/ 400 h 421"/>
                <a:gd name="T10" fmla="*/ 37 w 37"/>
                <a:gd name="T11" fmla="*/ 421 h 421"/>
                <a:gd name="T12" fmla="*/ 37 w 37"/>
                <a:gd name="T13" fmla="*/ 15 h 421"/>
              </a:gdLst>
              <a:ahLst/>
              <a:cxnLst>
                <a:cxn ang="0">
                  <a:pos x="T0" y="T1"/>
                </a:cxn>
                <a:cxn ang="0">
                  <a:pos x="T2" y="T3"/>
                </a:cxn>
                <a:cxn ang="0">
                  <a:pos x="T4" y="T5"/>
                </a:cxn>
                <a:cxn ang="0">
                  <a:pos x="T6" y="T7"/>
                </a:cxn>
                <a:cxn ang="0">
                  <a:pos x="T8" y="T9"/>
                </a:cxn>
                <a:cxn ang="0">
                  <a:pos x="T10" y="T11"/>
                </a:cxn>
                <a:cxn ang="0">
                  <a:pos x="T12" y="T13"/>
                </a:cxn>
              </a:cxnLst>
              <a:rect l="0" t="0" r="r" b="b"/>
              <a:pathLst>
                <a:path w="37" h="421">
                  <a:moveTo>
                    <a:pt x="37" y="15"/>
                  </a:moveTo>
                  <a:lnTo>
                    <a:pt x="22" y="0"/>
                  </a:lnTo>
                  <a:lnTo>
                    <a:pt x="0" y="23"/>
                  </a:lnTo>
                  <a:lnTo>
                    <a:pt x="17" y="38"/>
                  </a:lnTo>
                  <a:lnTo>
                    <a:pt x="17" y="400"/>
                  </a:lnTo>
                  <a:lnTo>
                    <a:pt x="37" y="421"/>
                  </a:lnTo>
                  <a:lnTo>
                    <a:pt x="37" y="15"/>
                  </a:lnTo>
                  <a:close/>
                </a:path>
              </a:pathLst>
            </a:custGeom>
            <a:solidFill>
              <a:srgbClr val="A2A2A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6" name="Freeform 116"/>
            <p:cNvSpPr>
              <a:spLocks/>
            </p:cNvSpPr>
            <p:nvPr/>
          </p:nvSpPr>
          <p:spPr bwMode="auto">
            <a:xfrm>
              <a:off x="1325" y="1448"/>
              <a:ext cx="13" cy="145"/>
            </a:xfrm>
            <a:custGeom>
              <a:avLst/>
              <a:gdLst>
                <a:gd name="T0" fmla="*/ 0 w 37"/>
                <a:gd name="T1" fmla="*/ 421 h 437"/>
                <a:gd name="T2" fmla="*/ 16 w 37"/>
                <a:gd name="T3" fmla="*/ 437 h 437"/>
                <a:gd name="T4" fmla="*/ 37 w 37"/>
                <a:gd name="T5" fmla="*/ 413 h 437"/>
                <a:gd name="T6" fmla="*/ 20 w 37"/>
                <a:gd name="T7" fmla="*/ 398 h 437"/>
                <a:gd name="T8" fmla="*/ 20 w 37"/>
                <a:gd name="T9" fmla="*/ 215 h 437"/>
                <a:gd name="T10" fmla="*/ 20 w 37"/>
                <a:gd name="T11" fmla="*/ 38 h 437"/>
                <a:gd name="T12" fmla="*/ 37 w 37"/>
                <a:gd name="T13" fmla="*/ 23 h 437"/>
                <a:gd name="T14" fmla="*/ 17 w 37"/>
                <a:gd name="T15" fmla="*/ 0 h 437"/>
                <a:gd name="T16" fmla="*/ 0 w 37"/>
                <a:gd name="T17" fmla="*/ 15 h 437"/>
                <a:gd name="T18" fmla="*/ 0 w 37"/>
                <a:gd name="T19" fmla="*/ 42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437">
                  <a:moveTo>
                    <a:pt x="0" y="421"/>
                  </a:moveTo>
                  <a:lnTo>
                    <a:pt x="16" y="437"/>
                  </a:lnTo>
                  <a:lnTo>
                    <a:pt x="37" y="413"/>
                  </a:lnTo>
                  <a:lnTo>
                    <a:pt x="20" y="398"/>
                  </a:lnTo>
                  <a:lnTo>
                    <a:pt x="20" y="215"/>
                  </a:lnTo>
                  <a:lnTo>
                    <a:pt x="20" y="38"/>
                  </a:lnTo>
                  <a:lnTo>
                    <a:pt x="37" y="23"/>
                  </a:lnTo>
                  <a:lnTo>
                    <a:pt x="17" y="0"/>
                  </a:lnTo>
                  <a:lnTo>
                    <a:pt x="0" y="15"/>
                  </a:lnTo>
                  <a:lnTo>
                    <a:pt x="0" y="421"/>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7" name="Freeform 117"/>
            <p:cNvSpPr>
              <a:spLocks/>
            </p:cNvSpPr>
            <p:nvPr/>
          </p:nvSpPr>
          <p:spPr bwMode="auto">
            <a:xfrm>
              <a:off x="1331" y="1448"/>
              <a:ext cx="172" cy="7"/>
            </a:xfrm>
            <a:custGeom>
              <a:avLst/>
              <a:gdLst>
                <a:gd name="T0" fmla="*/ 0 w 517"/>
                <a:gd name="T1" fmla="*/ 0 h 23"/>
                <a:gd name="T2" fmla="*/ 20 w 517"/>
                <a:gd name="T3" fmla="*/ 23 h 23"/>
                <a:gd name="T4" fmla="*/ 495 w 517"/>
                <a:gd name="T5" fmla="*/ 23 h 23"/>
                <a:gd name="T6" fmla="*/ 517 w 517"/>
                <a:gd name="T7" fmla="*/ 0 h 23"/>
                <a:gd name="T8" fmla="*/ 0 w 517"/>
                <a:gd name="T9" fmla="*/ 0 h 23"/>
              </a:gdLst>
              <a:ahLst/>
              <a:cxnLst>
                <a:cxn ang="0">
                  <a:pos x="T0" y="T1"/>
                </a:cxn>
                <a:cxn ang="0">
                  <a:pos x="T2" y="T3"/>
                </a:cxn>
                <a:cxn ang="0">
                  <a:pos x="T4" y="T5"/>
                </a:cxn>
                <a:cxn ang="0">
                  <a:pos x="T6" y="T7"/>
                </a:cxn>
                <a:cxn ang="0">
                  <a:pos x="T8" y="T9"/>
                </a:cxn>
              </a:cxnLst>
              <a:rect l="0" t="0" r="r" b="b"/>
              <a:pathLst>
                <a:path w="517" h="23">
                  <a:moveTo>
                    <a:pt x="0" y="0"/>
                  </a:moveTo>
                  <a:lnTo>
                    <a:pt x="20" y="23"/>
                  </a:lnTo>
                  <a:lnTo>
                    <a:pt x="495" y="23"/>
                  </a:lnTo>
                  <a:lnTo>
                    <a:pt x="517"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8" name="Freeform 118"/>
            <p:cNvSpPr>
              <a:spLocks/>
            </p:cNvSpPr>
            <p:nvPr/>
          </p:nvSpPr>
          <p:spPr bwMode="auto">
            <a:xfrm>
              <a:off x="1331" y="1581"/>
              <a:ext cx="177" cy="12"/>
            </a:xfrm>
            <a:custGeom>
              <a:avLst/>
              <a:gdLst>
                <a:gd name="T0" fmla="*/ 515 w 533"/>
                <a:gd name="T1" fmla="*/ 37 h 37"/>
                <a:gd name="T2" fmla="*/ 533 w 533"/>
                <a:gd name="T3" fmla="*/ 21 h 37"/>
                <a:gd name="T4" fmla="*/ 513 w 533"/>
                <a:gd name="T5" fmla="*/ 0 h 37"/>
                <a:gd name="T6" fmla="*/ 495 w 533"/>
                <a:gd name="T7" fmla="*/ 14 h 37"/>
                <a:gd name="T8" fmla="*/ 21 w 533"/>
                <a:gd name="T9" fmla="*/ 13 h 37"/>
                <a:gd name="T10" fmla="*/ 0 w 533"/>
                <a:gd name="T11" fmla="*/ 37 h 37"/>
                <a:gd name="T12" fmla="*/ 515 w 53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533" h="37">
                  <a:moveTo>
                    <a:pt x="515" y="37"/>
                  </a:moveTo>
                  <a:lnTo>
                    <a:pt x="533" y="21"/>
                  </a:lnTo>
                  <a:lnTo>
                    <a:pt x="513" y="0"/>
                  </a:lnTo>
                  <a:lnTo>
                    <a:pt x="495" y="14"/>
                  </a:lnTo>
                  <a:lnTo>
                    <a:pt x="21" y="13"/>
                  </a:lnTo>
                  <a:lnTo>
                    <a:pt x="0" y="37"/>
                  </a:lnTo>
                  <a:lnTo>
                    <a:pt x="515" y="37"/>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999" name="Freeform 119"/>
            <p:cNvSpPr>
              <a:spLocks/>
            </p:cNvSpPr>
            <p:nvPr/>
          </p:nvSpPr>
          <p:spPr bwMode="auto">
            <a:xfrm>
              <a:off x="1332" y="1456"/>
              <a:ext cx="168" cy="129"/>
            </a:xfrm>
            <a:custGeom>
              <a:avLst/>
              <a:gdLst>
                <a:gd name="T0" fmla="*/ 0 w 503"/>
                <a:gd name="T1" fmla="*/ 364 h 387"/>
                <a:gd name="T2" fmla="*/ 20 w 503"/>
                <a:gd name="T3" fmla="*/ 387 h 387"/>
                <a:gd name="T4" fmla="*/ 475 w 503"/>
                <a:gd name="T5" fmla="*/ 387 h 387"/>
                <a:gd name="T6" fmla="*/ 503 w 503"/>
                <a:gd name="T7" fmla="*/ 369 h 387"/>
                <a:gd name="T8" fmla="*/ 503 w 503"/>
                <a:gd name="T9" fmla="*/ 20 h 387"/>
                <a:gd name="T10" fmla="*/ 480 w 503"/>
                <a:gd name="T11" fmla="*/ 0 h 387"/>
                <a:gd name="T12" fmla="*/ 25 w 503"/>
                <a:gd name="T13" fmla="*/ 0 h 387"/>
                <a:gd name="T14" fmla="*/ 0 w 503"/>
                <a:gd name="T15" fmla="*/ 19 h 387"/>
                <a:gd name="T16" fmla="*/ 0 w 503"/>
                <a:gd name="T17" fmla="*/ 36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 h="387">
                  <a:moveTo>
                    <a:pt x="0" y="364"/>
                  </a:moveTo>
                  <a:lnTo>
                    <a:pt x="20" y="387"/>
                  </a:lnTo>
                  <a:lnTo>
                    <a:pt x="475" y="387"/>
                  </a:lnTo>
                  <a:lnTo>
                    <a:pt x="503" y="369"/>
                  </a:lnTo>
                  <a:lnTo>
                    <a:pt x="503" y="20"/>
                  </a:lnTo>
                  <a:lnTo>
                    <a:pt x="480" y="0"/>
                  </a:lnTo>
                  <a:lnTo>
                    <a:pt x="25" y="0"/>
                  </a:lnTo>
                  <a:lnTo>
                    <a:pt x="0" y="19"/>
                  </a:lnTo>
                  <a:lnTo>
                    <a:pt x="0" y="36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23000" name="Rectangle 120"/>
          <p:cNvSpPr>
            <a:spLocks noChangeArrowheads="1"/>
          </p:cNvSpPr>
          <p:nvPr/>
        </p:nvSpPr>
        <p:spPr bwMode="auto">
          <a:xfrm>
            <a:off x="1581150" y="3062288"/>
            <a:ext cx="1773238" cy="1539875"/>
          </a:xfrm>
          <a:prstGeom prst="rect">
            <a:avLst/>
          </a:prstGeom>
          <a:solidFill>
            <a:srgbClr val="FFFFFF"/>
          </a:solidFill>
          <a:ln w="7938">
            <a:solidFill>
              <a:schemeClr val="accent2"/>
            </a:solidFill>
            <a:miter lim="800000"/>
            <a:headEnd/>
            <a:tailEnd/>
          </a:ln>
        </p:spPr>
        <p:txBody>
          <a:bodyPr/>
          <a:lstStyle/>
          <a:p>
            <a:endParaRPr lang="en-GB"/>
          </a:p>
        </p:txBody>
      </p:sp>
      <p:sp>
        <p:nvSpPr>
          <p:cNvPr id="123001" name="Rectangle 121"/>
          <p:cNvSpPr>
            <a:spLocks noChangeArrowheads="1"/>
          </p:cNvSpPr>
          <p:nvPr/>
        </p:nvSpPr>
        <p:spPr bwMode="auto">
          <a:xfrm>
            <a:off x="4178300" y="3062288"/>
            <a:ext cx="1100138" cy="1539875"/>
          </a:xfrm>
          <a:prstGeom prst="rect">
            <a:avLst/>
          </a:prstGeom>
          <a:solidFill>
            <a:srgbClr val="FFFFFF"/>
          </a:solidFill>
          <a:ln w="7938">
            <a:solidFill>
              <a:schemeClr val="accent2"/>
            </a:solidFill>
            <a:miter lim="800000"/>
            <a:headEnd/>
            <a:tailEnd/>
          </a:ln>
        </p:spPr>
        <p:txBody>
          <a:bodyPr/>
          <a:lstStyle/>
          <a:p>
            <a:endParaRPr lang="en-GB"/>
          </a:p>
        </p:txBody>
      </p:sp>
      <p:sp>
        <p:nvSpPr>
          <p:cNvPr id="123002" name="Rectangle 122"/>
          <p:cNvSpPr>
            <a:spLocks noChangeArrowheads="1"/>
          </p:cNvSpPr>
          <p:nvPr/>
        </p:nvSpPr>
        <p:spPr bwMode="auto">
          <a:xfrm>
            <a:off x="1512888" y="2682875"/>
            <a:ext cx="19827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Eingabe  Ausgabe  Abfrage</a:t>
            </a:r>
            <a:endParaRPr lang="de-DE" altLang="en-US" sz="1500">
              <a:solidFill>
                <a:srgbClr val="FFFFFF"/>
              </a:solidFill>
              <a:latin typeface="Arial" charset="0"/>
            </a:endParaRPr>
          </a:p>
        </p:txBody>
      </p:sp>
      <p:sp>
        <p:nvSpPr>
          <p:cNvPr id="123003" name="Line 123"/>
          <p:cNvSpPr>
            <a:spLocks noChangeShapeType="1"/>
          </p:cNvSpPr>
          <p:nvPr/>
        </p:nvSpPr>
        <p:spPr bwMode="auto">
          <a:xfrm>
            <a:off x="1798638" y="3060700"/>
            <a:ext cx="1587" cy="463550"/>
          </a:xfrm>
          <a:prstGeom prst="line">
            <a:avLst/>
          </a:prstGeom>
          <a:noFill/>
          <a:ln w="79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04" name="Freeform 124"/>
          <p:cNvSpPr>
            <a:spLocks/>
          </p:cNvSpPr>
          <p:nvPr/>
        </p:nvSpPr>
        <p:spPr bwMode="auto">
          <a:xfrm>
            <a:off x="1758950" y="3378200"/>
            <a:ext cx="80963" cy="161925"/>
          </a:xfrm>
          <a:custGeom>
            <a:avLst/>
            <a:gdLst>
              <a:gd name="T0" fmla="*/ 161 w 161"/>
              <a:gd name="T1" fmla="*/ 0 h 322"/>
              <a:gd name="T2" fmla="*/ 81 w 161"/>
              <a:gd name="T3" fmla="*/ 322 h 322"/>
              <a:gd name="T4" fmla="*/ 0 w 161"/>
              <a:gd name="T5" fmla="*/ 0 h 322"/>
              <a:gd name="T6" fmla="*/ 161 w 161"/>
              <a:gd name="T7" fmla="*/ 0 h 322"/>
            </a:gdLst>
            <a:ahLst/>
            <a:cxnLst>
              <a:cxn ang="0">
                <a:pos x="T0" y="T1"/>
              </a:cxn>
              <a:cxn ang="0">
                <a:pos x="T2" y="T3"/>
              </a:cxn>
              <a:cxn ang="0">
                <a:pos x="T4" y="T5"/>
              </a:cxn>
              <a:cxn ang="0">
                <a:pos x="T6" y="T7"/>
              </a:cxn>
            </a:cxnLst>
            <a:rect l="0" t="0" r="r" b="b"/>
            <a:pathLst>
              <a:path w="161" h="322">
                <a:moveTo>
                  <a:pt x="161" y="0"/>
                </a:moveTo>
                <a:lnTo>
                  <a:pt x="81" y="322"/>
                </a:lnTo>
                <a:lnTo>
                  <a:pt x="0" y="0"/>
                </a:lnTo>
                <a:lnTo>
                  <a:pt x="161" y="0"/>
                </a:lnTo>
                <a:close/>
              </a:path>
            </a:pathLst>
          </a:custGeom>
          <a:solidFill>
            <a:schemeClr val="accent2"/>
          </a:solidFill>
          <a:ln w="7938">
            <a:solidFill>
              <a:schemeClr val="accent2"/>
            </a:solidFill>
            <a:prstDash val="solid"/>
            <a:round/>
            <a:headEnd/>
            <a:tailEnd/>
          </a:ln>
        </p:spPr>
        <p:txBody>
          <a:bodyPr/>
          <a:lstStyle/>
          <a:p>
            <a:endParaRPr lang="en-GB"/>
          </a:p>
        </p:txBody>
      </p:sp>
      <p:sp>
        <p:nvSpPr>
          <p:cNvPr id="123005" name="Line 125"/>
          <p:cNvSpPr>
            <a:spLocks noChangeShapeType="1"/>
          </p:cNvSpPr>
          <p:nvPr/>
        </p:nvSpPr>
        <p:spPr bwMode="auto">
          <a:xfrm>
            <a:off x="2471738" y="3082925"/>
            <a:ext cx="1587" cy="452438"/>
          </a:xfrm>
          <a:prstGeom prst="line">
            <a:avLst/>
          </a:prstGeom>
          <a:noFill/>
          <a:ln w="79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06" name="Freeform 126"/>
          <p:cNvSpPr>
            <a:spLocks/>
          </p:cNvSpPr>
          <p:nvPr/>
        </p:nvSpPr>
        <p:spPr bwMode="auto">
          <a:xfrm>
            <a:off x="2430463" y="3067050"/>
            <a:ext cx="82550" cy="161925"/>
          </a:xfrm>
          <a:custGeom>
            <a:avLst/>
            <a:gdLst>
              <a:gd name="T0" fmla="*/ 0 w 162"/>
              <a:gd name="T1" fmla="*/ 323 h 323"/>
              <a:gd name="T2" fmla="*/ 81 w 162"/>
              <a:gd name="T3" fmla="*/ 0 h 323"/>
              <a:gd name="T4" fmla="*/ 162 w 162"/>
              <a:gd name="T5" fmla="*/ 323 h 323"/>
              <a:gd name="T6" fmla="*/ 0 w 162"/>
              <a:gd name="T7" fmla="*/ 323 h 323"/>
            </a:gdLst>
            <a:ahLst/>
            <a:cxnLst>
              <a:cxn ang="0">
                <a:pos x="T0" y="T1"/>
              </a:cxn>
              <a:cxn ang="0">
                <a:pos x="T2" y="T3"/>
              </a:cxn>
              <a:cxn ang="0">
                <a:pos x="T4" y="T5"/>
              </a:cxn>
              <a:cxn ang="0">
                <a:pos x="T6" y="T7"/>
              </a:cxn>
            </a:cxnLst>
            <a:rect l="0" t="0" r="r" b="b"/>
            <a:pathLst>
              <a:path w="162" h="323">
                <a:moveTo>
                  <a:pt x="0" y="323"/>
                </a:moveTo>
                <a:lnTo>
                  <a:pt x="81" y="0"/>
                </a:lnTo>
                <a:lnTo>
                  <a:pt x="162" y="323"/>
                </a:lnTo>
                <a:lnTo>
                  <a:pt x="0" y="323"/>
                </a:lnTo>
                <a:close/>
              </a:path>
            </a:pathLst>
          </a:custGeom>
          <a:solidFill>
            <a:schemeClr val="accent2"/>
          </a:solidFill>
          <a:ln w="7938">
            <a:solidFill>
              <a:schemeClr val="accent2"/>
            </a:solidFill>
            <a:prstDash val="solid"/>
            <a:round/>
            <a:headEnd/>
            <a:tailEnd/>
          </a:ln>
        </p:spPr>
        <p:txBody>
          <a:bodyPr/>
          <a:lstStyle/>
          <a:p>
            <a:endParaRPr lang="en-GB"/>
          </a:p>
        </p:txBody>
      </p:sp>
      <p:sp>
        <p:nvSpPr>
          <p:cNvPr id="123007" name="Line 127"/>
          <p:cNvSpPr>
            <a:spLocks noChangeShapeType="1"/>
          </p:cNvSpPr>
          <p:nvPr/>
        </p:nvSpPr>
        <p:spPr bwMode="auto">
          <a:xfrm>
            <a:off x="3106738" y="3073400"/>
            <a:ext cx="1587" cy="452438"/>
          </a:xfrm>
          <a:prstGeom prst="line">
            <a:avLst/>
          </a:prstGeom>
          <a:noFill/>
          <a:ln w="7938">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3008" name="Freeform 128"/>
          <p:cNvSpPr>
            <a:spLocks/>
          </p:cNvSpPr>
          <p:nvPr/>
        </p:nvSpPr>
        <p:spPr bwMode="auto">
          <a:xfrm>
            <a:off x="3065463" y="3379788"/>
            <a:ext cx="82550" cy="160337"/>
          </a:xfrm>
          <a:custGeom>
            <a:avLst/>
            <a:gdLst>
              <a:gd name="T0" fmla="*/ 161 w 161"/>
              <a:gd name="T1" fmla="*/ 0 h 323"/>
              <a:gd name="T2" fmla="*/ 80 w 161"/>
              <a:gd name="T3" fmla="*/ 323 h 323"/>
              <a:gd name="T4" fmla="*/ 0 w 161"/>
              <a:gd name="T5" fmla="*/ 0 h 323"/>
              <a:gd name="T6" fmla="*/ 161 w 161"/>
              <a:gd name="T7" fmla="*/ 0 h 323"/>
            </a:gdLst>
            <a:ahLst/>
            <a:cxnLst>
              <a:cxn ang="0">
                <a:pos x="T0" y="T1"/>
              </a:cxn>
              <a:cxn ang="0">
                <a:pos x="T2" y="T3"/>
              </a:cxn>
              <a:cxn ang="0">
                <a:pos x="T4" y="T5"/>
              </a:cxn>
              <a:cxn ang="0">
                <a:pos x="T6" y="T7"/>
              </a:cxn>
            </a:cxnLst>
            <a:rect l="0" t="0" r="r" b="b"/>
            <a:pathLst>
              <a:path w="161" h="323">
                <a:moveTo>
                  <a:pt x="161" y="0"/>
                </a:moveTo>
                <a:lnTo>
                  <a:pt x="80" y="323"/>
                </a:lnTo>
                <a:lnTo>
                  <a:pt x="0" y="0"/>
                </a:lnTo>
                <a:lnTo>
                  <a:pt x="161" y="0"/>
                </a:lnTo>
                <a:close/>
              </a:path>
            </a:pathLst>
          </a:custGeom>
          <a:solidFill>
            <a:schemeClr val="accent2"/>
          </a:solidFill>
          <a:ln w="7938">
            <a:solidFill>
              <a:schemeClr val="accent2"/>
            </a:solidFill>
            <a:prstDash val="solid"/>
            <a:round/>
            <a:headEnd/>
            <a:tailEnd/>
          </a:ln>
        </p:spPr>
        <p:txBody>
          <a:bodyPr/>
          <a:lstStyle/>
          <a:p>
            <a:endParaRPr lang="en-GB"/>
          </a:p>
        </p:txBody>
      </p:sp>
      <p:sp>
        <p:nvSpPr>
          <p:cNvPr id="123009" name="Freeform 129"/>
          <p:cNvSpPr>
            <a:spLocks/>
          </p:cNvSpPr>
          <p:nvPr/>
        </p:nvSpPr>
        <p:spPr bwMode="auto">
          <a:xfrm>
            <a:off x="3065463" y="3055938"/>
            <a:ext cx="82550" cy="161925"/>
          </a:xfrm>
          <a:custGeom>
            <a:avLst/>
            <a:gdLst>
              <a:gd name="T0" fmla="*/ 0 w 161"/>
              <a:gd name="T1" fmla="*/ 322 h 322"/>
              <a:gd name="T2" fmla="*/ 80 w 161"/>
              <a:gd name="T3" fmla="*/ 0 h 322"/>
              <a:gd name="T4" fmla="*/ 161 w 161"/>
              <a:gd name="T5" fmla="*/ 322 h 322"/>
              <a:gd name="T6" fmla="*/ 0 w 161"/>
              <a:gd name="T7" fmla="*/ 322 h 322"/>
            </a:gdLst>
            <a:ahLst/>
            <a:cxnLst>
              <a:cxn ang="0">
                <a:pos x="T0" y="T1"/>
              </a:cxn>
              <a:cxn ang="0">
                <a:pos x="T2" y="T3"/>
              </a:cxn>
              <a:cxn ang="0">
                <a:pos x="T4" y="T5"/>
              </a:cxn>
              <a:cxn ang="0">
                <a:pos x="T6" y="T7"/>
              </a:cxn>
            </a:cxnLst>
            <a:rect l="0" t="0" r="r" b="b"/>
            <a:pathLst>
              <a:path w="161" h="322">
                <a:moveTo>
                  <a:pt x="0" y="322"/>
                </a:moveTo>
                <a:lnTo>
                  <a:pt x="80" y="0"/>
                </a:lnTo>
                <a:lnTo>
                  <a:pt x="161" y="322"/>
                </a:lnTo>
                <a:lnTo>
                  <a:pt x="0" y="322"/>
                </a:lnTo>
                <a:close/>
              </a:path>
            </a:pathLst>
          </a:custGeom>
          <a:solidFill>
            <a:schemeClr val="accent2"/>
          </a:solidFill>
          <a:ln w="7938">
            <a:solidFill>
              <a:schemeClr val="accent2"/>
            </a:solidFill>
            <a:prstDash val="solid"/>
            <a:round/>
            <a:headEnd/>
            <a:tailEnd/>
          </a:ln>
        </p:spPr>
        <p:txBody>
          <a:bodyPr/>
          <a:lstStyle/>
          <a:p>
            <a:endParaRPr lang="en-GB"/>
          </a:p>
        </p:txBody>
      </p:sp>
      <p:sp>
        <p:nvSpPr>
          <p:cNvPr id="123010" name="Oval 130"/>
          <p:cNvSpPr>
            <a:spLocks noChangeArrowheads="1"/>
          </p:cNvSpPr>
          <p:nvPr/>
        </p:nvSpPr>
        <p:spPr bwMode="auto">
          <a:xfrm>
            <a:off x="2265363" y="3606800"/>
            <a:ext cx="966787" cy="866775"/>
          </a:xfrm>
          <a:prstGeom prst="ellipse">
            <a:avLst/>
          </a:prstGeom>
          <a:solidFill>
            <a:srgbClr val="FFFFFF"/>
          </a:solidFill>
          <a:ln w="7938">
            <a:solidFill>
              <a:schemeClr val="accent2"/>
            </a:solidFill>
            <a:round/>
            <a:headEnd/>
            <a:tailEnd/>
          </a:ln>
        </p:spPr>
        <p:txBody>
          <a:bodyPr/>
          <a:lstStyle/>
          <a:p>
            <a:endParaRPr lang="en-GB"/>
          </a:p>
        </p:txBody>
      </p:sp>
      <p:sp>
        <p:nvSpPr>
          <p:cNvPr id="123089" name="Oval 209"/>
          <p:cNvSpPr>
            <a:spLocks noChangeArrowheads="1"/>
          </p:cNvSpPr>
          <p:nvPr/>
        </p:nvSpPr>
        <p:spPr bwMode="auto">
          <a:xfrm>
            <a:off x="4306888" y="3608388"/>
            <a:ext cx="881062" cy="793750"/>
          </a:xfrm>
          <a:prstGeom prst="ellipse">
            <a:avLst/>
          </a:prstGeom>
          <a:solidFill>
            <a:srgbClr val="FFFFFF"/>
          </a:solidFill>
          <a:ln w="7938">
            <a:solidFill>
              <a:schemeClr val="accent2"/>
            </a:solidFill>
            <a:round/>
            <a:headEnd/>
            <a:tailEnd/>
          </a:ln>
        </p:spPr>
        <p:txBody>
          <a:bodyPr/>
          <a:lstStyle/>
          <a:p>
            <a:endParaRPr lang="en-GB"/>
          </a:p>
        </p:txBody>
      </p:sp>
      <p:sp>
        <p:nvSpPr>
          <p:cNvPr id="123090" name="Rectangle 210"/>
          <p:cNvSpPr>
            <a:spLocks noChangeArrowheads="1"/>
          </p:cNvSpPr>
          <p:nvPr/>
        </p:nvSpPr>
        <p:spPr bwMode="auto">
          <a:xfrm>
            <a:off x="2519363" y="3759200"/>
            <a:ext cx="55086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Interne </a:t>
            </a:r>
            <a:endParaRPr lang="de-DE" altLang="en-US" sz="1500">
              <a:solidFill>
                <a:srgbClr val="FFFFFF"/>
              </a:solidFill>
              <a:latin typeface="Arial" charset="0"/>
            </a:endParaRPr>
          </a:p>
        </p:txBody>
      </p:sp>
      <p:sp>
        <p:nvSpPr>
          <p:cNvPr id="123091" name="Rectangle 211"/>
          <p:cNvSpPr>
            <a:spLocks noChangeArrowheads="1"/>
          </p:cNvSpPr>
          <p:nvPr/>
        </p:nvSpPr>
        <p:spPr bwMode="auto">
          <a:xfrm>
            <a:off x="2525713" y="3965575"/>
            <a:ext cx="4222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Daten</a:t>
            </a:r>
            <a:endParaRPr lang="de-DE" altLang="en-US" sz="1500">
              <a:solidFill>
                <a:srgbClr val="FFFFFF"/>
              </a:solidFill>
              <a:latin typeface="Arial" charset="0"/>
            </a:endParaRPr>
          </a:p>
        </p:txBody>
      </p:sp>
      <p:sp>
        <p:nvSpPr>
          <p:cNvPr id="123092" name="Rectangle 212"/>
          <p:cNvSpPr>
            <a:spLocks noChangeArrowheads="1"/>
          </p:cNvSpPr>
          <p:nvPr/>
        </p:nvSpPr>
        <p:spPr bwMode="auto">
          <a:xfrm>
            <a:off x="4503738" y="3797300"/>
            <a:ext cx="557212"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Externe</a:t>
            </a:r>
            <a:endParaRPr lang="de-DE" altLang="en-US" sz="1500">
              <a:solidFill>
                <a:srgbClr val="FFFFFF"/>
              </a:solidFill>
              <a:latin typeface="Arial" charset="0"/>
            </a:endParaRPr>
          </a:p>
        </p:txBody>
      </p:sp>
      <p:sp>
        <p:nvSpPr>
          <p:cNvPr id="123093" name="Rectangle 213"/>
          <p:cNvSpPr>
            <a:spLocks noChangeArrowheads="1"/>
          </p:cNvSpPr>
          <p:nvPr/>
        </p:nvSpPr>
        <p:spPr bwMode="auto">
          <a:xfrm>
            <a:off x="4510088" y="4000500"/>
            <a:ext cx="4222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Daten</a:t>
            </a:r>
            <a:endParaRPr lang="de-DE" altLang="en-US" sz="1500">
              <a:solidFill>
                <a:srgbClr val="FFFFFF"/>
              </a:solidFill>
              <a:latin typeface="Arial" charset="0"/>
            </a:endParaRPr>
          </a:p>
        </p:txBody>
      </p:sp>
      <p:sp>
        <p:nvSpPr>
          <p:cNvPr id="123094" name="Rectangle 214"/>
          <p:cNvSpPr>
            <a:spLocks noChangeArrowheads="1"/>
          </p:cNvSpPr>
          <p:nvPr/>
        </p:nvSpPr>
        <p:spPr bwMode="auto">
          <a:xfrm>
            <a:off x="3478213" y="3775075"/>
            <a:ext cx="5445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Eingabe</a:t>
            </a:r>
            <a:endParaRPr lang="de-DE" altLang="en-US" sz="1100">
              <a:solidFill>
                <a:srgbClr val="FFFFFF"/>
              </a:solidFill>
              <a:latin typeface="Arial" charset="0"/>
            </a:endParaRPr>
          </a:p>
        </p:txBody>
      </p:sp>
      <p:sp>
        <p:nvSpPr>
          <p:cNvPr id="123095" name="Rectangle 215"/>
          <p:cNvSpPr>
            <a:spLocks noChangeArrowheads="1"/>
          </p:cNvSpPr>
          <p:nvPr/>
        </p:nvSpPr>
        <p:spPr bwMode="auto">
          <a:xfrm>
            <a:off x="3460750" y="4014788"/>
            <a:ext cx="592138" cy="1651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Ausgabe</a:t>
            </a:r>
            <a:endParaRPr lang="de-DE" altLang="en-US" sz="1100">
              <a:solidFill>
                <a:srgbClr val="FFFFFF"/>
              </a:solidFill>
              <a:latin typeface="Arial" charset="0"/>
            </a:endParaRPr>
          </a:p>
        </p:txBody>
      </p:sp>
      <p:sp>
        <p:nvSpPr>
          <p:cNvPr id="123096" name="Rectangle 216"/>
          <p:cNvSpPr>
            <a:spLocks noChangeArrowheads="1"/>
          </p:cNvSpPr>
          <p:nvPr/>
        </p:nvSpPr>
        <p:spPr bwMode="auto">
          <a:xfrm>
            <a:off x="3487738" y="4267200"/>
            <a:ext cx="5286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Abfrage</a:t>
            </a:r>
            <a:endParaRPr lang="de-DE" altLang="en-US" sz="1100">
              <a:solidFill>
                <a:srgbClr val="FFFFFF"/>
              </a:solidFill>
              <a:latin typeface="Arial" charset="0"/>
            </a:endParaRPr>
          </a:p>
        </p:txBody>
      </p:sp>
      <p:sp>
        <p:nvSpPr>
          <p:cNvPr id="123097" name="Rectangle 217"/>
          <p:cNvSpPr>
            <a:spLocks noChangeArrowheads="1"/>
          </p:cNvSpPr>
          <p:nvPr/>
        </p:nvSpPr>
        <p:spPr bwMode="auto">
          <a:xfrm>
            <a:off x="1595438" y="4616450"/>
            <a:ext cx="801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Anwendung</a:t>
            </a:r>
            <a:endParaRPr lang="de-DE" altLang="en-US" sz="1100">
              <a:solidFill>
                <a:srgbClr val="FFFFFF"/>
              </a:solidFill>
              <a:latin typeface="Arial" charset="0"/>
            </a:endParaRPr>
          </a:p>
        </p:txBody>
      </p:sp>
      <p:sp>
        <p:nvSpPr>
          <p:cNvPr id="123098" name="Rectangle 218"/>
          <p:cNvSpPr>
            <a:spLocks noChangeArrowheads="1"/>
          </p:cNvSpPr>
          <p:nvPr/>
        </p:nvSpPr>
        <p:spPr bwMode="auto">
          <a:xfrm>
            <a:off x="3935413" y="4616450"/>
            <a:ext cx="139541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000000"/>
                </a:solidFill>
                <a:latin typeface="Arial" charset="0"/>
              </a:rPr>
              <a:t>     Fremdanwendung</a:t>
            </a:r>
            <a:endParaRPr lang="de-DE" altLang="en-US" sz="1100">
              <a:solidFill>
                <a:srgbClr val="FFFFFF"/>
              </a:solidFill>
              <a:latin typeface="Arial" charset="0"/>
            </a:endParaRPr>
          </a:p>
        </p:txBody>
      </p:sp>
      <p:sp>
        <p:nvSpPr>
          <p:cNvPr id="123099" name="Rectangle 219"/>
          <p:cNvSpPr>
            <a:spLocks noChangeArrowheads="1"/>
          </p:cNvSpPr>
          <p:nvPr/>
        </p:nvSpPr>
        <p:spPr bwMode="auto">
          <a:xfrm>
            <a:off x="1951038" y="1890713"/>
            <a:ext cx="9953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000000"/>
                </a:solidFill>
                <a:latin typeface="Arial" charset="0"/>
              </a:rPr>
              <a:t>Externer User</a:t>
            </a:r>
            <a:endParaRPr lang="de-DE" altLang="en-US" sz="1500">
              <a:solidFill>
                <a:srgbClr val="FFFFFF"/>
              </a:solidFill>
              <a:latin typeface="Arial" charset="0"/>
            </a:endParaRPr>
          </a:p>
        </p:txBody>
      </p:sp>
      <p:sp>
        <p:nvSpPr>
          <p:cNvPr id="123101" name="Line 221"/>
          <p:cNvSpPr>
            <a:spLocks noChangeShapeType="1"/>
          </p:cNvSpPr>
          <p:nvPr/>
        </p:nvSpPr>
        <p:spPr bwMode="auto">
          <a:xfrm flipH="1">
            <a:off x="3094038" y="3679825"/>
            <a:ext cx="1314450" cy="0"/>
          </a:xfrm>
          <a:prstGeom prst="line">
            <a:avLst/>
          </a:prstGeom>
          <a:noFill/>
          <a:ln w="127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3103" name="Line 223"/>
          <p:cNvSpPr>
            <a:spLocks noChangeShapeType="1"/>
          </p:cNvSpPr>
          <p:nvPr/>
        </p:nvSpPr>
        <p:spPr bwMode="auto">
          <a:xfrm>
            <a:off x="3141663" y="4425950"/>
            <a:ext cx="1316037" cy="0"/>
          </a:xfrm>
          <a:prstGeom prst="line">
            <a:avLst/>
          </a:prstGeom>
          <a:noFill/>
          <a:ln w="12700">
            <a:solidFill>
              <a:schemeClr val="accent2"/>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3104" name="Line 224"/>
          <p:cNvSpPr>
            <a:spLocks noChangeShapeType="1"/>
          </p:cNvSpPr>
          <p:nvPr/>
        </p:nvSpPr>
        <p:spPr bwMode="auto">
          <a:xfrm>
            <a:off x="3287713" y="4184650"/>
            <a:ext cx="1023937" cy="0"/>
          </a:xfrm>
          <a:prstGeom prst="line">
            <a:avLst/>
          </a:prstGeom>
          <a:noFill/>
          <a:ln w="127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3105" name="Line 225"/>
          <p:cNvSpPr>
            <a:spLocks noChangeShapeType="1"/>
          </p:cNvSpPr>
          <p:nvPr/>
        </p:nvSpPr>
        <p:spPr bwMode="auto">
          <a:xfrm flipH="1">
            <a:off x="3287713" y="3968750"/>
            <a:ext cx="950912" cy="0"/>
          </a:xfrm>
          <a:prstGeom prst="line">
            <a:avLst/>
          </a:prstGeom>
          <a:noFill/>
          <a:ln w="127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23107" name="Group 227"/>
          <p:cNvGrpSpPr>
            <a:grpSpLocks/>
          </p:cNvGrpSpPr>
          <p:nvPr/>
        </p:nvGrpSpPr>
        <p:grpSpPr bwMode="auto">
          <a:xfrm>
            <a:off x="8402638" y="215900"/>
            <a:ext cx="1243012" cy="950913"/>
            <a:chOff x="5520" y="144"/>
            <a:chExt cx="816" cy="632"/>
          </a:xfrm>
        </p:grpSpPr>
        <p:sp>
          <p:nvSpPr>
            <p:cNvPr id="123108" name="Oval 228"/>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109" name="Oval 229"/>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110" name="Oval 230"/>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111" name="Oval 231"/>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2" name="Oval 232"/>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3" name="Oval 233"/>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4" name="Freeform 234"/>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5" name="Freeform 235"/>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6" name="Freeform 236"/>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7" name="Freeform 237"/>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118" name="Oval 238"/>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119" name="Oval 239"/>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120" name="Oval 240"/>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121" name="AutoShape 241"/>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3122" name="AutoShape 242"/>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3123" name="Text Box 243"/>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23124" name="Oval 244"/>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76" name="Rectangle 72"/>
          <p:cNvSpPr>
            <a:spLocks noChangeArrowheads="1"/>
          </p:cNvSpPr>
          <p:nvPr/>
        </p:nvSpPr>
        <p:spPr bwMode="auto">
          <a:xfrm>
            <a:off x="5888038" y="1863725"/>
            <a:ext cx="2947987" cy="2495550"/>
          </a:xfrm>
          <a:prstGeom prst="rect">
            <a:avLst/>
          </a:prstGeom>
          <a:solidFill>
            <a:srgbClr val="FFFFFF"/>
          </a:solidFill>
          <a:ln w="12700">
            <a:solidFill>
              <a:schemeClr val="bg1"/>
            </a:solidFill>
            <a:miter lim="800000"/>
            <a:headEnd/>
            <a:tailEnd/>
          </a:ln>
          <a:effectLst>
            <a:outerShdw dist="71842" dir="2700000" algn="ctr" rotWithShape="0">
              <a:schemeClr val="bg1">
                <a:alpha val="50000"/>
              </a:schemeClr>
            </a:outerShdw>
          </a:effectLst>
        </p:spPr>
        <p:txBody>
          <a:bodyPr wrap="none" anchor="ctr"/>
          <a:lstStyle/>
          <a:p>
            <a:endParaRPr lang="en-GB"/>
          </a:p>
        </p:txBody>
      </p:sp>
      <p:sp>
        <p:nvSpPr>
          <p:cNvPr id="123906" name="Rectangle 2"/>
          <p:cNvSpPr>
            <a:spLocks noGrp="1" noChangeArrowheads="1"/>
          </p:cNvSpPr>
          <p:nvPr>
            <p:ph type="title"/>
          </p:nvPr>
        </p:nvSpPr>
        <p:spPr>
          <a:xfrm>
            <a:off x="1344613" y="550863"/>
            <a:ext cx="4403725" cy="720725"/>
          </a:xfrm>
        </p:spPr>
        <p:txBody>
          <a:bodyPr/>
          <a:lstStyle/>
          <a:p>
            <a:r>
              <a:rPr lang="de-DE" altLang="en-US"/>
              <a:t>Software-Metriken</a:t>
            </a:r>
            <a:br>
              <a:rPr lang="de-DE" altLang="en-US"/>
            </a:br>
            <a:r>
              <a:rPr lang="de-DE" altLang="en-US" sz="1700" i="1"/>
              <a:t>4. Wirkungsfelder : Software-Management</a:t>
            </a:r>
          </a:p>
        </p:txBody>
      </p:sp>
      <p:grpSp>
        <p:nvGrpSpPr>
          <p:cNvPr id="124031" name="Group 127"/>
          <p:cNvGrpSpPr>
            <a:grpSpLocks/>
          </p:cNvGrpSpPr>
          <p:nvPr/>
        </p:nvGrpSpPr>
        <p:grpSpPr bwMode="auto">
          <a:xfrm>
            <a:off x="8402638" y="215900"/>
            <a:ext cx="1243012" cy="950913"/>
            <a:chOff x="5520" y="144"/>
            <a:chExt cx="816" cy="632"/>
          </a:xfrm>
        </p:grpSpPr>
        <p:sp>
          <p:nvSpPr>
            <p:cNvPr id="123958" name="Oval 54"/>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959" name="Oval 55"/>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960" name="Oval 56"/>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3961" name="Oval 57"/>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2" name="Oval 58"/>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3" name="Oval 59"/>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4" name="Freeform 60"/>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5" name="Freeform 61"/>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6" name="Freeform 62"/>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7" name="Freeform 63"/>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3968" name="Oval 64"/>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969" name="Oval 65"/>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970" name="Oval 66"/>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3971" name="AutoShape 67"/>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3972" name="AutoShape 68"/>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3973" name="Text Box 69"/>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23974" name="Oval 70"/>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graphicFrame>
        <p:nvGraphicFramePr>
          <p:cNvPr id="123977" name="Object 73"/>
          <p:cNvGraphicFramePr>
            <a:graphicFrameLocks/>
          </p:cNvGraphicFramePr>
          <p:nvPr/>
        </p:nvGraphicFramePr>
        <p:xfrm>
          <a:off x="5981700" y="1928813"/>
          <a:ext cx="1573213" cy="887412"/>
        </p:xfrm>
        <a:graphic>
          <a:graphicData uri="http://schemas.openxmlformats.org/presentationml/2006/ole">
            <mc:AlternateContent xmlns:mc="http://schemas.openxmlformats.org/markup-compatibility/2006">
              <mc:Choice xmlns:v="urn:schemas-microsoft-com:vml" Requires="v">
                <p:oleObj spid="_x0000_s124032" name="Paint Shop Pro Image" r:id="rId3" imgW="1678049" imgH="946085" progId="PaintShopPro">
                  <p:embed/>
                </p:oleObj>
              </mc:Choice>
              <mc:Fallback>
                <p:oleObj name="Paint Shop Pro Image" r:id="rId3" imgW="1678049" imgH="946085" progId="PaintShopPro">
                  <p:embed/>
                  <p:pic>
                    <p:nvPicPr>
                      <p:cNvPr id="0" name="Object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928813"/>
                        <a:ext cx="1573213"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88" name="Rectangle 84"/>
          <p:cNvSpPr>
            <a:spLocks noChangeArrowheads="1"/>
          </p:cNvSpPr>
          <p:nvPr/>
        </p:nvSpPr>
        <p:spPr bwMode="auto">
          <a:xfrm>
            <a:off x="6762750" y="2184400"/>
            <a:ext cx="15192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000000"/>
                </a:solidFill>
                <a:latin typeface="Arial" charset="0"/>
              </a:rPr>
              <a:t># Methoden</a:t>
            </a:r>
          </a:p>
        </p:txBody>
      </p:sp>
      <p:graphicFrame>
        <p:nvGraphicFramePr>
          <p:cNvPr id="124028" name="Object 124"/>
          <p:cNvGraphicFramePr>
            <a:graphicFrameLocks/>
          </p:cNvGraphicFramePr>
          <p:nvPr/>
        </p:nvGraphicFramePr>
        <p:xfrm>
          <a:off x="6207125" y="2463800"/>
          <a:ext cx="2889250" cy="1925638"/>
        </p:xfrm>
        <a:graphic>
          <a:graphicData uri="http://schemas.openxmlformats.org/presentationml/2006/ole">
            <mc:AlternateContent xmlns:mc="http://schemas.openxmlformats.org/markup-compatibility/2006">
              <mc:Choice xmlns:v="urn:schemas-microsoft-com:vml" Requires="v">
                <p:oleObj spid="_x0000_s124033" name="Chart" r:id="rId5" imgW="6600600" imgH="4400280" progId="MSGraph.Chart.5">
                  <p:embed/>
                </p:oleObj>
              </mc:Choice>
              <mc:Fallback>
                <p:oleObj name="Chart" r:id="rId5" imgW="6600600" imgH="4400280" progId="MSGraph.Chart.5">
                  <p:embed/>
                  <p:pic>
                    <p:nvPicPr>
                      <p:cNvPr id="0" name="Object 1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7125" y="2463800"/>
                        <a:ext cx="288925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78" name="Rectangle 74"/>
          <p:cNvSpPr>
            <a:spLocks noChangeArrowheads="1"/>
          </p:cNvSpPr>
          <p:nvPr/>
        </p:nvSpPr>
        <p:spPr bwMode="auto">
          <a:xfrm>
            <a:off x="3094038" y="1539875"/>
            <a:ext cx="3111500" cy="2495550"/>
          </a:xfrm>
          <a:prstGeom prst="rect">
            <a:avLst/>
          </a:prstGeom>
          <a:solidFill>
            <a:srgbClr val="FFFFFF"/>
          </a:solidFill>
          <a:ln w="12700">
            <a:solidFill>
              <a:schemeClr val="bg1"/>
            </a:solidFill>
            <a:miter lim="800000"/>
            <a:headEnd/>
            <a:tailEnd/>
          </a:ln>
          <a:effectLst>
            <a:outerShdw dist="71842" dir="2700000" algn="ctr" rotWithShape="0">
              <a:schemeClr val="bg1">
                <a:alpha val="50000"/>
              </a:schemeClr>
            </a:outerShdw>
          </a:effectLst>
        </p:spPr>
        <p:txBody>
          <a:bodyPr wrap="none" anchor="ctr"/>
          <a:lstStyle/>
          <a:p>
            <a:endParaRPr lang="en-GB"/>
          </a:p>
        </p:txBody>
      </p:sp>
      <p:graphicFrame>
        <p:nvGraphicFramePr>
          <p:cNvPr id="123979" name="Object 75"/>
          <p:cNvGraphicFramePr>
            <a:graphicFrameLocks/>
          </p:cNvGraphicFramePr>
          <p:nvPr/>
        </p:nvGraphicFramePr>
        <p:xfrm>
          <a:off x="3203575" y="1603375"/>
          <a:ext cx="1574800" cy="887413"/>
        </p:xfrm>
        <a:graphic>
          <a:graphicData uri="http://schemas.openxmlformats.org/presentationml/2006/ole">
            <mc:AlternateContent xmlns:mc="http://schemas.openxmlformats.org/markup-compatibility/2006">
              <mc:Choice xmlns:v="urn:schemas-microsoft-com:vml" Requires="v">
                <p:oleObj spid="_x0000_s124034" name="Paint Shop Pro Image" r:id="rId7" imgW="1678049" imgH="946085" progId="PaintShopPro">
                  <p:embed/>
                </p:oleObj>
              </mc:Choice>
              <mc:Fallback>
                <p:oleObj name="Paint Shop Pro Image" r:id="rId7" imgW="1678049" imgH="946085" progId="PaintShopPro">
                  <p:embed/>
                  <p:pic>
                    <p:nvPicPr>
                      <p:cNvPr id="0" name="Object 7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603375"/>
                        <a:ext cx="15748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81" name="Object 77"/>
          <p:cNvGraphicFramePr>
            <a:graphicFrameLocks/>
          </p:cNvGraphicFramePr>
          <p:nvPr/>
        </p:nvGraphicFramePr>
        <p:xfrm>
          <a:off x="3551238" y="2114550"/>
          <a:ext cx="2855912" cy="1957388"/>
        </p:xfrm>
        <a:graphic>
          <a:graphicData uri="http://schemas.openxmlformats.org/presentationml/2006/ole">
            <mc:AlternateContent xmlns:mc="http://schemas.openxmlformats.org/markup-compatibility/2006">
              <mc:Choice xmlns:v="urn:schemas-microsoft-com:vml" Requires="v">
                <p:oleObj spid="_x0000_s124035" name="Chart" r:id="rId8" imgW="6057720" imgH="4152600" progId="MSGraph.Chart.5">
                  <p:embed/>
                </p:oleObj>
              </mc:Choice>
              <mc:Fallback>
                <p:oleObj name="Chart" r:id="rId8" imgW="6057720" imgH="4152600" progId="MSGraph.Chart.5">
                  <p:embed/>
                  <p:pic>
                    <p:nvPicPr>
                      <p:cNvPr id="0" name="Object 7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1238" y="2114550"/>
                        <a:ext cx="2855912"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87" name="Rectangle 83"/>
          <p:cNvSpPr>
            <a:spLocks noChangeArrowheads="1"/>
          </p:cNvSpPr>
          <p:nvPr/>
        </p:nvSpPr>
        <p:spPr bwMode="auto">
          <a:xfrm>
            <a:off x="4059238" y="1895475"/>
            <a:ext cx="130492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000000"/>
                </a:solidFill>
                <a:latin typeface="Arial" charset="0"/>
              </a:rPr>
              <a:t># Klassen</a:t>
            </a:r>
          </a:p>
        </p:txBody>
      </p:sp>
      <p:sp>
        <p:nvSpPr>
          <p:cNvPr id="123982" name="Rectangle 78"/>
          <p:cNvSpPr>
            <a:spLocks noChangeArrowheads="1"/>
          </p:cNvSpPr>
          <p:nvPr/>
        </p:nvSpPr>
        <p:spPr bwMode="auto">
          <a:xfrm>
            <a:off x="846138" y="3216275"/>
            <a:ext cx="3111500" cy="2495550"/>
          </a:xfrm>
          <a:prstGeom prst="rect">
            <a:avLst/>
          </a:prstGeom>
          <a:solidFill>
            <a:srgbClr val="FFFFFF"/>
          </a:solidFill>
          <a:ln w="12700">
            <a:solidFill>
              <a:schemeClr val="bg1"/>
            </a:solidFill>
            <a:miter lim="800000"/>
            <a:headEnd/>
            <a:tailEnd/>
          </a:ln>
          <a:effectLst>
            <a:outerShdw dist="71842" dir="2700000" algn="ctr" rotWithShape="0">
              <a:schemeClr val="tx1">
                <a:alpha val="50000"/>
              </a:schemeClr>
            </a:outerShdw>
          </a:effectLst>
        </p:spPr>
        <p:txBody>
          <a:bodyPr wrap="none" anchor="ctr"/>
          <a:lstStyle/>
          <a:p>
            <a:endParaRPr lang="en-GB"/>
          </a:p>
        </p:txBody>
      </p:sp>
      <p:graphicFrame>
        <p:nvGraphicFramePr>
          <p:cNvPr id="123983" name="Object 79"/>
          <p:cNvGraphicFramePr>
            <a:graphicFrameLocks/>
          </p:cNvGraphicFramePr>
          <p:nvPr/>
        </p:nvGraphicFramePr>
        <p:xfrm>
          <a:off x="903288" y="3263900"/>
          <a:ext cx="1573212" cy="887413"/>
        </p:xfrm>
        <a:graphic>
          <a:graphicData uri="http://schemas.openxmlformats.org/presentationml/2006/ole">
            <mc:AlternateContent xmlns:mc="http://schemas.openxmlformats.org/markup-compatibility/2006">
              <mc:Choice xmlns:v="urn:schemas-microsoft-com:vml" Requires="v">
                <p:oleObj spid="_x0000_s124036" name="Paint Shop Pro Image" r:id="rId10" imgW="1678049" imgH="946085" progId="PaintShopPro">
                  <p:embed/>
                </p:oleObj>
              </mc:Choice>
              <mc:Fallback>
                <p:oleObj name="Paint Shop Pro Image" r:id="rId10" imgW="1678049" imgH="946085" progId="PaintShopPro">
                  <p:embed/>
                  <p:pic>
                    <p:nvPicPr>
                      <p:cNvPr id="0" name="Object 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3263900"/>
                        <a:ext cx="1573212"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pic>
                </p:oleObj>
              </mc:Fallback>
            </mc:AlternateContent>
          </a:graphicData>
        </a:graphic>
      </p:graphicFrame>
      <p:sp>
        <p:nvSpPr>
          <p:cNvPr id="123989" name="Rectangle 85"/>
          <p:cNvSpPr>
            <a:spLocks noChangeArrowheads="1"/>
          </p:cNvSpPr>
          <p:nvPr/>
        </p:nvSpPr>
        <p:spPr bwMode="auto">
          <a:xfrm>
            <a:off x="1701800" y="3536950"/>
            <a:ext cx="17732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900">
                <a:solidFill>
                  <a:srgbClr val="000000"/>
                </a:solidFill>
                <a:latin typeface="Arial" charset="0"/>
              </a:rPr>
              <a:t>Lines of Code</a:t>
            </a:r>
          </a:p>
        </p:txBody>
      </p:sp>
      <p:graphicFrame>
        <p:nvGraphicFramePr>
          <p:cNvPr id="124029" name="Object 125"/>
          <p:cNvGraphicFramePr>
            <a:graphicFrameLocks/>
          </p:cNvGraphicFramePr>
          <p:nvPr/>
        </p:nvGraphicFramePr>
        <p:xfrm>
          <a:off x="1295400" y="3832225"/>
          <a:ext cx="3124200" cy="2082800"/>
        </p:xfrm>
        <a:graphic>
          <a:graphicData uri="http://schemas.openxmlformats.org/presentationml/2006/ole">
            <mc:AlternateContent xmlns:mc="http://schemas.openxmlformats.org/markup-compatibility/2006">
              <mc:Choice xmlns:v="urn:schemas-microsoft-com:vml" Requires="v">
                <p:oleObj spid="_x0000_s124037" name="Chart" r:id="rId11" imgW="6600600" imgH="4400280" progId="MSGraph.Chart.5">
                  <p:embed/>
                </p:oleObj>
              </mc:Choice>
              <mc:Fallback>
                <p:oleObj name="Chart" r:id="rId11" imgW="6600600" imgH="4400280" progId="MSGraph.Chart.5">
                  <p:embed/>
                  <p:pic>
                    <p:nvPicPr>
                      <p:cNvPr id="0" name="Object 12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832225"/>
                        <a:ext cx="31242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030" name="Text Box 126"/>
          <p:cNvSpPr txBox="1">
            <a:spLocks noChangeArrowheads="1"/>
          </p:cNvSpPr>
          <p:nvPr/>
        </p:nvSpPr>
        <p:spPr bwMode="auto">
          <a:xfrm>
            <a:off x="4518025" y="4965700"/>
            <a:ext cx="3324225"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rgbClr val="FFFFFF"/>
                </a:solidFill>
                <a:latin typeface="Arial" charset="0"/>
              </a:rPr>
              <a:t>Beispiele für Software-Metriken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344613" y="550863"/>
            <a:ext cx="4837112" cy="720725"/>
          </a:xfrm>
        </p:spPr>
        <p:txBody>
          <a:bodyPr/>
          <a:lstStyle/>
          <a:p>
            <a:r>
              <a:rPr lang="de-DE" altLang="en-US"/>
              <a:t>Metriken: Fehlerverfolgung</a:t>
            </a:r>
            <a:br>
              <a:rPr lang="de-DE" altLang="en-US"/>
            </a:br>
            <a:r>
              <a:rPr lang="de-DE" altLang="en-US" sz="1700" i="1"/>
              <a:t>4. Wirkungsfelder : Software-Management</a:t>
            </a:r>
          </a:p>
        </p:txBody>
      </p:sp>
      <p:sp>
        <p:nvSpPr>
          <p:cNvPr id="67587" name="Rectangle 3"/>
          <p:cNvSpPr>
            <a:spLocks noChangeArrowheads="1"/>
          </p:cNvSpPr>
          <p:nvPr/>
        </p:nvSpPr>
        <p:spPr bwMode="auto">
          <a:xfrm>
            <a:off x="4906963" y="3970338"/>
            <a:ext cx="1068387"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zugeordnet</a:t>
            </a:r>
          </a:p>
        </p:txBody>
      </p:sp>
      <p:sp>
        <p:nvSpPr>
          <p:cNvPr id="67589" name="Rectangle 5"/>
          <p:cNvSpPr>
            <a:spLocks noChangeArrowheads="1"/>
          </p:cNvSpPr>
          <p:nvPr/>
        </p:nvSpPr>
        <p:spPr bwMode="auto">
          <a:xfrm>
            <a:off x="6543675" y="2093913"/>
            <a:ext cx="635000" cy="284162"/>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erfüllt</a:t>
            </a:r>
          </a:p>
        </p:txBody>
      </p:sp>
      <p:sp>
        <p:nvSpPr>
          <p:cNvPr id="67590" name="Rectangle 6"/>
          <p:cNvSpPr>
            <a:spLocks noChangeArrowheads="1"/>
          </p:cNvSpPr>
          <p:nvPr/>
        </p:nvSpPr>
        <p:spPr bwMode="auto">
          <a:xfrm>
            <a:off x="7832725" y="2022475"/>
            <a:ext cx="1233488" cy="284163"/>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weitergeleitet</a:t>
            </a:r>
          </a:p>
        </p:txBody>
      </p:sp>
      <p:sp>
        <p:nvSpPr>
          <p:cNvPr id="67591" name="Rectangle 7"/>
          <p:cNvSpPr>
            <a:spLocks noChangeArrowheads="1"/>
          </p:cNvSpPr>
          <p:nvPr/>
        </p:nvSpPr>
        <p:spPr bwMode="auto">
          <a:xfrm>
            <a:off x="7832725" y="3032125"/>
            <a:ext cx="1233488" cy="284163"/>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Nicht erledigt</a:t>
            </a:r>
          </a:p>
        </p:txBody>
      </p:sp>
      <p:sp>
        <p:nvSpPr>
          <p:cNvPr id="67592" name="Rectangle 8"/>
          <p:cNvSpPr>
            <a:spLocks noChangeArrowheads="1"/>
          </p:cNvSpPr>
          <p:nvPr/>
        </p:nvSpPr>
        <p:spPr bwMode="auto">
          <a:xfrm>
            <a:off x="2938463" y="2093913"/>
            <a:ext cx="1250950"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angenommen</a:t>
            </a:r>
          </a:p>
        </p:txBody>
      </p:sp>
      <p:sp>
        <p:nvSpPr>
          <p:cNvPr id="67593" name="Rectangle 9"/>
          <p:cNvSpPr>
            <a:spLocks noChangeArrowheads="1"/>
          </p:cNvSpPr>
          <p:nvPr/>
        </p:nvSpPr>
        <p:spPr bwMode="auto">
          <a:xfrm>
            <a:off x="8116888" y="3970338"/>
            <a:ext cx="663575"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gelöst</a:t>
            </a:r>
          </a:p>
        </p:txBody>
      </p:sp>
      <p:sp>
        <p:nvSpPr>
          <p:cNvPr id="67594" name="Rectangle 10"/>
          <p:cNvSpPr>
            <a:spLocks noChangeArrowheads="1"/>
          </p:cNvSpPr>
          <p:nvPr/>
        </p:nvSpPr>
        <p:spPr bwMode="auto">
          <a:xfrm>
            <a:off x="6369050" y="2960688"/>
            <a:ext cx="1095375"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Nicht erfüllt</a:t>
            </a:r>
          </a:p>
        </p:txBody>
      </p:sp>
      <p:sp>
        <p:nvSpPr>
          <p:cNvPr id="67595" name="Rectangle 11"/>
          <p:cNvSpPr>
            <a:spLocks noChangeArrowheads="1"/>
          </p:cNvSpPr>
          <p:nvPr/>
        </p:nvSpPr>
        <p:spPr bwMode="auto">
          <a:xfrm>
            <a:off x="712788" y="4330700"/>
            <a:ext cx="1004887" cy="284163"/>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notwendig</a:t>
            </a:r>
          </a:p>
        </p:txBody>
      </p:sp>
      <p:sp>
        <p:nvSpPr>
          <p:cNvPr id="67596" name="Rectangle 12"/>
          <p:cNvSpPr>
            <a:spLocks noChangeArrowheads="1"/>
          </p:cNvSpPr>
          <p:nvPr/>
        </p:nvSpPr>
        <p:spPr bwMode="auto">
          <a:xfrm>
            <a:off x="5062538" y="2093913"/>
            <a:ext cx="863600"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realisiert</a:t>
            </a:r>
          </a:p>
        </p:txBody>
      </p:sp>
      <p:sp>
        <p:nvSpPr>
          <p:cNvPr id="67597" name="Rectangle 13"/>
          <p:cNvSpPr>
            <a:spLocks noChangeArrowheads="1"/>
          </p:cNvSpPr>
          <p:nvPr/>
        </p:nvSpPr>
        <p:spPr bwMode="auto">
          <a:xfrm>
            <a:off x="4029075" y="3465513"/>
            <a:ext cx="995363" cy="284162"/>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eingestellt</a:t>
            </a:r>
          </a:p>
        </p:txBody>
      </p:sp>
      <p:sp>
        <p:nvSpPr>
          <p:cNvPr id="67598" name="Rectangle 14"/>
          <p:cNvSpPr>
            <a:spLocks noChangeArrowheads="1"/>
          </p:cNvSpPr>
          <p:nvPr/>
        </p:nvSpPr>
        <p:spPr bwMode="auto">
          <a:xfrm>
            <a:off x="2722563" y="2960688"/>
            <a:ext cx="1554162" cy="284162"/>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Nicht erforderlich</a:t>
            </a:r>
          </a:p>
        </p:txBody>
      </p:sp>
      <p:sp>
        <p:nvSpPr>
          <p:cNvPr id="67599" name="Rectangle 15"/>
          <p:cNvSpPr>
            <a:spLocks noChangeArrowheads="1"/>
          </p:cNvSpPr>
          <p:nvPr/>
        </p:nvSpPr>
        <p:spPr bwMode="auto">
          <a:xfrm>
            <a:off x="5016500" y="6135688"/>
            <a:ext cx="830263" cy="284162"/>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ungültig</a:t>
            </a:r>
          </a:p>
        </p:txBody>
      </p:sp>
      <p:sp>
        <p:nvSpPr>
          <p:cNvPr id="67600" name="Rectangle 16"/>
          <p:cNvSpPr>
            <a:spLocks noChangeArrowheads="1"/>
          </p:cNvSpPr>
          <p:nvPr/>
        </p:nvSpPr>
        <p:spPr bwMode="auto">
          <a:xfrm>
            <a:off x="669925" y="2093913"/>
            <a:ext cx="1095375" cy="284162"/>
          </a:xfrm>
          <a:prstGeom prst="rect">
            <a:avLst/>
          </a:prstGeom>
          <a:solidFill>
            <a:schemeClr va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angefordert</a:t>
            </a:r>
          </a:p>
        </p:txBody>
      </p:sp>
      <p:sp>
        <p:nvSpPr>
          <p:cNvPr id="67601" name="Rectangle 17"/>
          <p:cNvSpPr>
            <a:spLocks noChangeArrowheads="1"/>
          </p:cNvSpPr>
          <p:nvPr/>
        </p:nvSpPr>
        <p:spPr bwMode="auto">
          <a:xfrm>
            <a:off x="7315200" y="3465513"/>
            <a:ext cx="773113" cy="284162"/>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erledigt</a:t>
            </a:r>
          </a:p>
        </p:txBody>
      </p:sp>
      <p:sp>
        <p:nvSpPr>
          <p:cNvPr id="67602" name="Rectangle 18"/>
          <p:cNvSpPr>
            <a:spLocks noChangeArrowheads="1"/>
          </p:cNvSpPr>
          <p:nvPr/>
        </p:nvSpPr>
        <p:spPr bwMode="auto">
          <a:xfrm>
            <a:off x="6635750" y="5413375"/>
            <a:ext cx="1454150" cy="284163"/>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zurückgewiesen</a:t>
            </a:r>
          </a:p>
        </p:txBody>
      </p:sp>
      <p:sp>
        <p:nvSpPr>
          <p:cNvPr id="67603" name="Rectangle 19"/>
          <p:cNvSpPr>
            <a:spLocks noChangeArrowheads="1"/>
          </p:cNvSpPr>
          <p:nvPr/>
        </p:nvSpPr>
        <p:spPr bwMode="auto">
          <a:xfrm>
            <a:off x="2962275" y="3970338"/>
            <a:ext cx="1076325"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klassifiziert</a:t>
            </a:r>
          </a:p>
        </p:txBody>
      </p:sp>
      <p:sp>
        <p:nvSpPr>
          <p:cNvPr id="67604" name="Rectangle 20"/>
          <p:cNvSpPr>
            <a:spLocks noChangeArrowheads="1"/>
          </p:cNvSpPr>
          <p:nvPr/>
        </p:nvSpPr>
        <p:spPr bwMode="auto">
          <a:xfrm>
            <a:off x="4733925" y="5413375"/>
            <a:ext cx="1408113" cy="284163"/>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Nicht akzeptiert</a:t>
            </a:r>
          </a:p>
        </p:txBody>
      </p:sp>
      <p:sp>
        <p:nvSpPr>
          <p:cNvPr id="67605" name="Rectangle 21"/>
          <p:cNvSpPr>
            <a:spLocks noChangeArrowheads="1"/>
          </p:cNvSpPr>
          <p:nvPr/>
        </p:nvSpPr>
        <p:spPr bwMode="auto">
          <a:xfrm>
            <a:off x="561975" y="2960688"/>
            <a:ext cx="1322388" cy="284162"/>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In Problem-DB</a:t>
            </a:r>
          </a:p>
        </p:txBody>
      </p:sp>
      <p:cxnSp>
        <p:nvCxnSpPr>
          <p:cNvPr id="67606" name="AutoShape 22"/>
          <p:cNvCxnSpPr>
            <a:cxnSpLocks noChangeShapeType="1"/>
            <a:stCxn id="67600" idx="2"/>
            <a:endCxn id="67605" idx="0"/>
          </p:cNvCxnSpPr>
          <p:nvPr/>
        </p:nvCxnSpPr>
        <p:spPr bwMode="auto">
          <a:xfrm>
            <a:off x="1217613" y="2378075"/>
            <a:ext cx="6350" cy="582613"/>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07" name="AutoShape 23"/>
          <p:cNvCxnSpPr>
            <a:cxnSpLocks noChangeShapeType="1"/>
            <a:stCxn id="67600" idx="3"/>
            <a:endCxn id="67592" idx="1"/>
          </p:cNvCxnSpPr>
          <p:nvPr/>
        </p:nvCxnSpPr>
        <p:spPr bwMode="auto">
          <a:xfrm>
            <a:off x="1765300" y="2236788"/>
            <a:ext cx="1173163"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08" name="AutoShape 24"/>
          <p:cNvCxnSpPr>
            <a:cxnSpLocks noChangeShapeType="1"/>
            <a:stCxn id="67605" idx="2"/>
            <a:endCxn id="67595" idx="0"/>
          </p:cNvCxnSpPr>
          <p:nvPr/>
        </p:nvCxnSpPr>
        <p:spPr bwMode="auto">
          <a:xfrm flipH="1">
            <a:off x="1216025" y="3244850"/>
            <a:ext cx="7938" cy="108585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11" name="AutoShape 27"/>
          <p:cNvCxnSpPr>
            <a:cxnSpLocks noChangeShapeType="1"/>
            <a:stCxn id="67592" idx="3"/>
            <a:endCxn id="67596" idx="1"/>
          </p:cNvCxnSpPr>
          <p:nvPr/>
        </p:nvCxnSpPr>
        <p:spPr bwMode="auto">
          <a:xfrm>
            <a:off x="4189413" y="2236788"/>
            <a:ext cx="873125"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13" name="AutoShape 29"/>
          <p:cNvCxnSpPr>
            <a:cxnSpLocks noChangeShapeType="1"/>
            <a:stCxn id="67587" idx="3"/>
            <a:endCxn id="67596" idx="2"/>
          </p:cNvCxnSpPr>
          <p:nvPr/>
        </p:nvCxnSpPr>
        <p:spPr bwMode="auto">
          <a:xfrm flipH="1" flipV="1">
            <a:off x="5494338" y="2378075"/>
            <a:ext cx="481012" cy="1735138"/>
          </a:xfrm>
          <a:prstGeom prst="bentConnector4">
            <a:avLst>
              <a:gd name="adj1" fmla="val -47523"/>
              <a:gd name="adj2" fmla="val 54162"/>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14" name="AutoShape 30"/>
          <p:cNvCxnSpPr>
            <a:cxnSpLocks noChangeShapeType="1"/>
            <a:stCxn id="67596" idx="3"/>
            <a:endCxn id="67589" idx="1"/>
          </p:cNvCxnSpPr>
          <p:nvPr/>
        </p:nvCxnSpPr>
        <p:spPr bwMode="auto">
          <a:xfrm>
            <a:off x="5926138" y="2236788"/>
            <a:ext cx="617537"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15" name="AutoShape 31"/>
          <p:cNvCxnSpPr>
            <a:cxnSpLocks noChangeShapeType="1"/>
            <a:stCxn id="67596" idx="3"/>
            <a:endCxn id="67594" idx="1"/>
          </p:cNvCxnSpPr>
          <p:nvPr/>
        </p:nvCxnSpPr>
        <p:spPr bwMode="auto">
          <a:xfrm>
            <a:off x="5926138" y="2236788"/>
            <a:ext cx="442912" cy="866775"/>
          </a:xfrm>
          <a:prstGeom prst="bentConnector3">
            <a:avLst>
              <a:gd name="adj1" fmla="val 49819"/>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19" name="AutoShape 35"/>
          <p:cNvCxnSpPr>
            <a:cxnSpLocks noChangeShapeType="1"/>
            <a:stCxn id="67603" idx="0"/>
            <a:endCxn id="67598" idx="2"/>
          </p:cNvCxnSpPr>
          <p:nvPr/>
        </p:nvCxnSpPr>
        <p:spPr bwMode="auto">
          <a:xfrm flipV="1">
            <a:off x="3500438" y="3244850"/>
            <a:ext cx="0" cy="725488"/>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0" name="AutoShape 36"/>
          <p:cNvCxnSpPr>
            <a:cxnSpLocks noChangeShapeType="1"/>
            <a:stCxn id="67603" idx="1"/>
            <a:endCxn id="67600" idx="1"/>
          </p:cNvCxnSpPr>
          <p:nvPr/>
        </p:nvCxnSpPr>
        <p:spPr bwMode="auto">
          <a:xfrm rot="10800000">
            <a:off x="669925" y="2236788"/>
            <a:ext cx="2292350" cy="1876425"/>
          </a:xfrm>
          <a:prstGeom prst="bentConnector3">
            <a:avLst>
              <a:gd name="adj1" fmla="val 109972"/>
            </a:avLst>
          </a:prstGeom>
          <a:noFill/>
          <a:ln w="12700">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cxnSp>
      <p:cxnSp>
        <p:nvCxnSpPr>
          <p:cNvPr id="67622" name="AutoShape 38"/>
          <p:cNvCxnSpPr>
            <a:cxnSpLocks noChangeShapeType="1"/>
            <a:stCxn id="67604" idx="2"/>
            <a:endCxn id="67599" idx="0"/>
          </p:cNvCxnSpPr>
          <p:nvPr/>
        </p:nvCxnSpPr>
        <p:spPr bwMode="auto">
          <a:xfrm flipH="1">
            <a:off x="5432425" y="5697538"/>
            <a:ext cx="6350" cy="43815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3" name="AutoShape 39"/>
          <p:cNvCxnSpPr>
            <a:cxnSpLocks noChangeShapeType="1"/>
            <a:stCxn id="67604" idx="3"/>
            <a:endCxn id="67602" idx="1"/>
          </p:cNvCxnSpPr>
          <p:nvPr/>
        </p:nvCxnSpPr>
        <p:spPr bwMode="auto">
          <a:xfrm>
            <a:off x="6142038" y="5556250"/>
            <a:ext cx="493712"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5" name="AutoShape 41"/>
          <p:cNvCxnSpPr>
            <a:cxnSpLocks noChangeShapeType="1"/>
            <a:stCxn id="67593" idx="0"/>
            <a:endCxn id="67591" idx="2"/>
          </p:cNvCxnSpPr>
          <p:nvPr/>
        </p:nvCxnSpPr>
        <p:spPr bwMode="auto">
          <a:xfrm flipV="1">
            <a:off x="8448675" y="3316288"/>
            <a:ext cx="1588" cy="65405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6" name="AutoShape 42"/>
          <p:cNvCxnSpPr>
            <a:cxnSpLocks noChangeShapeType="1"/>
            <a:stCxn id="67591" idx="0"/>
            <a:endCxn id="67590" idx="2"/>
          </p:cNvCxnSpPr>
          <p:nvPr/>
        </p:nvCxnSpPr>
        <p:spPr bwMode="auto">
          <a:xfrm flipV="1">
            <a:off x="8450263" y="2306638"/>
            <a:ext cx="0" cy="725487"/>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7" name="AutoShape 43"/>
          <p:cNvCxnSpPr>
            <a:cxnSpLocks noChangeShapeType="1"/>
            <a:stCxn id="67602" idx="3"/>
            <a:endCxn id="67590" idx="3"/>
          </p:cNvCxnSpPr>
          <p:nvPr/>
        </p:nvCxnSpPr>
        <p:spPr bwMode="auto">
          <a:xfrm flipV="1">
            <a:off x="8089900" y="2165350"/>
            <a:ext cx="976313" cy="3390900"/>
          </a:xfrm>
          <a:prstGeom prst="bentConnector3">
            <a:avLst>
              <a:gd name="adj1" fmla="val 123417"/>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28" name="AutoShape 44"/>
          <p:cNvCxnSpPr>
            <a:cxnSpLocks noChangeShapeType="1"/>
            <a:stCxn id="67602" idx="0"/>
            <a:endCxn id="67587" idx="2"/>
          </p:cNvCxnSpPr>
          <p:nvPr/>
        </p:nvCxnSpPr>
        <p:spPr bwMode="auto">
          <a:xfrm rot="5400000" flipH="1">
            <a:off x="5822950" y="3873500"/>
            <a:ext cx="1158875" cy="1920875"/>
          </a:xfrm>
          <a:prstGeom prst="bentConnector3">
            <a:avLst>
              <a:gd name="adj1" fmla="val 50000"/>
            </a:avLst>
          </a:prstGeom>
          <a:noFill/>
          <a:ln w="12700">
            <a:solidFill>
              <a:schemeClr val="fo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cxnSp>
      <p:cxnSp>
        <p:nvCxnSpPr>
          <p:cNvPr id="67629" name="AutoShape 45"/>
          <p:cNvCxnSpPr>
            <a:cxnSpLocks noChangeShapeType="1"/>
            <a:stCxn id="67593" idx="2"/>
            <a:endCxn id="67604" idx="0"/>
          </p:cNvCxnSpPr>
          <p:nvPr/>
        </p:nvCxnSpPr>
        <p:spPr bwMode="auto">
          <a:xfrm rot="5400000">
            <a:off x="6364287" y="3328988"/>
            <a:ext cx="1158875" cy="3009900"/>
          </a:xfrm>
          <a:prstGeom prst="bentConnector3">
            <a:avLst>
              <a:gd name="adj1" fmla="val 50000"/>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30" name="AutoShape 46"/>
          <p:cNvCxnSpPr>
            <a:cxnSpLocks noChangeShapeType="1"/>
            <a:stCxn id="67590" idx="0"/>
            <a:endCxn id="67593" idx="3"/>
          </p:cNvCxnSpPr>
          <p:nvPr/>
        </p:nvCxnSpPr>
        <p:spPr bwMode="auto">
          <a:xfrm rot="5400000" flipV="1">
            <a:off x="7569994" y="2902744"/>
            <a:ext cx="2090738" cy="330200"/>
          </a:xfrm>
          <a:prstGeom prst="bentConnector4">
            <a:avLst>
              <a:gd name="adj1" fmla="val -10935"/>
              <a:gd name="adj2" fmla="val 255769"/>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31" name="AutoShape 47"/>
          <p:cNvCxnSpPr>
            <a:cxnSpLocks noChangeShapeType="1"/>
            <a:stCxn id="67587" idx="3"/>
            <a:endCxn id="67593" idx="1"/>
          </p:cNvCxnSpPr>
          <p:nvPr/>
        </p:nvCxnSpPr>
        <p:spPr bwMode="auto">
          <a:xfrm>
            <a:off x="5975350" y="4113213"/>
            <a:ext cx="2141538"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34" name="AutoShape 50"/>
          <p:cNvCxnSpPr>
            <a:cxnSpLocks noChangeShapeType="1"/>
            <a:stCxn id="67605" idx="3"/>
            <a:endCxn id="67598" idx="1"/>
          </p:cNvCxnSpPr>
          <p:nvPr/>
        </p:nvCxnSpPr>
        <p:spPr bwMode="auto">
          <a:xfrm>
            <a:off x="1884363" y="3103563"/>
            <a:ext cx="838200" cy="0"/>
          </a:xfrm>
          <a:prstGeom prst="straightConnector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35" name="AutoShape 51"/>
          <p:cNvCxnSpPr>
            <a:cxnSpLocks noChangeShapeType="1"/>
            <a:stCxn id="67592" idx="2"/>
            <a:endCxn id="67587" idx="0"/>
          </p:cNvCxnSpPr>
          <p:nvPr/>
        </p:nvCxnSpPr>
        <p:spPr bwMode="auto">
          <a:xfrm rot="16200000" flipH="1">
            <a:off x="3706812" y="2235201"/>
            <a:ext cx="1592263" cy="1878012"/>
          </a:xfrm>
          <a:prstGeom prst="bentConnector3">
            <a:avLst>
              <a:gd name="adj1" fmla="val 49949"/>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67637" name="AutoShape 53"/>
          <p:cNvCxnSpPr>
            <a:cxnSpLocks noChangeShapeType="1"/>
            <a:stCxn id="67587" idx="1"/>
            <a:endCxn id="67597" idx="2"/>
          </p:cNvCxnSpPr>
          <p:nvPr/>
        </p:nvCxnSpPr>
        <p:spPr bwMode="auto">
          <a:xfrm rot="10800000">
            <a:off x="4527550" y="3749675"/>
            <a:ext cx="379413" cy="363538"/>
          </a:xfrm>
          <a:prstGeom prst="bentConnector2">
            <a:avLst/>
          </a:prstGeom>
          <a:noFill/>
          <a:ln w="12700">
            <a:solidFill>
              <a:srgbClr val="FFFFFF"/>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67638" name="Rectangle 54"/>
          <p:cNvSpPr>
            <a:spLocks noChangeArrowheads="1"/>
          </p:cNvSpPr>
          <p:nvPr/>
        </p:nvSpPr>
        <p:spPr bwMode="auto">
          <a:xfrm>
            <a:off x="463550" y="5702300"/>
            <a:ext cx="1049338" cy="284163"/>
          </a:xfrm>
          <a:prstGeom prst="rect">
            <a:avLst/>
          </a:prstGeom>
          <a:solidFill>
            <a:schemeClr val="fo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End-Status</a:t>
            </a:r>
          </a:p>
        </p:txBody>
      </p:sp>
      <p:sp>
        <p:nvSpPr>
          <p:cNvPr id="67639" name="Rectangle 55"/>
          <p:cNvSpPr>
            <a:spLocks noChangeArrowheads="1"/>
          </p:cNvSpPr>
          <p:nvPr/>
        </p:nvSpPr>
        <p:spPr bwMode="auto">
          <a:xfrm>
            <a:off x="450850" y="6062663"/>
            <a:ext cx="1112838" cy="284162"/>
          </a:xfrm>
          <a:prstGeom prst="rect">
            <a:avLst/>
          </a:prstGeom>
          <a:solidFill>
            <a:schemeClr val="hlink"/>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Start-Status</a:t>
            </a:r>
          </a:p>
        </p:txBody>
      </p:sp>
      <p:sp>
        <p:nvSpPr>
          <p:cNvPr id="67642" name="Line 58"/>
          <p:cNvSpPr>
            <a:spLocks noChangeShapeType="1"/>
          </p:cNvSpPr>
          <p:nvPr/>
        </p:nvSpPr>
        <p:spPr bwMode="auto">
          <a:xfrm rot="-5344973">
            <a:off x="4934744" y="4364831"/>
            <a:ext cx="215900" cy="1588"/>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anchor="ctr">
            <a:spAutoFit/>
          </a:bodyPr>
          <a:lstStyle/>
          <a:p>
            <a:endParaRPr lang="en-GB"/>
          </a:p>
        </p:txBody>
      </p:sp>
      <p:cxnSp>
        <p:nvCxnSpPr>
          <p:cNvPr id="67643" name="AutoShape 59"/>
          <p:cNvCxnSpPr>
            <a:cxnSpLocks noChangeShapeType="1"/>
            <a:stCxn id="67595" idx="3"/>
          </p:cNvCxnSpPr>
          <p:nvPr/>
        </p:nvCxnSpPr>
        <p:spPr bwMode="auto">
          <a:xfrm flipV="1">
            <a:off x="1717675" y="4465638"/>
            <a:ext cx="3457575" cy="7937"/>
          </a:xfrm>
          <a:prstGeom prst="bentConnector3">
            <a:avLst>
              <a:gd name="adj1" fmla="val 50000"/>
            </a:avLst>
          </a:prstGeom>
          <a:noFill/>
          <a:ln w="1270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67644" name="Line 60"/>
          <p:cNvSpPr>
            <a:spLocks noChangeShapeType="1"/>
          </p:cNvSpPr>
          <p:nvPr/>
        </p:nvSpPr>
        <p:spPr bwMode="auto">
          <a:xfrm flipH="1">
            <a:off x="4092575" y="4184650"/>
            <a:ext cx="803275"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cxnSp>
        <p:nvCxnSpPr>
          <p:cNvPr id="67645" name="AutoShape 61"/>
          <p:cNvCxnSpPr>
            <a:cxnSpLocks noChangeShapeType="1"/>
            <a:stCxn id="67593" idx="0"/>
            <a:endCxn id="67601" idx="3"/>
          </p:cNvCxnSpPr>
          <p:nvPr/>
        </p:nvCxnSpPr>
        <p:spPr bwMode="auto">
          <a:xfrm rot="5400000" flipH="1">
            <a:off x="8087519" y="3609182"/>
            <a:ext cx="361950" cy="360362"/>
          </a:xfrm>
          <a:prstGeom prst="bentConnector2">
            <a:avLst/>
          </a:prstGeom>
          <a:noFill/>
          <a:ln w="12700">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67646" name="Line 62"/>
          <p:cNvSpPr>
            <a:spLocks noChangeShapeType="1"/>
          </p:cNvSpPr>
          <p:nvPr/>
        </p:nvSpPr>
        <p:spPr bwMode="auto">
          <a:xfrm>
            <a:off x="5260975" y="4257675"/>
            <a:ext cx="0" cy="1154113"/>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spAutoFit/>
          </a:bodyPr>
          <a:lstStyle/>
          <a:p>
            <a:endParaRPr lang="en-GB"/>
          </a:p>
        </p:txBody>
      </p:sp>
      <p:sp>
        <p:nvSpPr>
          <p:cNvPr id="67648" name="Line 64"/>
          <p:cNvSpPr>
            <a:spLocks noChangeShapeType="1"/>
          </p:cNvSpPr>
          <p:nvPr/>
        </p:nvSpPr>
        <p:spPr bwMode="auto">
          <a:xfrm flipV="1">
            <a:off x="5845175" y="4257675"/>
            <a:ext cx="0" cy="215900"/>
          </a:xfrm>
          <a:prstGeom prst="line">
            <a:avLst/>
          </a:prstGeom>
          <a:noFill/>
          <a:ln w="127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txBody>
          <a:bodyPr wrap="none" anchor="ctr">
            <a:spAutoFit/>
          </a:bodyPr>
          <a:lstStyle/>
          <a:p>
            <a:endParaRPr lang="en-GB"/>
          </a:p>
        </p:txBody>
      </p:sp>
      <p:cxnSp>
        <p:nvCxnSpPr>
          <p:cNvPr id="67649" name="AutoShape 65"/>
          <p:cNvCxnSpPr>
            <a:cxnSpLocks noChangeShapeType="1"/>
            <a:stCxn id="67648" idx="0"/>
            <a:endCxn id="67594" idx="2"/>
          </p:cNvCxnSpPr>
          <p:nvPr/>
        </p:nvCxnSpPr>
        <p:spPr bwMode="auto">
          <a:xfrm rot="5400000" flipH="1" flipV="1">
            <a:off x="5766594" y="3323431"/>
            <a:ext cx="1228725" cy="1071563"/>
          </a:xfrm>
          <a:prstGeom prst="bentConnector3">
            <a:avLst>
              <a:gd name="adj1" fmla="val 81394"/>
            </a:avLst>
          </a:prstGeom>
          <a:noFill/>
          <a:ln w="12700">
            <a:solidFill>
              <a:schemeClr val="fo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folHlink">
                      <a:gamma/>
                      <a:shade val="60000"/>
                      <a:invGamma/>
                    </a:schemeClr>
                  </a:outerShdw>
                </a:effectLst>
              </a14:hiddenEffects>
            </a:ext>
          </a:extLst>
        </p:spPr>
      </p:cxnSp>
      <p:sp>
        <p:nvSpPr>
          <p:cNvPr id="67650" name="Text Box 66"/>
          <p:cNvSpPr txBox="1">
            <a:spLocks noChangeArrowheads="1"/>
          </p:cNvSpPr>
          <p:nvPr/>
        </p:nvSpPr>
        <p:spPr bwMode="auto">
          <a:xfrm>
            <a:off x="1557338" y="5702300"/>
            <a:ext cx="3313112"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 nur durch den Projektleiter zu setzen.</a:t>
            </a:r>
          </a:p>
        </p:txBody>
      </p:sp>
      <p:sp>
        <p:nvSpPr>
          <p:cNvPr id="67651" name="Text Box 67"/>
          <p:cNvSpPr txBox="1">
            <a:spLocks noChangeArrowheads="1"/>
          </p:cNvSpPr>
          <p:nvPr/>
        </p:nvSpPr>
        <p:spPr bwMode="auto">
          <a:xfrm>
            <a:off x="1539875" y="6080125"/>
            <a:ext cx="2654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 durch die Testgruppe, </a:t>
            </a:r>
          </a:p>
          <a:p>
            <a:pPr>
              <a:lnSpc>
                <a:spcPct val="100000"/>
              </a:lnSpc>
            </a:pPr>
            <a:r>
              <a:rPr lang="de-DE" altLang="en-US" sz="1300">
                <a:solidFill>
                  <a:srgbClr val="FFFFFF"/>
                </a:solidFill>
                <a:latin typeface="Arial" charset="0"/>
              </a:rPr>
              <a:t>ggf. durch den Kunden gesetzt.</a:t>
            </a:r>
          </a:p>
        </p:txBody>
      </p:sp>
      <p:sp>
        <p:nvSpPr>
          <p:cNvPr id="67670" name="Text Box 86"/>
          <p:cNvSpPr txBox="1">
            <a:spLocks noChangeArrowheads="1"/>
          </p:cNvSpPr>
          <p:nvPr/>
        </p:nvSpPr>
        <p:spPr bwMode="auto">
          <a:xfrm>
            <a:off x="425450" y="1603375"/>
            <a:ext cx="5364163"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Eine Fehlermeldung kann folgende Zustände annehmen ...</a:t>
            </a:r>
          </a:p>
        </p:txBody>
      </p:sp>
      <p:grpSp>
        <p:nvGrpSpPr>
          <p:cNvPr id="67671" name="Group 87"/>
          <p:cNvGrpSpPr>
            <a:grpSpLocks/>
          </p:cNvGrpSpPr>
          <p:nvPr/>
        </p:nvGrpSpPr>
        <p:grpSpPr bwMode="auto">
          <a:xfrm>
            <a:off x="8402638" y="215900"/>
            <a:ext cx="1243012" cy="950913"/>
            <a:chOff x="5520" y="144"/>
            <a:chExt cx="816" cy="632"/>
          </a:xfrm>
        </p:grpSpPr>
        <p:sp>
          <p:nvSpPr>
            <p:cNvPr id="67672" name="Oval 88"/>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7673" name="Oval 89"/>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7674" name="Oval 90"/>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7675" name="Oval 91"/>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76" name="Oval 92"/>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77" name="Oval 93"/>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78" name="Freeform 94"/>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79" name="Freeform 95"/>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80" name="Freeform 96"/>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81" name="Freeform 97"/>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7682" name="Oval 98"/>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7683" name="Oval 99"/>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7684" name="Oval 100"/>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7685" name="AutoShape 101"/>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7686" name="AutoShape 102"/>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7687" name="Text Box 103"/>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7688" name="Oval 104"/>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516063"/>
            <a:ext cx="6046788" cy="342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sp>
        <p:nvSpPr>
          <p:cNvPr id="68610" name="Rectangle 2"/>
          <p:cNvSpPr>
            <a:spLocks noGrp="1" noChangeArrowheads="1"/>
          </p:cNvSpPr>
          <p:nvPr>
            <p:ph type="title"/>
          </p:nvPr>
        </p:nvSpPr>
        <p:spPr>
          <a:xfrm>
            <a:off x="1344613" y="555625"/>
            <a:ext cx="4403725" cy="720725"/>
          </a:xfrm>
        </p:spPr>
        <p:txBody>
          <a:bodyPr/>
          <a:lstStyle/>
          <a:p>
            <a:r>
              <a:rPr lang="de-DE" altLang="en-US"/>
              <a:t>Metriken: Tools</a:t>
            </a:r>
            <a:br>
              <a:rPr lang="de-DE" altLang="en-US"/>
            </a:br>
            <a:r>
              <a:rPr lang="de-DE" altLang="en-US" sz="1700" i="1"/>
              <a:t>4. Wirkungsfelder : Software-Management</a:t>
            </a:r>
          </a:p>
        </p:txBody>
      </p:sp>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3103563"/>
            <a:ext cx="6156325" cy="331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sp>
        <p:nvSpPr>
          <p:cNvPr id="68615" name="Text Box 7"/>
          <p:cNvSpPr txBox="1">
            <a:spLocks noChangeArrowheads="1"/>
          </p:cNvSpPr>
          <p:nvPr/>
        </p:nvSpPr>
        <p:spPr bwMode="auto">
          <a:xfrm>
            <a:off x="6869113" y="1382713"/>
            <a:ext cx="2314575" cy="1395412"/>
          </a:xfrm>
          <a:prstGeom prst="rect">
            <a:avLst/>
          </a:prstGeom>
          <a:solidFill>
            <a:srgbClr val="FFFFFF"/>
          </a:solidFill>
          <a:ln w="28575">
            <a:solidFill>
              <a:schemeClr val="bg1"/>
            </a:solidFill>
            <a:miter lim="800000"/>
            <a:headEnd/>
            <a:tailEnd/>
          </a:ln>
          <a:effectLst>
            <a:outerShdw dist="107763" dir="2700000" algn="ctr" rotWithShape="0">
              <a:schemeClr val="bg1"/>
            </a:outer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chemeClr val="accent2"/>
                </a:solidFill>
                <a:latin typeface="Arial" charset="0"/>
              </a:rPr>
              <a:t>Auswertung</a:t>
            </a:r>
            <a:r>
              <a:rPr lang="de-DE" altLang="en-US" sz="1500">
                <a:latin typeface="Arial" charset="0"/>
              </a:rPr>
              <a:t> der</a:t>
            </a:r>
          </a:p>
          <a:p>
            <a:pPr>
              <a:lnSpc>
                <a:spcPct val="100000"/>
              </a:lnSpc>
            </a:pPr>
            <a:r>
              <a:rPr lang="de-DE" altLang="en-US" sz="1500">
                <a:latin typeface="Arial" charset="0"/>
              </a:rPr>
              <a:t>Fehlerverfolgung nach</a:t>
            </a:r>
            <a:r>
              <a:rPr lang="de-DE" altLang="en-US" sz="1700">
                <a:latin typeface="Arial" charset="0"/>
              </a:rPr>
              <a:t> </a:t>
            </a:r>
          </a:p>
          <a:p>
            <a:pPr>
              <a:lnSpc>
                <a:spcPct val="100000"/>
              </a:lnSpc>
              <a:buFontTx/>
              <a:buChar char="•"/>
            </a:pPr>
            <a:r>
              <a:rPr lang="de-DE" altLang="en-US" sz="1300">
                <a:latin typeface="Arial" charset="0"/>
              </a:rPr>
              <a:t> Zuständigem</a:t>
            </a:r>
            <a:endParaRPr lang="de-DE" altLang="en-US" sz="1700">
              <a:latin typeface="Arial" charset="0"/>
            </a:endParaRPr>
          </a:p>
          <a:p>
            <a:pPr>
              <a:lnSpc>
                <a:spcPct val="100000"/>
              </a:lnSpc>
              <a:buFontTx/>
              <a:buChar char="•"/>
            </a:pPr>
            <a:r>
              <a:rPr lang="de-DE" altLang="en-US" sz="1300">
                <a:latin typeface="Arial" charset="0"/>
              </a:rPr>
              <a:t> Initiator</a:t>
            </a:r>
          </a:p>
          <a:p>
            <a:pPr>
              <a:lnSpc>
                <a:spcPct val="100000"/>
              </a:lnSpc>
              <a:buFontTx/>
              <a:buChar char="•"/>
            </a:pPr>
            <a:r>
              <a:rPr lang="de-DE" altLang="en-US" sz="1300">
                <a:latin typeface="Arial" charset="0"/>
              </a:rPr>
              <a:t> Status</a:t>
            </a:r>
          </a:p>
          <a:p>
            <a:pPr>
              <a:lnSpc>
                <a:spcPct val="100000"/>
              </a:lnSpc>
              <a:buFontTx/>
              <a:buChar char="•"/>
            </a:pPr>
            <a:r>
              <a:rPr lang="de-DE" altLang="en-US" sz="1300">
                <a:latin typeface="Arial" charset="0"/>
              </a:rPr>
              <a:t> Erledigungstermin ...</a:t>
            </a:r>
          </a:p>
        </p:txBody>
      </p:sp>
      <p:grpSp>
        <p:nvGrpSpPr>
          <p:cNvPr id="68636" name="Group 28"/>
          <p:cNvGrpSpPr>
            <a:grpSpLocks/>
          </p:cNvGrpSpPr>
          <p:nvPr/>
        </p:nvGrpSpPr>
        <p:grpSpPr bwMode="auto">
          <a:xfrm>
            <a:off x="8402638" y="215900"/>
            <a:ext cx="1243012" cy="950913"/>
            <a:chOff x="5520" y="144"/>
            <a:chExt cx="816" cy="632"/>
          </a:xfrm>
        </p:grpSpPr>
        <p:sp>
          <p:nvSpPr>
            <p:cNvPr id="68637" name="Oval 29"/>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8638" name="Oval 30"/>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8639" name="Oval 31"/>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8640" name="Oval 32"/>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1" name="Oval 33"/>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2" name="Oval 34"/>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3" name="Freeform 35"/>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4" name="Freeform 36"/>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5" name="Freeform 37"/>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6" name="Freeform 38"/>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8647" name="Oval 39"/>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8648" name="Oval 40"/>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8649" name="Oval 41"/>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8650" name="AutoShape 42"/>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8651" name="AutoShape 43"/>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8652" name="Text Box 44"/>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8653" name="Oval 45"/>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344613" y="555625"/>
            <a:ext cx="4403725" cy="720725"/>
          </a:xfrm>
        </p:spPr>
        <p:txBody>
          <a:bodyPr/>
          <a:lstStyle/>
          <a:p>
            <a:r>
              <a:rPr lang="de-DE" altLang="en-US"/>
              <a:t>Metriken: Tools</a:t>
            </a:r>
            <a:br>
              <a:rPr lang="de-DE" altLang="en-US"/>
            </a:br>
            <a:r>
              <a:rPr lang="de-DE" altLang="en-US" sz="1700" i="1"/>
              <a:t>4. Wirkungsfelder : Software-Management</a:t>
            </a:r>
          </a:p>
        </p:txBody>
      </p:sp>
      <p:pic>
        <p:nvPicPr>
          <p:cNvPr id="696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75" y="1947863"/>
            <a:ext cx="8732838" cy="469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sp>
        <p:nvSpPr>
          <p:cNvPr id="69654" name="Text Box 22"/>
          <p:cNvSpPr txBox="1">
            <a:spLocks noChangeArrowheads="1"/>
          </p:cNvSpPr>
          <p:nvPr/>
        </p:nvSpPr>
        <p:spPr bwMode="auto">
          <a:xfrm>
            <a:off x="557213" y="1444625"/>
            <a:ext cx="5554662"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Fragebögen und Stellungnahmen erstellen und auswerten ...</a:t>
            </a:r>
          </a:p>
        </p:txBody>
      </p:sp>
      <p:grpSp>
        <p:nvGrpSpPr>
          <p:cNvPr id="69655" name="Group 23"/>
          <p:cNvGrpSpPr>
            <a:grpSpLocks/>
          </p:cNvGrpSpPr>
          <p:nvPr/>
        </p:nvGrpSpPr>
        <p:grpSpPr bwMode="auto">
          <a:xfrm>
            <a:off x="8402638" y="215900"/>
            <a:ext cx="1243012" cy="950913"/>
            <a:chOff x="5520" y="144"/>
            <a:chExt cx="816" cy="632"/>
          </a:xfrm>
        </p:grpSpPr>
        <p:sp>
          <p:nvSpPr>
            <p:cNvPr id="69656" name="Oval 24"/>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9657" name="Oval 25"/>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9658" name="Oval 26"/>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9659" name="Oval 27"/>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0" name="Oval 28"/>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1" name="Oval 29"/>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2" name="Freeform 30"/>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3" name="Freeform 31"/>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4" name="Freeform 32"/>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5" name="Freeform 33"/>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9666" name="Oval 34"/>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9667" name="Oval 35"/>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9668" name="Oval 36"/>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9669" name="AutoShape 37"/>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9670" name="AutoShape 38"/>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9671" name="Text Box 39"/>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9672" name="Oval 40"/>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5" y="2165350"/>
            <a:ext cx="8915400" cy="164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pic>
      <p:sp>
        <p:nvSpPr>
          <p:cNvPr id="70661" name="Text Box 5"/>
          <p:cNvSpPr txBox="1">
            <a:spLocks noChangeArrowheads="1"/>
          </p:cNvSpPr>
          <p:nvPr/>
        </p:nvSpPr>
        <p:spPr bwMode="auto">
          <a:xfrm>
            <a:off x="312738" y="1660525"/>
            <a:ext cx="38290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i="1">
                <a:solidFill>
                  <a:srgbClr val="FFFFFF"/>
                </a:solidFill>
                <a:latin typeface="Arial" charset="0"/>
              </a:rPr>
              <a:t>Sofortige Auswertung bei der Prüfung ...</a:t>
            </a:r>
          </a:p>
        </p:txBody>
      </p:sp>
      <p:sp>
        <p:nvSpPr>
          <p:cNvPr id="70662" name="Text Box 6"/>
          <p:cNvSpPr txBox="1">
            <a:spLocks noChangeArrowheads="1"/>
          </p:cNvSpPr>
          <p:nvPr/>
        </p:nvSpPr>
        <p:spPr bwMode="auto">
          <a:xfrm>
            <a:off x="304800" y="4175125"/>
            <a:ext cx="6624638" cy="122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Alle Checklisten werden in einer Datenbank abgelegt. Sie können nach </a:t>
            </a:r>
          </a:p>
          <a:p>
            <a:pPr>
              <a:lnSpc>
                <a:spcPct val="100000"/>
              </a:lnSpc>
              <a:buFontTx/>
              <a:buChar char="•"/>
            </a:pPr>
            <a:r>
              <a:rPr lang="de-DE" altLang="en-US" sz="1500">
                <a:solidFill>
                  <a:srgbClr val="FFFFFF"/>
                </a:solidFill>
                <a:latin typeface="Arial" charset="0"/>
              </a:rPr>
              <a:t> Prüfer, </a:t>
            </a:r>
          </a:p>
          <a:p>
            <a:pPr>
              <a:lnSpc>
                <a:spcPct val="100000"/>
              </a:lnSpc>
              <a:buFontTx/>
              <a:buChar char="•"/>
            </a:pPr>
            <a:r>
              <a:rPr lang="de-DE" altLang="en-US" sz="1500">
                <a:solidFill>
                  <a:srgbClr val="FFFFFF"/>
                </a:solidFill>
                <a:latin typeface="Arial" charset="0"/>
              </a:rPr>
              <a:t> Ergebnis, </a:t>
            </a:r>
          </a:p>
          <a:p>
            <a:pPr>
              <a:lnSpc>
                <a:spcPct val="100000"/>
              </a:lnSpc>
              <a:buFontTx/>
              <a:buChar char="•"/>
            </a:pPr>
            <a:r>
              <a:rPr lang="de-DE" altLang="en-US" sz="1500">
                <a:solidFill>
                  <a:srgbClr val="FFFFFF"/>
                </a:solidFill>
                <a:latin typeface="Arial" charset="0"/>
              </a:rPr>
              <a:t> Ergebnistyp, ...</a:t>
            </a:r>
          </a:p>
          <a:p>
            <a:pPr>
              <a:lnSpc>
                <a:spcPct val="100000"/>
              </a:lnSpc>
            </a:pPr>
            <a:r>
              <a:rPr lang="de-DE" altLang="en-US" sz="1500">
                <a:solidFill>
                  <a:srgbClr val="FFFFFF"/>
                </a:solidFill>
                <a:latin typeface="Arial" charset="0"/>
              </a:rPr>
              <a:t>ausgewertet werden.</a:t>
            </a:r>
          </a:p>
        </p:txBody>
      </p:sp>
      <p:sp>
        <p:nvSpPr>
          <p:cNvPr id="70682" name="Rectangle 26"/>
          <p:cNvSpPr>
            <a:spLocks noGrp="1" noChangeArrowheads="1"/>
          </p:cNvSpPr>
          <p:nvPr>
            <p:ph type="title"/>
          </p:nvPr>
        </p:nvSpPr>
        <p:spPr>
          <a:xfrm>
            <a:off x="1344613" y="555625"/>
            <a:ext cx="4403725" cy="720725"/>
          </a:xfrm>
          <a:noFill/>
          <a:ln/>
        </p:spPr>
        <p:txBody>
          <a:bodyPr/>
          <a:lstStyle/>
          <a:p>
            <a:r>
              <a:rPr lang="de-DE" altLang="en-US"/>
              <a:t>Metriken: Tools</a:t>
            </a:r>
            <a:br>
              <a:rPr lang="de-DE" altLang="en-US"/>
            </a:br>
            <a:r>
              <a:rPr lang="de-DE" altLang="en-US" sz="1700" i="1"/>
              <a:t>4. Wirkungsfelder : Software-Management</a:t>
            </a:r>
          </a:p>
        </p:txBody>
      </p:sp>
      <p:pic>
        <p:nvPicPr>
          <p:cNvPr id="70683"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3513" y="4546600"/>
            <a:ext cx="6686550" cy="186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grpSp>
        <p:nvGrpSpPr>
          <p:cNvPr id="70684" name="Group 28"/>
          <p:cNvGrpSpPr>
            <a:grpSpLocks/>
          </p:cNvGrpSpPr>
          <p:nvPr/>
        </p:nvGrpSpPr>
        <p:grpSpPr bwMode="auto">
          <a:xfrm>
            <a:off x="8402638" y="215900"/>
            <a:ext cx="1243012" cy="950913"/>
            <a:chOff x="5520" y="144"/>
            <a:chExt cx="816" cy="632"/>
          </a:xfrm>
        </p:grpSpPr>
        <p:sp>
          <p:nvSpPr>
            <p:cNvPr id="70685" name="Oval 29"/>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0686" name="Oval 30"/>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0687" name="Oval 31"/>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70688" name="Oval 32"/>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89" name="Oval 33"/>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0" name="Oval 34"/>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1" name="Freeform 35"/>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2" name="Freeform 36"/>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3" name="Freeform 37"/>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4" name="Freeform 38"/>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70695" name="Oval 39"/>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70696" name="Oval 40"/>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70697" name="Oval 41"/>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70698" name="AutoShape 42"/>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70699" name="AutoShape 43"/>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70700" name="Text Box 44"/>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70701" name="Oval 45"/>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52" name="AutoShape 288"/>
          <p:cNvSpPr>
            <a:spLocks noChangeArrowheads="1"/>
          </p:cNvSpPr>
          <p:nvPr/>
        </p:nvSpPr>
        <p:spPr bwMode="auto">
          <a:xfrm>
            <a:off x="1973263" y="1443038"/>
            <a:ext cx="5114925" cy="3175000"/>
          </a:xfrm>
          <a:prstGeom prst="triangle">
            <a:avLst>
              <a:gd name="adj" fmla="val 50000"/>
            </a:avLst>
          </a:prstGeom>
          <a:solidFill>
            <a:srgbClr val="FFFFFF"/>
          </a:solidFill>
          <a:ln w="381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6866" name="Rectangle 2"/>
          <p:cNvSpPr>
            <a:spLocks noGrp="1" noChangeArrowheads="1"/>
          </p:cNvSpPr>
          <p:nvPr>
            <p:ph type="title"/>
          </p:nvPr>
        </p:nvSpPr>
        <p:spPr>
          <a:xfrm>
            <a:off x="1344613" y="550863"/>
            <a:ext cx="4464050" cy="720725"/>
          </a:xfrm>
        </p:spPr>
        <p:txBody>
          <a:bodyPr/>
          <a:lstStyle/>
          <a:p>
            <a:r>
              <a:rPr lang="de-DE" altLang="en-US"/>
              <a:t>Controlling</a:t>
            </a:r>
            <a:br>
              <a:rPr lang="de-DE" altLang="en-US"/>
            </a:br>
            <a:r>
              <a:rPr lang="de-DE" altLang="en-US" sz="1700" i="1"/>
              <a:t>4. Wirkungsfelder : Software-Management</a:t>
            </a:r>
            <a:r>
              <a:rPr lang="de-DE" altLang="en-US" sz="1700"/>
              <a:t> </a:t>
            </a:r>
            <a:endParaRPr lang="de-DE" altLang="en-US"/>
          </a:p>
        </p:txBody>
      </p:sp>
      <p:sp>
        <p:nvSpPr>
          <p:cNvPr id="36908" name="Rectangle 44"/>
          <p:cNvSpPr>
            <a:spLocks noChangeArrowheads="1"/>
          </p:cNvSpPr>
          <p:nvPr/>
        </p:nvSpPr>
        <p:spPr bwMode="auto">
          <a:xfrm>
            <a:off x="4113213" y="2541588"/>
            <a:ext cx="94615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chemeClr val="accent1"/>
                </a:solidFill>
                <a:latin typeface="Arial" charset="0"/>
              </a:rPr>
              <a:t>Kosten</a:t>
            </a:r>
          </a:p>
        </p:txBody>
      </p:sp>
      <p:sp>
        <p:nvSpPr>
          <p:cNvPr id="36909" name="Rectangle 45"/>
          <p:cNvSpPr>
            <a:spLocks noChangeArrowheads="1"/>
          </p:cNvSpPr>
          <p:nvPr/>
        </p:nvSpPr>
        <p:spPr bwMode="auto">
          <a:xfrm>
            <a:off x="4895850" y="4189413"/>
            <a:ext cx="196215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chemeClr val="accent1"/>
                </a:solidFill>
                <a:latin typeface="Arial" charset="0"/>
              </a:rPr>
              <a:t>Produkt-Qualität</a:t>
            </a:r>
          </a:p>
        </p:txBody>
      </p:sp>
      <p:sp>
        <p:nvSpPr>
          <p:cNvPr id="36910" name="WordArt 46"/>
          <p:cNvSpPr>
            <a:spLocks noChangeArrowheads="1" noChangeShapeType="1" noTextEdit="1"/>
          </p:cNvSpPr>
          <p:nvPr/>
        </p:nvSpPr>
        <p:spPr bwMode="auto">
          <a:xfrm>
            <a:off x="5334000" y="3608388"/>
            <a:ext cx="511175" cy="5048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ln w="9525">
                  <a:round/>
                  <a:headEnd/>
                  <a:tailEnd/>
                </a:ln>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
        <p:nvSpPr>
          <p:cNvPr id="36912" name="Freeform 48"/>
          <p:cNvSpPr>
            <a:spLocks/>
          </p:cNvSpPr>
          <p:nvPr/>
        </p:nvSpPr>
        <p:spPr bwMode="auto">
          <a:xfrm>
            <a:off x="3270250" y="3441700"/>
            <a:ext cx="84138" cy="465138"/>
          </a:xfrm>
          <a:custGeom>
            <a:avLst/>
            <a:gdLst>
              <a:gd name="T0" fmla="*/ 54 w 55"/>
              <a:gd name="T1" fmla="*/ 309 h 310"/>
              <a:gd name="T2" fmla="*/ 54 w 55"/>
              <a:gd name="T3" fmla="*/ 0 h 310"/>
              <a:gd name="T4" fmla="*/ 0 w 55"/>
              <a:gd name="T5" fmla="*/ 0 h 310"/>
              <a:gd name="T6" fmla="*/ 0 w 55"/>
              <a:gd name="T7" fmla="*/ 309 h 310"/>
              <a:gd name="T8" fmla="*/ 54 w 55"/>
              <a:gd name="T9" fmla="*/ 309 h 310"/>
            </a:gdLst>
            <a:ahLst/>
            <a:cxnLst>
              <a:cxn ang="0">
                <a:pos x="T0" y="T1"/>
              </a:cxn>
              <a:cxn ang="0">
                <a:pos x="T2" y="T3"/>
              </a:cxn>
              <a:cxn ang="0">
                <a:pos x="T4" y="T5"/>
              </a:cxn>
              <a:cxn ang="0">
                <a:pos x="T6" y="T7"/>
              </a:cxn>
              <a:cxn ang="0">
                <a:pos x="T8" y="T9"/>
              </a:cxn>
            </a:cxnLst>
            <a:rect l="0" t="0" r="r" b="b"/>
            <a:pathLst>
              <a:path w="55" h="310">
                <a:moveTo>
                  <a:pt x="54" y="309"/>
                </a:moveTo>
                <a:lnTo>
                  <a:pt x="54" y="0"/>
                </a:lnTo>
                <a:lnTo>
                  <a:pt x="0" y="0"/>
                </a:lnTo>
                <a:lnTo>
                  <a:pt x="0" y="309"/>
                </a:lnTo>
                <a:lnTo>
                  <a:pt x="54" y="30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3" name="Freeform 49"/>
          <p:cNvSpPr>
            <a:spLocks/>
          </p:cNvSpPr>
          <p:nvPr/>
        </p:nvSpPr>
        <p:spPr bwMode="auto">
          <a:xfrm>
            <a:off x="3270250" y="3800475"/>
            <a:ext cx="84138" cy="84138"/>
          </a:xfrm>
          <a:custGeom>
            <a:avLst/>
            <a:gdLst>
              <a:gd name="T0" fmla="*/ 0 w 55"/>
              <a:gd name="T1" fmla="*/ 55 h 56"/>
              <a:gd name="T2" fmla="*/ 54 w 55"/>
              <a:gd name="T3" fmla="*/ 20 h 56"/>
              <a:gd name="T4" fmla="*/ 54 w 55"/>
              <a:gd name="T5" fmla="*/ 0 h 56"/>
              <a:gd name="T6" fmla="*/ 0 w 55"/>
              <a:gd name="T7" fmla="*/ 35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5"/>
                </a:lnTo>
                <a:lnTo>
                  <a:pt x="0" y="5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4" name="Freeform 50"/>
          <p:cNvSpPr>
            <a:spLocks/>
          </p:cNvSpPr>
          <p:nvPr/>
        </p:nvSpPr>
        <p:spPr bwMode="auto">
          <a:xfrm>
            <a:off x="3270250" y="3721100"/>
            <a:ext cx="84138" cy="80963"/>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5" name="Freeform 51"/>
          <p:cNvSpPr>
            <a:spLocks/>
          </p:cNvSpPr>
          <p:nvPr/>
        </p:nvSpPr>
        <p:spPr bwMode="auto">
          <a:xfrm>
            <a:off x="3270250" y="3636963"/>
            <a:ext cx="84138" cy="80962"/>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6" name="Freeform 52"/>
          <p:cNvSpPr>
            <a:spLocks/>
          </p:cNvSpPr>
          <p:nvPr/>
        </p:nvSpPr>
        <p:spPr bwMode="auto">
          <a:xfrm>
            <a:off x="3270250" y="3554413"/>
            <a:ext cx="84138" cy="84137"/>
          </a:xfrm>
          <a:custGeom>
            <a:avLst/>
            <a:gdLst>
              <a:gd name="T0" fmla="*/ 0 w 55"/>
              <a:gd name="T1" fmla="*/ 55 h 56"/>
              <a:gd name="T2" fmla="*/ 54 w 55"/>
              <a:gd name="T3" fmla="*/ 20 h 56"/>
              <a:gd name="T4" fmla="*/ 54 w 55"/>
              <a:gd name="T5" fmla="*/ 0 h 56"/>
              <a:gd name="T6" fmla="*/ 0 w 55"/>
              <a:gd name="T7" fmla="*/ 34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4"/>
                </a:lnTo>
                <a:lnTo>
                  <a:pt x="0" y="5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7" name="Freeform 53"/>
          <p:cNvSpPr>
            <a:spLocks/>
          </p:cNvSpPr>
          <p:nvPr/>
        </p:nvSpPr>
        <p:spPr bwMode="auto">
          <a:xfrm>
            <a:off x="3270250" y="3470275"/>
            <a:ext cx="84138" cy="82550"/>
          </a:xfrm>
          <a:custGeom>
            <a:avLst/>
            <a:gdLst>
              <a:gd name="T0" fmla="*/ 0 w 55"/>
              <a:gd name="T1" fmla="*/ 54 h 55"/>
              <a:gd name="T2" fmla="*/ 54 w 55"/>
              <a:gd name="T3" fmla="*/ 20 h 55"/>
              <a:gd name="T4" fmla="*/ 54 w 55"/>
              <a:gd name="T5" fmla="*/ 0 h 55"/>
              <a:gd name="T6" fmla="*/ 0 w 55"/>
              <a:gd name="T7" fmla="*/ 34 h 55"/>
              <a:gd name="T8" fmla="*/ 0 w 55"/>
              <a:gd name="T9" fmla="*/ 54 h 55"/>
            </a:gdLst>
            <a:ahLst/>
            <a:cxnLst>
              <a:cxn ang="0">
                <a:pos x="T0" y="T1"/>
              </a:cxn>
              <a:cxn ang="0">
                <a:pos x="T2" y="T3"/>
              </a:cxn>
              <a:cxn ang="0">
                <a:pos x="T4" y="T5"/>
              </a:cxn>
              <a:cxn ang="0">
                <a:pos x="T6" y="T7"/>
              </a:cxn>
              <a:cxn ang="0">
                <a:pos x="T8" y="T9"/>
              </a:cxn>
            </a:cxnLst>
            <a:rect l="0" t="0" r="r" b="b"/>
            <a:pathLst>
              <a:path w="55" h="55">
                <a:moveTo>
                  <a:pt x="0" y="54"/>
                </a:moveTo>
                <a:lnTo>
                  <a:pt x="54" y="20"/>
                </a:lnTo>
                <a:lnTo>
                  <a:pt x="54" y="0"/>
                </a:lnTo>
                <a:lnTo>
                  <a:pt x="0" y="34"/>
                </a:lnTo>
                <a:lnTo>
                  <a:pt x="0" y="5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8" name="Freeform 54"/>
          <p:cNvSpPr>
            <a:spLocks/>
          </p:cNvSpPr>
          <p:nvPr/>
        </p:nvSpPr>
        <p:spPr bwMode="auto">
          <a:xfrm>
            <a:off x="2921000" y="3787775"/>
            <a:ext cx="74613" cy="623888"/>
          </a:xfrm>
          <a:custGeom>
            <a:avLst/>
            <a:gdLst>
              <a:gd name="T0" fmla="*/ 0 w 49"/>
              <a:gd name="T1" fmla="*/ 411 h 415"/>
              <a:gd name="T2" fmla="*/ 0 w 49"/>
              <a:gd name="T3" fmla="*/ 413 h 415"/>
              <a:gd name="T4" fmla="*/ 1 w 49"/>
              <a:gd name="T5" fmla="*/ 413 h 415"/>
              <a:gd name="T6" fmla="*/ 1 w 49"/>
              <a:gd name="T7" fmla="*/ 414 h 415"/>
              <a:gd name="T8" fmla="*/ 46 w 49"/>
              <a:gd name="T9" fmla="*/ 414 h 415"/>
              <a:gd name="T10" fmla="*/ 47 w 49"/>
              <a:gd name="T11" fmla="*/ 413 h 415"/>
              <a:gd name="T12" fmla="*/ 47 w 49"/>
              <a:gd name="T13" fmla="*/ 412 h 415"/>
              <a:gd name="T14" fmla="*/ 48 w 49"/>
              <a:gd name="T15" fmla="*/ 411 h 415"/>
              <a:gd name="T16" fmla="*/ 48 w 49"/>
              <a:gd name="T17" fmla="*/ 2 h 415"/>
              <a:gd name="T18" fmla="*/ 47 w 49"/>
              <a:gd name="T19" fmla="*/ 1 h 415"/>
              <a:gd name="T20" fmla="*/ 47 w 49"/>
              <a:gd name="T21" fmla="*/ 0 h 415"/>
              <a:gd name="T22" fmla="*/ 1 w 49"/>
              <a:gd name="T23" fmla="*/ 0 h 415"/>
              <a:gd name="T24" fmla="*/ 0 w 49"/>
              <a:gd name="T25" fmla="*/ 1 h 415"/>
              <a:gd name="T26" fmla="*/ 0 w 49"/>
              <a:gd name="T27" fmla="*/ 2 h 415"/>
              <a:gd name="T28" fmla="*/ 0 w 49"/>
              <a:gd name="T29" fmla="*/ 411 h 415"/>
              <a:gd name="T30" fmla="*/ 3 w 49"/>
              <a:gd name="T31" fmla="*/ 411 h 415"/>
              <a:gd name="T32" fmla="*/ 3 w 49"/>
              <a:gd name="T33" fmla="*/ 2 h 415"/>
              <a:gd name="T34" fmla="*/ 2 w 49"/>
              <a:gd name="T35" fmla="*/ 5 h 415"/>
              <a:gd name="T36" fmla="*/ 46 w 49"/>
              <a:gd name="T37" fmla="*/ 5 h 415"/>
              <a:gd name="T38" fmla="*/ 44 w 49"/>
              <a:gd name="T39" fmla="*/ 2 h 415"/>
              <a:gd name="T40" fmla="*/ 44 w 49"/>
              <a:gd name="T41" fmla="*/ 411 h 415"/>
              <a:gd name="T42" fmla="*/ 46 w 49"/>
              <a:gd name="T43" fmla="*/ 409 h 415"/>
              <a:gd name="T44" fmla="*/ 2 w 49"/>
              <a:gd name="T45" fmla="*/ 409 h 415"/>
              <a:gd name="T46" fmla="*/ 3 w 49"/>
              <a:gd name="T47" fmla="*/ 411 h 415"/>
              <a:gd name="T48" fmla="*/ 0 w 49"/>
              <a:gd name="T49"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415">
                <a:moveTo>
                  <a:pt x="0" y="411"/>
                </a:moveTo>
                <a:lnTo>
                  <a:pt x="0" y="413"/>
                </a:lnTo>
                <a:lnTo>
                  <a:pt x="1" y="413"/>
                </a:lnTo>
                <a:lnTo>
                  <a:pt x="1" y="414"/>
                </a:lnTo>
                <a:lnTo>
                  <a:pt x="46" y="414"/>
                </a:lnTo>
                <a:lnTo>
                  <a:pt x="47" y="413"/>
                </a:lnTo>
                <a:lnTo>
                  <a:pt x="47" y="412"/>
                </a:lnTo>
                <a:lnTo>
                  <a:pt x="48" y="411"/>
                </a:lnTo>
                <a:lnTo>
                  <a:pt x="48" y="2"/>
                </a:lnTo>
                <a:lnTo>
                  <a:pt x="47" y="1"/>
                </a:lnTo>
                <a:lnTo>
                  <a:pt x="47" y="0"/>
                </a:lnTo>
                <a:lnTo>
                  <a:pt x="1" y="0"/>
                </a:lnTo>
                <a:lnTo>
                  <a:pt x="0" y="1"/>
                </a:lnTo>
                <a:lnTo>
                  <a:pt x="0" y="2"/>
                </a:lnTo>
                <a:lnTo>
                  <a:pt x="0" y="411"/>
                </a:lnTo>
                <a:lnTo>
                  <a:pt x="3" y="411"/>
                </a:lnTo>
                <a:lnTo>
                  <a:pt x="3" y="2"/>
                </a:lnTo>
                <a:lnTo>
                  <a:pt x="2" y="5"/>
                </a:lnTo>
                <a:lnTo>
                  <a:pt x="46" y="5"/>
                </a:lnTo>
                <a:lnTo>
                  <a:pt x="44" y="2"/>
                </a:lnTo>
                <a:lnTo>
                  <a:pt x="44" y="411"/>
                </a:lnTo>
                <a:lnTo>
                  <a:pt x="46" y="409"/>
                </a:lnTo>
                <a:lnTo>
                  <a:pt x="2" y="409"/>
                </a:lnTo>
                <a:lnTo>
                  <a:pt x="3" y="411"/>
                </a:lnTo>
                <a:lnTo>
                  <a:pt x="0" y="41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19" name="Oval 55"/>
          <p:cNvSpPr>
            <a:spLocks noChangeArrowheads="1"/>
          </p:cNvSpPr>
          <p:nvPr/>
        </p:nvSpPr>
        <p:spPr bwMode="auto">
          <a:xfrm>
            <a:off x="3011488" y="3968750"/>
            <a:ext cx="592137" cy="42545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0" name="Oval 56"/>
          <p:cNvSpPr>
            <a:spLocks noChangeArrowheads="1"/>
          </p:cNvSpPr>
          <p:nvPr/>
        </p:nvSpPr>
        <p:spPr bwMode="auto">
          <a:xfrm>
            <a:off x="3036888" y="3986213"/>
            <a:ext cx="541337" cy="388937"/>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1" name="Oval 57"/>
          <p:cNvSpPr>
            <a:spLocks noChangeArrowheads="1"/>
          </p:cNvSpPr>
          <p:nvPr/>
        </p:nvSpPr>
        <p:spPr bwMode="auto">
          <a:xfrm>
            <a:off x="3054350" y="4000500"/>
            <a:ext cx="506413" cy="36195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2" name="Oval 58"/>
          <p:cNvSpPr>
            <a:spLocks noChangeArrowheads="1"/>
          </p:cNvSpPr>
          <p:nvPr/>
        </p:nvSpPr>
        <p:spPr bwMode="auto">
          <a:xfrm>
            <a:off x="3065463" y="4010025"/>
            <a:ext cx="481012" cy="3429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3" name="Oval 59"/>
          <p:cNvSpPr>
            <a:spLocks noChangeArrowheads="1"/>
          </p:cNvSpPr>
          <p:nvPr/>
        </p:nvSpPr>
        <p:spPr bwMode="auto">
          <a:xfrm>
            <a:off x="3178175" y="4092575"/>
            <a:ext cx="255588" cy="177800"/>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4" name="Oval 60"/>
          <p:cNvSpPr>
            <a:spLocks noChangeArrowheads="1"/>
          </p:cNvSpPr>
          <p:nvPr/>
        </p:nvSpPr>
        <p:spPr bwMode="auto">
          <a:xfrm>
            <a:off x="3192463" y="4100513"/>
            <a:ext cx="230187" cy="161925"/>
          </a:xfrm>
          <a:prstGeom prst="ellipse">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25" name="Freeform 61"/>
          <p:cNvSpPr>
            <a:spLocks/>
          </p:cNvSpPr>
          <p:nvPr/>
        </p:nvSpPr>
        <p:spPr bwMode="auto">
          <a:xfrm>
            <a:off x="3305175" y="3986213"/>
            <a:ext cx="14288" cy="25400"/>
          </a:xfrm>
          <a:custGeom>
            <a:avLst/>
            <a:gdLst>
              <a:gd name="T0" fmla="*/ 0 w 9"/>
              <a:gd name="T1" fmla="*/ 9 h 17"/>
              <a:gd name="T2" fmla="*/ 4 w 9"/>
              <a:gd name="T3" fmla="*/ 0 h 17"/>
              <a:gd name="T4" fmla="*/ 8 w 9"/>
              <a:gd name="T5" fmla="*/ 9 h 17"/>
              <a:gd name="T6" fmla="*/ 4 w 9"/>
              <a:gd name="T7" fmla="*/ 16 h 17"/>
              <a:gd name="T8" fmla="*/ 0 w 9"/>
              <a:gd name="T9" fmla="*/ 9 h 17"/>
            </a:gdLst>
            <a:ahLst/>
            <a:cxnLst>
              <a:cxn ang="0">
                <a:pos x="T0" y="T1"/>
              </a:cxn>
              <a:cxn ang="0">
                <a:pos x="T2" y="T3"/>
              </a:cxn>
              <a:cxn ang="0">
                <a:pos x="T4" y="T5"/>
              </a:cxn>
              <a:cxn ang="0">
                <a:pos x="T6" y="T7"/>
              </a:cxn>
              <a:cxn ang="0">
                <a:pos x="T8" y="T9"/>
              </a:cxn>
            </a:cxnLst>
            <a:rect l="0" t="0" r="r" b="b"/>
            <a:pathLst>
              <a:path w="9" h="17">
                <a:moveTo>
                  <a:pt x="0" y="9"/>
                </a:moveTo>
                <a:lnTo>
                  <a:pt x="4" y="0"/>
                </a:lnTo>
                <a:lnTo>
                  <a:pt x="8" y="9"/>
                </a:lnTo>
                <a:lnTo>
                  <a:pt x="4" y="16"/>
                </a:lnTo>
                <a:lnTo>
                  <a:pt x="0" y="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26" name="Freeform 62"/>
          <p:cNvSpPr>
            <a:spLocks/>
          </p:cNvSpPr>
          <p:nvPr/>
        </p:nvSpPr>
        <p:spPr bwMode="auto">
          <a:xfrm>
            <a:off x="3305175" y="4359275"/>
            <a:ext cx="14288" cy="26988"/>
          </a:xfrm>
          <a:custGeom>
            <a:avLst/>
            <a:gdLst>
              <a:gd name="T0" fmla="*/ 0 w 9"/>
              <a:gd name="T1" fmla="*/ 9 h 18"/>
              <a:gd name="T2" fmla="*/ 4 w 9"/>
              <a:gd name="T3" fmla="*/ 0 h 18"/>
              <a:gd name="T4" fmla="*/ 8 w 9"/>
              <a:gd name="T5" fmla="*/ 9 h 18"/>
              <a:gd name="T6" fmla="*/ 4 w 9"/>
              <a:gd name="T7" fmla="*/ 17 h 18"/>
              <a:gd name="T8" fmla="*/ 0 w 9"/>
              <a:gd name="T9" fmla="*/ 9 h 18"/>
            </a:gdLst>
            <a:ahLst/>
            <a:cxnLst>
              <a:cxn ang="0">
                <a:pos x="T0" y="T1"/>
              </a:cxn>
              <a:cxn ang="0">
                <a:pos x="T2" y="T3"/>
              </a:cxn>
              <a:cxn ang="0">
                <a:pos x="T4" y="T5"/>
              </a:cxn>
              <a:cxn ang="0">
                <a:pos x="T6" y="T7"/>
              </a:cxn>
              <a:cxn ang="0">
                <a:pos x="T8" y="T9"/>
              </a:cxn>
            </a:cxnLst>
            <a:rect l="0" t="0" r="r" b="b"/>
            <a:pathLst>
              <a:path w="9" h="18">
                <a:moveTo>
                  <a:pt x="0" y="9"/>
                </a:moveTo>
                <a:lnTo>
                  <a:pt x="4" y="0"/>
                </a:lnTo>
                <a:lnTo>
                  <a:pt x="8" y="9"/>
                </a:lnTo>
                <a:lnTo>
                  <a:pt x="4" y="17"/>
                </a:lnTo>
                <a:lnTo>
                  <a:pt x="0" y="9"/>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27" name="Freeform 63"/>
          <p:cNvSpPr>
            <a:spLocks/>
          </p:cNvSpPr>
          <p:nvPr/>
        </p:nvSpPr>
        <p:spPr bwMode="auto">
          <a:xfrm>
            <a:off x="3038475" y="4179888"/>
            <a:ext cx="33338" cy="11112"/>
          </a:xfrm>
          <a:custGeom>
            <a:avLst/>
            <a:gdLst>
              <a:gd name="T0" fmla="*/ 11 w 22"/>
              <a:gd name="T1" fmla="*/ 0 h 7"/>
              <a:gd name="T2" fmla="*/ 21 w 22"/>
              <a:gd name="T3" fmla="*/ 3 h 7"/>
              <a:gd name="T4" fmla="*/ 11 w 22"/>
              <a:gd name="T5" fmla="*/ 6 h 7"/>
              <a:gd name="T6" fmla="*/ 0 w 22"/>
              <a:gd name="T7" fmla="*/ 3 h 7"/>
              <a:gd name="T8" fmla="*/ 11 w 22"/>
              <a:gd name="T9" fmla="*/ 0 h 7"/>
            </a:gdLst>
            <a:ahLst/>
            <a:cxnLst>
              <a:cxn ang="0">
                <a:pos x="T0" y="T1"/>
              </a:cxn>
              <a:cxn ang="0">
                <a:pos x="T2" y="T3"/>
              </a:cxn>
              <a:cxn ang="0">
                <a:pos x="T4" y="T5"/>
              </a:cxn>
              <a:cxn ang="0">
                <a:pos x="T6" y="T7"/>
              </a:cxn>
              <a:cxn ang="0">
                <a:pos x="T8" y="T9"/>
              </a:cxn>
            </a:cxnLst>
            <a:rect l="0" t="0" r="r" b="b"/>
            <a:pathLst>
              <a:path w="22" h="7">
                <a:moveTo>
                  <a:pt x="11" y="0"/>
                </a:moveTo>
                <a:lnTo>
                  <a:pt x="21" y="3"/>
                </a:lnTo>
                <a:lnTo>
                  <a:pt x="11" y="6"/>
                </a:lnTo>
                <a:lnTo>
                  <a:pt x="0" y="3"/>
                </a:lnTo>
                <a:lnTo>
                  <a:pt x="11"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28" name="Freeform 64"/>
          <p:cNvSpPr>
            <a:spLocks/>
          </p:cNvSpPr>
          <p:nvPr/>
        </p:nvSpPr>
        <p:spPr bwMode="auto">
          <a:xfrm>
            <a:off x="3552825" y="4179888"/>
            <a:ext cx="31750" cy="11112"/>
          </a:xfrm>
          <a:custGeom>
            <a:avLst/>
            <a:gdLst>
              <a:gd name="T0" fmla="*/ 10 w 21"/>
              <a:gd name="T1" fmla="*/ 0 h 7"/>
              <a:gd name="T2" fmla="*/ 20 w 21"/>
              <a:gd name="T3" fmla="*/ 3 h 7"/>
              <a:gd name="T4" fmla="*/ 10 w 21"/>
              <a:gd name="T5" fmla="*/ 6 h 7"/>
              <a:gd name="T6" fmla="*/ 0 w 21"/>
              <a:gd name="T7" fmla="*/ 3 h 7"/>
              <a:gd name="T8" fmla="*/ 10 w 21"/>
              <a:gd name="T9" fmla="*/ 0 h 7"/>
            </a:gdLst>
            <a:ahLst/>
            <a:cxnLst>
              <a:cxn ang="0">
                <a:pos x="T0" y="T1"/>
              </a:cxn>
              <a:cxn ang="0">
                <a:pos x="T2" y="T3"/>
              </a:cxn>
              <a:cxn ang="0">
                <a:pos x="T4" y="T5"/>
              </a:cxn>
              <a:cxn ang="0">
                <a:pos x="T6" y="T7"/>
              </a:cxn>
              <a:cxn ang="0">
                <a:pos x="T8" y="T9"/>
              </a:cxn>
            </a:cxnLst>
            <a:rect l="0" t="0" r="r" b="b"/>
            <a:pathLst>
              <a:path w="21" h="7">
                <a:moveTo>
                  <a:pt x="10" y="0"/>
                </a:moveTo>
                <a:lnTo>
                  <a:pt x="20" y="3"/>
                </a:lnTo>
                <a:lnTo>
                  <a:pt x="10" y="6"/>
                </a:lnTo>
                <a:lnTo>
                  <a:pt x="0" y="3"/>
                </a:lnTo>
                <a:lnTo>
                  <a:pt x="1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6929" name="Line 65"/>
          <p:cNvSpPr>
            <a:spLocks noChangeShapeType="1"/>
          </p:cNvSpPr>
          <p:nvPr/>
        </p:nvSpPr>
        <p:spPr bwMode="auto">
          <a:xfrm>
            <a:off x="3055938" y="416560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0" name="Line 66"/>
          <p:cNvSpPr>
            <a:spLocks noChangeShapeType="1"/>
          </p:cNvSpPr>
          <p:nvPr/>
        </p:nvSpPr>
        <p:spPr bwMode="auto">
          <a:xfrm>
            <a:off x="3059113" y="4148138"/>
            <a:ext cx="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1" name="Line 67"/>
          <p:cNvSpPr>
            <a:spLocks noChangeShapeType="1"/>
          </p:cNvSpPr>
          <p:nvPr/>
        </p:nvSpPr>
        <p:spPr bwMode="auto">
          <a:xfrm>
            <a:off x="3065463" y="4127500"/>
            <a:ext cx="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2" name="Line 68"/>
          <p:cNvSpPr>
            <a:spLocks noChangeShapeType="1"/>
          </p:cNvSpPr>
          <p:nvPr/>
        </p:nvSpPr>
        <p:spPr bwMode="auto">
          <a:xfrm>
            <a:off x="3073400" y="4111625"/>
            <a:ext cx="0"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3" name="Line 69"/>
          <p:cNvSpPr>
            <a:spLocks noChangeShapeType="1"/>
          </p:cNvSpPr>
          <p:nvPr/>
        </p:nvSpPr>
        <p:spPr bwMode="auto">
          <a:xfrm>
            <a:off x="3086100" y="4092575"/>
            <a:ext cx="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4" name="Line 70"/>
          <p:cNvSpPr>
            <a:spLocks noChangeShapeType="1"/>
          </p:cNvSpPr>
          <p:nvPr/>
        </p:nvSpPr>
        <p:spPr bwMode="auto">
          <a:xfrm>
            <a:off x="3095625" y="4075113"/>
            <a:ext cx="9525"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5" name="Line 71"/>
          <p:cNvSpPr>
            <a:spLocks noChangeShapeType="1"/>
          </p:cNvSpPr>
          <p:nvPr/>
        </p:nvSpPr>
        <p:spPr bwMode="auto">
          <a:xfrm>
            <a:off x="3108325" y="4062413"/>
            <a:ext cx="9525"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6" name="Line 72"/>
          <p:cNvSpPr>
            <a:spLocks noChangeShapeType="1"/>
          </p:cNvSpPr>
          <p:nvPr/>
        </p:nvSpPr>
        <p:spPr bwMode="auto">
          <a:xfrm>
            <a:off x="3125788" y="4049713"/>
            <a:ext cx="952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7" name="Line 73"/>
          <p:cNvSpPr>
            <a:spLocks noChangeShapeType="1"/>
          </p:cNvSpPr>
          <p:nvPr/>
        </p:nvSpPr>
        <p:spPr bwMode="auto">
          <a:xfrm>
            <a:off x="3146425" y="4035425"/>
            <a:ext cx="7938"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8" name="Line 74"/>
          <p:cNvSpPr>
            <a:spLocks noChangeShapeType="1"/>
          </p:cNvSpPr>
          <p:nvPr/>
        </p:nvSpPr>
        <p:spPr bwMode="auto">
          <a:xfrm>
            <a:off x="3167063" y="4025900"/>
            <a:ext cx="4762"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39" name="Line 75"/>
          <p:cNvSpPr>
            <a:spLocks noChangeShapeType="1"/>
          </p:cNvSpPr>
          <p:nvPr/>
        </p:nvSpPr>
        <p:spPr bwMode="auto">
          <a:xfrm>
            <a:off x="3187700" y="4014788"/>
            <a:ext cx="635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0" name="Line 76"/>
          <p:cNvSpPr>
            <a:spLocks noChangeShapeType="1"/>
          </p:cNvSpPr>
          <p:nvPr/>
        </p:nvSpPr>
        <p:spPr bwMode="auto">
          <a:xfrm>
            <a:off x="3209925" y="4010025"/>
            <a:ext cx="317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1" name="Line 77"/>
          <p:cNvSpPr>
            <a:spLocks noChangeShapeType="1"/>
          </p:cNvSpPr>
          <p:nvPr/>
        </p:nvSpPr>
        <p:spPr bwMode="auto">
          <a:xfrm>
            <a:off x="3233738" y="4002088"/>
            <a:ext cx="3175"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2" name="Line 78"/>
          <p:cNvSpPr>
            <a:spLocks noChangeShapeType="1"/>
          </p:cNvSpPr>
          <p:nvPr/>
        </p:nvSpPr>
        <p:spPr bwMode="auto">
          <a:xfrm>
            <a:off x="3257550" y="3997325"/>
            <a:ext cx="1588"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3" name="Line 79"/>
          <p:cNvSpPr>
            <a:spLocks noChangeShapeType="1"/>
          </p:cNvSpPr>
          <p:nvPr/>
        </p:nvSpPr>
        <p:spPr bwMode="auto">
          <a:xfrm>
            <a:off x="3282950" y="3994150"/>
            <a:ext cx="1588"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4" name="Line 80"/>
          <p:cNvSpPr>
            <a:spLocks noChangeShapeType="1"/>
          </p:cNvSpPr>
          <p:nvPr/>
        </p:nvSpPr>
        <p:spPr bwMode="auto">
          <a:xfrm flipH="1">
            <a:off x="3325813" y="3994150"/>
            <a:ext cx="142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5" name="Line 81"/>
          <p:cNvSpPr>
            <a:spLocks noChangeShapeType="1"/>
          </p:cNvSpPr>
          <p:nvPr/>
        </p:nvSpPr>
        <p:spPr bwMode="auto">
          <a:xfrm flipH="1">
            <a:off x="3348038" y="3995738"/>
            <a:ext cx="14287" cy="11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6" name="Line 82"/>
          <p:cNvSpPr>
            <a:spLocks noChangeShapeType="1"/>
          </p:cNvSpPr>
          <p:nvPr/>
        </p:nvSpPr>
        <p:spPr bwMode="auto">
          <a:xfrm flipH="1">
            <a:off x="3371850" y="4000500"/>
            <a:ext cx="15875"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7" name="Line 83"/>
          <p:cNvSpPr>
            <a:spLocks noChangeShapeType="1"/>
          </p:cNvSpPr>
          <p:nvPr/>
        </p:nvSpPr>
        <p:spPr bwMode="auto">
          <a:xfrm flipH="1">
            <a:off x="3397250" y="4006850"/>
            <a:ext cx="17463"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8" name="Line 84"/>
          <p:cNvSpPr>
            <a:spLocks noChangeShapeType="1"/>
          </p:cNvSpPr>
          <p:nvPr/>
        </p:nvSpPr>
        <p:spPr bwMode="auto">
          <a:xfrm flipH="1">
            <a:off x="3417888" y="4013200"/>
            <a:ext cx="17462"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49" name="Line 85"/>
          <p:cNvSpPr>
            <a:spLocks noChangeShapeType="1"/>
          </p:cNvSpPr>
          <p:nvPr/>
        </p:nvSpPr>
        <p:spPr bwMode="auto">
          <a:xfrm flipH="1">
            <a:off x="3438525" y="4022725"/>
            <a:ext cx="20638"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0" name="Line 86"/>
          <p:cNvSpPr>
            <a:spLocks noChangeShapeType="1"/>
          </p:cNvSpPr>
          <p:nvPr/>
        </p:nvSpPr>
        <p:spPr bwMode="auto">
          <a:xfrm flipH="1">
            <a:off x="3463925" y="4035425"/>
            <a:ext cx="1905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1" name="Line 87"/>
          <p:cNvSpPr>
            <a:spLocks noChangeShapeType="1"/>
          </p:cNvSpPr>
          <p:nvPr/>
        </p:nvSpPr>
        <p:spPr bwMode="auto">
          <a:xfrm flipH="1">
            <a:off x="3481388" y="4048125"/>
            <a:ext cx="22225"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2" name="Line 88"/>
          <p:cNvSpPr>
            <a:spLocks noChangeShapeType="1"/>
          </p:cNvSpPr>
          <p:nvPr/>
        </p:nvSpPr>
        <p:spPr bwMode="auto">
          <a:xfrm flipH="1">
            <a:off x="3495675" y="4060825"/>
            <a:ext cx="22225"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3" name="Line 89"/>
          <p:cNvSpPr>
            <a:spLocks noChangeShapeType="1"/>
          </p:cNvSpPr>
          <p:nvPr/>
        </p:nvSpPr>
        <p:spPr bwMode="auto">
          <a:xfrm flipH="1">
            <a:off x="3509963" y="4075113"/>
            <a:ext cx="23812"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4" name="Line 90"/>
          <p:cNvSpPr>
            <a:spLocks noChangeShapeType="1"/>
          </p:cNvSpPr>
          <p:nvPr/>
        </p:nvSpPr>
        <p:spPr bwMode="auto">
          <a:xfrm flipH="1">
            <a:off x="3524250" y="4090988"/>
            <a:ext cx="22225"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5" name="Line 91"/>
          <p:cNvSpPr>
            <a:spLocks noChangeShapeType="1"/>
          </p:cNvSpPr>
          <p:nvPr/>
        </p:nvSpPr>
        <p:spPr bwMode="auto">
          <a:xfrm flipH="1">
            <a:off x="3536950" y="4110038"/>
            <a:ext cx="22225"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6" name="Line 92"/>
          <p:cNvSpPr>
            <a:spLocks noChangeShapeType="1"/>
          </p:cNvSpPr>
          <p:nvPr/>
        </p:nvSpPr>
        <p:spPr bwMode="auto">
          <a:xfrm flipH="1">
            <a:off x="3544888" y="4130675"/>
            <a:ext cx="2540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7" name="Line 93"/>
          <p:cNvSpPr>
            <a:spLocks noChangeShapeType="1"/>
          </p:cNvSpPr>
          <p:nvPr/>
        </p:nvSpPr>
        <p:spPr bwMode="auto">
          <a:xfrm flipH="1">
            <a:off x="3551238" y="4148138"/>
            <a:ext cx="26987"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8" name="Line 94"/>
          <p:cNvSpPr>
            <a:spLocks noChangeShapeType="1"/>
          </p:cNvSpPr>
          <p:nvPr/>
        </p:nvSpPr>
        <p:spPr bwMode="auto">
          <a:xfrm flipH="1">
            <a:off x="3556000" y="4165600"/>
            <a:ext cx="2381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59" name="Line 95"/>
          <p:cNvSpPr>
            <a:spLocks noChangeShapeType="1"/>
          </p:cNvSpPr>
          <p:nvPr/>
        </p:nvSpPr>
        <p:spPr bwMode="auto">
          <a:xfrm flipH="1" flipV="1">
            <a:off x="3556000" y="4194175"/>
            <a:ext cx="23813"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0" name="Line 96"/>
          <p:cNvSpPr>
            <a:spLocks noChangeShapeType="1"/>
          </p:cNvSpPr>
          <p:nvPr/>
        </p:nvSpPr>
        <p:spPr bwMode="auto">
          <a:xfrm flipH="1" flipV="1">
            <a:off x="3552825" y="4211638"/>
            <a:ext cx="26988" cy="14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1" name="Line 97"/>
          <p:cNvSpPr>
            <a:spLocks noChangeShapeType="1"/>
          </p:cNvSpPr>
          <p:nvPr/>
        </p:nvSpPr>
        <p:spPr bwMode="auto">
          <a:xfrm flipH="1" flipV="1">
            <a:off x="3546475" y="4229100"/>
            <a:ext cx="26988"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2" name="Line 98"/>
          <p:cNvSpPr>
            <a:spLocks noChangeShapeType="1"/>
          </p:cNvSpPr>
          <p:nvPr/>
        </p:nvSpPr>
        <p:spPr bwMode="auto">
          <a:xfrm flipH="1" flipV="1">
            <a:off x="3541713" y="4244975"/>
            <a:ext cx="22225" cy="174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3" name="Line 99"/>
          <p:cNvSpPr>
            <a:spLocks noChangeShapeType="1"/>
          </p:cNvSpPr>
          <p:nvPr/>
        </p:nvSpPr>
        <p:spPr bwMode="auto">
          <a:xfrm flipH="1" flipV="1">
            <a:off x="3530600" y="4264025"/>
            <a:ext cx="22225"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4" name="Line 100"/>
          <p:cNvSpPr>
            <a:spLocks noChangeShapeType="1"/>
          </p:cNvSpPr>
          <p:nvPr/>
        </p:nvSpPr>
        <p:spPr bwMode="auto">
          <a:xfrm flipH="1" flipV="1">
            <a:off x="3514725" y="4279900"/>
            <a:ext cx="23813"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5" name="Line 101"/>
          <p:cNvSpPr>
            <a:spLocks noChangeShapeType="1"/>
          </p:cNvSpPr>
          <p:nvPr/>
        </p:nvSpPr>
        <p:spPr bwMode="auto">
          <a:xfrm flipH="1" flipV="1">
            <a:off x="3502025" y="4294188"/>
            <a:ext cx="20638" cy="19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6" name="Line 102"/>
          <p:cNvSpPr>
            <a:spLocks noChangeShapeType="1"/>
          </p:cNvSpPr>
          <p:nvPr/>
        </p:nvSpPr>
        <p:spPr bwMode="auto">
          <a:xfrm flipH="1" flipV="1">
            <a:off x="3484563" y="4308475"/>
            <a:ext cx="22225" cy="174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7" name="Line 103"/>
          <p:cNvSpPr>
            <a:spLocks noChangeShapeType="1"/>
          </p:cNvSpPr>
          <p:nvPr/>
        </p:nvSpPr>
        <p:spPr bwMode="auto">
          <a:xfrm flipH="1" flipV="1">
            <a:off x="3468688" y="4319588"/>
            <a:ext cx="19050" cy="19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8" name="Line 104"/>
          <p:cNvSpPr>
            <a:spLocks noChangeShapeType="1"/>
          </p:cNvSpPr>
          <p:nvPr/>
        </p:nvSpPr>
        <p:spPr bwMode="auto">
          <a:xfrm flipH="1" flipV="1">
            <a:off x="3448050" y="4330700"/>
            <a:ext cx="19050" cy="190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69" name="Line 105"/>
          <p:cNvSpPr>
            <a:spLocks noChangeShapeType="1"/>
          </p:cNvSpPr>
          <p:nvPr/>
        </p:nvSpPr>
        <p:spPr bwMode="auto">
          <a:xfrm>
            <a:off x="3432175" y="4346575"/>
            <a:ext cx="6350"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0" name="Line 106"/>
          <p:cNvSpPr>
            <a:spLocks noChangeShapeType="1"/>
          </p:cNvSpPr>
          <p:nvPr/>
        </p:nvSpPr>
        <p:spPr bwMode="auto">
          <a:xfrm>
            <a:off x="3411538" y="4352925"/>
            <a:ext cx="4762"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1" name="Line 107"/>
          <p:cNvSpPr>
            <a:spLocks noChangeShapeType="1"/>
          </p:cNvSpPr>
          <p:nvPr/>
        </p:nvSpPr>
        <p:spPr bwMode="auto">
          <a:xfrm>
            <a:off x="3389313" y="4359275"/>
            <a:ext cx="3175" cy="111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2" name="Line 108"/>
          <p:cNvSpPr>
            <a:spLocks noChangeShapeType="1"/>
          </p:cNvSpPr>
          <p:nvPr/>
        </p:nvSpPr>
        <p:spPr bwMode="auto">
          <a:xfrm>
            <a:off x="3363913" y="4365625"/>
            <a:ext cx="3175"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3" name="Line 109"/>
          <p:cNvSpPr>
            <a:spLocks noChangeShapeType="1"/>
          </p:cNvSpPr>
          <p:nvPr/>
        </p:nvSpPr>
        <p:spPr bwMode="auto">
          <a:xfrm>
            <a:off x="3338513" y="4367213"/>
            <a:ext cx="15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4" name="Line 110"/>
          <p:cNvSpPr>
            <a:spLocks noChangeShapeType="1"/>
          </p:cNvSpPr>
          <p:nvPr/>
        </p:nvSpPr>
        <p:spPr bwMode="auto">
          <a:xfrm flipH="1">
            <a:off x="3282950" y="4368800"/>
            <a:ext cx="1270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5" name="Line 111"/>
          <p:cNvSpPr>
            <a:spLocks noChangeShapeType="1"/>
          </p:cNvSpPr>
          <p:nvPr/>
        </p:nvSpPr>
        <p:spPr bwMode="auto">
          <a:xfrm flipH="1">
            <a:off x="3259138" y="4365625"/>
            <a:ext cx="142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6" name="Line 112"/>
          <p:cNvSpPr>
            <a:spLocks noChangeShapeType="1"/>
          </p:cNvSpPr>
          <p:nvPr/>
        </p:nvSpPr>
        <p:spPr bwMode="auto">
          <a:xfrm flipH="1">
            <a:off x="3233738" y="4360863"/>
            <a:ext cx="1270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7" name="Line 113"/>
          <p:cNvSpPr>
            <a:spLocks noChangeShapeType="1"/>
          </p:cNvSpPr>
          <p:nvPr/>
        </p:nvSpPr>
        <p:spPr bwMode="auto">
          <a:xfrm flipH="1">
            <a:off x="3208338" y="4354513"/>
            <a:ext cx="15875"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8" name="Line 114"/>
          <p:cNvSpPr>
            <a:spLocks noChangeShapeType="1"/>
          </p:cNvSpPr>
          <p:nvPr/>
        </p:nvSpPr>
        <p:spPr bwMode="auto">
          <a:xfrm flipH="1">
            <a:off x="3182938" y="4348163"/>
            <a:ext cx="1905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79" name="Line 115"/>
          <p:cNvSpPr>
            <a:spLocks noChangeShapeType="1"/>
          </p:cNvSpPr>
          <p:nvPr/>
        </p:nvSpPr>
        <p:spPr bwMode="auto">
          <a:xfrm flipH="1">
            <a:off x="3163888" y="4340225"/>
            <a:ext cx="19050"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0" name="Line 116"/>
          <p:cNvSpPr>
            <a:spLocks noChangeShapeType="1"/>
          </p:cNvSpPr>
          <p:nvPr/>
        </p:nvSpPr>
        <p:spPr bwMode="auto">
          <a:xfrm flipH="1">
            <a:off x="3074988" y="4276725"/>
            <a:ext cx="238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1" name="Line 117"/>
          <p:cNvSpPr>
            <a:spLocks noChangeShapeType="1"/>
          </p:cNvSpPr>
          <p:nvPr/>
        </p:nvSpPr>
        <p:spPr bwMode="auto">
          <a:xfrm flipH="1">
            <a:off x="3090863" y="4292600"/>
            <a:ext cx="22225"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2" name="Line 118"/>
          <p:cNvSpPr>
            <a:spLocks noChangeShapeType="1"/>
          </p:cNvSpPr>
          <p:nvPr/>
        </p:nvSpPr>
        <p:spPr bwMode="auto">
          <a:xfrm flipH="1">
            <a:off x="3105150" y="4305300"/>
            <a:ext cx="22225"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3" name="Line 119"/>
          <p:cNvSpPr>
            <a:spLocks noChangeShapeType="1"/>
          </p:cNvSpPr>
          <p:nvPr/>
        </p:nvSpPr>
        <p:spPr bwMode="auto">
          <a:xfrm flipH="1">
            <a:off x="3121025" y="4316413"/>
            <a:ext cx="19050"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4" name="Line 120"/>
          <p:cNvSpPr>
            <a:spLocks noChangeShapeType="1"/>
          </p:cNvSpPr>
          <p:nvPr/>
        </p:nvSpPr>
        <p:spPr bwMode="auto">
          <a:xfrm flipH="1">
            <a:off x="3140075" y="4329113"/>
            <a:ext cx="20638"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5" name="Line 121"/>
          <p:cNvSpPr>
            <a:spLocks noChangeShapeType="1"/>
          </p:cNvSpPr>
          <p:nvPr/>
        </p:nvSpPr>
        <p:spPr bwMode="auto">
          <a:xfrm flipH="1">
            <a:off x="3063875" y="4259263"/>
            <a:ext cx="23813"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6" name="Line 122"/>
          <p:cNvSpPr>
            <a:spLocks noChangeShapeType="1"/>
          </p:cNvSpPr>
          <p:nvPr/>
        </p:nvSpPr>
        <p:spPr bwMode="auto">
          <a:xfrm flipH="1">
            <a:off x="3054350" y="4240213"/>
            <a:ext cx="23813"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7" name="Line 123"/>
          <p:cNvSpPr>
            <a:spLocks noChangeShapeType="1"/>
          </p:cNvSpPr>
          <p:nvPr/>
        </p:nvSpPr>
        <p:spPr bwMode="auto">
          <a:xfrm flipV="1">
            <a:off x="3059113" y="4213225"/>
            <a:ext cx="0"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8" name="Line 124"/>
          <p:cNvSpPr>
            <a:spLocks noChangeShapeType="1"/>
          </p:cNvSpPr>
          <p:nvPr/>
        </p:nvSpPr>
        <p:spPr bwMode="auto">
          <a:xfrm flipV="1">
            <a:off x="3049588" y="4194175"/>
            <a:ext cx="11112"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89" name="Line 125"/>
          <p:cNvSpPr>
            <a:spLocks noChangeShapeType="1"/>
          </p:cNvSpPr>
          <p:nvPr/>
        </p:nvSpPr>
        <p:spPr bwMode="auto">
          <a:xfrm>
            <a:off x="3178175" y="4184650"/>
            <a:ext cx="15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0" name="Line 126"/>
          <p:cNvSpPr>
            <a:spLocks noChangeShapeType="1"/>
          </p:cNvSpPr>
          <p:nvPr/>
        </p:nvSpPr>
        <p:spPr bwMode="auto">
          <a:xfrm>
            <a:off x="3179763" y="4175125"/>
            <a:ext cx="15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1" name="Line 127"/>
          <p:cNvSpPr>
            <a:spLocks noChangeShapeType="1"/>
          </p:cNvSpPr>
          <p:nvPr/>
        </p:nvSpPr>
        <p:spPr bwMode="auto">
          <a:xfrm>
            <a:off x="3176588" y="4165600"/>
            <a:ext cx="11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2" name="Line 128"/>
          <p:cNvSpPr>
            <a:spLocks noChangeShapeType="1"/>
          </p:cNvSpPr>
          <p:nvPr/>
        </p:nvSpPr>
        <p:spPr bwMode="auto">
          <a:xfrm>
            <a:off x="3186113" y="4154488"/>
            <a:ext cx="1587"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3" name="Line 129"/>
          <p:cNvSpPr>
            <a:spLocks noChangeShapeType="1"/>
          </p:cNvSpPr>
          <p:nvPr/>
        </p:nvSpPr>
        <p:spPr bwMode="auto">
          <a:xfrm>
            <a:off x="3189288" y="4146550"/>
            <a:ext cx="1587"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4" name="Line 130"/>
          <p:cNvSpPr>
            <a:spLocks noChangeShapeType="1"/>
          </p:cNvSpPr>
          <p:nvPr/>
        </p:nvSpPr>
        <p:spPr bwMode="auto">
          <a:xfrm>
            <a:off x="3192463" y="4135438"/>
            <a:ext cx="11112"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5" name="Line 131"/>
          <p:cNvSpPr>
            <a:spLocks noChangeShapeType="1"/>
          </p:cNvSpPr>
          <p:nvPr/>
        </p:nvSpPr>
        <p:spPr bwMode="auto">
          <a:xfrm>
            <a:off x="3198813" y="4125913"/>
            <a:ext cx="11112"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6" name="Line 132"/>
          <p:cNvSpPr>
            <a:spLocks noChangeShapeType="1"/>
          </p:cNvSpPr>
          <p:nvPr/>
        </p:nvSpPr>
        <p:spPr bwMode="auto">
          <a:xfrm>
            <a:off x="3206750" y="4121150"/>
            <a:ext cx="7938"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7" name="Line 133"/>
          <p:cNvSpPr>
            <a:spLocks noChangeShapeType="1"/>
          </p:cNvSpPr>
          <p:nvPr/>
        </p:nvSpPr>
        <p:spPr bwMode="auto">
          <a:xfrm>
            <a:off x="3213100" y="4114800"/>
            <a:ext cx="11113"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8" name="Line 134"/>
          <p:cNvSpPr>
            <a:spLocks noChangeShapeType="1"/>
          </p:cNvSpPr>
          <p:nvPr/>
        </p:nvSpPr>
        <p:spPr bwMode="auto">
          <a:xfrm>
            <a:off x="3225800" y="4106863"/>
            <a:ext cx="9525"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6999" name="Line 135"/>
          <p:cNvSpPr>
            <a:spLocks noChangeShapeType="1"/>
          </p:cNvSpPr>
          <p:nvPr/>
        </p:nvSpPr>
        <p:spPr bwMode="auto">
          <a:xfrm>
            <a:off x="3236913" y="4100513"/>
            <a:ext cx="793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0" name="Line 136"/>
          <p:cNvSpPr>
            <a:spLocks noChangeShapeType="1"/>
          </p:cNvSpPr>
          <p:nvPr/>
        </p:nvSpPr>
        <p:spPr bwMode="auto">
          <a:xfrm>
            <a:off x="3246438" y="4095750"/>
            <a:ext cx="635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1" name="Line 137"/>
          <p:cNvSpPr>
            <a:spLocks noChangeShapeType="1"/>
          </p:cNvSpPr>
          <p:nvPr/>
        </p:nvSpPr>
        <p:spPr bwMode="auto">
          <a:xfrm>
            <a:off x="3257550" y="4094163"/>
            <a:ext cx="4763"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2" name="Line 138"/>
          <p:cNvSpPr>
            <a:spLocks noChangeShapeType="1"/>
          </p:cNvSpPr>
          <p:nvPr/>
        </p:nvSpPr>
        <p:spPr bwMode="auto">
          <a:xfrm>
            <a:off x="3270250" y="4090988"/>
            <a:ext cx="4763"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3" name="Line 139"/>
          <p:cNvSpPr>
            <a:spLocks noChangeShapeType="1"/>
          </p:cNvSpPr>
          <p:nvPr/>
        </p:nvSpPr>
        <p:spPr bwMode="auto">
          <a:xfrm>
            <a:off x="3282950" y="4087813"/>
            <a:ext cx="1588"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4" name="Line 140"/>
          <p:cNvSpPr>
            <a:spLocks noChangeShapeType="1"/>
          </p:cNvSpPr>
          <p:nvPr/>
        </p:nvSpPr>
        <p:spPr bwMode="auto">
          <a:xfrm>
            <a:off x="3297238" y="4086225"/>
            <a:ext cx="15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5" name="Line 141"/>
          <p:cNvSpPr>
            <a:spLocks noChangeShapeType="1"/>
          </p:cNvSpPr>
          <p:nvPr/>
        </p:nvSpPr>
        <p:spPr bwMode="auto">
          <a:xfrm>
            <a:off x="3311525" y="4086225"/>
            <a:ext cx="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6" name="Line 142"/>
          <p:cNvSpPr>
            <a:spLocks noChangeShapeType="1"/>
          </p:cNvSpPr>
          <p:nvPr/>
        </p:nvSpPr>
        <p:spPr bwMode="auto">
          <a:xfrm flipH="1">
            <a:off x="3316288" y="4086225"/>
            <a:ext cx="1270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7" name="Line 143"/>
          <p:cNvSpPr>
            <a:spLocks noChangeShapeType="1"/>
          </p:cNvSpPr>
          <p:nvPr/>
        </p:nvSpPr>
        <p:spPr bwMode="auto">
          <a:xfrm flipH="1">
            <a:off x="3325813" y="4086225"/>
            <a:ext cx="14287"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8" name="Line 144"/>
          <p:cNvSpPr>
            <a:spLocks noChangeShapeType="1"/>
          </p:cNvSpPr>
          <p:nvPr/>
        </p:nvSpPr>
        <p:spPr bwMode="auto">
          <a:xfrm flipH="1">
            <a:off x="3336925" y="4089400"/>
            <a:ext cx="17463"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09" name="Line 145"/>
          <p:cNvSpPr>
            <a:spLocks noChangeShapeType="1"/>
          </p:cNvSpPr>
          <p:nvPr/>
        </p:nvSpPr>
        <p:spPr bwMode="auto">
          <a:xfrm flipH="1">
            <a:off x="3351213" y="4092575"/>
            <a:ext cx="17462"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0" name="Line 146"/>
          <p:cNvSpPr>
            <a:spLocks noChangeShapeType="1"/>
          </p:cNvSpPr>
          <p:nvPr/>
        </p:nvSpPr>
        <p:spPr bwMode="auto">
          <a:xfrm flipH="1">
            <a:off x="3360738" y="4095750"/>
            <a:ext cx="19050"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1" name="Line 147"/>
          <p:cNvSpPr>
            <a:spLocks noChangeShapeType="1"/>
          </p:cNvSpPr>
          <p:nvPr/>
        </p:nvSpPr>
        <p:spPr bwMode="auto">
          <a:xfrm flipH="1">
            <a:off x="3371850" y="4100513"/>
            <a:ext cx="20638"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2" name="Line 148"/>
          <p:cNvSpPr>
            <a:spLocks noChangeShapeType="1"/>
          </p:cNvSpPr>
          <p:nvPr/>
        </p:nvSpPr>
        <p:spPr bwMode="auto">
          <a:xfrm flipH="1">
            <a:off x="3384550" y="4106863"/>
            <a:ext cx="19050"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3" name="Line 149"/>
          <p:cNvSpPr>
            <a:spLocks noChangeShapeType="1"/>
          </p:cNvSpPr>
          <p:nvPr/>
        </p:nvSpPr>
        <p:spPr bwMode="auto">
          <a:xfrm flipH="1">
            <a:off x="3394075" y="4114800"/>
            <a:ext cx="20638"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4" name="Line 150"/>
          <p:cNvSpPr>
            <a:spLocks noChangeShapeType="1"/>
          </p:cNvSpPr>
          <p:nvPr/>
        </p:nvSpPr>
        <p:spPr bwMode="auto">
          <a:xfrm flipH="1">
            <a:off x="3400425" y="4121150"/>
            <a:ext cx="22225"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5" name="Line 151"/>
          <p:cNvSpPr>
            <a:spLocks noChangeShapeType="1"/>
          </p:cNvSpPr>
          <p:nvPr/>
        </p:nvSpPr>
        <p:spPr bwMode="auto">
          <a:xfrm flipH="1">
            <a:off x="3408363" y="4127500"/>
            <a:ext cx="22225"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6" name="Line 152"/>
          <p:cNvSpPr>
            <a:spLocks noChangeShapeType="1"/>
          </p:cNvSpPr>
          <p:nvPr/>
        </p:nvSpPr>
        <p:spPr bwMode="auto">
          <a:xfrm flipH="1">
            <a:off x="3414713" y="4135438"/>
            <a:ext cx="23812"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7" name="Line 153"/>
          <p:cNvSpPr>
            <a:spLocks noChangeShapeType="1"/>
          </p:cNvSpPr>
          <p:nvPr/>
        </p:nvSpPr>
        <p:spPr bwMode="auto">
          <a:xfrm flipH="1">
            <a:off x="3421063" y="4146550"/>
            <a:ext cx="2381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8" name="Line 154"/>
          <p:cNvSpPr>
            <a:spLocks noChangeShapeType="1"/>
          </p:cNvSpPr>
          <p:nvPr/>
        </p:nvSpPr>
        <p:spPr bwMode="auto">
          <a:xfrm flipH="1">
            <a:off x="3427413" y="4156075"/>
            <a:ext cx="23812"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19" name="Line 155"/>
          <p:cNvSpPr>
            <a:spLocks noChangeShapeType="1"/>
          </p:cNvSpPr>
          <p:nvPr/>
        </p:nvSpPr>
        <p:spPr bwMode="auto">
          <a:xfrm flipV="1">
            <a:off x="3440113" y="4159250"/>
            <a:ext cx="0"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0" name="Line 156"/>
          <p:cNvSpPr>
            <a:spLocks noChangeShapeType="1"/>
          </p:cNvSpPr>
          <p:nvPr/>
        </p:nvSpPr>
        <p:spPr bwMode="auto">
          <a:xfrm flipV="1">
            <a:off x="3441700" y="4168775"/>
            <a:ext cx="1588" cy="1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1" name="Line 157"/>
          <p:cNvSpPr>
            <a:spLocks noChangeShapeType="1"/>
          </p:cNvSpPr>
          <p:nvPr/>
        </p:nvSpPr>
        <p:spPr bwMode="auto">
          <a:xfrm>
            <a:off x="3443288" y="4184650"/>
            <a:ext cx="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2" name="Line 158"/>
          <p:cNvSpPr>
            <a:spLocks noChangeShapeType="1"/>
          </p:cNvSpPr>
          <p:nvPr/>
        </p:nvSpPr>
        <p:spPr bwMode="auto">
          <a:xfrm>
            <a:off x="3443288" y="4191000"/>
            <a:ext cx="0"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3" name="Line 159"/>
          <p:cNvSpPr>
            <a:spLocks noChangeShapeType="1"/>
          </p:cNvSpPr>
          <p:nvPr/>
        </p:nvSpPr>
        <p:spPr bwMode="auto">
          <a:xfrm>
            <a:off x="3440113" y="4200525"/>
            <a:ext cx="15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4" name="Line 160"/>
          <p:cNvSpPr>
            <a:spLocks noChangeShapeType="1"/>
          </p:cNvSpPr>
          <p:nvPr/>
        </p:nvSpPr>
        <p:spPr bwMode="auto">
          <a:xfrm>
            <a:off x="3438525" y="4208463"/>
            <a:ext cx="0"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5" name="Line 161"/>
          <p:cNvSpPr>
            <a:spLocks noChangeShapeType="1"/>
          </p:cNvSpPr>
          <p:nvPr/>
        </p:nvSpPr>
        <p:spPr bwMode="auto">
          <a:xfrm>
            <a:off x="3435350" y="4217988"/>
            <a:ext cx="0" cy="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6" name="Line 162"/>
          <p:cNvSpPr>
            <a:spLocks noChangeShapeType="1"/>
          </p:cNvSpPr>
          <p:nvPr/>
        </p:nvSpPr>
        <p:spPr bwMode="auto">
          <a:xfrm>
            <a:off x="3425825" y="4225925"/>
            <a:ext cx="9525"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7" name="Line 163"/>
          <p:cNvSpPr>
            <a:spLocks noChangeShapeType="1"/>
          </p:cNvSpPr>
          <p:nvPr/>
        </p:nvSpPr>
        <p:spPr bwMode="auto">
          <a:xfrm>
            <a:off x="3417888" y="4235450"/>
            <a:ext cx="11112"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8" name="Line 164"/>
          <p:cNvSpPr>
            <a:spLocks noChangeShapeType="1"/>
          </p:cNvSpPr>
          <p:nvPr/>
        </p:nvSpPr>
        <p:spPr bwMode="auto">
          <a:xfrm>
            <a:off x="3409950" y="4241800"/>
            <a:ext cx="952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29" name="Line 165"/>
          <p:cNvSpPr>
            <a:spLocks noChangeShapeType="1"/>
          </p:cNvSpPr>
          <p:nvPr/>
        </p:nvSpPr>
        <p:spPr bwMode="auto">
          <a:xfrm>
            <a:off x="3400425" y="4249738"/>
            <a:ext cx="952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0" name="Line 166"/>
          <p:cNvSpPr>
            <a:spLocks noChangeShapeType="1"/>
          </p:cNvSpPr>
          <p:nvPr/>
        </p:nvSpPr>
        <p:spPr bwMode="auto">
          <a:xfrm>
            <a:off x="3394075" y="4256088"/>
            <a:ext cx="7938"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1" name="Line 167"/>
          <p:cNvSpPr>
            <a:spLocks noChangeShapeType="1"/>
          </p:cNvSpPr>
          <p:nvPr/>
        </p:nvSpPr>
        <p:spPr bwMode="auto">
          <a:xfrm>
            <a:off x="3382963" y="4260850"/>
            <a:ext cx="7937"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2" name="Line 168"/>
          <p:cNvSpPr>
            <a:spLocks noChangeShapeType="1"/>
          </p:cNvSpPr>
          <p:nvPr/>
        </p:nvSpPr>
        <p:spPr bwMode="auto">
          <a:xfrm>
            <a:off x="3373438" y="4265613"/>
            <a:ext cx="4762"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3" name="Line 169"/>
          <p:cNvSpPr>
            <a:spLocks noChangeShapeType="1"/>
          </p:cNvSpPr>
          <p:nvPr/>
        </p:nvSpPr>
        <p:spPr bwMode="auto">
          <a:xfrm>
            <a:off x="3362325" y="4270375"/>
            <a:ext cx="4763"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4" name="Line 170"/>
          <p:cNvSpPr>
            <a:spLocks noChangeShapeType="1"/>
          </p:cNvSpPr>
          <p:nvPr/>
        </p:nvSpPr>
        <p:spPr bwMode="auto">
          <a:xfrm>
            <a:off x="3349625" y="4271963"/>
            <a:ext cx="4763"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5" name="Line 171"/>
          <p:cNvSpPr>
            <a:spLocks noChangeShapeType="1"/>
          </p:cNvSpPr>
          <p:nvPr/>
        </p:nvSpPr>
        <p:spPr bwMode="auto">
          <a:xfrm>
            <a:off x="3336925" y="4275138"/>
            <a:ext cx="3175"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6" name="Line 172"/>
          <p:cNvSpPr>
            <a:spLocks noChangeShapeType="1"/>
          </p:cNvSpPr>
          <p:nvPr/>
        </p:nvSpPr>
        <p:spPr bwMode="auto">
          <a:xfrm>
            <a:off x="3324225" y="4276725"/>
            <a:ext cx="1588"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7" name="Line 173"/>
          <p:cNvSpPr>
            <a:spLocks noChangeShapeType="1"/>
          </p:cNvSpPr>
          <p:nvPr/>
        </p:nvSpPr>
        <p:spPr bwMode="auto">
          <a:xfrm>
            <a:off x="3311525" y="4276725"/>
            <a:ext cx="0"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8" name="Line 174"/>
          <p:cNvSpPr>
            <a:spLocks noChangeShapeType="1"/>
          </p:cNvSpPr>
          <p:nvPr/>
        </p:nvSpPr>
        <p:spPr bwMode="auto">
          <a:xfrm flipH="1">
            <a:off x="3292475" y="4276725"/>
            <a:ext cx="14288"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39" name="Line 175"/>
          <p:cNvSpPr>
            <a:spLocks noChangeShapeType="1"/>
          </p:cNvSpPr>
          <p:nvPr/>
        </p:nvSpPr>
        <p:spPr bwMode="auto">
          <a:xfrm flipH="1">
            <a:off x="3279775" y="4275138"/>
            <a:ext cx="14288" cy="11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0" name="Line 176"/>
          <p:cNvSpPr>
            <a:spLocks noChangeShapeType="1"/>
          </p:cNvSpPr>
          <p:nvPr/>
        </p:nvSpPr>
        <p:spPr bwMode="auto">
          <a:xfrm flipH="1">
            <a:off x="3267075" y="4273550"/>
            <a:ext cx="14288"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1" name="Line 177"/>
          <p:cNvSpPr>
            <a:spLocks noChangeShapeType="1"/>
          </p:cNvSpPr>
          <p:nvPr/>
        </p:nvSpPr>
        <p:spPr bwMode="auto">
          <a:xfrm flipH="1">
            <a:off x="3252788" y="4270375"/>
            <a:ext cx="17462"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2" name="Line 178"/>
          <p:cNvSpPr>
            <a:spLocks noChangeShapeType="1"/>
          </p:cNvSpPr>
          <p:nvPr/>
        </p:nvSpPr>
        <p:spPr bwMode="auto">
          <a:xfrm flipH="1">
            <a:off x="3240088" y="4265613"/>
            <a:ext cx="17462" cy="9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3" name="Line 179"/>
          <p:cNvSpPr>
            <a:spLocks noChangeShapeType="1"/>
          </p:cNvSpPr>
          <p:nvPr/>
        </p:nvSpPr>
        <p:spPr bwMode="auto">
          <a:xfrm flipH="1">
            <a:off x="3227388" y="4260850"/>
            <a:ext cx="19050"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4" name="Line 180"/>
          <p:cNvSpPr>
            <a:spLocks noChangeShapeType="1"/>
          </p:cNvSpPr>
          <p:nvPr/>
        </p:nvSpPr>
        <p:spPr bwMode="auto">
          <a:xfrm flipH="1">
            <a:off x="3217863" y="4257675"/>
            <a:ext cx="22225" cy="79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5" name="Line 181"/>
          <p:cNvSpPr>
            <a:spLocks noChangeShapeType="1"/>
          </p:cNvSpPr>
          <p:nvPr/>
        </p:nvSpPr>
        <p:spPr bwMode="auto">
          <a:xfrm flipH="1">
            <a:off x="3208338" y="4249738"/>
            <a:ext cx="20637" cy="79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6" name="Line 182"/>
          <p:cNvSpPr>
            <a:spLocks noChangeShapeType="1"/>
          </p:cNvSpPr>
          <p:nvPr/>
        </p:nvSpPr>
        <p:spPr bwMode="auto">
          <a:xfrm flipH="1">
            <a:off x="3200400" y="4244975"/>
            <a:ext cx="20638" cy="47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7" name="Line 183"/>
          <p:cNvSpPr>
            <a:spLocks noChangeShapeType="1"/>
          </p:cNvSpPr>
          <p:nvPr/>
        </p:nvSpPr>
        <p:spPr bwMode="auto">
          <a:xfrm flipH="1">
            <a:off x="3192463" y="4238625"/>
            <a:ext cx="22225"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8" name="Line 184"/>
          <p:cNvSpPr>
            <a:spLocks noChangeShapeType="1"/>
          </p:cNvSpPr>
          <p:nvPr/>
        </p:nvSpPr>
        <p:spPr bwMode="auto">
          <a:xfrm flipH="1">
            <a:off x="3184525" y="4230688"/>
            <a:ext cx="25400"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49" name="Line 185"/>
          <p:cNvSpPr>
            <a:spLocks noChangeShapeType="1"/>
          </p:cNvSpPr>
          <p:nvPr/>
        </p:nvSpPr>
        <p:spPr bwMode="auto">
          <a:xfrm flipH="1">
            <a:off x="3176588" y="4221163"/>
            <a:ext cx="26987" cy="47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50" name="Line 186"/>
          <p:cNvSpPr>
            <a:spLocks noChangeShapeType="1"/>
          </p:cNvSpPr>
          <p:nvPr/>
        </p:nvSpPr>
        <p:spPr bwMode="auto">
          <a:xfrm flipV="1">
            <a:off x="3186113" y="4208463"/>
            <a:ext cx="0" cy="1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51" name="Line 187"/>
          <p:cNvSpPr>
            <a:spLocks noChangeShapeType="1"/>
          </p:cNvSpPr>
          <p:nvPr/>
        </p:nvSpPr>
        <p:spPr bwMode="auto">
          <a:xfrm flipV="1">
            <a:off x="3181350" y="4195763"/>
            <a:ext cx="0" cy="142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52" name="Line 188"/>
          <p:cNvSpPr>
            <a:spLocks noChangeShapeType="1"/>
          </p:cNvSpPr>
          <p:nvPr/>
        </p:nvSpPr>
        <p:spPr bwMode="auto">
          <a:xfrm flipV="1">
            <a:off x="3178175" y="4184650"/>
            <a:ext cx="1588" cy="14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anchor="ctr"/>
          <a:lstStyle/>
          <a:p>
            <a:endParaRPr lang="en-GB"/>
          </a:p>
        </p:txBody>
      </p:sp>
      <p:sp>
        <p:nvSpPr>
          <p:cNvPr id="37053" name="Freeform 189"/>
          <p:cNvSpPr>
            <a:spLocks/>
          </p:cNvSpPr>
          <p:nvPr/>
        </p:nvSpPr>
        <p:spPr bwMode="auto">
          <a:xfrm>
            <a:off x="3097213" y="4100513"/>
            <a:ext cx="17462" cy="30162"/>
          </a:xfrm>
          <a:custGeom>
            <a:avLst/>
            <a:gdLst>
              <a:gd name="T0" fmla="*/ 2 w 12"/>
              <a:gd name="T1" fmla="*/ 5 h 20"/>
              <a:gd name="T2" fmla="*/ 0 w 12"/>
              <a:gd name="T3" fmla="*/ 3 h 20"/>
              <a:gd name="T4" fmla="*/ 2 w 12"/>
              <a:gd name="T5" fmla="*/ 3 h 20"/>
              <a:gd name="T6" fmla="*/ 3 w 12"/>
              <a:gd name="T7" fmla="*/ 3 h 20"/>
              <a:gd name="T8" fmla="*/ 6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6 w 12"/>
              <a:gd name="T23" fmla="*/ 3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3"/>
                </a:lnTo>
                <a:lnTo>
                  <a:pt x="2" y="3"/>
                </a:lnTo>
                <a:lnTo>
                  <a:pt x="3" y="3"/>
                </a:lnTo>
                <a:lnTo>
                  <a:pt x="6" y="2"/>
                </a:lnTo>
                <a:lnTo>
                  <a:pt x="8" y="1"/>
                </a:lnTo>
                <a:lnTo>
                  <a:pt x="10" y="0"/>
                </a:lnTo>
                <a:lnTo>
                  <a:pt x="11" y="0"/>
                </a:lnTo>
                <a:lnTo>
                  <a:pt x="11" y="19"/>
                </a:lnTo>
                <a:lnTo>
                  <a:pt x="7" y="19"/>
                </a:lnTo>
                <a:lnTo>
                  <a:pt x="7" y="3"/>
                </a:lnTo>
                <a:lnTo>
                  <a:pt x="6" y="3"/>
                </a:lnTo>
                <a:lnTo>
                  <a:pt x="3" y="4"/>
                </a:lnTo>
                <a:lnTo>
                  <a:pt x="2"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4" name="Freeform 190"/>
          <p:cNvSpPr>
            <a:spLocks/>
          </p:cNvSpPr>
          <p:nvPr/>
        </p:nvSpPr>
        <p:spPr bwMode="auto">
          <a:xfrm>
            <a:off x="3497263" y="4097338"/>
            <a:ext cx="25400" cy="31750"/>
          </a:xfrm>
          <a:custGeom>
            <a:avLst/>
            <a:gdLst>
              <a:gd name="T0" fmla="*/ 4 w 17"/>
              <a:gd name="T1" fmla="*/ 5 h 21"/>
              <a:gd name="T2" fmla="*/ 2 w 17"/>
              <a:gd name="T3" fmla="*/ 3 h 21"/>
              <a:gd name="T4" fmla="*/ 3 w 17"/>
              <a:gd name="T5" fmla="*/ 2 h 21"/>
              <a:gd name="T6" fmla="*/ 5 w 17"/>
              <a:gd name="T7" fmla="*/ 1 h 21"/>
              <a:gd name="T8" fmla="*/ 6 w 17"/>
              <a:gd name="T9" fmla="*/ 1 h 21"/>
              <a:gd name="T10" fmla="*/ 8 w 17"/>
              <a:gd name="T11" fmla="*/ 0 h 21"/>
              <a:gd name="T12" fmla="*/ 11 w 17"/>
              <a:gd name="T13" fmla="*/ 0 h 21"/>
              <a:gd name="T14" fmla="*/ 13 w 17"/>
              <a:gd name="T15" fmla="*/ 1 h 21"/>
              <a:gd name="T16" fmla="*/ 13 w 17"/>
              <a:gd name="T17" fmla="*/ 2 h 21"/>
              <a:gd name="T18" fmla="*/ 15 w 17"/>
              <a:gd name="T19" fmla="*/ 2 h 21"/>
              <a:gd name="T20" fmla="*/ 16 w 17"/>
              <a:gd name="T21" fmla="*/ 3 h 21"/>
              <a:gd name="T22" fmla="*/ 16 w 17"/>
              <a:gd name="T23" fmla="*/ 4 h 21"/>
              <a:gd name="T24" fmla="*/ 16 w 17"/>
              <a:gd name="T25" fmla="*/ 5 h 21"/>
              <a:gd name="T26" fmla="*/ 16 w 17"/>
              <a:gd name="T27" fmla="*/ 6 h 21"/>
              <a:gd name="T28" fmla="*/ 16 w 17"/>
              <a:gd name="T29" fmla="*/ 7 h 21"/>
              <a:gd name="T30" fmla="*/ 16 w 17"/>
              <a:gd name="T31" fmla="*/ 8 h 21"/>
              <a:gd name="T32" fmla="*/ 15 w 17"/>
              <a:gd name="T33" fmla="*/ 8 h 21"/>
              <a:gd name="T34" fmla="*/ 15 w 17"/>
              <a:gd name="T35" fmla="*/ 9 h 21"/>
              <a:gd name="T36" fmla="*/ 10 w 17"/>
              <a:gd name="T37" fmla="*/ 14 h 21"/>
              <a:gd name="T38" fmla="*/ 7 w 17"/>
              <a:gd name="T39" fmla="*/ 16 h 21"/>
              <a:gd name="T40" fmla="*/ 5 w 17"/>
              <a:gd name="T41" fmla="*/ 18 h 21"/>
              <a:gd name="T42" fmla="*/ 13 w 17"/>
              <a:gd name="T43" fmla="*/ 18 h 21"/>
              <a:gd name="T44" fmla="*/ 16 w 17"/>
              <a:gd name="T45" fmla="*/ 17 h 21"/>
              <a:gd name="T46" fmla="*/ 16 w 17"/>
              <a:gd name="T47" fmla="*/ 20 h 21"/>
              <a:gd name="T48" fmla="*/ 0 w 17"/>
              <a:gd name="T49" fmla="*/ 20 h 21"/>
              <a:gd name="T50" fmla="*/ 0 w 17"/>
              <a:gd name="T51" fmla="*/ 18 h 21"/>
              <a:gd name="T52" fmla="*/ 1 w 17"/>
              <a:gd name="T53" fmla="*/ 18 h 21"/>
              <a:gd name="T54" fmla="*/ 3 w 17"/>
              <a:gd name="T55" fmla="*/ 17 h 21"/>
              <a:gd name="T56" fmla="*/ 6 w 17"/>
              <a:gd name="T57" fmla="*/ 15 h 21"/>
              <a:gd name="T58" fmla="*/ 12 w 17"/>
              <a:gd name="T59" fmla="*/ 9 h 21"/>
              <a:gd name="T60" fmla="*/ 13 w 17"/>
              <a:gd name="T61" fmla="*/ 8 h 21"/>
              <a:gd name="T62" fmla="*/ 13 w 17"/>
              <a:gd name="T63" fmla="*/ 5 h 21"/>
              <a:gd name="T64" fmla="*/ 11 w 17"/>
              <a:gd name="T65" fmla="*/ 3 h 21"/>
              <a:gd name="T66" fmla="*/ 11 w 17"/>
              <a:gd name="T67" fmla="*/ 2 h 21"/>
              <a:gd name="T68" fmla="*/ 10 w 17"/>
              <a:gd name="T69" fmla="*/ 2 h 21"/>
              <a:gd name="T70" fmla="*/ 6 w 17"/>
              <a:gd name="T71" fmla="*/ 2 h 21"/>
              <a:gd name="T72" fmla="*/ 5 w 17"/>
              <a:gd name="T73" fmla="*/ 3 h 21"/>
              <a:gd name="T74" fmla="*/ 5 w 17"/>
              <a:gd name="T75" fmla="*/ 4 h 21"/>
              <a:gd name="T76" fmla="*/ 4 w 17"/>
              <a:gd name="T77" fmla="*/ 4 h 21"/>
              <a:gd name="T78" fmla="*/ 4 w 17"/>
              <a:gd name="T7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1">
                <a:moveTo>
                  <a:pt x="4" y="5"/>
                </a:moveTo>
                <a:lnTo>
                  <a:pt x="2" y="3"/>
                </a:lnTo>
                <a:lnTo>
                  <a:pt x="3" y="2"/>
                </a:lnTo>
                <a:lnTo>
                  <a:pt x="5" y="1"/>
                </a:lnTo>
                <a:lnTo>
                  <a:pt x="6" y="1"/>
                </a:lnTo>
                <a:lnTo>
                  <a:pt x="8" y="0"/>
                </a:lnTo>
                <a:lnTo>
                  <a:pt x="11" y="0"/>
                </a:lnTo>
                <a:lnTo>
                  <a:pt x="13" y="1"/>
                </a:lnTo>
                <a:lnTo>
                  <a:pt x="13" y="2"/>
                </a:lnTo>
                <a:lnTo>
                  <a:pt x="15" y="2"/>
                </a:lnTo>
                <a:lnTo>
                  <a:pt x="16" y="3"/>
                </a:lnTo>
                <a:lnTo>
                  <a:pt x="16" y="4"/>
                </a:lnTo>
                <a:lnTo>
                  <a:pt x="16" y="5"/>
                </a:lnTo>
                <a:lnTo>
                  <a:pt x="16" y="6"/>
                </a:lnTo>
                <a:lnTo>
                  <a:pt x="16" y="7"/>
                </a:lnTo>
                <a:lnTo>
                  <a:pt x="16" y="8"/>
                </a:lnTo>
                <a:lnTo>
                  <a:pt x="15" y="8"/>
                </a:lnTo>
                <a:lnTo>
                  <a:pt x="15" y="9"/>
                </a:lnTo>
                <a:lnTo>
                  <a:pt x="10" y="14"/>
                </a:lnTo>
                <a:lnTo>
                  <a:pt x="7" y="16"/>
                </a:lnTo>
                <a:lnTo>
                  <a:pt x="5" y="18"/>
                </a:lnTo>
                <a:lnTo>
                  <a:pt x="13" y="18"/>
                </a:lnTo>
                <a:lnTo>
                  <a:pt x="16" y="17"/>
                </a:lnTo>
                <a:lnTo>
                  <a:pt x="16" y="20"/>
                </a:lnTo>
                <a:lnTo>
                  <a:pt x="0" y="20"/>
                </a:lnTo>
                <a:lnTo>
                  <a:pt x="0" y="18"/>
                </a:lnTo>
                <a:lnTo>
                  <a:pt x="1" y="18"/>
                </a:lnTo>
                <a:lnTo>
                  <a:pt x="3" y="17"/>
                </a:lnTo>
                <a:lnTo>
                  <a:pt x="6" y="15"/>
                </a:lnTo>
                <a:lnTo>
                  <a:pt x="12" y="9"/>
                </a:lnTo>
                <a:lnTo>
                  <a:pt x="13" y="8"/>
                </a:lnTo>
                <a:lnTo>
                  <a:pt x="13" y="5"/>
                </a:lnTo>
                <a:lnTo>
                  <a:pt x="11" y="3"/>
                </a:lnTo>
                <a:lnTo>
                  <a:pt x="11" y="2"/>
                </a:lnTo>
                <a:lnTo>
                  <a:pt x="10" y="2"/>
                </a:lnTo>
                <a:lnTo>
                  <a:pt x="6" y="2"/>
                </a:lnTo>
                <a:lnTo>
                  <a:pt x="5" y="3"/>
                </a:lnTo>
                <a:lnTo>
                  <a:pt x="5" y="4"/>
                </a:lnTo>
                <a:lnTo>
                  <a:pt x="4" y="4"/>
                </a:lnTo>
                <a:lnTo>
                  <a:pt x="4"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5" name="Freeform 191"/>
          <p:cNvSpPr>
            <a:spLocks/>
          </p:cNvSpPr>
          <p:nvPr/>
        </p:nvSpPr>
        <p:spPr bwMode="auto">
          <a:xfrm>
            <a:off x="3524250" y="4168775"/>
            <a:ext cx="23813" cy="31750"/>
          </a:xfrm>
          <a:custGeom>
            <a:avLst/>
            <a:gdLst>
              <a:gd name="T0" fmla="*/ 3 w 16"/>
              <a:gd name="T1" fmla="*/ 4 h 21"/>
              <a:gd name="T2" fmla="*/ 2 w 16"/>
              <a:gd name="T3" fmla="*/ 2 h 21"/>
              <a:gd name="T4" fmla="*/ 1 w 16"/>
              <a:gd name="T5" fmla="*/ 2 h 21"/>
              <a:gd name="T6" fmla="*/ 2 w 16"/>
              <a:gd name="T7" fmla="*/ 1 h 21"/>
              <a:gd name="T8" fmla="*/ 4 w 16"/>
              <a:gd name="T9" fmla="*/ 1 h 21"/>
              <a:gd name="T10" fmla="*/ 5 w 16"/>
              <a:gd name="T11" fmla="*/ 0 h 21"/>
              <a:gd name="T12" fmla="*/ 11 w 16"/>
              <a:gd name="T13" fmla="*/ 0 h 21"/>
              <a:gd name="T14" fmla="*/ 12 w 16"/>
              <a:gd name="T15" fmla="*/ 1 h 21"/>
              <a:gd name="T16" fmla="*/ 13 w 16"/>
              <a:gd name="T17" fmla="*/ 1 h 21"/>
              <a:gd name="T18" fmla="*/ 14 w 16"/>
              <a:gd name="T19" fmla="*/ 2 h 21"/>
              <a:gd name="T20" fmla="*/ 14 w 16"/>
              <a:gd name="T21" fmla="*/ 6 h 21"/>
              <a:gd name="T22" fmla="*/ 12 w 16"/>
              <a:gd name="T23" fmla="*/ 8 h 21"/>
              <a:gd name="T24" fmla="*/ 10 w 16"/>
              <a:gd name="T25" fmla="*/ 9 h 21"/>
              <a:gd name="T26" fmla="*/ 11 w 16"/>
              <a:gd name="T27" fmla="*/ 9 h 21"/>
              <a:gd name="T28" fmla="*/ 12 w 16"/>
              <a:gd name="T29" fmla="*/ 10 h 21"/>
              <a:gd name="T30" fmla="*/ 13 w 16"/>
              <a:gd name="T31" fmla="*/ 10 h 21"/>
              <a:gd name="T32" fmla="*/ 15 w 16"/>
              <a:gd name="T33" fmla="*/ 11 h 21"/>
              <a:gd name="T34" fmla="*/ 15 w 16"/>
              <a:gd name="T35" fmla="*/ 13 h 21"/>
              <a:gd name="T36" fmla="*/ 15 w 16"/>
              <a:gd name="T37" fmla="*/ 15 h 21"/>
              <a:gd name="T38" fmla="*/ 14 w 16"/>
              <a:gd name="T39" fmla="*/ 17 h 21"/>
              <a:gd name="T40" fmla="*/ 14 w 16"/>
              <a:gd name="T41" fmla="*/ 18 h 21"/>
              <a:gd name="T42" fmla="*/ 13 w 16"/>
              <a:gd name="T43" fmla="*/ 18 h 21"/>
              <a:gd name="T44" fmla="*/ 12 w 16"/>
              <a:gd name="T45" fmla="*/ 19 h 21"/>
              <a:gd name="T46" fmla="*/ 10 w 16"/>
              <a:gd name="T47" fmla="*/ 19 h 21"/>
              <a:gd name="T48" fmla="*/ 8 w 16"/>
              <a:gd name="T49" fmla="*/ 20 h 21"/>
              <a:gd name="T50" fmla="*/ 5 w 16"/>
              <a:gd name="T51" fmla="*/ 20 h 21"/>
              <a:gd name="T52" fmla="*/ 3 w 16"/>
              <a:gd name="T53" fmla="*/ 19 h 21"/>
              <a:gd name="T54" fmla="*/ 2 w 16"/>
              <a:gd name="T55" fmla="*/ 19 h 21"/>
              <a:gd name="T56" fmla="*/ 0 w 16"/>
              <a:gd name="T57" fmla="*/ 18 h 21"/>
              <a:gd name="T58" fmla="*/ 2 w 16"/>
              <a:gd name="T59" fmla="*/ 17 h 21"/>
              <a:gd name="T60" fmla="*/ 2 w 16"/>
              <a:gd name="T61" fmla="*/ 16 h 21"/>
              <a:gd name="T62" fmla="*/ 2 w 16"/>
              <a:gd name="T63" fmla="*/ 17 h 21"/>
              <a:gd name="T64" fmla="*/ 4 w 16"/>
              <a:gd name="T65" fmla="*/ 18 h 21"/>
              <a:gd name="T66" fmla="*/ 5 w 16"/>
              <a:gd name="T67" fmla="*/ 18 h 21"/>
              <a:gd name="T68" fmla="*/ 8 w 16"/>
              <a:gd name="T69" fmla="*/ 18 h 21"/>
              <a:gd name="T70" fmla="*/ 9 w 16"/>
              <a:gd name="T71" fmla="*/ 18 h 21"/>
              <a:gd name="T72" fmla="*/ 11 w 16"/>
              <a:gd name="T73" fmla="*/ 18 h 21"/>
              <a:gd name="T74" fmla="*/ 12 w 16"/>
              <a:gd name="T75" fmla="*/ 16 h 21"/>
              <a:gd name="T76" fmla="*/ 12 w 16"/>
              <a:gd name="T77" fmla="*/ 12 h 21"/>
              <a:gd name="T78" fmla="*/ 10 w 16"/>
              <a:gd name="T79" fmla="*/ 11 h 21"/>
              <a:gd name="T80" fmla="*/ 9 w 16"/>
              <a:gd name="T81" fmla="*/ 11 h 21"/>
              <a:gd name="T82" fmla="*/ 8 w 16"/>
              <a:gd name="T83" fmla="*/ 10 h 21"/>
              <a:gd name="T84" fmla="*/ 5 w 16"/>
              <a:gd name="T85" fmla="*/ 10 h 21"/>
              <a:gd name="T86" fmla="*/ 5 w 16"/>
              <a:gd name="T87" fmla="*/ 11 h 21"/>
              <a:gd name="T88" fmla="*/ 5 w 16"/>
              <a:gd name="T89" fmla="*/ 8 h 21"/>
              <a:gd name="T90" fmla="*/ 5 w 16"/>
              <a:gd name="T91" fmla="*/ 9 h 21"/>
              <a:gd name="T92" fmla="*/ 6 w 16"/>
              <a:gd name="T93" fmla="*/ 9 h 21"/>
              <a:gd name="T94" fmla="*/ 8 w 16"/>
              <a:gd name="T95" fmla="*/ 8 h 21"/>
              <a:gd name="T96" fmla="*/ 9 w 16"/>
              <a:gd name="T97" fmla="*/ 8 h 21"/>
              <a:gd name="T98" fmla="*/ 10 w 16"/>
              <a:gd name="T99" fmla="*/ 8 h 21"/>
              <a:gd name="T100" fmla="*/ 10 w 16"/>
              <a:gd name="T101" fmla="*/ 7 h 21"/>
              <a:gd name="T102" fmla="*/ 11 w 16"/>
              <a:gd name="T103" fmla="*/ 5 h 21"/>
              <a:gd name="T104" fmla="*/ 10 w 16"/>
              <a:gd name="T105" fmla="*/ 3 h 21"/>
              <a:gd name="T106" fmla="*/ 10 w 16"/>
              <a:gd name="T107" fmla="*/ 2 h 21"/>
              <a:gd name="T108" fmla="*/ 9 w 16"/>
              <a:gd name="T109" fmla="*/ 2 h 21"/>
              <a:gd name="T110" fmla="*/ 8 w 16"/>
              <a:gd name="T111" fmla="*/ 1 h 21"/>
              <a:gd name="T112" fmla="*/ 5 w 16"/>
              <a:gd name="T113" fmla="*/ 1 h 21"/>
              <a:gd name="T114" fmla="*/ 5 w 16"/>
              <a:gd name="T115" fmla="*/ 2 h 21"/>
              <a:gd name="T116" fmla="*/ 4 w 16"/>
              <a:gd name="T117" fmla="*/ 2 h 21"/>
              <a:gd name="T118" fmla="*/ 3 w 16"/>
              <a:gd name="T119" fmla="*/ 3 h 21"/>
              <a:gd name="T120" fmla="*/ 3 w 16"/>
              <a:gd name="T1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3" y="4"/>
                </a:moveTo>
                <a:lnTo>
                  <a:pt x="2" y="2"/>
                </a:lnTo>
                <a:lnTo>
                  <a:pt x="1" y="2"/>
                </a:lnTo>
                <a:lnTo>
                  <a:pt x="2" y="1"/>
                </a:lnTo>
                <a:lnTo>
                  <a:pt x="4" y="1"/>
                </a:lnTo>
                <a:lnTo>
                  <a:pt x="5" y="0"/>
                </a:lnTo>
                <a:lnTo>
                  <a:pt x="11" y="0"/>
                </a:lnTo>
                <a:lnTo>
                  <a:pt x="12" y="1"/>
                </a:lnTo>
                <a:lnTo>
                  <a:pt x="13" y="1"/>
                </a:lnTo>
                <a:lnTo>
                  <a:pt x="14" y="2"/>
                </a:lnTo>
                <a:lnTo>
                  <a:pt x="14" y="6"/>
                </a:lnTo>
                <a:lnTo>
                  <a:pt x="12" y="8"/>
                </a:lnTo>
                <a:lnTo>
                  <a:pt x="10" y="9"/>
                </a:lnTo>
                <a:lnTo>
                  <a:pt x="11" y="9"/>
                </a:lnTo>
                <a:lnTo>
                  <a:pt x="12" y="10"/>
                </a:lnTo>
                <a:lnTo>
                  <a:pt x="13" y="10"/>
                </a:lnTo>
                <a:lnTo>
                  <a:pt x="15" y="11"/>
                </a:lnTo>
                <a:lnTo>
                  <a:pt x="15" y="13"/>
                </a:lnTo>
                <a:lnTo>
                  <a:pt x="15" y="15"/>
                </a:lnTo>
                <a:lnTo>
                  <a:pt x="14" y="17"/>
                </a:lnTo>
                <a:lnTo>
                  <a:pt x="14" y="18"/>
                </a:lnTo>
                <a:lnTo>
                  <a:pt x="13" y="18"/>
                </a:lnTo>
                <a:lnTo>
                  <a:pt x="12" y="19"/>
                </a:lnTo>
                <a:lnTo>
                  <a:pt x="10" y="19"/>
                </a:lnTo>
                <a:lnTo>
                  <a:pt x="8" y="20"/>
                </a:lnTo>
                <a:lnTo>
                  <a:pt x="5" y="20"/>
                </a:lnTo>
                <a:lnTo>
                  <a:pt x="3" y="19"/>
                </a:lnTo>
                <a:lnTo>
                  <a:pt x="2" y="19"/>
                </a:lnTo>
                <a:lnTo>
                  <a:pt x="0" y="18"/>
                </a:lnTo>
                <a:lnTo>
                  <a:pt x="2" y="17"/>
                </a:lnTo>
                <a:lnTo>
                  <a:pt x="2" y="16"/>
                </a:lnTo>
                <a:lnTo>
                  <a:pt x="2" y="17"/>
                </a:lnTo>
                <a:lnTo>
                  <a:pt x="4" y="18"/>
                </a:lnTo>
                <a:lnTo>
                  <a:pt x="5" y="18"/>
                </a:lnTo>
                <a:lnTo>
                  <a:pt x="8" y="18"/>
                </a:lnTo>
                <a:lnTo>
                  <a:pt x="9" y="18"/>
                </a:lnTo>
                <a:lnTo>
                  <a:pt x="11" y="18"/>
                </a:lnTo>
                <a:lnTo>
                  <a:pt x="12" y="16"/>
                </a:lnTo>
                <a:lnTo>
                  <a:pt x="12" y="12"/>
                </a:lnTo>
                <a:lnTo>
                  <a:pt x="10" y="11"/>
                </a:lnTo>
                <a:lnTo>
                  <a:pt x="9" y="11"/>
                </a:lnTo>
                <a:lnTo>
                  <a:pt x="8" y="10"/>
                </a:lnTo>
                <a:lnTo>
                  <a:pt x="5" y="10"/>
                </a:lnTo>
                <a:lnTo>
                  <a:pt x="5" y="11"/>
                </a:lnTo>
                <a:lnTo>
                  <a:pt x="5" y="8"/>
                </a:lnTo>
                <a:lnTo>
                  <a:pt x="5" y="9"/>
                </a:lnTo>
                <a:lnTo>
                  <a:pt x="6" y="9"/>
                </a:lnTo>
                <a:lnTo>
                  <a:pt x="8" y="8"/>
                </a:lnTo>
                <a:lnTo>
                  <a:pt x="9" y="8"/>
                </a:lnTo>
                <a:lnTo>
                  <a:pt x="10" y="8"/>
                </a:lnTo>
                <a:lnTo>
                  <a:pt x="10" y="7"/>
                </a:lnTo>
                <a:lnTo>
                  <a:pt x="11" y="5"/>
                </a:lnTo>
                <a:lnTo>
                  <a:pt x="10" y="3"/>
                </a:lnTo>
                <a:lnTo>
                  <a:pt x="10" y="2"/>
                </a:lnTo>
                <a:lnTo>
                  <a:pt x="9" y="2"/>
                </a:lnTo>
                <a:lnTo>
                  <a:pt x="8" y="1"/>
                </a:lnTo>
                <a:lnTo>
                  <a:pt x="5" y="1"/>
                </a:lnTo>
                <a:lnTo>
                  <a:pt x="5" y="2"/>
                </a:lnTo>
                <a:lnTo>
                  <a:pt x="4" y="2"/>
                </a:lnTo>
                <a:lnTo>
                  <a:pt x="3" y="3"/>
                </a:lnTo>
                <a:lnTo>
                  <a:pt x="3" y="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6" name="Freeform 192"/>
          <p:cNvSpPr>
            <a:spLocks/>
          </p:cNvSpPr>
          <p:nvPr/>
        </p:nvSpPr>
        <p:spPr bwMode="auto">
          <a:xfrm>
            <a:off x="3497263" y="4241800"/>
            <a:ext cx="28575" cy="30163"/>
          </a:xfrm>
          <a:custGeom>
            <a:avLst/>
            <a:gdLst>
              <a:gd name="T0" fmla="*/ 14 w 19"/>
              <a:gd name="T1" fmla="*/ 14 h 20"/>
              <a:gd name="T2" fmla="*/ 14 w 19"/>
              <a:gd name="T3" fmla="*/ 16 h 20"/>
              <a:gd name="T4" fmla="*/ 15 w 19"/>
              <a:gd name="T5" fmla="*/ 19 h 20"/>
              <a:gd name="T6" fmla="*/ 10 w 19"/>
              <a:gd name="T7" fmla="*/ 19 h 20"/>
              <a:gd name="T8" fmla="*/ 11 w 19"/>
              <a:gd name="T9" fmla="*/ 18 h 20"/>
              <a:gd name="T10" fmla="*/ 11 w 19"/>
              <a:gd name="T11" fmla="*/ 14 h 20"/>
              <a:gd name="T12" fmla="*/ 0 w 19"/>
              <a:gd name="T13" fmla="*/ 14 h 20"/>
              <a:gd name="T14" fmla="*/ 0 w 19"/>
              <a:gd name="T15" fmla="*/ 12 h 20"/>
              <a:gd name="T16" fmla="*/ 2 w 19"/>
              <a:gd name="T17" fmla="*/ 11 h 20"/>
              <a:gd name="T18" fmla="*/ 3 w 19"/>
              <a:gd name="T19" fmla="*/ 9 h 20"/>
              <a:gd name="T20" fmla="*/ 6 w 19"/>
              <a:gd name="T21" fmla="*/ 6 h 20"/>
              <a:gd name="T22" fmla="*/ 9 w 19"/>
              <a:gd name="T23" fmla="*/ 3 h 20"/>
              <a:gd name="T24" fmla="*/ 11 w 19"/>
              <a:gd name="T25" fmla="*/ 0 h 20"/>
              <a:gd name="T26" fmla="*/ 15 w 19"/>
              <a:gd name="T27" fmla="*/ 0 h 20"/>
              <a:gd name="T28" fmla="*/ 15 w 19"/>
              <a:gd name="T29" fmla="*/ 2 h 20"/>
              <a:gd name="T30" fmla="*/ 14 w 19"/>
              <a:gd name="T31" fmla="*/ 5 h 20"/>
              <a:gd name="T32" fmla="*/ 14 w 19"/>
              <a:gd name="T33" fmla="*/ 12 h 20"/>
              <a:gd name="T34" fmla="*/ 18 w 19"/>
              <a:gd name="T35" fmla="*/ 12 h 20"/>
              <a:gd name="T36" fmla="*/ 18 w 19"/>
              <a:gd name="T37" fmla="*/ 14 h 20"/>
              <a:gd name="T38" fmla="*/ 15 w 19"/>
              <a:gd name="T39" fmla="*/ 14 h 20"/>
              <a:gd name="T40" fmla="*/ 14 w 19"/>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0">
                <a:moveTo>
                  <a:pt x="14" y="14"/>
                </a:moveTo>
                <a:lnTo>
                  <a:pt x="14" y="16"/>
                </a:lnTo>
                <a:lnTo>
                  <a:pt x="15" y="19"/>
                </a:lnTo>
                <a:lnTo>
                  <a:pt x="10" y="19"/>
                </a:lnTo>
                <a:lnTo>
                  <a:pt x="11" y="18"/>
                </a:lnTo>
                <a:lnTo>
                  <a:pt x="11" y="14"/>
                </a:lnTo>
                <a:lnTo>
                  <a:pt x="0" y="14"/>
                </a:lnTo>
                <a:lnTo>
                  <a:pt x="0" y="12"/>
                </a:lnTo>
                <a:lnTo>
                  <a:pt x="2" y="11"/>
                </a:lnTo>
                <a:lnTo>
                  <a:pt x="3" y="9"/>
                </a:lnTo>
                <a:lnTo>
                  <a:pt x="6" y="6"/>
                </a:lnTo>
                <a:lnTo>
                  <a:pt x="9" y="3"/>
                </a:lnTo>
                <a:lnTo>
                  <a:pt x="11" y="0"/>
                </a:lnTo>
                <a:lnTo>
                  <a:pt x="15" y="0"/>
                </a:lnTo>
                <a:lnTo>
                  <a:pt x="15" y="2"/>
                </a:lnTo>
                <a:lnTo>
                  <a:pt x="14" y="5"/>
                </a:lnTo>
                <a:lnTo>
                  <a:pt x="14" y="12"/>
                </a:lnTo>
                <a:lnTo>
                  <a:pt x="18" y="12"/>
                </a:lnTo>
                <a:lnTo>
                  <a:pt x="18" y="14"/>
                </a:lnTo>
                <a:lnTo>
                  <a:pt x="15" y="14"/>
                </a:lnTo>
                <a:lnTo>
                  <a:pt x="14" y="1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7" name="Freeform 193"/>
          <p:cNvSpPr>
            <a:spLocks/>
          </p:cNvSpPr>
          <p:nvPr/>
        </p:nvSpPr>
        <p:spPr bwMode="auto">
          <a:xfrm>
            <a:off x="3502025" y="4248150"/>
            <a:ext cx="11113" cy="14288"/>
          </a:xfrm>
          <a:custGeom>
            <a:avLst/>
            <a:gdLst>
              <a:gd name="T0" fmla="*/ 7 w 8"/>
              <a:gd name="T1" fmla="*/ 0 h 9"/>
              <a:gd name="T2" fmla="*/ 7 w 8"/>
              <a:gd name="T3" fmla="*/ 8 h 9"/>
              <a:gd name="T4" fmla="*/ 0 w 8"/>
              <a:gd name="T5" fmla="*/ 8 h 9"/>
              <a:gd name="T6" fmla="*/ 3 w 8"/>
              <a:gd name="T7" fmla="*/ 5 h 9"/>
              <a:gd name="T8" fmla="*/ 5 w 8"/>
              <a:gd name="T9" fmla="*/ 2 h 9"/>
              <a:gd name="T10" fmla="*/ 7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7" y="0"/>
                </a:moveTo>
                <a:lnTo>
                  <a:pt x="7" y="8"/>
                </a:lnTo>
                <a:lnTo>
                  <a:pt x="0" y="8"/>
                </a:lnTo>
                <a:lnTo>
                  <a:pt x="3" y="5"/>
                </a:lnTo>
                <a:lnTo>
                  <a:pt x="5" y="2"/>
                </a:lnTo>
                <a:lnTo>
                  <a:pt x="7"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8" name="Freeform 194"/>
          <p:cNvSpPr>
            <a:spLocks/>
          </p:cNvSpPr>
          <p:nvPr/>
        </p:nvSpPr>
        <p:spPr bwMode="auto">
          <a:xfrm>
            <a:off x="3427413" y="4302125"/>
            <a:ext cx="25400" cy="30163"/>
          </a:xfrm>
          <a:custGeom>
            <a:avLst/>
            <a:gdLst>
              <a:gd name="T0" fmla="*/ 3 w 17"/>
              <a:gd name="T1" fmla="*/ 10 h 20"/>
              <a:gd name="T2" fmla="*/ 2 w 17"/>
              <a:gd name="T3" fmla="*/ 10 h 20"/>
              <a:gd name="T4" fmla="*/ 2 w 17"/>
              <a:gd name="T5" fmla="*/ 9 h 20"/>
              <a:gd name="T6" fmla="*/ 3 w 17"/>
              <a:gd name="T7" fmla="*/ 7 h 20"/>
              <a:gd name="T8" fmla="*/ 3 w 17"/>
              <a:gd name="T9" fmla="*/ 4 h 20"/>
              <a:gd name="T10" fmla="*/ 2 w 17"/>
              <a:gd name="T11" fmla="*/ 2 h 20"/>
              <a:gd name="T12" fmla="*/ 2 w 17"/>
              <a:gd name="T13" fmla="*/ 0 h 20"/>
              <a:gd name="T14" fmla="*/ 15 w 17"/>
              <a:gd name="T15" fmla="*/ 0 h 20"/>
              <a:gd name="T16" fmla="*/ 15 w 17"/>
              <a:gd name="T17" fmla="*/ 1 h 20"/>
              <a:gd name="T18" fmla="*/ 15 w 17"/>
              <a:gd name="T19" fmla="*/ 2 h 20"/>
              <a:gd name="T20" fmla="*/ 15 w 17"/>
              <a:gd name="T21" fmla="*/ 3 h 20"/>
              <a:gd name="T22" fmla="*/ 13 w 17"/>
              <a:gd name="T23" fmla="*/ 2 h 20"/>
              <a:gd name="T24" fmla="*/ 5 w 17"/>
              <a:gd name="T25" fmla="*/ 2 h 20"/>
              <a:gd name="T26" fmla="*/ 5 w 17"/>
              <a:gd name="T27" fmla="*/ 9 h 20"/>
              <a:gd name="T28" fmla="*/ 5 w 17"/>
              <a:gd name="T29" fmla="*/ 8 h 20"/>
              <a:gd name="T30" fmla="*/ 12 w 17"/>
              <a:gd name="T31" fmla="*/ 8 h 20"/>
              <a:gd name="T32" fmla="*/ 13 w 17"/>
              <a:gd name="T33" fmla="*/ 9 h 20"/>
              <a:gd name="T34" fmla="*/ 16 w 17"/>
              <a:gd name="T35" fmla="*/ 12 h 20"/>
              <a:gd name="T36" fmla="*/ 16 w 17"/>
              <a:gd name="T37" fmla="*/ 14 h 20"/>
              <a:gd name="T38" fmla="*/ 15 w 17"/>
              <a:gd name="T39" fmla="*/ 15 h 20"/>
              <a:gd name="T40" fmla="*/ 15 w 17"/>
              <a:gd name="T41" fmla="*/ 17 h 20"/>
              <a:gd name="T42" fmla="*/ 14 w 17"/>
              <a:gd name="T43" fmla="*/ 17 h 20"/>
              <a:gd name="T44" fmla="*/ 12 w 17"/>
              <a:gd name="T45" fmla="*/ 18 h 20"/>
              <a:gd name="T46" fmla="*/ 11 w 17"/>
              <a:gd name="T47" fmla="*/ 18 h 20"/>
              <a:gd name="T48" fmla="*/ 9 w 17"/>
              <a:gd name="T49" fmla="*/ 19 h 20"/>
              <a:gd name="T50" fmla="*/ 2 w 17"/>
              <a:gd name="T51" fmla="*/ 19 h 20"/>
              <a:gd name="T52" fmla="*/ 2 w 17"/>
              <a:gd name="T53" fmla="*/ 18 h 20"/>
              <a:gd name="T54" fmla="*/ 0 w 17"/>
              <a:gd name="T55" fmla="*/ 18 h 20"/>
              <a:gd name="T56" fmla="*/ 1 w 17"/>
              <a:gd name="T57" fmla="*/ 17 h 20"/>
              <a:gd name="T58" fmla="*/ 1 w 17"/>
              <a:gd name="T59" fmla="*/ 16 h 20"/>
              <a:gd name="T60" fmla="*/ 2 w 17"/>
              <a:gd name="T61" fmla="*/ 15 h 20"/>
              <a:gd name="T62" fmla="*/ 2 w 17"/>
              <a:gd name="T63" fmla="*/ 16 h 20"/>
              <a:gd name="T64" fmla="*/ 3 w 17"/>
              <a:gd name="T65" fmla="*/ 17 h 20"/>
              <a:gd name="T66" fmla="*/ 4 w 17"/>
              <a:gd name="T67" fmla="*/ 18 h 20"/>
              <a:gd name="T68" fmla="*/ 5 w 17"/>
              <a:gd name="T69" fmla="*/ 18 h 20"/>
              <a:gd name="T70" fmla="*/ 6 w 17"/>
              <a:gd name="T71" fmla="*/ 18 h 20"/>
              <a:gd name="T72" fmla="*/ 7 w 17"/>
              <a:gd name="T73" fmla="*/ 18 h 20"/>
              <a:gd name="T74" fmla="*/ 8 w 17"/>
              <a:gd name="T75" fmla="*/ 18 h 20"/>
              <a:gd name="T76" fmla="*/ 9 w 17"/>
              <a:gd name="T77" fmla="*/ 18 h 20"/>
              <a:gd name="T78" fmla="*/ 12 w 17"/>
              <a:gd name="T79" fmla="*/ 15 h 20"/>
              <a:gd name="T80" fmla="*/ 12 w 17"/>
              <a:gd name="T81" fmla="*/ 12 h 20"/>
              <a:gd name="T82" fmla="*/ 10 w 17"/>
              <a:gd name="T83" fmla="*/ 9 h 20"/>
              <a:gd name="T84" fmla="*/ 5 w 17"/>
              <a:gd name="T85" fmla="*/ 9 h 20"/>
              <a:gd name="T86" fmla="*/ 4 w 17"/>
              <a:gd name="T87" fmla="*/ 10 h 20"/>
              <a:gd name="T88" fmla="*/ 3 w 17"/>
              <a:gd name="T8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20">
                <a:moveTo>
                  <a:pt x="3" y="10"/>
                </a:moveTo>
                <a:lnTo>
                  <a:pt x="2" y="10"/>
                </a:lnTo>
                <a:lnTo>
                  <a:pt x="2" y="9"/>
                </a:lnTo>
                <a:lnTo>
                  <a:pt x="3" y="7"/>
                </a:lnTo>
                <a:lnTo>
                  <a:pt x="3" y="4"/>
                </a:lnTo>
                <a:lnTo>
                  <a:pt x="2" y="2"/>
                </a:lnTo>
                <a:lnTo>
                  <a:pt x="2" y="0"/>
                </a:lnTo>
                <a:lnTo>
                  <a:pt x="15" y="0"/>
                </a:lnTo>
                <a:lnTo>
                  <a:pt x="15" y="1"/>
                </a:lnTo>
                <a:lnTo>
                  <a:pt x="15" y="2"/>
                </a:lnTo>
                <a:lnTo>
                  <a:pt x="15" y="3"/>
                </a:lnTo>
                <a:lnTo>
                  <a:pt x="13" y="2"/>
                </a:lnTo>
                <a:lnTo>
                  <a:pt x="5" y="2"/>
                </a:lnTo>
                <a:lnTo>
                  <a:pt x="5" y="9"/>
                </a:lnTo>
                <a:lnTo>
                  <a:pt x="5" y="8"/>
                </a:lnTo>
                <a:lnTo>
                  <a:pt x="12" y="8"/>
                </a:lnTo>
                <a:lnTo>
                  <a:pt x="13" y="9"/>
                </a:lnTo>
                <a:lnTo>
                  <a:pt x="16" y="12"/>
                </a:lnTo>
                <a:lnTo>
                  <a:pt x="16" y="14"/>
                </a:lnTo>
                <a:lnTo>
                  <a:pt x="15" y="15"/>
                </a:lnTo>
                <a:lnTo>
                  <a:pt x="15" y="17"/>
                </a:lnTo>
                <a:lnTo>
                  <a:pt x="14" y="17"/>
                </a:lnTo>
                <a:lnTo>
                  <a:pt x="12" y="18"/>
                </a:lnTo>
                <a:lnTo>
                  <a:pt x="11" y="18"/>
                </a:lnTo>
                <a:lnTo>
                  <a:pt x="9" y="19"/>
                </a:lnTo>
                <a:lnTo>
                  <a:pt x="2" y="19"/>
                </a:lnTo>
                <a:lnTo>
                  <a:pt x="2" y="18"/>
                </a:lnTo>
                <a:lnTo>
                  <a:pt x="0" y="18"/>
                </a:lnTo>
                <a:lnTo>
                  <a:pt x="1" y="17"/>
                </a:lnTo>
                <a:lnTo>
                  <a:pt x="1" y="16"/>
                </a:lnTo>
                <a:lnTo>
                  <a:pt x="2" y="15"/>
                </a:lnTo>
                <a:lnTo>
                  <a:pt x="2" y="16"/>
                </a:lnTo>
                <a:lnTo>
                  <a:pt x="3" y="17"/>
                </a:lnTo>
                <a:lnTo>
                  <a:pt x="4" y="18"/>
                </a:lnTo>
                <a:lnTo>
                  <a:pt x="5" y="18"/>
                </a:lnTo>
                <a:lnTo>
                  <a:pt x="6" y="18"/>
                </a:lnTo>
                <a:lnTo>
                  <a:pt x="7" y="18"/>
                </a:lnTo>
                <a:lnTo>
                  <a:pt x="8" y="18"/>
                </a:lnTo>
                <a:lnTo>
                  <a:pt x="9" y="18"/>
                </a:lnTo>
                <a:lnTo>
                  <a:pt x="12" y="15"/>
                </a:lnTo>
                <a:lnTo>
                  <a:pt x="12" y="12"/>
                </a:lnTo>
                <a:lnTo>
                  <a:pt x="10" y="9"/>
                </a:lnTo>
                <a:lnTo>
                  <a:pt x="5" y="9"/>
                </a:lnTo>
                <a:lnTo>
                  <a:pt x="4" y="10"/>
                </a:lnTo>
                <a:lnTo>
                  <a:pt x="3" y="1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59" name="Freeform 195"/>
          <p:cNvSpPr>
            <a:spLocks/>
          </p:cNvSpPr>
          <p:nvPr/>
        </p:nvSpPr>
        <p:spPr bwMode="auto">
          <a:xfrm>
            <a:off x="3300413" y="4330700"/>
            <a:ext cx="25400" cy="31750"/>
          </a:xfrm>
          <a:custGeom>
            <a:avLst/>
            <a:gdLst>
              <a:gd name="T0" fmla="*/ 13 w 17"/>
              <a:gd name="T1" fmla="*/ 0 h 21"/>
              <a:gd name="T2" fmla="*/ 14 w 17"/>
              <a:gd name="T3" fmla="*/ 3 h 21"/>
              <a:gd name="T4" fmla="*/ 13 w 17"/>
              <a:gd name="T5" fmla="*/ 3 h 21"/>
              <a:gd name="T6" fmla="*/ 12 w 17"/>
              <a:gd name="T7" fmla="*/ 2 h 21"/>
              <a:gd name="T8" fmla="*/ 9 w 17"/>
              <a:gd name="T9" fmla="*/ 2 h 21"/>
              <a:gd name="T10" fmla="*/ 7 w 17"/>
              <a:gd name="T11" fmla="*/ 3 h 21"/>
              <a:gd name="T12" fmla="*/ 6 w 17"/>
              <a:gd name="T13" fmla="*/ 3 h 21"/>
              <a:gd name="T14" fmla="*/ 6 w 17"/>
              <a:gd name="T15" fmla="*/ 4 h 21"/>
              <a:gd name="T16" fmla="*/ 4 w 17"/>
              <a:gd name="T17" fmla="*/ 6 h 21"/>
              <a:gd name="T18" fmla="*/ 4 w 17"/>
              <a:gd name="T19" fmla="*/ 8 h 21"/>
              <a:gd name="T20" fmla="*/ 4 w 17"/>
              <a:gd name="T21" fmla="*/ 11 h 21"/>
              <a:gd name="T22" fmla="*/ 4 w 17"/>
              <a:gd name="T23" fmla="*/ 10 h 21"/>
              <a:gd name="T24" fmla="*/ 4 w 17"/>
              <a:gd name="T25" fmla="*/ 9 h 21"/>
              <a:gd name="T26" fmla="*/ 6 w 17"/>
              <a:gd name="T27" fmla="*/ 9 h 21"/>
              <a:gd name="T28" fmla="*/ 7 w 17"/>
              <a:gd name="T29" fmla="*/ 9 h 21"/>
              <a:gd name="T30" fmla="*/ 7 w 17"/>
              <a:gd name="T31" fmla="*/ 8 h 21"/>
              <a:gd name="T32" fmla="*/ 10 w 17"/>
              <a:gd name="T33" fmla="*/ 8 h 21"/>
              <a:gd name="T34" fmla="*/ 11 w 17"/>
              <a:gd name="T35" fmla="*/ 9 h 21"/>
              <a:gd name="T36" fmla="*/ 13 w 17"/>
              <a:gd name="T37" fmla="*/ 9 h 21"/>
              <a:gd name="T38" fmla="*/ 14 w 17"/>
              <a:gd name="T39" fmla="*/ 9 h 21"/>
              <a:gd name="T40" fmla="*/ 15 w 17"/>
              <a:gd name="T41" fmla="*/ 11 h 21"/>
              <a:gd name="T42" fmla="*/ 15 w 17"/>
              <a:gd name="T43" fmla="*/ 12 h 21"/>
              <a:gd name="T44" fmla="*/ 16 w 17"/>
              <a:gd name="T45" fmla="*/ 13 h 21"/>
              <a:gd name="T46" fmla="*/ 16 w 17"/>
              <a:gd name="T47" fmla="*/ 16 h 21"/>
              <a:gd name="T48" fmla="*/ 14 w 17"/>
              <a:gd name="T49" fmla="*/ 17 h 21"/>
              <a:gd name="T50" fmla="*/ 14 w 17"/>
              <a:gd name="T51" fmla="*/ 18 h 21"/>
              <a:gd name="T52" fmla="*/ 13 w 17"/>
              <a:gd name="T53" fmla="*/ 19 h 21"/>
              <a:gd name="T54" fmla="*/ 11 w 17"/>
              <a:gd name="T55" fmla="*/ 19 h 21"/>
              <a:gd name="T56" fmla="*/ 10 w 17"/>
              <a:gd name="T57" fmla="*/ 20 h 21"/>
              <a:gd name="T58" fmla="*/ 6 w 17"/>
              <a:gd name="T59" fmla="*/ 20 h 21"/>
              <a:gd name="T60" fmla="*/ 5 w 17"/>
              <a:gd name="T61" fmla="*/ 19 h 21"/>
              <a:gd name="T62" fmla="*/ 4 w 17"/>
              <a:gd name="T63" fmla="*/ 19 h 21"/>
              <a:gd name="T64" fmla="*/ 0 w 17"/>
              <a:gd name="T65" fmla="*/ 16 h 21"/>
              <a:gd name="T66" fmla="*/ 0 w 17"/>
              <a:gd name="T67" fmla="*/ 15 h 21"/>
              <a:gd name="T68" fmla="*/ 0 w 17"/>
              <a:gd name="T69" fmla="*/ 13 h 21"/>
              <a:gd name="T70" fmla="*/ 0 w 17"/>
              <a:gd name="T71" fmla="*/ 9 h 21"/>
              <a:gd name="T72" fmla="*/ 0 w 17"/>
              <a:gd name="T73" fmla="*/ 7 h 21"/>
              <a:gd name="T74" fmla="*/ 1 w 17"/>
              <a:gd name="T75" fmla="*/ 6 h 21"/>
              <a:gd name="T76" fmla="*/ 2 w 17"/>
              <a:gd name="T77" fmla="*/ 5 h 21"/>
              <a:gd name="T78" fmla="*/ 3 w 17"/>
              <a:gd name="T79" fmla="*/ 3 h 21"/>
              <a:gd name="T80" fmla="*/ 4 w 17"/>
              <a:gd name="T81" fmla="*/ 3 h 21"/>
              <a:gd name="T82" fmla="*/ 6 w 17"/>
              <a:gd name="T83" fmla="*/ 2 h 21"/>
              <a:gd name="T84" fmla="*/ 7 w 17"/>
              <a:gd name="T85" fmla="*/ 1 h 21"/>
              <a:gd name="T86" fmla="*/ 8 w 17"/>
              <a:gd name="T87" fmla="*/ 1 h 21"/>
              <a:gd name="T88" fmla="*/ 10 w 17"/>
              <a:gd name="T89" fmla="*/ 0 h 21"/>
              <a:gd name="T90" fmla="*/ 13 w 17"/>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3" y="0"/>
                </a:moveTo>
                <a:lnTo>
                  <a:pt x="14" y="3"/>
                </a:lnTo>
                <a:lnTo>
                  <a:pt x="13" y="3"/>
                </a:lnTo>
                <a:lnTo>
                  <a:pt x="12" y="2"/>
                </a:lnTo>
                <a:lnTo>
                  <a:pt x="9" y="2"/>
                </a:lnTo>
                <a:lnTo>
                  <a:pt x="7" y="3"/>
                </a:lnTo>
                <a:lnTo>
                  <a:pt x="6" y="3"/>
                </a:lnTo>
                <a:lnTo>
                  <a:pt x="6" y="4"/>
                </a:lnTo>
                <a:lnTo>
                  <a:pt x="4" y="6"/>
                </a:lnTo>
                <a:lnTo>
                  <a:pt x="4" y="8"/>
                </a:lnTo>
                <a:lnTo>
                  <a:pt x="4" y="11"/>
                </a:lnTo>
                <a:lnTo>
                  <a:pt x="4" y="10"/>
                </a:lnTo>
                <a:lnTo>
                  <a:pt x="4" y="9"/>
                </a:lnTo>
                <a:lnTo>
                  <a:pt x="6" y="9"/>
                </a:lnTo>
                <a:lnTo>
                  <a:pt x="7" y="9"/>
                </a:lnTo>
                <a:lnTo>
                  <a:pt x="7" y="8"/>
                </a:lnTo>
                <a:lnTo>
                  <a:pt x="10" y="8"/>
                </a:lnTo>
                <a:lnTo>
                  <a:pt x="11" y="9"/>
                </a:lnTo>
                <a:lnTo>
                  <a:pt x="13" y="9"/>
                </a:lnTo>
                <a:lnTo>
                  <a:pt x="14" y="9"/>
                </a:lnTo>
                <a:lnTo>
                  <a:pt x="15" y="11"/>
                </a:lnTo>
                <a:lnTo>
                  <a:pt x="15" y="12"/>
                </a:lnTo>
                <a:lnTo>
                  <a:pt x="16" y="13"/>
                </a:lnTo>
                <a:lnTo>
                  <a:pt x="16" y="16"/>
                </a:lnTo>
                <a:lnTo>
                  <a:pt x="14" y="17"/>
                </a:lnTo>
                <a:lnTo>
                  <a:pt x="14" y="18"/>
                </a:lnTo>
                <a:lnTo>
                  <a:pt x="13" y="19"/>
                </a:lnTo>
                <a:lnTo>
                  <a:pt x="11" y="19"/>
                </a:lnTo>
                <a:lnTo>
                  <a:pt x="10" y="20"/>
                </a:lnTo>
                <a:lnTo>
                  <a:pt x="6" y="20"/>
                </a:lnTo>
                <a:lnTo>
                  <a:pt x="5" y="19"/>
                </a:lnTo>
                <a:lnTo>
                  <a:pt x="4" y="19"/>
                </a:lnTo>
                <a:lnTo>
                  <a:pt x="0" y="16"/>
                </a:lnTo>
                <a:lnTo>
                  <a:pt x="0" y="15"/>
                </a:lnTo>
                <a:lnTo>
                  <a:pt x="0" y="13"/>
                </a:lnTo>
                <a:lnTo>
                  <a:pt x="0" y="9"/>
                </a:lnTo>
                <a:lnTo>
                  <a:pt x="0" y="7"/>
                </a:lnTo>
                <a:lnTo>
                  <a:pt x="1" y="6"/>
                </a:lnTo>
                <a:lnTo>
                  <a:pt x="2" y="5"/>
                </a:lnTo>
                <a:lnTo>
                  <a:pt x="3" y="3"/>
                </a:lnTo>
                <a:lnTo>
                  <a:pt x="4" y="3"/>
                </a:lnTo>
                <a:lnTo>
                  <a:pt x="6" y="2"/>
                </a:lnTo>
                <a:lnTo>
                  <a:pt x="7" y="1"/>
                </a:lnTo>
                <a:lnTo>
                  <a:pt x="8" y="1"/>
                </a:lnTo>
                <a:lnTo>
                  <a:pt x="10" y="0"/>
                </a:lnTo>
                <a:lnTo>
                  <a:pt x="13"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0" name="Freeform 196"/>
          <p:cNvSpPr>
            <a:spLocks/>
          </p:cNvSpPr>
          <p:nvPr/>
        </p:nvSpPr>
        <p:spPr bwMode="auto">
          <a:xfrm>
            <a:off x="3306763" y="4344988"/>
            <a:ext cx="14287" cy="15875"/>
          </a:xfrm>
          <a:custGeom>
            <a:avLst/>
            <a:gdLst>
              <a:gd name="T0" fmla="*/ 0 w 9"/>
              <a:gd name="T1" fmla="*/ 4 h 11"/>
              <a:gd name="T2" fmla="*/ 0 w 9"/>
              <a:gd name="T3" fmla="*/ 3 h 11"/>
              <a:gd name="T4" fmla="*/ 0 w 9"/>
              <a:gd name="T5" fmla="*/ 2 h 11"/>
              <a:gd name="T6" fmla="*/ 0 w 9"/>
              <a:gd name="T7" fmla="*/ 1 h 11"/>
              <a:gd name="T8" fmla="*/ 1 w 9"/>
              <a:gd name="T9" fmla="*/ 0 h 11"/>
              <a:gd name="T10" fmla="*/ 2 w 9"/>
              <a:gd name="T11" fmla="*/ 0 h 11"/>
              <a:gd name="T12" fmla="*/ 3 w 9"/>
              <a:gd name="T13" fmla="*/ 0 h 11"/>
              <a:gd name="T14" fmla="*/ 5 w 9"/>
              <a:gd name="T15" fmla="*/ 0 h 11"/>
              <a:gd name="T16" fmla="*/ 6 w 9"/>
              <a:gd name="T17" fmla="*/ 0 h 11"/>
              <a:gd name="T18" fmla="*/ 7 w 9"/>
              <a:gd name="T19" fmla="*/ 0 h 11"/>
              <a:gd name="T20" fmla="*/ 7 w 9"/>
              <a:gd name="T21" fmla="*/ 2 h 11"/>
              <a:gd name="T22" fmla="*/ 8 w 9"/>
              <a:gd name="T23" fmla="*/ 3 h 11"/>
              <a:gd name="T24" fmla="*/ 8 w 9"/>
              <a:gd name="T25" fmla="*/ 6 h 11"/>
              <a:gd name="T26" fmla="*/ 7 w 9"/>
              <a:gd name="T27" fmla="*/ 7 h 11"/>
              <a:gd name="T28" fmla="*/ 7 w 9"/>
              <a:gd name="T29" fmla="*/ 8 h 11"/>
              <a:gd name="T30" fmla="*/ 6 w 9"/>
              <a:gd name="T31" fmla="*/ 9 h 11"/>
              <a:gd name="T32" fmla="*/ 5 w 9"/>
              <a:gd name="T33" fmla="*/ 10 h 11"/>
              <a:gd name="T34" fmla="*/ 3 w 9"/>
              <a:gd name="T35" fmla="*/ 10 h 11"/>
              <a:gd name="T36" fmla="*/ 1 w 9"/>
              <a:gd name="T37" fmla="*/ 9 h 11"/>
              <a:gd name="T38" fmla="*/ 0 w 9"/>
              <a:gd name="T39" fmla="*/ 8 h 11"/>
              <a:gd name="T40" fmla="*/ 0 w 9"/>
              <a:gd name="T41" fmla="*/ 7 h 11"/>
              <a:gd name="T42" fmla="*/ 0 w 9"/>
              <a:gd name="T43" fmla="*/ 6 h 11"/>
              <a:gd name="T44" fmla="*/ 0 w 9"/>
              <a:gd name="T45" fmla="*/ 5 h 11"/>
              <a:gd name="T46" fmla="*/ 0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4"/>
                </a:moveTo>
                <a:lnTo>
                  <a:pt x="0" y="3"/>
                </a:lnTo>
                <a:lnTo>
                  <a:pt x="0" y="2"/>
                </a:lnTo>
                <a:lnTo>
                  <a:pt x="0" y="1"/>
                </a:lnTo>
                <a:lnTo>
                  <a:pt x="1" y="0"/>
                </a:lnTo>
                <a:lnTo>
                  <a:pt x="2" y="0"/>
                </a:lnTo>
                <a:lnTo>
                  <a:pt x="3" y="0"/>
                </a:lnTo>
                <a:lnTo>
                  <a:pt x="5" y="0"/>
                </a:lnTo>
                <a:lnTo>
                  <a:pt x="6" y="0"/>
                </a:lnTo>
                <a:lnTo>
                  <a:pt x="7" y="0"/>
                </a:lnTo>
                <a:lnTo>
                  <a:pt x="7" y="2"/>
                </a:lnTo>
                <a:lnTo>
                  <a:pt x="8" y="3"/>
                </a:lnTo>
                <a:lnTo>
                  <a:pt x="8" y="6"/>
                </a:lnTo>
                <a:lnTo>
                  <a:pt x="7" y="7"/>
                </a:lnTo>
                <a:lnTo>
                  <a:pt x="7" y="8"/>
                </a:lnTo>
                <a:lnTo>
                  <a:pt x="6" y="9"/>
                </a:lnTo>
                <a:lnTo>
                  <a:pt x="5" y="10"/>
                </a:lnTo>
                <a:lnTo>
                  <a:pt x="3" y="10"/>
                </a:lnTo>
                <a:lnTo>
                  <a:pt x="1" y="9"/>
                </a:lnTo>
                <a:lnTo>
                  <a:pt x="0" y="8"/>
                </a:lnTo>
                <a:lnTo>
                  <a:pt x="0" y="7"/>
                </a:lnTo>
                <a:lnTo>
                  <a:pt x="0" y="6"/>
                </a:lnTo>
                <a:lnTo>
                  <a:pt x="0" y="5"/>
                </a:lnTo>
                <a:lnTo>
                  <a:pt x="0" y="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1" name="Freeform 197"/>
          <p:cNvSpPr>
            <a:spLocks/>
          </p:cNvSpPr>
          <p:nvPr/>
        </p:nvSpPr>
        <p:spPr bwMode="auto">
          <a:xfrm>
            <a:off x="3074988" y="4171950"/>
            <a:ext cx="26987" cy="31750"/>
          </a:xfrm>
          <a:custGeom>
            <a:avLst/>
            <a:gdLst>
              <a:gd name="T0" fmla="*/ 3 w 18"/>
              <a:gd name="T1" fmla="*/ 20 h 21"/>
              <a:gd name="T2" fmla="*/ 3 w 18"/>
              <a:gd name="T3" fmla="*/ 18 h 21"/>
              <a:gd name="T4" fmla="*/ 4 w 18"/>
              <a:gd name="T5" fmla="*/ 19 h 21"/>
              <a:gd name="T6" fmla="*/ 7 w 18"/>
              <a:gd name="T7" fmla="*/ 19 h 21"/>
              <a:gd name="T8" fmla="*/ 9 w 18"/>
              <a:gd name="T9" fmla="*/ 18 h 21"/>
              <a:gd name="T10" fmla="*/ 12 w 18"/>
              <a:gd name="T11" fmla="*/ 15 h 21"/>
              <a:gd name="T12" fmla="*/ 13 w 18"/>
              <a:gd name="T13" fmla="*/ 12 h 21"/>
              <a:gd name="T14" fmla="*/ 13 w 18"/>
              <a:gd name="T15" fmla="*/ 9 h 21"/>
              <a:gd name="T16" fmla="*/ 10 w 18"/>
              <a:gd name="T17" fmla="*/ 12 h 21"/>
              <a:gd name="T18" fmla="*/ 9 w 18"/>
              <a:gd name="T19" fmla="*/ 12 h 21"/>
              <a:gd name="T20" fmla="*/ 6 w 18"/>
              <a:gd name="T21" fmla="*/ 12 h 21"/>
              <a:gd name="T22" fmla="*/ 5 w 18"/>
              <a:gd name="T23" fmla="*/ 12 h 21"/>
              <a:gd name="T24" fmla="*/ 3 w 18"/>
              <a:gd name="T25" fmla="*/ 11 h 21"/>
              <a:gd name="T26" fmla="*/ 1 w 18"/>
              <a:gd name="T27" fmla="*/ 9 h 21"/>
              <a:gd name="T28" fmla="*/ 0 w 18"/>
              <a:gd name="T29" fmla="*/ 8 h 21"/>
              <a:gd name="T30" fmla="*/ 0 w 18"/>
              <a:gd name="T31" fmla="*/ 5 h 21"/>
              <a:gd name="T32" fmla="*/ 1 w 18"/>
              <a:gd name="T33" fmla="*/ 4 h 21"/>
              <a:gd name="T34" fmla="*/ 2 w 18"/>
              <a:gd name="T35" fmla="*/ 3 h 21"/>
              <a:gd name="T36" fmla="*/ 3 w 18"/>
              <a:gd name="T37" fmla="*/ 1 h 21"/>
              <a:gd name="T38" fmla="*/ 5 w 18"/>
              <a:gd name="T39" fmla="*/ 1 h 21"/>
              <a:gd name="T40" fmla="*/ 6 w 18"/>
              <a:gd name="T41" fmla="*/ 0 h 21"/>
              <a:gd name="T42" fmla="*/ 11 w 18"/>
              <a:gd name="T43" fmla="*/ 0 h 21"/>
              <a:gd name="T44" fmla="*/ 13 w 18"/>
              <a:gd name="T45" fmla="*/ 1 h 21"/>
              <a:gd name="T46" fmla="*/ 16 w 18"/>
              <a:gd name="T47" fmla="*/ 4 h 21"/>
              <a:gd name="T48" fmla="*/ 16 w 18"/>
              <a:gd name="T49" fmla="*/ 6 h 21"/>
              <a:gd name="T50" fmla="*/ 17 w 18"/>
              <a:gd name="T51" fmla="*/ 8 h 21"/>
              <a:gd name="T52" fmla="*/ 17 w 18"/>
              <a:gd name="T53" fmla="*/ 10 h 21"/>
              <a:gd name="T54" fmla="*/ 16 w 18"/>
              <a:gd name="T55" fmla="*/ 12 h 21"/>
              <a:gd name="T56" fmla="*/ 16 w 18"/>
              <a:gd name="T57" fmla="*/ 13 h 21"/>
              <a:gd name="T58" fmla="*/ 15 w 18"/>
              <a:gd name="T59" fmla="*/ 14 h 21"/>
              <a:gd name="T60" fmla="*/ 14 w 18"/>
              <a:gd name="T61" fmla="*/ 16 h 21"/>
              <a:gd name="T62" fmla="*/ 13 w 18"/>
              <a:gd name="T63" fmla="*/ 17 h 21"/>
              <a:gd name="T64" fmla="*/ 12 w 18"/>
              <a:gd name="T65" fmla="*/ 18 h 21"/>
              <a:gd name="T66" fmla="*/ 10 w 18"/>
              <a:gd name="T67" fmla="*/ 19 h 21"/>
              <a:gd name="T68" fmla="*/ 8 w 18"/>
              <a:gd name="T69" fmla="*/ 19 h 21"/>
              <a:gd name="T70" fmla="*/ 7 w 18"/>
              <a:gd name="T71" fmla="*/ 20 h 21"/>
              <a:gd name="T72" fmla="*/ 3 w 18"/>
              <a:gd name="T7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1">
                <a:moveTo>
                  <a:pt x="3" y="20"/>
                </a:moveTo>
                <a:lnTo>
                  <a:pt x="3" y="18"/>
                </a:lnTo>
                <a:lnTo>
                  <a:pt x="4" y="19"/>
                </a:lnTo>
                <a:lnTo>
                  <a:pt x="7" y="19"/>
                </a:lnTo>
                <a:lnTo>
                  <a:pt x="9" y="18"/>
                </a:lnTo>
                <a:lnTo>
                  <a:pt x="12" y="15"/>
                </a:lnTo>
                <a:lnTo>
                  <a:pt x="13" y="12"/>
                </a:lnTo>
                <a:lnTo>
                  <a:pt x="13" y="9"/>
                </a:lnTo>
                <a:lnTo>
                  <a:pt x="10" y="12"/>
                </a:lnTo>
                <a:lnTo>
                  <a:pt x="9" y="12"/>
                </a:lnTo>
                <a:lnTo>
                  <a:pt x="6" y="12"/>
                </a:lnTo>
                <a:lnTo>
                  <a:pt x="5" y="12"/>
                </a:lnTo>
                <a:lnTo>
                  <a:pt x="3" y="11"/>
                </a:lnTo>
                <a:lnTo>
                  <a:pt x="1" y="9"/>
                </a:lnTo>
                <a:lnTo>
                  <a:pt x="0" y="8"/>
                </a:lnTo>
                <a:lnTo>
                  <a:pt x="0" y="5"/>
                </a:lnTo>
                <a:lnTo>
                  <a:pt x="1" y="4"/>
                </a:lnTo>
                <a:lnTo>
                  <a:pt x="2" y="3"/>
                </a:lnTo>
                <a:lnTo>
                  <a:pt x="3" y="1"/>
                </a:lnTo>
                <a:lnTo>
                  <a:pt x="5" y="1"/>
                </a:lnTo>
                <a:lnTo>
                  <a:pt x="6" y="0"/>
                </a:lnTo>
                <a:lnTo>
                  <a:pt x="11" y="0"/>
                </a:lnTo>
                <a:lnTo>
                  <a:pt x="13" y="1"/>
                </a:lnTo>
                <a:lnTo>
                  <a:pt x="16" y="4"/>
                </a:lnTo>
                <a:lnTo>
                  <a:pt x="16" y="6"/>
                </a:lnTo>
                <a:lnTo>
                  <a:pt x="17" y="8"/>
                </a:lnTo>
                <a:lnTo>
                  <a:pt x="17" y="10"/>
                </a:lnTo>
                <a:lnTo>
                  <a:pt x="16" y="12"/>
                </a:lnTo>
                <a:lnTo>
                  <a:pt x="16" y="13"/>
                </a:lnTo>
                <a:lnTo>
                  <a:pt x="15" y="14"/>
                </a:lnTo>
                <a:lnTo>
                  <a:pt x="14" y="16"/>
                </a:lnTo>
                <a:lnTo>
                  <a:pt x="13" y="17"/>
                </a:lnTo>
                <a:lnTo>
                  <a:pt x="12" y="18"/>
                </a:lnTo>
                <a:lnTo>
                  <a:pt x="10" y="19"/>
                </a:lnTo>
                <a:lnTo>
                  <a:pt x="8" y="19"/>
                </a:lnTo>
                <a:lnTo>
                  <a:pt x="7" y="20"/>
                </a:lnTo>
                <a:lnTo>
                  <a:pt x="3" y="2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2" name="Freeform 198"/>
          <p:cNvSpPr>
            <a:spLocks/>
          </p:cNvSpPr>
          <p:nvPr/>
        </p:nvSpPr>
        <p:spPr bwMode="auto">
          <a:xfrm>
            <a:off x="3081338" y="4173538"/>
            <a:ext cx="15875" cy="15875"/>
          </a:xfrm>
          <a:custGeom>
            <a:avLst/>
            <a:gdLst>
              <a:gd name="T0" fmla="*/ 9 w 10"/>
              <a:gd name="T1" fmla="*/ 5 h 11"/>
              <a:gd name="T2" fmla="*/ 9 w 10"/>
              <a:gd name="T3" fmla="*/ 7 h 11"/>
              <a:gd name="T4" fmla="*/ 8 w 10"/>
              <a:gd name="T5" fmla="*/ 8 h 11"/>
              <a:gd name="T6" fmla="*/ 7 w 10"/>
              <a:gd name="T7" fmla="*/ 9 h 11"/>
              <a:gd name="T8" fmla="*/ 6 w 10"/>
              <a:gd name="T9" fmla="*/ 10 h 11"/>
              <a:gd name="T10" fmla="*/ 3 w 10"/>
              <a:gd name="T11" fmla="*/ 10 h 11"/>
              <a:gd name="T12" fmla="*/ 3 w 10"/>
              <a:gd name="T13" fmla="*/ 9 h 11"/>
              <a:gd name="T14" fmla="*/ 1 w 10"/>
              <a:gd name="T15" fmla="*/ 9 h 11"/>
              <a:gd name="T16" fmla="*/ 0 w 10"/>
              <a:gd name="T17" fmla="*/ 8 h 11"/>
              <a:gd name="T18" fmla="*/ 0 w 10"/>
              <a:gd name="T19" fmla="*/ 4 h 11"/>
              <a:gd name="T20" fmla="*/ 1 w 10"/>
              <a:gd name="T21" fmla="*/ 2 h 11"/>
              <a:gd name="T22" fmla="*/ 3 w 10"/>
              <a:gd name="T23" fmla="*/ 1 h 11"/>
              <a:gd name="T24" fmla="*/ 3 w 10"/>
              <a:gd name="T25" fmla="*/ 0 h 11"/>
              <a:gd name="T26" fmla="*/ 6 w 10"/>
              <a:gd name="T27" fmla="*/ 0 h 11"/>
              <a:gd name="T28" fmla="*/ 7 w 10"/>
              <a:gd name="T29" fmla="*/ 1 h 11"/>
              <a:gd name="T30" fmla="*/ 8 w 10"/>
              <a:gd name="T31" fmla="*/ 2 h 11"/>
              <a:gd name="T32" fmla="*/ 9 w 10"/>
              <a:gd name="T33" fmla="*/ 4 h 11"/>
              <a:gd name="T34" fmla="*/ 9 w 10"/>
              <a:gd name="T3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9" y="5"/>
                </a:moveTo>
                <a:lnTo>
                  <a:pt x="9" y="7"/>
                </a:lnTo>
                <a:lnTo>
                  <a:pt x="8" y="8"/>
                </a:lnTo>
                <a:lnTo>
                  <a:pt x="7" y="9"/>
                </a:lnTo>
                <a:lnTo>
                  <a:pt x="6" y="10"/>
                </a:lnTo>
                <a:lnTo>
                  <a:pt x="3" y="10"/>
                </a:lnTo>
                <a:lnTo>
                  <a:pt x="3" y="9"/>
                </a:lnTo>
                <a:lnTo>
                  <a:pt x="1" y="9"/>
                </a:lnTo>
                <a:lnTo>
                  <a:pt x="0" y="8"/>
                </a:lnTo>
                <a:lnTo>
                  <a:pt x="0" y="4"/>
                </a:lnTo>
                <a:lnTo>
                  <a:pt x="1" y="2"/>
                </a:lnTo>
                <a:lnTo>
                  <a:pt x="3" y="1"/>
                </a:lnTo>
                <a:lnTo>
                  <a:pt x="3" y="0"/>
                </a:lnTo>
                <a:lnTo>
                  <a:pt x="6" y="0"/>
                </a:lnTo>
                <a:lnTo>
                  <a:pt x="7" y="1"/>
                </a:lnTo>
                <a:lnTo>
                  <a:pt x="8" y="2"/>
                </a:lnTo>
                <a:lnTo>
                  <a:pt x="9" y="4"/>
                </a:lnTo>
                <a:lnTo>
                  <a:pt x="9"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3" name="Freeform 199"/>
          <p:cNvSpPr>
            <a:spLocks/>
          </p:cNvSpPr>
          <p:nvPr/>
        </p:nvSpPr>
        <p:spPr bwMode="auto">
          <a:xfrm>
            <a:off x="3176588" y="4302125"/>
            <a:ext cx="28575" cy="30163"/>
          </a:xfrm>
          <a:custGeom>
            <a:avLst/>
            <a:gdLst>
              <a:gd name="T0" fmla="*/ 0 w 18"/>
              <a:gd name="T1" fmla="*/ 3 h 20"/>
              <a:gd name="T2" fmla="*/ 0 w 18"/>
              <a:gd name="T3" fmla="*/ 0 h 20"/>
              <a:gd name="T4" fmla="*/ 17 w 18"/>
              <a:gd name="T5" fmla="*/ 0 h 20"/>
              <a:gd name="T6" fmla="*/ 14 w 18"/>
              <a:gd name="T7" fmla="*/ 6 h 20"/>
              <a:gd name="T8" fmla="*/ 11 w 18"/>
              <a:gd name="T9" fmla="*/ 10 h 20"/>
              <a:gd name="T10" fmla="*/ 6 w 18"/>
              <a:gd name="T11" fmla="*/ 18 h 20"/>
              <a:gd name="T12" fmla="*/ 4 w 18"/>
              <a:gd name="T13" fmla="*/ 19 h 20"/>
              <a:gd name="T14" fmla="*/ 0 w 18"/>
              <a:gd name="T15" fmla="*/ 19 h 20"/>
              <a:gd name="T16" fmla="*/ 7 w 18"/>
              <a:gd name="T17" fmla="*/ 12 h 20"/>
              <a:gd name="T18" fmla="*/ 9 w 18"/>
              <a:gd name="T19" fmla="*/ 9 h 20"/>
              <a:gd name="T20" fmla="*/ 13 w 18"/>
              <a:gd name="T21" fmla="*/ 4 h 20"/>
              <a:gd name="T22" fmla="*/ 14 w 18"/>
              <a:gd name="T23" fmla="*/ 2 h 20"/>
              <a:gd name="T24" fmla="*/ 10 w 18"/>
              <a:gd name="T25" fmla="*/ 2 h 20"/>
              <a:gd name="T26" fmla="*/ 4 w 18"/>
              <a:gd name="T27" fmla="*/ 3 h 20"/>
              <a:gd name="T28" fmla="*/ 0 w 18"/>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0" y="3"/>
                </a:moveTo>
                <a:lnTo>
                  <a:pt x="0" y="0"/>
                </a:lnTo>
                <a:lnTo>
                  <a:pt x="17" y="0"/>
                </a:lnTo>
                <a:lnTo>
                  <a:pt x="14" y="6"/>
                </a:lnTo>
                <a:lnTo>
                  <a:pt x="11" y="10"/>
                </a:lnTo>
                <a:lnTo>
                  <a:pt x="6" y="18"/>
                </a:lnTo>
                <a:lnTo>
                  <a:pt x="4" y="19"/>
                </a:lnTo>
                <a:lnTo>
                  <a:pt x="0" y="19"/>
                </a:lnTo>
                <a:lnTo>
                  <a:pt x="7" y="12"/>
                </a:lnTo>
                <a:lnTo>
                  <a:pt x="9" y="9"/>
                </a:lnTo>
                <a:lnTo>
                  <a:pt x="13" y="4"/>
                </a:lnTo>
                <a:lnTo>
                  <a:pt x="14" y="2"/>
                </a:lnTo>
                <a:lnTo>
                  <a:pt x="10" y="2"/>
                </a:lnTo>
                <a:lnTo>
                  <a:pt x="4" y="3"/>
                </a:lnTo>
                <a:lnTo>
                  <a:pt x="0" y="3"/>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4" name="Freeform 200"/>
          <p:cNvSpPr>
            <a:spLocks/>
          </p:cNvSpPr>
          <p:nvPr/>
        </p:nvSpPr>
        <p:spPr bwMode="auto">
          <a:xfrm>
            <a:off x="3100388" y="4240213"/>
            <a:ext cx="28575" cy="31750"/>
          </a:xfrm>
          <a:custGeom>
            <a:avLst/>
            <a:gdLst>
              <a:gd name="T0" fmla="*/ 6 w 18"/>
              <a:gd name="T1" fmla="*/ 10 h 21"/>
              <a:gd name="T2" fmla="*/ 4 w 18"/>
              <a:gd name="T3" fmla="*/ 9 h 21"/>
              <a:gd name="T4" fmla="*/ 3 w 18"/>
              <a:gd name="T5" fmla="*/ 9 h 21"/>
              <a:gd name="T6" fmla="*/ 3 w 18"/>
              <a:gd name="T7" fmla="*/ 8 h 21"/>
              <a:gd name="T8" fmla="*/ 3 w 18"/>
              <a:gd name="T9" fmla="*/ 7 h 21"/>
              <a:gd name="T10" fmla="*/ 2 w 18"/>
              <a:gd name="T11" fmla="*/ 7 h 21"/>
              <a:gd name="T12" fmla="*/ 2 w 18"/>
              <a:gd name="T13" fmla="*/ 6 h 21"/>
              <a:gd name="T14" fmla="*/ 1 w 18"/>
              <a:gd name="T15" fmla="*/ 6 h 21"/>
              <a:gd name="T16" fmla="*/ 1 w 18"/>
              <a:gd name="T17" fmla="*/ 5 h 21"/>
              <a:gd name="T18" fmla="*/ 2 w 18"/>
              <a:gd name="T19" fmla="*/ 4 h 21"/>
              <a:gd name="T20" fmla="*/ 2 w 18"/>
              <a:gd name="T21" fmla="*/ 3 h 21"/>
              <a:gd name="T22" fmla="*/ 3 w 18"/>
              <a:gd name="T23" fmla="*/ 3 h 21"/>
              <a:gd name="T24" fmla="*/ 3 w 18"/>
              <a:gd name="T25" fmla="*/ 2 h 21"/>
              <a:gd name="T26" fmla="*/ 4 w 18"/>
              <a:gd name="T27" fmla="*/ 1 h 21"/>
              <a:gd name="T28" fmla="*/ 5 w 18"/>
              <a:gd name="T29" fmla="*/ 1 h 21"/>
              <a:gd name="T30" fmla="*/ 7 w 18"/>
              <a:gd name="T31" fmla="*/ 0 h 21"/>
              <a:gd name="T32" fmla="*/ 10 w 18"/>
              <a:gd name="T33" fmla="*/ 0 h 21"/>
              <a:gd name="T34" fmla="*/ 12 w 18"/>
              <a:gd name="T35" fmla="*/ 1 h 21"/>
              <a:gd name="T36" fmla="*/ 13 w 18"/>
              <a:gd name="T37" fmla="*/ 1 h 21"/>
              <a:gd name="T38" fmla="*/ 14 w 18"/>
              <a:gd name="T39" fmla="*/ 3 h 21"/>
              <a:gd name="T40" fmla="*/ 15 w 18"/>
              <a:gd name="T41" fmla="*/ 3 h 21"/>
              <a:gd name="T42" fmla="*/ 15 w 18"/>
              <a:gd name="T43" fmla="*/ 4 h 21"/>
              <a:gd name="T44" fmla="*/ 16 w 18"/>
              <a:gd name="T45" fmla="*/ 5 h 21"/>
              <a:gd name="T46" fmla="*/ 16 w 18"/>
              <a:gd name="T47" fmla="*/ 6 h 21"/>
              <a:gd name="T48" fmla="*/ 15 w 18"/>
              <a:gd name="T49" fmla="*/ 6 h 21"/>
              <a:gd name="T50" fmla="*/ 15 w 18"/>
              <a:gd name="T51" fmla="*/ 7 h 21"/>
              <a:gd name="T52" fmla="*/ 13 w 18"/>
              <a:gd name="T53" fmla="*/ 9 h 21"/>
              <a:gd name="T54" fmla="*/ 12 w 18"/>
              <a:gd name="T55" fmla="*/ 9 h 21"/>
              <a:gd name="T56" fmla="*/ 11 w 18"/>
              <a:gd name="T57" fmla="*/ 10 h 21"/>
              <a:gd name="T58" fmla="*/ 13 w 18"/>
              <a:gd name="T59" fmla="*/ 10 h 21"/>
              <a:gd name="T60" fmla="*/ 14 w 18"/>
              <a:gd name="T61" fmla="*/ 10 h 21"/>
              <a:gd name="T62" fmla="*/ 16 w 18"/>
              <a:gd name="T63" fmla="*/ 12 h 21"/>
              <a:gd name="T64" fmla="*/ 16 w 18"/>
              <a:gd name="T65" fmla="*/ 13 h 21"/>
              <a:gd name="T66" fmla="*/ 17 w 18"/>
              <a:gd name="T67" fmla="*/ 13 h 21"/>
              <a:gd name="T68" fmla="*/ 17 w 18"/>
              <a:gd name="T69" fmla="*/ 16 h 21"/>
              <a:gd name="T70" fmla="*/ 16 w 18"/>
              <a:gd name="T71" fmla="*/ 17 h 21"/>
              <a:gd name="T72" fmla="*/ 14 w 18"/>
              <a:gd name="T73" fmla="*/ 19 h 21"/>
              <a:gd name="T74" fmla="*/ 13 w 18"/>
              <a:gd name="T75" fmla="*/ 19 h 21"/>
              <a:gd name="T76" fmla="*/ 13 w 18"/>
              <a:gd name="T77" fmla="*/ 20 h 21"/>
              <a:gd name="T78" fmla="*/ 12 w 18"/>
              <a:gd name="T79" fmla="*/ 20 h 21"/>
              <a:gd name="T80" fmla="*/ 11 w 18"/>
              <a:gd name="T81" fmla="*/ 20 h 21"/>
              <a:gd name="T82" fmla="*/ 6 w 18"/>
              <a:gd name="T83" fmla="*/ 20 h 21"/>
              <a:gd name="T84" fmla="*/ 5 w 18"/>
              <a:gd name="T85" fmla="*/ 20 h 21"/>
              <a:gd name="T86" fmla="*/ 3 w 18"/>
              <a:gd name="T87" fmla="*/ 20 h 21"/>
              <a:gd name="T88" fmla="*/ 3 w 18"/>
              <a:gd name="T89" fmla="*/ 19 h 21"/>
              <a:gd name="T90" fmla="*/ 2 w 18"/>
              <a:gd name="T91" fmla="*/ 18 h 21"/>
              <a:gd name="T92" fmla="*/ 1 w 18"/>
              <a:gd name="T93" fmla="*/ 17 h 21"/>
              <a:gd name="T94" fmla="*/ 1 w 18"/>
              <a:gd name="T95" fmla="*/ 16 h 21"/>
              <a:gd name="T96" fmla="*/ 0 w 18"/>
              <a:gd name="T97" fmla="*/ 16 h 21"/>
              <a:gd name="T98" fmla="*/ 0 w 18"/>
              <a:gd name="T99" fmla="*/ 13 h 21"/>
              <a:gd name="T100" fmla="*/ 1 w 18"/>
              <a:gd name="T101" fmla="*/ 13 h 21"/>
              <a:gd name="T102" fmla="*/ 1 w 18"/>
              <a:gd name="T103" fmla="*/ 12 h 21"/>
              <a:gd name="T104" fmla="*/ 2 w 18"/>
              <a:gd name="T105" fmla="*/ 11 h 21"/>
              <a:gd name="T106" fmla="*/ 3 w 18"/>
              <a:gd name="T107" fmla="*/ 10 h 21"/>
              <a:gd name="T108" fmla="*/ 4 w 18"/>
              <a:gd name="T109" fmla="*/ 10 h 21"/>
              <a:gd name="T110" fmla="*/ 6 w 18"/>
              <a:gd name="T11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21">
                <a:moveTo>
                  <a:pt x="6" y="10"/>
                </a:moveTo>
                <a:lnTo>
                  <a:pt x="4" y="9"/>
                </a:lnTo>
                <a:lnTo>
                  <a:pt x="3" y="9"/>
                </a:lnTo>
                <a:lnTo>
                  <a:pt x="3" y="8"/>
                </a:lnTo>
                <a:lnTo>
                  <a:pt x="3" y="7"/>
                </a:lnTo>
                <a:lnTo>
                  <a:pt x="2" y="7"/>
                </a:lnTo>
                <a:lnTo>
                  <a:pt x="2" y="6"/>
                </a:lnTo>
                <a:lnTo>
                  <a:pt x="1" y="6"/>
                </a:lnTo>
                <a:lnTo>
                  <a:pt x="1" y="5"/>
                </a:lnTo>
                <a:lnTo>
                  <a:pt x="2" y="4"/>
                </a:lnTo>
                <a:lnTo>
                  <a:pt x="2" y="3"/>
                </a:lnTo>
                <a:lnTo>
                  <a:pt x="3" y="3"/>
                </a:lnTo>
                <a:lnTo>
                  <a:pt x="3" y="2"/>
                </a:lnTo>
                <a:lnTo>
                  <a:pt x="4" y="1"/>
                </a:lnTo>
                <a:lnTo>
                  <a:pt x="5" y="1"/>
                </a:lnTo>
                <a:lnTo>
                  <a:pt x="7" y="0"/>
                </a:lnTo>
                <a:lnTo>
                  <a:pt x="10" y="0"/>
                </a:lnTo>
                <a:lnTo>
                  <a:pt x="12" y="1"/>
                </a:lnTo>
                <a:lnTo>
                  <a:pt x="13" y="1"/>
                </a:lnTo>
                <a:lnTo>
                  <a:pt x="14" y="3"/>
                </a:lnTo>
                <a:lnTo>
                  <a:pt x="15" y="3"/>
                </a:lnTo>
                <a:lnTo>
                  <a:pt x="15" y="4"/>
                </a:lnTo>
                <a:lnTo>
                  <a:pt x="16" y="5"/>
                </a:lnTo>
                <a:lnTo>
                  <a:pt x="16" y="6"/>
                </a:lnTo>
                <a:lnTo>
                  <a:pt x="15" y="6"/>
                </a:lnTo>
                <a:lnTo>
                  <a:pt x="15" y="7"/>
                </a:lnTo>
                <a:lnTo>
                  <a:pt x="13" y="9"/>
                </a:lnTo>
                <a:lnTo>
                  <a:pt x="12" y="9"/>
                </a:lnTo>
                <a:lnTo>
                  <a:pt x="11" y="10"/>
                </a:lnTo>
                <a:lnTo>
                  <a:pt x="13" y="10"/>
                </a:lnTo>
                <a:lnTo>
                  <a:pt x="14" y="10"/>
                </a:lnTo>
                <a:lnTo>
                  <a:pt x="16" y="12"/>
                </a:lnTo>
                <a:lnTo>
                  <a:pt x="16" y="13"/>
                </a:lnTo>
                <a:lnTo>
                  <a:pt x="17" y="13"/>
                </a:lnTo>
                <a:lnTo>
                  <a:pt x="17" y="16"/>
                </a:lnTo>
                <a:lnTo>
                  <a:pt x="16" y="17"/>
                </a:lnTo>
                <a:lnTo>
                  <a:pt x="14" y="19"/>
                </a:lnTo>
                <a:lnTo>
                  <a:pt x="13" y="19"/>
                </a:lnTo>
                <a:lnTo>
                  <a:pt x="13" y="20"/>
                </a:lnTo>
                <a:lnTo>
                  <a:pt x="12" y="20"/>
                </a:lnTo>
                <a:lnTo>
                  <a:pt x="11" y="20"/>
                </a:lnTo>
                <a:lnTo>
                  <a:pt x="6" y="20"/>
                </a:lnTo>
                <a:lnTo>
                  <a:pt x="5" y="20"/>
                </a:lnTo>
                <a:lnTo>
                  <a:pt x="3" y="20"/>
                </a:lnTo>
                <a:lnTo>
                  <a:pt x="3" y="19"/>
                </a:lnTo>
                <a:lnTo>
                  <a:pt x="2" y="18"/>
                </a:lnTo>
                <a:lnTo>
                  <a:pt x="1" y="17"/>
                </a:lnTo>
                <a:lnTo>
                  <a:pt x="1" y="16"/>
                </a:lnTo>
                <a:lnTo>
                  <a:pt x="0" y="16"/>
                </a:lnTo>
                <a:lnTo>
                  <a:pt x="0" y="13"/>
                </a:lnTo>
                <a:lnTo>
                  <a:pt x="1" y="13"/>
                </a:lnTo>
                <a:lnTo>
                  <a:pt x="1" y="12"/>
                </a:lnTo>
                <a:lnTo>
                  <a:pt x="2" y="11"/>
                </a:lnTo>
                <a:lnTo>
                  <a:pt x="3" y="10"/>
                </a:lnTo>
                <a:lnTo>
                  <a:pt x="4" y="10"/>
                </a:lnTo>
                <a:lnTo>
                  <a:pt x="6" y="1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5" name="Freeform 201"/>
          <p:cNvSpPr>
            <a:spLocks/>
          </p:cNvSpPr>
          <p:nvPr/>
        </p:nvSpPr>
        <p:spPr bwMode="auto">
          <a:xfrm>
            <a:off x="3108325" y="4243388"/>
            <a:ext cx="12700" cy="12700"/>
          </a:xfrm>
          <a:custGeom>
            <a:avLst/>
            <a:gdLst>
              <a:gd name="T0" fmla="*/ 4 w 8"/>
              <a:gd name="T1" fmla="*/ 7 h 8"/>
              <a:gd name="T2" fmla="*/ 2 w 8"/>
              <a:gd name="T3" fmla="*/ 7 h 8"/>
              <a:gd name="T4" fmla="*/ 1 w 8"/>
              <a:gd name="T5" fmla="*/ 6 h 8"/>
              <a:gd name="T6" fmla="*/ 1 w 8"/>
              <a:gd name="T7" fmla="*/ 5 h 8"/>
              <a:gd name="T8" fmla="*/ 0 w 8"/>
              <a:gd name="T9" fmla="*/ 5 h 8"/>
              <a:gd name="T10" fmla="*/ 0 w 8"/>
              <a:gd name="T11" fmla="*/ 2 h 8"/>
              <a:gd name="T12" fmla="*/ 1 w 8"/>
              <a:gd name="T13" fmla="*/ 1 h 8"/>
              <a:gd name="T14" fmla="*/ 2 w 8"/>
              <a:gd name="T15" fmla="*/ 1 h 8"/>
              <a:gd name="T16" fmla="*/ 2 w 8"/>
              <a:gd name="T17" fmla="*/ 0 h 8"/>
              <a:gd name="T18" fmla="*/ 5 w 8"/>
              <a:gd name="T19" fmla="*/ 0 h 8"/>
              <a:gd name="T20" fmla="*/ 5 w 8"/>
              <a:gd name="T21" fmla="*/ 1 h 8"/>
              <a:gd name="T22" fmla="*/ 6 w 8"/>
              <a:gd name="T23" fmla="*/ 1 h 8"/>
              <a:gd name="T24" fmla="*/ 7 w 8"/>
              <a:gd name="T25" fmla="*/ 2 h 8"/>
              <a:gd name="T26" fmla="*/ 7 w 8"/>
              <a:gd name="T27" fmla="*/ 5 h 8"/>
              <a:gd name="T28" fmla="*/ 6 w 8"/>
              <a:gd name="T29" fmla="*/ 5 h 8"/>
              <a:gd name="T30" fmla="*/ 6 w 8"/>
              <a:gd name="T31" fmla="*/ 6 h 8"/>
              <a:gd name="T32" fmla="*/ 5 w 8"/>
              <a:gd name="T33" fmla="*/ 6 h 8"/>
              <a:gd name="T34" fmla="*/ 5 w 8"/>
              <a:gd name="T35" fmla="*/ 7 h 8"/>
              <a:gd name="T36" fmla="*/ 4 w 8"/>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4" y="7"/>
                </a:moveTo>
                <a:lnTo>
                  <a:pt x="2" y="7"/>
                </a:lnTo>
                <a:lnTo>
                  <a:pt x="1" y="6"/>
                </a:lnTo>
                <a:lnTo>
                  <a:pt x="1" y="5"/>
                </a:lnTo>
                <a:lnTo>
                  <a:pt x="0" y="5"/>
                </a:lnTo>
                <a:lnTo>
                  <a:pt x="0" y="2"/>
                </a:lnTo>
                <a:lnTo>
                  <a:pt x="1" y="1"/>
                </a:lnTo>
                <a:lnTo>
                  <a:pt x="2" y="1"/>
                </a:lnTo>
                <a:lnTo>
                  <a:pt x="2" y="0"/>
                </a:lnTo>
                <a:lnTo>
                  <a:pt x="5" y="0"/>
                </a:lnTo>
                <a:lnTo>
                  <a:pt x="5" y="1"/>
                </a:lnTo>
                <a:lnTo>
                  <a:pt x="6" y="1"/>
                </a:lnTo>
                <a:lnTo>
                  <a:pt x="7" y="2"/>
                </a:lnTo>
                <a:lnTo>
                  <a:pt x="7" y="5"/>
                </a:lnTo>
                <a:lnTo>
                  <a:pt x="6" y="5"/>
                </a:lnTo>
                <a:lnTo>
                  <a:pt x="6" y="6"/>
                </a:lnTo>
                <a:lnTo>
                  <a:pt x="5" y="6"/>
                </a:lnTo>
                <a:lnTo>
                  <a:pt x="5" y="7"/>
                </a:lnTo>
                <a:lnTo>
                  <a:pt x="4" y="7"/>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6" name="Freeform 202"/>
          <p:cNvSpPr>
            <a:spLocks/>
          </p:cNvSpPr>
          <p:nvPr/>
        </p:nvSpPr>
        <p:spPr bwMode="auto">
          <a:xfrm>
            <a:off x="3106738" y="4256088"/>
            <a:ext cx="15875" cy="15875"/>
          </a:xfrm>
          <a:custGeom>
            <a:avLst/>
            <a:gdLst>
              <a:gd name="T0" fmla="*/ 5 w 10"/>
              <a:gd name="T1" fmla="*/ 0 h 11"/>
              <a:gd name="T2" fmla="*/ 6 w 10"/>
              <a:gd name="T3" fmla="*/ 0 h 11"/>
              <a:gd name="T4" fmla="*/ 6 w 10"/>
              <a:gd name="T5" fmla="*/ 1 h 11"/>
              <a:gd name="T6" fmla="*/ 7 w 10"/>
              <a:gd name="T7" fmla="*/ 1 h 11"/>
              <a:gd name="T8" fmla="*/ 8 w 10"/>
              <a:gd name="T9" fmla="*/ 2 h 11"/>
              <a:gd name="T10" fmla="*/ 8 w 10"/>
              <a:gd name="T11" fmla="*/ 3 h 11"/>
              <a:gd name="T12" fmla="*/ 9 w 10"/>
              <a:gd name="T13" fmla="*/ 3 h 11"/>
              <a:gd name="T14" fmla="*/ 9 w 10"/>
              <a:gd name="T15" fmla="*/ 7 h 11"/>
              <a:gd name="T16" fmla="*/ 7 w 10"/>
              <a:gd name="T17" fmla="*/ 9 h 11"/>
              <a:gd name="T18" fmla="*/ 6 w 10"/>
              <a:gd name="T19" fmla="*/ 9 h 11"/>
              <a:gd name="T20" fmla="*/ 6 w 10"/>
              <a:gd name="T21" fmla="*/ 10 h 11"/>
              <a:gd name="T22" fmla="*/ 3 w 10"/>
              <a:gd name="T23" fmla="*/ 10 h 11"/>
              <a:gd name="T24" fmla="*/ 3 w 10"/>
              <a:gd name="T25" fmla="*/ 9 h 11"/>
              <a:gd name="T26" fmla="*/ 2 w 10"/>
              <a:gd name="T27" fmla="*/ 9 h 11"/>
              <a:gd name="T28" fmla="*/ 0 w 10"/>
              <a:gd name="T29" fmla="*/ 7 h 11"/>
              <a:gd name="T30" fmla="*/ 0 w 10"/>
              <a:gd name="T31" fmla="*/ 3 h 11"/>
              <a:gd name="T32" fmla="*/ 1 w 10"/>
              <a:gd name="T33" fmla="*/ 3 h 11"/>
              <a:gd name="T34" fmla="*/ 1 w 10"/>
              <a:gd name="T35" fmla="*/ 2 h 11"/>
              <a:gd name="T36" fmla="*/ 2 w 10"/>
              <a:gd name="T37" fmla="*/ 1 h 11"/>
              <a:gd name="T38" fmla="*/ 3 w 10"/>
              <a:gd name="T39" fmla="*/ 1 h 11"/>
              <a:gd name="T40" fmla="*/ 3 w 10"/>
              <a:gd name="T41" fmla="*/ 0 h 11"/>
              <a:gd name="T42" fmla="*/ 4 w 10"/>
              <a:gd name="T43" fmla="*/ 0 h 11"/>
              <a:gd name="T44" fmla="*/ 5 w 10"/>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1">
                <a:moveTo>
                  <a:pt x="5" y="0"/>
                </a:moveTo>
                <a:lnTo>
                  <a:pt x="6" y="0"/>
                </a:lnTo>
                <a:lnTo>
                  <a:pt x="6" y="1"/>
                </a:lnTo>
                <a:lnTo>
                  <a:pt x="7" y="1"/>
                </a:lnTo>
                <a:lnTo>
                  <a:pt x="8" y="2"/>
                </a:lnTo>
                <a:lnTo>
                  <a:pt x="8" y="3"/>
                </a:lnTo>
                <a:lnTo>
                  <a:pt x="9" y="3"/>
                </a:lnTo>
                <a:lnTo>
                  <a:pt x="9" y="7"/>
                </a:lnTo>
                <a:lnTo>
                  <a:pt x="7" y="9"/>
                </a:lnTo>
                <a:lnTo>
                  <a:pt x="6" y="9"/>
                </a:lnTo>
                <a:lnTo>
                  <a:pt x="6" y="10"/>
                </a:lnTo>
                <a:lnTo>
                  <a:pt x="3" y="10"/>
                </a:lnTo>
                <a:lnTo>
                  <a:pt x="3" y="9"/>
                </a:lnTo>
                <a:lnTo>
                  <a:pt x="2" y="9"/>
                </a:lnTo>
                <a:lnTo>
                  <a:pt x="0" y="7"/>
                </a:lnTo>
                <a:lnTo>
                  <a:pt x="0" y="3"/>
                </a:lnTo>
                <a:lnTo>
                  <a:pt x="1" y="3"/>
                </a:lnTo>
                <a:lnTo>
                  <a:pt x="1" y="2"/>
                </a:lnTo>
                <a:lnTo>
                  <a:pt x="2" y="1"/>
                </a:lnTo>
                <a:lnTo>
                  <a:pt x="3" y="1"/>
                </a:lnTo>
                <a:lnTo>
                  <a:pt x="3" y="0"/>
                </a:lnTo>
                <a:lnTo>
                  <a:pt x="4" y="0"/>
                </a:lnTo>
                <a:lnTo>
                  <a:pt x="5"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7" name="Freeform 203"/>
          <p:cNvSpPr>
            <a:spLocks/>
          </p:cNvSpPr>
          <p:nvPr/>
        </p:nvSpPr>
        <p:spPr bwMode="auto">
          <a:xfrm>
            <a:off x="3124200" y="4100513"/>
            <a:ext cx="28575" cy="31750"/>
          </a:xfrm>
          <a:custGeom>
            <a:avLst/>
            <a:gdLst>
              <a:gd name="T0" fmla="*/ 0 w 19"/>
              <a:gd name="T1" fmla="*/ 10 h 21"/>
              <a:gd name="T2" fmla="*/ 0 w 19"/>
              <a:gd name="T3" fmla="*/ 7 h 21"/>
              <a:gd name="T4" fmla="*/ 1 w 19"/>
              <a:gd name="T5" fmla="*/ 6 h 21"/>
              <a:gd name="T6" fmla="*/ 1 w 19"/>
              <a:gd name="T7" fmla="*/ 4 h 21"/>
              <a:gd name="T8" fmla="*/ 2 w 19"/>
              <a:gd name="T9" fmla="*/ 3 h 21"/>
              <a:gd name="T10" fmla="*/ 3 w 19"/>
              <a:gd name="T11" fmla="*/ 2 h 21"/>
              <a:gd name="T12" fmla="*/ 5 w 19"/>
              <a:gd name="T13" fmla="*/ 0 h 21"/>
              <a:gd name="T14" fmla="*/ 8 w 19"/>
              <a:gd name="T15" fmla="*/ 0 h 21"/>
              <a:gd name="T16" fmla="*/ 11 w 19"/>
              <a:gd name="T17" fmla="*/ 0 h 21"/>
              <a:gd name="T18" fmla="*/ 12 w 19"/>
              <a:gd name="T19" fmla="*/ 0 h 21"/>
              <a:gd name="T20" fmla="*/ 14 w 19"/>
              <a:gd name="T21" fmla="*/ 0 h 21"/>
              <a:gd name="T22" fmla="*/ 15 w 19"/>
              <a:gd name="T23" fmla="*/ 1 h 21"/>
              <a:gd name="T24" fmla="*/ 15 w 19"/>
              <a:gd name="T25" fmla="*/ 3 h 21"/>
              <a:gd name="T26" fmla="*/ 17 w 19"/>
              <a:gd name="T27" fmla="*/ 4 h 21"/>
              <a:gd name="T28" fmla="*/ 17 w 19"/>
              <a:gd name="T29" fmla="*/ 6 h 21"/>
              <a:gd name="T30" fmla="*/ 18 w 19"/>
              <a:gd name="T31" fmla="*/ 7 h 21"/>
              <a:gd name="T32" fmla="*/ 18 w 19"/>
              <a:gd name="T33" fmla="*/ 11 h 21"/>
              <a:gd name="T34" fmla="*/ 17 w 19"/>
              <a:gd name="T35" fmla="*/ 13 h 21"/>
              <a:gd name="T36" fmla="*/ 17 w 19"/>
              <a:gd name="T37" fmla="*/ 15 h 21"/>
              <a:gd name="T38" fmla="*/ 16 w 19"/>
              <a:gd name="T39" fmla="*/ 16 h 21"/>
              <a:gd name="T40" fmla="*/ 15 w 19"/>
              <a:gd name="T41" fmla="*/ 16 h 21"/>
              <a:gd name="T42" fmla="*/ 15 w 19"/>
              <a:gd name="T43" fmla="*/ 17 h 21"/>
              <a:gd name="T44" fmla="*/ 15 w 19"/>
              <a:gd name="T45" fmla="*/ 18 h 21"/>
              <a:gd name="T46" fmla="*/ 14 w 19"/>
              <a:gd name="T47" fmla="*/ 19 h 21"/>
              <a:gd name="T48" fmla="*/ 12 w 19"/>
              <a:gd name="T49" fmla="*/ 19 h 21"/>
              <a:gd name="T50" fmla="*/ 11 w 19"/>
              <a:gd name="T51" fmla="*/ 20 h 21"/>
              <a:gd name="T52" fmla="*/ 6 w 19"/>
              <a:gd name="T53" fmla="*/ 20 h 21"/>
              <a:gd name="T54" fmla="*/ 5 w 19"/>
              <a:gd name="T55" fmla="*/ 19 h 21"/>
              <a:gd name="T56" fmla="*/ 4 w 19"/>
              <a:gd name="T57" fmla="*/ 18 h 21"/>
              <a:gd name="T58" fmla="*/ 2 w 19"/>
              <a:gd name="T59" fmla="*/ 16 h 21"/>
              <a:gd name="T60" fmla="*/ 1 w 19"/>
              <a:gd name="T61" fmla="*/ 14 h 21"/>
              <a:gd name="T62" fmla="*/ 1 w 19"/>
              <a:gd name="T63" fmla="*/ 13 h 21"/>
              <a:gd name="T64" fmla="*/ 0 w 19"/>
              <a:gd name="T65" fmla="*/ 12 h 21"/>
              <a:gd name="T66" fmla="*/ 0 w 19"/>
              <a:gd name="T67" fmla="*/ 11 h 21"/>
              <a:gd name="T68" fmla="*/ 0 w 19"/>
              <a:gd name="T6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1">
                <a:moveTo>
                  <a:pt x="0" y="10"/>
                </a:moveTo>
                <a:lnTo>
                  <a:pt x="0" y="7"/>
                </a:lnTo>
                <a:lnTo>
                  <a:pt x="1" y="6"/>
                </a:lnTo>
                <a:lnTo>
                  <a:pt x="1" y="4"/>
                </a:lnTo>
                <a:lnTo>
                  <a:pt x="2" y="3"/>
                </a:lnTo>
                <a:lnTo>
                  <a:pt x="3" y="2"/>
                </a:lnTo>
                <a:lnTo>
                  <a:pt x="5" y="0"/>
                </a:lnTo>
                <a:lnTo>
                  <a:pt x="8" y="0"/>
                </a:lnTo>
                <a:lnTo>
                  <a:pt x="11" y="0"/>
                </a:lnTo>
                <a:lnTo>
                  <a:pt x="12" y="0"/>
                </a:lnTo>
                <a:lnTo>
                  <a:pt x="14" y="0"/>
                </a:lnTo>
                <a:lnTo>
                  <a:pt x="15" y="1"/>
                </a:lnTo>
                <a:lnTo>
                  <a:pt x="15" y="3"/>
                </a:lnTo>
                <a:lnTo>
                  <a:pt x="17" y="4"/>
                </a:lnTo>
                <a:lnTo>
                  <a:pt x="17" y="6"/>
                </a:lnTo>
                <a:lnTo>
                  <a:pt x="18" y="7"/>
                </a:lnTo>
                <a:lnTo>
                  <a:pt x="18" y="11"/>
                </a:lnTo>
                <a:lnTo>
                  <a:pt x="17" y="13"/>
                </a:lnTo>
                <a:lnTo>
                  <a:pt x="17" y="15"/>
                </a:lnTo>
                <a:lnTo>
                  <a:pt x="16" y="16"/>
                </a:lnTo>
                <a:lnTo>
                  <a:pt x="15" y="16"/>
                </a:lnTo>
                <a:lnTo>
                  <a:pt x="15" y="17"/>
                </a:lnTo>
                <a:lnTo>
                  <a:pt x="15" y="18"/>
                </a:lnTo>
                <a:lnTo>
                  <a:pt x="14" y="19"/>
                </a:lnTo>
                <a:lnTo>
                  <a:pt x="12" y="19"/>
                </a:lnTo>
                <a:lnTo>
                  <a:pt x="11" y="20"/>
                </a:lnTo>
                <a:lnTo>
                  <a:pt x="6" y="20"/>
                </a:lnTo>
                <a:lnTo>
                  <a:pt x="5" y="19"/>
                </a:lnTo>
                <a:lnTo>
                  <a:pt x="4" y="18"/>
                </a:lnTo>
                <a:lnTo>
                  <a:pt x="2" y="16"/>
                </a:lnTo>
                <a:lnTo>
                  <a:pt x="1" y="14"/>
                </a:lnTo>
                <a:lnTo>
                  <a:pt x="1" y="13"/>
                </a:lnTo>
                <a:lnTo>
                  <a:pt x="0" y="12"/>
                </a:lnTo>
                <a:lnTo>
                  <a:pt x="0" y="11"/>
                </a:lnTo>
                <a:lnTo>
                  <a:pt x="0" y="1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8" name="Freeform 204"/>
          <p:cNvSpPr>
            <a:spLocks/>
          </p:cNvSpPr>
          <p:nvPr/>
        </p:nvSpPr>
        <p:spPr bwMode="auto">
          <a:xfrm>
            <a:off x="3132138" y="4100513"/>
            <a:ext cx="14287" cy="28575"/>
          </a:xfrm>
          <a:custGeom>
            <a:avLst/>
            <a:gdLst>
              <a:gd name="T0" fmla="*/ 0 w 10"/>
              <a:gd name="T1" fmla="*/ 12 h 19"/>
              <a:gd name="T2" fmla="*/ 0 w 10"/>
              <a:gd name="T3" fmla="*/ 4 h 19"/>
              <a:gd name="T4" fmla="*/ 0 w 10"/>
              <a:gd name="T5" fmla="*/ 3 h 19"/>
              <a:gd name="T6" fmla="*/ 1 w 10"/>
              <a:gd name="T7" fmla="*/ 2 h 19"/>
              <a:gd name="T8" fmla="*/ 1 w 10"/>
              <a:gd name="T9" fmla="*/ 1 h 19"/>
              <a:gd name="T10" fmla="*/ 2 w 10"/>
              <a:gd name="T11" fmla="*/ 1 h 19"/>
              <a:gd name="T12" fmla="*/ 2 w 10"/>
              <a:gd name="T13" fmla="*/ 0 h 19"/>
              <a:gd name="T14" fmla="*/ 6 w 10"/>
              <a:gd name="T15" fmla="*/ 0 h 19"/>
              <a:gd name="T16" fmla="*/ 7 w 10"/>
              <a:gd name="T17" fmla="*/ 1 h 19"/>
              <a:gd name="T18" fmla="*/ 7 w 10"/>
              <a:gd name="T19" fmla="*/ 2 h 19"/>
              <a:gd name="T20" fmla="*/ 8 w 10"/>
              <a:gd name="T21" fmla="*/ 3 h 19"/>
              <a:gd name="T22" fmla="*/ 8 w 10"/>
              <a:gd name="T23" fmla="*/ 4 h 19"/>
              <a:gd name="T24" fmla="*/ 9 w 10"/>
              <a:gd name="T25" fmla="*/ 5 h 19"/>
              <a:gd name="T26" fmla="*/ 9 w 10"/>
              <a:gd name="T27" fmla="*/ 13 h 19"/>
              <a:gd name="T28" fmla="*/ 8 w 10"/>
              <a:gd name="T29" fmla="*/ 14 h 19"/>
              <a:gd name="T30" fmla="*/ 8 w 10"/>
              <a:gd name="T31" fmla="*/ 16 h 19"/>
              <a:gd name="T32" fmla="*/ 7 w 10"/>
              <a:gd name="T33" fmla="*/ 16 h 19"/>
              <a:gd name="T34" fmla="*/ 7 w 10"/>
              <a:gd name="T35" fmla="*/ 17 h 19"/>
              <a:gd name="T36" fmla="*/ 6 w 10"/>
              <a:gd name="T37" fmla="*/ 18 h 19"/>
              <a:gd name="T38" fmla="*/ 3 w 10"/>
              <a:gd name="T39" fmla="*/ 18 h 19"/>
              <a:gd name="T40" fmla="*/ 1 w 10"/>
              <a:gd name="T41" fmla="*/ 17 h 19"/>
              <a:gd name="T42" fmla="*/ 0 w 10"/>
              <a:gd name="T43" fmla="*/ 16 h 19"/>
              <a:gd name="T44" fmla="*/ 0 w 10"/>
              <a:gd name="T45" fmla="*/ 14 h 19"/>
              <a:gd name="T46" fmla="*/ 0 w 10"/>
              <a:gd name="T47" fmla="*/ 13 h 19"/>
              <a:gd name="T48" fmla="*/ 0 w 10"/>
              <a:gd name="T4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9">
                <a:moveTo>
                  <a:pt x="0" y="12"/>
                </a:moveTo>
                <a:lnTo>
                  <a:pt x="0" y="4"/>
                </a:lnTo>
                <a:lnTo>
                  <a:pt x="0" y="3"/>
                </a:lnTo>
                <a:lnTo>
                  <a:pt x="1" y="2"/>
                </a:lnTo>
                <a:lnTo>
                  <a:pt x="1" y="1"/>
                </a:lnTo>
                <a:lnTo>
                  <a:pt x="2" y="1"/>
                </a:lnTo>
                <a:lnTo>
                  <a:pt x="2" y="0"/>
                </a:lnTo>
                <a:lnTo>
                  <a:pt x="6" y="0"/>
                </a:lnTo>
                <a:lnTo>
                  <a:pt x="7" y="1"/>
                </a:lnTo>
                <a:lnTo>
                  <a:pt x="7" y="2"/>
                </a:lnTo>
                <a:lnTo>
                  <a:pt x="8" y="3"/>
                </a:lnTo>
                <a:lnTo>
                  <a:pt x="8" y="4"/>
                </a:lnTo>
                <a:lnTo>
                  <a:pt x="9" y="5"/>
                </a:lnTo>
                <a:lnTo>
                  <a:pt x="9" y="13"/>
                </a:lnTo>
                <a:lnTo>
                  <a:pt x="8" y="14"/>
                </a:lnTo>
                <a:lnTo>
                  <a:pt x="8" y="16"/>
                </a:lnTo>
                <a:lnTo>
                  <a:pt x="7" y="16"/>
                </a:lnTo>
                <a:lnTo>
                  <a:pt x="7" y="17"/>
                </a:lnTo>
                <a:lnTo>
                  <a:pt x="6" y="18"/>
                </a:lnTo>
                <a:lnTo>
                  <a:pt x="3" y="18"/>
                </a:lnTo>
                <a:lnTo>
                  <a:pt x="1" y="17"/>
                </a:lnTo>
                <a:lnTo>
                  <a:pt x="0" y="16"/>
                </a:lnTo>
                <a:lnTo>
                  <a:pt x="0" y="14"/>
                </a:lnTo>
                <a:lnTo>
                  <a:pt x="0" y="13"/>
                </a:lnTo>
                <a:lnTo>
                  <a:pt x="0" y="1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69" name="Freeform 205"/>
          <p:cNvSpPr>
            <a:spLocks/>
          </p:cNvSpPr>
          <p:nvPr/>
        </p:nvSpPr>
        <p:spPr bwMode="auto">
          <a:xfrm>
            <a:off x="3416300" y="4035425"/>
            <a:ext cx="17463" cy="30163"/>
          </a:xfrm>
          <a:custGeom>
            <a:avLst/>
            <a:gdLst>
              <a:gd name="T0" fmla="*/ 2 w 12"/>
              <a:gd name="T1" fmla="*/ 5 h 20"/>
              <a:gd name="T2" fmla="*/ 0 w 12"/>
              <a:gd name="T3" fmla="*/ 4 h 20"/>
              <a:gd name="T4" fmla="*/ 2 w 12"/>
              <a:gd name="T5" fmla="*/ 3 h 20"/>
              <a:gd name="T6" fmla="*/ 3 w 12"/>
              <a:gd name="T7" fmla="*/ 3 h 20"/>
              <a:gd name="T8" fmla="*/ 5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5 w 12"/>
              <a:gd name="T23" fmla="*/ 4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5" y="2"/>
                </a:lnTo>
                <a:lnTo>
                  <a:pt x="8" y="1"/>
                </a:lnTo>
                <a:lnTo>
                  <a:pt x="10" y="0"/>
                </a:lnTo>
                <a:lnTo>
                  <a:pt x="11" y="0"/>
                </a:lnTo>
                <a:lnTo>
                  <a:pt x="11" y="19"/>
                </a:lnTo>
                <a:lnTo>
                  <a:pt x="7" y="19"/>
                </a:lnTo>
                <a:lnTo>
                  <a:pt x="7" y="3"/>
                </a:lnTo>
                <a:lnTo>
                  <a:pt x="5" y="4"/>
                </a:lnTo>
                <a:lnTo>
                  <a:pt x="3" y="4"/>
                </a:lnTo>
                <a:lnTo>
                  <a:pt x="2"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0" name="Freeform 206"/>
          <p:cNvSpPr>
            <a:spLocks/>
          </p:cNvSpPr>
          <p:nvPr/>
        </p:nvSpPr>
        <p:spPr bwMode="auto">
          <a:xfrm>
            <a:off x="3182938" y="4033838"/>
            <a:ext cx="19050" cy="30162"/>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1" name="Freeform 207"/>
          <p:cNvSpPr>
            <a:spLocks/>
          </p:cNvSpPr>
          <p:nvPr/>
        </p:nvSpPr>
        <p:spPr bwMode="auto">
          <a:xfrm>
            <a:off x="3213100" y="4033838"/>
            <a:ext cx="19050" cy="30162"/>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2" name="Freeform 208"/>
          <p:cNvSpPr>
            <a:spLocks/>
          </p:cNvSpPr>
          <p:nvPr/>
        </p:nvSpPr>
        <p:spPr bwMode="auto">
          <a:xfrm>
            <a:off x="3286125" y="4010025"/>
            <a:ext cx="19050" cy="31750"/>
          </a:xfrm>
          <a:custGeom>
            <a:avLst/>
            <a:gdLst>
              <a:gd name="T0" fmla="*/ 2 w 12"/>
              <a:gd name="T1" fmla="*/ 5 h 21"/>
              <a:gd name="T2" fmla="*/ 0 w 12"/>
              <a:gd name="T3" fmla="*/ 3 h 21"/>
              <a:gd name="T4" fmla="*/ 2 w 12"/>
              <a:gd name="T5" fmla="*/ 3 h 21"/>
              <a:gd name="T6" fmla="*/ 3 w 12"/>
              <a:gd name="T7" fmla="*/ 3 h 21"/>
              <a:gd name="T8" fmla="*/ 6 w 12"/>
              <a:gd name="T9" fmla="*/ 2 h 21"/>
              <a:gd name="T10" fmla="*/ 8 w 12"/>
              <a:gd name="T11" fmla="*/ 1 h 21"/>
              <a:gd name="T12" fmla="*/ 10 w 12"/>
              <a:gd name="T13" fmla="*/ 0 h 21"/>
              <a:gd name="T14" fmla="*/ 11 w 12"/>
              <a:gd name="T15" fmla="*/ 0 h 21"/>
              <a:gd name="T16" fmla="*/ 11 w 12"/>
              <a:gd name="T17" fmla="*/ 20 h 21"/>
              <a:gd name="T18" fmla="*/ 7 w 12"/>
              <a:gd name="T19" fmla="*/ 20 h 21"/>
              <a:gd name="T20" fmla="*/ 7 w 12"/>
              <a:gd name="T21" fmla="*/ 3 h 21"/>
              <a:gd name="T22" fmla="*/ 6 w 12"/>
              <a:gd name="T23" fmla="*/ 3 h 21"/>
              <a:gd name="T24" fmla="*/ 3 w 12"/>
              <a:gd name="T25" fmla="*/ 4 h 21"/>
              <a:gd name="T26" fmla="*/ 2 w 12"/>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1">
                <a:moveTo>
                  <a:pt x="2" y="5"/>
                </a:moveTo>
                <a:lnTo>
                  <a:pt x="0" y="3"/>
                </a:lnTo>
                <a:lnTo>
                  <a:pt x="2" y="3"/>
                </a:lnTo>
                <a:lnTo>
                  <a:pt x="3" y="3"/>
                </a:lnTo>
                <a:lnTo>
                  <a:pt x="6" y="2"/>
                </a:lnTo>
                <a:lnTo>
                  <a:pt x="8" y="1"/>
                </a:lnTo>
                <a:lnTo>
                  <a:pt x="10" y="0"/>
                </a:lnTo>
                <a:lnTo>
                  <a:pt x="11" y="0"/>
                </a:lnTo>
                <a:lnTo>
                  <a:pt x="11" y="20"/>
                </a:lnTo>
                <a:lnTo>
                  <a:pt x="7" y="20"/>
                </a:lnTo>
                <a:lnTo>
                  <a:pt x="7" y="3"/>
                </a:lnTo>
                <a:lnTo>
                  <a:pt x="6" y="3"/>
                </a:lnTo>
                <a:lnTo>
                  <a:pt x="3" y="4"/>
                </a:lnTo>
                <a:lnTo>
                  <a:pt x="2"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3" name="Freeform 209"/>
          <p:cNvSpPr>
            <a:spLocks/>
          </p:cNvSpPr>
          <p:nvPr/>
        </p:nvSpPr>
        <p:spPr bwMode="auto">
          <a:xfrm>
            <a:off x="3316288" y="4010025"/>
            <a:ext cx="25400" cy="31750"/>
          </a:xfrm>
          <a:custGeom>
            <a:avLst/>
            <a:gdLst>
              <a:gd name="T0" fmla="*/ 4 w 17"/>
              <a:gd name="T1" fmla="*/ 5 h 21"/>
              <a:gd name="T2" fmla="*/ 1 w 17"/>
              <a:gd name="T3" fmla="*/ 3 h 21"/>
              <a:gd name="T4" fmla="*/ 3 w 17"/>
              <a:gd name="T5" fmla="*/ 1 h 21"/>
              <a:gd name="T6" fmla="*/ 4 w 17"/>
              <a:gd name="T7" fmla="*/ 0 h 21"/>
              <a:gd name="T8" fmla="*/ 6 w 17"/>
              <a:gd name="T9" fmla="*/ 0 h 21"/>
              <a:gd name="T10" fmla="*/ 7 w 17"/>
              <a:gd name="T11" fmla="*/ 0 h 21"/>
              <a:gd name="T12" fmla="*/ 11 w 17"/>
              <a:gd name="T13" fmla="*/ 0 h 21"/>
              <a:gd name="T14" fmla="*/ 12 w 17"/>
              <a:gd name="T15" fmla="*/ 0 h 21"/>
              <a:gd name="T16" fmla="*/ 13 w 17"/>
              <a:gd name="T17" fmla="*/ 1 h 21"/>
              <a:gd name="T18" fmla="*/ 14 w 17"/>
              <a:gd name="T19" fmla="*/ 2 h 21"/>
              <a:gd name="T20" fmla="*/ 15 w 17"/>
              <a:gd name="T21" fmla="*/ 3 h 21"/>
              <a:gd name="T22" fmla="*/ 16 w 17"/>
              <a:gd name="T23" fmla="*/ 5 h 21"/>
              <a:gd name="T24" fmla="*/ 16 w 17"/>
              <a:gd name="T25" fmla="*/ 6 h 21"/>
              <a:gd name="T26" fmla="*/ 15 w 17"/>
              <a:gd name="T27" fmla="*/ 7 h 21"/>
              <a:gd name="T28" fmla="*/ 14 w 17"/>
              <a:gd name="T29" fmla="*/ 8 h 21"/>
              <a:gd name="T30" fmla="*/ 14 w 17"/>
              <a:gd name="T31" fmla="*/ 9 h 21"/>
              <a:gd name="T32" fmla="*/ 10 w 17"/>
              <a:gd name="T33" fmla="*/ 13 h 21"/>
              <a:gd name="T34" fmla="*/ 7 w 17"/>
              <a:gd name="T35" fmla="*/ 16 h 21"/>
              <a:gd name="T36" fmla="*/ 4 w 17"/>
              <a:gd name="T37" fmla="*/ 17 h 21"/>
              <a:gd name="T38" fmla="*/ 13 w 17"/>
              <a:gd name="T39" fmla="*/ 17 h 21"/>
              <a:gd name="T40" fmla="*/ 16 w 17"/>
              <a:gd name="T41" fmla="*/ 16 h 21"/>
              <a:gd name="T42" fmla="*/ 16 w 17"/>
              <a:gd name="T43" fmla="*/ 20 h 21"/>
              <a:gd name="T44" fmla="*/ 0 w 17"/>
              <a:gd name="T45" fmla="*/ 20 h 21"/>
              <a:gd name="T46" fmla="*/ 0 w 17"/>
              <a:gd name="T47" fmla="*/ 18 h 21"/>
              <a:gd name="T48" fmla="*/ 0 w 17"/>
              <a:gd name="T49" fmla="*/ 17 h 21"/>
              <a:gd name="T50" fmla="*/ 2 w 17"/>
              <a:gd name="T51" fmla="*/ 16 h 21"/>
              <a:gd name="T52" fmla="*/ 5 w 17"/>
              <a:gd name="T53" fmla="*/ 15 h 21"/>
              <a:gd name="T54" fmla="*/ 11 w 17"/>
              <a:gd name="T55" fmla="*/ 9 h 21"/>
              <a:gd name="T56" fmla="*/ 12 w 17"/>
              <a:gd name="T57" fmla="*/ 7 h 21"/>
              <a:gd name="T58" fmla="*/ 12 w 17"/>
              <a:gd name="T59" fmla="*/ 4 h 21"/>
              <a:gd name="T60" fmla="*/ 11 w 17"/>
              <a:gd name="T61" fmla="*/ 3 h 21"/>
              <a:gd name="T62" fmla="*/ 11 w 17"/>
              <a:gd name="T63" fmla="*/ 2 h 21"/>
              <a:gd name="T64" fmla="*/ 10 w 17"/>
              <a:gd name="T65" fmla="*/ 1 h 21"/>
              <a:gd name="T66" fmla="*/ 6 w 17"/>
              <a:gd name="T67" fmla="*/ 1 h 21"/>
              <a:gd name="T68" fmla="*/ 4 w 17"/>
              <a:gd name="T69" fmla="*/ 3 h 21"/>
              <a:gd name="T70" fmla="*/ 4 w 17"/>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21">
                <a:moveTo>
                  <a:pt x="4" y="5"/>
                </a:moveTo>
                <a:lnTo>
                  <a:pt x="1" y="3"/>
                </a:lnTo>
                <a:lnTo>
                  <a:pt x="3" y="1"/>
                </a:lnTo>
                <a:lnTo>
                  <a:pt x="4" y="0"/>
                </a:lnTo>
                <a:lnTo>
                  <a:pt x="6" y="0"/>
                </a:lnTo>
                <a:lnTo>
                  <a:pt x="7" y="0"/>
                </a:lnTo>
                <a:lnTo>
                  <a:pt x="11" y="0"/>
                </a:lnTo>
                <a:lnTo>
                  <a:pt x="12" y="0"/>
                </a:lnTo>
                <a:lnTo>
                  <a:pt x="13" y="1"/>
                </a:lnTo>
                <a:lnTo>
                  <a:pt x="14" y="2"/>
                </a:lnTo>
                <a:lnTo>
                  <a:pt x="15" y="3"/>
                </a:lnTo>
                <a:lnTo>
                  <a:pt x="16" y="5"/>
                </a:lnTo>
                <a:lnTo>
                  <a:pt x="16" y="6"/>
                </a:lnTo>
                <a:lnTo>
                  <a:pt x="15" y="7"/>
                </a:lnTo>
                <a:lnTo>
                  <a:pt x="14" y="8"/>
                </a:lnTo>
                <a:lnTo>
                  <a:pt x="14" y="9"/>
                </a:lnTo>
                <a:lnTo>
                  <a:pt x="10" y="13"/>
                </a:lnTo>
                <a:lnTo>
                  <a:pt x="7" y="16"/>
                </a:lnTo>
                <a:lnTo>
                  <a:pt x="4" y="17"/>
                </a:lnTo>
                <a:lnTo>
                  <a:pt x="13" y="17"/>
                </a:lnTo>
                <a:lnTo>
                  <a:pt x="16" y="16"/>
                </a:lnTo>
                <a:lnTo>
                  <a:pt x="16" y="20"/>
                </a:lnTo>
                <a:lnTo>
                  <a:pt x="0" y="20"/>
                </a:lnTo>
                <a:lnTo>
                  <a:pt x="0" y="18"/>
                </a:lnTo>
                <a:lnTo>
                  <a:pt x="0" y="17"/>
                </a:lnTo>
                <a:lnTo>
                  <a:pt x="2" y="16"/>
                </a:lnTo>
                <a:lnTo>
                  <a:pt x="5" y="15"/>
                </a:lnTo>
                <a:lnTo>
                  <a:pt x="11" y="9"/>
                </a:lnTo>
                <a:lnTo>
                  <a:pt x="12" y="7"/>
                </a:lnTo>
                <a:lnTo>
                  <a:pt x="12" y="4"/>
                </a:lnTo>
                <a:lnTo>
                  <a:pt x="11" y="3"/>
                </a:lnTo>
                <a:lnTo>
                  <a:pt x="11" y="2"/>
                </a:lnTo>
                <a:lnTo>
                  <a:pt x="10" y="1"/>
                </a:lnTo>
                <a:lnTo>
                  <a:pt x="6" y="1"/>
                </a:lnTo>
                <a:lnTo>
                  <a:pt x="4" y="3"/>
                </a:lnTo>
                <a:lnTo>
                  <a:pt x="4" y="5"/>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4" name="Freeform 210"/>
          <p:cNvSpPr>
            <a:spLocks/>
          </p:cNvSpPr>
          <p:nvPr/>
        </p:nvSpPr>
        <p:spPr bwMode="auto">
          <a:xfrm>
            <a:off x="3270250" y="4078288"/>
            <a:ext cx="236538" cy="133350"/>
          </a:xfrm>
          <a:custGeom>
            <a:avLst/>
            <a:gdLst>
              <a:gd name="T0" fmla="*/ 6 w 156"/>
              <a:gd name="T1" fmla="*/ 88 h 89"/>
              <a:gd name="T2" fmla="*/ 0 w 156"/>
              <a:gd name="T3" fmla="*/ 82 h 89"/>
              <a:gd name="T4" fmla="*/ 149 w 156"/>
              <a:gd name="T5" fmla="*/ 0 h 89"/>
              <a:gd name="T6" fmla="*/ 155 w 156"/>
              <a:gd name="T7" fmla="*/ 6 h 89"/>
              <a:gd name="T8" fmla="*/ 6 w 156"/>
              <a:gd name="T9" fmla="*/ 88 h 89"/>
            </a:gdLst>
            <a:ahLst/>
            <a:cxnLst>
              <a:cxn ang="0">
                <a:pos x="T0" y="T1"/>
              </a:cxn>
              <a:cxn ang="0">
                <a:pos x="T2" y="T3"/>
              </a:cxn>
              <a:cxn ang="0">
                <a:pos x="T4" y="T5"/>
              </a:cxn>
              <a:cxn ang="0">
                <a:pos x="T6" y="T7"/>
              </a:cxn>
              <a:cxn ang="0">
                <a:pos x="T8" y="T9"/>
              </a:cxn>
            </a:cxnLst>
            <a:rect l="0" t="0" r="r" b="b"/>
            <a:pathLst>
              <a:path w="156" h="89">
                <a:moveTo>
                  <a:pt x="6" y="88"/>
                </a:moveTo>
                <a:lnTo>
                  <a:pt x="0" y="82"/>
                </a:lnTo>
                <a:lnTo>
                  <a:pt x="149" y="0"/>
                </a:lnTo>
                <a:lnTo>
                  <a:pt x="155" y="6"/>
                </a:lnTo>
                <a:lnTo>
                  <a:pt x="6" y="8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5" name="Freeform 211"/>
          <p:cNvSpPr>
            <a:spLocks/>
          </p:cNvSpPr>
          <p:nvPr/>
        </p:nvSpPr>
        <p:spPr bwMode="auto">
          <a:xfrm>
            <a:off x="3205163" y="4121150"/>
            <a:ext cx="139700" cy="85725"/>
          </a:xfrm>
          <a:custGeom>
            <a:avLst/>
            <a:gdLst>
              <a:gd name="T0" fmla="*/ 84 w 92"/>
              <a:gd name="T1" fmla="*/ 56 h 57"/>
              <a:gd name="T2" fmla="*/ 91 w 92"/>
              <a:gd name="T3" fmla="*/ 50 h 57"/>
              <a:gd name="T4" fmla="*/ 7 w 92"/>
              <a:gd name="T5" fmla="*/ 0 h 57"/>
              <a:gd name="T6" fmla="*/ 0 w 92"/>
              <a:gd name="T7" fmla="*/ 7 h 57"/>
              <a:gd name="T8" fmla="*/ 84 w 92"/>
              <a:gd name="T9" fmla="*/ 56 h 57"/>
            </a:gdLst>
            <a:ahLst/>
            <a:cxnLst>
              <a:cxn ang="0">
                <a:pos x="T0" y="T1"/>
              </a:cxn>
              <a:cxn ang="0">
                <a:pos x="T2" y="T3"/>
              </a:cxn>
              <a:cxn ang="0">
                <a:pos x="T4" y="T5"/>
              </a:cxn>
              <a:cxn ang="0">
                <a:pos x="T6" y="T7"/>
              </a:cxn>
              <a:cxn ang="0">
                <a:pos x="T8" y="T9"/>
              </a:cxn>
            </a:cxnLst>
            <a:rect l="0" t="0" r="r" b="b"/>
            <a:pathLst>
              <a:path w="92" h="57">
                <a:moveTo>
                  <a:pt x="84" y="56"/>
                </a:moveTo>
                <a:lnTo>
                  <a:pt x="91" y="50"/>
                </a:lnTo>
                <a:lnTo>
                  <a:pt x="7" y="0"/>
                </a:lnTo>
                <a:lnTo>
                  <a:pt x="0" y="7"/>
                </a:lnTo>
                <a:lnTo>
                  <a:pt x="84" y="5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6" name="Freeform 212"/>
          <p:cNvSpPr>
            <a:spLocks/>
          </p:cNvSpPr>
          <p:nvPr/>
        </p:nvSpPr>
        <p:spPr bwMode="auto">
          <a:xfrm>
            <a:off x="3255963" y="4125913"/>
            <a:ext cx="85725" cy="204787"/>
          </a:xfrm>
          <a:custGeom>
            <a:avLst/>
            <a:gdLst>
              <a:gd name="T0" fmla="*/ 55 w 56"/>
              <a:gd name="T1" fmla="*/ 2 h 136"/>
              <a:gd name="T2" fmla="*/ 0 w 56"/>
              <a:gd name="T3" fmla="*/ 135 h 136"/>
              <a:gd name="T4" fmla="*/ 49 w 56"/>
              <a:gd name="T5" fmla="*/ 0 h 136"/>
              <a:gd name="T6" fmla="*/ 55 w 56"/>
              <a:gd name="T7" fmla="*/ 2 h 136"/>
            </a:gdLst>
            <a:ahLst/>
            <a:cxnLst>
              <a:cxn ang="0">
                <a:pos x="T0" y="T1"/>
              </a:cxn>
              <a:cxn ang="0">
                <a:pos x="T2" y="T3"/>
              </a:cxn>
              <a:cxn ang="0">
                <a:pos x="T4" y="T5"/>
              </a:cxn>
              <a:cxn ang="0">
                <a:pos x="T6" y="T7"/>
              </a:cxn>
            </a:cxnLst>
            <a:rect l="0" t="0" r="r" b="b"/>
            <a:pathLst>
              <a:path w="56" h="136">
                <a:moveTo>
                  <a:pt x="55" y="2"/>
                </a:moveTo>
                <a:lnTo>
                  <a:pt x="0" y="135"/>
                </a:lnTo>
                <a:lnTo>
                  <a:pt x="49" y="0"/>
                </a:lnTo>
                <a:lnTo>
                  <a:pt x="55" y="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7" name="Freeform 213"/>
          <p:cNvSpPr>
            <a:spLocks/>
          </p:cNvSpPr>
          <p:nvPr/>
        </p:nvSpPr>
        <p:spPr bwMode="auto">
          <a:xfrm>
            <a:off x="3635375" y="3787775"/>
            <a:ext cx="73025" cy="623888"/>
          </a:xfrm>
          <a:custGeom>
            <a:avLst/>
            <a:gdLst>
              <a:gd name="T0" fmla="*/ 0 w 48"/>
              <a:gd name="T1" fmla="*/ 411 h 415"/>
              <a:gd name="T2" fmla="*/ 0 w 48"/>
              <a:gd name="T3" fmla="*/ 413 h 415"/>
              <a:gd name="T4" fmla="*/ 0 w 48"/>
              <a:gd name="T5" fmla="*/ 414 h 415"/>
              <a:gd name="T6" fmla="*/ 45 w 48"/>
              <a:gd name="T7" fmla="*/ 414 h 415"/>
              <a:gd name="T8" fmla="*/ 46 w 48"/>
              <a:gd name="T9" fmla="*/ 413 h 415"/>
              <a:gd name="T10" fmla="*/ 46 w 48"/>
              <a:gd name="T11" fmla="*/ 412 h 415"/>
              <a:gd name="T12" fmla="*/ 47 w 48"/>
              <a:gd name="T13" fmla="*/ 411 h 415"/>
              <a:gd name="T14" fmla="*/ 47 w 48"/>
              <a:gd name="T15" fmla="*/ 2 h 415"/>
              <a:gd name="T16" fmla="*/ 46 w 48"/>
              <a:gd name="T17" fmla="*/ 1 h 415"/>
              <a:gd name="T18" fmla="*/ 46 w 48"/>
              <a:gd name="T19" fmla="*/ 0 h 415"/>
              <a:gd name="T20" fmla="*/ 0 w 48"/>
              <a:gd name="T21" fmla="*/ 0 h 415"/>
              <a:gd name="T22" fmla="*/ 0 w 48"/>
              <a:gd name="T23" fmla="*/ 1 h 415"/>
              <a:gd name="T24" fmla="*/ 0 w 48"/>
              <a:gd name="T25" fmla="*/ 2 h 415"/>
              <a:gd name="T26" fmla="*/ 0 w 48"/>
              <a:gd name="T27" fmla="*/ 411 h 415"/>
              <a:gd name="T28" fmla="*/ 3 w 48"/>
              <a:gd name="T29" fmla="*/ 411 h 415"/>
              <a:gd name="T30" fmla="*/ 3 w 48"/>
              <a:gd name="T31" fmla="*/ 2 h 415"/>
              <a:gd name="T32" fmla="*/ 1 w 48"/>
              <a:gd name="T33" fmla="*/ 5 h 415"/>
              <a:gd name="T34" fmla="*/ 45 w 48"/>
              <a:gd name="T35" fmla="*/ 5 h 415"/>
              <a:gd name="T36" fmla="*/ 44 w 48"/>
              <a:gd name="T37" fmla="*/ 2 h 415"/>
              <a:gd name="T38" fmla="*/ 44 w 48"/>
              <a:gd name="T39" fmla="*/ 411 h 415"/>
              <a:gd name="T40" fmla="*/ 45 w 48"/>
              <a:gd name="T41" fmla="*/ 409 h 415"/>
              <a:gd name="T42" fmla="*/ 1 w 48"/>
              <a:gd name="T43" fmla="*/ 409 h 415"/>
              <a:gd name="T44" fmla="*/ 3 w 48"/>
              <a:gd name="T45" fmla="*/ 411 h 415"/>
              <a:gd name="T46" fmla="*/ 0 w 48"/>
              <a:gd name="T47"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15">
                <a:moveTo>
                  <a:pt x="0" y="411"/>
                </a:moveTo>
                <a:lnTo>
                  <a:pt x="0" y="413"/>
                </a:lnTo>
                <a:lnTo>
                  <a:pt x="0" y="414"/>
                </a:lnTo>
                <a:lnTo>
                  <a:pt x="45" y="414"/>
                </a:lnTo>
                <a:lnTo>
                  <a:pt x="46" y="413"/>
                </a:lnTo>
                <a:lnTo>
                  <a:pt x="46" y="412"/>
                </a:lnTo>
                <a:lnTo>
                  <a:pt x="47" y="411"/>
                </a:lnTo>
                <a:lnTo>
                  <a:pt x="47" y="2"/>
                </a:lnTo>
                <a:lnTo>
                  <a:pt x="46" y="1"/>
                </a:lnTo>
                <a:lnTo>
                  <a:pt x="46" y="0"/>
                </a:lnTo>
                <a:lnTo>
                  <a:pt x="0" y="0"/>
                </a:lnTo>
                <a:lnTo>
                  <a:pt x="0" y="1"/>
                </a:lnTo>
                <a:lnTo>
                  <a:pt x="0" y="2"/>
                </a:lnTo>
                <a:lnTo>
                  <a:pt x="0" y="411"/>
                </a:lnTo>
                <a:lnTo>
                  <a:pt x="3" y="411"/>
                </a:lnTo>
                <a:lnTo>
                  <a:pt x="3" y="2"/>
                </a:lnTo>
                <a:lnTo>
                  <a:pt x="1" y="5"/>
                </a:lnTo>
                <a:lnTo>
                  <a:pt x="45" y="5"/>
                </a:lnTo>
                <a:lnTo>
                  <a:pt x="44" y="2"/>
                </a:lnTo>
                <a:lnTo>
                  <a:pt x="44" y="411"/>
                </a:lnTo>
                <a:lnTo>
                  <a:pt x="45" y="409"/>
                </a:lnTo>
                <a:lnTo>
                  <a:pt x="1" y="409"/>
                </a:lnTo>
                <a:lnTo>
                  <a:pt x="3" y="411"/>
                </a:lnTo>
                <a:lnTo>
                  <a:pt x="0" y="411"/>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8" name="Freeform 214"/>
          <p:cNvSpPr>
            <a:spLocks/>
          </p:cNvSpPr>
          <p:nvPr/>
        </p:nvSpPr>
        <p:spPr bwMode="auto">
          <a:xfrm>
            <a:off x="2851150" y="4414838"/>
            <a:ext cx="914400" cy="68262"/>
          </a:xfrm>
          <a:custGeom>
            <a:avLst/>
            <a:gdLst>
              <a:gd name="T0" fmla="*/ 0 w 601"/>
              <a:gd name="T1" fmla="*/ 0 h 45"/>
              <a:gd name="T2" fmla="*/ 0 w 601"/>
              <a:gd name="T3" fmla="*/ 44 h 45"/>
              <a:gd name="T4" fmla="*/ 600 w 601"/>
              <a:gd name="T5" fmla="*/ 44 h 45"/>
              <a:gd name="T6" fmla="*/ 600 w 601"/>
              <a:gd name="T7" fmla="*/ 0 h 45"/>
              <a:gd name="T8" fmla="*/ 0 w 601"/>
              <a:gd name="T9" fmla="*/ 0 h 45"/>
            </a:gdLst>
            <a:ahLst/>
            <a:cxnLst>
              <a:cxn ang="0">
                <a:pos x="T0" y="T1"/>
              </a:cxn>
              <a:cxn ang="0">
                <a:pos x="T2" y="T3"/>
              </a:cxn>
              <a:cxn ang="0">
                <a:pos x="T4" y="T5"/>
              </a:cxn>
              <a:cxn ang="0">
                <a:pos x="T6" y="T7"/>
              </a:cxn>
              <a:cxn ang="0">
                <a:pos x="T8" y="T9"/>
              </a:cxn>
            </a:cxnLst>
            <a:rect l="0" t="0" r="r" b="b"/>
            <a:pathLst>
              <a:path w="601" h="45">
                <a:moveTo>
                  <a:pt x="0" y="0"/>
                </a:moveTo>
                <a:lnTo>
                  <a:pt x="0" y="44"/>
                </a:lnTo>
                <a:lnTo>
                  <a:pt x="600" y="44"/>
                </a:lnTo>
                <a:lnTo>
                  <a:pt x="600" y="0"/>
                </a:lnTo>
                <a:lnTo>
                  <a:pt x="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79" name="Freeform 215"/>
          <p:cNvSpPr>
            <a:spLocks/>
          </p:cNvSpPr>
          <p:nvPr/>
        </p:nvSpPr>
        <p:spPr bwMode="auto">
          <a:xfrm>
            <a:off x="2847975" y="4411663"/>
            <a:ext cx="920750" cy="76200"/>
          </a:xfrm>
          <a:custGeom>
            <a:avLst/>
            <a:gdLst>
              <a:gd name="T0" fmla="*/ 2 w 605"/>
              <a:gd name="T1" fmla="*/ 0 h 50"/>
              <a:gd name="T2" fmla="*/ 1 w 605"/>
              <a:gd name="T3" fmla="*/ 0 h 50"/>
              <a:gd name="T4" fmla="*/ 1 w 605"/>
              <a:gd name="T5" fmla="*/ 1 h 50"/>
              <a:gd name="T6" fmla="*/ 0 w 605"/>
              <a:gd name="T7" fmla="*/ 2 h 50"/>
              <a:gd name="T8" fmla="*/ 0 w 605"/>
              <a:gd name="T9" fmla="*/ 46 h 50"/>
              <a:gd name="T10" fmla="*/ 1 w 605"/>
              <a:gd name="T11" fmla="*/ 47 h 50"/>
              <a:gd name="T12" fmla="*/ 1 w 605"/>
              <a:gd name="T13" fmla="*/ 48 h 50"/>
              <a:gd name="T14" fmla="*/ 1 w 605"/>
              <a:gd name="T15" fmla="*/ 49 h 50"/>
              <a:gd name="T16" fmla="*/ 602 w 605"/>
              <a:gd name="T17" fmla="*/ 49 h 50"/>
              <a:gd name="T18" fmla="*/ 602 w 605"/>
              <a:gd name="T19" fmla="*/ 48 h 50"/>
              <a:gd name="T20" fmla="*/ 603 w 605"/>
              <a:gd name="T21" fmla="*/ 48 h 50"/>
              <a:gd name="T22" fmla="*/ 603 w 605"/>
              <a:gd name="T23" fmla="*/ 47 h 50"/>
              <a:gd name="T24" fmla="*/ 604 w 605"/>
              <a:gd name="T25" fmla="*/ 46 h 50"/>
              <a:gd name="T26" fmla="*/ 604 w 605"/>
              <a:gd name="T27" fmla="*/ 2 h 50"/>
              <a:gd name="T28" fmla="*/ 602 w 605"/>
              <a:gd name="T29" fmla="*/ 0 h 50"/>
              <a:gd name="T30" fmla="*/ 2 w 605"/>
              <a:gd name="T31" fmla="*/ 0 h 50"/>
              <a:gd name="T32" fmla="*/ 2 w 605"/>
              <a:gd name="T33" fmla="*/ 4 h 50"/>
              <a:gd name="T34" fmla="*/ 602 w 605"/>
              <a:gd name="T35" fmla="*/ 4 h 50"/>
              <a:gd name="T36" fmla="*/ 599 w 605"/>
              <a:gd name="T37" fmla="*/ 2 h 50"/>
              <a:gd name="T38" fmla="*/ 599 w 605"/>
              <a:gd name="T39" fmla="*/ 46 h 50"/>
              <a:gd name="T40" fmla="*/ 602 w 605"/>
              <a:gd name="T41" fmla="*/ 45 h 50"/>
              <a:gd name="T42" fmla="*/ 2 w 605"/>
              <a:gd name="T43" fmla="*/ 45 h 50"/>
              <a:gd name="T44" fmla="*/ 4 w 605"/>
              <a:gd name="T45" fmla="*/ 46 h 50"/>
              <a:gd name="T46" fmla="*/ 4 w 605"/>
              <a:gd name="T47" fmla="*/ 2 h 50"/>
              <a:gd name="T48" fmla="*/ 2 w 605"/>
              <a:gd name="T49" fmla="*/ 4 h 50"/>
              <a:gd name="T50" fmla="*/ 2 w 605"/>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5" h="50">
                <a:moveTo>
                  <a:pt x="2" y="0"/>
                </a:moveTo>
                <a:lnTo>
                  <a:pt x="1" y="0"/>
                </a:lnTo>
                <a:lnTo>
                  <a:pt x="1" y="1"/>
                </a:lnTo>
                <a:lnTo>
                  <a:pt x="0" y="2"/>
                </a:lnTo>
                <a:lnTo>
                  <a:pt x="0" y="46"/>
                </a:lnTo>
                <a:lnTo>
                  <a:pt x="1" y="47"/>
                </a:lnTo>
                <a:lnTo>
                  <a:pt x="1" y="48"/>
                </a:lnTo>
                <a:lnTo>
                  <a:pt x="1" y="49"/>
                </a:lnTo>
                <a:lnTo>
                  <a:pt x="602" y="49"/>
                </a:lnTo>
                <a:lnTo>
                  <a:pt x="602" y="48"/>
                </a:lnTo>
                <a:lnTo>
                  <a:pt x="603" y="48"/>
                </a:lnTo>
                <a:lnTo>
                  <a:pt x="603" y="47"/>
                </a:lnTo>
                <a:lnTo>
                  <a:pt x="604" y="46"/>
                </a:lnTo>
                <a:lnTo>
                  <a:pt x="604" y="2"/>
                </a:lnTo>
                <a:lnTo>
                  <a:pt x="602" y="0"/>
                </a:lnTo>
                <a:lnTo>
                  <a:pt x="2" y="0"/>
                </a:lnTo>
                <a:lnTo>
                  <a:pt x="2" y="4"/>
                </a:lnTo>
                <a:lnTo>
                  <a:pt x="602" y="4"/>
                </a:lnTo>
                <a:lnTo>
                  <a:pt x="599" y="2"/>
                </a:lnTo>
                <a:lnTo>
                  <a:pt x="599" y="46"/>
                </a:lnTo>
                <a:lnTo>
                  <a:pt x="602" y="45"/>
                </a:lnTo>
                <a:lnTo>
                  <a:pt x="2" y="45"/>
                </a:lnTo>
                <a:lnTo>
                  <a:pt x="4" y="46"/>
                </a:lnTo>
                <a:lnTo>
                  <a:pt x="4" y="2"/>
                </a:lnTo>
                <a:lnTo>
                  <a:pt x="2" y="4"/>
                </a:lnTo>
                <a:lnTo>
                  <a:pt x="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0" name="Freeform 216"/>
          <p:cNvSpPr>
            <a:spLocks/>
          </p:cNvSpPr>
          <p:nvPr/>
        </p:nvSpPr>
        <p:spPr bwMode="auto">
          <a:xfrm>
            <a:off x="2857500" y="3876675"/>
            <a:ext cx="912813" cy="68263"/>
          </a:xfrm>
          <a:custGeom>
            <a:avLst/>
            <a:gdLst>
              <a:gd name="T0" fmla="*/ 0 w 600"/>
              <a:gd name="T1" fmla="*/ 0 h 45"/>
              <a:gd name="T2" fmla="*/ 0 w 600"/>
              <a:gd name="T3" fmla="*/ 44 h 45"/>
              <a:gd name="T4" fmla="*/ 599 w 600"/>
              <a:gd name="T5" fmla="*/ 44 h 45"/>
              <a:gd name="T6" fmla="*/ 599 w 600"/>
              <a:gd name="T7" fmla="*/ 0 h 45"/>
              <a:gd name="T8" fmla="*/ 0 w 600"/>
              <a:gd name="T9" fmla="*/ 0 h 45"/>
            </a:gdLst>
            <a:ahLst/>
            <a:cxnLst>
              <a:cxn ang="0">
                <a:pos x="T0" y="T1"/>
              </a:cxn>
              <a:cxn ang="0">
                <a:pos x="T2" y="T3"/>
              </a:cxn>
              <a:cxn ang="0">
                <a:pos x="T4" y="T5"/>
              </a:cxn>
              <a:cxn ang="0">
                <a:pos x="T6" y="T7"/>
              </a:cxn>
              <a:cxn ang="0">
                <a:pos x="T8" y="T9"/>
              </a:cxn>
            </a:cxnLst>
            <a:rect l="0" t="0" r="r" b="b"/>
            <a:pathLst>
              <a:path w="600" h="45">
                <a:moveTo>
                  <a:pt x="0" y="0"/>
                </a:moveTo>
                <a:lnTo>
                  <a:pt x="0" y="44"/>
                </a:lnTo>
                <a:lnTo>
                  <a:pt x="599" y="44"/>
                </a:lnTo>
                <a:lnTo>
                  <a:pt x="599" y="0"/>
                </a:lnTo>
                <a:lnTo>
                  <a:pt x="0"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2" name="Freeform 218"/>
          <p:cNvSpPr>
            <a:spLocks/>
          </p:cNvSpPr>
          <p:nvPr/>
        </p:nvSpPr>
        <p:spPr bwMode="auto">
          <a:xfrm>
            <a:off x="3159125" y="3394075"/>
            <a:ext cx="287338" cy="49213"/>
          </a:xfrm>
          <a:custGeom>
            <a:avLst/>
            <a:gdLst>
              <a:gd name="T0" fmla="*/ 0 w 189"/>
              <a:gd name="T1" fmla="*/ 0 h 33"/>
              <a:gd name="T2" fmla="*/ 0 w 189"/>
              <a:gd name="T3" fmla="*/ 32 h 33"/>
              <a:gd name="T4" fmla="*/ 188 w 189"/>
              <a:gd name="T5" fmla="*/ 32 h 33"/>
              <a:gd name="T6" fmla="*/ 188 w 189"/>
              <a:gd name="T7" fmla="*/ 0 h 33"/>
              <a:gd name="T8" fmla="*/ 0 w 189"/>
              <a:gd name="T9" fmla="*/ 0 h 33"/>
            </a:gdLst>
            <a:ahLst/>
            <a:cxnLst>
              <a:cxn ang="0">
                <a:pos x="T0" y="T1"/>
              </a:cxn>
              <a:cxn ang="0">
                <a:pos x="T2" y="T3"/>
              </a:cxn>
              <a:cxn ang="0">
                <a:pos x="T4" y="T5"/>
              </a:cxn>
              <a:cxn ang="0">
                <a:pos x="T6" y="T7"/>
              </a:cxn>
              <a:cxn ang="0">
                <a:pos x="T8" y="T9"/>
              </a:cxn>
            </a:cxnLst>
            <a:rect l="0" t="0" r="r" b="b"/>
            <a:pathLst>
              <a:path w="189" h="33">
                <a:moveTo>
                  <a:pt x="0" y="0"/>
                </a:moveTo>
                <a:lnTo>
                  <a:pt x="0" y="32"/>
                </a:lnTo>
                <a:lnTo>
                  <a:pt x="188" y="32"/>
                </a:lnTo>
                <a:lnTo>
                  <a:pt x="188" y="0"/>
                </a:lnTo>
                <a:lnTo>
                  <a:pt x="0"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3" name="Freeform 219"/>
          <p:cNvSpPr>
            <a:spLocks/>
          </p:cNvSpPr>
          <p:nvPr/>
        </p:nvSpPr>
        <p:spPr bwMode="auto">
          <a:xfrm>
            <a:off x="3155950" y="3390900"/>
            <a:ext cx="293688" cy="57150"/>
          </a:xfrm>
          <a:custGeom>
            <a:avLst/>
            <a:gdLst>
              <a:gd name="T0" fmla="*/ 2 w 193"/>
              <a:gd name="T1" fmla="*/ 0 h 38"/>
              <a:gd name="T2" fmla="*/ 1 w 193"/>
              <a:gd name="T3" fmla="*/ 0 h 38"/>
              <a:gd name="T4" fmla="*/ 0 w 193"/>
              <a:gd name="T5" fmla="*/ 0 h 38"/>
              <a:gd name="T6" fmla="*/ 0 w 193"/>
              <a:gd name="T7" fmla="*/ 35 h 38"/>
              <a:gd name="T8" fmla="*/ 1 w 193"/>
              <a:gd name="T9" fmla="*/ 37 h 38"/>
              <a:gd name="T10" fmla="*/ 190 w 193"/>
              <a:gd name="T11" fmla="*/ 37 h 38"/>
              <a:gd name="T12" fmla="*/ 191 w 193"/>
              <a:gd name="T13" fmla="*/ 36 h 38"/>
              <a:gd name="T14" fmla="*/ 191 w 193"/>
              <a:gd name="T15" fmla="*/ 35 h 38"/>
              <a:gd name="T16" fmla="*/ 192 w 193"/>
              <a:gd name="T17" fmla="*/ 34 h 38"/>
              <a:gd name="T18" fmla="*/ 192 w 193"/>
              <a:gd name="T19" fmla="*/ 1 h 38"/>
              <a:gd name="T20" fmla="*/ 191 w 193"/>
              <a:gd name="T21" fmla="*/ 0 h 38"/>
              <a:gd name="T22" fmla="*/ 190 w 193"/>
              <a:gd name="T23" fmla="*/ 0 h 38"/>
              <a:gd name="T24" fmla="*/ 2 w 193"/>
              <a:gd name="T25" fmla="*/ 0 h 38"/>
              <a:gd name="T26" fmla="*/ 2 w 193"/>
              <a:gd name="T27" fmla="*/ 3 h 38"/>
              <a:gd name="T28" fmla="*/ 190 w 193"/>
              <a:gd name="T29" fmla="*/ 3 h 38"/>
              <a:gd name="T30" fmla="*/ 187 w 193"/>
              <a:gd name="T31" fmla="*/ 2 h 38"/>
              <a:gd name="T32" fmla="*/ 187 w 193"/>
              <a:gd name="T33" fmla="*/ 34 h 38"/>
              <a:gd name="T34" fmla="*/ 190 w 193"/>
              <a:gd name="T35" fmla="*/ 33 h 38"/>
              <a:gd name="T36" fmla="*/ 2 w 193"/>
              <a:gd name="T37" fmla="*/ 33 h 38"/>
              <a:gd name="T38" fmla="*/ 4 w 193"/>
              <a:gd name="T39" fmla="*/ 34 h 38"/>
              <a:gd name="T40" fmla="*/ 4 w 193"/>
              <a:gd name="T41" fmla="*/ 2 h 38"/>
              <a:gd name="T42" fmla="*/ 2 w 193"/>
              <a:gd name="T43" fmla="*/ 3 h 38"/>
              <a:gd name="T44" fmla="*/ 2 w 193"/>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38">
                <a:moveTo>
                  <a:pt x="2" y="0"/>
                </a:moveTo>
                <a:lnTo>
                  <a:pt x="1" y="0"/>
                </a:lnTo>
                <a:lnTo>
                  <a:pt x="0" y="0"/>
                </a:lnTo>
                <a:lnTo>
                  <a:pt x="0" y="35"/>
                </a:lnTo>
                <a:lnTo>
                  <a:pt x="1" y="37"/>
                </a:lnTo>
                <a:lnTo>
                  <a:pt x="190" y="37"/>
                </a:lnTo>
                <a:lnTo>
                  <a:pt x="191" y="36"/>
                </a:lnTo>
                <a:lnTo>
                  <a:pt x="191" y="35"/>
                </a:lnTo>
                <a:lnTo>
                  <a:pt x="192" y="34"/>
                </a:lnTo>
                <a:lnTo>
                  <a:pt x="192" y="1"/>
                </a:lnTo>
                <a:lnTo>
                  <a:pt x="191" y="0"/>
                </a:lnTo>
                <a:lnTo>
                  <a:pt x="190" y="0"/>
                </a:lnTo>
                <a:lnTo>
                  <a:pt x="2" y="0"/>
                </a:lnTo>
                <a:lnTo>
                  <a:pt x="2" y="3"/>
                </a:lnTo>
                <a:lnTo>
                  <a:pt x="190" y="3"/>
                </a:lnTo>
                <a:lnTo>
                  <a:pt x="187" y="2"/>
                </a:lnTo>
                <a:lnTo>
                  <a:pt x="187" y="34"/>
                </a:lnTo>
                <a:lnTo>
                  <a:pt x="190" y="33"/>
                </a:lnTo>
                <a:lnTo>
                  <a:pt x="2" y="33"/>
                </a:lnTo>
                <a:lnTo>
                  <a:pt x="4" y="34"/>
                </a:lnTo>
                <a:lnTo>
                  <a:pt x="4" y="2"/>
                </a:lnTo>
                <a:lnTo>
                  <a:pt x="2" y="3"/>
                </a:lnTo>
                <a:lnTo>
                  <a:pt x="2" y="0"/>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6" name="Freeform 222"/>
          <p:cNvSpPr>
            <a:spLocks/>
          </p:cNvSpPr>
          <p:nvPr/>
        </p:nvSpPr>
        <p:spPr bwMode="auto">
          <a:xfrm>
            <a:off x="4162425" y="2062163"/>
            <a:ext cx="201613" cy="80962"/>
          </a:xfrm>
          <a:custGeom>
            <a:avLst/>
            <a:gdLst>
              <a:gd name="T0" fmla="*/ 0 w 133"/>
              <a:gd name="T1" fmla="*/ 0 h 54"/>
              <a:gd name="T2" fmla="*/ 3 w 133"/>
              <a:gd name="T3" fmla="*/ 3 h 54"/>
              <a:gd name="T4" fmla="*/ 6 w 133"/>
              <a:gd name="T5" fmla="*/ 5 h 54"/>
              <a:gd name="T6" fmla="*/ 8 w 133"/>
              <a:gd name="T7" fmla="*/ 8 h 54"/>
              <a:gd name="T8" fmla="*/ 11 w 133"/>
              <a:gd name="T9" fmla="*/ 10 h 54"/>
              <a:gd name="T10" fmla="*/ 13 w 133"/>
              <a:gd name="T11" fmla="*/ 12 h 54"/>
              <a:gd name="T12" fmla="*/ 16 w 133"/>
              <a:gd name="T13" fmla="*/ 15 h 54"/>
              <a:gd name="T14" fmla="*/ 19 w 133"/>
              <a:gd name="T15" fmla="*/ 17 h 54"/>
              <a:gd name="T16" fmla="*/ 22 w 133"/>
              <a:gd name="T17" fmla="*/ 19 h 54"/>
              <a:gd name="T18" fmla="*/ 25 w 133"/>
              <a:gd name="T19" fmla="*/ 21 h 54"/>
              <a:gd name="T20" fmla="*/ 28 w 133"/>
              <a:gd name="T21" fmla="*/ 23 h 54"/>
              <a:gd name="T22" fmla="*/ 31 w 133"/>
              <a:gd name="T23" fmla="*/ 25 h 54"/>
              <a:gd name="T24" fmla="*/ 34 w 133"/>
              <a:gd name="T25" fmla="*/ 26 h 54"/>
              <a:gd name="T26" fmla="*/ 37 w 133"/>
              <a:gd name="T27" fmla="*/ 28 h 54"/>
              <a:gd name="T28" fmla="*/ 39 w 133"/>
              <a:gd name="T29" fmla="*/ 30 h 54"/>
              <a:gd name="T30" fmla="*/ 43 w 133"/>
              <a:gd name="T31" fmla="*/ 32 h 54"/>
              <a:gd name="T32" fmla="*/ 46 w 133"/>
              <a:gd name="T33" fmla="*/ 33 h 54"/>
              <a:gd name="T34" fmla="*/ 49 w 133"/>
              <a:gd name="T35" fmla="*/ 35 h 54"/>
              <a:gd name="T36" fmla="*/ 52 w 133"/>
              <a:gd name="T37" fmla="*/ 36 h 54"/>
              <a:gd name="T38" fmla="*/ 55 w 133"/>
              <a:gd name="T39" fmla="*/ 38 h 54"/>
              <a:gd name="T40" fmla="*/ 58 w 133"/>
              <a:gd name="T41" fmla="*/ 39 h 54"/>
              <a:gd name="T42" fmla="*/ 62 w 133"/>
              <a:gd name="T43" fmla="*/ 40 h 54"/>
              <a:gd name="T44" fmla="*/ 65 w 133"/>
              <a:gd name="T45" fmla="*/ 41 h 54"/>
              <a:gd name="T46" fmla="*/ 68 w 133"/>
              <a:gd name="T47" fmla="*/ 43 h 54"/>
              <a:gd name="T48" fmla="*/ 72 w 133"/>
              <a:gd name="T49" fmla="*/ 44 h 54"/>
              <a:gd name="T50" fmla="*/ 75 w 133"/>
              <a:gd name="T51" fmla="*/ 45 h 54"/>
              <a:gd name="T52" fmla="*/ 79 w 133"/>
              <a:gd name="T53" fmla="*/ 46 h 54"/>
              <a:gd name="T54" fmla="*/ 82 w 133"/>
              <a:gd name="T55" fmla="*/ 46 h 54"/>
              <a:gd name="T56" fmla="*/ 86 w 133"/>
              <a:gd name="T57" fmla="*/ 48 h 54"/>
              <a:gd name="T58" fmla="*/ 89 w 133"/>
              <a:gd name="T59" fmla="*/ 48 h 54"/>
              <a:gd name="T60" fmla="*/ 93 w 133"/>
              <a:gd name="T61" fmla="*/ 49 h 54"/>
              <a:gd name="T62" fmla="*/ 97 w 133"/>
              <a:gd name="T63" fmla="*/ 49 h 54"/>
              <a:gd name="T64" fmla="*/ 100 w 133"/>
              <a:gd name="T65" fmla="*/ 50 h 54"/>
              <a:gd name="T66" fmla="*/ 104 w 133"/>
              <a:gd name="T67" fmla="*/ 51 h 54"/>
              <a:gd name="T68" fmla="*/ 108 w 133"/>
              <a:gd name="T69" fmla="*/ 51 h 54"/>
              <a:gd name="T70" fmla="*/ 112 w 133"/>
              <a:gd name="T71" fmla="*/ 52 h 54"/>
              <a:gd name="T72" fmla="*/ 116 w 133"/>
              <a:gd name="T73" fmla="*/ 52 h 54"/>
              <a:gd name="T74" fmla="*/ 124 w 133"/>
              <a:gd name="T75" fmla="*/ 52 h 54"/>
              <a:gd name="T76" fmla="*/ 128 w 133"/>
              <a:gd name="T77" fmla="*/ 53 h 54"/>
              <a:gd name="T78" fmla="*/ 132 w 133"/>
              <a:gd name="T7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54">
                <a:moveTo>
                  <a:pt x="0" y="0"/>
                </a:moveTo>
                <a:lnTo>
                  <a:pt x="3" y="3"/>
                </a:lnTo>
                <a:lnTo>
                  <a:pt x="6" y="5"/>
                </a:lnTo>
                <a:lnTo>
                  <a:pt x="8" y="8"/>
                </a:lnTo>
                <a:lnTo>
                  <a:pt x="11" y="10"/>
                </a:lnTo>
                <a:lnTo>
                  <a:pt x="13" y="12"/>
                </a:lnTo>
                <a:lnTo>
                  <a:pt x="16" y="15"/>
                </a:lnTo>
                <a:lnTo>
                  <a:pt x="19" y="17"/>
                </a:lnTo>
                <a:lnTo>
                  <a:pt x="22" y="19"/>
                </a:lnTo>
                <a:lnTo>
                  <a:pt x="25" y="21"/>
                </a:lnTo>
                <a:lnTo>
                  <a:pt x="28" y="23"/>
                </a:lnTo>
                <a:lnTo>
                  <a:pt x="31" y="25"/>
                </a:lnTo>
                <a:lnTo>
                  <a:pt x="34" y="26"/>
                </a:lnTo>
                <a:lnTo>
                  <a:pt x="37" y="28"/>
                </a:lnTo>
                <a:lnTo>
                  <a:pt x="39" y="30"/>
                </a:lnTo>
                <a:lnTo>
                  <a:pt x="43" y="32"/>
                </a:lnTo>
                <a:lnTo>
                  <a:pt x="46" y="33"/>
                </a:lnTo>
                <a:lnTo>
                  <a:pt x="49" y="35"/>
                </a:lnTo>
                <a:lnTo>
                  <a:pt x="52" y="36"/>
                </a:lnTo>
                <a:lnTo>
                  <a:pt x="55" y="38"/>
                </a:lnTo>
                <a:lnTo>
                  <a:pt x="58" y="39"/>
                </a:lnTo>
                <a:lnTo>
                  <a:pt x="62" y="40"/>
                </a:lnTo>
                <a:lnTo>
                  <a:pt x="65" y="41"/>
                </a:lnTo>
                <a:lnTo>
                  <a:pt x="68" y="43"/>
                </a:lnTo>
                <a:lnTo>
                  <a:pt x="72" y="44"/>
                </a:lnTo>
                <a:lnTo>
                  <a:pt x="75" y="45"/>
                </a:lnTo>
                <a:lnTo>
                  <a:pt x="79" y="46"/>
                </a:lnTo>
                <a:lnTo>
                  <a:pt x="82" y="46"/>
                </a:lnTo>
                <a:lnTo>
                  <a:pt x="86" y="48"/>
                </a:lnTo>
                <a:lnTo>
                  <a:pt x="89" y="48"/>
                </a:lnTo>
                <a:lnTo>
                  <a:pt x="93" y="49"/>
                </a:lnTo>
                <a:lnTo>
                  <a:pt x="97" y="49"/>
                </a:lnTo>
                <a:lnTo>
                  <a:pt x="100" y="50"/>
                </a:lnTo>
                <a:lnTo>
                  <a:pt x="104" y="51"/>
                </a:lnTo>
                <a:lnTo>
                  <a:pt x="108" y="51"/>
                </a:lnTo>
                <a:lnTo>
                  <a:pt x="112" y="52"/>
                </a:lnTo>
                <a:lnTo>
                  <a:pt x="116" y="52"/>
                </a:lnTo>
                <a:lnTo>
                  <a:pt x="124" y="52"/>
                </a:lnTo>
                <a:lnTo>
                  <a:pt x="128" y="53"/>
                </a:lnTo>
                <a:lnTo>
                  <a:pt x="132" y="53"/>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7" name="Freeform 223"/>
          <p:cNvSpPr>
            <a:spLocks/>
          </p:cNvSpPr>
          <p:nvPr/>
        </p:nvSpPr>
        <p:spPr bwMode="auto">
          <a:xfrm>
            <a:off x="4362450" y="2024063"/>
            <a:ext cx="354013" cy="119062"/>
          </a:xfrm>
          <a:custGeom>
            <a:avLst/>
            <a:gdLst>
              <a:gd name="T0" fmla="*/ 0 w 232"/>
              <a:gd name="T1" fmla="*/ 79 h 80"/>
              <a:gd name="T2" fmla="*/ 14 w 232"/>
              <a:gd name="T3" fmla="*/ 79 h 80"/>
              <a:gd name="T4" fmla="*/ 21 w 232"/>
              <a:gd name="T5" fmla="*/ 78 h 80"/>
              <a:gd name="T6" fmla="*/ 27 w 232"/>
              <a:gd name="T7" fmla="*/ 78 h 80"/>
              <a:gd name="T8" fmla="*/ 33 w 232"/>
              <a:gd name="T9" fmla="*/ 77 h 80"/>
              <a:gd name="T10" fmla="*/ 40 w 232"/>
              <a:gd name="T11" fmla="*/ 75 h 80"/>
              <a:gd name="T12" fmla="*/ 46 w 232"/>
              <a:gd name="T13" fmla="*/ 74 h 80"/>
              <a:gd name="T14" fmla="*/ 51 w 232"/>
              <a:gd name="T15" fmla="*/ 72 h 80"/>
              <a:gd name="T16" fmla="*/ 57 w 232"/>
              <a:gd name="T17" fmla="*/ 71 h 80"/>
              <a:gd name="T18" fmla="*/ 62 w 232"/>
              <a:gd name="T19" fmla="*/ 69 h 80"/>
              <a:gd name="T20" fmla="*/ 68 w 232"/>
              <a:gd name="T21" fmla="*/ 66 h 80"/>
              <a:gd name="T22" fmla="*/ 74 w 232"/>
              <a:gd name="T23" fmla="*/ 64 h 80"/>
              <a:gd name="T24" fmla="*/ 79 w 232"/>
              <a:gd name="T25" fmla="*/ 62 h 80"/>
              <a:gd name="T26" fmla="*/ 85 w 232"/>
              <a:gd name="T27" fmla="*/ 60 h 80"/>
              <a:gd name="T28" fmla="*/ 90 w 232"/>
              <a:gd name="T29" fmla="*/ 57 h 80"/>
              <a:gd name="T30" fmla="*/ 94 w 232"/>
              <a:gd name="T31" fmla="*/ 54 h 80"/>
              <a:gd name="T32" fmla="*/ 100 w 232"/>
              <a:gd name="T33" fmla="*/ 51 h 80"/>
              <a:gd name="T34" fmla="*/ 105 w 232"/>
              <a:gd name="T35" fmla="*/ 49 h 80"/>
              <a:gd name="T36" fmla="*/ 110 w 232"/>
              <a:gd name="T37" fmla="*/ 46 h 80"/>
              <a:gd name="T38" fmla="*/ 116 w 232"/>
              <a:gd name="T39" fmla="*/ 43 h 80"/>
              <a:gd name="T40" fmla="*/ 120 w 232"/>
              <a:gd name="T41" fmla="*/ 40 h 80"/>
              <a:gd name="T42" fmla="*/ 126 w 232"/>
              <a:gd name="T43" fmla="*/ 37 h 80"/>
              <a:gd name="T44" fmla="*/ 131 w 232"/>
              <a:gd name="T45" fmla="*/ 34 h 80"/>
              <a:gd name="T46" fmla="*/ 136 w 232"/>
              <a:gd name="T47" fmla="*/ 32 h 80"/>
              <a:gd name="T48" fmla="*/ 141 w 232"/>
              <a:gd name="T49" fmla="*/ 29 h 80"/>
              <a:gd name="T50" fmla="*/ 146 w 232"/>
              <a:gd name="T51" fmla="*/ 26 h 80"/>
              <a:gd name="T52" fmla="*/ 152 w 232"/>
              <a:gd name="T53" fmla="*/ 23 h 80"/>
              <a:gd name="T54" fmla="*/ 157 w 232"/>
              <a:gd name="T55" fmla="*/ 21 h 80"/>
              <a:gd name="T56" fmla="*/ 163 w 232"/>
              <a:gd name="T57" fmla="*/ 18 h 80"/>
              <a:gd name="T58" fmla="*/ 168 w 232"/>
              <a:gd name="T59" fmla="*/ 16 h 80"/>
              <a:gd name="T60" fmla="*/ 174 w 232"/>
              <a:gd name="T61" fmla="*/ 14 h 80"/>
              <a:gd name="T62" fmla="*/ 180 w 232"/>
              <a:gd name="T63" fmla="*/ 11 h 80"/>
              <a:gd name="T64" fmla="*/ 185 w 232"/>
              <a:gd name="T65" fmla="*/ 9 h 80"/>
              <a:gd name="T66" fmla="*/ 191 w 232"/>
              <a:gd name="T67" fmla="*/ 8 h 80"/>
              <a:gd name="T68" fmla="*/ 197 w 232"/>
              <a:gd name="T69" fmla="*/ 6 h 80"/>
              <a:gd name="T70" fmla="*/ 204 w 232"/>
              <a:gd name="T71" fmla="*/ 4 h 80"/>
              <a:gd name="T72" fmla="*/ 210 w 232"/>
              <a:gd name="T73" fmla="*/ 3 h 80"/>
              <a:gd name="T74" fmla="*/ 217 w 232"/>
              <a:gd name="T75" fmla="*/ 1 h 80"/>
              <a:gd name="T76" fmla="*/ 224 w 232"/>
              <a:gd name="T77" fmla="*/ 1 h 80"/>
              <a:gd name="T78" fmla="*/ 231 w 232"/>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2" h="80">
                <a:moveTo>
                  <a:pt x="0" y="79"/>
                </a:moveTo>
                <a:lnTo>
                  <a:pt x="14" y="79"/>
                </a:lnTo>
                <a:lnTo>
                  <a:pt x="21" y="78"/>
                </a:lnTo>
                <a:lnTo>
                  <a:pt x="27" y="78"/>
                </a:lnTo>
                <a:lnTo>
                  <a:pt x="33" y="77"/>
                </a:lnTo>
                <a:lnTo>
                  <a:pt x="40" y="75"/>
                </a:lnTo>
                <a:lnTo>
                  <a:pt x="46" y="74"/>
                </a:lnTo>
                <a:lnTo>
                  <a:pt x="51" y="72"/>
                </a:lnTo>
                <a:lnTo>
                  <a:pt x="57" y="71"/>
                </a:lnTo>
                <a:lnTo>
                  <a:pt x="62" y="69"/>
                </a:lnTo>
                <a:lnTo>
                  <a:pt x="68" y="66"/>
                </a:lnTo>
                <a:lnTo>
                  <a:pt x="74" y="64"/>
                </a:lnTo>
                <a:lnTo>
                  <a:pt x="79" y="62"/>
                </a:lnTo>
                <a:lnTo>
                  <a:pt x="85" y="60"/>
                </a:lnTo>
                <a:lnTo>
                  <a:pt x="90" y="57"/>
                </a:lnTo>
                <a:lnTo>
                  <a:pt x="94" y="54"/>
                </a:lnTo>
                <a:lnTo>
                  <a:pt x="100" y="51"/>
                </a:lnTo>
                <a:lnTo>
                  <a:pt x="105" y="49"/>
                </a:lnTo>
                <a:lnTo>
                  <a:pt x="110" y="46"/>
                </a:lnTo>
                <a:lnTo>
                  <a:pt x="116" y="43"/>
                </a:lnTo>
                <a:lnTo>
                  <a:pt x="120" y="40"/>
                </a:lnTo>
                <a:lnTo>
                  <a:pt x="126" y="37"/>
                </a:lnTo>
                <a:lnTo>
                  <a:pt x="131" y="34"/>
                </a:lnTo>
                <a:lnTo>
                  <a:pt x="136" y="32"/>
                </a:lnTo>
                <a:lnTo>
                  <a:pt x="141" y="29"/>
                </a:lnTo>
                <a:lnTo>
                  <a:pt x="146" y="26"/>
                </a:lnTo>
                <a:lnTo>
                  <a:pt x="152" y="23"/>
                </a:lnTo>
                <a:lnTo>
                  <a:pt x="157" y="21"/>
                </a:lnTo>
                <a:lnTo>
                  <a:pt x="163" y="18"/>
                </a:lnTo>
                <a:lnTo>
                  <a:pt x="168" y="16"/>
                </a:lnTo>
                <a:lnTo>
                  <a:pt x="174" y="14"/>
                </a:lnTo>
                <a:lnTo>
                  <a:pt x="180" y="11"/>
                </a:lnTo>
                <a:lnTo>
                  <a:pt x="185" y="9"/>
                </a:lnTo>
                <a:lnTo>
                  <a:pt x="191" y="8"/>
                </a:lnTo>
                <a:lnTo>
                  <a:pt x="197" y="6"/>
                </a:lnTo>
                <a:lnTo>
                  <a:pt x="204" y="4"/>
                </a:lnTo>
                <a:lnTo>
                  <a:pt x="210" y="3"/>
                </a:lnTo>
                <a:lnTo>
                  <a:pt x="217" y="1"/>
                </a:lnTo>
                <a:lnTo>
                  <a:pt x="224" y="1"/>
                </a:lnTo>
                <a:lnTo>
                  <a:pt x="231"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8" name="Freeform 224"/>
          <p:cNvSpPr>
            <a:spLocks/>
          </p:cNvSpPr>
          <p:nvPr/>
        </p:nvSpPr>
        <p:spPr bwMode="auto">
          <a:xfrm>
            <a:off x="4714875" y="2020888"/>
            <a:ext cx="252413" cy="42862"/>
          </a:xfrm>
          <a:custGeom>
            <a:avLst/>
            <a:gdLst>
              <a:gd name="T0" fmla="*/ 0 w 166"/>
              <a:gd name="T1" fmla="*/ 2 h 29"/>
              <a:gd name="T2" fmla="*/ 4 w 166"/>
              <a:gd name="T3" fmla="*/ 2 h 29"/>
              <a:gd name="T4" fmla="*/ 9 w 166"/>
              <a:gd name="T5" fmla="*/ 2 h 29"/>
              <a:gd name="T6" fmla="*/ 14 w 166"/>
              <a:gd name="T7" fmla="*/ 1 h 29"/>
              <a:gd name="T8" fmla="*/ 23 w 166"/>
              <a:gd name="T9" fmla="*/ 1 h 29"/>
              <a:gd name="T10" fmla="*/ 27 w 166"/>
              <a:gd name="T11" fmla="*/ 0 h 29"/>
              <a:gd name="T12" fmla="*/ 49 w 166"/>
              <a:gd name="T13" fmla="*/ 0 h 29"/>
              <a:gd name="T14" fmla="*/ 53 w 166"/>
              <a:gd name="T15" fmla="*/ 1 h 29"/>
              <a:gd name="T16" fmla="*/ 61 w 166"/>
              <a:gd name="T17" fmla="*/ 1 h 29"/>
              <a:gd name="T18" fmla="*/ 65 w 166"/>
              <a:gd name="T19" fmla="*/ 2 h 29"/>
              <a:gd name="T20" fmla="*/ 69 w 166"/>
              <a:gd name="T21" fmla="*/ 2 h 29"/>
              <a:gd name="T22" fmla="*/ 74 w 166"/>
              <a:gd name="T23" fmla="*/ 2 h 29"/>
              <a:gd name="T24" fmla="*/ 77 w 166"/>
              <a:gd name="T25" fmla="*/ 3 h 29"/>
              <a:gd name="T26" fmla="*/ 81 w 166"/>
              <a:gd name="T27" fmla="*/ 3 h 29"/>
              <a:gd name="T28" fmla="*/ 85 w 166"/>
              <a:gd name="T29" fmla="*/ 4 h 29"/>
              <a:gd name="T30" fmla="*/ 89 w 166"/>
              <a:gd name="T31" fmla="*/ 5 h 29"/>
              <a:gd name="T32" fmla="*/ 93 w 166"/>
              <a:gd name="T33" fmla="*/ 5 h 29"/>
              <a:gd name="T34" fmla="*/ 97 w 166"/>
              <a:gd name="T35" fmla="*/ 6 h 29"/>
              <a:gd name="T36" fmla="*/ 101 w 166"/>
              <a:gd name="T37" fmla="*/ 7 h 29"/>
              <a:gd name="T38" fmla="*/ 105 w 166"/>
              <a:gd name="T39" fmla="*/ 8 h 29"/>
              <a:gd name="T40" fmla="*/ 109 w 166"/>
              <a:gd name="T41" fmla="*/ 9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9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2"/>
                </a:lnTo>
                <a:lnTo>
                  <a:pt x="14" y="1"/>
                </a:lnTo>
                <a:lnTo>
                  <a:pt x="23" y="1"/>
                </a:lnTo>
                <a:lnTo>
                  <a:pt x="27" y="0"/>
                </a:lnTo>
                <a:lnTo>
                  <a:pt x="49" y="0"/>
                </a:lnTo>
                <a:lnTo>
                  <a:pt x="53" y="1"/>
                </a:lnTo>
                <a:lnTo>
                  <a:pt x="61" y="1"/>
                </a:lnTo>
                <a:lnTo>
                  <a:pt x="65" y="2"/>
                </a:lnTo>
                <a:lnTo>
                  <a:pt x="69" y="2"/>
                </a:lnTo>
                <a:lnTo>
                  <a:pt x="74" y="2"/>
                </a:lnTo>
                <a:lnTo>
                  <a:pt x="77" y="3"/>
                </a:lnTo>
                <a:lnTo>
                  <a:pt x="81" y="3"/>
                </a:lnTo>
                <a:lnTo>
                  <a:pt x="85" y="4"/>
                </a:lnTo>
                <a:lnTo>
                  <a:pt x="89" y="5"/>
                </a:lnTo>
                <a:lnTo>
                  <a:pt x="93" y="5"/>
                </a:lnTo>
                <a:lnTo>
                  <a:pt x="97" y="6"/>
                </a:lnTo>
                <a:lnTo>
                  <a:pt x="101" y="7"/>
                </a:lnTo>
                <a:lnTo>
                  <a:pt x="105" y="8"/>
                </a:lnTo>
                <a:lnTo>
                  <a:pt x="109" y="9"/>
                </a:lnTo>
                <a:lnTo>
                  <a:pt x="113" y="10"/>
                </a:lnTo>
                <a:lnTo>
                  <a:pt x="117" y="11"/>
                </a:lnTo>
                <a:lnTo>
                  <a:pt x="121" y="12"/>
                </a:lnTo>
                <a:lnTo>
                  <a:pt x="125" y="13"/>
                </a:lnTo>
                <a:lnTo>
                  <a:pt x="129" y="14"/>
                </a:lnTo>
                <a:lnTo>
                  <a:pt x="132" y="16"/>
                </a:lnTo>
                <a:lnTo>
                  <a:pt x="137" y="17"/>
                </a:lnTo>
                <a:lnTo>
                  <a:pt x="141" y="19"/>
                </a:lnTo>
                <a:lnTo>
                  <a:pt x="145" y="20"/>
                </a:lnTo>
                <a:lnTo>
                  <a:pt x="148" y="22"/>
                </a:lnTo>
                <a:lnTo>
                  <a:pt x="153" y="23"/>
                </a:lnTo>
                <a:lnTo>
                  <a:pt x="157" y="25"/>
                </a:lnTo>
                <a:lnTo>
                  <a:pt x="161" y="26"/>
                </a:lnTo>
                <a:lnTo>
                  <a:pt x="165" y="28"/>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89" name="Freeform 225"/>
          <p:cNvSpPr>
            <a:spLocks/>
          </p:cNvSpPr>
          <p:nvPr/>
        </p:nvSpPr>
        <p:spPr bwMode="auto">
          <a:xfrm>
            <a:off x="4162425" y="2373313"/>
            <a:ext cx="804863" cy="122237"/>
          </a:xfrm>
          <a:custGeom>
            <a:avLst/>
            <a:gdLst>
              <a:gd name="T0" fmla="*/ 3 w 529"/>
              <a:gd name="T1" fmla="*/ 31 h 81"/>
              <a:gd name="T2" fmla="*/ 10 w 529"/>
              <a:gd name="T3" fmla="*/ 37 h 81"/>
              <a:gd name="T4" fmla="*/ 17 w 529"/>
              <a:gd name="T5" fmla="*/ 43 h 81"/>
              <a:gd name="T6" fmla="*/ 28 w 529"/>
              <a:gd name="T7" fmla="*/ 51 h 81"/>
              <a:gd name="T8" fmla="*/ 35 w 529"/>
              <a:gd name="T9" fmla="*/ 55 h 81"/>
              <a:gd name="T10" fmla="*/ 43 w 529"/>
              <a:gd name="T11" fmla="*/ 59 h 81"/>
              <a:gd name="T12" fmla="*/ 51 w 529"/>
              <a:gd name="T13" fmla="*/ 63 h 81"/>
              <a:gd name="T14" fmla="*/ 58 w 529"/>
              <a:gd name="T15" fmla="*/ 66 h 81"/>
              <a:gd name="T16" fmla="*/ 67 w 529"/>
              <a:gd name="T17" fmla="*/ 69 h 81"/>
              <a:gd name="T18" fmla="*/ 75 w 529"/>
              <a:gd name="T19" fmla="*/ 73 h 81"/>
              <a:gd name="T20" fmla="*/ 84 w 529"/>
              <a:gd name="T21" fmla="*/ 74 h 81"/>
              <a:gd name="T22" fmla="*/ 93 w 529"/>
              <a:gd name="T23" fmla="*/ 77 h 81"/>
              <a:gd name="T24" fmla="*/ 102 w 529"/>
              <a:gd name="T25" fmla="*/ 78 h 81"/>
              <a:gd name="T26" fmla="*/ 112 w 529"/>
              <a:gd name="T27" fmla="*/ 79 h 81"/>
              <a:gd name="T28" fmla="*/ 122 w 529"/>
              <a:gd name="T29" fmla="*/ 80 h 81"/>
              <a:gd name="T30" fmla="*/ 140 w 529"/>
              <a:gd name="T31" fmla="*/ 80 h 81"/>
              <a:gd name="T32" fmla="*/ 157 w 529"/>
              <a:gd name="T33" fmla="*/ 79 h 81"/>
              <a:gd name="T34" fmla="*/ 173 w 529"/>
              <a:gd name="T35" fmla="*/ 76 h 81"/>
              <a:gd name="T36" fmla="*/ 188 w 529"/>
              <a:gd name="T37" fmla="*/ 73 h 81"/>
              <a:gd name="T38" fmla="*/ 201 w 529"/>
              <a:gd name="T39" fmla="*/ 67 h 81"/>
              <a:gd name="T40" fmla="*/ 215 w 529"/>
              <a:gd name="T41" fmla="*/ 62 h 81"/>
              <a:gd name="T42" fmla="*/ 228 w 529"/>
              <a:gd name="T43" fmla="*/ 55 h 81"/>
              <a:gd name="T44" fmla="*/ 241 w 529"/>
              <a:gd name="T45" fmla="*/ 48 h 81"/>
              <a:gd name="T46" fmla="*/ 254 w 529"/>
              <a:gd name="T47" fmla="*/ 41 h 81"/>
              <a:gd name="T48" fmla="*/ 267 w 529"/>
              <a:gd name="T49" fmla="*/ 34 h 81"/>
              <a:gd name="T50" fmla="*/ 280 w 529"/>
              <a:gd name="T51" fmla="*/ 27 h 81"/>
              <a:gd name="T52" fmla="*/ 293 w 529"/>
              <a:gd name="T53" fmla="*/ 20 h 81"/>
              <a:gd name="T54" fmla="*/ 307 w 529"/>
              <a:gd name="T55" fmla="*/ 14 h 81"/>
              <a:gd name="T56" fmla="*/ 322 w 529"/>
              <a:gd name="T57" fmla="*/ 10 h 81"/>
              <a:gd name="T58" fmla="*/ 338 w 529"/>
              <a:gd name="T59" fmla="*/ 5 h 81"/>
              <a:gd name="T60" fmla="*/ 354 w 529"/>
              <a:gd name="T61" fmla="*/ 2 h 81"/>
              <a:gd name="T62" fmla="*/ 369 w 529"/>
              <a:gd name="T63" fmla="*/ 1 h 81"/>
              <a:gd name="T64" fmla="*/ 380 w 529"/>
              <a:gd name="T65" fmla="*/ 0 h 81"/>
              <a:gd name="T66" fmla="*/ 391 w 529"/>
              <a:gd name="T67" fmla="*/ 0 h 81"/>
              <a:gd name="T68" fmla="*/ 413 w 529"/>
              <a:gd name="T69" fmla="*/ 0 h 81"/>
              <a:gd name="T70" fmla="*/ 428 w 529"/>
              <a:gd name="T71" fmla="*/ 1 h 81"/>
              <a:gd name="T72" fmla="*/ 438 w 529"/>
              <a:gd name="T73" fmla="*/ 2 h 81"/>
              <a:gd name="T74" fmla="*/ 448 w 529"/>
              <a:gd name="T75" fmla="*/ 3 h 81"/>
              <a:gd name="T76" fmla="*/ 458 w 529"/>
              <a:gd name="T77" fmla="*/ 5 h 81"/>
              <a:gd name="T78" fmla="*/ 468 w 529"/>
              <a:gd name="T79" fmla="*/ 8 h 81"/>
              <a:gd name="T80" fmla="*/ 478 w 529"/>
              <a:gd name="T81" fmla="*/ 10 h 81"/>
              <a:gd name="T82" fmla="*/ 488 w 529"/>
              <a:gd name="T83" fmla="*/ 13 h 81"/>
              <a:gd name="T84" fmla="*/ 498 w 529"/>
              <a:gd name="T85" fmla="*/ 16 h 81"/>
              <a:gd name="T86" fmla="*/ 508 w 529"/>
              <a:gd name="T87" fmla="*/ 20 h 81"/>
              <a:gd name="T88" fmla="*/ 517 w 529"/>
              <a:gd name="T89" fmla="*/ 24 h 81"/>
              <a:gd name="T90" fmla="*/ 528 w 529"/>
              <a:gd name="T9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1">
                <a:moveTo>
                  <a:pt x="0" y="28"/>
                </a:moveTo>
                <a:lnTo>
                  <a:pt x="3" y="31"/>
                </a:lnTo>
                <a:lnTo>
                  <a:pt x="7" y="34"/>
                </a:lnTo>
                <a:lnTo>
                  <a:pt x="10" y="37"/>
                </a:lnTo>
                <a:lnTo>
                  <a:pt x="13" y="40"/>
                </a:lnTo>
                <a:lnTo>
                  <a:pt x="17" y="43"/>
                </a:lnTo>
                <a:lnTo>
                  <a:pt x="24" y="48"/>
                </a:lnTo>
                <a:lnTo>
                  <a:pt x="28" y="51"/>
                </a:lnTo>
                <a:lnTo>
                  <a:pt x="31" y="53"/>
                </a:lnTo>
                <a:lnTo>
                  <a:pt x="35" y="55"/>
                </a:lnTo>
                <a:lnTo>
                  <a:pt x="39" y="57"/>
                </a:lnTo>
                <a:lnTo>
                  <a:pt x="43" y="59"/>
                </a:lnTo>
                <a:lnTo>
                  <a:pt x="47" y="62"/>
                </a:lnTo>
                <a:lnTo>
                  <a:pt x="51" y="63"/>
                </a:lnTo>
                <a:lnTo>
                  <a:pt x="54" y="65"/>
                </a:lnTo>
                <a:lnTo>
                  <a:pt x="58" y="66"/>
                </a:lnTo>
                <a:lnTo>
                  <a:pt x="63" y="68"/>
                </a:lnTo>
                <a:lnTo>
                  <a:pt x="67" y="69"/>
                </a:lnTo>
                <a:lnTo>
                  <a:pt x="71" y="71"/>
                </a:lnTo>
                <a:lnTo>
                  <a:pt x="75" y="73"/>
                </a:lnTo>
                <a:lnTo>
                  <a:pt x="79" y="74"/>
                </a:lnTo>
                <a:lnTo>
                  <a:pt x="84" y="74"/>
                </a:lnTo>
                <a:lnTo>
                  <a:pt x="89" y="76"/>
                </a:lnTo>
                <a:lnTo>
                  <a:pt x="93" y="77"/>
                </a:lnTo>
                <a:lnTo>
                  <a:pt x="98" y="77"/>
                </a:lnTo>
                <a:lnTo>
                  <a:pt x="102" y="78"/>
                </a:lnTo>
                <a:lnTo>
                  <a:pt x="107" y="79"/>
                </a:lnTo>
                <a:lnTo>
                  <a:pt x="112" y="79"/>
                </a:lnTo>
                <a:lnTo>
                  <a:pt x="117" y="80"/>
                </a:lnTo>
                <a:lnTo>
                  <a:pt x="122" y="80"/>
                </a:lnTo>
                <a:lnTo>
                  <a:pt x="127" y="80"/>
                </a:lnTo>
                <a:lnTo>
                  <a:pt x="140" y="80"/>
                </a:lnTo>
                <a:lnTo>
                  <a:pt x="149" y="80"/>
                </a:lnTo>
                <a:lnTo>
                  <a:pt x="157" y="79"/>
                </a:lnTo>
                <a:lnTo>
                  <a:pt x="166" y="78"/>
                </a:lnTo>
                <a:lnTo>
                  <a:pt x="173" y="76"/>
                </a:lnTo>
                <a:lnTo>
                  <a:pt x="180" y="74"/>
                </a:lnTo>
                <a:lnTo>
                  <a:pt x="188" y="73"/>
                </a:lnTo>
                <a:lnTo>
                  <a:pt x="194" y="70"/>
                </a:lnTo>
                <a:lnTo>
                  <a:pt x="201" y="67"/>
                </a:lnTo>
                <a:lnTo>
                  <a:pt x="208" y="65"/>
                </a:lnTo>
                <a:lnTo>
                  <a:pt x="215" y="62"/>
                </a:lnTo>
                <a:lnTo>
                  <a:pt x="222" y="58"/>
                </a:lnTo>
                <a:lnTo>
                  <a:pt x="228" y="55"/>
                </a:lnTo>
                <a:lnTo>
                  <a:pt x="235" y="51"/>
                </a:lnTo>
                <a:lnTo>
                  <a:pt x="241" y="48"/>
                </a:lnTo>
                <a:lnTo>
                  <a:pt x="248" y="45"/>
                </a:lnTo>
                <a:lnTo>
                  <a:pt x="254" y="41"/>
                </a:lnTo>
                <a:lnTo>
                  <a:pt x="260" y="37"/>
                </a:lnTo>
                <a:lnTo>
                  <a:pt x="267" y="34"/>
                </a:lnTo>
                <a:lnTo>
                  <a:pt x="273" y="30"/>
                </a:lnTo>
                <a:lnTo>
                  <a:pt x="280" y="27"/>
                </a:lnTo>
                <a:lnTo>
                  <a:pt x="287" y="23"/>
                </a:lnTo>
                <a:lnTo>
                  <a:pt x="293" y="20"/>
                </a:lnTo>
                <a:lnTo>
                  <a:pt x="300" y="17"/>
                </a:lnTo>
                <a:lnTo>
                  <a:pt x="307" y="14"/>
                </a:lnTo>
                <a:lnTo>
                  <a:pt x="315" y="12"/>
                </a:lnTo>
                <a:lnTo>
                  <a:pt x="322" y="10"/>
                </a:lnTo>
                <a:lnTo>
                  <a:pt x="329" y="7"/>
                </a:lnTo>
                <a:lnTo>
                  <a:pt x="338" y="5"/>
                </a:lnTo>
                <a:lnTo>
                  <a:pt x="346" y="3"/>
                </a:lnTo>
                <a:lnTo>
                  <a:pt x="354" y="2"/>
                </a:lnTo>
                <a:lnTo>
                  <a:pt x="363" y="2"/>
                </a:lnTo>
                <a:lnTo>
                  <a:pt x="369" y="1"/>
                </a:lnTo>
                <a:lnTo>
                  <a:pt x="374" y="1"/>
                </a:lnTo>
                <a:lnTo>
                  <a:pt x="380" y="0"/>
                </a:lnTo>
                <a:lnTo>
                  <a:pt x="386" y="0"/>
                </a:lnTo>
                <a:lnTo>
                  <a:pt x="391" y="0"/>
                </a:lnTo>
                <a:lnTo>
                  <a:pt x="408" y="0"/>
                </a:lnTo>
                <a:lnTo>
                  <a:pt x="413" y="0"/>
                </a:lnTo>
                <a:lnTo>
                  <a:pt x="423" y="0"/>
                </a:lnTo>
                <a:lnTo>
                  <a:pt x="428" y="1"/>
                </a:lnTo>
                <a:lnTo>
                  <a:pt x="434" y="2"/>
                </a:lnTo>
                <a:lnTo>
                  <a:pt x="438" y="2"/>
                </a:lnTo>
                <a:lnTo>
                  <a:pt x="444" y="3"/>
                </a:lnTo>
                <a:lnTo>
                  <a:pt x="448" y="3"/>
                </a:lnTo>
                <a:lnTo>
                  <a:pt x="453" y="5"/>
                </a:lnTo>
                <a:lnTo>
                  <a:pt x="458" y="5"/>
                </a:lnTo>
                <a:lnTo>
                  <a:pt x="463" y="6"/>
                </a:lnTo>
                <a:lnTo>
                  <a:pt x="468" y="8"/>
                </a:lnTo>
                <a:lnTo>
                  <a:pt x="473" y="9"/>
                </a:lnTo>
                <a:lnTo>
                  <a:pt x="478" y="10"/>
                </a:lnTo>
                <a:lnTo>
                  <a:pt x="482" y="11"/>
                </a:lnTo>
                <a:lnTo>
                  <a:pt x="488" y="13"/>
                </a:lnTo>
                <a:lnTo>
                  <a:pt x="492" y="14"/>
                </a:lnTo>
                <a:lnTo>
                  <a:pt x="498" y="16"/>
                </a:lnTo>
                <a:lnTo>
                  <a:pt x="503" y="18"/>
                </a:lnTo>
                <a:lnTo>
                  <a:pt x="508" y="20"/>
                </a:lnTo>
                <a:lnTo>
                  <a:pt x="513" y="22"/>
                </a:lnTo>
                <a:lnTo>
                  <a:pt x="517" y="24"/>
                </a:lnTo>
                <a:lnTo>
                  <a:pt x="523" y="26"/>
                </a:lnTo>
                <a:lnTo>
                  <a:pt x="528" y="2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0" name="Freeform 226"/>
          <p:cNvSpPr>
            <a:spLocks/>
          </p:cNvSpPr>
          <p:nvPr/>
        </p:nvSpPr>
        <p:spPr bwMode="auto">
          <a:xfrm>
            <a:off x="4162425" y="2416175"/>
            <a:ext cx="201613" cy="79375"/>
          </a:xfrm>
          <a:custGeom>
            <a:avLst/>
            <a:gdLst>
              <a:gd name="T0" fmla="*/ 0 w 133"/>
              <a:gd name="T1" fmla="*/ 0 h 53"/>
              <a:gd name="T2" fmla="*/ 3 w 133"/>
              <a:gd name="T3" fmla="*/ 3 h 53"/>
              <a:gd name="T4" fmla="*/ 6 w 133"/>
              <a:gd name="T5" fmla="*/ 5 h 53"/>
              <a:gd name="T6" fmla="*/ 8 w 133"/>
              <a:gd name="T7" fmla="*/ 8 h 53"/>
              <a:gd name="T8" fmla="*/ 11 w 133"/>
              <a:gd name="T9" fmla="*/ 10 h 53"/>
              <a:gd name="T10" fmla="*/ 13 w 133"/>
              <a:gd name="T11" fmla="*/ 12 h 53"/>
              <a:gd name="T12" fmla="*/ 16 w 133"/>
              <a:gd name="T13" fmla="*/ 14 h 53"/>
              <a:gd name="T14" fmla="*/ 25 w 133"/>
              <a:gd name="T15" fmla="*/ 21 h 53"/>
              <a:gd name="T16" fmla="*/ 28 w 133"/>
              <a:gd name="T17" fmla="*/ 23 h 53"/>
              <a:gd name="T18" fmla="*/ 31 w 133"/>
              <a:gd name="T19" fmla="*/ 25 h 53"/>
              <a:gd name="T20" fmla="*/ 34 w 133"/>
              <a:gd name="T21" fmla="*/ 26 h 53"/>
              <a:gd name="T22" fmla="*/ 37 w 133"/>
              <a:gd name="T23" fmla="*/ 28 h 53"/>
              <a:gd name="T24" fmla="*/ 39 w 133"/>
              <a:gd name="T25" fmla="*/ 29 h 53"/>
              <a:gd name="T26" fmla="*/ 43 w 133"/>
              <a:gd name="T27" fmla="*/ 31 h 53"/>
              <a:gd name="T28" fmla="*/ 46 w 133"/>
              <a:gd name="T29" fmla="*/ 33 h 53"/>
              <a:gd name="T30" fmla="*/ 49 w 133"/>
              <a:gd name="T31" fmla="*/ 34 h 53"/>
              <a:gd name="T32" fmla="*/ 52 w 133"/>
              <a:gd name="T33" fmla="*/ 36 h 53"/>
              <a:gd name="T34" fmla="*/ 55 w 133"/>
              <a:gd name="T35" fmla="*/ 37 h 53"/>
              <a:gd name="T36" fmla="*/ 58 w 133"/>
              <a:gd name="T37" fmla="*/ 38 h 53"/>
              <a:gd name="T38" fmla="*/ 62 w 133"/>
              <a:gd name="T39" fmla="*/ 40 h 53"/>
              <a:gd name="T40" fmla="*/ 65 w 133"/>
              <a:gd name="T41" fmla="*/ 41 h 53"/>
              <a:gd name="T42" fmla="*/ 68 w 133"/>
              <a:gd name="T43" fmla="*/ 42 h 53"/>
              <a:gd name="T44" fmla="*/ 72 w 133"/>
              <a:gd name="T45" fmla="*/ 43 h 53"/>
              <a:gd name="T46" fmla="*/ 75 w 133"/>
              <a:gd name="T47" fmla="*/ 45 h 53"/>
              <a:gd name="T48" fmla="*/ 79 w 133"/>
              <a:gd name="T49" fmla="*/ 45 h 53"/>
              <a:gd name="T50" fmla="*/ 82 w 133"/>
              <a:gd name="T51" fmla="*/ 46 h 53"/>
              <a:gd name="T52" fmla="*/ 86 w 133"/>
              <a:gd name="T53" fmla="*/ 47 h 53"/>
              <a:gd name="T54" fmla="*/ 89 w 133"/>
              <a:gd name="T55" fmla="*/ 48 h 53"/>
              <a:gd name="T56" fmla="*/ 93 w 133"/>
              <a:gd name="T57" fmla="*/ 48 h 53"/>
              <a:gd name="T58" fmla="*/ 97 w 133"/>
              <a:gd name="T59" fmla="*/ 49 h 53"/>
              <a:gd name="T60" fmla="*/ 100 w 133"/>
              <a:gd name="T61" fmla="*/ 50 h 53"/>
              <a:gd name="T62" fmla="*/ 104 w 133"/>
              <a:gd name="T63" fmla="*/ 50 h 53"/>
              <a:gd name="T64" fmla="*/ 108 w 133"/>
              <a:gd name="T65" fmla="*/ 51 h 53"/>
              <a:gd name="T66" fmla="*/ 112 w 133"/>
              <a:gd name="T67" fmla="*/ 51 h 53"/>
              <a:gd name="T68" fmla="*/ 116 w 133"/>
              <a:gd name="T69" fmla="*/ 52 h 53"/>
              <a:gd name="T70" fmla="*/ 124 w 133"/>
              <a:gd name="T71" fmla="*/ 52 h 53"/>
              <a:gd name="T72" fmla="*/ 128 w 133"/>
              <a:gd name="T73" fmla="*/ 52 h 53"/>
              <a:gd name="T74" fmla="*/ 132 w 133"/>
              <a:gd name="T7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53">
                <a:moveTo>
                  <a:pt x="0" y="0"/>
                </a:moveTo>
                <a:lnTo>
                  <a:pt x="3" y="3"/>
                </a:lnTo>
                <a:lnTo>
                  <a:pt x="6" y="5"/>
                </a:lnTo>
                <a:lnTo>
                  <a:pt x="8" y="8"/>
                </a:lnTo>
                <a:lnTo>
                  <a:pt x="11" y="10"/>
                </a:lnTo>
                <a:lnTo>
                  <a:pt x="13" y="12"/>
                </a:lnTo>
                <a:lnTo>
                  <a:pt x="16" y="14"/>
                </a:lnTo>
                <a:lnTo>
                  <a:pt x="25" y="21"/>
                </a:lnTo>
                <a:lnTo>
                  <a:pt x="28" y="23"/>
                </a:lnTo>
                <a:lnTo>
                  <a:pt x="31" y="25"/>
                </a:lnTo>
                <a:lnTo>
                  <a:pt x="34" y="26"/>
                </a:lnTo>
                <a:lnTo>
                  <a:pt x="37" y="28"/>
                </a:lnTo>
                <a:lnTo>
                  <a:pt x="39" y="29"/>
                </a:lnTo>
                <a:lnTo>
                  <a:pt x="43" y="31"/>
                </a:lnTo>
                <a:lnTo>
                  <a:pt x="46" y="33"/>
                </a:lnTo>
                <a:lnTo>
                  <a:pt x="49" y="34"/>
                </a:lnTo>
                <a:lnTo>
                  <a:pt x="52" y="36"/>
                </a:lnTo>
                <a:lnTo>
                  <a:pt x="55" y="37"/>
                </a:lnTo>
                <a:lnTo>
                  <a:pt x="58" y="38"/>
                </a:lnTo>
                <a:lnTo>
                  <a:pt x="62" y="40"/>
                </a:lnTo>
                <a:lnTo>
                  <a:pt x="65" y="41"/>
                </a:lnTo>
                <a:lnTo>
                  <a:pt x="68" y="42"/>
                </a:lnTo>
                <a:lnTo>
                  <a:pt x="72" y="43"/>
                </a:lnTo>
                <a:lnTo>
                  <a:pt x="75" y="45"/>
                </a:lnTo>
                <a:lnTo>
                  <a:pt x="79" y="45"/>
                </a:lnTo>
                <a:lnTo>
                  <a:pt x="82" y="46"/>
                </a:lnTo>
                <a:lnTo>
                  <a:pt x="86" y="47"/>
                </a:lnTo>
                <a:lnTo>
                  <a:pt x="89" y="48"/>
                </a:lnTo>
                <a:lnTo>
                  <a:pt x="93" y="48"/>
                </a:lnTo>
                <a:lnTo>
                  <a:pt x="97" y="49"/>
                </a:lnTo>
                <a:lnTo>
                  <a:pt x="100" y="50"/>
                </a:lnTo>
                <a:lnTo>
                  <a:pt x="104" y="50"/>
                </a:lnTo>
                <a:lnTo>
                  <a:pt x="108" y="51"/>
                </a:lnTo>
                <a:lnTo>
                  <a:pt x="112" y="51"/>
                </a:lnTo>
                <a:lnTo>
                  <a:pt x="116" y="52"/>
                </a:lnTo>
                <a:lnTo>
                  <a:pt x="124" y="52"/>
                </a:lnTo>
                <a:lnTo>
                  <a:pt x="128" y="52"/>
                </a:lnTo>
                <a:lnTo>
                  <a:pt x="132" y="52"/>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1" name="Freeform 227"/>
          <p:cNvSpPr>
            <a:spLocks/>
          </p:cNvSpPr>
          <p:nvPr/>
        </p:nvSpPr>
        <p:spPr bwMode="auto">
          <a:xfrm>
            <a:off x="4362450" y="2376488"/>
            <a:ext cx="354013" cy="119062"/>
          </a:xfrm>
          <a:custGeom>
            <a:avLst/>
            <a:gdLst>
              <a:gd name="T0" fmla="*/ 0 w 232"/>
              <a:gd name="T1" fmla="*/ 78 h 79"/>
              <a:gd name="T2" fmla="*/ 7 w 232"/>
              <a:gd name="T3" fmla="*/ 78 h 79"/>
              <a:gd name="T4" fmla="*/ 14 w 232"/>
              <a:gd name="T5" fmla="*/ 78 h 79"/>
              <a:gd name="T6" fmla="*/ 21 w 232"/>
              <a:gd name="T7" fmla="*/ 78 h 79"/>
              <a:gd name="T8" fmla="*/ 27 w 232"/>
              <a:gd name="T9" fmla="*/ 77 h 79"/>
              <a:gd name="T10" fmla="*/ 33 w 232"/>
              <a:gd name="T11" fmla="*/ 76 h 79"/>
              <a:gd name="T12" fmla="*/ 40 w 232"/>
              <a:gd name="T13" fmla="*/ 75 h 79"/>
              <a:gd name="T14" fmla="*/ 46 w 232"/>
              <a:gd name="T15" fmla="*/ 73 h 79"/>
              <a:gd name="T16" fmla="*/ 51 w 232"/>
              <a:gd name="T17" fmla="*/ 72 h 79"/>
              <a:gd name="T18" fmla="*/ 57 w 232"/>
              <a:gd name="T19" fmla="*/ 70 h 79"/>
              <a:gd name="T20" fmla="*/ 62 w 232"/>
              <a:gd name="T21" fmla="*/ 68 h 79"/>
              <a:gd name="T22" fmla="*/ 68 w 232"/>
              <a:gd name="T23" fmla="*/ 66 h 79"/>
              <a:gd name="T24" fmla="*/ 74 w 232"/>
              <a:gd name="T25" fmla="*/ 64 h 79"/>
              <a:gd name="T26" fmla="*/ 79 w 232"/>
              <a:gd name="T27" fmla="*/ 61 h 79"/>
              <a:gd name="T28" fmla="*/ 85 w 232"/>
              <a:gd name="T29" fmla="*/ 59 h 79"/>
              <a:gd name="T30" fmla="*/ 90 w 232"/>
              <a:gd name="T31" fmla="*/ 56 h 79"/>
              <a:gd name="T32" fmla="*/ 94 w 232"/>
              <a:gd name="T33" fmla="*/ 54 h 79"/>
              <a:gd name="T34" fmla="*/ 100 w 232"/>
              <a:gd name="T35" fmla="*/ 51 h 79"/>
              <a:gd name="T36" fmla="*/ 105 w 232"/>
              <a:gd name="T37" fmla="*/ 48 h 79"/>
              <a:gd name="T38" fmla="*/ 110 w 232"/>
              <a:gd name="T39" fmla="*/ 45 h 79"/>
              <a:gd name="T40" fmla="*/ 116 w 232"/>
              <a:gd name="T41" fmla="*/ 43 h 79"/>
              <a:gd name="T42" fmla="*/ 120 w 232"/>
              <a:gd name="T43" fmla="*/ 40 h 79"/>
              <a:gd name="T44" fmla="*/ 126 w 232"/>
              <a:gd name="T45" fmla="*/ 37 h 79"/>
              <a:gd name="T46" fmla="*/ 131 w 232"/>
              <a:gd name="T47" fmla="*/ 34 h 79"/>
              <a:gd name="T48" fmla="*/ 136 w 232"/>
              <a:gd name="T49" fmla="*/ 31 h 79"/>
              <a:gd name="T50" fmla="*/ 141 w 232"/>
              <a:gd name="T51" fmla="*/ 28 h 79"/>
              <a:gd name="T52" fmla="*/ 146 w 232"/>
              <a:gd name="T53" fmla="*/ 26 h 79"/>
              <a:gd name="T54" fmla="*/ 152 w 232"/>
              <a:gd name="T55" fmla="*/ 23 h 79"/>
              <a:gd name="T56" fmla="*/ 157 w 232"/>
              <a:gd name="T57" fmla="*/ 20 h 79"/>
              <a:gd name="T58" fmla="*/ 163 w 232"/>
              <a:gd name="T59" fmla="*/ 18 h 79"/>
              <a:gd name="T60" fmla="*/ 168 w 232"/>
              <a:gd name="T61" fmla="*/ 15 h 79"/>
              <a:gd name="T62" fmla="*/ 174 w 232"/>
              <a:gd name="T63" fmla="*/ 13 h 79"/>
              <a:gd name="T64" fmla="*/ 180 w 232"/>
              <a:gd name="T65" fmla="*/ 11 h 79"/>
              <a:gd name="T66" fmla="*/ 185 w 232"/>
              <a:gd name="T67" fmla="*/ 9 h 79"/>
              <a:gd name="T68" fmla="*/ 191 w 232"/>
              <a:gd name="T69" fmla="*/ 7 h 79"/>
              <a:gd name="T70" fmla="*/ 197 w 232"/>
              <a:gd name="T71" fmla="*/ 5 h 79"/>
              <a:gd name="T72" fmla="*/ 204 w 232"/>
              <a:gd name="T73" fmla="*/ 4 h 79"/>
              <a:gd name="T74" fmla="*/ 210 w 232"/>
              <a:gd name="T75" fmla="*/ 2 h 79"/>
              <a:gd name="T76" fmla="*/ 217 w 232"/>
              <a:gd name="T77" fmla="*/ 1 h 79"/>
              <a:gd name="T78" fmla="*/ 224 w 232"/>
              <a:gd name="T79" fmla="*/ 0 h 79"/>
              <a:gd name="T80" fmla="*/ 231 w 232"/>
              <a:gd name="T8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79">
                <a:moveTo>
                  <a:pt x="0" y="78"/>
                </a:moveTo>
                <a:lnTo>
                  <a:pt x="7" y="78"/>
                </a:lnTo>
                <a:lnTo>
                  <a:pt x="14" y="78"/>
                </a:lnTo>
                <a:lnTo>
                  <a:pt x="21" y="78"/>
                </a:lnTo>
                <a:lnTo>
                  <a:pt x="27" y="77"/>
                </a:lnTo>
                <a:lnTo>
                  <a:pt x="33" y="76"/>
                </a:lnTo>
                <a:lnTo>
                  <a:pt x="40" y="75"/>
                </a:lnTo>
                <a:lnTo>
                  <a:pt x="46" y="73"/>
                </a:lnTo>
                <a:lnTo>
                  <a:pt x="51" y="72"/>
                </a:lnTo>
                <a:lnTo>
                  <a:pt x="57" y="70"/>
                </a:lnTo>
                <a:lnTo>
                  <a:pt x="62" y="68"/>
                </a:lnTo>
                <a:lnTo>
                  <a:pt x="68" y="66"/>
                </a:lnTo>
                <a:lnTo>
                  <a:pt x="74" y="64"/>
                </a:lnTo>
                <a:lnTo>
                  <a:pt x="79" y="61"/>
                </a:lnTo>
                <a:lnTo>
                  <a:pt x="85" y="59"/>
                </a:lnTo>
                <a:lnTo>
                  <a:pt x="90" y="56"/>
                </a:lnTo>
                <a:lnTo>
                  <a:pt x="94" y="54"/>
                </a:lnTo>
                <a:lnTo>
                  <a:pt x="100" y="51"/>
                </a:lnTo>
                <a:lnTo>
                  <a:pt x="105" y="48"/>
                </a:lnTo>
                <a:lnTo>
                  <a:pt x="110" y="45"/>
                </a:lnTo>
                <a:lnTo>
                  <a:pt x="116" y="43"/>
                </a:lnTo>
                <a:lnTo>
                  <a:pt x="120" y="40"/>
                </a:lnTo>
                <a:lnTo>
                  <a:pt x="126" y="37"/>
                </a:lnTo>
                <a:lnTo>
                  <a:pt x="131" y="34"/>
                </a:lnTo>
                <a:lnTo>
                  <a:pt x="136" y="31"/>
                </a:lnTo>
                <a:lnTo>
                  <a:pt x="141" y="28"/>
                </a:lnTo>
                <a:lnTo>
                  <a:pt x="146" y="26"/>
                </a:lnTo>
                <a:lnTo>
                  <a:pt x="152" y="23"/>
                </a:lnTo>
                <a:lnTo>
                  <a:pt x="157" y="20"/>
                </a:lnTo>
                <a:lnTo>
                  <a:pt x="163" y="18"/>
                </a:lnTo>
                <a:lnTo>
                  <a:pt x="168" y="15"/>
                </a:lnTo>
                <a:lnTo>
                  <a:pt x="174" y="13"/>
                </a:lnTo>
                <a:lnTo>
                  <a:pt x="180" y="11"/>
                </a:lnTo>
                <a:lnTo>
                  <a:pt x="185" y="9"/>
                </a:lnTo>
                <a:lnTo>
                  <a:pt x="191" y="7"/>
                </a:lnTo>
                <a:lnTo>
                  <a:pt x="197" y="5"/>
                </a:lnTo>
                <a:lnTo>
                  <a:pt x="204" y="4"/>
                </a:lnTo>
                <a:lnTo>
                  <a:pt x="210" y="2"/>
                </a:lnTo>
                <a:lnTo>
                  <a:pt x="217" y="1"/>
                </a:lnTo>
                <a:lnTo>
                  <a:pt x="224" y="0"/>
                </a:lnTo>
                <a:lnTo>
                  <a:pt x="231"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2" name="Freeform 228"/>
          <p:cNvSpPr>
            <a:spLocks/>
          </p:cNvSpPr>
          <p:nvPr/>
        </p:nvSpPr>
        <p:spPr bwMode="auto">
          <a:xfrm>
            <a:off x="4714875" y="2373313"/>
            <a:ext cx="252413" cy="44450"/>
          </a:xfrm>
          <a:custGeom>
            <a:avLst/>
            <a:gdLst>
              <a:gd name="T0" fmla="*/ 0 w 166"/>
              <a:gd name="T1" fmla="*/ 2 h 29"/>
              <a:gd name="T2" fmla="*/ 4 w 166"/>
              <a:gd name="T3" fmla="*/ 2 h 29"/>
              <a:gd name="T4" fmla="*/ 9 w 166"/>
              <a:gd name="T5" fmla="*/ 1 h 29"/>
              <a:gd name="T6" fmla="*/ 14 w 166"/>
              <a:gd name="T7" fmla="*/ 0 h 29"/>
              <a:gd name="T8" fmla="*/ 23 w 166"/>
              <a:gd name="T9" fmla="*/ 0 h 29"/>
              <a:gd name="T10" fmla="*/ 27 w 166"/>
              <a:gd name="T11" fmla="*/ 0 h 29"/>
              <a:gd name="T12" fmla="*/ 49 w 166"/>
              <a:gd name="T13" fmla="*/ 0 h 29"/>
              <a:gd name="T14" fmla="*/ 53 w 166"/>
              <a:gd name="T15" fmla="*/ 0 h 29"/>
              <a:gd name="T16" fmla="*/ 61 w 166"/>
              <a:gd name="T17" fmla="*/ 0 h 29"/>
              <a:gd name="T18" fmla="*/ 65 w 166"/>
              <a:gd name="T19" fmla="*/ 1 h 29"/>
              <a:gd name="T20" fmla="*/ 69 w 166"/>
              <a:gd name="T21" fmla="*/ 2 h 29"/>
              <a:gd name="T22" fmla="*/ 74 w 166"/>
              <a:gd name="T23" fmla="*/ 2 h 29"/>
              <a:gd name="T24" fmla="*/ 77 w 166"/>
              <a:gd name="T25" fmla="*/ 2 h 29"/>
              <a:gd name="T26" fmla="*/ 81 w 166"/>
              <a:gd name="T27" fmla="*/ 3 h 29"/>
              <a:gd name="T28" fmla="*/ 85 w 166"/>
              <a:gd name="T29" fmla="*/ 3 h 29"/>
              <a:gd name="T30" fmla="*/ 89 w 166"/>
              <a:gd name="T31" fmla="*/ 4 h 29"/>
              <a:gd name="T32" fmla="*/ 93 w 166"/>
              <a:gd name="T33" fmla="*/ 5 h 29"/>
              <a:gd name="T34" fmla="*/ 97 w 166"/>
              <a:gd name="T35" fmla="*/ 6 h 29"/>
              <a:gd name="T36" fmla="*/ 101 w 166"/>
              <a:gd name="T37" fmla="*/ 6 h 29"/>
              <a:gd name="T38" fmla="*/ 105 w 166"/>
              <a:gd name="T39" fmla="*/ 8 h 29"/>
              <a:gd name="T40" fmla="*/ 109 w 166"/>
              <a:gd name="T41" fmla="*/ 8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8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1"/>
                </a:lnTo>
                <a:lnTo>
                  <a:pt x="14" y="0"/>
                </a:lnTo>
                <a:lnTo>
                  <a:pt x="23" y="0"/>
                </a:lnTo>
                <a:lnTo>
                  <a:pt x="27" y="0"/>
                </a:lnTo>
                <a:lnTo>
                  <a:pt x="49" y="0"/>
                </a:lnTo>
                <a:lnTo>
                  <a:pt x="53" y="0"/>
                </a:lnTo>
                <a:lnTo>
                  <a:pt x="61" y="0"/>
                </a:lnTo>
                <a:lnTo>
                  <a:pt x="65" y="1"/>
                </a:lnTo>
                <a:lnTo>
                  <a:pt x="69" y="2"/>
                </a:lnTo>
                <a:lnTo>
                  <a:pt x="74" y="2"/>
                </a:lnTo>
                <a:lnTo>
                  <a:pt x="77" y="2"/>
                </a:lnTo>
                <a:lnTo>
                  <a:pt x="81" y="3"/>
                </a:lnTo>
                <a:lnTo>
                  <a:pt x="85" y="3"/>
                </a:lnTo>
                <a:lnTo>
                  <a:pt x="89" y="4"/>
                </a:lnTo>
                <a:lnTo>
                  <a:pt x="93" y="5"/>
                </a:lnTo>
                <a:lnTo>
                  <a:pt x="97" y="6"/>
                </a:lnTo>
                <a:lnTo>
                  <a:pt x="101" y="6"/>
                </a:lnTo>
                <a:lnTo>
                  <a:pt x="105" y="8"/>
                </a:lnTo>
                <a:lnTo>
                  <a:pt x="109" y="8"/>
                </a:lnTo>
                <a:lnTo>
                  <a:pt x="113" y="10"/>
                </a:lnTo>
                <a:lnTo>
                  <a:pt x="117" y="11"/>
                </a:lnTo>
                <a:lnTo>
                  <a:pt x="121" y="12"/>
                </a:lnTo>
                <a:lnTo>
                  <a:pt x="125" y="13"/>
                </a:lnTo>
                <a:lnTo>
                  <a:pt x="129" y="14"/>
                </a:lnTo>
                <a:lnTo>
                  <a:pt x="132" y="16"/>
                </a:lnTo>
                <a:lnTo>
                  <a:pt x="137" y="17"/>
                </a:lnTo>
                <a:lnTo>
                  <a:pt x="141" y="18"/>
                </a:lnTo>
                <a:lnTo>
                  <a:pt x="145" y="20"/>
                </a:lnTo>
                <a:lnTo>
                  <a:pt x="148" y="22"/>
                </a:lnTo>
                <a:lnTo>
                  <a:pt x="153" y="23"/>
                </a:lnTo>
                <a:lnTo>
                  <a:pt x="157" y="25"/>
                </a:lnTo>
                <a:lnTo>
                  <a:pt x="161" y="26"/>
                </a:lnTo>
                <a:lnTo>
                  <a:pt x="165" y="28"/>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3" name="Freeform 229"/>
          <p:cNvSpPr>
            <a:spLocks/>
          </p:cNvSpPr>
          <p:nvPr/>
        </p:nvSpPr>
        <p:spPr bwMode="auto">
          <a:xfrm>
            <a:off x="4154488" y="2062163"/>
            <a:ext cx="6350" cy="346075"/>
          </a:xfrm>
          <a:custGeom>
            <a:avLst/>
            <a:gdLst>
              <a:gd name="T0" fmla="*/ 3 w 4"/>
              <a:gd name="T1" fmla="*/ 0 h 230"/>
              <a:gd name="T2" fmla="*/ 3 w 4"/>
              <a:gd name="T3" fmla="*/ 229 h 230"/>
              <a:gd name="T4" fmla="*/ 0 w 4"/>
              <a:gd name="T5" fmla="*/ 229 h 230"/>
              <a:gd name="T6" fmla="*/ 0 w 4"/>
              <a:gd name="T7" fmla="*/ 0 h 230"/>
              <a:gd name="T8" fmla="*/ 3 w 4"/>
              <a:gd name="T9" fmla="*/ 0 h 230"/>
            </a:gdLst>
            <a:ahLst/>
            <a:cxnLst>
              <a:cxn ang="0">
                <a:pos x="T0" y="T1"/>
              </a:cxn>
              <a:cxn ang="0">
                <a:pos x="T2" y="T3"/>
              </a:cxn>
              <a:cxn ang="0">
                <a:pos x="T4" y="T5"/>
              </a:cxn>
              <a:cxn ang="0">
                <a:pos x="T6" y="T7"/>
              </a:cxn>
              <a:cxn ang="0">
                <a:pos x="T8" y="T9"/>
              </a:cxn>
            </a:cxnLst>
            <a:rect l="0" t="0" r="r" b="b"/>
            <a:pathLst>
              <a:path w="4" h="230">
                <a:moveTo>
                  <a:pt x="3" y="0"/>
                </a:moveTo>
                <a:lnTo>
                  <a:pt x="3" y="229"/>
                </a:lnTo>
                <a:lnTo>
                  <a:pt x="0" y="229"/>
                </a:lnTo>
                <a:lnTo>
                  <a:pt x="0" y="0"/>
                </a:lnTo>
                <a:lnTo>
                  <a:pt x="3"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4" name="Freeform 230"/>
          <p:cNvSpPr>
            <a:spLocks/>
          </p:cNvSpPr>
          <p:nvPr/>
        </p:nvSpPr>
        <p:spPr bwMode="auto">
          <a:xfrm>
            <a:off x="4957763" y="2062163"/>
            <a:ext cx="6350" cy="344487"/>
          </a:xfrm>
          <a:custGeom>
            <a:avLst/>
            <a:gdLst>
              <a:gd name="T0" fmla="*/ 3 w 4"/>
              <a:gd name="T1" fmla="*/ 0 h 229"/>
              <a:gd name="T2" fmla="*/ 3 w 4"/>
              <a:gd name="T3" fmla="*/ 228 h 229"/>
              <a:gd name="T4" fmla="*/ 0 w 4"/>
              <a:gd name="T5" fmla="*/ 228 h 229"/>
              <a:gd name="T6" fmla="*/ 0 w 4"/>
              <a:gd name="T7" fmla="*/ 0 h 229"/>
              <a:gd name="T8" fmla="*/ 3 w 4"/>
              <a:gd name="T9" fmla="*/ 0 h 229"/>
            </a:gdLst>
            <a:ahLst/>
            <a:cxnLst>
              <a:cxn ang="0">
                <a:pos x="T0" y="T1"/>
              </a:cxn>
              <a:cxn ang="0">
                <a:pos x="T2" y="T3"/>
              </a:cxn>
              <a:cxn ang="0">
                <a:pos x="T4" y="T5"/>
              </a:cxn>
              <a:cxn ang="0">
                <a:pos x="T6" y="T7"/>
              </a:cxn>
              <a:cxn ang="0">
                <a:pos x="T8" y="T9"/>
              </a:cxn>
            </a:cxnLst>
            <a:rect l="0" t="0" r="r" b="b"/>
            <a:pathLst>
              <a:path w="4" h="229">
                <a:moveTo>
                  <a:pt x="3" y="0"/>
                </a:moveTo>
                <a:lnTo>
                  <a:pt x="3" y="228"/>
                </a:lnTo>
                <a:lnTo>
                  <a:pt x="0" y="228"/>
                </a:lnTo>
                <a:lnTo>
                  <a:pt x="0" y="0"/>
                </a:lnTo>
                <a:lnTo>
                  <a:pt x="3"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5" name="Freeform 231"/>
          <p:cNvSpPr>
            <a:spLocks/>
          </p:cNvSpPr>
          <p:nvPr/>
        </p:nvSpPr>
        <p:spPr bwMode="auto">
          <a:xfrm>
            <a:off x="4519613" y="2111375"/>
            <a:ext cx="7937" cy="271463"/>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6" name="Freeform 232"/>
          <p:cNvSpPr>
            <a:spLocks/>
          </p:cNvSpPr>
          <p:nvPr/>
        </p:nvSpPr>
        <p:spPr bwMode="auto">
          <a:xfrm>
            <a:off x="4568825" y="2111375"/>
            <a:ext cx="7938" cy="271463"/>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7" name="Freeform 233"/>
          <p:cNvSpPr>
            <a:spLocks/>
          </p:cNvSpPr>
          <p:nvPr/>
        </p:nvSpPr>
        <p:spPr bwMode="auto">
          <a:xfrm>
            <a:off x="4448175" y="2141538"/>
            <a:ext cx="198438" cy="207962"/>
          </a:xfrm>
          <a:custGeom>
            <a:avLst/>
            <a:gdLst>
              <a:gd name="T0" fmla="*/ 27 w 130"/>
              <a:gd name="T1" fmla="*/ 117 h 138"/>
              <a:gd name="T2" fmla="*/ 34 w 130"/>
              <a:gd name="T3" fmla="*/ 112 h 138"/>
              <a:gd name="T4" fmla="*/ 36 w 130"/>
              <a:gd name="T5" fmla="*/ 103 h 138"/>
              <a:gd name="T6" fmla="*/ 30 w 130"/>
              <a:gd name="T7" fmla="*/ 94 h 138"/>
              <a:gd name="T8" fmla="*/ 18 w 130"/>
              <a:gd name="T9" fmla="*/ 90 h 138"/>
              <a:gd name="T10" fmla="*/ 6 w 130"/>
              <a:gd name="T11" fmla="*/ 94 h 138"/>
              <a:gd name="T12" fmla="*/ 0 w 130"/>
              <a:gd name="T13" fmla="*/ 104 h 138"/>
              <a:gd name="T14" fmla="*/ 4 w 130"/>
              <a:gd name="T15" fmla="*/ 116 h 138"/>
              <a:gd name="T16" fmla="*/ 23 w 130"/>
              <a:gd name="T17" fmla="*/ 130 h 138"/>
              <a:gd name="T18" fmla="*/ 51 w 130"/>
              <a:gd name="T19" fmla="*/ 137 h 138"/>
              <a:gd name="T20" fmla="*/ 86 w 130"/>
              <a:gd name="T21" fmla="*/ 136 h 138"/>
              <a:gd name="T22" fmla="*/ 109 w 130"/>
              <a:gd name="T23" fmla="*/ 128 h 138"/>
              <a:gd name="T24" fmla="*/ 127 w 130"/>
              <a:gd name="T25" fmla="*/ 108 h 138"/>
              <a:gd name="T26" fmla="*/ 128 w 130"/>
              <a:gd name="T27" fmla="*/ 85 h 138"/>
              <a:gd name="T28" fmla="*/ 115 w 130"/>
              <a:gd name="T29" fmla="*/ 67 h 138"/>
              <a:gd name="T30" fmla="*/ 96 w 130"/>
              <a:gd name="T31" fmla="*/ 58 h 138"/>
              <a:gd name="T32" fmla="*/ 58 w 130"/>
              <a:gd name="T33" fmla="*/ 54 h 138"/>
              <a:gd name="T34" fmla="*/ 35 w 130"/>
              <a:gd name="T35" fmla="*/ 48 h 138"/>
              <a:gd name="T36" fmla="*/ 21 w 130"/>
              <a:gd name="T37" fmla="*/ 36 h 138"/>
              <a:gd name="T38" fmla="*/ 27 w 130"/>
              <a:gd name="T39" fmla="*/ 19 h 138"/>
              <a:gd name="T40" fmla="*/ 57 w 130"/>
              <a:gd name="T41" fmla="*/ 8 h 138"/>
              <a:gd name="T42" fmla="*/ 89 w 130"/>
              <a:gd name="T43" fmla="*/ 8 h 138"/>
              <a:gd name="T44" fmla="*/ 99 w 130"/>
              <a:gd name="T45" fmla="*/ 12 h 138"/>
              <a:gd name="T46" fmla="*/ 91 w 130"/>
              <a:gd name="T47" fmla="*/ 19 h 138"/>
              <a:gd name="T48" fmla="*/ 89 w 130"/>
              <a:gd name="T49" fmla="*/ 28 h 138"/>
              <a:gd name="T50" fmla="*/ 97 w 130"/>
              <a:gd name="T51" fmla="*/ 37 h 138"/>
              <a:gd name="T52" fmla="*/ 112 w 130"/>
              <a:gd name="T53" fmla="*/ 39 h 138"/>
              <a:gd name="T54" fmla="*/ 125 w 130"/>
              <a:gd name="T55" fmla="*/ 28 h 138"/>
              <a:gd name="T56" fmla="*/ 121 w 130"/>
              <a:gd name="T57" fmla="*/ 16 h 138"/>
              <a:gd name="T58" fmla="*/ 112 w 130"/>
              <a:gd name="T59" fmla="*/ 8 h 138"/>
              <a:gd name="T60" fmla="*/ 86 w 130"/>
              <a:gd name="T61" fmla="*/ 1 h 138"/>
              <a:gd name="T62" fmla="*/ 50 w 130"/>
              <a:gd name="T63" fmla="*/ 1 h 138"/>
              <a:gd name="T64" fmla="*/ 21 w 130"/>
              <a:gd name="T65" fmla="*/ 9 h 138"/>
              <a:gd name="T66" fmla="*/ 4 w 130"/>
              <a:gd name="T67" fmla="*/ 24 h 138"/>
              <a:gd name="T68" fmla="*/ 1 w 130"/>
              <a:gd name="T69" fmla="*/ 44 h 138"/>
              <a:gd name="T70" fmla="*/ 11 w 130"/>
              <a:gd name="T71" fmla="*/ 62 h 138"/>
              <a:gd name="T72" fmla="*/ 28 w 130"/>
              <a:gd name="T73" fmla="*/ 73 h 138"/>
              <a:gd name="T74" fmla="*/ 69 w 130"/>
              <a:gd name="T75" fmla="*/ 79 h 138"/>
              <a:gd name="T76" fmla="*/ 88 w 130"/>
              <a:gd name="T77" fmla="*/ 81 h 138"/>
              <a:gd name="T78" fmla="*/ 106 w 130"/>
              <a:gd name="T79" fmla="*/ 91 h 138"/>
              <a:gd name="T80" fmla="*/ 110 w 130"/>
              <a:gd name="T81" fmla="*/ 105 h 138"/>
              <a:gd name="T82" fmla="*/ 105 w 130"/>
              <a:gd name="T83" fmla="*/ 117 h 138"/>
              <a:gd name="T84" fmla="*/ 92 w 130"/>
              <a:gd name="T85" fmla="*/ 125 h 138"/>
              <a:gd name="T86" fmla="*/ 68 w 130"/>
              <a:gd name="T87" fmla="*/ 130 h 138"/>
              <a:gd name="T88" fmla="*/ 35 w 130"/>
              <a:gd name="T89" fmla="*/ 125 h 138"/>
              <a:gd name="T90" fmla="*/ 23 w 130"/>
              <a:gd name="T9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8">
                <a:moveTo>
                  <a:pt x="22" y="119"/>
                </a:moveTo>
                <a:lnTo>
                  <a:pt x="24" y="119"/>
                </a:lnTo>
                <a:lnTo>
                  <a:pt x="27" y="117"/>
                </a:lnTo>
                <a:lnTo>
                  <a:pt x="30" y="116"/>
                </a:lnTo>
                <a:lnTo>
                  <a:pt x="32" y="114"/>
                </a:lnTo>
                <a:lnTo>
                  <a:pt x="34" y="112"/>
                </a:lnTo>
                <a:lnTo>
                  <a:pt x="35" y="110"/>
                </a:lnTo>
                <a:lnTo>
                  <a:pt x="36" y="106"/>
                </a:lnTo>
                <a:lnTo>
                  <a:pt x="36" y="103"/>
                </a:lnTo>
                <a:lnTo>
                  <a:pt x="35" y="99"/>
                </a:lnTo>
                <a:lnTo>
                  <a:pt x="32" y="95"/>
                </a:lnTo>
                <a:lnTo>
                  <a:pt x="30" y="94"/>
                </a:lnTo>
                <a:lnTo>
                  <a:pt x="27" y="92"/>
                </a:lnTo>
                <a:lnTo>
                  <a:pt x="22" y="91"/>
                </a:lnTo>
                <a:lnTo>
                  <a:pt x="18" y="90"/>
                </a:lnTo>
                <a:lnTo>
                  <a:pt x="15" y="91"/>
                </a:lnTo>
                <a:lnTo>
                  <a:pt x="10" y="92"/>
                </a:lnTo>
                <a:lnTo>
                  <a:pt x="6" y="94"/>
                </a:lnTo>
                <a:lnTo>
                  <a:pt x="3" y="97"/>
                </a:lnTo>
                <a:lnTo>
                  <a:pt x="1" y="100"/>
                </a:lnTo>
                <a:lnTo>
                  <a:pt x="0" y="104"/>
                </a:lnTo>
                <a:lnTo>
                  <a:pt x="1" y="107"/>
                </a:lnTo>
                <a:lnTo>
                  <a:pt x="2" y="111"/>
                </a:lnTo>
                <a:lnTo>
                  <a:pt x="4" y="116"/>
                </a:lnTo>
                <a:lnTo>
                  <a:pt x="9" y="120"/>
                </a:lnTo>
                <a:lnTo>
                  <a:pt x="15" y="125"/>
                </a:lnTo>
                <a:lnTo>
                  <a:pt x="23" y="130"/>
                </a:lnTo>
                <a:lnTo>
                  <a:pt x="32" y="133"/>
                </a:lnTo>
                <a:lnTo>
                  <a:pt x="42" y="136"/>
                </a:lnTo>
                <a:lnTo>
                  <a:pt x="51" y="137"/>
                </a:lnTo>
                <a:lnTo>
                  <a:pt x="61" y="137"/>
                </a:lnTo>
                <a:lnTo>
                  <a:pt x="77" y="137"/>
                </a:lnTo>
                <a:lnTo>
                  <a:pt x="86" y="136"/>
                </a:lnTo>
                <a:lnTo>
                  <a:pt x="93" y="135"/>
                </a:lnTo>
                <a:lnTo>
                  <a:pt x="102" y="132"/>
                </a:lnTo>
                <a:lnTo>
                  <a:pt x="109" y="128"/>
                </a:lnTo>
                <a:lnTo>
                  <a:pt x="116" y="122"/>
                </a:lnTo>
                <a:lnTo>
                  <a:pt x="123" y="116"/>
                </a:lnTo>
                <a:lnTo>
                  <a:pt x="127" y="108"/>
                </a:lnTo>
                <a:lnTo>
                  <a:pt x="128" y="101"/>
                </a:lnTo>
                <a:lnTo>
                  <a:pt x="129" y="93"/>
                </a:lnTo>
                <a:lnTo>
                  <a:pt x="128" y="85"/>
                </a:lnTo>
                <a:lnTo>
                  <a:pt x="125" y="79"/>
                </a:lnTo>
                <a:lnTo>
                  <a:pt x="121" y="73"/>
                </a:lnTo>
                <a:lnTo>
                  <a:pt x="115" y="67"/>
                </a:lnTo>
                <a:lnTo>
                  <a:pt x="109" y="64"/>
                </a:lnTo>
                <a:lnTo>
                  <a:pt x="104" y="61"/>
                </a:lnTo>
                <a:lnTo>
                  <a:pt x="96" y="58"/>
                </a:lnTo>
                <a:lnTo>
                  <a:pt x="87" y="56"/>
                </a:lnTo>
                <a:lnTo>
                  <a:pt x="73" y="55"/>
                </a:lnTo>
                <a:lnTo>
                  <a:pt x="58" y="54"/>
                </a:lnTo>
                <a:lnTo>
                  <a:pt x="48" y="53"/>
                </a:lnTo>
                <a:lnTo>
                  <a:pt x="41" y="51"/>
                </a:lnTo>
                <a:lnTo>
                  <a:pt x="35" y="48"/>
                </a:lnTo>
                <a:lnTo>
                  <a:pt x="29" y="45"/>
                </a:lnTo>
                <a:lnTo>
                  <a:pt x="24" y="42"/>
                </a:lnTo>
                <a:lnTo>
                  <a:pt x="21" y="36"/>
                </a:lnTo>
                <a:lnTo>
                  <a:pt x="20" y="31"/>
                </a:lnTo>
                <a:lnTo>
                  <a:pt x="22" y="25"/>
                </a:lnTo>
                <a:lnTo>
                  <a:pt x="27" y="19"/>
                </a:lnTo>
                <a:lnTo>
                  <a:pt x="35" y="14"/>
                </a:lnTo>
                <a:lnTo>
                  <a:pt x="45" y="10"/>
                </a:lnTo>
                <a:lnTo>
                  <a:pt x="57" y="8"/>
                </a:lnTo>
                <a:lnTo>
                  <a:pt x="70" y="7"/>
                </a:lnTo>
                <a:lnTo>
                  <a:pt x="82" y="7"/>
                </a:lnTo>
                <a:lnTo>
                  <a:pt x="89" y="8"/>
                </a:lnTo>
                <a:lnTo>
                  <a:pt x="95" y="10"/>
                </a:lnTo>
                <a:lnTo>
                  <a:pt x="99" y="11"/>
                </a:lnTo>
                <a:lnTo>
                  <a:pt x="99" y="12"/>
                </a:lnTo>
                <a:lnTo>
                  <a:pt x="96" y="13"/>
                </a:lnTo>
                <a:lnTo>
                  <a:pt x="94" y="16"/>
                </a:lnTo>
                <a:lnTo>
                  <a:pt x="91" y="19"/>
                </a:lnTo>
                <a:lnTo>
                  <a:pt x="90" y="22"/>
                </a:lnTo>
                <a:lnTo>
                  <a:pt x="89" y="25"/>
                </a:lnTo>
                <a:lnTo>
                  <a:pt x="89" y="28"/>
                </a:lnTo>
                <a:lnTo>
                  <a:pt x="90" y="30"/>
                </a:lnTo>
                <a:lnTo>
                  <a:pt x="93" y="34"/>
                </a:lnTo>
                <a:lnTo>
                  <a:pt x="97" y="37"/>
                </a:lnTo>
                <a:lnTo>
                  <a:pt x="102" y="39"/>
                </a:lnTo>
                <a:lnTo>
                  <a:pt x="106" y="39"/>
                </a:lnTo>
                <a:lnTo>
                  <a:pt x="112" y="39"/>
                </a:lnTo>
                <a:lnTo>
                  <a:pt x="116" y="39"/>
                </a:lnTo>
                <a:lnTo>
                  <a:pt x="123" y="33"/>
                </a:lnTo>
                <a:lnTo>
                  <a:pt x="125" y="28"/>
                </a:lnTo>
                <a:lnTo>
                  <a:pt x="125" y="25"/>
                </a:lnTo>
                <a:lnTo>
                  <a:pt x="124" y="21"/>
                </a:lnTo>
                <a:lnTo>
                  <a:pt x="121" y="16"/>
                </a:lnTo>
                <a:lnTo>
                  <a:pt x="118" y="13"/>
                </a:lnTo>
                <a:lnTo>
                  <a:pt x="115" y="10"/>
                </a:lnTo>
                <a:lnTo>
                  <a:pt x="112" y="8"/>
                </a:lnTo>
                <a:lnTo>
                  <a:pt x="104" y="5"/>
                </a:lnTo>
                <a:lnTo>
                  <a:pt x="95" y="2"/>
                </a:lnTo>
                <a:lnTo>
                  <a:pt x="86" y="1"/>
                </a:lnTo>
                <a:lnTo>
                  <a:pt x="77" y="0"/>
                </a:lnTo>
                <a:lnTo>
                  <a:pt x="57" y="0"/>
                </a:lnTo>
                <a:lnTo>
                  <a:pt x="50" y="1"/>
                </a:lnTo>
                <a:lnTo>
                  <a:pt x="41" y="2"/>
                </a:lnTo>
                <a:lnTo>
                  <a:pt x="29" y="6"/>
                </a:lnTo>
                <a:lnTo>
                  <a:pt x="21" y="9"/>
                </a:lnTo>
                <a:lnTo>
                  <a:pt x="15" y="13"/>
                </a:lnTo>
                <a:lnTo>
                  <a:pt x="8" y="19"/>
                </a:lnTo>
                <a:lnTo>
                  <a:pt x="4" y="24"/>
                </a:lnTo>
                <a:lnTo>
                  <a:pt x="1" y="32"/>
                </a:lnTo>
                <a:lnTo>
                  <a:pt x="0" y="36"/>
                </a:lnTo>
                <a:lnTo>
                  <a:pt x="1" y="44"/>
                </a:lnTo>
                <a:lnTo>
                  <a:pt x="3" y="50"/>
                </a:lnTo>
                <a:lnTo>
                  <a:pt x="6" y="56"/>
                </a:lnTo>
                <a:lnTo>
                  <a:pt x="11" y="62"/>
                </a:lnTo>
                <a:lnTo>
                  <a:pt x="15" y="66"/>
                </a:lnTo>
                <a:lnTo>
                  <a:pt x="22" y="70"/>
                </a:lnTo>
                <a:lnTo>
                  <a:pt x="28" y="73"/>
                </a:lnTo>
                <a:lnTo>
                  <a:pt x="38" y="76"/>
                </a:lnTo>
                <a:lnTo>
                  <a:pt x="55" y="79"/>
                </a:lnTo>
                <a:lnTo>
                  <a:pt x="69" y="79"/>
                </a:lnTo>
                <a:lnTo>
                  <a:pt x="79" y="80"/>
                </a:lnTo>
                <a:lnTo>
                  <a:pt x="83" y="81"/>
                </a:lnTo>
                <a:lnTo>
                  <a:pt x="88" y="81"/>
                </a:lnTo>
                <a:lnTo>
                  <a:pt x="94" y="84"/>
                </a:lnTo>
                <a:lnTo>
                  <a:pt x="102" y="87"/>
                </a:lnTo>
                <a:lnTo>
                  <a:pt x="106" y="91"/>
                </a:lnTo>
                <a:lnTo>
                  <a:pt x="109" y="97"/>
                </a:lnTo>
                <a:lnTo>
                  <a:pt x="110" y="101"/>
                </a:lnTo>
                <a:lnTo>
                  <a:pt x="110" y="105"/>
                </a:lnTo>
                <a:lnTo>
                  <a:pt x="109" y="109"/>
                </a:lnTo>
                <a:lnTo>
                  <a:pt x="108" y="113"/>
                </a:lnTo>
                <a:lnTo>
                  <a:pt x="105" y="117"/>
                </a:lnTo>
                <a:lnTo>
                  <a:pt x="102" y="120"/>
                </a:lnTo>
                <a:lnTo>
                  <a:pt x="97" y="123"/>
                </a:lnTo>
                <a:lnTo>
                  <a:pt x="92" y="125"/>
                </a:lnTo>
                <a:lnTo>
                  <a:pt x="86" y="127"/>
                </a:lnTo>
                <a:lnTo>
                  <a:pt x="79" y="129"/>
                </a:lnTo>
                <a:lnTo>
                  <a:pt x="68" y="130"/>
                </a:lnTo>
                <a:lnTo>
                  <a:pt x="57" y="130"/>
                </a:lnTo>
                <a:lnTo>
                  <a:pt x="45" y="128"/>
                </a:lnTo>
                <a:lnTo>
                  <a:pt x="35" y="125"/>
                </a:lnTo>
                <a:lnTo>
                  <a:pt x="29" y="123"/>
                </a:lnTo>
                <a:lnTo>
                  <a:pt x="24" y="121"/>
                </a:lnTo>
                <a:lnTo>
                  <a:pt x="23" y="120"/>
                </a:lnTo>
                <a:lnTo>
                  <a:pt x="22" y="119"/>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098" name="Rectangle 234"/>
          <p:cNvSpPr>
            <a:spLocks noChangeArrowheads="1"/>
          </p:cNvSpPr>
          <p:nvPr/>
        </p:nvSpPr>
        <p:spPr bwMode="auto">
          <a:xfrm>
            <a:off x="2232025" y="4248150"/>
            <a:ext cx="57785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chemeClr val="accent1"/>
                </a:solidFill>
                <a:latin typeface="Arial" charset="0"/>
              </a:rPr>
              <a:t>Zeit</a:t>
            </a:r>
          </a:p>
        </p:txBody>
      </p:sp>
      <p:sp>
        <p:nvSpPr>
          <p:cNvPr id="37099" name="AutoShape 235"/>
          <p:cNvSpPr>
            <a:spLocks noChangeArrowheads="1"/>
          </p:cNvSpPr>
          <p:nvPr/>
        </p:nvSpPr>
        <p:spPr bwMode="auto">
          <a:xfrm>
            <a:off x="3876675" y="2986088"/>
            <a:ext cx="1314450" cy="865187"/>
          </a:xfrm>
          <a:prstGeom prst="triangle">
            <a:avLst>
              <a:gd name="adj" fmla="val 50000"/>
            </a:avLst>
          </a:prstGeom>
          <a:noFill/>
          <a:ln w="381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00" name="Text Box 236"/>
          <p:cNvSpPr txBox="1">
            <a:spLocks noChangeArrowheads="1"/>
          </p:cNvSpPr>
          <p:nvPr/>
        </p:nvSpPr>
        <p:spPr bwMode="auto">
          <a:xfrm>
            <a:off x="511175" y="1949450"/>
            <a:ext cx="1360488"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Informationen</a:t>
            </a:r>
          </a:p>
        </p:txBody>
      </p:sp>
      <p:sp>
        <p:nvSpPr>
          <p:cNvPr id="37101" name="Text Box 237"/>
          <p:cNvSpPr txBox="1">
            <a:spLocks noChangeArrowheads="1"/>
          </p:cNvSpPr>
          <p:nvPr/>
        </p:nvSpPr>
        <p:spPr bwMode="auto">
          <a:xfrm>
            <a:off x="1973263" y="1952625"/>
            <a:ext cx="11541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500">
                <a:solidFill>
                  <a:srgbClr val="FFFFFF"/>
                </a:solidFill>
                <a:latin typeface="Arial" charset="0"/>
              </a:rPr>
              <a:t> erheben</a:t>
            </a:r>
          </a:p>
          <a:p>
            <a:pPr>
              <a:buFontTx/>
              <a:buChar char="•"/>
            </a:pPr>
            <a:r>
              <a:rPr lang="de-DE" altLang="en-US" sz="1500">
                <a:solidFill>
                  <a:srgbClr val="FFFFFF"/>
                </a:solidFill>
                <a:latin typeface="Arial" charset="0"/>
              </a:rPr>
              <a:t> auswerten</a:t>
            </a:r>
          </a:p>
          <a:p>
            <a:pPr>
              <a:buFontTx/>
              <a:buChar char="•"/>
            </a:pPr>
            <a:r>
              <a:rPr lang="de-DE" altLang="en-US" sz="1500">
                <a:solidFill>
                  <a:srgbClr val="FFFFFF"/>
                </a:solidFill>
                <a:latin typeface="Arial" charset="0"/>
              </a:rPr>
              <a:t> berichten</a:t>
            </a:r>
          </a:p>
        </p:txBody>
      </p:sp>
      <p:sp>
        <p:nvSpPr>
          <p:cNvPr id="37102" name="Freeform 238"/>
          <p:cNvSpPr>
            <a:spLocks/>
          </p:cNvSpPr>
          <p:nvPr/>
        </p:nvSpPr>
        <p:spPr bwMode="auto">
          <a:xfrm>
            <a:off x="4162425" y="2020888"/>
            <a:ext cx="804863" cy="122237"/>
          </a:xfrm>
          <a:custGeom>
            <a:avLst/>
            <a:gdLst>
              <a:gd name="T0" fmla="*/ 3 w 529"/>
              <a:gd name="T1" fmla="*/ 31 h 82"/>
              <a:gd name="T2" fmla="*/ 10 w 529"/>
              <a:gd name="T3" fmla="*/ 37 h 82"/>
              <a:gd name="T4" fmla="*/ 17 w 529"/>
              <a:gd name="T5" fmla="*/ 43 h 82"/>
              <a:gd name="T6" fmla="*/ 24 w 529"/>
              <a:gd name="T7" fmla="*/ 48 h 82"/>
              <a:gd name="T8" fmla="*/ 31 w 529"/>
              <a:gd name="T9" fmla="*/ 53 h 82"/>
              <a:gd name="T10" fmla="*/ 39 w 529"/>
              <a:gd name="T11" fmla="*/ 58 h 82"/>
              <a:gd name="T12" fmla="*/ 47 w 529"/>
              <a:gd name="T13" fmla="*/ 62 h 82"/>
              <a:gd name="T14" fmla="*/ 54 w 529"/>
              <a:gd name="T15" fmla="*/ 65 h 82"/>
              <a:gd name="T16" fmla="*/ 63 w 529"/>
              <a:gd name="T17" fmla="*/ 69 h 82"/>
              <a:gd name="T18" fmla="*/ 71 w 529"/>
              <a:gd name="T19" fmla="*/ 71 h 82"/>
              <a:gd name="T20" fmla="*/ 79 w 529"/>
              <a:gd name="T21" fmla="*/ 74 h 82"/>
              <a:gd name="T22" fmla="*/ 89 w 529"/>
              <a:gd name="T23" fmla="*/ 76 h 82"/>
              <a:gd name="T24" fmla="*/ 98 w 529"/>
              <a:gd name="T25" fmla="*/ 78 h 82"/>
              <a:gd name="T26" fmla="*/ 107 w 529"/>
              <a:gd name="T27" fmla="*/ 79 h 82"/>
              <a:gd name="T28" fmla="*/ 117 w 529"/>
              <a:gd name="T29" fmla="*/ 80 h 82"/>
              <a:gd name="T30" fmla="*/ 127 w 529"/>
              <a:gd name="T31" fmla="*/ 81 h 82"/>
              <a:gd name="T32" fmla="*/ 149 w 529"/>
              <a:gd name="T33" fmla="*/ 80 h 82"/>
              <a:gd name="T34" fmla="*/ 166 w 529"/>
              <a:gd name="T35" fmla="*/ 79 h 82"/>
              <a:gd name="T36" fmla="*/ 180 w 529"/>
              <a:gd name="T37" fmla="*/ 75 h 82"/>
              <a:gd name="T38" fmla="*/ 194 w 529"/>
              <a:gd name="T39" fmla="*/ 71 h 82"/>
              <a:gd name="T40" fmla="*/ 208 w 529"/>
              <a:gd name="T41" fmla="*/ 65 h 82"/>
              <a:gd name="T42" fmla="*/ 222 w 529"/>
              <a:gd name="T43" fmla="*/ 59 h 82"/>
              <a:gd name="T44" fmla="*/ 235 w 529"/>
              <a:gd name="T45" fmla="*/ 52 h 82"/>
              <a:gd name="T46" fmla="*/ 248 w 529"/>
              <a:gd name="T47" fmla="*/ 45 h 82"/>
              <a:gd name="T48" fmla="*/ 260 w 529"/>
              <a:gd name="T49" fmla="*/ 38 h 82"/>
              <a:gd name="T50" fmla="*/ 273 w 529"/>
              <a:gd name="T51" fmla="*/ 31 h 82"/>
              <a:gd name="T52" fmla="*/ 287 w 529"/>
              <a:gd name="T53" fmla="*/ 24 h 82"/>
              <a:gd name="T54" fmla="*/ 300 w 529"/>
              <a:gd name="T55" fmla="*/ 18 h 82"/>
              <a:gd name="T56" fmla="*/ 315 w 529"/>
              <a:gd name="T57" fmla="*/ 13 h 82"/>
              <a:gd name="T58" fmla="*/ 329 w 529"/>
              <a:gd name="T59" fmla="*/ 8 h 82"/>
              <a:gd name="T60" fmla="*/ 346 w 529"/>
              <a:gd name="T61" fmla="*/ 4 h 82"/>
              <a:gd name="T62" fmla="*/ 363 w 529"/>
              <a:gd name="T63" fmla="*/ 2 h 82"/>
              <a:gd name="T64" fmla="*/ 374 w 529"/>
              <a:gd name="T65" fmla="*/ 2 h 82"/>
              <a:gd name="T66" fmla="*/ 386 w 529"/>
              <a:gd name="T67" fmla="*/ 1 h 82"/>
              <a:gd name="T68" fmla="*/ 408 w 529"/>
              <a:gd name="T69" fmla="*/ 0 h 82"/>
              <a:gd name="T70" fmla="*/ 423 w 529"/>
              <a:gd name="T71" fmla="*/ 1 h 82"/>
              <a:gd name="T72" fmla="*/ 434 w 529"/>
              <a:gd name="T73" fmla="*/ 2 h 82"/>
              <a:gd name="T74" fmla="*/ 444 w 529"/>
              <a:gd name="T75" fmla="*/ 3 h 82"/>
              <a:gd name="T76" fmla="*/ 453 w 529"/>
              <a:gd name="T77" fmla="*/ 5 h 82"/>
              <a:gd name="T78" fmla="*/ 463 w 529"/>
              <a:gd name="T79" fmla="*/ 7 h 82"/>
              <a:gd name="T80" fmla="*/ 473 w 529"/>
              <a:gd name="T81" fmla="*/ 9 h 82"/>
              <a:gd name="T82" fmla="*/ 482 w 529"/>
              <a:gd name="T83" fmla="*/ 12 h 82"/>
              <a:gd name="T84" fmla="*/ 492 w 529"/>
              <a:gd name="T85" fmla="*/ 15 h 82"/>
              <a:gd name="T86" fmla="*/ 503 w 529"/>
              <a:gd name="T87" fmla="*/ 18 h 82"/>
              <a:gd name="T88" fmla="*/ 513 w 529"/>
              <a:gd name="T89" fmla="*/ 22 h 82"/>
              <a:gd name="T90" fmla="*/ 523 w 529"/>
              <a:gd name="T91"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2">
                <a:moveTo>
                  <a:pt x="0" y="28"/>
                </a:moveTo>
                <a:lnTo>
                  <a:pt x="3" y="31"/>
                </a:lnTo>
                <a:lnTo>
                  <a:pt x="7" y="34"/>
                </a:lnTo>
                <a:lnTo>
                  <a:pt x="10" y="37"/>
                </a:lnTo>
                <a:lnTo>
                  <a:pt x="13" y="40"/>
                </a:lnTo>
                <a:lnTo>
                  <a:pt x="17" y="43"/>
                </a:lnTo>
                <a:lnTo>
                  <a:pt x="21" y="46"/>
                </a:lnTo>
                <a:lnTo>
                  <a:pt x="24" y="48"/>
                </a:lnTo>
                <a:lnTo>
                  <a:pt x="28" y="51"/>
                </a:lnTo>
                <a:lnTo>
                  <a:pt x="31" y="53"/>
                </a:lnTo>
                <a:lnTo>
                  <a:pt x="35" y="56"/>
                </a:lnTo>
                <a:lnTo>
                  <a:pt x="39" y="58"/>
                </a:lnTo>
                <a:lnTo>
                  <a:pt x="43" y="60"/>
                </a:lnTo>
                <a:lnTo>
                  <a:pt x="47" y="62"/>
                </a:lnTo>
                <a:lnTo>
                  <a:pt x="51" y="63"/>
                </a:lnTo>
                <a:lnTo>
                  <a:pt x="54" y="65"/>
                </a:lnTo>
                <a:lnTo>
                  <a:pt x="58" y="67"/>
                </a:lnTo>
                <a:lnTo>
                  <a:pt x="63" y="69"/>
                </a:lnTo>
                <a:lnTo>
                  <a:pt x="67" y="70"/>
                </a:lnTo>
                <a:lnTo>
                  <a:pt x="71" y="71"/>
                </a:lnTo>
                <a:lnTo>
                  <a:pt x="75" y="73"/>
                </a:lnTo>
                <a:lnTo>
                  <a:pt x="79" y="74"/>
                </a:lnTo>
                <a:lnTo>
                  <a:pt x="84" y="75"/>
                </a:lnTo>
                <a:lnTo>
                  <a:pt x="89" y="76"/>
                </a:lnTo>
                <a:lnTo>
                  <a:pt x="93" y="77"/>
                </a:lnTo>
                <a:lnTo>
                  <a:pt x="98" y="78"/>
                </a:lnTo>
                <a:lnTo>
                  <a:pt x="102" y="79"/>
                </a:lnTo>
                <a:lnTo>
                  <a:pt x="107" y="79"/>
                </a:lnTo>
                <a:lnTo>
                  <a:pt x="112" y="80"/>
                </a:lnTo>
                <a:lnTo>
                  <a:pt x="117" y="80"/>
                </a:lnTo>
                <a:lnTo>
                  <a:pt x="122" y="80"/>
                </a:lnTo>
                <a:lnTo>
                  <a:pt x="127" y="81"/>
                </a:lnTo>
                <a:lnTo>
                  <a:pt x="140" y="81"/>
                </a:lnTo>
                <a:lnTo>
                  <a:pt x="149" y="80"/>
                </a:lnTo>
                <a:lnTo>
                  <a:pt x="157" y="80"/>
                </a:lnTo>
                <a:lnTo>
                  <a:pt x="166" y="79"/>
                </a:lnTo>
                <a:lnTo>
                  <a:pt x="173" y="77"/>
                </a:lnTo>
                <a:lnTo>
                  <a:pt x="180" y="75"/>
                </a:lnTo>
                <a:lnTo>
                  <a:pt x="188" y="73"/>
                </a:lnTo>
                <a:lnTo>
                  <a:pt x="194" y="71"/>
                </a:lnTo>
                <a:lnTo>
                  <a:pt x="201" y="68"/>
                </a:lnTo>
                <a:lnTo>
                  <a:pt x="208" y="65"/>
                </a:lnTo>
                <a:lnTo>
                  <a:pt x="215" y="62"/>
                </a:lnTo>
                <a:lnTo>
                  <a:pt x="222" y="59"/>
                </a:lnTo>
                <a:lnTo>
                  <a:pt x="228" y="56"/>
                </a:lnTo>
                <a:lnTo>
                  <a:pt x="235" y="52"/>
                </a:lnTo>
                <a:lnTo>
                  <a:pt x="241" y="48"/>
                </a:lnTo>
                <a:lnTo>
                  <a:pt x="248" y="45"/>
                </a:lnTo>
                <a:lnTo>
                  <a:pt x="254" y="42"/>
                </a:lnTo>
                <a:lnTo>
                  <a:pt x="260" y="38"/>
                </a:lnTo>
                <a:lnTo>
                  <a:pt x="267" y="34"/>
                </a:lnTo>
                <a:lnTo>
                  <a:pt x="273" y="31"/>
                </a:lnTo>
                <a:lnTo>
                  <a:pt x="280" y="28"/>
                </a:lnTo>
                <a:lnTo>
                  <a:pt x="287" y="24"/>
                </a:lnTo>
                <a:lnTo>
                  <a:pt x="293" y="21"/>
                </a:lnTo>
                <a:lnTo>
                  <a:pt x="300" y="18"/>
                </a:lnTo>
                <a:lnTo>
                  <a:pt x="307" y="15"/>
                </a:lnTo>
                <a:lnTo>
                  <a:pt x="315" y="13"/>
                </a:lnTo>
                <a:lnTo>
                  <a:pt x="322" y="10"/>
                </a:lnTo>
                <a:lnTo>
                  <a:pt x="329" y="8"/>
                </a:lnTo>
                <a:lnTo>
                  <a:pt x="338" y="6"/>
                </a:lnTo>
                <a:lnTo>
                  <a:pt x="346" y="4"/>
                </a:lnTo>
                <a:lnTo>
                  <a:pt x="354" y="3"/>
                </a:lnTo>
                <a:lnTo>
                  <a:pt x="363" y="2"/>
                </a:lnTo>
                <a:lnTo>
                  <a:pt x="369" y="2"/>
                </a:lnTo>
                <a:lnTo>
                  <a:pt x="374" y="2"/>
                </a:lnTo>
                <a:lnTo>
                  <a:pt x="380" y="1"/>
                </a:lnTo>
                <a:lnTo>
                  <a:pt x="386" y="1"/>
                </a:lnTo>
                <a:lnTo>
                  <a:pt x="391" y="0"/>
                </a:lnTo>
                <a:lnTo>
                  <a:pt x="408" y="0"/>
                </a:lnTo>
                <a:lnTo>
                  <a:pt x="413" y="1"/>
                </a:lnTo>
                <a:lnTo>
                  <a:pt x="423" y="1"/>
                </a:lnTo>
                <a:lnTo>
                  <a:pt x="428" y="2"/>
                </a:lnTo>
                <a:lnTo>
                  <a:pt x="434" y="2"/>
                </a:lnTo>
                <a:lnTo>
                  <a:pt x="438" y="3"/>
                </a:lnTo>
                <a:lnTo>
                  <a:pt x="444" y="3"/>
                </a:lnTo>
                <a:lnTo>
                  <a:pt x="448" y="4"/>
                </a:lnTo>
                <a:lnTo>
                  <a:pt x="453" y="5"/>
                </a:lnTo>
                <a:lnTo>
                  <a:pt x="458" y="6"/>
                </a:lnTo>
                <a:lnTo>
                  <a:pt x="463" y="7"/>
                </a:lnTo>
                <a:lnTo>
                  <a:pt x="468" y="8"/>
                </a:lnTo>
                <a:lnTo>
                  <a:pt x="473" y="9"/>
                </a:lnTo>
                <a:lnTo>
                  <a:pt x="478" y="10"/>
                </a:lnTo>
                <a:lnTo>
                  <a:pt x="482" y="12"/>
                </a:lnTo>
                <a:lnTo>
                  <a:pt x="488" y="13"/>
                </a:lnTo>
                <a:lnTo>
                  <a:pt x="492" y="15"/>
                </a:lnTo>
                <a:lnTo>
                  <a:pt x="498" y="16"/>
                </a:lnTo>
                <a:lnTo>
                  <a:pt x="503" y="18"/>
                </a:lnTo>
                <a:lnTo>
                  <a:pt x="508" y="20"/>
                </a:lnTo>
                <a:lnTo>
                  <a:pt x="513" y="22"/>
                </a:lnTo>
                <a:lnTo>
                  <a:pt x="517" y="24"/>
                </a:lnTo>
                <a:lnTo>
                  <a:pt x="523" y="26"/>
                </a:lnTo>
                <a:lnTo>
                  <a:pt x="528" y="2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37103" name="Text Box 239"/>
          <p:cNvSpPr txBox="1">
            <a:spLocks noChangeArrowheads="1"/>
          </p:cNvSpPr>
          <p:nvPr/>
        </p:nvSpPr>
        <p:spPr bwMode="auto">
          <a:xfrm>
            <a:off x="6284913" y="2386013"/>
            <a:ext cx="2274887"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500">
                <a:solidFill>
                  <a:srgbClr val="FFFFFF"/>
                </a:solidFill>
                <a:latin typeface="Arial" charset="0"/>
              </a:rPr>
              <a:t> Frühwarnindikatoren</a:t>
            </a:r>
          </a:p>
          <a:p>
            <a:pPr>
              <a:buFontTx/>
              <a:buChar char="•"/>
            </a:pPr>
            <a:r>
              <a:rPr lang="de-DE" altLang="en-US" sz="1500">
                <a:solidFill>
                  <a:srgbClr val="FFFFFF"/>
                </a:solidFill>
                <a:latin typeface="Arial" charset="0"/>
              </a:rPr>
              <a:t> nicht nur retrospektive</a:t>
            </a:r>
            <a:br>
              <a:rPr lang="de-DE" altLang="en-US" sz="1500">
                <a:solidFill>
                  <a:srgbClr val="FFFFFF"/>
                </a:solidFill>
                <a:latin typeface="Arial" charset="0"/>
              </a:rPr>
            </a:br>
            <a:r>
              <a:rPr lang="de-DE" altLang="en-US" sz="1500">
                <a:solidFill>
                  <a:srgbClr val="FFFFFF"/>
                </a:solidFill>
                <a:latin typeface="Arial" charset="0"/>
              </a:rPr>
              <a:t>   Kostenbetrachtung</a:t>
            </a:r>
          </a:p>
        </p:txBody>
      </p:sp>
      <p:sp>
        <p:nvSpPr>
          <p:cNvPr id="37104" name="Text Box 240"/>
          <p:cNvSpPr txBox="1">
            <a:spLocks noChangeArrowheads="1"/>
          </p:cNvSpPr>
          <p:nvPr/>
        </p:nvSpPr>
        <p:spPr bwMode="auto">
          <a:xfrm>
            <a:off x="7412038" y="4840288"/>
            <a:ext cx="1392237"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r"/>
            <a:r>
              <a:rPr lang="de-DE" altLang="en-US" sz="1500">
                <a:solidFill>
                  <a:srgbClr val="FFFF00"/>
                </a:solidFill>
                <a:latin typeface="Arial" charset="0"/>
              </a:rPr>
              <a:t>Prüfprotokolle</a:t>
            </a:r>
          </a:p>
          <a:p>
            <a:pPr algn="r"/>
            <a:r>
              <a:rPr lang="de-DE" altLang="en-US" sz="1500">
                <a:solidFill>
                  <a:srgbClr val="FFFF00"/>
                </a:solidFill>
                <a:latin typeface="Arial" charset="0"/>
              </a:rPr>
              <a:t>Projektplan</a:t>
            </a:r>
          </a:p>
          <a:p>
            <a:pPr algn="r"/>
            <a:r>
              <a:rPr lang="de-DE" altLang="en-US" sz="1500">
                <a:solidFill>
                  <a:srgbClr val="FFFF00"/>
                </a:solidFill>
                <a:latin typeface="Arial" charset="0"/>
              </a:rPr>
              <a:t>Metriken</a:t>
            </a:r>
          </a:p>
          <a:p>
            <a:pPr algn="r"/>
            <a:r>
              <a:rPr lang="de-DE" altLang="en-US" sz="1500">
                <a:solidFill>
                  <a:srgbClr val="FFFF00"/>
                </a:solidFill>
                <a:latin typeface="Arial" charset="0"/>
              </a:rPr>
              <a:t>Risken</a:t>
            </a:r>
          </a:p>
        </p:txBody>
      </p:sp>
      <p:sp>
        <p:nvSpPr>
          <p:cNvPr id="37105" name="AutoShape 241"/>
          <p:cNvSpPr>
            <a:spLocks noChangeArrowheads="1"/>
          </p:cNvSpPr>
          <p:nvPr/>
        </p:nvSpPr>
        <p:spPr bwMode="auto">
          <a:xfrm rot="-5400000">
            <a:off x="1103313" y="5186362"/>
            <a:ext cx="496888" cy="658813"/>
          </a:xfrm>
          <a:prstGeom prst="rightArrow">
            <a:avLst>
              <a:gd name="adj1" fmla="val 55130"/>
              <a:gd name="adj2" fmla="val 66199"/>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07" name="Text Box 243"/>
          <p:cNvSpPr txBox="1">
            <a:spLocks noChangeArrowheads="1"/>
          </p:cNvSpPr>
          <p:nvPr/>
        </p:nvSpPr>
        <p:spPr bwMode="auto">
          <a:xfrm>
            <a:off x="931863" y="5991225"/>
            <a:ext cx="13843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Projektauftrag</a:t>
            </a:r>
          </a:p>
        </p:txBody>
      </p:sp>
      <p:sp>
        <p:nvSpPr>
          <p:cNvPr id="37108" name="Text Box 244"/>
          <p:cNvSpPr txBox="1">
            <a:spLocks noChangeArrowheads="1"/>
          </p:cNvSpPr>
          <p:nvPr/>
        </p:nvSpPr>
        <p:spPr bwMode="auto">
          <a:xfrm>
            <a:off x="5926138" y="6062663"/>
            <a:ext cx="960437"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Abnahme</a:t>
            </a:r>
          </a:p>
        </p:txBody>
      </p:sp>
      <p:sp>
        <p:nvSpPr>
          <p:cNvPr id="37109" name="Text Box 245"/>
          <p:cNvSpPr txBox="1">
            <a:spLocks noChangeArrowheads="1"/>
          </p:cNvSpPr>
          <p:nvPr/>
        </p:nvSpPr>
        <p:spPr bwMode="auto">
          <a:xfrm>
            <a:off x="7680325" y="6062663"/>
            <a:ext cx="863600"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Wartung</a:t>
            </a:r>
          </a:p>
        </p:txBody>
      </p:sp>
      <p:sp>
        <p:nvSpPr>
          <p:cNvPr id="37110" name="AutoShape 246"/>
          <p:cNvSpPr>
            <a:spLocks noChangeArrowheads="1"/>
          </p:cNvSpPr>
          <p:nvPr/>
        </p:nvSpPr>
        <p:spPr bwMode="auto">
          <a:xfrm>
            <a:off x="6357938" y="5772150"/>
            <a:ext cx="2776537" cy="217488"/>
          </a:xfrm>
          <a:prstGeom prst="rightArrow">
            <a:avLst>
              <a:gd name="adj1" fmla="val 55556"/>
              <a:gd name="adj2" fmla="val 100772"/>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11" name="AutoShape 247"/>
          <p:cNvSpPr>
            <a:spLocks noChangeArrowheads="1"/>
          </p:cNvSpPr>
          <p:nvPr/>
        </p:nvSpPr>
        <p:spPr bwMode="auto">
          <a:xfrm rot="-5400000">
            <a:off x="2656682" y="5187156"/>
            <a:ext cx="496888" cy="657225"/>
          </a:xfrm>
          <a:prstGeom prst="rightArrow">
            <a:avLst>
              <a:gd name="adj1" fmla="val 55130"/>
              <a:gd name="adj2" fmla="val 66199"/>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12" name="AutoShape 248"/>
          <p:cNvSpPr>
            <a:spLocks noChangeArrowheads="1"/>
          </p:cNvSpPr>
          <p:nvPr/>
        </p:nvSpPr>
        <p:spPr bwMode="auto">
          <a:xfrm rot="-5400000">
            <a:off x="4209257" y="5187156"/>
            <a:ext cx="496888" cy="657225"/>
          </a:xfrm>
          <a:prstGeom prst="rightArrow">
            <a:avLst>
              <a:gd name="adj1" fmla="val 55130"/>
              <a:gd name="adj2" fmla="val 66199"/>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13" name="AutoShape 249"/>
          <p:cNvSpPr>
            <a:spLocks noChangeArrowheads="1"/>
          </p:cNvSpPr>
          <p:nvPr/>
        </p:nvSpPr>
        <p:spPr bwMode="auto">
          <a:xfrm rot="-5400000">
            <a:off x="5762626" y="5195887"/>
            <a:ext cx="495300" cy="657225"/>
          </a:xfrm>
          <a:prstGeom prst="rightArrow">
            <a:avLst>
              <a:gd name="adj1" fmla="val 55130"/>
              <a:gd name="adj2" fmla="val 66199"/>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14" name="AutoShape 250"/>
          <p:cNvSpPr>
            <a:spLocks noChangeArrowheads="1"/>
          </p:cNvSpPr>
          <p:nvPr/>
        </p:nvSpPr>
        <p:spPr bwMode="auto">
          <a:xfrm rot="-5400000">
            <a:off x="7315201" y="5195887"/>
            <a:ext cx="495300" cy="657225"/>
          </a:xfrm>
          <a:prstGeom prst="rightArrow">
            <a:avLst>
              <a:gd name="adj1" fmla="val 55130"/>
              <a:gd name="adj2" fmla="val 66199"/>
            </a:avLst>
          </a:prstGeom>
          <a:noFill/>
          <a:ln w="12700">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06" name="AutoShape 242"/>
          <p:cNvSpPr>
            <a:spLocks noChangeArrowheads="1"/>
          </p:cNvSpPr>
          <p:nvPr/>
        </p:nvSpPr>
        <p:spPr bwMode="auto">
          <a:xfrm>
            <a:off x="1168400" y="5772150"/>
            <a:ext cx="5189538" cy="217488"/>
          </a:xfrm>
          <a:prstGeom prst="rightArrow">
            <a:avLst>
              <a:gd name="adj1" fmla="val 55556"/>
              <a:gd name="adj2" fmla="val 137976"/>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37115" name="Line 251"/>
          <p:cNvSpPr>
            <a:spLocks noChangeShapeType="1"/>
          </p:cNvSpPr>
          <p:nvPr/>
        </p:nvSpPr>
        <p:spPr bwMode="auto">
          <a:xfrm>
            <a:off x="1168400" y="4762500"/>
            <a:ext cx="7893050" cy="0"/>
          </a:xfrm>
          <a:prstGeom prst="line">
            <a:avLst/>
          </a:prstGeom>
          <a:noFill/>
          <a:ln w="12700">
            <a:solidFill>
              <a:srgbClr val="FFFFFF"/>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37134" name="Group 270"/>
          <p:cNvGrpSpPr>
            <a:grpSpLocks/>
          </p:cNvGrpSpPr>
          <p:nvPr/>
        </p:nvGrpSpPr>
        <p:grpSpPr bwMode="auto">
          <a:xfrm>
            <a:off x="8402638" y="215900"/>
            <a:ext cx="1243012" cy="950913"/>
            <a:chOff x="5520" y="144"/>
            <a:chExt cx="816" cy="632"/>
          </a:xfrm>
        </p:grpSpPr>
        <p:sp>
          <p:nvSpPr>
            <p:cNvPr id="37135" name="Oval 271"/>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7136" name="Oval 272"/>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7137" name="Oval 273"/>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37138" name="Oval 274"/>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39" name="Oval 275"/>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0" name="Oval 276"/>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1" name="Freeform 277"/>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2" name="Freeform 278"/>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3" name="Freeform 279"/>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4" name="Freeform 280"/>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37145" name="Oval 281"/>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37146" name="Oval 282"/>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37147" name="Oval 283"/>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37148" name="AutoShape 284"/>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37149" name="AutoShape 285"/>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37150" name="Text Box 286"/>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37151" name="Oval 287"/>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
        <p:nvSpPr>
          <p:cNvPr id="37081" name="Freeform 217"/>
          <p:cNvSpPr>
            <a:spLocks/>
          </p:cNvSpPr>
          <p:nvPr/>
        </p:nvSpPr>
        <p:spPr bwMode="auto">
          <a:xfrm>
            <a:off x="2854325" y="3873500"/>
            <a:ext cx="920750" cy="74613"/>
          </a:xfrm>
          <a:custGeom>
            <a:avLst/>
            <a:gdLst>
              <a:gd name="T0" fmla="*/ 2 w 605"/>
              <a:gd name="T1" fmla="*/ 0 h 49"/>
              <a:gd name="T2" fmla="*/ 0 w 605"/>
              <a:gd name="T3" fmla="*/ 0 h 49"/>
              <a:gd name="T4" fmla="*/ 0 w 605"/>
              <a:gd name="T5" fmla="*/ 1 h 49"/>
              <a:gd name="T6" fmla="*/ 0 w 605"/>
              <a:gd name="T7" fmla="*/ 47 h 49"/>
              <a:gd name="T8" fmla="*/ 1 w 605"/>
              <a:gd name="T9" fmla="*/ 48 h 49"/>
              <a:gd name="T10" fmla="*/ 601 w 605"/>
              <a:gd name="T11" fmla="*/ 48 h 49"/>
              <a:gd name="T12" fmla="*/ 602 w 605"/>
              <a:gd name="T13" fmla="*/ 48 h 49"/>
              <a:gd name="T14" fmla="*/ 603 w 605"/>
              <a:gd name="T15" fmla="*/ 48 h 49"/>
              <a:gd name="T16" fmla="*/ 603 w 605"/>
              <a:gd name="T17" fmla="*/ 47 h 49"/>
              <a:gd name="T18" fmla="*/ 604 w 605"/>
              <a:gd name="T19" fmla="*/ 46 h 49"/>
              <a:gd name="T20" fmla="*/ 604 w 605"/>
              <a:gd name="T21" fmla="*/ 1 h 49"/>
              <a:gd name="T22" fmla="*/ 602 w 605"/>
              <a:gd name="T23" fmla="*/ 0 h 49"/>
              <a:gd name="T24" fmla="*/ 601 w 605"/>
              <a:gd name="T25" fmla="*/ 0 h 49"/>
              <a:gd name="T26" fmla="*/ 2 w 605"/>
              <a:gd name="T27" fmla="*/ 0 h 49"/>
              <a:gd name="T28" fmla="*/ 2 w 605"/>
              <a:gd name="T29" fmla="*/ 4 h 49"/>
              <a:gd name="T30" fmla="*/ 601 w 605"/>
              <a:gd name="T31" fmla="*/ 4 h 49"/>
              <a:gd name="T32" fmla="*/ 599 w 605"/>
              <a:gd name="T33" fmla="*/ 2 h 49"/>
              <a:gd name="T34" fmla="*/ 599 w 605"/>
              <a:gd name="T35" fmla="*/ 46 h 49"/>
              <a:gd name="T36" fmla="*/ 601 w 605"/>
              <a:gd name="T37" fmla="*/ 44 h 49"/>
              <a:gd name="T38" fmla="*/ 2 w 605"/>
              <a:gd name="T39" fmla="*/ 44 h 49"/>
              <a:gd name="T40" fmla="*/ 4 w 605"/>
              <a:gd name="T41" fmla="*/ 46 h 49"/>
              <a:gd name="T42" fmla="*/ 4 w 605"/>
              <a:gd name="T43" fmla="*/ 2 h 49"/>
              <a:gd name="T44" fmla="*/ 2 w 605"/>
              <a:gd name="T45" fmla="*/ 4 h 49"/>
              <a:gd name="T46" fmla="*/ 2 w 605"/>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49">
                <a:moveTo>
                  <a:pt x="2" y="0"/>
                </a:moveTo>
                <a:lnTo>
                  <a:pt x="0" y="0"/>
                </a:lnTo>
                <a:lnTo>
                  <a:pt x="0" y="1"/>
                </a:lnTo>
                <a:lnTo>
                  <a:pt x="0" y="47"/>
                </a:lnTo>
                <a:lnTo>
                  <a:pt x="1" y="48"/>
                </a:lnTo>
                <a:lnTo>
                  <a:pt x="601" y="48"/>
                </a:lnTo>
                <a:lnTo>
                  <a:pt x="602" y="48"/>
                </a:lnTo>
                <a:lnTo>
                  <a:pt x="603" y="48"/>
                </a:lnTo>
                <a:lnTo>
                  <a:pt x="603" y="47"/>
                </a:lnTo>
                <a:lnTo>
                  <a:pt x="604" y="46"/>
                </a:lnTo>
                <a:lnTo>
                  <a:pt x="604" y="1"/>
                </a:lnTo>
                <a:lnTo>
                  <a:pt x="602" y="0"/>
                </a:lnTo>
                <a:lnTo>
                  <a:pt x="601" y="0"/>
                </a:lnTo>
                <a:lnTo>
                  <a:pt x="2" y="0"/>
                </a:lnTo>
                <a:lnTo>
                  <a:pt x="2" y="4"/>
                </a:lnTo>
                <a:lnTo>
                  <a:pt x="601" y="4"/>
                </a:lnTo>
                <a:lnTo>
                  <a:pt x="599" y="2"/>
                </a:lnTo>
                <a:lnTo>
                  <a:pt x="599" y="46"/>
                </a:lnTo>
                <a:lnTo>
                  <a:pt x="601" y="44"/>
                </a:lnTo>
                <a:lnTo>
                  <a:pt x="2" y="44"/>
                </a:lnTo>
                <a:lnTo>
                  <a:pt x="4" y="46"/>
                </a:lnTo>
                <a:lnTo>
                  <a:pt x="4" y="2"/>
                </a:lnTo>
                <a:lnTo>
                  <a:pt x="2" y="4"/>
                </a:lnTo>
                <a:lnTo>
                  <a:pt x="2" y="0"/>
                </a:lnTo>
              </a:path>
            </a:pathLst>
          </a:custGeom>
          <a:solidFill>
            <a:srgbClr val="FFFF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title"/>
          </p:nvPr>
        </p:nvSpPr>
        <p:spPr>
          <a:xfrm>
            <a:off x="1344613" y="550863"/>
            <a:ext cx="4464050" cy="720725"/>
          </a:xfrm>
        </p:spPr>
        <p:txBody>
          <a:bodyPr/>
          <a:lstStyle/>
          <a:p>
            <a:r>
              <a:rPr lang="de-DE" altLang="en-US"/>
              <a:t>Controlling</a:t>
            </a:r>
            <a:br>
              <a:rPr lang="de-DE" altLang="en-US"/>
            </a:br>
            <a:r>
              <a:rPr lang="de-DE" altLang="en-US" sz="1700" i="1"/>
              <a:t>4. Wirkungsfelder : Software-Management</a:t>
            </a:r>
            <a:r>
              <a:rPr lang="de-DE" altLang="en-US" sz="1700"/>
              <a:t> </a:t>
            </a:r>
            <a:endParaRPr lang="de-DE" altLang="en-US"/>
          </a:p>
        </p:txBody>
      </p:sp>
      <p:sp>
        <p:nvSpPr>
          <p:cNvPr id="143364" name="Rectangle 4"/>
          <p:cNvSpPr>
            <a:spLocks noChangeArrowheads="1"/>
          </p:cNvSpPr>
          <p:nvPr/>
        </p:nvSpPr>
        <p:spPr bwMode="auto">
          <a:xfrm>
            <a:off x="803275" y="1754188"/>
            <a:ext cx="733425" cy="2651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00"/>
                </a:solidFill>
                <a:latin typeface="Arial" charset="0"/>
              </a:rPr>
              <a:t>Kosten</a:t>
            </a:r>
          </a:p>
        </p:txBody>
      </p:sp>
      <p:sp>
        <p:nvSpPr>
          <p:cNvPr id="143365" name="Rectangle 5"/>
          <p:cNvSpPr>
            <a:spLocks noChangeArrowheads="1"/>
          </p:cNvSpPr>
          <p:nvPr/>
        </p:nvSpPr>
        <p:spPr bwMode="auto">
          <a:xfrm>
            <a:off x="1243013" y="2597150"/>
            <a:ext cx="788987" cy="265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00"/>
                </a:solidFill>
                <a:latin typeface="Arial" charset="0"/>
              </a:rPr>
              <a:t>Qualität</a:t>
            </a:r>
          </a:p>
        </p:txBody>
      </p:sp>
      <p:sp>
        <p:nvSpPr>
          <p:cNvPr id="143550" name="Rectangle 190"/>
          <p:cNvSpPr>
            <a:spLocks noChangeArrowheads="1"/>
          </p:cNvSpPr>
          <p:nvPr/>
        </p:nvSpPr>
        <p:spPr bwMode="auto">
          <a:xfrm>
            <a:off x="474663" y="2597150"/>
            <a:ext cx="466725" cy="265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00"/>
                </a:solidFill>
                <a:latin typeface="Arial" charset="0"/>
              </a:rPr>
              <a:t>Zeit</a:t>
            </a:r>
          </a:p>
        </p:txBody>
      </p:sp>
      <p:sp>
        <p:nvSpPr>
          <p:cNvPr id="143551" name="AutoShape 191"/>
          <p:cNvSpPr>
            <a:spLocks noChangeArrowheads="1"/>
          </p:cNvSpPr>
          <p:nvPr/>
        </p:nvSpPr>
        <p:spPr bwMode="auto">
          <a:xfrm>
            <a:off x="779463" y="2020888"/>
            <a:ext cx="800100" cy="527050"/>
          </a:xfrm>
          <a:prstGeom prst="triangle">
            <a:avLst>
              <a:gd name="adj" fmla="val 50000"/>
            </a:avLst>
          </a:prstGeom>
          <a:noFill/>
          <a:ln w="381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43568" name="Group 208"/>
          <p:cNvGrpSpPr>
            <a:grpSpLocks/>
          </p:cNvGrpSpPr>
          <p:nvPr/>
        </p:nvGrpSpPr>
        <p:grpSpPr bwMode="auto">
          <a:xfrm>
            <a:off x="8402638" y="215900"/>
            <a:ext cx="1243012" cy="950913"/>
            <a:chOff x="5520" y="144"/>
            <a:chExt cx="816" cy="632"/>
          </a:xfrm>
        </p:grpSpPr>
        <p:sp>
          <p:nvSpPr>
            <p:cNvPr id="143569" name="Oval 209"/>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43570" name="Oval 210"/>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43571" name="Oval 211"/>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43572" name="Oval 212"/>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3" name="Oval 213"/>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4" name="Oval 214"/>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5" name="Freeform 215"/>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6" name="Freeform 216"/>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7" name="Freeform 217"/>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8" name="Freeform 218"/>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43579" name="Oval 219"/>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43580" name="Oval 220"/>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43581" name="Oval 221"/>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43582" name="AutoShape 222"/>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43583" name="AutoShape 223"/>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43584" name="Text Box 224"/>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43585" name="Oval 225"/>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grpSp>
        <p:nvGrpSpPr>
          <p:cNvPr id="143591" name="Group 231"/>
          <p:cNvGrpSpPr>
            <a:grpSpLocks/>
          </p:cNvGrpSpPr>
          <p:nvPr/>
        </p:nvGrpSpPr>
        <p:grpSpPr bwMode="auto">
          <a:xfrm>
            <a:off x="2119313" y="1876425"/>
            <a:ext cx="1314450" cy="1298575"/>
            <a:chOff x="2592" y="1296"/>
            <a:chExt cx="1104" cy="1104"/>
          </a:xfrm>
        </p:grpSpPr>
        <p:sp>
          <p:nvSpPr>
            <p:cNvPr id="143589" name="Line 229"/>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590" name="Line 230"/>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grpSp>
        <p:nvGrpSpPr>
          <p:cNvPr id="143592" name="Group 232"/>
          <p:cNvGrpSpPr>
            <a:grpSpLocks/>
          </p:cNvGrpSpPr>
          <p:nvPr/>
        </p:nvGrpSpPr>
        <p:grpSpPr bwMode="auto">
          <a:xfrm>
            <a:off x="1389063" y="4573588"/>
            <a:ext cx="1314450" cy="1009650"/>
            <a:chOff x="2592" y="1296"/>
            <a:chExt cx="1104" cy="1104"/>
          </a:xfrm>
        </p:grpSpPr>
        <p:sp>
          <p:nvSpPr>
            <p:cNvPr id="143593" name="Line 233"/>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594" name="Line 234"/>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grpSp>
        <p:nvGrpSpPr>
          <p:cNvPr id="143595" name="Group 235"/>
          <p:cNvGrpSpPr>
            <a:grpSpLocks/>
          </p:cNvGrpSpPr>
          <p:nvPr/>
        </p:nvGrpSpPr>
        <p:grpSpPr bwMode="auto">
          <a:xfrm>
            <a:off x="3214688" y="4010025"/>
            <a:ext cx="1316037" cy="1009650"/>
            <a:chOff x="2592" y="1296"/>
            <a:chExt cx="1104" cy="1104"/>
          </a:xfrm>
        </p:grpSpPr>
        <p:sp>
          <p:nvSpPr>
            <p:cNvPr id="143596" name="Line 236"/>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597" name="Line 237"/>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grpSp>
        <p:nvGrpSpPr>
          <p:cNvPr id="143598" name="Group 238"/>
          <p:cNvGrpSpPr>
            <a:grpSpLocks/>
          </p:cNvGrpSpPr>
          <p:nvPr/>
        </p:nvGrpSpPr>
        <p:grpSpPr bwMode="auto">
          <a:xfrm>
            <a:off x="4895850" y="3390900"/>
            <a:ext cx="1316038" cy="1011238"/>
            <a:chOff x="2592" y="1296"/>
            <a:chExt cx="1104" cy="1104"/>
          </a:xfrm>
        </p:grpSpPr>
        <p:sp>
          <p:nvSpPr>
            <p:cNvPr id="143599" name="Line 239"/>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00" name="Line 240"/>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grpSp>
        <p:nvGrpSpPr>
          <p:cNvPr id="143601" name="Group 241"/>
          <p:cNvGrpSpPr>
            <a:grpSpLocks/>
          </p:cNvGrpSpPr>
          <p:nvPr/>
        </p:nvGrpSpPr>
        <p:grpSpPr bwMode="auto">
          <a:xfrm>
            <a:off x="6430963" y="2886075"/>
            <a:ext cx="1314450" cy="1011238"/>
            <a:chOff x="2592" y="1296"/>
            <a:chExt cx="1104" cy="1104"/>
          </a:xfrm>
        </p:grpSpPr>
        <p:sp>
          <p:nvSpPr>
            <p:cNvPr id="143602" name="Line 242"/>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03" name="Line 243"/>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grpSp>
        <p:nvGrpSpPr>
          <p:cNvPr id="143604" name="Group 244"/>
          <p:cNvGrpSpPr>
            <a:grpSpLocks/>
          </p:cNvGrpSpPr>
          <p:nvPr/>
        </p:nvGrpSpPr>
        <p:grpSpPr bwMode="auto">
          <a:xfrm>
            <a:off x="7891463" y="2241550"/>
            <a:ext cx="1316037" cy="1009650"/>
            <a:chOff x="2592" y="1296"/>
            <a:chExt cx="1104" cy="1104"/>
          </a:xfrm>
        </p:grpSpPr>
        <p:sp>
          <p:nvSpPr>
            <p:cNvPr id="143605" name="Line 245"/>
            <p:cNvSpPr>
              <a:spLocks noChangeShapeType="1"/>
            </p:cNvSpPr>
            <p:nvPr/>
          </p:nvSpPr>
          <p:spPr bwMode="auto">
            <a:xfrm>
              <a:off x="2592" y="1296"/>
              <a:ext cx="0" cy="1104"/>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06" name="Line 246"/>
            <p:cNvSpPr>
              <a:spLocks noChangeShapeType="1"/>
            </p:cNvSpPr>
            <p:nvPr/>
          </p:nvSpPr>
          <p:spPr bwMode="auto">
            <a:xfrm rot="-5400000">
              <a:off x="3144" y="1848"/>
              <a:ext cx="0" cy="1104"/>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sp>
        <p:nvSpPr>
          <p:cNvPr id="143633" name="Oval 273"/>
          <p:cNvSpPr>
            <a:spLocks noChangeArrowheads="1"/>
          </p:cNvSpPr>
          <p:nvPr/>
        </p:nvSpPr>
        <p:spPr bwMode="auto">
          <a:xfrm>
            <a:off x="1462088" y="5367338"/>
            <a:ext cx="73025" cy="71437"/>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4" name="Oval 274"/>
          <p:cNvSpPr>
            <a:spLocks noChangeArrowheads="1"/>
          </p:cNvSpPr>
          <p:nvPr/>
        </p:nvSpPr>
        <p:spPr bwMode="auto">
          <a:xfrm>
            <a:off x="1608138" y="5222875"/>
            <a:ext cx="73025" cy="71438"/>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5" name="Oval 275"/>
          <p:cNvSpPr>
            <a:spLocks noChangeArrowheads="1"/>
          </p:cNvSpPr>
          <p:nvPr/>
        </p:nvSpPr>
        <p:spPr bwMode="auto">
          <a:xfrm>
            <a:off x="1681163" y="5367338"/>
            <a:ext cx="73025" cy="71437"/>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6" name="Oval 276"/>
          <p:cNvSpPr>
            <a:spLocks noChangeArrowheads="1"/>
          </p:cNvSpPr>
          <p:nvPr/>
        </p:nvSpPr>
        <p:spPr bwMode="auto">
          <a:xfrm>
            <a:off x="1827213" y="4789488"/>
            <a:ext cx="73025" cy="71437"/>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7" name="Oval 277"/>
          <p:cNvSpPr>
            <a:spLocks noChangeArrowheads="1"/>
          </p:cNvSpPr>
          <p:nvPr/>
        </p:nvSpPr>
        <p:spPr bwMode="auto">
          <a:xfrm>
            <a:off x="1900238" y="5005388"/>
            <a:ext cx="73025" cy="73025"/>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8" name="Oval 278"/>
          <p:cNvSpPr>
            <a:spLocks noChangeArrowheads="1"/>
          </p:cNvSpPr>
          <p:nvPr/>
        </p:nvSpPr>
        <p:spPr bwMode="auto">
          <a:xfrm>
            <a:off x="2046288" y="5222875"/>
            <a:ext cx="73025" cy="71438"/>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39" name="Oval 279"/>
          <p:cNvSpPr>
            <a:spLocks noChangeArrowheads="1"/>
          </p:cNvSpPr>
          <p:nvPr/>
        </p:nvSpPr>
        <p:spPr bwMode="auto">
          <a:xfrm>
            <a:off x="2119313" y="4933950"/>
            <a:ext cx="73025" cy="71438"/>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0" name="Oval 280"/>
          <p:cNvSpPr>
            <a:spLocks noChangeArrowheads="1"/>
          </p:cNvSpPr>
          <p:nvPr/>
        </p:nvSpPr>
        <p:spPr bwMode="auto">
          <a:xfrm>
            <a:off x="2192338" y="5149850"/>
            <a:ext cx="73025" cy="73025"/>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1" name="Oval 281"/>
          <p:cNvSpPr>
            <a:spLocks noChangeArrowheads="1"/>
          </p:cNvSpPr>
          <p:nvPr/>
        </p:nvSpPr>
        <p:spPr bwMode="auto">
          <a:xfrm>
            <a:off x="2265363" y="5438775"/>
            <a:ext cx="73025" cy="73025"/>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2" name="Oval 282"/>
          <p:cNvSpPr>
            <a:spLocks noChangeArrowheads="1"/>
          </p:cNvSpPr>
          <p:nvPr/>
        </p:nvSpPr>
        <p:spPr bwMode="auto">
          <a:xfrm>
            <a:off x="2411413" y="5005388"/>
            <a:ext cx="73025" cy="73025"/>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3" name="Oval 283"/>
          <p:cNvSpPr>
            <a:spLocks noChangeArrowheads="1"/>
          </p:cNvSpPr>
          <p:nvPr/>
        </p:nvSpPr>
        <p:spPr bwMode="auto">
          <a:xfrm>
            <a:off x="2484438" y="5294313"/>
            <a:ext cx="73025" cy="73025"/>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4" name="Oval 284"/>
          <p:cNvSpPr>
            <a:spLocks noChangeArrowheads="1"/>
          </p:cNvSpPr>
          <p:nvPr/>
        </p:nvSpPr>
        <p:spPr bwMode="auto">
          <a:xfrm>
            <a:off x="1754188" y="5222875"/>
            <a:ext cx="73025" cy="71438"/>
          </a:xfrm>
          <a:prstGeom prst="ellipse">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5" name="Line 285"/>
          <p:cNvSpPr>
            <a:spLocks noChangeShapeType="1"/>
          </p:cNvSpPr>
          <p:nvPr/>
        </p:nvSpPr>
        <p:spPr bwMode="auto">
          <a:xfrm>
            <a:off x="3214688" y="4586288"/>
            <a:ext cx="1023937" cy="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6" name="Line 286"/>
          <p:cNvSpPr>
            <a:spLocks noChangeShapeType="1"/>
          </p:cNvSpPr>
          <p:nvPr/>
        </p:nvSpPr>
        <p:spPr bwMode="auto">
          <a:xfrm flipV="1">
            <a:off x="4895850" y="3968750"/>
            <a:ext cx="1022350" cy="144463"/>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7" name="Line 287"/>
          <p:cNvSpPr>
            <a:spLocks noChangeShapeType="1"/>
          </p:cNvSpPr>
          <p:nvPr/>
        </p:nvSpPr>
        <p:spPr bwMode="auto">
          <a:xfrm flipV="1">
            <a:off x="6430963" y="3103563"/>
            <a:ext cx="1022350" cy="504825"/>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49" name="Arc 289"/>
          <p:cNvSpPr>
            <a:spLocks/>
          </p:cNvSpPr>
          <p:nvPr/>
        </p:nvSpPr>
        <p:spPr bwMode="auto">
          <a:xfrm flipV="1">
            <a:off x="7891463" y="1947863"/>
            <a:ext cx="1023937" cy="1082675"/>
          </a:xfrm>
          <a:custGeom>
            <a:avLst/>
            <a:gdLst>
              <a:gd name="G0" fmla="+- 0 0 0"/>
              <a:gd name="G1" fmla="+- 21600 0 0"/>
              <a:gd name="G2" fmla="+- 21600 0 0"/>
              <a:gd name="T0" fmla="*/ 0 w 20279"/>
              <a:gd name="T1" fmla="*/ 0 h 21600"/>
              <a:gd name="T2" fmla="*/ 20279 w 20279"/>
              <a:gd name="T3" fmla="*/ 14161 h 21600"/>
              <a:gd name="T4" fmla="*/ 0 w 20279"/>
              <a:gd name="T5" fmla="*/ 21600 h 21600"/>
            </a:gdLst>
            <a:ahLst/>
            <a:cxnLst>
              <a:cxn ang="0">
                <a:pos x="T0" y="T1"/>
              </a:cxn>
              <a:cxn ang="0">
                <a:pos x="T2" y="T3"/>
              </a:cxn>
              <a:cxn ang="0">
                <a:pos x="T4" y="T5"/>
              </a:cxn>
            </a:cxnLst>
            <a:rect l="0" t="0" r="r" b="b"/>
            <a:pathLst>
              <a:path w="20279" h="21600" fill="none" extrusionOk="0">
                <a:moveTo>
                  <a:pt x="-1" y="0"/>
                </a:moveTo>
                <a:cubicBezTo>
                  <a:pt x="9060" y="0"/>
                  <a:pt x="17158" y="5654"/>
                  <a:pt x="20278" y="14161"/>
                </a:cubicBezTo>
              </a:path>
              <a:path w="20279" h="21600" stroke="0" extrusionOk="0">
                <a:moveTo>
                  <a:pt x="-1" y="0"/>
                </a:moveTo>
                <a:cubicBezTo>
                  <a:pt x="9060" y="0"/>
                  <a:pt x="17158" y="5654"/>
                  <a:pt x="20278" y="14161"/>
                </a:cubicBezTo>
                <a:lnTo>
                  <a:pt x="0" y="21600"/>
                </a:lnTo>
                <a:close/>
              </a:path>
            </a:pathLst>
          </a:custGeom>
          <a:noFill/>
          <a:ln w="12700">
            <a:solidFill>
              <a:srgbClr val="FFFFFF"/>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3650" name="Text Box 290"/>
          <p:cNvSpPr txBox="1">
            <a:spLocks noChangeArrowheads="1"/>
          </p:cNvSpPr>
          <p:nvPr/>
        </p:nvSpPr>
        <p:spPr bwMode="auto">
          <a:xfrm>
            <a:off x="3003550" y="3248025"/>
            <a:ext cx="84455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Arial" charset="0"/>
              </a:rPr>
              <a:t>Projekte</a:t>
            </a:r>
          </a:p>
        </p:txBody>
      </p:sp>
      <p:sp>
        <p:nvSpPr>
          <p:cNvPr id="143651" name="Text Box 291"/>
          <p:cNvSpPr txBox="1">
            <a:spLocks noChangeArrowheads="1"/>
          </p:cNvSpPr>
          <p:nvPr/>
        </p:nvSpPr>
        <p:spPr bwMode="auto">
          <a:xfrm>
            <a:off x="1077913" y="2181225"/>
            <a:ext cx="206375"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2300">
                <a:solidFill>
                  <a:srgbClr val="FFFF00"/>
                </a:solidFill>
                <a:latin typeface="Arial" charset="0"/>
              </a:rPr>
              <a:t>*</a:t>
            </a:r>
          </a:p>
        </p:txBody>
      </p:sp>
      <p:grpSp>
        <p:nvGrpSpPr>
          <p:cNvPr id="143659" name="Group 299"/>
          <p:cNvGrpSpPr>
            <a:grpSpLocks/>
          </p:cNvGrpSpPr>
          <p:nvPr/>
        </p:nvGrpSpPr>
        <p:grpSpPr bwMode="auto">
          <a:xfrm>
            <a:off x="6472238" y="5767388"/>
            <a:ext cx="2808287" cy="293687"/>
            <a:chOff x="1640" y="3549"/>
            <a:chExt cx="4264" cy="501"/>
          </a:xfrm>
        </p:grpSpPr>
        <p:sp>
          <p:nvSpPr>
            <p:cNvPr id="143660" name="Rectangle 300"/>
            <p:cNvSpPr>
              <a:spLocks noChangeArrowheads="1"/>
            </p:cNvSpPr>
            <p:nvPr/>
          </p:nvSpPr>
          <p:spPr bwMode="auto">
            <a:xfrm>
              <a:off x="1640" y="3549"/>
              <a:ext cx="4264" cy="50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3661" name="Rectangle 301"/>
            <p:cNvSpPr>
              <a:spLocks noChangeArrowheads="1"/>
            </p:cNvSpPr>
            <p:nvPr/>
          </p:nvSpPr>
          <p:spPr bwMode="auto">
            <a:xfrm>
              <a:off x="1640" y="355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3662" name="Rectangle 302"/>
            <p:cNvSpPr>
              <a:spLocks noChangeArrowheads="1"/>
            </p:cNvSpPr>
            <p:nvPr/>
          </p:nvSpPr>
          <p:spPr bwMode="auto">
            <a:xfrm>
              <a:off x="1707" y="3552"/>
              <a:ext cx="71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1</a:t>
              </a:r>
            </a:p>
          </p:txBody>
        </p:sp>
      </p:grpSp>
      <p:sp>
        <p:nvSpPr>
          <p:cNvPr id="143663" name="Rectangle 303"/>
          <p:cNvSpPr>
            <a:spLocks noChangeArrowheads="1"/>
          </p:cNvSpPr>
          <p:nvPr/>
        </p:nvSpPr>
        <p:spPr bwMode="auto">
          <a:xfrm>
            <a:off x="7056438" y="4619625"/>
            <a:ext cx="1676400" cy="354013"/>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664" name="Rectangle 304"/>
          <p:cNvSpPr>
            <a:spLocks noChangeArrowheads="1"/>
          </p:cNvSpPr>
          <p:nvPr/>
        </p:nvSpPr>
        <p:spPr bwMode="auto">
          <a:xfrm>
            <a:off x="7056438" y="4618038"/>
            <a:ext cx="422275" cy="173037"/>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3665" name="Rectangle 305"/>
          <p:cNvSpPr>
            <a:spLocks noChangeArrowheads="1"/>
          </p:cNvSpPr>
          <p:nvPr/>
        </p:nvSpPr>
        <p:spPr bwMode="auto">
          <a:xfrm>
            <a:off x="7100888" y="4637088"/>
            <a:ext cx="4730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5</a:t>
            </a:r>
          </a:p>
        </p:txBody>
      </p:sp>
      <p:grpSp>
        <p:nvGrpSpPr>
          <p:cNvPr id="143666" name="Group 306"/>
          <p:cNvGrpSpPr>
            <a:grpSpLocks/>
          </p:cNvGrpSpPr>
          <p:nvPr/>
        </p:nvGrpSpPr>
        <p:grpSpPr bwMode="auto">
          <a:xfrm>
            <a:off x="6618288" y="5480050"/>
            <a:ext cx="2549525" cy="292100"/>
            <a:chOff x="1841" y="3042"/>
            <a:chExt cx="3871" cy="501"/>
          </a:xfrm>
        </p:grpSpPr>
        <p:sp>
          <p:nvSpPr>
            <p:cNvPr id="143667" name="Rectangle 307"/>
            <p:cNvSpPr>
              <a:spLocks noChangeArrowheads="1"/>
            </p:cNvSpPr>
            <p:nvPr/>
          </p:nvSpPr>
          <p:spPr bwMode="auto">
            <a:xfrm>
              <a:off x="1847" y="3042"/>
              <a:ext cx="3865" cy="501"/>
            </a:xfrm>
            <a:prstGeom prst="rect">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3668" name="Group 308"/>
            <p:cNvGrpSpPr>
              <a:grpSpLocks/>
            </p:cNvGrpSpPr>
            <p:nvPr/>
          </p:nvGrpSpPr>
          <p:grpSpPr bwMode="auto">
            <a:xfrm>
              <a:off x="1841" y="3042"/>
              <a:ext cx="786" cy="310"/>
              <a:chOff x="1736" y="3072"/>
              <a:chExt cx="786" cy="310"/>
            </a:xfrm>
          </p:grpSpPr>
          <p:sp>
            <p:nvSpPr>
              <p:cNvPr id="143669" name="Rectangle 309"/>
              <p:cNvSpPr>
                <a:spLocks noChangeArrowheads="1"/>
              </p:cNvSpPr>
              <p:nvPr/>
            </p:nvSpPr>
            <p:spPr bwMode="auto">
              <a:xfrm>
                <a:off x="1736" y="307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3670" name="Rectangle 310"/>
              <p:cNvSpPr>
                <a:spLocks noChangeArrowheads="1"/>
              </p:cNvSpPr>
              <p:nvPr/>
            </p:nvSpPr>
            <p:spPr bwMode="auto">
              <a:xfrm>
                <a:off x="1803" y="3072"/>
                <a:ext cx="71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2</a:t>
                </a:r>
              </a:p>
            </p:txBody>
          </p:sp>
        </p:grpSp>
      </p:grpSp>
      <p:grpSp>
        <p:nvGrpSpPr>
          <p:cNvPr id="143671" name="Group 311"/>
          <p:cNvGrpSpPr>
            <a:grpSpLocks/>
          </p:cNvGrpSpPr>
          <p:nvPr/>
        </p:nvGrpSpPr>
        <p:grpSpPr bwMode="auto">
          <a:xfrm>
            <a:off x="6764338" y="5195888"/>
            <a:ext cx="2265362" cy="292100"/>
            <a:chOff x="2032" y="2544"/>
            <a:chExt cx="3440" cy="501"/>
          </a:xfrm>
        </p:grpSpPr>
        <p:sp>
          <p:nvSpPr>
            <p:cNvPr id="143672" name="Rectangle 312"/>
            <p:cNvSpPr>
              <a:spLocks noChangeArrowheads="1"/>
            </p:cNvSpPr>
            <p:nvPr/>
          </p:nvSpPr>
          <p:spPr bwMode="auto">
            <a:xfrm>
              <a:off x="2032" y="2544"/>
              <a:ext cx="3440" cy="501"/>
            </a:xfrm>
            <a:prstGeom prst="rect">
              <a:avLst/>
            </a:prstGeom>
            <a:solidFill>
              <a:srgbClr val="9EA7D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43673" name="Group 313"/>
            <p:cNvGrpSpPr>
              <a:grpSpLocks/>
            </p:cNvGrpSpPr>
            <p:nvPr/>
          </p:nvGrpSpPr>
          <p:grpSpPr bwMode="auto">
            <a:xfrm>
              <a:off x="2037" y="2544"/>
              <a:ext cx="783" cy="310"/>
              <a:chOff x="1854" y="2592"/>
              <a:chExt cx="783" cy="310"/>
            </a:xfrm>
          </p:grpSpPr>
          <p:sp>
            <p:nvSpPr>
              <p:cNvPr id="143674" name="Rectangle 314"/>
              <p:cNvSpPr>
                <a:spLocks noChangeArrowheads="1"/>
              </p:cNvSpPr>
              <p:nvPr/>
            </p:nvSpPr>
            <p:spPr bwMode="auto">
              <a:xfrm>
                <a:off x="1854" y="259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3675" name="Rectangle 315"/>
              <p:cNvSpPr>
                <a:spLocks noChangeArrowheads="1"/>
              </p:cNvSpPr>
              <p:nvPr/>
            </p:nvSpPr>
            <p:spPr bwMode="auto">
              <a:xfrm>
                <a:off x="1919" y="2592"/>
                <a:ext cx="71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3</a:t>
                </a:r>
              </a:p>
            </p:txBody>
          </p:sp>
        </p:grpSp>
      </p:grpSp>
      <p:sp>
        <p:nvSpPr>
          <p:cNvPr id="143676" name="Rectangle 316"/>
          <p:cNvSpPr>
            <a:spLocks noChangeArrowheads="1"/>
          </p:cNvSpPr>
          <p:nvPr/>
        </p:nvSpPr>
        <p:spPr bwMode="auto">
          <a:xfrm>
            <a:off x="6910388" y="4906963"/>
            <a:ext cx="1970087" cy="293687"/>
          </a:xfrm>
          <a:prstGeom prst="rect">
            <a:avLst/>
          </a:prstGeom>
          <a:solidFill>
            <a:srgbClr val="00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43677" name="Group 317"/>
          <p:cNvGrpSpPr>
            <a:grpSpLocks/>
          </p:cNvGrpSpPr>
          <p:nvPr/>
        </p:nvGrpSpPr>
        <p:grpSpPr bwMode="auto">
          <a:xfrm>
            <a:off x="6910388" y="4906963"/>
            <a:ext cx="522287" cy="180975"/>
            <a:chOff x="1854" y="2064"/>
            <a:chExt cx="700" cy="244"/>
          </a:xfrm>
        </p:grpSpPr>
        <p:sp>
          <p:nvSpPr>
            <p:cNvPr id="143678" name="Rectangle 318"/>
            <p:cNvSpPr>
              <a:spLocks noChangeArrowheads="1"/>
            </p:cNvSpPr>
            <p:nvPr/>
          </p:nvSpPr>
          <p:spPr bwMode="auto">
            <a:xfrm>
              <a:off x="1854" y="2064"/>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43679" name="Rectangle 319"/>
            <p:cNvSpPr>
              <a:spLocks noChangeArrowheads="1"/>
            </p:cNvSpPr>
            <p:nvPr/>
          </p:nvSpPr>
          <p:spPr bwMode="auto">
            <a:xfrm>
              <a:off x="1920" y="2064"/>
              <a:ext cx="6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4</a:t>
              </a:r>
            </a:p>
          </p:txBody>
        </p:sp>
      </p:grpSp>
      <p:sp>
        <p:nvSpPr>
          <p:cNvPr id="143680" name="Rectangle 320"/>
          <p:cNvSpPr>
            <a:spLocks noChangeArrowheads="1"/>
          </p:cNvSpPr>
          <p:nvPr/>
        </p:nvSpPr>
        <p:spPr bwMode="auto">
          <a:xfrm>
            <a:off x="7762875" y="5813425"/>
            <a:ext cx="454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Initial</a:t>
            </a:r>
          </a:p>
        </p:txBody>
      </p:sp>
      <p:sp>
        <p:nvSpPr>
          <p:cNvPr id="143681" name="Rectangle 321"/>
          <p:cNvSpPr>
            <a:spLocks noChangeArrowheads="1"/>
          </p:cNvSpPr>
          <p:nvPr/>
        </p:nvSpPr>
        <p:spPr bwMode="auto">
          <a:xfrm>
            <a:off x="7658100" y="5524500"/>
            <a:ext cx="838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Repeatable</a:t>
            </a:r>
          </a:p>
        </p:txBody>
      </p:sp>
      <p:sp>
        <p:nvSpPr>
          <p:cNvPr id="143682" name="Rectangle 322"/>
          <p:cNvSpPr>
            <a:spLocks noChangeArrowheads="1"/>
          </p:cNvSpPr>
          <p:nvPr/>
        </p:nvSpPr>
        <p:spPr bwMode="auto">
          <a:xfrm>
            <a:off x="7753350" y="5267325"/>
            <a:ext cx="6048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Defined</a:t>
            </a:r>
          </a:p>
        </p:txBody>
      </p:sp>
      <p:sp>
        <p:nvSpPr>
          <p:cNvPr id="143683" name="Rectangle 323"/>
          <p:cNvSpPr>
            <a:spLocks noChangeArrowheads="1"/>
          </p:cNvSpPr>
          <p:nvPr/>
        </p:nvSpPr>
        <p:spPr bwMode="auto">
          <a:xfrm>
            <a:off x="7673975" y="4946650"/>
            <a:ext cx="6985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Managed</a:t>
            </a:r>
          </a:p>
        </p:txBody>
      </p:sp>
      <p:sp>
        <p:nvSpPr>
          <p:cNvPr id="143684" name="Rectangle 324"/>
          <p:cNvSpPr>
            <a:spLocks noChangeArrowheads="1"/>
          </p:cNvSpPr>
          <p:nvPr/>
        </p:nvSpPr>
        <p:spPr bwMode="auto">
          <a:xfrm>
            <a:off x="7567613" y="4659313"/>
            <a:ext cx="8763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Optimizing</a:t>
            </a:r>
          </a:p>
        </p:txBody>
      </p:sp>
      <p:sp>
        <p:nvSpPr>
          <p:cNvPr id="143685" name="Rectangle 325"/>
          <p:cNvSpPr>
            <a:spLocks noChangeArrowheads="1"/>
          </p:cNvSpPr>
          <p:nvPr/>
        </p:nvSpPr>
        <p:spPr bwMode="auto">
          <a:xfrm>
            <a:off x="1760538" y="5700713"/>
            <a:ext cx="5873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Initial</a:t>
            </a:r>
          </a:p>
        </p:txBody>
      </p:sp>
      <p:sp>
        <p:nvSpPr>
          <p:cNvPr id="143686" name="Rectangle 326"/>
          <p:cNvSpPr>
            <a:spLocks noChangeArrowheads="1"/>
          </p:cNvSpPr>
          <p:nvPr/>
        </p:nvSpPr>
        <p:spPr bwMode="auto">
          <a:xfrm>
            <a:off x="3297238" y="5122863"/>
            <a:ext cx="11096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Repeatable</a:t>
            </a:r>
          </a:p>
        </p:txBody>
      </p:sp>
      <p:sp>
        <p:nvSpPr>
          <p:cNvPr id="143687" name="Rectangle 327"/>
          <p:cNvSpPr>
            <a:spLocks noChangeArrowheads="1"/>
          </p:cNvSpPr>
          <p:nvPr/>
        </p:nvSpPr>
        <p:spPr bwMode="auto">
          <a:xfrm>
            <a:off x="5121275" y="4473575"/>
            <a:ext cx="7905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Defined</a:t>
            </a:r>
          </a:p>
        </p:txBody>
      </p:sp>
      <p:sp>
        <p:nvSpPr>
          <p:cNvPr id="143688" name="Rectangle 328"/>
          <p:cNvSpPr>
            <a:spLocks noChangeArrowheads="1"/>
          </p:cNvSpPr>
          <p:nvPr/>
        </p:nvSpPr>
        <p:spPr bwMode="auto">
          <a:xfrm>
            <a:off x="6511925" y="3897313"/>
            <a:ext cx="9175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Managed</a:t>
            </a:r>
          </a:p>
        </p:txBody>
      </p:sp>
      <p:sp>
        <p:nvSpPr>
          <p:cNvPr id="143689" name="Rectangle 329"/>
          <p:cNvSpPr>
            <a:spLocks noChangeArrowheads="1"/>
          </p:cNvSpPr>
          <p:nvPr/>
        </p:nvSpPr>
        <p:spPr bwMode="auto">
          <a:xfrm>
            <a:off x="7891463" y="3319463"/>
            <a:ext cx="1389062"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00"/>
                </a:solidFill>
                <a:latin typeface="Arial" charset="0"/>
              </a:rPr>
              <a:t>Optimizing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44613" y="901700"/>
            <a:ext cx="6389687" cy="898525"/>
          </a:xfrm>
        </p:spPr>
        <p:txBody>
          <a:bodyPr/>
          <a:lstStyle/>
          <a:p>
            <a:r>
              <a:rPr lang="de-DE" altLang="en-US"/>
              <a:t>2. Begriffe: Was bedeutet das alles?</a:t>
            </a:r>
            <a:br>
              <a:rPr lang="de-DE" altLang="en-US"/>
            </a:br>
            <a:r>
              <a:rPr lang="de-DE" altLang="en-US"/>
              <a:t>                    </a:t>
            </a:r>
            <a:r>
              <a:rPr lang="de-DE" altLang="en-US" sz="2300" i="1"/>
              <a:t>Begriffe rund um die Qualität</a:t>
            </a:r>
            <a:endParaRPr lang="de-DE" altLang="en-US"/>
          </a:p>
        </p:txBody>
      </p:sp>
      <p:sp>
        <p:nvSpPr>
          <p:cNvPr id="7173" name="Rectangle 5"/>
          <p:cNvSpPr>
            <a:spLocks noChangeArrowheads="1"/>
          </p:cNvSpPr>
          <p:nvPr/>
        </p:nvSpPr>
        <p:spPr bwMode="auto">
          <a:xfrm>
            <a:off x="2632075" y="2524125"/>
            <a:ext cx="1258888" cy="4365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Qualität</a:t>
            </a:r>
          </a:p>
        </p:txBody>
      </p:sp>
      <p:sp>
        <p:nvSpPr>
          <p:cNvPr id="7174" name="Rectangle 6"/>
          <p:cNvSpPr>
            <a:spLocks noChangeArrowheads="1"/>
          </p:cNvSpPr>
          <p:nvPr/>
        </p:nvSpPr>
        <p:spPr bwMode="auto">
          <a:xfrm rot="-1578152">
            <a:off x="5703888" y="5049838"/>
            <a:ext cx="3219450" cy="4365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Qualitätsmanagement</a:t>
            </a:r>
          </a:p>
        </p:txBody>
      </p:sp>
      <p:sp>
        <p:nvSpPr>
          <p:cNvPr id="7175" name="Rectangle 7"/>
          <p:cNvSpPr>
            <a:spLocks noChangeArrowheads="1"/>
          </p:cNvSpPr>
          <p:nvPr/>
        </p:nvSpPr>
        <p:spPr bwMode="auto">
          <a:xfrm rot="-280388">
            <a:off x="1685925" y="5121275"/>
            <a:ext cx="2813050" cy="4365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Qualitätssicherung</a:t>
            </a:r>
          </a:p>
        </p:txBody>
      </p:sp>
      <p:sp>
        <p:nvSpPr>
          <p:cNvPr id="7176" name="Rectangle 8"/>
          <p:cNvSpPr>
            <a:spLocks noChangeArrowheads="1"/>
          </p:cNvSpPr>
          <p:nvPr/>
        </p:nvSpPr>
        <p:spPr bwMode="auto">
          <a:xfrm rot="627987">
            <a:off x="6215063" y="2740025"/>
            <a:ext cx="2520950" cy="4365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i="1">
                <a:solidFill>
                  <a:srgbClr val="FFFFFF"/>
                </a:solidFill>
                <a:latin typeface="Arial" charset="0"/>
              </a:rPr>
              <a:t>Qualitätsprüfung</a:t>
            </a:r>
          </a:p>
        </p:txBody>
      </p:sp>
      <p:sp>
        <p:nvSpPr>
          <p:cNvPr id="7177" name="Rectangle 9"/>
          <p:cNvSpPr>
            <a:spLocks noChangeArrowheads="1"/>
          </p:cNvSpPr>
          <p:nvPr/>
        </p:nvSpPr>
        <p:spPr bwMode="auto">
          <a:xfrm rot="1535668">
            <a:off x="954088" y="3751263"/>
            <a:ext cx="3138487" cy="4365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Qualitätsmaßnahmen</a:t>
            </a:r>
          </a:p>
        </p:txBody>
      </p:sp>
      <p:grpSp>
        <p:nvGrpSpPr>
          <p:cNvPr id="7372" name="Group 204"/>
          <p:cNvGrpSpPr>
            <a:grpSpLocks/>
          </p:cNvGrpSpPr>
          <p:nvPr/>
        </p:nvGrpSpPr>
        <p:grpSpPr bwMode="auto">
          <a:xfrm>
            <a:off x="6211888" y="3319463"/>
            <a:ext cx="1168400" cy="1154112"/>
            <a:chOff x="3888" y="3648"/>
            <a:chExt cx="768" cy="768"/>
          </a:xfrm>
        </p:grpSpPr>
        <p:sp>
          <p:nvSpPr>
            <p:cNvPr id="7370" name="Text Box 202"/>
            <p:cNvSpPr txBox="1">
              <a:spLocks noChangeArrowheads="1"/>
            </p:cNvSpPr>
            <p:nvPr/>
          </p:nvSpPr>
          <p:spPr bwMode="auto">
            <a:xfrm>
              <a:off x="4003" y="3790"/>
              <a:ext cx="540" cy="524"/>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ISO</a:t>
              </a:r>
            </a:p>
            <a:p>
              <a:pPr algn="ctr">
                <a:lnSpc>
                  <a:spcPct val="100000"/>
                </a:lnSpc>
              </a:pPr>
              <a:r>
                <a:rPr lang="de-DE" altLang="en-US" sz="2300">
                  <a:solidFill>
                    <a:srgbClr val="FFFFFF"/>
                  </a:solidFill>
                  <a:latin typeface="Arial" charset="0"/>
                </a:rPr>
                <a:t>9000</a:t>
              </a:r>
            </a:p>
          </p:txBody>
        </p:sp>
        <p:sp>
          <p:nvSpPr>
            <p:cNvPr id="7371" name="Oval 203"/>
            <p:cNvSpPr>
              <a:spLocks noChangeArrowheads="1"/>
            </p:cNvSpPr>
            <p:nvPr/>
          </p:nvSpPr>
          <p:spPr bwMode="auto">
            <a:xfrm>
              <a:off x="3888" y="3648"/>
              <a:ext cx="768" cy="768"/>
            </a:xfrm>
            <a:prstGeom prst="ellipse">
              <a:avLst/>
            </a:prstGeom>
            <a:noFill/>
            <a:ln w="28575">
              <a:solidFill>
                <a:srgbClr val="FFFF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grpSp>
      <p:sp>
        <p:nvSpPr>
          <p:cNvPr id="7373" name="Text Box 205"/>
          <p:cNvSpPr txBox="1">
            <a:spLocks noChangeArrowheads="1"/>
          </p:cNvSpPr>
          <p:nvPr/>
        </p:nvSpPr>
        <p:spPr bwMode="auto">
          <a:xfrm>
            <a:off x="5627688" y="2019300"/>
            <a:ext cx="822325" cy="4365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TQM</a:t>
            </a:r>
          </a:p>
        </p:txBody>
      </p:sp>
      <p:sp>
        <p:nvSpPr>
          <p:cNvPr id="7374" name="AutoShape 206"/>
          <p:cNvSpPr>
            <a:spLocks noChangeArrowheads="1"/>
          </p:cNvSpPr>
          <p:nvPr/>
        </p:nvSpPr>
        <p:spPr bwMode="auto">
          <a:xfrm>
            <a:off x="5334000" y="1803400"/>
            <a:ext cx="1535113" cy="866775"/>
          </a:xfrm>
          <a:prstGeom prst="cloudCallout">
            <a:avLst>
              <a:gd name="adj1" fmla="val -51884"/>
              <a:gd name="adj2" fmla="val 70486"/>
            </a:avLst>
          </a:prstGeom>
          <a:noFill/>
          <a:ln w="12700">
            <a:solidFill>
              <a:srgbClr val="FFFF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rgbClr val="FFFFFF"/>
              </a:solidFill>
              <a:latin typeface="Arial" charset="0"/>
            </a:endParaRPr>
          </a:p>
        </p:txBody>
      </p:sp>
      <p:sp>
        <p:nvSpPr>
          <p:cNvPr id="7375" name="Rectangle 207"/>
          <p:cNvSpPr>
            <a:spLocks noChangeArrowheads="1"/>
          </p:cNvSpPr>
          <p:nvPr/>
        </p:nvSpPr>
        <p:spPr bwMode="auto">
          <a:xfrm>
            <a:off x="1028700" y="5988050"/>
            <a:ext cx="4481513" cy="4365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CMM Capability Maturity Model</a:t>
            </a:r>
          </a:p>
        </p:txBody>
      </p:sp>
      <p:sp>
        <p:nvSpPr>
          <p:cNvPr id="7376" name="Rectangle 208"/>
          <p:cNvSpPr>
            <a:spLocks noChangeArrowheads="1"/>
          </p:cNvSpPr>
          <p:nvPr/>
        </p:nvSpPr>
        <p:spPr bwMode="auto">
          <a:xfrm rot="-677485">
            <a:off x="919163" y="2090738"/>
            <a:ext cx="1828800" cy="436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2300">
                <a:solidFill>
                  <a:srgbClr val="FFFFFF"/>
                </a:solidFill>
                <a:latin typeface="Arial" charset="0"/>
              </a:rPr>
              <a:t>EFQM-Preis</a:t>
            </a:r>
          </a:p>
        </p:txBody>
      </p:sp>
      <p:sp>
        <p:nvSpPr>
          <p:cNvPr id="7377" name="Text Box 209"/>
          <p:cNvSpPr txBox="1">
            <a:spLocks noChangeArrowheads="1"/>
          </p:cNvSpPr>
          <p:nvPr/>
        </p:nvSpPr>
        <p:spPr bwMode="auto">
          <a:xfrm>
            <a:off x="1214438" y="4746625"/>
            <a:ext cx="757237"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2300">
                <a:solidFill>
                  <a:srgbClr val="FFFFFF"/>
                </a:solidFill>
                <a:latin typeface="Arial" charset="0"/>
              </a:rPr>
              <a:t>MBA</a:t>
            </a:r>
          </a:p>
        </p:txBody>
      </p:sp>
      <p:graphicFrame>
        <p:nvGraphicFramePr>
          <p:cNvPr id="7378" name="Object 210"/>
          <p:cNvGraphicFramePr>
            <a:graphicFrameLocks noChangeAspect="1"/>
          </p:cNvGraphicFramePr>
          <p:nvPr/>
        </p:nvGraphicFramePr>
        <p:xfrm>
          <a:off x="4756150" y="2886075"/>
          <a:ext cx="979488" cy="2776538"/>
        </p:xfrm>
        <a:graphic>
          <a:graphicData uri="http://schemas.openxmlformats.org/presentationml/2006/ole">
            <mc:AlternateContent xmlns:mc="http://schemas.openxmlformats.org/markup-compatibility/2006">
              <mc:Choice xmlns:v="urn:schemas-microsoft-com:vml" Requires="v">
                <p:oleObj spid="_x0000_s7382" name="CorelPhotoPaint.Image.7" r:id="rId3" imgW="752381" imgH="2133333" progId="CorelPhotoPaint.Image.7">
                  <p:embed/>
                </p:oleObj>
              </mc:Choice>
              <mc:Fallback>
                <p:oleObj name="CorelPhotoPaint.Image.7" r:id="rId3" imgW="752381" imgH="2133333" progId="CorelPhotoPaint.Image.7">
                  <p:embed/>
                  <p:pic>
                    <p:nvPicPr>
                      <p:cNvPr id="0" name="Object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6150" y="2886075"/>
                        <a:ext cx="979488" cy="2776538"/>
                      </a:xfrm>
                      <a:prstGeom prst="rect">
                        <a:avLst/>
                      </a:prstGeom>
                      <a:noFill/>
                      <a:ln w="12700">
                        <a:solidFill>
                          <a:schemeClr val="bg1"/>
                        </a:solidFill>
                        <a:miter lim="800000"/>
                        <a:headEnd/>
                        <a:tailEnd/>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81" name="Text Box 213"/>
          <p:cNvSpPr txBox="1">
            <a:spLocks noChangeArrowheads="1"/>
          </p:cNvSpPr>
          <p:nvPr/>
        </p:nvSpPr>
        <p:spPr bwMode="auto">
          <a:xfrm>
            <a:off x="5448300" y="2973388"/>
            <a:ext cx="207963"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44613" y="550863"/>
            <a:ext cx="4464050" cy="720725"/>
          </a:xfrm>
        </p:spPr>
        <p:txBody>
          <a:bodyPr/>
          <a:lstStyle/>
          <a:p>
            <a:r>
              <a:rPr lang="de-DE" altLang="en-US"/>
              <a:t>Reporting</a:t>
            </a:r>
            <a:br>
              <a:rPr lang="de-DE" altLang="en-US"/>
            </a:br>
            <a:r>
              <a:rPr lang="de-DE" altLang="en-US" sz="1700" i="1"/>
              <a:t>4. Wirkungsfelder : Software-Management</a:t>
            </a:r>
            <a:r>
              <a:rPr lang="de-DE" altLang="en-US" sz="1700"/>
              <a:t> </a:t>
            </a:r>
          </a:p>
        </p:txBody>
      </p:sp>
      <p:sp>
        <p:nvSpPr>
          <p:cNvPr id="81941" name="Rectangle 21"/>
          <p:cNvSpPr>
            <a:spLocks noChangeArrowheads="1"/>
          </p:cNvSpPr>
          <p:nvPr/>
        </p:nvSpPr>
        <p:spPr bwMode="auto">
          <a:xfrm>
            <a:off x="1900238" y="5195888"/>
            <a:ext cx="6064250" cy="43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26" tIns="42405" rIns="86326" bIns="42405"/>
          <a:lstStyle>
            <a:lvl1pPr marL="273050" indent="-273050" algn="l" defTabSz="727075">
              <a:lnSpc>
                <a:spcPct val="90000"/>
              </a:lnSpc>
              <a:spcBef>
                <a:spcPct val="30000"/>
              </a:spcBef>
              <a:buSzPct val="100000"/>
              <a:buChar char="•"/>
              <a:defRPr sz="2300" b="1">
                <a:solidFill>
                  <a:schemeClr val="tx1"/>
                </a:solidFill>
                <a:latin typeface="Arial" charset="0"/>
              </a:defRPr>
            </a:lvl1pPr>
            <a:lvl2pPr marL="654050" indent="-217488" algn="l" defTabSz="727075">
              <a:lnSpc>
                <a:spcPct val="90000"/>
              </a:lnSpc>
              <a:spcBef>
                <a:spcPct val="30000"/>
              </a:spcBef>
              <a:buSzPct val="100000"/>
              <a:buChar char="–"/>
              <a:defRPr sz="1700" b="1">
                <a:solidFill>
                  <a:schemeClr val="tx1"/>
                </a:solidFill>
                <a:latin typeface="Arial" charset="0"/>
              </a:defRPr>
            </a:lvl2pPr>
            <a:lvl3pPr marL="1090613" indent="-217488" algn="l" defTabSz="727075">
              <a:lnSpc>
                <a:spcPct val="90000"/>
              </a:lnSpc>
              <a:spcBef>
                <a:spcPct val="30000"/>
              </a:spcBef>
              <a:buSzPct val="100000"/>
              <a:buChar char="»"/>
              <a:defRPr sz="1700" b="1">
                <a:solidFill>
                  <a:schemeClr val="tx1"/>
                </a:solidFill>
                <a:latin typeface="Arial" charset="0"/>
              </a:defRPr>
            </a:lvl3pPr>
            <a:lvl4pPr marL="1471613" indent="-163513" algn="l" defTabSz="727075">
              <a:lnSpc>
                <a:spcPct val="90000"/>
              </a:lnSpc>
              <a:spcBef>
                <a:spcPct val="30000"/>
              </a:spcBef>
              <a:buSzPct val="100000"/>
              <a:buChar char="•"/>
              <a:defRPr sz="1300" b="1">
                <a:solidFill>
                  <a:schemeClr val="tx1"/>
                </a:solidFill>
                <a:latin typeface="Arial" charset="0"/>
              </a:defRPr>
            </a:lvl4pPr>
            <a:lvl5pPr marL="1908175" indent="-163513" algn="l" defTabSz="727075">
              <a:lnSpc>
                <a:spcPct val="90000"/>
              </a:lnSpc>
              <a:spcBef>
                <a:spcPct val="30000"/>
              </a:spcBef>
              <a:buSzPct val="100000"/>
              <a:buChar char="–"/>
              <a:defRPr sz="1300" b="1">
                <a:solidFill>
                  <a:schemeClr val="tx1"/>
                </a:solidFill>
                <a:latin typeface="Arial" charset="0"/>
              </a:defRPr>
            </a:lvl5pPr>
            <a:lvl6pPr marL="23653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6pPr>
            <a:lvl7pPr marL="28225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7pPr>
            <a:lvl8pPr marL="32797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8pPr>
            <a:lvl9pPr marL="37369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9pPr>
          </a:lstStyle>
          <a:p>
            <a:pPr>
              <a:buFontTx/>
              <a:buNone/>
            </a:pPr>
            <a:r>
              <a:rPr lang="de-DE" altLang="en-US" i="1">
                <a:solidFill>
                  <a:srgbClr val="FFFFFF"/>
                </a:solidFill>
              </a:rPr>
              <a:t>drei mal drei Werte in drei Ausprägungen</a:t>
            </a:r>
          </a:p>
        </p:txBody>
      </p:sp>
      <p:sp>
        <p:nvSpPr>
          <p:cNvPr id="81943" name="Rectangle 23"/>
          <p:cNvSpPr>
            <a:spLocks noChangeArrowheads="1"/>
          </p:cNvSpPr>
          <p:nvPr/>
        </p:nvSpPr>
        <p:spPr bwMode="auto">
          <a:xfrm>
            <a:off x="7131050" y="2332038"/>
            <a:ext cx="498475" cy="1430337"/>
          </a:xfrm>
          <a:prstGeom prst="rect">
            <a:avLst/>
          </a:prstGeom>
          <a:solidFill>
            <a:srgbClr val="FFFFFF"/>
          </a:solidFill>
          <a:ln w="12700">
            <a:solidFill>
              <a:schemeClr val="tx1"/>
            </a:solidFill>
            <a:miter lim="800000"/>
            <a:headEnd/>
            <a:tailEnd/>
          </a:ln>
          <a:effectLst>
            <a:outerShdw dist="107763" dir="2700000" algn="ctr" rotWithShape="0">
              <a:srgbClr val="0D1837"/>
            </a:outerShdw>
          </a:effectLst>
        </p:spPr>
        <p:txBody>
          <a:bodyPr wrap="none" anchor="ctr"/>
          <a:lstStyle/>
          <a:p>
            <a:endParaRPr lang="en-GB"/>
          </a:p>
        </p:txBody>
      </p:sp>
      <p:sp>
        <p:nvSpPr>
          <p:cNvPr id="81944" name="Oval 24"/>
          <p:cNvSpPr>
            <a:spLocks noChangeArrowheads="1"/>
          </p:cNvSpPr>
          <p:nvPr/>
        </p:nvSpPr>
        <p:spPr bwMode="auto">
          <a:xfrm>
            <a:off x="7204075" y="2476500"/>
            <a:ext cx="352425" cy="34766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5" name="Oval 25"/>
          <p:cNvSpPr>
            <a:spLocks noChangeArrowheads="1"/>
          </p:cNvSpPr>
          <p:nvPr/>
        </p:nvSpPr>
        <p:spPr bwMode="auto">
          <a:xfrm>
            <a:off x="7204075" y="2908300"/>
            <a:ext cx="352425" cy="349250"/>
          </a:xfrm>
          <a:prstGeom prst="ellipse">
            <a:avLst/>
          </a:prstGeom>
          <a:solidFill>
            <a:schemeClr val="fo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6" name="Oval 26"/>
          <p:cNvSpPr>
            <a:spLocks noChangeArrowheads="1"/>
          </p:cNvSpPr>
          <p:nvPr/>
        </p:nvSpPr>
        <p:spPr bwMode="auto">
          <a:xfrm>
            <a:off x="7204075" y="3341688"/>
            <a:ext cx="352425" cy="349250"/>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1948" name="Rectangle 28"/>
          <p:cNvSpPr>
            <a:spLocks noChangeArrowheads="1"/>
          </p:cNvSpPr>
          <p:nvPr/>
        </p:nvSpPr>
        <p:spPr bwMode="auto">
          <a:xfrm>
            <a:off x="8588375" y="2198688"/>
            <a:ext cx="785813"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Gefahr</a:t>
            </a:r>
          </a:p>
        </p:txBody>
      </p:sp>
      <p:sp>
        <p:nvSpPr>
          <p:cNvPr id="81949" name="Rectangle 29"/>
          <p:cNvSpPr>
            <a:spLocks noChangeArrowheads="1"/>
          </p:cNvSpPr>
          <p:nvPr/>
        </p:nvSpPr>
        <p:spPr bwMode="auto">
          <a:xfrm>
            <a:off x="8588375" y="2921000"/>
            <a:ext cx="965200"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unsicher</a:t>
            </a:r>
          </a:p>
        </p:txBody>
      </p:sp>
      <p:sp>
        <p:nvSpPr>
          <p:cNvPr id="81950" name="Rectangle 30"/>
          <p:cNvSpPr>
            <a:spLocks noChangeArrowheads="1"/>
          </p:cNvSpPr>
          <p:nvPr/>
        </p:nvSpPr>
        <p:spPr bwMode="auto">
          <a:xfrm>
            <a:off x="8588375" y="3714750"/>
            <a:ext cx="498475"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o.k.</a:t>
            </a:r>
          </a:p>
        </p:txBody>
      </p:sp>
      <p:sp>
        <p:nvSpPr>
          <p:cNvPr id="81954" name="Rectangle 34"/>
          <p:cNvSpPr>
            <a:spLocks noChangeArrowheads="1"/>
          </p:cNvSpPr>
          <p:nvPr/>
        </p:nvSpPr>
        <p:spPr bwMode="auto">
          <a:xfrm>
            <a:off x="596900" y="1738313"/>
            <a:ext cx="2471738" cy="2946400"/>
          </a:xfrm>
          <a:prstGeom prst="rect">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anchor="ctr"/>
          <a:lstStyle/>
          <a:p>
            <a:endParaRPr lang="en-GB"/>
          </a:p>
        </p:txBody>
      </p:sp>
      <p:grpSp>
        <p:nvGrpSpPr>
          <p:cNvPr id="81956" name="Group 36"/>
          <p:cNvGrpSpPr>
            <a:grpSpLocks/>
          </p:cNvGrpSpPr>
          <p:nvPr/>
        </p:nvGrpSpPr>
        <p:grpSpPr bwMode="auto">
          <a:xfrm>
            <a:off x="1979613" y="1862138"/>
            <a:ext cx="927100" cy="1096962"/>
            <a:chOff x="1152" y="1239"/>
            <a:chExt cx="609" cy="729"/>
          </a:xfrm>
        </p:grpSpPr>
        <p:sp>
          <p:nvSpPr>
            <p:cNvPr id="81957" name="Freeform 37"/>
            <p:cNvSpPr>
              <a:spLocks/>
            </p:cNvSpPr>
            <p:nvPr/>
          </p:nvSpPr>
          <p:spPr bwMode="auto">
            <a:xfrm>
              <a:off x="1429" y="1272"/>
              <a:ext cx="55" cy="310"/>
            </a:xfrm>
            <a:custGeom>
              <a:avLst/>
              <a:gdLst>
                <a:gd name="T0" fmla="*/ 54 w 55"/>
                <a:gd name="T1" fmla="*/ 309 h 310"/>
                <a:gd name="T2" fmla="*/ 54 w 55"/>
                <a:gd name="T3" fmla="*/ 0 h 310"/>
                <a:gd name="T4" fmla="*/ 0 w 55"/>
                <a:gd name="T5" fmla="*/ 0 h 310"/>
                <a:gd name="T6" fmla="*/ 0 w 55"/>
                <a:gd name="T7" fmla="*/ 309 h 310"/>
                <a:gd name="T8" fmla="*/ 54 w 55"/>
                <a:gd name="T9" fmla="*/ 309 h 310"/>
              </a:gdLst>
              <a:ahLst/>
              <a:cxnLst>
                <a:cxn ang="0">
                  <a:pos x="T0" y="T1"/>
                </a:cxn>
                <a:cxn ang="0">
                  <a:pos x="T2" y="T3"/>
                </a:cxn>
                <a:cxn ang="0">
                  <a:pos x="T4" y="T5"/>
                </a:cxn>
                <a:cxn ang="0">
                  <a:pos x="T6" y="T7"/>
                </a:cxn>
                <a:cxn ang="0">
                  <a:pos x="T8" y="T9"/>
                </a:cxn>
              </a:cxnLst>
              <a:rect l="0" t="0" r="r" b="b"/>
              <a:pathLst>
                <a:path w="55" h="310">
                  <a:moveTo>
                    <a:pt x="54" y="309"/>
                  </a:moveTo>
                  <a:lnTo>
                    <a:pt x="54" y="0"/>
                  </a:lnTo>
                  <a:lnTo>
                    <a:pt x="0" y="0"/>
                  </a:lnTo>
                  <a:lnTo>
                    <a:pt x="0" y="309"/>
                  </a:lnTo>
                  <a:lnTo>
                    <a:pt x="54" y="30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58" name="Freeform 38"/>
            <p:cNvSpPr>
              <a:spLocks/>
            </p:cNvSpPr>
            <p:nvPr/>
          </p:nvSpPr>
          <p:spPr bwMode="auto">
            <a:xfrm>
              <a:off x="1429" y="1511"/>
              <a:ext cx="55" cy="56"/>
            </a:xfrm>
            <a:custGeom>
              <a:avLst/>
              <a:gdLst>
                <a:gd name="T0" fmla="*/ 0 w 55"/>
                <a:gd name="T1" fmla="*/ 55 h 56"/>
                <a:gd name="T2" fmla="*/ 54 w 55"/>
                <a:gd name="T3" fmla="*/ 20 h 56"/>
                <a:gd name="T4" fmla="*/ 54 w 55"/>
                <a:gd name="T5" fmla="*/ 0 h 56"/>
                <a:gd name="T6" fmla="*/ 0 w 55"/>
                <a:gd name="T7" fmla="*/ 35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5"/>
                  </a:lnTo>
                  <a:lnTo>
                    <a:pt x="0" y="5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59" name="Freeform 39"/>
            <p:cNvSpPr>
              <a:spLocks/>
            </p:cNvSpPr>
            <p:nvPr/>
          </p:nvSpPr>
          <p:spPr bwMode="auto">
            <a:xfrm>
              <a:off x="1429" y="1458"/>
              <a:ext cx="55" cy="54"/>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60" name="Freeform 40"/>
            <p:cNvSpPr>
              <a:spLocks/>
            </p:cNvSpPr>
            <p:nvPr/>
          </p:nvSpPr>
          <p:spPr bwMode="auto">
            <a:xfrm>
              <a:off x="1429" y="1402"/>
              <a:ext cx="55" cy="54"/>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61" name="Freeform 41"/>
            <p:cNvSpPr>
              <a:spLocks/>
            </p:cNvSpPr>
            <p:nvPr/>
          </p:nvSpPr>
          <p:spPr bwMode="auto">
            <a:xfrm>
              <a:off x="1429" y="1347"/>
              <a:ext cx="55" cy="56"/>
            </a:xfrm>
            <a:custGeom>
              <a:avLst/>
              <a:gdLst>
                <a:gd name="T0" fmla="*/ 0 w 55"/>
                <a:gd name="T1" fmla="*/ 55 h 56"/>
                <a:gd name="T2" fmla="*/ 54 w 55"/>
                <a:gd name="T3" fmla="*/ 20 h 56"/>
                <a:gd name="T4" fmla="*/ 54 w 55"/>
                <a:gd name="T5" fmla="*/ 0 h 56"/>
                <a:gd name="T6" fmla="*/ 0 w 55"/>
                <a:gd name="T7" fmla="*/ 34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4"/>
                  </a:lnTo>
                  <a:lnTo>
                    <a:pt x="0" y="5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62" name="Freeform 42"/>
            <p:cNvSpPr>
              <a:spLocks/>
            </p:cNvSpPr>
            <p:nvPr/>
          </p:nvSpPr>
          <p:spPr bwMode="auto">
            <a:xfrm>
              <a:off x="1429" y="1291"/>
              <a:ext cx="55" cy="55"/>
            </a:xfrm>
            <a:custGeom>
              <a:avLst/>
              <a:gdLst>
                <a:gd name="T0" fmla="*/ 0 w 55"/>
                <a:gd name="T1" fmla="*/ 54 h 55"/>
                <a:gd name="T2" fmla="*/ 54 w 55"/>
                <a:gd name="T3" fmla="*/ 20 h 55"/>
                <a:gd name="T4" fmla="*/ 54 w 55"/>
                <a:gd name="T5" fmla="*/ 0 h 55"/>
                <a:gd name="T6" fmla="*/ 0 w 55"/>
                <a:gd name="T7" fmla="*/ 34 h 55"/>
                <a:gd name="T8" fmla="*/ 0 w 55"/>
                <a:gd name="T9" fmla="*/ 54 h 55"/>
              </a:gdLst>
              <a:ahLst/>
              <a:cxnLst>
                <a:cxn ang="0">
                  <a:pos x="T0" y="T1"/>
                </a:cxn>
                <a:cxn ang="0">
                  <a:pos x="T2" y="T3"/>
                </a:cxn>
                <a:cxn ang="0">
                  <a:pos x="T4" y="T5"/>
                </a:cxn>
                <a:cxn ang="0">
                  <a:pos x="T6" y="T7"/>
                </a:cxn>
                <a:cxn ang="0">
                  <a:pos x="T8" y="T9"/>
                </a:cxn>
              </a:cxnLst>
              <a:rect l="0" t="0" r="r" b="b"/>
              <a:pathLst>
                <a:path w="55" h="55">
                  <a:moveTo>
                    <a:pt x="0" y="54"/>
                  </a:moveTo>
                  <a:lnTo>
                    <a:pt x="54" y="20"/>
                  </a:lnTo>
                  <a:lnTo>
                    <a:pt x="54" y="0"/>
                  </a:lnTo>
                  <a:lnTo>
                    <a:pt x="0" y="34"/>
                  </a:lnTo>
                  <a:lnTo>
                    <a:pt x="0" y="5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63" name="Freeform 43"/>
            <p:cNvSpPr>
              <a:spLocks/>
            </p:cNvSpPr>
            <p:nvPr/>
          </p:nvSpPr>
          <p:spPr bwMode="auto">
            <a:xfrm>
              <a:off x="1200" y="1503"/>
              <a:ext cx="49" cy="415"/>
            </a:xfrm>
            <a:custGeom>
              <a:avLst/>
              <a:gdLst>
                <a:gd name="T0" fmla="*/ 0 w 49"/>
                <a:gd name="T1" fmla="*/ 411 h 415"/>
                <a:gd name="T2" fmla="*/ 0 w 49"/>
                <a:gd name="T3" fmla="*/ 413 h 415"/>
                <a:gd name="T4" fmla="*/ 1 w 49"/>
                <a:gd name="T5" fmla="*/ 413 h 415"/>
                <a:gd name="T6" fmla="*/ 1 w 49"/>
                <a:gd name="T7" fmla="*/ 414 h 415"/>
                <a:gd name="T8" fmla="*/ 46 w 49"/>
                <a:gd name="T9" fmla="*/ 414 h 415"/>
                <a:gd name="T10" fmla="*/ 47 w 49"/>
                <a:gd name="T11" fmla="*/ 413 h 415"/>
                <a:gd name="T12" fmla="*/ 47 w 49"/>
                <a:gd name="T13" fmla="*/ 412 h 415"/>
                <a:gd name="T14" fmla="*/ 48 w 49"/>
                <a:gd name="T15" fmla="*/ 411 h 415"/>
                <a:gd name="T16" fmla="*/ 48 w 49"/>
                <a:gd name="T17" fmla="*/ 2 h 415"/>
                <a:gd name="T18" fmla="*/ 47 w 49"/>
                <a:gd name="T19" fmla="*/ 1 h 415"/>
                <a:gd name="T20" fmla="*/ 47 w 49"/>
                <a:gd name="T21" fmla="*/ 0 h 415"/>
                <a:gd name="T22" fmla="*/ 1 w 49"/>
                <a:gd name="T23" fmla="*/ 0 h 415"/>
                <a:gd name="T24" fmla="*/ 0 w 49"/>
                <a:gd name="T25" fmla="*/ 1 h 415"/>
                <a:gd name="T26" fmla="*/ 0 w 49"/>
                <a:gd name="T27" fmla="*/ 2 h 415"/>
                <a:gd name="T28" fmla="*/ 0 w 49"/>
                <a:gd name="T29" fmla="*/ 411 h 415"/>
                <a:gd name="T30" fmla="*/ 3 w 49"/>
                <a:gd name="T31" fmla="*/ 411 h 415"/>
                <a:gd name="T32" fmla="*/ 3 w 49"/>
                <a:gd name="T33" fmla="*/ 2 h 415"/>
                <a:gd name="T34" fmla="*/ 2 w 49"/>
                <a:gd name="T35" fmla="*/ 5 h 415"/>
                <a:gd name="T36" fmla="*/ 46 w 49"/>
                <a:gd name="T37" fmla="*/ 5 h 415"/>
                <a:gd name="T38" fmla="*/ 44 w 49"/>
                <a:gd name="T39" fmla="*/ 2 h 415"/>
                <a:gd name="T40" fmla="*/ 44 w 49"/>
                <a:gd name="T41" fmla="*/ 411 h 415"/>
                <a:gd name="T42" fmla="*/ 46 w 49"/>
                <a:gd name="T43" fmla="*/ 409 h 415"/>
                <a:gd name="T44" fmla="*/ 2 w 49"/>
                <a:gd name="T45" fmla="*/ 409 h 415"/>
                <a:gd name="T46" fmla="*/ 3 w 49"/>
                <a:gd name="T47" fmla="*/ 411 h 415"/>
                <a:gd name="T48" fmla="*/ 0 w 49"/>
                <a:gd name="T49"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415">
                  <a:moveTo>
                    <a:pt x="0" y="411"/>
                  </a:moveTo>
                  <a:lnTo>
                    <a:pt x="0" y="413"/>
                  </a:lnTo>
                  <a:lnTo>
                    <a:pt x="1" y="413"/>
                  </a:lnTo>
                  <a:lnTo>
                    <a:pt x="1" y="414"/>
                  </a:lnTo>
                  <a:lnTo>
                    <a:pt x="46" y="414"/>
                  </a:lnTo>
                  <a:lnTo>
                    <a:pt x="47" y="413"/>
                  </a:lnTo>
                  <a:lnTo>
                    <a:pt x="47" y="412"/>
                  </a:lnTo>
                  <a:lnTo>
                    <a:pt x="48" y="411"/>
                  </a:lnTo>
                  <a:lnTo>
                    <a:pt x="48" y="2"/>
                  </a:lnTo>
                  <a:lnTo>
                    <a:pt x="47" y="1"/>
                  </a:lnTo>
                  <a:lnTo>
                    <a:pt x="47" y="0"/>
                  </a:lnTo>
                  <a:lnTo>
                    <a:pt x="1" y="0"/>
                  </a:lnTo>
                  <a:lnTo>
                    <a:pt x="0" y="1"/>
                  </a:lnTo>
                  <a:lnTo>
                    <a:pt x="0" y="2"/>
                  </a:lnTo>
                  <a:lnTo>
                    <a:pt x="0" y="411"/>
                  </a:lnTo>
                  <a:lnTo>
                    <a:pt x="3" y="411"/>
                  </a:lnTo>
                  <a:lnTo>
                    <a:pt x="3" y="2"/>
                  </a:lnTo>
                  <a:lnTo>
                    <a:pt x="2" y="5"/>
                  </a:lnTo>
                  <a:lnTo>
                    <a:pt x="46" y="5"/>
                  </a:lnTo>
                  <a:lnTo>
                    <a:pt x="44" y="2"/>
                  </a:lnTo>
                  <a:lnTo>
                    <a:pt x="44" y="411"/>
                  </a:lnTo>
                  <a:lnTo>
                    <a:pt x="46" y="409"/>
                  </a:lnTo>
                  <a:lnTo>
                    <a:pt x="2" y="409"/>
                  </a:lnTo>
                  <a:lnTo>
                    <a:pt x="3" y="411"/>
                  </a:lnTo>
                  <a:lnTo>
                    <a:pt x="0" y="411"/>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64" name="Oval 44"/>
            <p:cNvSpPr>
              <a:spLocks noChangeArrowheads="1"/>
            </p:cNvSpPr>
            <p:nvPr/>
          </p:nvSpPr>
          <p:spPr bwMode="auto">
            <a:xfrm>
              <a:off x="1259" y="1623"/>
              <a:ext cx="389" cy="283"/>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65" name="Oval 45"/>
            <p:cNvSpPr>
              <a:spLocks noChangeArrowheads="1"/>
            </p:cNvSpPr>
            <p:nvPr/>
          </p:nvSpPr>
          <p:spPr bwMode="auto">
            <a:xfrm>
              <a:off x="1276" y="1635"/>
              <a:ext cx="355" cy="258"/>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66" name="Oval 46"/>
            <p:cNvSpPr>
              <a:spLocks noChangeArrowheads="1"/>
            </p:cNvSpPr>
            <p:nvPr/>
          </p:nvSpPr>
          <p:spPr bwMode="auto">
            <a:xfrm>
              <a:off x="1287" y="1644"/>
              <a:ext cx="333" cy="241"/>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67" name="Oval 47"/>
            <p:cNvSpPr>
              <a:spLocks noChangeArrowheads="1"/>
            </p:cNvSpPr>
            <p:nvPr/>
          </p:nvSpPr>
          <p:spPr bwMode="auto">
            <a:xfrm>
              <a:off x="1295" y="1650"/>
              <a:ext cx="316" cy="229"/>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68" name="Oval 48"/>
            <p:cNvSpPr>
              <a:spLocks noChangeArrowheads="1"/>
            </p:cNvSpPr>
            <p:nvPr/>
          </p:nvSpPr>
          <p:spPr bwMode="auto">
            <a:xfrm>
              <a:off x="1369" y="1705"/>
              <a:ext cx="168" cy="119"/>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69" name="Oval 49"/>
            <p:cNvSpPr>
              <a:spLocks noChangeArrowheads="1"/>
            </p:cNvSpPr>
            <p:nvPr/>
          </p:nvSpPr>
          <p:spPr bwMode="auto">
            <a:xfrm>
              <a:off x="1378" y="1711"/>
              <a:ext cx="151" cy="107"/>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81970" name="Freeform 50"/>
            <p:cNvSpPr>
              <a:spLocks/>
            </p:cNvSpPr>
            <p:nvPr/>
          </p:nvSpPr>
          <p:spPr bwMode="auto">
            <a:xfrm>
              <a:off x="1452" y="1635"/>
              <a:ext cx="9" cy="17"/>
            </a:xfrm>
            <a:custGeom>
              <a:avLst/>
              <a:gdLst>
                <a:gd name="T0" fmla="*/ 0 w 9"/>
                <a:gd name="T1" fmla="*/ 9 h 17"/>
                <a:gd name="T2" fmla="*/ 4 w 9"/>
                <a:gd name="T3" fmla="*/ 0 h 17"/>
                <a:gd name="T4" fmla="*/ 8 w 9"/>
                <a:gd name="T5" fmla="*/ 9 h 17"/>
                <a:gd name="T6" fmla="*/ 4 w 9"/>
                <a:gd name="T7" fmla="*/ 16 h 17"/>
                <a:gd name="T8" fmla="*/ 0 w 9"/>
                <a:gd name="T9" fmla="*/ 9 h 17"/>
              </a:gdLst>
              <a:ahLst/>
              <a:cxnLst>
                <a:cxn ang="0">
                  <a:pos x="T0" y="T1"/>
                </a:cxn>
                <a:cxn ang="0">
                  <a:pos x="T2" y="T3"/>
                </a:cxn>
                <a:cxn ang="0">
                  <a:pos x="T4" y="T5"/>
                </a:cxn>
                <a:cxn ang="0">
                  <a:pos x="T6" y="T7"/>
                </a:cxn>
                <a:cxn ang="0">
                  <a:pos x="T8" y="T9"/>
                </a:cxn>
              </a:cxnLst>
              <a:rect l="0" t="0" r="r" b="b"/>
              <a:pathLst>
                <a:path w="9" h="17">
                  <a:moveTo>
                    <a:pt x="0" y="9"/>
                  </a:moveTo>
                  <a:lnTo>
                    <a:pt x="4" y="0"/>
                  </a:lnTo>
                  <a:lnTo>
                    <a:pt x="8" y="9"/>
                  </a:lnTo>
                  <a:lnTo>
                    <a:pt x="4" y="16"/>
                  </a:lnTo>
                  <a:lnTo>
                    <a:pt x="0" y="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71" name="Freeform 51"/>
            <p:cNvSpPr>
              <a:spLocks/>
            </p:cNvSpPr>
            <p:nvPr/>
          </p:nvSpPr>
          <p:spPr bwMode="auto">
            <a:xfrm>
              <a:off x="1452" y="1883"/>
              <a:ext cx="9" cy="18"/>
            </a:xfrm>
            <a:custGeom>
              <a:avLst/>
              <a:gdLst>
                <a:gd name="T0" fmla="*/ 0 w 9"/>
                <a:gd name="T1" fmla="*/ 9 h 18"/>
                <a:gd name="T2" fmla="*/ 4 w 9"/>
                <a:gd name="T3" fmla="*/ 0 h 18"/>
                <a:gd name="T4" fmla="*/ 8 w 9"/>
                <a:gd name="T5" fmla="*/ 9 h 18"/>
                <a:gd name="T6" fmla="*/ 4 w 9"/>
                <a:gd name="T7" fmla="*/ 17 h 18"/>
                <a:gd name="T8" fmla="*/ 0 w 9"/>
                <a:gd name="T9" fmla="*/ 9 h 18"/>
              </a:gdLst>
              <a:ahLst/>
              <a:cxnLst>
                <a:cxn ang="0">
                  <a:pos x="T0" y="T1"/>
                </a:cxn>
                <a:cxn ang="0">
                  <a:pos x="T2" y="T3"/>
                </a:cxn>
                <a:cxn ang="0">
                  <a:pos x="T4" y="T5"/>
                </a:cxn>
                <a:cxn ang="0">
                  <a:pos x="T6" y="T7"/>
                </a:cxn>
                <a:cxn ang="0">
                  <a:pos x="T8" y="T9"/>
                </a:cxn>
              </a:cxnLst>
              <a:rect l="0" t="0" r="r" b="b"/>
              <a:pathLst>
                <a:path w="9" h="18">
                  <a:moveTo>
                    <a:pt x="0" y="9"/>
                  </a:moveTo>
                  <a:lnTo>
                    <a:pt x="4" y="0"/>
                  </a:lnTo>
                  <a:lnTo>
                    <a:pt x="8" y="9"/>
                  </a:lnTo>
                  <a:lnTo>
                    <a:pt x="4" y="17"/>
                  </a:lnTo>
                  <a:lnTo>
                    <a:pt x="0" y="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72" name="Freeform 52"/>
            <p:cNvSpPr>
              <a:spLocks/>
            </p:cNvSpPr>
            <p:nvPr/>
          </p:nvSpPr>
          <p:spPr bwMode="auto">
            <a:xfrm>
              <a:off x="1277" y="1764"/>
              <a:ext cx="22" cy="7"/>
            </a:xfrm>
            <a:custGeom>
              <a:avLst/>
              <a:gdLst>
                <a:gd name="T0" fmla="*/ 11 w 22"/>
                <a:gd name="T1" fmla="*/ 0 h 7"/>
                <a:gd name="T2" fmla="*/ 21 w 22"/>
                <a:gd name="T3" fmla="*/ 3 h 7"/>
                <a:gd name="T4" fmla="*/ 11 w 22"/>
                <a:gd name="T5" fmla="*/ 6 h 7"/>
                <a:gd name="T6" fmla="*/ 0 w 22"/>
                <a:gd name="T7" fmla="*/ 3 h 7"/>
                <a:gd name="T8" fmla="*/ 11 w 22"/>
                <a:gd name="T9" fmla="*/ 0 h 7"/>
              </a:gdLst>
              <a:ahLst/>
              <a:cxnLst>
                <a:cxn ang="0">
                  <a:pos x="T0" y="T1"/>
                </a:cxn>
                <a:cxn ang="0">
                  <a:pos x="T2" y="T3"/>
                </a:cxn>
                <a:cxn ang="0">
                  <a:pos x="T4" y="T5"/>
                </a:cxn>
                <a:cxn ang="0">
                  <a:pos x="T6" y="T7"/>
                </a:cxn>
                <a:cxn ang="0">
                  <a:pos x="T8" y="T9"/>
                </a:cxn>
              </a:cxnLst>
              <a:rect l="0" t="0" r="r" b="b"/>
              <a:pathLst>
                <a:path w="22" h="7">
                  <a:moveTo>
                    <a:pt x="11" y="0"/>
                  </a:moveTo>
                  <a:lnTo>
                    <a:pt x="21" y="3"/>
                  </a:lnTo>
                  <a:lnTo>
                    <a:pt x="11" y="6"/>
                  </a:lnTo>
                  <a:lnTo>
                    <a:pt x="0" y="3"/>
                  </a:lnTo>
                  <a:lnTo>
                    <a:pt x="1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73" name="Freeform 53"/>
            <p:cNvSpPr>
              <a:spLocks/>
            </p:cNvSpPr>
            <p:nvPr/>
          </p:nvSpPr>
          <p:spPr bwMode="auto">
            <a:xfrm>
              <a:off x="1615" y="1764"/>
              <a:ext cx="21" cy="7"/>
            </a:xfrm>
            <a:custGeom>
              <a:avLst/>
              <a:gdLst>
                <a:gd name="T0" fmla="*/ 10 w 21"/>
                <a:gd name="T1" fmla="*/ 0 h 7"/>
                <a:gd name="T2" fmla="*/ 20 w 21"/>
                <a:gd name="T3" fmla="*/ 3 h 7"/>
                <a:gd name="T4" fmla="*/ 10 w 21"/>
                <a:gd name="T5" fmla="*/ 6 h 7"/>
                <a:gd name="T6" fmla="*/ 0 w 21"/>
                <a:gd name="T7" fmla="*/ 3 h 7"/>
                <a:gd name="T8" fmla="*/ 10 w 21"/>
                <a:gd name="T9" fmla="*/ 0 h 7"/>
              </a:gdLst>
              <a:ahLst/>
              <a:cxnLst>
                <a:cxn ang="0">
                  <a:pos x="T0" y="T1"/>
                </a:cxn>
                <a:cxn ang="0">
                  <a:pos x="T2" y="T3"/>
                </a:cxn>
                <a:cxn ang="0">
                  <a:pos x="T4" y="T5"/>
                </a:cxn>
                <a:cxn ang="0">
                  <a:pos x="T6" y="T7"/>
                </a:cxn>
                <a:cxn ang="0">
                  <a:pos x="T8" y="T9"/>
                </a:cxn>
              </a:cxnLst>
              <a:rect l="0" t="0" r="r" b="b"/>
              <a:pathLst>
                <a:path w="21" h="7">
                  <a:moveTo>
                    <a:pt x="10" y="0"/>
                  </a:moveTo>
                  <a:lnTo>
                    <a:pt x="20" y="3"/>
                  </a:lnTo>
                  <a:lnTo>
                    <a:pt x="10" y="6"/>
                  </a:lnTo>
                  <a:lnTo>
                    <a:pt x="0" y="3"/>
                  </a:lnTo>
                  <a:lnTo>
                    <a:pt x="1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1974" name="Line 54"/>
            <p:cNvSpPr>
              <a:spLocks noChangeShapeType="1"/>
            </p:cNvSpPr>
            <p:nvPr/>
          </p:nvSpPr>
          <p:spPr bwMode="auto">
            <a:xfrm>
              <a:off x="1288" y="1754"/>
              <a:ext cx="0"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75" name="Line 55"/>
            <p:cNvSpPr>
              <a:spLocks noChangeShapeType="1"/>
            </p:cNvSpPr>
            <p:nvPr/>
          </p:nvSpPr>
          <p:spPr bwMode="auto">
            <a:xfrm>
              <a:off x="1290" y="1742"/>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76" name="Line 56"/>
            <p:cNvSpPr>
              <a:spLocks noChangeShapeType="1"/>
            </p:cNvSpPr>
            <p:nvPr/>
          </p:nvSpPr>
          <p:spPr bwMode="auto">
            <a:xfrm>
              <a:off x="1295" y="1729"/>
              <a:ext cx="0"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77" name="Line 57"/>
            <p:cNvSpPr>
              <a:spLocks noChangeShapeType="1"/>
            </p:cNvSpPr>
            <p:nvPr/>
          </p:nvSpPr>
          <p:spPr bwMode="auto">
            <a:xfrm>
              <a:off x="1300" y="1718"/>
              <a:ext cx="0"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78" name="Line 58"/>
            <p:cNvSpPr>
              <a:spLocks noChangeShapeType="1"/>
            </p:cNvSpPr>
            <p:nvPr/>
          </p:nvSpPr>
          <p:spPr bwMode="auto">
            <a:xfrm>
              <a:off x="1308" y="1705"/>
              <a:ext cx="0"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79" name="Line 59"/>
            <p:cNvSpPr>
              <a:spLocks noChangeShapeType="1"/>
            </p:cNvSpPr>
            <p:nvPr/>
          </p:nvSpPr>
          <p:spPr bwMode="auto">
            <a:xfrm>
              <a:off x="1314" y="169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0" name="Line 60"/>
            <p:cNvSpPr>
              <a:spLocks noChangeShapeType="1"/>
            </p:cNvSpPr>
            <p:nvPr/>
          </p:nvSpPr>
          <p:spPr bwMode="auto">
            <a:xfrm>
              <a:off x="1323" y="1685"/>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1" name="Line 61"/>
            <p:cNvSpPr>
              <a:spLocks noChangeShapeType="1"/>
            </p:cNvSpPr>
            <p:nvPr/>
          </p:nvSpPr>
          <p:spPr bwMode="auto">
            <a:xfrm>
              <a:off x="1334" y="1677"/>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2" name="Line 62"/>
            <p:cNvSpPr>
              <a:spLocks noChangeShapeType="1"/>
            </p:cNvSpPr>
            <p:nvPr/>
          </p:nvSpPr>
          <p:spPr bwMode="auto">
            <a:xfrm>
              <a:off x="1348" y="1667"/>
              <a:ext cx="5"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3" name="Line 63"/>
            <p:cNvSpPr>
              <a:spLocks noChangeShapeType="1"/>
            </p:cNvSpPr>
            <p:nvPr/>
          </p:nvSpPr>
          <p:spPr bwMode="auto">
            <a:xfrm>
              <a:off x="1361" y="1661"/>
              <a:ext cx="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4" name="Line 64"/>
            <p:cNvSpPr>
              <a:spLocks noChangeShapeType="1"/>
            </p:cNvSpPr>
            <p:nvPr/>
          </p:nvSpPr>
          <p:spPr bwMode="auto">
            <a:xfrm>
              <a:off x="1375" y="1654"/>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5" name="Line 65"/>
            <p:cNvSpPr>
              <a:spLocks noChangeShapeType="1"/>
            </p:cNvSpPr>
            <p:nvPr/>
          </p:nvSpPr>
          <p:spPr bwMode="auto">
            <a:xfrm>
              <a:off x="1389" y="1650"/>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6" name="Line 66"/>
            <p:cNvSpPr>
              <a:spLocks noChangeShapeType="1"/>
            </p:cNvSpPr>
            <p:nvPr/>
          </p:nvSpPr>
          <p:spPr bwMode="auto">
            <a:xfrm>
              <a:off x="1405" y="1645"/>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7" name="Line 67"/>
            <p:cNvSpPr>
              <a:spLocks noChangeShapeType="1"/>
            </p:cNvSpPr>
            <p:nvPr/>
          </p:nvSpPr>
          <p:spPr bwMode="auto">
            <a:xfrm>
              <a:off x="1421" y="1642"/>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8" name="Line 68"/>
            <p:cNvSpPr>
              <a:spLocks noChangeShapeType="1"/>
            </p:cNvSpPr>
            <p:nvPr/>
          </p:nvSpPr>
          <p:spPr bwMode="auto">
            <a:xfrm>
              <a:off x="1438" y="1640"/>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89" name="Line 69"/>
            <p:cNvSpPr>
              <a:spLocks noChangeShapeType="1"/>
            </p:cNvSpPr>
            <p:nvPr/>
          </p:nvSpPr>
          <p:spPr bwMode="auto">
            <a:xfrm flipH="1">
              <a:off x="1466" y="1640"/>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0" name="Line 70"/>
            <p:cNvSpPr>
              <a:spLocks noChangeShapeType="1"/>
            </p:cNvSpPr>
            <p:nvPr/>
          </p:nvSpPr>
          <p:spPr bwMode="auto">
            <a:xfrm flipH="1">
              <a:off x="1480" y="1641"/>
              <a:ext cx="10"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1" name="Line 71"/>
            <p:cNvSpPr>
              <a:spLocks noChangeShapeType="1"/>
            </p:cNvSpPr>
            <p:nvPr/>
          </p:nvSpPr>
          <p:spPr bwMode="auto">
            <a:xfrm flipH="1">
              <a:off x="1496" y="1644"/>
              <a:ext cx="1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2" name="Line 72"/>
            <p:cNvSpPr>
              <a:spLocks noChangeShapeType="1"/>
            </p:cNvSpPr>
            <p:nvPr/>
          </p:nvSpPr>
          <p:spPr bwMode="auto">
            <a:xfrm flipH="1">
              <a:off x="1513" y="1648"/>
              <a:ext cx="1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3" name="Line 73"/>
            <p:cNvSpPr>
              <a:spLocks noChangeShapeType="1"/>
            </p:cNvSpPr>
            <p:nvPr/>
          </p:nvSpPr>
          <p:spPr bwMode="auto">
            <a:xfrm flipH="1">
              <a:off x="1526" y="1653"/>
              <a:ext cx="12"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4" name="Line 74"/>
            <p:cNvSpPr>
              <a:spLocks noChangeShapeType="1"/>
            </p:cNvSpPr>
            <p:nvPr/>
          </p:nvSpPr>
          <p:spPr bwMode="auto">
            <a:xfrm flipH="1">
              <a:off x="1540" y="1659"/>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5" name="Line 75"/>
            <p:cNvSpPr>
              <a:spLocks noChangeShapeType="1"/>
            </p:cNvSpPr>
            <p:nvPr/>
          </p:nvSpPr>
          <p:spPr bwMode="auto">
            <a:xfrm flipH="1">
              <a:off x="1556" y="1667"/>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6" name="Line 76"/>
            <p:cNvSpPr>
              <a:spLocks noChangeShapeType="1"/>
            </p:cNvSpPr>
            <p:nvPr/>
          </p:nvSpPr>
          <p:spPr bwMode="auto">
            <a:xfrm flipH="1">
              <a:off x="1568" y="1676"/>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7" name="Line 77"/>
            <p:cNvSpPr>
              <a:spLocks noChangeShapeType="1"/>
            </p:cNvSpPr>
            <p:nvPr/>
          </p:nvSpPr>
          <p:spPr bwMode="auto">
            <a:xfrm flipH="1">
              <a:off x="1577" y="168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8" name="Line 78"/>
            <p:cNvSpPr>
              <a:spLocks noChangeShapeType="1"/>
            </p:cNvSpPr>
            <p:nvPr/>
          </p:nvSpPr>
          <p:spPr bwMode="auto">
            <a:xfrm flipH="1">
              <a:off x="1587" y="169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1999" name="Line 79"/>
            <p:cNvSpPr>
              <a:spLocks noChangeShapeType="1"/>
            </p:cNvSpPr>
            <p:nvPr/>
          </p:nvSpPr>
          <p:spPr bwMode="auto">
            <a:xfrm flipH="1">
              <a:off x="1596" y="170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0" name="Line 80"/>
            <p:cNvSpPr>
              <a:spLocks noChangeShapeType="1"/>
            </p:cNvSpPr>
            <p:nvPr/>
          </p:nvSpPr>
          <p:spPr bwMode="auto">
            <a:xfrm flipH="1">
              <a:off x="1604" y="1717"/>
              <a:ext cx="15"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1" name="Line 81"/>
            <p:cNvSpPr>
              <a:spLocks noChangeShapeType="1"/>
            </p:cNvSpPr>
            <p:nvPr/>
          </p:nvSpPr>
          <p:spPr bwMode="auto">
            <a:xfrm flipH="1">
              <a:off x="1610" y="1731"/>
              <a:ext cx="16"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2" name="Line 82"/>
            <p:cNvSpPr>
              <a:spLocks noChangeShapeType="1"/>
            </p:cNvSpPr>
            <p:nvPr/>
          </p:nvSpPr>
          <p:spPr bwMode="auto">
            <a:xfrm flipH="1">
              <a:off x="1614" y="1742"/>
              <a:ext cx="17"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3" name="Line 83"/>
            <p:cNvSpPr>
              <a:spLocks noChangeShapeType="1"/>
            </p:cNvSpPr>
            <p:nvPr/>
          </p:nvSpPr>
          <p:spPr bwMode="auto">
            <a:xfrm flipH="1">
              <a:off x="1617" y="1754"/>
              <a:ext cx="16"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4" name="Line 84"/>
            <p:cNvSpPr>
              <a:spLocks noChangeShapeType="1"/>
            </p:cNvSpPr>
            <p:nvPr/>
          </p:nvSpPr>
          <p:spPr bwMode="auto">
            <a:xfrm flipH="1" flipV="1">
              <a:off x="1617" y="1773"/>
              <a:ext cx="16"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5" name="Line 85"/>
            <p:cNvSpPr>
              <a:spLocks noChangeShapeType="1"/>
            </p:cNvSpPr>
            <p:nvPr/>
          </p:nvSpPr>
          <p:spPr bwMode="auto">
            <a:xfrm flipH="1" flipV="1">
              <a:off x="1615" y="1785"/>
              <a:ext cx="17"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6" name="Line 86"/>
            <p:cNvSpPr>
              <a:spLocks noChangeShapeType="1"/>
            </p:cNvSpPr>
            <p:nvPr/>
          </p:nvSpPr>
          <p:spPr bwMode="auto">
            <a:xfrm flipH="1" flipV="1">
              <a:off x="1611" y="1796"/>
              <a:ext cx="17"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7" name="Line 87"/>
            <p:cNvSpPr>
              <a:spLocks noChangeShapeType="1"/>
            </p:cNvSpPr>
            <p:nvPr/>
          </p:nvSpPr>
          <p:spPr bwMode="auto">
            <a:xfrm flipH="1" flipV="1">
              <a:off x="1607" y="1807"/>
              <a:ext cx="15" cy="1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8" name="Line 88"/>
            <p:cNvSpPr>
              <a:spLocks noChangeShapeType="1"/>
            </p:cNvSpPr>
            <p:nvPr/>
          </p:nvSpPr>
          <p:spPr bwMode="auto">
            <a:xfrm flipH="1" flipV="1">
              <a:off x="1600" y="1819"/>
              <a:ext cx="15"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09" name="Line 89"/>
            <p:cNvSpPr>
              <a:spLocks noChangeShapeType="1"/>
            </p:cNvSpPr>
            <p:nvPr/>
          </p:nvSpPr>
          <p:spPr bwMode="auto">
            <a:xfrm flipH="1" flipV="1">
              <a:off x="1590" y="1830"/>
              <a:ext cx="15" cy="1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0" name="Line 90"/>
            <p:cNvSpPr>
              <a:spLocks noChangeShapeType="1"/>
            </p:cNvSpPr>
            <p:nvPr/>
          </p:nvSpPr>
          <p:spPr bwMode="auto">
            <a:xfrm flipH="1" flipV="1">
              <a:off x="1581" y="1840"/>
              <a:ext cx="14" cy="1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1" name="Line 91"/>
            <p:cNvSpPr>
              <a:spLocks noChangeShapeType="1"/>
            </p:cNvSpPr>
            <p:nvPr/>
          </p:nvSpPr>
          <p:spPr bwMode="auto">
            <a:xfrm flipH="1" flipV="1">
              <a:off x="1570" y="1849"/>
              <a:ext cx="14" cy="1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2" name="Line 92"/>
            <p:cNvSpPr>
              <a:spLocks noChangeShapeType="1"/>
            </p:cNvSpPr>
            <p:nvPr/>
          </p:nvSpPr>
          <p:spPr bwMode="auto">
            <a:xfrm flipH="1" flipV="1">
              <a:off x="1559" y="1856"/>
              <a:ext cx="13" cy="1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3" name="Line 93"/>
            <p:cNvSpPr>
              <a:spLocks noChangeShapeType="1"/>
            </p:cNvSpPr>
            <p:nvPr/>
          </p:nvSpPr>
          <p:spPr bwMode="auto">
            <a:xfrm flipH="1" flipV="1">
              <a:off x="1546" y="1864"/>
              <a:ext cx="12" cy="1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4" name="Line 94"/>
            <p:cNvSpPr>
              <a:spLocks noChangeShapeType="1"/>
            </p:cNvSpPr>
            <p:nvPr/>
          </p:nvSpPr>
          <p:spPr bwMode="auto">
            <a:xfrm>
              <a:off x="1536" y="1874"/>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5" name="Line 95"/>
            <p:cNvSpPr>
              <a:spLocks noChangeShapeType="1"/>
            </p:cNvSpPr>
            <p:nvPr/>
          </p:nvSpPr>
          <p:spPr bwMode="auto">
            <a:xfrm>
              <a:off x="1522" y="1879"/>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6" name="Line 96"/>
            <p:cNvSpPr>
              <a:spLocks noChangeShapeType="1"/>
            </p:cNvSpPr>
            <p:nvPr/>
          </p:nvSpPr>
          <p:spPr bwMode="auto">
            <a:xfrm>
              <a:off x="1507" y="1883"/>
              <a:ext cx="2"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7" name="Line 97"/>
            <p:cNvSpPr>
              <a:spLocks noChangeShapeType="1"/>
            </p:cNvSpPr>
            <p:nvPr/>
          </p:nvSpPr>
          <p:spPr bwMode="auto">
            <a:xfrm>
              <a:off x="1491" y="1887"/>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8" name="Line 98"/>
            <p:cNvSpPr>
              <a:spLocks noChangeShapeType="1"/>
            </p:cNvSpPr>
            <p:nvPr/>
          </p:nvSpPr>
          <p:spPr bwMode="auto">
            <a:xfrm>
              <a:off x="1474" y="1888"/>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19" name="Line 99"/>
            <p:cNvSpPr>
              <a:spLocks noChangeShapeType="1"/>
            </p:cNvSpPr>
            <p:nvPr/>
          </p:nvSpPr>
          <p:spPr bwMode="auto">
            <a:xfrm flipH="1">
              <a:off x="1437" y="1889"/>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0" name="Line 100"/>
            <p:cNvSpPr>
              <a:spLocks noChangeShapeType="1"/>
            </p:cNvSpPr>
            <p:nvPr/>
          </p:nvSpPr>
          <p:spPr bwMode="auto">
            <a:xfrm flipH="1">
              <a:off x="1422" y="1887"/>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1" name="Line 101"/>
            <p:cNvSpPr>
              <a:spLocks noChangeShapeType="1"/>
            </p:cNvSpPr>
            <p:nvPr/>
          </p:nvSpPr>
          <p:spPr bwMode="auto">
            <a:xfrm flipH="1">
              <a:off x="1405" y="1884"/>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2" name="Line 102"/>
            <p:cNvSpPr>
              <a:spLocks noChangeShapeType="1"/>
            </p:cNvSpPr>
            <p:nvPr/>
          </p:nvSpPr>
          <p:spPr bwMode="auto">
            <a:xfrm flipH="1">
              <a:off x="1388" y="1880"/>
              <a:ext cx="1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3" name="Line 103"/>
            <p:cNvSpPr>
              <a:spLocks noChangeShapeType="1"/>
            </p:cNvSpPr>
            <p:nvPr/>
          </p:nvSpPr>
          <p:spPr bwMode="auto">
            <a:xfrm flipH="1">
              <a:off x="1372" y="1875"/>
              <a:ext cx="12"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4" name="Line 104"/>
            <p:cNvSpPr>
              <a:spLocks noChangeShapeType="1"/>
            </p:cNvSpPr>
            <p:nvPr/>
          </p:nvSpPr>
          <p:spPr bwMode="auto">
            <a:xfrm flipH="1">
              <a:off x="1359" y="1870"/>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5" name="Line 105"/>
            <p:cNvSpPr>
              <a:spLocks noChangeShapeType="1"/>
            </p:cNvSpPr>
            <p:nvPr/>
          </p:nvSpPr>
          <p:spPr bwMode="auto">
            <a:xfrm flipH="1">
              <a:off x="1301" y="1828"/>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6" name="Line 106"/>
            <p:cNvSpPr>
              <a:spLocks noChangeShapeType="1"/>
            </p:cNvSpPr>
            <p:nvPr/>
          </p:nvSpPr>
          <p:spPr bwMode="auto">
            <a:xfrm flipH="1">
              <a:off x="1311" y="1838"/>
              <a:ext cx="15"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7" name="Line 107"/>
            <p:cNvSpPr>
              <a:spLocks noChangeShapeType="1"/>
            </p:cNvSpPr>
            <p:nvPr/>
          </p:nvSpPr>
          <p:spPr bwMode="auto">
            <a:xfrm flipH="1">
              <a:off x="1321" y="1847"/>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8" name="Line 108"/>
            <p:cNvSpPr>
              <a:spLocks noChangeShapeType="1"/>
            </p:cNvSpPr>
            <p:nvPr/>
          </p:nvSpPr>
          <p:spPr bwMode="auto">
            <a:xfrm flipH="1">
              <a:off x="1331" y="1854"/>
              <a:ext cx="13"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29" name="Line 109"/>
            <p:cNvSpPr>
              <a:spLocks noChangeShapeType="1"/>
            </p:cNvSpPr>
            <p:nvPr/>
          </p:nvSpPr>
          <p:spPr bwMode="auto">
            <a:xfrm flipH="1">
              <a:off x="1344" y="1863"/>
              <a:ext cx="13"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0" name="Line 110"/>
            <p:cNvSpPr>
              <a:spLocks noChangeShapeType="1"/>
            </p:cNvSpPr>
            <p:nvPr/>
          </p:nvSpPr>
          <p:spPr bwMode="auto">
            <a:xfrm flipH="1">
              <a:off x="1294" y="1816"/>
              <a:ext cx="15"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1" name="Line 111"/>
            <p:cNvSpPr>
              <a:spLocks noChangeShapeType="1"/>
            </p:cNvSpPr>
            <p:nvPr/>
          </p:nvSpPr>
          <p:spPr bwMode="auto">
            <a:xfrm flipH="1">
              <a:off x="1287" y="1804"/>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2" name="Line 112"/>
            <p:cNvSpPr>
              <a:spLocks noChangeShapeType="1"/>
            </p:cNvSpPr>
            <p:nvPr/>
          </p:nvSpPr>
          <p:spPr bwMode="auto">
            <a:xfrm flipV="1">
              <a:off x="1290" y="1786"/>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3" name="Line 113"/>
            <p:cNvSpPr>
              <a:spLocks noChangeShapeType="1"/>
            </p:cNvSpPr>
            <p:nvPr/>
          </p:nvSpPr>
          <p:spPr bwMode="auto">
            <a:xfrm flipV="1">
              <a:off x="1284" y="1773"/>
              <a:ext cx="7"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4" name="Line 114"/>
            <p:cNvSpPr>
              <a:spLocks noChangeShapeType="1"/>
            </p:cNvSpPr>
            <p:nvPr/>
          </p:nvSpPr>
          <p:spPr bwMode="auto">
            <a:xfrm>
              <a:off x="1369" y="1767"/>
              <a:ext cx="1"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5" name="Line 115"/>
            <p:cNvSpPr>
              <a:spLocks noChangeShapeType="1"/>
            </p:cNvSpPr>
            <p:nvPr/>
          </p:nvSpPr>
          <p:spPr bwMode="auto">
            <a:xfrm>
              <a:off x="1370" y="1760"/>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6" name="Line 116"/>
            <p:cNvSpPr>
              <a:spLocks noChangeShapeType="1"/>
            </p:cNvSpPr>
            <p:nvPr/>
          </p:nvSpPr>
          <p:spPr bwMode="auto">
            <a:xfrm>
              <a:off x="1368" y="1754"/>
              <a:ext cx="7"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7" name="Line 117"/>
            <p:cNvSpPr>
              <a:spLocks noChangeShapeType="1"/>
            </p:cNvSpPr>
            <p:nvPr/>
          </p:nvSpPr>
          <p:spPr bwMode="auto">
            <a:xfrm>
              <a:off x="1374" y="1747"/>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8" name="Line 118"/>
            <p:cNvSpPr>
              <a:spLocks noChangeShapeType="1"/>
            </p:cNvSpPr>
            <p:nvPr/>
          </p:nvSpPr>
          <p:spPr bwMode="auto">
            <a:xfrm>
              <a:off x="1376" y="1741"/>
              <a:ext cx="1"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39" name="Line 119"/>
            <p:cNvSpPr>
              <a:spLocks noChangeShapeType="1"/>
            </p:cNvSpPr>
            <p:nvPr/>
          </p:nvSpPr>
          <p:spPr bwMode="auto">
            <a:xfrm>
              <a:off x="1378" y="173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0" name="Line 120"/>
            <p:cNvSpPr>
              <a:spLocks noChangeShapeType="1"/>
            </p:cNvSpPr>
            <p:nvPr/>
          </p:nvSpPr>
          <p:spPr bwMode="auto">
            <a:xfrm>
              <a:off x="1382" y="1728"/>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1" name="Line 121"/>
            <p:cNvSpPr>
              <a:spLocks noChangeShapeType="1"/>
            </p:cNvSpPr>
            <p:nvPr/>
          </p:nvSpPr>
          <p:spPr bwMode="auto">
            <a:xfrm>
              <a:off x="1387" y="1724"/>
              <a:ext cx="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2" name="Line 122"/>
            <p:cNvSpPr>
              <a:spLocks noChangeShapeType="1"/>
            </p:cNvSpPr>
            <p:nvPr/>
          </p:nvSpPr>
          <p:spPr bwMode="auto">
            <a:xfrm>
              <a:off x="1392" y="1720"/>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3" name="Line 123"/>
            <p:cNvSpPr>
              <a:spLocks noChangeShapeType="1"/>
            </p:cNvSpPr>
            <p:nvPr/>
          </p:nvSpPr>
          <p:spPr bwMode="auto">
            <a:xfrm>
              <a:off x="1400" y="1715"/>
              <a:ext cx="6"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4" name="Line 124"/>
            <p:cNvSpPr>
              <a:spLocks noChangeShapeType="1"/>
            </p:cNvSpPr>
            <p:nvPr/>
          </p:nvSpPr>
          <p:spPr bwMode="auto">
            <a:xfrm>
              <a:off x="1407" y="1711"/>
              <a:ext cx="5"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5" name="Line 125"/>
            <p:cNvSpPr>
              <a:spLocks noChangeShapeType="1"/>
            </p:cNvSpPr>
            <p:nvPr/>
          </p:nvSpPr>
          <p:spPr bwMode="auto">
            <a:xfrm>
              <a:off x="1414" y="1708"/>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6" name="Line 126"/>
            <p:cNvSpPr>
              <a:spLocks noChangeShapeType="1"/>
            </p:cNvSpPr>
            <p:nvPr/>
          </p:nvSpPr>
          <p:spPr bwMode="auto">
            <a:xfrm>
              <a:off x="1421" y="1706"/>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7" name="Line 127"/>
            <p:cNvSpPr>
              <a:spLocks noChangeShapeType="1"/>
            </p:cNvSpPr>
            <p:nvPr/>
          </p:nvSpPr>
          <p:spPr bwMode="auto">
            <a:xfrm>
              <a:off x="1429" y="1704"/>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8" name="Line 128"/>
            <p:cNvSpPr>
              <a:spLocks noChangeShapeType="1"/>
            </p:cNvSpPr>
            <p:nvPr/>
          </p:nvSpPr>
          <p:spPr bwMode="auto">
            <a:xfrm>
              <a:off x="1438" y="1702"/>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49" name="Line 129"/>
            <p:cNvSpPr>
              <a:spLocks noChangeShapeType="1"/>
            </p:cNvSpPr>
            <p:nvPr/>
          </p:nvSpPr>
          <p:spPr bwMode="auto">
            <a:xfrm>
              <a:off x="1447" y="1701"/>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0" name="Line 130"/>
            <p:cNvSpPr>
              <a:spLocks noChangeShapeType="1"/>
            </p:cNvSpPr>
            <p:nvPr/>
          </p:nvSpPr>
          <p:spPr bwMode="auto">
            <a:xfrm>
              <a:off x="1456" y="1701"/>
              <a:ext cx="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1" name="Line 131"/>
            <p:cNvSpPr>
              <a:spLocks noChangeShapeType="1"/>
            </p:cNvSpPr>
            <p:nvPr/>
          </p:nvSpPr>
          <p:spPr bwMode="auto">
            <a:xfrm flipH="1">
              <a:off x="1459" y="1701"/>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2" name="Line 132"/>
            <p:cNvSpPr>
              <a:spLocks noChangeShapeType="1"/>
            </p:cNvSpPr>
            <p:nvPr/>
          </p:nvSpPr>
          <p:spPr bwMode="auto">
            <a:xfrm flipH="1">
              <a:off x="1466" y="1701"/>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3" name="Line 133"/>
            <p:cNvSpPr>
              <a:spLocks noChangeShapeType="1"/>
            </p:cNvSpPr>
            <p:nvPr/>
          </p:nvSpPr>
          <p:spPr bwMode="auto">
            <a:xfrm flipH="1">
              <a:off x="1473" y="1703"/>
              <a:ext cx="11"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4" name="Line 134"/>
            <p:cNvSpPr>
              <a:spLocks noChangeShapeType="1"/>
            </p:cNvSpPr>
            <p:nvPr/>
          </p:nvSpPr>
          <p:spPr bwMode="auto">
            <a:xfrm flipH="1">
              <a:off x="1482" y="1705"/>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5" name="Line 135"/>
            <p:cNvSpPr>
              <a:spLocks noChangeShapeType="1"/>
            </p:cNvSpPr>
            <p:nvPr/>
          </p:nvSpPr>
          <p:spPr bwMode="auto">
            <a:xfrm flipH="1">
              <a:off x="1489" y="1707"/>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6" name="Line 136"/>
            <p:cNvSpPr>
              <a:spLocks noChangeShapeType="1"/>
            </p:cNvSpPr>
            <p:nvPr/>
          </p:nvSpPr>
          <p:spPr bwMode="auto">
            <a:xfrm flipH="1">
              <a:off x="1496" y="1711"/>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7" name="Line 137"/>
            <p:cNvSpPr>
              <a:spLocks noChangeShapeType="1"/>
            </p:cNvSpPr>
            <p:nvPr/>
          </p:nvSpPr>
          <p:spPr bwMode="auto">
            <a:xfrm flipH="1">
              <a:off x="1504" y="1715"/>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8" name="Line 138"/>
            <p:cNvSpPr>
              <a:spLocks noChangeShapeType="1"/>
            </p:cNvSpPr>
            <p:nvPr/>
          </p:nvSpPr>
          <p:spPr bwMode="auto">
            <a:xfrm flipH="1">
              <a:off x="1510" y="1720"/>
              <a:ext cx="14"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59" name="Line 139"/>
            <p:cNvSpPr>
              <a:spLocks noChangeShapeType="1"/>
            </p:cNvSpPr>
            <p:nvPr/>
          </p:nvSpPr>
          <p:spPr bwMode="auto">
            <a:xfrm flipH="1">
              <a:off x="1515" y="1724"/>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0" name="Line 140"/>
            <p:cNvSpPr>
              <a:spLocks noChangeShapeType="1"/>
            </p:cNvSpPr>
            <p:nvPr/>
          </p:nvSpPr>
          <p:spPr bwMode="auto">
            <a:xfrm flipH="1">
              <a:off x="1520" y="1729"/>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1" name="Line 141"/>
            <p:cNvSpPr>
              <a:spLocks noChangeShapeType="1"/>
            </p:cNvSpPr>
            <p:nvPr/>
          </p:nvSpPr>
          <p:spPr bwMode="auto">
            <a:xfrm flipH="1">
              <a:off x="1524" y="1734"/>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2" name="Line 142"/>
            <p:cNvSpPr>
              <a:spLocks noChangeShapeType="1"/>
            </p:cNvSpPr>
            <p:nvPr/>
          </p:nvSpPr>
          <p:spPr bwMode="auto">
            <a:xfrm flipH="1">
              <a:off x="1528" y="1741"/>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3" name="Line 143"/>
            <p:cNvSpPr>
              <a:spLocks noChangeShapeType="1"/>
            </p:cNvSpPr>
            <p:nvPr/>
          </p:nvSpPr>
          <p:spPr bwMode="auto">
            <a:xfrm flipH="1">
              <a:off x="1532" y="1748"/>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4" name="Line 144"/>
            <p:cNvSpPr>
              <a:spLocks noChangeShapeType="1"/>
            </p:cNvSpPr>
            <p:nvPr/>
          </p:nvSpPr>
          <p:spPr bwMode="auto">
            <a:xfrm flipV="1">
              <a:off x="1541" y="1750"/>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5" name="Line 145"/>
            <p:cNvSpPr>
              <a:spLocks noChangeShapeType="1"/>
            </p:cNvSpPr>
            <p:nvPr/>
          </p:nvSpPr>
          <p:spPr bwMode="auto">
            <a:xfrm flipV="1">
              <a:off x="1542" y="1756"/>
              <a:ext cx="1"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6" name="Line 146"/>
            <p:cNvSpPr>
              <a:spLocks noChangeShapeType="1"/>
            </p:cNvSpPr>
            <p:nvPr/>
          </p:nvSpPr>
          <p:spPr bwMode="auto">
            <a:xfrm>
              <a:off x="1543" y="1767"/>
              <a:ext cx="0"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7" name="Line 147"/>
            <p:cNvSpPr>
              <a:spLocks noChangeShapeType="1"/>
            </p:cNvSpPr>
            <p:nvPr/>
          </p:nvSpPr>
          <p:spPr bwMode="auto">
            <a:xfrm>
              <a:off x="1543" y="1771"/>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8" name="Line 148"/>
            <p:cNvSpPr>
              <a:spLocks noChangeShapeType="1"/>
            </p:cNvSpPr>
            <p:nvPr/>
          </p:nvSpPr>
          <p:spPr bwMode="auto">
            <a:xfrm>
              <a:off x="1541" y="1777"/>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69" name="Line 149"/>
            <p:cNvSpPr>
              <a:spLocks noChangeShapeType="1"/>
            </p:cNvSpPr>
            <p:nvPr/>
          </p:nvSpPr>
          <p:spPr bwMode="auto">
            <a:xfrm>
              <a:off x="1540" y="1783"/>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0" name="Line 150"/>
            <p:cNvSpPr>
              <a:spLocks noChangeShapeType="1"/>
            </p:cNvSpPr>
            <p:nvPr/>
          </p:nvSpPr>
          <p:spPr bwMode="auto">
            <a:xfrm>
              <a:off x="1538" y="1789"/>
              <a:ext cx="0"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1" name="Line 151"/>
            <p:cNvSpPr>
              <a:spLocks noChangeShapeType="1"/>
            </p:cNvSpPr>
            <p:nvPr/>
          </p:nvSpPr>
          <p:spPr bwMode="auto">
            <a:xfrm>
              <a:off x="1531" y="179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2" name="Line 152"/>
            <p:cNvSpPr>
              <a:spLocks noChangeShapeType="1"/>
            </p:cNvSpPr>
            <p:nvPr/>
          </p:nvSpPr>
          <p:spPr bwMode="auto">
            <a:xfrm>
              <a:off x="1526" y="1800"/>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3" name="Line 153"/>
            <p:cNvSpPr>
              <a:spLocks noChangeShapeType="1"/>
            </p:cNvSpPr>
            <p:nvPr/>
          </p:nvSpPr>
          <p:spPr bwMode="auto">
            <a:xfrm>
              <a:off x="1521" y="1805"/>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4" name="Line 154"/>
            <p:cNvSpPr>
              <a:spLocks noChangeShapeType="1"/>
            </p:cNvSpPr>
            <p:nvPr/>
          </p:nvSpPr>
          <p:spPr bwMode="auto">
            <a:xfrm>
              <a:off x="1515" y="1810"/>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5" name="Line 155"/>
            <p:cNvSpPr>
              <a:spLocks noChangeShapeType="1"/>
            </p:cNvSpPr>
            <p:nvPr/>
          </p:nvSpPr>
          <p:spPr bwMode="auto">
            <a:xfrm>
              <a:off x="1510" y="1814"/>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6" name="Line 156"/>
            <p:cNvSpPr>
              <a:spLocks noChangeShapeType="1"/>
            </p:cNvSpPr>
            <p:nvPr/>
          </p:nvSpPr>
          <p:spPr bwMode="auto">
            <a:xfrm>
              <a:off x="1503" y="1817"/>
              <a:ext cx="5"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7" name="Line 157"/>
            <p:cNvSpPr>
              <a:spLocks noChangeShapeType="1"/>
            </p:cNvSpPr>
            <p:nvPr/>
          </p:nvSpPr>
          <p:spPr bwMode="auto">
            <a:xfrm>
              <a:off x="1497" y="1820"/>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8" name="Line 158"/>
            <p:cNvSpPr>
              <a:spLocks noChangeShapeType="1"/>
            </p:cNvSpPr>
            <p:nvPr/>
          </p:nvSpPr>
          <p:spPr bwMode="auto">
            <a:xfrm>
              <a:off x="1490" y="1824"/>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79" name="Line 159"/>
            <p:cNvSpPr>
              <a:spLocks noChangeShapeType="1"/>
            </p:cNvSpPr>
            <p:nvPr/>
          </p:nvSpPr>
          <p:spPr bwMode="auto">
            <a:xfrm>
              <a:off x="1481" y="1825"/>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0" name="Line 160"/>
            <p:cNvSpPr>
              <a:spLocks noChangeShapeType="1"/>
            </p:cNvSpPr>
            <p:nvPr/>
          </p:nvSpPr>
          <p:spPr bwMode="auto">
            <a:xfrm>
              <a:off x="1473" y="1827"/>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1" name="Line 161"/>
            <p:cNvSpPr>
              <a:spLocks noChangeShapeType="1"/>
            </p:cNvSpPr>
            <p:nvPr/>
          </p:nvSpPr>
          <p:spPr bwMode="auto">
            <a:xfrm>
              <a:off x="1465" y="1828"/>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2" name="Line 162"/>
            <p:cNvSpPr>
              <a:spLocks noChangeShapeType="1"/>
            </p:cNvSpPr>
            <p:nvPr/>
          </p:nvSpPr>
          <p:spPr bwMode="auto">
            <a:xfrm>
              <a:off x="1456" y="1828"/>
              <a:ext cx="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3" name="Line 163"/>
            <p:cNvSpPr>
              <a:spLocks noChangeShapeType="1"/>
            </p:cNvSpPr>
            <p:nvPr/>
          </p:nvSpPr>
          <p:spPr bwMode="auto">
            <a:xfrm flipH="1">
              <a:off x="1444" y="1828"/>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4" name="Line 164"/>
            <p:cNvSpPr>
              <a:spLocks noChangeShapeType="1"/>
            </p:cNvSpPr>
            <p:nvPr/>
          </p:nvSpPr>
          <p:spPr bwMode="auto">
            <a:xfrm flipH="1">
              <a:off x="1435" y="1827"/>
              <a:ext cx="10"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5" name="Line 165"/>
            <p:cNvSpPr>
              <a:spLocks noChangeShapeType="1"/>
            </p:cNvSpPr>
            <p:nvPr/>
          </p:nvSpPr>
          <p:spPr bwMode="auto">
            <a:xfrm flipH="1">
              <a:off x="1427" y="1826"/>
              <a:ext cx="9"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6" name="Line 166"/>
            <p:cNvSpPr>
              <a:spLocks noChangeShapeType="1"/>
            </p:cNvSpPr>
            <p:nvPr/>
          </p:nvSpPr>
          <p:spPr bwMode="auto">
            <a:xfrm flipH="1">
              <a:off x="1418" y="1824"/>
              <a:ext cx="11"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7" name="Line 167"/>
            <p:cNvSpPr>
              <a:spLocks noChangeShapeType="1"/>
            </p:cNvSpPr>
            <p:nvPr/>
          </p:nvSpPr>
          <p:spPr bwMode="auto">
            <a:xfrm flipH="1">
              <a:off x="1409" y="1821"/>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8" name="Line 168"/>
            <p:cNvSpPr>
              <a:spLocks noChangeShapeType="1"/>
            </p:cNvSpPr>
            <p:nvPr/>
          </p:nvSpPr>
          <p:spPr bwMode="auto">
            <a:xfrm flipH="1">
              <a:off x="1401" y="1817"/>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89" name="Line 169"/>
            <p:cNvSpPr>
              <a:spLocks noChangeShapeType="1"/>
            </p:cNvSpPr>
            <p:nvPr/>
          </p:nvSpPr>
          <p:spPr bwMode="auto">
            <a:xfrm flipH="1">
              <a:off x="1395" y="1815"/>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0" name="Line 170"/>
            <p:cNvSpPr>
              <a:spLocks noChangeShapeType="1"/>
            </p:cNvSpPr>
            <p:nvPr/>
          </p:nvSpPr>
          <p:spPr bwMode="auto">
            <a:xfrm flipH="1">
              <a:off x="1388" y="1810"/>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1" name="Line 171"/>
            <p:cNvSpPr>
              <a:spLocks noChangeShapeType="1"/>
            </p:cNvSpPr>
            <p:nvPr/>
          </p:nvSpPr>
          <p:spPr bwMode="auto">
            <a:xfrm flipH="1">
              <a:off x="1383" y="1807"/>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2" name="Line 172"/>
            <p:cNvSpPr>
              <a:spLocks noChangeShapeType="1"/>
            </p:cNvSpPr>
            <p:nvPr/>
          </p:nvSpPr>
          <p:spPr bwMode="auto">
            <a:xfrm flipH="1">
              <a:off x="1378" y="1803"/>
              <a:ext cx="15"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3" name="Line 173"/>
            <p:cNvSpPr>
              <a:spLocks noChangeShapeType="1"/>
            </p:cNvSpPr>
            <p:nvPr/>
          </p:nvSpPr>
          <p:spPr bwMode="auto">
            <a:xfrm flipH="1">
              <a:off x="1373" y="1797"/>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4" name="Line 174"/>
            <p:cNvSpPr>
              <a:spLocks noChangeShapeType="1"/>
            </p:cNvSpPr>
            <p:nvPr/>
          </p:nvSpPr>
          <p:spPr bwMode="auto">
            <a:xfrm flipH="1">
              <a:off x="1368" y="1791"/>
              <a:ext cx="1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5" name="Line 175"/>
            <p:cNvSpPr>
              <a:spLocks noChangeShapeType="1"/>
            </p:cNvSpPr>
            <p:nvPr/>
          </p:nvSpPr>
          <p:spPr bwMode="auto">
            <a:xfrm flipV="1">
              <a:off x="1374" y="1782"/>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6" name="Line 176"/>
            <p:cNvSpPr>
              <a:spLocks noChangeShapeType="1"/>
            </p:cNvSpPr>
            <p:nvPr/>
          </p:nvSpPr>
          <p:spPr bwMode="auto">
            <a:xfrm flipV="1">
              <a:off x="1371" y="1774"/>
              <a:ext cx="0"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7" name="Line 177"/>
            <p:cNvSpPr>
              <a:spLocks noChangeShapeType="1"/>
            </p:cNvSpPr>
            <p:nvPr/>
          </p:nvSpPr>
          <p:spPr bwMode="auto">
            <a:xfrm flipV="1">
              <a:off x="1369" y="1767"/>
              <a:ext cx="1"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82098" name="Freeform 178"/>
            <p:cNvSpPr>
              <a:spLocks/>
            </p:cNvSpPr>
            <p:nvPr/>
          </p:nvSpPr>
          <p:spPr bwMode="auto">
            <a:xfrm>
              <a:off x="1315" y="1711"/>
              <a:ext cx="12" cy="20"/>
            </a:xfrm>
            <a:custGeom>
              <a:avLst/>
              <a:gdLst>
                <a:gd name="T0" fmla="*/ 2 w 12"/>
                <a:gd name="T1" fmla="*/ 5 h 20"/>
                <a:gd name="T2" fmla="*/ 0 w 12"/>
                <a:gd name="T3" fmla="*/ 3 h 20"/>
                <a:gd name="T4" fmla="*/ 2 w 12"/>
                <a:gd name="T5" fmla="*/ 3 h 20"/>
                <a:gd name="T6" fmla="*/ 3 w 12"/>
                <a:gd name="T7" fmla="*/ 3 h 20"/>
                <a:gd name="T8" fmla="*/ 6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6 w 12"/>
                <a:gd name="T23" fmla="*/ 3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3"/>
                  </a:lnTo>
                  <a:lnTo>
                    <a:pt x="2" y="3"/>
                  </a:lnTo>
                  <a:lnTo>
                    <a:pt x="3" y="3"/>
                  </a:lnTo>
                  <a:lnTo>
                    <a:pt x="6" y="2"/>
                  </a:lnTo>
                  <a:lnTo>
                    <a:pt x="8" y="1"/>
                  </a:lnTo>
                  <a:lnTo>
                    <a:pt x="10" y="0"/>
                  </a:lnTo>
                  <a:lnTo>
                    <a:pt x="11" y="0"/>
                  </a:lnTo>
                  <a:lnTo>
                    <a:pt x="11" y="19"/>
                  </a:lnTo>
                  <a:lnTo>
                    <a:pt x="7" y="19"/>
                  </a:lnTo>
                  <a:lnTo>
                    <a:pt x="7" y="3"/>
                  </a:lnTo>
                  <a:lnTo>
                    <a:pt x="6" y="3"/>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099" name="Freeform 179"/>
            <p:cNvSpPr>
              <a:spLocks/>
            </p:cNvSpPr>
            <p:nvPr/>
          </p:nvSpPr>
          <p:spPr bwMode="auto">
            <a:xfrm>
              <a:off x="1578" y="1709"/>
              <a:ext cx="17" cy="21"/>
            </a:xfrm>
            <a:custGeom>
              <a:avLst/>
              <a:gdLst>
                <a:gd name="T0" fmla="*/ 4 w 17"/>
                <a:gd name="T1" fmla="*/ 5 h 21"/>
                <a:gd name="T2" fmla="*/ 2 w 17"/>
                <a:gd name="T3" fmla="*/ 3 h 21"/>
                <a:gd name="T4" fmla="*/ 3 w 17"/>
                <a:gd name="T5" fmla="*/ 2 h 21"/>
                <a:gd name="T6" fmla="*/ 5 w 17"/>
                <a:gd name="T7" fmla="*/ 1 h 21"/>
                <a:gd name="T8" fmla="*/ 6 w 17"/>
                <a:gd name="T9" fmla="*/ 1 h 21"/>
                <a:gd name="T10" fmla="*/ 8 w 17"/>
                <a:gd name="T11" fmla="*/ 0 h 21"/>
                <a:gd name="T12" fmla="*/ 11 w 17"/>
                <a:gd name="T13" fmla="*/ 0 h 21"/>
                <a:gd name="T14" fmla="*/ 13 w 17"/>
                <a:gd name="T15" fmla="*/ 1 h 21"/>
                <a:gd name="T16" fmla="*/ 13 w 17"/>
                <a:gd name="T17" fmla="*/ 2 h 21"/>
                <a:gd name="T18" fmla="*/ 15 w 17"/>
                <a:gd name="T19" fmla="*/ 2 h 21"/>
                <a:gd name="T20" fmla="*/ 16 w 17"/>
                <a:gd name="T21" fmla="*/ 3 h 21"/>
                <a:gd name="T22" fmla="*/ 16 w 17"/>
                <a:gd name="T23" fmla="*/ 4 h 21"/>
                <a:gd name="T24" fmla="*/ 16 w 17"/>
                <a:gd name="T25" fmla="*/ 5 h 21"/>
                <a:gd name="T26" fmla="*/ 16 w 17"/>
                <a:gd name="T27" fmla="*/ 6 h 21"/>
                <a:gd name="T28" fmla="*/ 16 w 17"/>
                <a:gd name="T29" fmla="*/ 7 h 21"/>
                <a:gd name="T30" fmla="*/ 16 w 17"/>
                <a:gd name="T31" fmla="*/ 8 h 21"/>
                <a:gd name="T32" fmla="*/ 15 w 17"/>
                <a:gd name="T33" fmla="*/ 8 h 21"/>
                <a:gd name="T34" fmla="*/ 15 w 17"/>
                <a:gd name="T35" fmla="*/ 9 h 21"/>
                <a:gd name="T36" fmla="*/ 10 w 17"/>
                <a:gd name="T37" fmla="*/ 14 h 21"/>
                <a:gd name="T38" fmla="*/ 7 w 17"/>
                <a:gd name="T39" fmla="*/ 16 h 21"/>
                <a:gd name="T40" fmla="*/ 5 w 17"/>
                <a:gd name="T41" fmla="*/ 18 h 21"/>
                <a:gd name="T42" fmla="*/ 13 w 17"/>
                <a:gd name="T43" fmla="*/ 18 h 21"/>
                <a:gd name="T44" fmla="*/ 16 w 17"/>
                <a:gd name="T45" fmla="*/ 17 h 21"/>
                <a:gd name="T46" fmla="*/ 16 w 17"/>
                <a:gd name="T47" fmla="*/ 20 h 21"/>
                <a:gd name="T48" fmla="*/ 0 w 17"/>
                <a:gd name="T49" fmla="*/ 20 h 21"/>
                <a:gd name="T50" fmla="*/ 0 w 17"/>
                <a:gd name="T51" fmla="*/ 18 h 21"/>
                <a:gd name="T52" fmla="*/ 1 w 17"/>
                <a:gd name="T53" fmla="*/ 18 h 21"/>
                <a:gd name="T54" fmla="*/ 3 w 17"/>
                <a:gd name="T55" fmla="*/ 17 h 21"/>
                <a:gd name="T56" fmla="*/ 6 w 17"/>
                <a:gd name="T57" fmla="*/ 15 h 21"/>
                <a:gd name="T58" fmla="*/ 12 w 17"/>
                <a:gd name="T59" fmla="*/ 9 h 21"/>
                <a:gd name="T60" fmla="*/ 13 w 17"/>
                <a:gd name="T61" fmla="*/ 8 h 21"/>
                <a:gd name="T62" fmla="*/ 13 w 17"/>
                <a:gd name="T63" fmla="*/ 5 h 21"/>
                <a:gd name="T64" fmla="*/ 11 w 17"/>
                <a:gd name="T65" fmla="*/ 3 h 21"/>
                <a:gd name="T66" fmla="*/ 11 w 17"/>
                <a:gd name="T67" fmla="*/ 2 h 21"/>
                <a:gd name="T68" fmla="*/ 10 w 17"/>
                <a:gd name="T69" fmla="*/ 2 h 21"/>
                <a:gd name="T70" fmla="*/ 6 w 17"/>
                <a:gd name="T71" fmla="*/ 2 h 21"/>
                <a:gd name="T72" fmla="*/ 5 w 17"/>
                <a:gd name="T73" fmla="*/ 3 h 21"/>
                <a:gd name="T74" fmla="*/ 5 w 17"/>
                <a:gd name="T75" fmla="*/ 4 h 21"/>
                <a:gd name="T76" fmla="*/ 4 w 17"/>
                <a:gd name="T77" fmla="*/ 4 h 21"/>
                <a:gd name="T78" fmla="*/ 4 w 17"/>
                <a:gd name="T7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1">
                  <a:moveTo>
                    <a:pt x="4" y="5"/>
                  </a:moveTo>
                  <a:lnTo>
                    <a:pt x="2" y="3"/>
                  </a:lnTo>
                  <a:lnTo>
                    <a:pt x="3" y="2"/>
                  </a:lnTo>
                  <a:lnTo>
                    <a:pt x="5" y="1"/>
                  </a:lnTo>
                  <a:lnTo>
                    <a:pt x="6" y="1"/>
                  </a:lnTo>
                  <a:lnTo>
                    <a:pt x="8" y="0"/>
                  </a:lnTo>
                  <a:lnTo>
                    <a:pt x="11" y="0"/>
                  </a:lnTo>
                  <a:lnTo>
                    <a:pt x="13" y="1"/>
                  </a:lnTo>
                  <a:lnTo>
                    <a:pt x="13" y="2"/>
                  </a:lnTo>
                  <a:lnTo>
                    <a:pt x="15" y="2"/>
                  </a:lnTo>
                  <a:lnTo>
                    <a:pt x="16" y="3"/>
                  </a:lnTo>
                  <a:lnTo>
                    <a:pt x="16" y="4"/>
                  </a:lnTo>
                  <a:lnTo>
                    <a:pt x="16" y="5"/>
                  </a:lnTo>
                  <a:lnTo>
                    <a:pt x="16" y="6"/>
                  </a:lnTo>
                  <a:lnTo>
                    <a:pt x="16" y="7"/>
                  </a:lnTo>
                  <a:lnTo>
                    <a:pt x="16" y="8"/>
                  </a:lnTo>
                  <a:lnTo>
                    <a:pt x="15" y="8"/>
                  </a:lnTo>
                  <a:lnTo>
                    <a:pt x="15" y="9"/>
                  </a:lnTo>
                  <a:lnTo>
                    <a:pt x="10" y="14"/>
                  </a:lnTo>
                  <a:lnTo>
                    <a:pt x="7" y="16"/>
                  </a:lnTo>
                  <a:lnTo>
                    <a:pt x="5" y="18"/>
                  </a:lnTo>
                  <a:lnTo>
                    <a:pt x="13" y="18"/>
                  </a:lnTo>
                  <a:lnTo>
                    <a:pt x="16" y="17"/>
                  </a:lnTo>
                  <a:lnTo>
                    <a:pt x="16" y="20"/>
                  </a:lnTo>
                  <a:lnTo>
                    <a:pt x="0" y="20"/>
                  </a:lnTo>
                  <a:lnTo>
                    <a:pt x="0" y="18"/>
                  </a:lnTo>
                  <a:lnTo>
                    <a:pt x="1" y="18"/>
                  </a:lnTo>
                  <a:lnTo>
                    <a:pt x="3" y="17"/>
                  </a:lnTo>
                  <a:lnTo>
                    <a:pt x="6" y="15"/>
                  </a:lnTo>
                  <a:lnTo>
                    <a:pt x="12" y="9"/>
                  </a:lnTo>
                  <a:lnTo>
                    <a:pt x="13" y="8"/>
                  </a:lnTo>
                  <a:lnTo>
                    <a:pt x="13" y="5"/>
                  </a:lnTo>
                  <a:lnTo>
                    <a:pt x="11" y="3"/>
                  </a:lnTo>
                  <a:lnTo>
                    <a:pt x="11" y="2"/>
                  </a:lnTo>
                  <a:lnTo>
                    <a:pt x="10" y="2"/>
                  </a:lnTo>
                  <a:lnTo>
                    <a:pt x="6" y="2"/>
                  </a:lnTo>
                  <a:lnTo>
                    <a:pt x="5" y="3"/>
                  </a:lnTo>
                  <a:lnTo>
                    <a:pt x="5" y="4"/>
                  </a:lnTo>
                  <a:lnTo>
                    <a:pt x="4" y="4"/>
                  </a:lnTo>
                  <a:lnTo>
                    <a:pt x="4"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0" name="Freeform 180"/>
            <p:cNvSpPr>
              <a:spLocks/>
            </p:cNvSpPr>
            <p:nvPr/>
          </p:nvSpPr>
          <p:spPr bwMode="auto">
            <a:xfrm>
              <a:off x="1596" y="1756"/>
              <a:ext cx="16" cy="21"/>
            </a:xfrm>
            <a:custGeom>
              <a:avLst/>
              <a:gdLst>
                <a:gd name="T0" fmla="*/ 3 w 16"/>
                <a:gd name="T1" fmla="*/ 4 h 21"/>
                <a:gd name="T2" fmla="*/ 2 w 16"/>
                <a:gd name="T3" fmla="*/ 2 h 21"/>
                <a:gd name="T4" fmla="*/ 1 w 16"/>
                <a:gd name="T5" fmla="*/ 2 h 21"/>
                <a:gd name="T6" fmla="*/ 2 w 16"/>
                <a:gd name="T7" fmla="*/ 1 h 21"/>
                <a:gd name="T8" fmla="*/ 4 w 16"/>
                <a:gd name="T9" fmla="*/ 1 h 21"/>
                <a:gd name="T10" fmla="*/ 5 w 16"/>
                <a:gd name="T11" fmla="*/ 0 h 21"/>
                <a:gd name="T12" fmla="*/ 11 w 16"/>
                <a:gd name="T13" fmla="*/ 0 h 21"/>
                <a:gd name="T14" fmla="*/ 12 w 16"/>
                <a:gd name="T15" fmla="*/ 1 h 21"/>
                <a:gd name="T16" fmla="*/ 13 w 16"/>
                <a:gd name="T17" fmla="*/ 1 h 21"/>
                <a:gd name="T18" fmla="*/ 14 w 16"/>
                <a:gd name="T19" fmla="*/ 2 h 21"/>
                <a:gd name="T20" fmla="*/ 14 w 16"/>
                <a:gd name="T21" fmla="*/ 6 h 21"/>
                <a:gd name="T22" fmla="*/ 12 w 16"/>
                <a:gd name="T23" fmla="*/ 8 h 21"/>
                <a:gd name="T24" fmla="*/ 10 w 16"/>
                <a:gd name="T25" fmla="*/ 9 h 21"/>
                <a:gd name="T26" fmla="*/ 11 w 16"/>
                <a:gd name="T27" fmla="*/ 9 h 21"/>
                <a:gd name="T28" fmla="*/ 12 w 16"/>
                <a:gd name="T29" fmla="*/ 10 h 21"/>
                <a:gd name="T30" fmla="*/ 13 w 16"/>
                <a:gd name="T31" fmla="*/ 10 h 21"/>
                <a:gd name="T32" fmla="*/ 15 w 16"/>
                <a:gd name="T33" fmla="*/ 11 h 21"/>
                <a:gd name="T34" fmla="*/ 15 w 16"/>
                <a:gd name="T35" fmla="*/ 13 h 21"/>
                <a:gd name="T36" fmla="*/ 15 w 16"/>
                <a:gd name="T37" fmla="*/ 15 h 21"/>
                <a:gd name="T38" fmla="*/ 14 w 16"/>
                <a:gd name="T39" fmla="*/ 17 h 21"/>
                <a:gd name="T40" fmla="*/ 14 w 16"/>
                <a:gd name="T41" fmla="*/ 18 h 21"/>
                <a:gd name="T42" fmla="*/ 13 w 16"/>
                <a:gd name="T43" fmla="*/ 18 h 21"/>
                <a:gd name="T44" fmla="*/ 12 w 16"/>
                <a:gd name="T45" fmla="*/ 19 h 21"/>
                <a:gd name="T46" fmla="*/ 10 w 16"/>
                <a:gd name="T47" fmla="*/ 19 h 21"/>
                <a:gd name="T48" fmla="*/ 8 w 16"/>
                <a:gd name="T49" fmla="*/ 20 h 21"/>
                <a:gd name="T50" fmla="*/ 5 w 16"/>
                <a:gd name="T51" fmla="*/ 20 h 21"/>
                <a:gd name="T52" fmla="*/ 3 w 16"/>
                <a:gd name="T53" fmla="*/ 19 h 21"/>
                <a:gd name="T54" fmla="*/ 2 w 16"/>
                <a:gd name="T55" fmla="*/ 19 h 21"/>
                <a:gd name="T56" fmla="*/ 0 w 16"/>
                <a:gd name="T57" fmla="*/ 18 h 21"/>
                <a:gd name="T58" fmla="*/ 2 w 16"/>
                <a:gd name="T59" fmla="*/ 17 h 21"/>
                <a:gd name="T60" fmla="*/ 2 w 16"/>
                <a:gd name="T61" fmla="*/ 16 h 21"/>
                <a:gd name="T62" fmla="*/ 2 w 16"/>
                <a:gd name="T63" fmla="*/ 17 h 21"/>
                <a:gd name="T64" fmla="*/ 4 w 16"/>
                <a:gd name="T65" fmla="*/ 18 h 21"/>
                <a:gd name="T66" fmla="*/ 5 w 16"/>
                <a:gd name="T67" fmla="*/ 18 h 21"/>
                <a:gd name="T68" fmla="*/ 8 w 16"/>
                <a:gd name="T69" fmla="*/ 18 h 21"/>
                <a:gd name="T70" fmla="*/ 9 w 16"/>
                <a:gd name="T71" fmla="*/ 18 h 21"/>
                <a:gd name="T72" fmla="*/ 11 w 16"/>
                <a:gd name="T73" fmla="*/ 18 h 21"/>
                <a:gd name="T74" fmla="*/ 12 w 16"/>
                <a:gd name="T75" fmla="*/ 16 h 21"/>
                <a:gd name="T76" fmla="*/ 12 w 16"/>
                <a:gd name="T77" fmla="*/ 12 h 21"/>
                <a:gd name="T78" fmla="*/ 10 w 16"/>
                <a:gd name="T79" fmla="*/ 11 h 21"/>
                <a:gd name="T80" fmla="*/ 9 w 16"/>
                <a:gd name="T81" fmla="*/ 11 h 21"/>
                <a:gd name="T82" fmla="*/ 8 w 16"/>
                <a:gd name="T83" fmla="*/ 10 h 21"/>
                <a:gd name="T84" fmla="*/ 5 w 16"/>
                <a:gd name="T85" fmla="*/ 10 h 21"/>
                <a:gd name="T86" fmla="*/ 5 w 16"/>
                <a:gd name="T87" fmla="*/ 11 h 21"/>
                <a:gd name="T88" fmla="*/ 5 w 16"/>
                <a:gd name="T89" fmla="*/ 8 h 21"/>
                <a:gd name="T90" fmla="*/ 5 w 16"/>
                <a:gd name="T91" fmla="*/ 9 h 21"/>
                <a:gd name="T92" fmla="*/ 6 w 16"/>
                <a:gd name="T93" fmla="*/ 9 h 21"/>
                <a:gd name="T94" fmla="*/ 8 w 16"/>
                <a:gd name="T95" fmla="*/ 8 h 21"/>
                <a:gd name="T96" fmla="*/ 9 w 16"/>
                <a:gd name="T97" fmla="*/ 8 h 21"/>
                <a:gd name="T98" fmla="*/ 10 w 16"/>
                <a:gd name="T99" fmla="*/ 8 h 21"/>
                <a:gd name="T100" fmla="*/ 10 w 16"/>
                <a:gd name="T101" fmla="*/ 7 h 21"/>
                <a:gd name="T102" fmla="*/ 11 w 16"/>
                <a:gd name="T103" fmla="*/ 5 h 21"/>
                <a:gd name="T104" fmla="*/ 10 w 16"/>
                <a:gd name="T105" fmla="*/ 3 h 21"/>
                <a:gd name="T106" fmla="*/ 10 w 16"/>
                <a:gd name="T107" fmla="*/ 2 h 21"/>
                <a:gd name="T108" fmla="*/ 9 w 16"/>
                <a:gd name="T109" fmla="*/ 2 h 21"/>
                <a:gd name="T110" fmla="*/ 8 w 16"/>
                <a:gd name="T111" fmla="*/ 1 h 21"/>
                <a:gd name="T112" fmla="*/ 5 w 16"/>
                <a:gd name="T113" fmla="*/ 1 h 21"/>
                <a:gd name="T114" fmla="*/ 5 w 16"/>
                <a:gd name="T115" fmla="*/ 2 h 21"/>
                <a:gd name="T116" fmla="*/ 4 w 16"/>
                <a:gd name="T117" fmla="*/ 2 h 21"/>
                <a:gd name="T118" fmla="*/ 3 w 16"/>
                <a:gd name="T119" fmla="*/ 3 h 21"/>
                <a:gd name="T120" fmla="*/ 3 w 16"/>
                <a:gd name="T1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3" y="4"/>
                  </a:moveTo>
                  <a:lnTo>
                    <a:pt x="2" y="2"/>
                  </a:lnTo>
                  <a:lnTo>
                    <a:pt x="1" y="2"/>
                  </a:lnTo>
                  <a:lnTo>
                    <a:pt x="2" y="1"/>
                  </a:lnTo>
                  <a:lnTo>
                    <a:pt x="4" y="1"/>
                  </a:lnTo>
                  <a:lnTo>
                    <a:pt x="5" y="0"/>
                  </a:lnTo>
                  <a:lnTo>
                    <a:pt x="11" y="0"/>
                  </a:lnTo>
                  <a:lnTo>
                    <a:pt x="12" y="1"/>
                  </a:lnTo>
                  <a:lnTo>
                    <a:pt x="13" y="1"/>
                  </a:lnTo>
                  <a:lnTo>
                    <a:pt x="14" y="2"/>
                  </a:lnTo>
                  <a:lnTo>
                    <a:pt x="14" y="6"/>
                  </a:lnTo>
                  <a:lnTo>
                    <a:pt x="12" y="8"/>
                  </a:lnTo>
                  <a:lnTo>
                    <a:pt x="10" y="9"/>
                  </a:lnTo>
                  <a:lnTo>
                    <a:pt x="11" y="9"/>
                  </a:lnTo>
                  <a:lnTo>
                    <a:pt x="12" y="10"/>
                  </a:lnTo>
                  <a:lnTo>
                    <a:pt x="13" y="10"/>
                  </a:lnTo>
                  <a:lnTo>
                    <a:pt x="15" y="11"/>
                  </a:lnTo>
                  <a:lnTo>
                    <a:pt x="15" y="13"/>
                  </a:lnTo>
                  <a:lnTo>
                    <a:pt x="15" y="15"/>
                  </a:lnTo>
                  <a:lnTo>
                    <a:pt x="14" y="17"/>
                  </a:lnTo>
                  <a:lnTo>
                    <a:pt x="14" y="18"/>
                  </a:lnTo>
                  <a:lnTo>
                    <a:pt x="13" y="18"/>
                  </a:lnTo>
                  <a:lnTo>
                    <a:pt x="12" y="19"/>
                  </a:lnTo>
                  <a:lnTo>
                    <a:pt x="10" y="19"/>
                  </a:lnTo>
                  <a:lnTo>
                    <a:pt x="8" y="20"/>
                  </a:lnTo>
                  <a:lnTo>
                    <a:pt x="5" y="20"/>
                  </a:lnTo>
                  <a:lnTo>
                    <a:pt x="3" y="19"/>
                  </a:lnTo>
                  <a:lnTo>
                    <a:pt x="2" y="19"/>
                  </a:lnTo>
                  <a:lnTo>
                    <a:pt x="0" y="18"/>
                  </a:lnTo>
                  <a:lnTo>
                    <a:pt x="2" y="17"/>
                  </a:lnTo>
                  <a:lnTo>
                    <a:pt x="2" y="16"/>
                  </a:lnTo>
                  <a:lnTo>
                    <a:pt x="2" y="17"/>
                  </a:lnTo>
                  <a:lnTo>
                    <a:pt x="4" y="18"/>
                  </a:lnTo>
                  <a:lnTo>
                    <a:pt x="5" y="18"/>
                  </a:lnTo>
                  <a:lnTo>
                    <a:pt x="8" y="18"/>
                  </a:lnTo>
                  <a:lnTo>
                    <a:pt x="9" y="18"/>
                  </a:lnTo>
                  <a:lnTo>
                    <a:pt x="11" y="18"/>
                  </a:lnTo>
                  <a:lnTo>
                    <a:pt x="12" y="16"/>
                  </a:lnTo>
                  <a:lnTo>
                    <a:pt x="12" y="12"/>
                  </a:lnTo>
                  <a:lnTo>
                    <a:pt x="10" y="11"/>
                  </a:lnTo>
                  <a:lnTo>
                    <a:pt x="9" y="11"/>
                  </a:lnTo>
                  <a:lnTo>
                    <a:pt x="8" y="10"/>
                  </a:lnTo>
                  <a:lnTo>
                    <a:pt x="5" y="10"/>
                  </a:lnTo>
                  <a:lnTo>
                    <a:pt x="5" y="11"/>
                  </a:lnTo>
                  <a:lnTo>
                    <a:pt x="5" y="8"/>
                  </a:lnTo>
                  <a:lnTo>
                    <a:pt x="5" y="9"/>
                  </a:lnTo>
                  <a:lnTo>
                    <a:pt x="6" y="9"/>
                  </a:lnTo>
                  <a:lnTo>
                    <a:pt x="8" y="8"/>
                  </a:lnTo>
                  <a:lnTo>
                    <a:pt x="9" y="8"/>
                  </a:lnTo>
                  <a:lnTo>
                    <a:pt x="10" y="8"/>
                  </a:lnTo>
                  <a:lnTo>
                    <a:pt x="10" y="7"/>
                  </a:lnTo>
                  <a:lnTo>
                    <a:pt x="11" y="5"/>
                  </a:lnTo>
                  <a:lnTo>
                    <a:pt x="10" y="3"/>
                  </a:lnTo>
                  <a:lnTo>
                    <a:pt x="10" y="2"/>
                  </a:lnTo>
                  <a:lnTo>
                    <a:pt x="9" y="2"/>
                  </a:lnTo>
                  <a:lnTo>
                    <a:pt x="8" y="1"/>
                  </a:lnTo>
                  <a:lnTo>
                    <a:pt x="5" y="1"/>
                  </a:lnTo>
                  <a:lnTo>
                    <a:pt x="5" y="2"/>
                  </a:lnTo>
                  <a:lnTo>
                    <a:pt x="4" y="2"/>
                  </a:lnTo>
                  <a:lnTo>
                    <a:pt x="3" y="3"/>
                  </a:lnTo>
                  <a:lnTo>
                    <a:pt x="3" y="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1" name="Freeform 181"/>
            <p:cNvSpPr>
              <a:spLocks/>
            </p:cNvSpPr>
            <p:nvPr/>
          </p:nvSpPr>
          <p:spPr bwMode="auto">
            <a:xfrm>
              <a:off x="1578" y="1805"/>
              <a:ext cx="19" cy="20"/>
            </a:xfrm>
            <a:custGeom>
              <a:avLst/>
              <a:gdLst>
                <a:gd name="T0" fmla="*/ 14 w 19"/>
                <a:gd name="T1" fmla="*/ 14 h 20"/>
                <a:gd name="T2" fmla="*/ 14 w 19"/>
                <a:gd name="T3" fmla="*/ 16 h 20"/>
                <a:gd name="T4" fmla="*/ 15 w 19"/>
                <a:gd name="T5" fmla="*/ 19 h 20"/>
                <a:gd name="T6" fmla="*/ 10 w 19"/>
                <a:gd name="T7" fmla="*/ 19 h 20"/>
                <a:gd name="T8" fmla="*/ 11 w 19"/>
                <a:gd name="T9" fmla="*/ 18 h 20"/>
                <a:gd name="T10" fmla="*/ 11 w 19"/>
                <a:gd name="T11" fmla="*/ 14 h 20"/>
                <a:gd name="T12" fmla="*/ 0 w 19"/>
                <a:gd name="T13" fmla="*/ 14 h 20"/>
                <a:gd name="T14" fmla="*/ 0 w 19"/>
                <a:gd name="T15" fmla="*/ 12 h 20"/>
                <a:gd name="T16" fmla="*/ 2 w 19"/>
                <a:gd name="T17" fmla="*/ 11 h 20"/>
                <a:gd name="T18" fmla="*/ 3 w 19"/>
                <a:gd name="T19" fmla="*/ 9 h 20"/>
                <a:gd name="T20" fmla="*/ 6 w 19"/>
                <a:gd name="T21" fmla="*/ 6 h 20"/>
                <a:gd name="T22" fmla="*/ 9 w 19"/>
                <a:gd name="T23" fmla="*/ 3 h 20"/>
                <a:gd name="T24" fmla="*/ 11 w 19"/>
                <a:gd name="T25" fmla="*/ 0 h 20"/>
                <a:gd name="T26" fmla="*/ 15 w 19"/>
                <a:gd name="T27" fmla="*/ 0 h 20"/>
                <a:gd name="T28" fmla="*/ 15 w 19"/>
                <a:gd name="T29" fmla="*/ 2 h 20"/>
                <a:gd name="T30" fmla="*/ 14 w 19"/>
                <a:gd name="T31" fmla="*/ 5 h 20"/>
                <a:gd name="T32" fmla="*/ 14 w 19"/>
                <a:gd name="T33" fmla="*/ 12 h 20"/>
                <a:gd name="T34" fmla="*/ 18 w 19"/>
                <a:gd name="T35" fmla="*/ 12 h 20"/>
                <a:gd name="T36" fmla="*/ 18 w 19"/>
                <a:gd name="T37" fmla="*/ 14 h 20"/>
                <a:gd name="T38" fmla="*/ 15 w 19"/>
                <a:gd name="T39" fmla="*/ 14 h 20"/>
                <a:gd name="T40" fmla="*/ 14 w 19"/>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0">
                  <a:moveTo>
                    <a:pt x="14" y="14"/>
                  </a:moveTo>
                  <a:lnTo>
                    <a:pt x="14" y="16"/>
                  </a:lnTo>
                  <a:lnTo>
                    <a:pt x="15" y="19"/>
                  </a:lnTo>
                  <a:lnTo>
                    <a:pt x="10" y="19"/>
                  </a:lnTo>
                  <a:lnTo>
                    <a:pt x="11" y="18"/>
                  </a:lnTo>
                  <a:lnTo>
                    <a:pt x="11" y="14"/>
                  </a:lnTo>
                  <a:lnTo>
                    <a:pt x="0" y="14"/>
                  </a:lnTo>
                  <a:lnTo>
                    <a:pt x="0" y="12"/>
                  </a:lnTo>
                  <a:lnTo>
                    <a:pt x="2" y="11"/>
                  </a:lnTo>
                  <a:lnTo>
                    <a:pt x="3" y="9"/>
                  </a:lnTo>
                  <a:lnTo>
                    <a:pt x="6" y="6"/>
                  </a:lnTo>
                  <a:lnTo>
                    <a:pt x="9" y="3"/>
                  </a:lnTo>
                  <a:lnTo>
                    <a:pt x="11" y="0"/>
                  </a:lnTo>
                  <a:lnTo>
                    <a:pt x="15" y="0"/>
                  </a:lnTo>
                  <a:lnTo>
                    <a:pt x="15" y="2"/>
                  </a:lnTo>
                  <a:lnTo>
                    <a:pt x="14" y="5"/>
                  </a:lnTo>
                  <a:lnTo>
                    <a:pt x="14" y="12"/>
                  </a:lnTo>
                  <a:lnTo>
                    <a:pt x="18" y="12"/>
                  </a:lnTo>
                  <a:lnTo>
                    <a:pt x="18" y="14"/>
                  </a:lnTo>
                  <a:lnTo>
                    <a:pt x="15" y="14"/>
                  </a:lnTo>
                  <a:lnTo>
                    <a:pt x="14" y="1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2" name="Freeform 182"/>
            <p:cNvSpPr>
              <a:spLocks/>
            </p:cNvSpPr>
            <p:nvPr/>
          </p:nvSpPr>
          <p:spPr bwMode="auto">
            <a:xfrm>
              <a:off x="1581" y="1809"/>
              <a:ext cx="8" cy="9"/>
            </a:xfrm>
            <a:custGeom>
              <a:avLst/>
              <a:gdLst>
                <a:gd name="T0" fmla="*/ 7 w 8"/>
                <a:gd name="T1" fmla="*/ 0 h 9"/>
                <a:gd name="T2" fmla="*/ 7 w 8"/>
                <a:gd name="T3" fmla="*/ 8 h 9"/>
                <a:gd name="T4" fmla="*/ 0 w 8"/>
                <a:gd name="T5" fmla="*/ 8 h 9"/>
                <a:gd name="T6" fmla="*/ 3 w 8"/>
                <a:gd name="T7" fmla="*/ 5 h 9"/>
                <a:gd name="T8" fmla="*/ 5 w 8"/>
                <a:gd name="T9" fmla="*/ 2 h 9"/>
                <a:gd name="T10" fmla="*/ 7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7" y="0"/>
                  </a:moveTo>
                  <a:lnTo>
                    <a:pt x="7" y="8"/>
                  </a:lnTo>
                  <a:lnTo>
                    <a:pt x="0" y="8"/>
                  </a:lnTo>
                  <a:lnTo>
                    <a:pt x="3" y="5"/>
                  </a:lnTo>
                  <a:lnTo>
                    <a:pt x="5" y="2"/>
                  </a:lnTo>
                  <a:lnTo>
                    <a:pt x="7"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3" name="Freeform 183"/>
            <p:cNvSpPr>
              <a:spLocks/>
            </p:cNvSpPr>
            <p:nvPr/>
          </p:nvSpPr>
          <p:spPr bwMode="auto">
            <a:xfrm>
              <a:off x="1532" y="1845"/>
              <a:ext cx="17" cy="20"/>
            </a:xfrm>
            <a:custGeom>
              <a:avLst/>
              <a:gdLst>
                <a:gd name="T0" fmla="*/ 3 w 17"/>
                <a:gd name="T1" fmla="*/ 10 h 20"/>
                <a:gd name="T2" fmla="*/ 2 w 17"/>
                <a:gd name="T3" fmla="*/ 10 h 20"/>
                <a:gd name="T4" fmla="*/ 2 w 17"/>
                <a:gd name="T5" fmla="*/ 9 h 20"/>
                <a:gd name="T6" fmla="*/ 3 w 17"/>
                <a:gd name="T7" fmla="*/ 7 h 20"/>
                <a:gd name="T8" fmla="*/ 3 w 17"/>
                <a:gd name="T9" fmla="*/ 4 h 20"/>
                <a:gd name="T10" fmla="*/ 2 w 17"/>
                <a:gd name="T11" fmla="*/ 2 h 20"/>
                <a:gd name="T12" fmla="*/ 2 w 17"/>
                <a:gd name="T13" fmla="*/ 0 h 20"/>
                <a:gd name="T14" fmla="*/ 15 w 17"/>
                <a:gd name="T15" fmla="*/ 0 h 20"/>
                <a:gd name="T16" fmla="*/ 15 w 17"/>
                <a:gd name="T17" fmla="*/ 1 h 20"/>
                <a:gd name="T18" fmla="*/ 15 w 17"/>
                <a:gd name="T19" fmla="*/ 2 h 20"/>
                <a:gd name="T20" fmla="*/ 15 w 17"/>
                <a:gd name="T21" fmla="*/ 3 h 20"/>
                <a:gd name="T22" fmla="*/ 13 w 17"/>
                <a:gd name="T23" fmla="*/ 2 h 20"/>
                <a:gd name="T24" fmla="*/ 5 w 17"/>
                <a:gd name="T25" fmla="*/ 2 h 20"/>
                <a:gd name="T26" fmla="*/ 5 w 17"/>
                <a:gd name="T27" fmla="*/ 9 h 20"/>
                <a:gd name="T28" fmla="*/ 5 w 17"/>
                <a:gd name="T29" fmla="*/ 8 h 20"/>
                <a:gd name="T30" fmla="*/ 12 w 17"/>
                <a:gd name="T31" fmla="*/ 8 h 20"/>
                <a:gd name="T32" fmla="*/ 13 w 17"/>
                <a:gd name="T33" fmla="*/ 9 h 20"/>
                <a:gd name="T34" fmla="*/ 16 w 17"/>
                <a:gd name="T35" fmla="*/ 12 h 20"/>
                <a:gd name="T36" fmla="*/ 16 w 17"/>
                <a:gd name="T37" fmla="*/ 14 h 20"/>
                <a:gd name="T38" fmla="*/ 15 w 17"/>
                <a:gd name="T39" fmla="*/ 15 h 20"/>
                <a:gd name="T40" fmla="*/ 15 w 17"/>
                <a:gd name="T41" fmla="*/ 17 h 20"/>
                <a:gd name="T42" fmla="*/ 14 w 17"/>
                <a:gd name="T43" fmla="*/ 17 h 20"/>
                <a:gd name="T44" fmla="*/ 12 w 17"/>
                <a:gd name="T45" fmla="*/ 18 h 20"/>
                <a:gd name="T46" fmla="*/ 11 w 17"/>
                <a:gd name="T47" fmla="*/ 18 h 20"/>
                <a:gd name="T48" fmla="*/ 9 w 17"/>
                <a:gd name="T49" fmla="*/ 19 h 20"/>
                <a:gd name="T50" fmla="*/ 2 w 17"/>
                <a:gd name="T51" fmla="*/ 19 h 20"/>
                <a:gd name="T52" fmla="*/ 2 w 17"/>
                <a:gd name="T53" fmla="*/ 18 h 20"/>
                <a:gd name="T54" fmla="*/ 0 w 17"/>
                <a:gd name="T55" fmla="*/ 18 h 20"/>
                <a:gd name="T56" fmla="*/ 1 w 17"/>
                <a:gd name="T57" fmla="*/ 17 h 20"/>
                <a:gd name="T58" fmla="*/ 1 w 17"/>
                <a:gd name="T59" fmla="*/ 16 h 20"/>
                <a:gd name="T60" fmla="*/ 2 w 17"/>
                <a:gd name="T61" fmla="*/ 15 h 20"/>
                <a:gd name="T62" fmla="*/ 2 w 17"/>
                <a:gd name="T63" fmla="*/ 16 h 20"/>
                <a:gd name="T64" fmla="*/ 3 w 17"/>
                <a:gd name="T65" fmla="*/ 17 h 20"/>
                <a:gd name="T66" fmla="*/ 4 w 17"/>
                <a:gd name="T67" fmla="*/ 18 h 20"/>
                <a:gd name="T68" fmla="*/ 5 w 17"/>
                <a:gd name="T69" fmla="*/ 18 h 20"/>
                <a:gd name="T70" fmla="*/ 6 w 17"/>
                <a:gd name="T71" fmla="*/ 18 h 20"/>
                <a:gd name="T72" fmla="*/ 7 w 17"/>
                <a:gd name="T73" fmla="*/ 18 h 20"/>
                <a:gd name="T74" fmla="*/ 8 w 17"/>
                <a:gd name="T75" fmla="*/ 18 h 20"/>
                <a:gd name="T76" fmla="*/ 9 w 17"/>
                <a:gd name="T77" fmla="*/ 18 h 20"/>
                <a:gd name="T78" fmla="*/ 12 w 17"/>
                <a:gd name="T79" fmla="*/ 15 h 20"/>
                <a:gd name="T80" fmla="*/ 12 w 17"/>
                <a:gd name="T81" fmla="*/ 12 h 20"/>
                <a:gd name="T82" fmla="*/ 10 w 17"/>
                <a:gd name="T83" fmla="*/ 9 h 20"/>
                <a:gd name="T84" fmla="*/ 5 w 17"/>
                <a:gd name="T85" fmla="*/ 9 h 20"/>
                <a:gd name="T86" fmla="*/ 4 w 17"/>
                <a:gd name="T87" fmla="*/ 10 h 20"/>
                <a:gd name="T88" fmla="*/ 3 w 17"/>
                <a:gd name="T8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20">
                  <a:moveTo>
                    <a:pt x="3" y="10"/>
                  </a:moveTo>
                  <a:lnTo>
                    <a:pt x="2" y="10"/>
                  </a:lnTo>
                  <a:lnTo>
                    <a:pt x="2" y="9"/>
                  </a:lnTo>
                  <a:lnTo>
                    <a:pt x="3" y="7"/>
                  </a:lnTo>
                  <a:lnTo>
                    <a:pt x="3" y="4"/>
                  </a:lnTo>
                  <a:lnTo>
                    <a:pt x="2" y="2"/>
                  </a:lnTo>
                  <a:lnTo>
                    <a:pt x="2" y="0"/>
                  </a:lnTo>
                  <a:lnTo>
                    <a:pt x="15" y="0"/>
                  </a:lnTo>
                  <a:lnTo>
                    <a:pt x="15" y="1"/>
                  </a:lnTo>
                  <a:lnTo>
                    <a:pt x="15" y="2"/>
                  </a:lnTo>
                  <a:lnTo>
                    <a:pt x="15" y="3"/>
                  </a:lnTo>
                  <a:lnTo>
                    <a:pt x="13" y="2"/>
                  </a:lnTo>
                  <a:lnTo>
                    <a:pt x="5" y="2"/>
                  </a:lnTo>
                  <a:lnTo>
                    <a:pt x="5" y="9"/>
                  </a:lnTo>
                  <a:lnTo>
                    <a:pt x="5" y="8"/>
                  </a:lnTo>
                  <a:lnTo>
                    <a:pt x="12" y="8"/>
                  </a:lnTo>
                  <a:lnTo>
                    <a:pt x="13" y="9"/>
                  </a:lnTo>
                  <a:lnTo>
                    <a:pt x="16" y="12"/>
                  </a:lnTo>
                  <a:lnTo>
                    <a:pt x="16" y="14"/>
                  </a:lnTo>
                  <a:lnTo>
                    <a:pt x="15" y="15"/>
                  </a:lnTo>
                  <a:lnTo>
                    <a:pt x="15" y="17"/>
                  </a:lnTo>
                  <a:lnTo>
                    <a:pt x="14" y="17"/>
                  </a:lnTo>
                  <a:lnTo>
                    <a:pt x="12" y="18"/>
                  </a:lnTo>
                  <a:lnTo>
                    <a:pt x="11" y="18"/>
                  </a:lnTo>
                  <a:lnTo>
                    <a:pt x="9" y="19"/>
                  </a:lnTo>
                  <a:lnTo>
                    <a:pt x="2" y="19"/>
                  </a:lnTo>
                  <a:lnTo>
                    <a:pt x="2" y="18"/>
                  </a:lnTo>
                  <a:lnTo>
                    <a:pt x="0" y="18"/>
                  </a:lnTo>
                  <a:lnTo>
                    <a:pt x="1" y="17"/>
                  </a:lnTo>
                  <a:lnTo>
                    <a:pt x="1" y="16"/>
                  </a:lnTo>
                  <a:lnTo>
                    <a:pt x="2" y="15"/>
                  </a:lnTo>
                  <a:lnTo>
                    <a:pt x="2" y="16"/>
                  </a:lnTo>
                  <a:lnTo>
                    <a:pt x="3" y="17"/>
                  </a:lnTo>
                  <a:lnTo>
                    <a:pt x="4" y="18"/>
                  </a:lnTo>
                  <a:lnTo>
                    <a:pt x="5" y="18"/>
                  </a:lnTo>
                  <a:lnTo>
                    <a:pt x="6" y="18"/>
                  </a:lnTo>
                  <a:lnTo>
                    <a:pt x="7" y="18"/>
                  </a:lnTo>
                  <a:lnTo>
                    <a:pt x="8" y="18"/>
                  </a:lnTo>
                  <a:lnTo>
                    <a:pt x="9" y="18"/>
                  </a:lnTo>
                  <a:lnTo>
                    <a:pt x="12" y="15"/>
                  </a:lnTo>
                  <a:lnTo>
                    <a:pt x="12" y="12"/>
                  </a:lnTo>
                  <a:lnTo>
                    <a:pt x="10" y="9"/>
                  </a:lnTo>
                  <a:lnTo>
                    <a:pt x="5" y="9"/>
                  </a:lnTo>
                  <a:lnTo>
                    <a:pt x="4" y="10"/>
                  </a:lnTo>
                  <a:lnTo>
                    <a:pt x="3"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4" name="Freeform 184"/>
            <p:cNvSpPr>
              <a:spLocks/>
            </p:cNvSpPr>
            <p:nvPr/>
          </p:nvSpPr>
          <p:spPr bwMode="auto">
            <a:xfrm>
              <a:off x="1449" y="1864"/>
              <a:ext cx="17" cy="21"/>
            </a:xfrm>
            <a:custGeom>
              <a:avLst/>
              <a:gdLst>
                <a:gd name="T0" fmla="*/ 13 w 17"/>
                <a:gd name="T1" fmla="*/ 0 h 21"/>
                <a:gd name="T2" fmla="*/ 14 w 17"/>
                <a:gd name="T3" fmla="*/ 3 h 21"/>
                <a:gd name="T4" fmla="*/ 13 w 17"/>
                <a:gd name="T5" fmla="*/ 3 h 21"/>
                <a:gd name="T6" fmla="*/ 12 w 17"/>
                <a:gd name="T7" fmla="*/ 2 h 21"/>
                <a:gd name="T8" fmla="*/ 9 w 17"/>
                <a:gd name="T9" fmla="*/ 2 h 21"/>
                <a:gd name="T10" fmla="*/ 7 w 17"/>
                <a:gd name="T11" fmla="*/ 3 h 21"/>
                <a:gd name="T12" fmla="*/ 6 w 17"/>
                <a:gd name="T13" fmla="*/ 3 h 21"/>
                <a:gd name="T14" fmla="*/ 6 w 17"/>
                <a:gd name="T15" fmla="*/ 4 h 21"/>
                <a:gd name="T16" fmla="*/ 4 w 17"/>
                <a:gd name="T17" fmla="*/ 6 h 21"/>
                <a:gd name="T18" fmla="*/ 4 w 17"/>
                <a:gd name="T19" fmla="*/ 8 h 21"/>
                <a:gd name="T20" fmla="*/ 4 w 17"/>
                <a:gd name="T21" fmla="*/ 11 h 21"/>
                <a:gd name="T22" fmla="*/ 4 w 17"/>
                <a:gd name="T23" fmla="*/ 10 h 21"/>
                <a:gd name="T24" fmla="*/ 4 w 17"/>
                <a:gd name="T25" fmla="*/ 9 h 21"/>
                <a:gd name="T26" fmla="*/ 6 w 17"/>
                <a:gd name="T27" fmla="*/ 9 h 21"/>
                <a:gd name="T28" fmla="*/ 7 w 17"/>
                <a:gd name="T29" fmla="*/ 9 h 21"/>
                <a:gd name="T30" fmla="*/ 7 w 17"/>
                <a:gd name="T31" fmla="*/ 8 h 21"/>
                <a:gd name="T32" fmla="*/ 10 w 17"/>
                <a:gd name="T33" fmla="*/ 8 h 21"/>
                <a:gd name="T34" fmla="*/ 11 w 17"/>
                <a:gd name="T35" fmla="*/ 9 h 21"/>
                <a:gd name="T36" fmla="*/ 13 w 17"/>
                <a:gd name="T37" fmla="*/ 9 h 21"/>
                <a:gd name="T38" fmla="*/ 14 w 17"/>
                <a:gd name="T39" fmla="*/ 9 h 21"/>
                <a:gd name="T40" fmla="*/ 15 w 17"/>
                <a:gd name="T41" fmla="*/ 11 h 21"/>
                <a:gd name="T42" fmla="*/ 15 w 17"/>
                <a:gd name="T43" fmla="*/ 12 h 21"/>
                <a:gd name="T44" fmla="*/ 16 w 17"/>
                <a:gd name="T45" fmla="*/ 13 h 21"/>
                <a:gd name="T46" fmla="*/ 16 w 17"/>
                <a:gd name="T47" fmla="*/ 16 h 21"/>
                <a:gd name="T48" fmla="*/ 14 w 17"/>
                <a:gd name="T49" fmla="*/ 17 h 21"/>
                <a:gd name="T50" fmla="*/ 14 w 17"/>
                <a:gd name="T51" fmla="*/ 18 h 21"/>
                <a:gd name="T52" fmla="*/ 13 w 17"/>
                <a:gd name="T53" fmla="*/ 19 h 21"/>
                <a:gd name="T54" fmla="*/ 11 w 17"/>
                <a:gd name="T55" fmla="*/ 19 h 21"/>
                <a:gd name="T56" fmla="*/ 10 w 17"/>
                <a:gd name="T57" fmla="*/ 20 h 21"/>
                <a:gd name="T58" fmla="*/ 6 w 17"/>
                <a:gd name="T59" fmla="*/ 20 h 21"/>
                <a:gd name="T60" fmla="*/ 5 w 17"/>
                <a:gd name="T61" fmla="*/ 19 h 21"/>
                <a:gd name="T62" fmla="*/ 4 w 17"/>
                <a:gd name="T63" fmla="*/ 19 h 21"/>
                <a:gd name="T64" fmla="*/ 0 w 17"/>
                <a:gd name="T65" fmla="*/ 16 h 21"/>
                <a:gd name="T66" fmla="*/ 0 w 17"/>
                <a:gd name="T67" fmla="*/ 15 h 21"/>
                <a:gd name="T68" fmla="*/ 0 w 17"/>
                <a:gd name="T69" fmla="*/ 13 h 21"/>
                <a:gd name="T70" fmla="*/ 0 w 17"/>
                <a:gd name="T71" fmla="*/ 9 h 21"/>
                <a:gd name="T72" fmla="*/ 0 w 17"/>
                <a:gd name="T73" fmla="*/ 7 h 21"/>
                <a:gd name="T74" fmla="*/ 1 w 17"/>
                <a:gd name="T75" fmla="*/ 6 h 21"/>
                <a:gd name="T76" fmla="*/ 2 w 17"/>
                <a:gd name="T77" fmla="*/ 5 h 21"/>
                <a:gd name="T78" fmla="*/ 3 w 17"/>
                <a:gd name="T79" fmla="*/ 3 h 21"/>
                <a:gd name="T80" fmla="*/ 4 w 17"/>
                <a:gd name="T81" fmla="*/ 3 h 21"/>
                <a:gd name="T82" fmla="*/ 6 w 17"/>
                <a:gd name="T83" fmla="*/ 2 h 21"/>
                <a:gd name="T84" fmla="*/ 7 w 17"/>
                <a:gd name="T85" fmla="*/ 1 h 21"/>
                <a:gd name="T86" fmla="*/ 8 w 17"/>
                <a:gd name="T87" fmla="*/ 1 h 21"/>
                <a:gd name="T88" fmla="*/ 10 w 17"/>
                <a:gd name="T89" fmla="*/ 0 h 21"/>
                <a:gd name="T90" fmla="*/ 13 w 17"/>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3" y="0"/>
                  </a:moveTo>
                  <a:lnTo>
                    <a:pt x="14" y="3"/>
                  </a:lnTo>
                  <a:lnTo>
                    <a:pt x="13" y="3"/>
                  </a:lnTo>
                  <a:lnTo>
                    <a:pt x="12" y="2"/>
                  </a:lnTo>
                  <a:lnTo>
                    <a:pt x="9" y="2"/>
                  </a:lnTo>
                  <a:lnTo>
                    <a:pt x="7" y="3"/>
                  </a:lnTo>
                  <a:lnTo>
                    <a:pt x="6" y="3"/>
                  </a:lnTo>
                  <a:lnTo>
                    <a:pt x="6" y="4"/>
                  </a:lnTo>
                  <a:lnTo>
                    <a:pt x="4" y="6"/>
                  </a:lnTo>
                  <a:lnTo>
                    <a:pt x="4" y="8"/>
                  </a:lnTo>
                  <a:lnTo>
                    <a:pt x="4" y="11"/>
                  </a:lnTo>
                  <a:lnTo>
                    <a:pt x="4" y="10"/>
                  </a:lnTo>
                  <a:lnTo>
                    <a:pt x="4" y="9"/>
                  </a:lnTo>
                  <a:lnTo>
                    <a:pt x="6" y="9"/>
                  </a:lnTo>
                  <a:lnTo>
                    <a:pt x="7" y="9"/>
                  </a:lnTo>
                  <a:lnTo>
                    <a:pt x="7" y="8"/>
                  </a:lnTo>
                  <a:lnTo>
                    <a:pt x="10" y="8"/>
                  </a:lnTo>
                  <a:lnTo>
                    <a:pt x="11" y="9"/>
                  </a:lnTo>
                  <a:lnTo>
                    <a:pt x="13" y="9"/>
                  </a:lnTo>
                  <a:lnTo>
                    <a:pt x="14" y="9"/>
                  </a:lnTo>
                  <a:lnTo>
                    <a:pt x="15" y="11"/>
                  </a:lnTo>
                  <a:lnTo>
                    <a:pt x="15" y="12"/>
                  </a:lnTo>
                  <a:lnTo>
                    <a:pt x="16" y="13"/>
                  </a:lnTo>
                  <a:lnTo>
                    <a:pt x="16" y="16"/>
                  </a:lnTo>
                  <a:lnTo>
                    <a:pt x="14" y="17"/>
                  </a:lnTo>
                  <a:lnTo>
                    <a:pt x="14" y="18"/>
                  </a:lnTo>
                  <a:lnTo>
                    <a:pt x="13" y="19"/>
                  </a:lnTo>
                  <a:lnTo>
                    <a:pt x="11" y="19"/>
                  </a:lnTo>
                  <a:lnTo>
                    <a:pt x="10" y="20"/>
                  </a:lnTo>
                  <a:lnTo>
                    <a:pt x="6" y="20"/>
                  </a:lnTo>
                  <a:lnTo>
                    <a:pt x="5" y="19"/>
                  </a:lnTo>
                  <a:lnTo>
                    <a:pt x="4" y="19"/>
                  </a:lnTo>
                  <a:lnTo>
                    <a:pt x="0" y="16"/>
                  </a:lnTo>
                  <a:lnTo>
                    <a:pt x="0" y="15"/>
                  </a:lnTo>
                  <a:lnTo>
                    <a:pt x="0" y="13"/>
                  </a:lnTo>
                  <a:lnTo>
                    <a:pt x="0" y="9"/>
                  </a:lnTo>
                  <a:lnTo>
                    <a:pt x="0" y="7"/>
                  </a:lnTo>
                  <a:lnTo>
                    <a:pt x="1" y="6"/>
                  </a:lnTo>
                  <a:lnTo>
                    <a:pt x="2" y="5"/>
                  </a:lnTo>
                  <a:lnTo>
                    <a:pt x="3" y="3"/>
                  </a:lnTo>
                  <a:lnTo>
                    <a:pt x="4" y="3"/>
                  </a:lnTo>
                  <a:lnTo>
                    <a:pt x="6" y="2"/>
                  </a:lnTo>
                  <a:lnTo>
                    <a:pt x="7" y="1"/>
                  </a:lnTo>
                  <a:lnTo>
                    <a:pt x="8" y="1"/>
                  </a:lnTo>
                  <a:lnTo>
                    <a:pt x="10" y="0"/>
                  </a:lnTo>
                  <a:lnTo>
                    <a:pt x="1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5" name="Freeform 185"/>
            <p:cNvSpPr>
              <a:spLocks/>
            </p:cNvSpPr>
            <p:nvPr/>
          </p:nvSpPr>
          <p:spPr bwMode="auto">
            <a:xfrm>
              <a:off x="1453" y="1873"/>
              <a:ext cx="9" cy="11"/>
            </a:xfrm>
            <a:custGeom>
              <a:avLst/>
              <a:gdLst>
                <a:gd name="T0" fmla="*/ 0 w 9"/>
                <a:gd name="T1" fmla="*/ 4 h 11"/>
                <a:gd name="T2" fmla="*/ 0 w 9"/>
                <a:gd name="T3" fmla="*/ 3 h 11"/>
                <a:gd name="T4" fmla="*/ 0 w 9"/>
                <a:gd name="T5" fmla="*/ 2 h 11"/>
                <a:gd name="T6" fmla="*/ 0 w 9"/>
                <a:gd name="T7" fmla="*/ 1 h 11"/>
                <a:gd name="T8" fmla="*/ 1 w 9"/>
                <a:gd name="T9" fmla="*/ 0 h 11"/>
                <a:gd name="T10" fmla="*/ 2 w 9"/>
                <a:gd name="T11" fmla="*/ 0 h 11"/>
                <a:gd name="T12" fmla="*/ 3 w 9"/>
                <a:gd name="T13" fmla="*/ 0 h 11"/>
                <a:gd name="T14" fmla="*/ 5 w 9"/>
                <a:gd name="T15" fmla="*/ 0 h 11"/>
                <a:gd name="T16" fmla="*/ 6 w 9"/>
                <a:gd name="T17" fmla="*/ 0 h 11"/>
                <a:gd name="T18" fmla="*/ 7 w 9"/>
                <a:gd name="T19" fmla="*/ 0 h 11"/>
                <a:gd name="T20" fmla="*/ 7 w 9"/>
                <a:gd name="T21" fmla="*/ 2 h 11"/>
                <a:gd name="T22" fmla="*/ 8 w 9"/>
                <a:gd name="T23" fmla="*/ 3 h 11"/>
                <a:gd name="T24" fmla="*/ 8 w 9"/>
                <a:gd name="T25" fmla="*/ 6 h 11"/>
                <a:gd name="T26" fmla="*/ 7 w 9"/>
                <a:gd name="T27" fmla="*/ 7 h 11"/>
                <a:gd name="T28" fmla="*/ 7 w 9"/>
                <a:gd name="T29" fmla="*/ 8 h 11"/>
                <a:gd name="T30" fmla="*/ 6 w 9"/>
                <a:gd name="T31" fmla="*/ 9 h 11"/>
                <a:gd name="T32" fmla="*/ 5 w 9"/>
                <a:gd name="T33" fmla="*/ 10 h 11"/>
                <a:gd name="T34" fmla="*/ 3 w 9"/>
                <a:gd name="T35" fmla="*/ 10 h 11"/>
                <a:gd name="T36" fmla="*/ 1 w 9"/>
                <a:gd name="T37" fmla="*/ 9 h 11"/>
                <a:gd name="T38" fmla="*/ 0 w 9"/>
                <a:gd name="T39" fmla="*/ 8 h 11"/>
                <a:gd name="T40" fmla="*/ 0 w 9"/>
                <a:gd name="T41" fmla="*/ 7 h 11"/>
                <a:gd name="T42" fmla="*/ 0 w 9"/>
                <a:gd name="T43" fmla="*/ 6 h 11"/>
                <a:gd name="T44" fmla="*/ 0 w 9"/>
                <a:gd name="T45" fmla="*/ 5 h 11"/>
                <a:gd name="T46" fmla="*/ 0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4"/>
                  </a:moveTo>
                  <a:lnTo>
                    <a:pt x="0" y="3"/>
                  </a:lnTo>
                  <a:lnTo>
                    <a:pt x="0" y="2"/>
                  </a:lnTo>
                  <a:lnTo>
                    <a:pt x="0" y="1"/>
                  </a:lnTo>
                  <a:lnTo>
                    <a:pt x="1" y="0"/>
                  </a:lnTo>
                  <a:lnTo>
                    <a:pt x="2" y="0"/>
                  </a:lnTo>
                  <a:lnTo>
                    <a:pt x="3" y="0"/>
                  </a:lnTo>
                  <a:lnTo>
                    <a:pt x="5" y="0"/>
                  </a:lnTo>
                  <a:lnTo>
                    <a:pt x="6" y="0"/>
                  </a:lnTo>
                  <a:lnTo>
                    <a:pt x="7" y="0"/>
                  </a:lnTo>
                  <a:lnTo>
                    <a:pt x="7" y="2"/>
                  </a:lnTo>
                  <a:lnTo>
                    <a:pt x="8" y="3"/>
                  </a:lnTo>
                  <a:lnTo>
                    <a:pt x="8" y="6"/>
                  </a:lnTo>
                  <a:lnTo>
                    <a:pt x="7" y="7"/>
                  </a:lnTo>
                  <a:lnTo>
                    <a:pt x="7" y="8"/>
                  </a:lnTo>
                  <a:lnTo>
                    <a:pt x="6" y="9"/>
                  </a:lnTo>
                  <a:lnTo>
                    <a:pt x="5" y="10"/>
                  </a:lnTo>
                  <a:lnTo>
                    <a:pt x="3" y="10"/>
                  </a:lnTo>
                  <a:lnTo>
                    <a:pt x="1" y="9"/>
                  </a:lnTo>
                  <a:lnTo>
                    <a:pt x="0" y="8"/>
                  </a:lnTo>
                  <a:lnTo>
                    <a:pt x="0" y="7"/>
                  </a:lnTo>
                  <a:lnTo>
                    <a:pt x="0" y="6"/>
                  </a:lnTo>
                  <a:lnTo>
                    <a:pt x="0" y="5"/>
                  </a:lnTo>
                  <a:lnTo>
                    <a:pt x="0" y="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6" name="Freeform 186"/>
            <p:cNvSpPr>
              <a:spLocks/>
            </p:cNvSpPr>
            <p:nvPr/>
          </p:nvSpPr>
          <p:spPr bwMode="auto">
            <a:xfrm>
              <a:off x="1301" y="1758"/>
              <a:ext cx="18" cy="21"/>
            </a:xfrm>
            <a:custGeom>
              <a:avLst/>
              <a:gdLst>
                <a:gd name="T0" fmla="*/ 3 w 18"/>
                <a:gd name="T1" fmla="*/ 20 h 21"/>
                <a:gd name="T2" fmla="*/ 3 w 18"/>
                <a:gd name="T3" fmla="*/ 18 h 21"/>
                <a:gd name="T4" fmla="*/ 4 w 18"/>
                <a:gd name="T5" fmla="*/ 19 h 21"/>
                <a:gd name="T6" fmla="*/ 7 w 18"/>
                <a:gd name="T7" fmla="*/ 19 h 21"/>
                <a:gd name="T8" fmla="*/ 9 w 18"/>
                <a:gd name="T9" fmla="*/ 18 h 21"/>
                <a:gd name="T10" fmla="*/ 12 w 18"/>
                <a:gd name="T11" fmla="*/ 15 h 21"/>
                <a:gd name="T12" fmla="*/ 13 w 18"/>
                <a:gd name="T13" fmla="*/ 12 h 21"/>
                <a:gd name="T14" fmla="*/ 13 w 18"/>
                <a:gd name="T15" fmla="*/ 9 h 21"/>
                <a:gd name="T16" fmla="*/ 10 w 18"/>
                <a:gd name="T17" fmla="*/ 12 h 21"/>
                <a:gd name="T18" fmla="*/ 9 w 18"/>
                <a:gd name="T19" fmla="*/ 12 h 21"/>
                <a:gd name="T20" fmla="*/ 6 w 18"/>
                <a:gd name="T21" fmla="*/ 12 h 21"/>
                <a:gd name="T22" fmla="*/ 5 w 18"/>
                <a:gd name="T23" fmla="*/ 12 h 21"/>
                <a:gd name="T24" fmla="*/ 3 w 18"/>
                <a:gd name="T25" fmla="*/ 11 h 21"/>
                <a:gd name="T26" fmla="*/ 1 w 18"/>
                <a:gd name="T27" fmla="*/ 9 h 21"/>
                <a:gd name="T28" fmla="*/ 0 w 18"/>
                <a:gd name="T29" fmla="*/ 8 h 21"/>
                <a:gd name="T30" fmla="*/ 0 w 18"/>
                <a:gd name="T31" fmla="*/ 5 h 21"/>
                <a:gd name="T32" fmla="*/ 1 w 18"/>
                <a:gd name="T33" fmla="*/ 4 h 21"/>
                <a:gd name="T34" fmla="*/ 2 w 18"/>
                <a:gd name="T35" fmla="*/ 3 h 21"/>
                <a:gd name="T36" fmla="*/ 3 w 18"/>
                <a:gd name="T37" fmla="*/ 1 h 21"/>
                <a:gd name="T38" fmla="*/ 5 w 18"/>
                <a:gd name="T39" fmla="*/ 1 h 21"/>
                <a:gd name="T40" fmla="*/ 6 w 18"/>
                <a:gd name="T41" fmla="*/ 0 h 21"/>
                <a:gd name="T42" fmla="*/ 11 w 18"/>
                <a:gd name="T43" fmla="*/ 0 h 21"/>
                <a:gd name="T44" fmla="*/ 13 w 18"/>
                <a:gd name="T45" fmla="*/ 1 h 21"/>
                <a:gd name="T46" fmla="*/ 16 w 18"/>
                <a:gd name="T47" fmla="*/ 4 h 21"/>
                <a:gd name="T48" fmla="*/ 16 w 18"/>
                <a:gd name="T49" fmla="*/ 6 h 21"/>
                <a:gd name="T50" fmla="*/ 17 w 18"/>
                <a:gd name="T51" fmla="*/ 8 h 21"/>
                <a:gd name="T52" fmla="*/ 17 w 18"/>
                <a:gd name="T53" fmla="*/ 10 h 21"/>
                <a:gd name="T54" fmla="*/ 16 w 18"/>
                <a:gd name="T55" fmla="*/ 12 h 21"/>
                <a:gd name="T56" fmla="*/ 16 w 18"/>
                <a:gd name="T57" fmla="*/ 13 h 21"/>
                <a:gd name="T58" fmla="*/ 15 w 18"/>
                <a:gd name="T59" fmla="*/ 14 h 21"/>
                <a:gd name="T60" fmla="*/ 14 w 18"/>
                <a:gd name="T61" fmla="*/ 16 h 21"/>
                <a:gd name="T62" fmla="*/ 13 w 18"/>
                <a:gd name="T63" fmla="*/ 17 h 21"/>
                <a:gd name="T64" fmla="*/ 12 w 18"/>
                <a:gd name="T65" fmla="*/ 18 h 21"/>
                <a:gd name="T66" fmla="*/ 10 w 18"/>
                <a:gd name="T67" fmla="*/ 19 h 21"/>
                <a:gd name="T68" fmla="*/ 8 w 18"/>
                <a:gd name="T69" fmla="*/ 19 h 21"/>
                <a:gd name="T70" fmla="*/ 7 w 18"/>
                <a:gd name="T71" fmla="*/ 20 h 21"/>
                <a:gd name="T72" fmla="*/ 3 w 18"/>
                <a:gd name="T7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1">
                  <a:moveTo>
                    <a:pt x="3" y="20"/>
                  </a:moveTo>
                  <a:lnTo>
                    <a:pt x="3" y="18"/>
                  </a:lnTo>
                  <a:lnTo>
                    <a:pt x="4" y="19"/>
                  </a:lnTo>
                  <a:lnTo>
                    <a:pt x="7" y="19"/>
                  </a:lnTo>
                  <a:lnTo>
                    <a:pt x="9" y="18"/>
                  </a:lnTo>
                  <a:lnTo>
                    <a:pt x="12" y="15"/>
                  </a:lnTo>
                  <a:lnTo>
                    <a:pt x="13" y="12"/>
                  </a:lnTo>
                  <a:lnTo>
                    <a:pt x="13" y="9"/>
                  </a:lnTo>
                  <a:lnTo>
                    <a:pt x="10" y="12"/>
                  </a:lnTo>
                  <a:lnTo>
                    <a:pt x="9" y="12"/>
                  </a:lnTo>
                  <a:lnTo>
                    <a:pt x="6" y="12"/>
                  </a:lnTo>
                  <a:lnTo>
                    <a:pt x="5" y="12"/>
                  </a:lnTo>
                  <a:lnTo>
                    <a:pt x="3" y="11"/>
                  </a:lnTo>
                  <a:lnTo>
                    <a:pt x="1" y="9"/>
                  </a:lnTo>
                  <a:lnTo>
                    <a:pt x="0" y="8"/>
                  </a:lnTo>
                  <a:lnTo>
                    <a:pt x="0" y="5"/>
                  </a:lnTo>
                  <a:lnTo>
                    <a:pt x="1" y="4"/>
                  </a:lnTo>
                  <a:lnTo>
                    <a:pt x="2" y="3"/>
                  </a:lnTo>
                  <a:lnTo>
                    <a:pt x="3" y="1"/>
                  </a:lnTo>
                  <a:lnTo>
                    <a:pt x="5" y="1"/>
                  </a:lnTo>
                  <a:lnTo>
                    <a:pt x="6" y="0"/>
                  </a:lnTo>
                  <a:lnTo>
                    <a:pt x="11" y="0"/>
                  </a:lnTo>
                  <a:lnTo>
                    <a:pt x="13" y="1"/>
                  </a:lnTo>
                  <a:lnTo>
                    <a:pt x="16" y="4"/>
                  </a:lnTo>
                  <a:lnTo>
                    <a:pt x="16" y="6"/>
                  </a:lnTo>
                  <a:lnTo>
                    <a:pt x="17" y="8"/>
                  </a:lnTo>
                  <a:lnTo>
                    <a:pt x="17" y="10"/>
                  </a:lnTo>
                  <a:lnTo>
                    <a:pt x="16" y="12"/>
                  </a:lnTo>
                  <a:lnTo>
                    <a:pt x="16" y="13"/>
                  </a:lnTo>
                  <a:lnTo>
                    <a:pt x="15" y="14"/>
                  </a:lnTo>
                  <a:lnTo>
                    <a:pt x="14" y="16"/>
                  </a:lnTo>
                  <a:lnTo>
                    <a:pt x="13" y="17"/>
                  </a:lnTo>
                  <a:lnTo>
                    <a:pt x="12" y="18"/>
                  </a:lnTo>
                  <a:lnTo>
                    <a:pt x="10" y="19"/>
                  </a:lnTo>
                  <a:lnTo>
                    <a:pt x="8" y="19"/>
                  </a:lnTo>
                  <a:lnTo>
                    <a:pt x="7" y="20"/>
                  </a:lnTo>
                  <a:lnTo>
                    <a:pt x="3" y="2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7" name="Freeform 187"/>
            <p:cNvSpPr>
              <a:spLocks/>
            </p:cNvSpPr>
            <p:nvPr/>
          </p:nvSpPr>
          <p:spPr bwMode="auto">
            <a:xfrm>
              <a:off x="1305" y="1759"/>
              <a:ext cx="10" cy="11"/>
            </a:xfrm>
            <a:custGeom>
              <a:avLst/>
              <a:gdLst>
                <a:gd name="T0" fmla="*/ 9 w 10"/>
                <a:gd name="T1" fmla="*/ 5 h 11"/>
                <a:gd name="T2" fmla="*/ 9 w 10"/>
                <a:gd name="T3" fmla="*/ 7 h 11"/>
                <a:gd name="T4" fmla="*/ 8 w 10"/>
                <a:gd name="T5" fmla="*/ 8 h 11"/>
                <a:gd name="T6" fmla="*/ 7 w 10"/>
                <a:gd name="T7" fmla="*/ 9 h 11"/>
                <a:gd name="T8" fmla="*/ 6 w 10"/>
                <a:gd name="T9" fmla="*/ 10 h 11"/>
                <a:gd name="T10" fmla="*/ 3 w 10"/>
                <a:gd name="T11" fmla="*/ 10 h 11"/>
                <a:gd name="T12" fmla="*/ 3 w 10"/>
                <a:gd name="T13" fmla="*/ 9 h 11"/>
                <a:gd name="T14" fmla="*/ 1 w 10"/>
                <a:gd name="T15" fmla="*/ 9 h 11"/>
                <a:gd name="T16" fmla="*/ 0 w 10"/>
                <a:gd name="T17" fmla="*/ 8 h 11"/>
                <a:gd name="T18" fmla="*/ 0 w 10"/>
                <a:gd name="T19" fmla="*/ 4 h 11"/>
                <a:gd name="T20" fmla="*/ 1 w 10"/>
                <a:gd name="T21" fmla="*/ 2 h 11"/>
                <a:gd name="T22" fmla="*/ 3 w 10"/>
                <a:gd name="T23" fmla="*/ 1 h 11"/>
                <a:gd name="T24" fmla="*/ 3 w 10"/>
                <a:gd name="T25" fmla="*/ 0 h 11"/>
                <a:gd name="T26" fmla="*/ 6 w 10"/>
                <a:gd name="T27" fmla="*/ 0 h 11"/>
                <a:gd name="T28" fmla="*/ 7 w 10"/>
                <a:gd name="T29" fmla="*/ 1 h 11"/>
                <a:gd name="T30" fmla="*/ 8 w 10"/>
                <a:gd name="T31" fmla="*/ 2 h 11"/>
                <a:gd name="T32" fmla="*/ 9 w 10"/>
                <a:gd name="T33" fmla="*/ 4 h 11"/>
                <a:gd name="T34" fmla="*/ 9 w 10"/>
                <a:gd name="T3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9" y="5"/>
                  </a:moveTo>
                  <a:lnTo>
                    <a:pt x="9" y="7"/>
                  </a:lnTo>
                  <a:lnTo>
                    <a:pt x="8" y="8"/>
                  </a:lnTo>
                  <a:lnTo>
                    <a:pt x="7" y="9"/>
                  </a:lnTo>
                  <a:lnTo>
                    <a:pt x="6" y="10"/>
                  </a:lnTo>
                  <a:lnTo>
                    <a:pt x="3" y="10"/>
                  </a:lnTo>
                  <a:lnTo>
                    <a:pt x="3" y="9"/>
                  </a:lnTo>
                  <a:lnTo>
                    <a:pt x="1" y="9"/>
                  </a:lnTo>
                  <a:lnTo>
                    <a:pt x="0" y="8"/>
                  </a:lnTo>
                  <a:lnTo>
                    <a:pt x="0" y="4"/>
                  </a:lnTo>
                  <a:lnTo>
                    <a:pt x="1" y="2"/>
                  </a:lnTo>
                  <a:lnTo>
                    <a:pt x="3" y="1"/>
                  </a:lnTo>
                  <a:lnTo>
                    <a:pt x="3" y="0"/>
                  </a:lnTo>
                  <a:lnTo>
                    <a:pt x="6" y="0"/>
                  </a:lnTo>
                  <a:lnTo>
                    <a:pt x="7" y="1"/>
                  </a:lnTo>
                  <a:lnTo>
                    <a:pt x="8" y="2"/>
                  </a:lnTo>
                  <a:lnTo>
                    <a:pt x="9" y="4"/>
                  </a:lnTo>
                  <a:lnTo>
                    <a:pt x="9"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8" name="Freeform 188"/>
            <p:cNvSpPr>
              <a:spLocks/>
            </p:cNvSpPr>
            <p:nvPr/>
          </p:nvSpPr>
          <p:spPr bwMode="auto">
            <a:xfrm>
              <a:off x="1368" y="1845"/>
              <a:ext cx="18" cy="20"/>
            </a:xfrm>
            <a:custGeom>
              <a:avLst/>
              <a:gdLst>
                <a:gd name="T0" fmla="*/ 0 w 18"/>
                <a:gd name="T1" fmla="*/ 3 h 20"/>
                <a:gd name="T2" fmla="*/ 0 w 18"/>
                <a:gd name="T3" fmla="*/ 0 h 20"/>
                <a:gd name="T4" fmla="*/ 17 w 18"/>
                <a:gd name="T5" fmla="*/ 0 h 20"/>
                <a:gd name="T6" fmla="*/ 14 w 18"/>
                <a:gd name="T7" fmla="*/ 6 h 20"/>
                <a:gd name="T8" fmla="*/ 11 w 18"/>
                <a:gd name="T9" fmla="*/ 10 h 20"/>
                <a:gd name="T10" fmla="*/ 6 w 18"/>
                <a:gd name="T11" fmla="*/ 18 h 20"/>
                <a:gd name="T12" fmla="*/ 4 w 18"/>
                <a:gd name="T13" fmla="*/ 19 h 20"/>
                <a:gd name="T14" fmla="*/ 0 w 18"/>
                <a:gd name="T15" fmla="*/ 19 h 20"/>
                <a:gd name="T16" fmla="*/ 7 w 18"/>
                <a:gd name="T17" fmla="*/ 12 h 20"/>
                <a:gd name="T18" fmla="*/ 9 w 18"/>
                <a:gd name="T19" fmla="*/ 9 h 20"/>
                <a:gd name="T20" fmla="*/ 13 w 18"/>
                <a:gd name="T21" fmla="*/ 4 h 20"/>
                <a:gd name="T22" fmla="*/ 14 w 18"/>
                <a:gd name="T23" fmla="*/ 2 h 20"/>
                <a:gd name="T24" fmla="*/ 10 w 18"/>
                <a:gd name="T25" fmla="*/ 2 h 20"/>
                <a:gd name="T26" fmla="*/ 4 w 18"/>
                <a:gd name="T27" fmla="*/ 3 h 20"/>
                <a:gd name="T28" fmla="*/ 0 w 18"/>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0" y="3"/>
                  </a:moveTo>
                  <a:lnTo>
                    <a:pt x="0" y="0"/>
                  </a:lnTo>
                  <a:lnTo>
                    <a:pt x="17" y="0"/>
                  </a:lnTo>
                  <a:lnTo>
                    <a:pt x="14" y="6"/>
                  </a:lnTo>
                  <a:lnTo>
                    <a:pt x="11" y="10"/>
                  </a:lnTo>
                  <a:lnTo>
                    <a:pt x="6" y="18"/>
                  </a:lnTo>
                  <a:lnTo>
                    <a:pt x="4" y="19"/>
                  </a:lnTo>
                  <a:lnTo>
                    <a:pt x="0" y="19"/>
                  </a:lnTo>
                  <a:lnTo>
                    <a:pt x="7" y="12"/>
                  </a:lnTo>
                  <a:lnTo>
                    <a:pt x="9" y="9"/>
                  </a:lnTo>
                  <a:lnTo>
                    <a:pt x="13" y="4"/>
                  </a:lnTo>
                  <a:lnTo>
                    <a:pt x="14" y="2"/>
                  </a:lnTo>
                  <a:lnTo>
                    <a:pt x="10" y="2"/>
                  </a:lnTo>
                  <a:lnTo>
                    <a:pt x="4" y="3"/>
                  </a:lnTo>
                  <a:lnTo>
                    <a:pt x="0" y="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09" name="Freeform 189"/>
            <p:cNvSpPr>
              <a:spLocks/>
            </p:cNvSpPr>
            <p:nvPr/>
          </p:nvSpPr>
          <p:spPr bwMode="auto">
            <a:xfrm>
              <a:off x="1318" y="1804"/>
              <a:ext cx="18" cy="21"/>
            </a:xfrm>
            <a:custGeom>
              <a:avLst/>
              <a:gdLst>
                <a:gd name="T0" fmla="*/ 6 w 18"/>
                <a:gd name="T1" fmla="*/ 10 h 21"/>
                <a:gd name="T2" fmla="*/ 4 w 18"/>
                <a:gd name="T3" fmla="*/ 9 h 21"/>
                <a:gd name="T4" fmla="*/ 3 w 18"/>
                <a:gd name="T5" fmla="*/ 9 h 21"/>
                <a:gd name="T6" fmla="*/ 3 w 18"/>
                <a:gd name="T7" fmla="*/ 8 h 21"/>
                <a:gd name="T8" fmla="*/ 3 w 18"/>
                <a:gd name="T9" fmla="*/ 7 h 21"/>
                <a:gd name="T10" fmla="*/ 2 w 18"/>
                <a:gd name="T11" fmla="*/ 7 h 21"/>
                <a:gd name="T12" fmla="*/ 2 w 18"/>
                <a:gd name="T13" fmla="*/ 6 h 21"/>
                <a:gd name="T14" fmla="*/ 1 w 18"/>
                <a:gd name="T15" fmla="*/ 6 h 21"/>
                <a:gd name="T16" fmla="*/ 1 w 18"/>
                <a:gd name="T17" fmla="*/ 5 h 21"/>
                <a:gd name="T18" fmla="*/ 2 w 18"/>
                <a:gd name="T19" fmla="*/ 4 h 21"/>
                <a:gd name="T20" fmla="*/ 2 w 18"/>
                <a:gd name="T21" fmla="*/ 3 h 21"/>
                <a:gd name="T22" fmla="*/ 3 w 18"/>
                <a:gd name="T23" fmla="*/ 3 h 21"/>
                <a:gd name="T24" fmla="*/ 3 w 18"/>
                <a:gd name="T25" fmla="*/ 2 h 21"/>
                <a:gd name="T26" fmla="*/ 4 w 18"/>
                <a:gd name="T27" fmla="*/ 1 h 21"/>
                <a:gd name="T28" fmla="*/ 5 w 18"/>
                <a:gd name="T29" fmla="*/ 1 h 21"/>
                <a:gd name="T30" fmla="*/ 7 w 18"/>
                <a:gd name="T31" fmla="*/ 0 h 21"/>
                <a:gd name="T32" fmla="*/ 10 w 18"/>
                <a:gd name="T33" fmla="*/ 0 h 21"/>
                <a:gd name="T34" fmla="*/ 12 w 18"/>
                <a:gd name="T35" fmla="*/ 1 h 21"/>
                <a:gd name="T36" fmla="*/ 13 w 18"/>
                <a:gd name="T37" fmla="*/ 1 h 21"/>
                <a:gd name="T38" fmla="*/ 14 w 18"/>
                <a:gd name="T39" fmla="*/ 3 h 21"/>
                <a:gd name="T40" fmla="*/ 15 w 18"/>
                <a:gd name="T41" fmla="*/ 3 h 21"/>
                <a:gd name="T42" fmla="*/ 15 w 18"/>
                <a:gd name="T43" fmla="*/ 4 h 21"/>
                <a:gd name="T44" fmla="*/ 16 w 18"/>
                <a:gd name="T45" fmla="*/ 5 h 21"/>
                <a:gd name="T46" fmla="*/ 16 w 18"/>
                <a:gd name="T47" fmla="*/ 6 h 21"/>
                <a:gd name="T48" fmla="*/ 15 w 18"/>
                <a:gd name="T49" fmla="*/ 6 h 21"/>
                <a:gd name="T50" fmla="*/ 15 w 18"/>
                <a:gd name="T51" fmla="*/ 7 h 21"/>
                <a:gd name="T52" fmla="*/ 13 w 18"/>
                <a:gd name="T53" fmla="*/ 9 h 21"/>
                <a:gd name="T54" fmla="*/ 12 w 18"/>
                <a:gd name="T55" fmla="*/ 9 h 21"/>
                <a:gd name="T56" fmla="*/ 11 w 18"/>
                <a:gd name="T57" fmla="*/ 10 h 21"/>
                <a:gd name="T58" fmla="*/ 13 w 18"/>
                <a:gd name="T59" fmla="*/ 10 h 21"/>
                <a:gd name="T60" fmla="*/ 14 w 18"/>
                <a:gd name="T61" fmla="*/ 10 h 21"/>
                <a:gd name="T62" fmla="*/ 16 w 18"/>
                <a:gd name="T63" fmla="*/ 12 h 21"/>
                <a:gd name="T64" fmla="*/ 16 w 18"/>
                <a:gd name="T65" fmla="*/ 13 h 21"/>
                <a:gd name="T66" fmla="*/ 17 w 18"/>
                <a:gd name="T67" fmla="*/ 13 h 21"/>
                <a:gd name="T68" fmla="*/ 17 w 18"/>
                <a:gd name="T69" fmla="*/ 16 h 21"/>
                <a:gd name="T70" fmla="*/ 16 w 18"/>
                <a:gd name="T71" fmla="*/ 17 h 21"/>
                <a:gd name="T72" fmla="*/ 14 w 18"/>
                <a:gd name="T73" fmla="*/ 19 h 21"/>
                <a:gd name="T74" fmla="*/ 13 w 18"/>
                <a:gd name="T75" fmla="*/ 19 h 21"/>
                <a:gd name="T76" fmla="*/ 13 w 18"/>
                <a:gd name="T77" fmla="*/ 20 h 21"/>
                <a:gd name="T78" fmla="*/ 12 w 18"/>
                <a:gd name="T79" fmla="*/ 20 h 21"/>
                <a:gd name="T80" fmla="*/ 11 w 18"/>
                <a:gd name="T81" fmla="*/ 20 h 21"/>
                <a:gd name="T82" fmla="*/ 6 w 18"/>
                <a:gd name="T83" fmla="*/ 20 h 21"/>
                <a:gd name="T84" fmla="*/ 5 w 18"/>
                <a:gd name="T85" fmla="*/ 20 h 21"/>
                <a:gd name="T86" fmla="*/ 3 w 18"/>
                <a:gd name="T87" fmla="*/ 20 h 21"/>
                <a:gd name="T88" fmla="*/ 3 w 18"/>
                <a:gd name="T89" fmla="*/ 19 h 21"/>
                <a:gd name="T90" fmla="*/ 2 w 18"/>
                <a:gd name="T91" fmla="*/ 18 h 21"/>
                <a:gd name="T92" fmla="*/ 1 w 18"/>
                <a:gd name="T93" fmla="*/ 17 h 21"/>
                <a:gd name="T94" fmla="*/ 1 w 18"/>
                <a:gd name="T95" fmla="*/ 16 h 21"/>
                <a:gd name="T96" fmla="*/ 0 w 18"/>
                <a:gd name="T97" fmla="*/ 16 h 21"/>
                <a:gd name="T98" fmla="*/ 0 w 18"/>
                <a:gd name="T99" fmla="*/ 13 h 21"/>
                <a:gd name="T100" fmla="*/ 1 w 18"/>
                <a:gd name="T101" fmla="*/ 13 h 21"/>
                <a:gd name="T102" fmla="*/ 1 w 18"/>
                <a:gd name="T103" fmla="*/ 12 h 21"/>
                <a:gd name="T104" fmla="*/ 2 w 18"/>
                <a:gd name="T105" fmla="*/ 11 h 21"/>
                <a:gd name="T106" fmla="*/ 3 w 18"/>
                <a:gd name="T107" fmla="*/ 10 h 21"/>
                <a:gd name="T108" fmla="*/ 4 w 18"/>
                <a:gd name="T109" fmla="*/ 10 h 21"/>
                <a:gd name="T110" fmla="*/ 6 w 18"/>
                <a:gd name="T11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21">
                  <a:moveTo>
                    <a:pt x="6" y="10"/>
                  </a:moveTo>
                  <a:lnTo>
                    <a:pt x="4" y="9"/>
                  </a:lnTo>
                  <a:lnTo>
                    <a:pt x="3" y="9"/>
                  </a:lnTo>
                  <a:lnTo>
                    <a:pt x="3" y="8"/>
                  </a:lnTo>
                  <a:lnTo>
                    <a:pt x="3" y="7"/>
                  </a:lnTo>
                  <a:lnTo>
                    <a:pt x="2" y="7"/>
                  </a:lnTo>
                  <a:lnTo>
                    <a:pt x="2" y="6"/>
                  </a:lnTo>
                  <a:lnTo>
                    <a:pt x="1" y="6"/>
                  </a:lnTo>
                  <a:lnTo>
                    <a:pt x="1" y="5"/>
                  </a:lnTo>
                  <a:lnTo>
                    <a:pt x="2" y="4"/>
                  </a:lnTo>
                  <a:lnTo>
                    <a:pt x="2" y="3"/>
                  </a:lnTo>
                  <a:lnTo>
                    <a:pt x="3" y="3"/>
                  </a:lnTo>
                  <a:lnTo>
                    <a:pt x="3" y="2"/>
                  </a:lnTo>
                  <a:lnTo>
                    <a:pt x="4" y="1"/>
                  </a:lnTo>
                  <a:lnTo>
                    <a:pt x="5" y="1"/>
                  </a:lnTo>
                  <a:lnTo>
                    <a:pt x="7" y="0"/>
                  </a:lnTo>
                  <a:lnTo>
                    <a:pt x="10" y="0"/>
                  </a:lnTo>
                  <a:lnTo>
                    <a:pt x="12" y="1"/>
                  </a:lnTo>
                  <a:lnTo>
                    <a:pt x="13" y="1"/>
                  </a:lnTo>
                  <a:lnTo>
                    <a:pt x="14" y="3"/>
                  </a:lnTo>
                  <a:lnTo>
                    <a:pt x="15" y="3"/>
                  </a:lnTo>
                  <a:lnTo>
                    <a:pt x="15" y="4"/>
                  </a:lnTo>
                  <a:lnTo>
                    <a:pt x="16" y="5"/>
                  </a:lnTo>
                  <a:lnTo>
                    <a:pt x="16" y="6"/>
                  </a:lnTo>
                  <a:lnTo>
                    <a:pt x="15" y="6"/>
                  </a:lnTo>
                  <a:lnTo>
                    <a:pt x="15" y="7"/>
                  </a:lnTo>
                  <a:lnTo>
                    <a:pt x="13" y="9"/>
                  </a:lnTo>
                  <a:lnTo>
                    <a:pt x="12" y="9"/>
                  </a:lnTo>
                  <a:lnTo>
                    <a:pt x="11" y="10"/>
                  </a:lnTo>
                  <a:lnTo>
                    <a:pt x="13" y="10"/>
                  </a:lnTo>
                  <a:lnTo>
                    <a:pt x="14" y="10"/>
                  </a:lnTo>
                  <a:lnTo>
                    <a:pt x="16" y="12"/>
                  </a:lnTo>
                  <a:lnTo>
                    <a:pt x="16" y="13"/>
                  </a:lnTo>
                  <a:lnTo>
                    <a:pt x="17" y="13"/>
                  </a:lnTo>
                  <a:lnTo>
                    <a:pt x="17" y="16"/>
                  </a:lnTo>
                  <a:lnTo>
                    <a:pt x="16" y="17"/>
                  </a:lnTo>
                  <a:lnTo>
                    <a:pt x="14" y="19"/>
                  </a:lnTo>
                  <a:lnTo>
                    <a:pt x="13" y="19"/>
                  </a:lnTo>
                  <a:lnTo>
                    <a:pt x="13" y="20"/>
                  </a:lnTo>
                  <a:lnTo>
                    <a:pt x="12" y="20"/>
                  </a:lnTo>
                  <a:lnTo>
                    <a:pt x="11" y="20"/>
                  </a:lnTo>
                  <a:lnTo>
                    <a:pt x="6" y="20"/>
                  </a:lnTo>
                  <a:lnTo>
                    <a:pt x="5" y="20"/>
                  </a:lnTo>
                  <a:lnTo>
                    <a:pt x="3" y="20"/>
                  </a:lnTo>
                  <a:lnTo>
                    <a:pt x="3" y="19"/>
                  </a:lnTo>
                  <a:lnTo>
                    <a:pt x="2" y="18"/>
                  </a:lnTo>
                  <a:lnTo>
                    <a:pt x="1" y="17"/>
                  </a:lnTo>
                  <a:lnTo>
                    <a:pt x="1" y="16"/>
                  </a:lnTo>
                  <a:lnTo>
                    <a:pt x="0" y="16"/>
                  </a:lnTo>
                  <a:lnTo>
                    <a:pt x="0" y="13"/>
                  </a:lnTo>
                  <a:lnTo>
                    <a:pt x="1" y="13"/>
                  </a:lnTo>
                  <a:lnTo>
                    <a:pt x="1" y="12"/>
                  </a:lnTo>
                  <a:lnTo>
                    <a:pt x="2" y="11"/>
                  </a:lnTo>
                  <a:lnTo>
                    <a:pt x="3" y="10"/>
                  </a:lnTo>
                  <a:lnTo>
                    <a:pt x="4" y="10"/>
                  </a:lnTo>
                  <a:lnTo>
                    <a:pt x="6"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0" name="Freeform 190"/>
            <p:cNvSpPr>
              <a:spLocks/>
            </p:cNvSpPr>
            <p:nvPr/>
          </p:nvSpPr>
          <p:spPr bwMode="auto">
            <a:xfrm>
              <a:off x="1323" y="1806"/>
              <a:ext cx="8" cy="8"/>
            </a:xfrm>
            <a:custGeom>
              <a:avLst/>
              <a:gdLst>
                <a:gd name="T0" fmla="*/ 4 w 8"/>
                <a:gd name="T1" fmla="*/ 7 h 8"/>
                <a:gd name="T2" fmla="*/ 2 w 8"/>
                <a:gd name="T3" fmla="*/ 7 h 8"/>
                <a:gd name="T4" fmla="*/ 1 w 8"/>
                <a:gd name="T5" fmla="*/ 6 h 8"/>
                <a:gd name="T6" fmla="*/ 1 w 8"/>
                <a:gd name="T7" fmla="*/ 5 h 8"/>
                <a:gd name="T8" fmla="*/ 0 w 8"/>
                <a:gd name="T9" fmla="*/ 5 h 8"/>
                <a:gd name="T10" fmla="*/ 0 w 8"/>
                <a:gd name="T11" fmla="*/ 2 h 8"/>
                <a:gd name="T12" fmla="*/ 1 w 8"/>
                <a:gd name="T13" fmla="*/ 1 h 8"/>
                <a:gd name="T14" fmla="*/ 2 w 8"/>
                <a:gd name="T15" fmla="*/ 1 h 8"/>
                <a:gd name="T16" fmla="*/ 2 w 8"/>
                <a:gd name="T17" fmla="*/ 0 h 8"/>
                <a:gd name="T18" fmla="*/ 5 w 8"/>
                <a:gd name="T19" fmla="*/ 0 h 8"/>
                <a:gd name="T20" fmla="*/ 5 w 8"/>
                <a:gd name="T21" fmla="*/ 1 h 8"/>
                <a:gd name="T22" fmla="*/ 6 w 8"/>
                <a:gd name="T23" fmla="*/ 1 h 8"/>
                <a:gd name="T24" fmla="*/ 7 w 8"/>
                <a:gd name="T25" fmla="*/ 2 h 8"/>
                <a:gd name="T26" fmla="*/ 7 w 8"/>
                <a:gd name="T27" fmla="*/ 5 h 8"/>
                <a:gd name="T28" fmla="*/ 6 w 8"/>
                <a:gd name="T29" fmla="*/ 5 h 8"/>
                <a:gd name="T30" fmla="*/ 6 w 8"/>
                <a:gd name="T31" fmla="*/ 6 h 8"/>
                <a:gd name="T32" fmla="*/ 5 w 8"/>
                <a:gd name="T33" fmla="*/ 6 h 8"/>
                <a:gd name="T34" fmla="*/ 5 w 8"/>
                <a:gd name="T35" fmla="*/ 7 h 8"/>
                <a:gd name="T36" fmla="*/ 4 w 8"/>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4" y="7"/>
                  </a:moveTo>
                  <a:lnTo>
                    <a:pt x="2" y="7"/>
                  </a:lnTo>
                  <a:lnTo>
                    <a:pt x="1" y="6"/>
                  </a:lnTo>
                  <a:lnTo>
                    <a:pt x="1" y="5"/>
                  </a:lnTo>
                  <a:lnTo>
                    <a:pt x="0" y="5"/>
                  </a:lnTo>
                  <a:lnTo>
                    <a:pt x="0" y="2"/>
                  </a:lnTo>
                  <a:lnTo>
                    <a:pt x="1" y="1"/>
                  </a:lnTo>
                  <a:lnTo>
                    <a:pt x="2" y="1"/>
                  </a:lnTo>
                  <a:lnTo>
                    <a:pt x="2" y="0"/>
                  </a:lnTo>
                  <a:lnTo>
                    <a:pt x="5" y="0"/>
                  </a:lnTo>
                  <a:lnTo>
                    <a:pt x="5" y="1"/>
                  </a:lnTo>
                  <a:lnTo>
                    <a:pt x="6" y="1"/>
                  </a:lnTo>
                  <a:lnTo>
                    <a:pt x="7" y="2"/>
                  </a:lnTo>
                  <a:lnTo>
                    <a:pt x="7" y="5"/>
                  </a:lnTo>
                  <a:lnTo>
                    <a:pt x="6" y="5"/>
                  </a:lnTo>
                  <a:lnTo>
                    <a:pt x="6" y="6"/>
                  </a:lnTo>
                  <a:lnTo>
                    <a:pt x="5" y="6"/>
                  </a:lnTo>
                  <a:lnTo>
                    <a:pt x="5" y="7"/>
                  </a:lnTo>
                  <a:lnTo>
                    <a:pt x="4" y="7"/>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1" name="Freeform 191"/>
            <p:cNvSpPr>
              <a:spLocks/>
            </p:cNvSpPr>
            <p:nvPr/>
          </p:nvSpPr>
          <p:spPr bwMode="auto">
            <a:xfrm>
              <a:off x="1322" y="1814"/>
              <a:ext cx="10" cy="11"/>
            </a:xfrm>
            <a:custGeom>
              <a:avLst/>
              <a:gdLst>
                <a:gd name="T0" fmla="*/ 5 w 10"/>
                <a:gd name="T1" fmla="*/ 0 h 11"/>
                <a:gd name="T2" fmla="*/ 6 w 10"/>
                <a:gd name="T3" fmla="*/ 0 h 11"/>
                <a:gd name="T4" fmla="*/ 6 w 10"/>
                <a:gd name="T5" fmla="*/ 1 h 11"/>
                <a:gd name="T6" fmla="*/ 7 w 10"/>
                <a:gd name="T7" fmla="*/ 1 h 11"/>
                <a:gd name="T8" fmla="*/ 8 w 10"/>
                <a:gd name="T9" fmla="*/ 2 h 11"/>
                <a:gd name="T10" fmla="*/ 8 w 10"/>
                <a:gd name="T11" fmla="*/ 3 h 11"/>
                <a:gd name="T12" fmla="*/ 9 w 10"/>
                <a:gd name="T13" fmla="*/ 3 h 11"/>
                <a:gd name="T14" fmla="*/ 9 w 10"/>
                <a:gd name="T15" fmla="*/ 7 h 11"/>
                <a:gd name="T16" fmla="*/ 7 w 10"/>
                <a:gd name="T17" fmla="*/ 9 h 11"/>
                <a:gd name="T18" fmla="*/ 6 w 10"/>
                <a:gd name="T19" fmla="*/ 9 h 11"/>
                <a:gd name="T20" fmla="*/ 6 w 10"/>
                <a:gd name="T21" fmla="*/ 10 h 11"/>
                <a:gd name="T22" fmla="*/ 3 w 10"/>
                <a:gd name="T23" fmla="*/ 10 h 11"/>
                <a:gd name="T24" fmla="*/ 3 w 10"/>
                <a:gd name="T25" fmla="*/ 9 h 11"/>
                <a:gd name="T26" fmla="*/ 2 w 10"/>
                <a:gd name="T27" fmla="*/ 9 h 11"/>
                <a:gd name="T28" fmla="*/ 0 w 10"/>
                <a:gd name="T29" fmla="*/ 7 h 11"/>
                <a:gd name="T30" fmla="*/ 0 w 10"/>
                <a:gd name="T31" fmla="*/ 3 h 11"/>
                <a:gd name="T32" fmla="*/ 1 w 10"/>
                <a:gd name="T33" fmla="*/ 3 h 11"/>
                <a:gd name="T34" fmla="*/ 1 w 10"/>
                <a:gd name="T35" fmla="*/ 2 h 11"/>
                <a:gd name="T36" fmla="*/ 2 w 10"/>
                <a:gd name="T37" fmla="*/ 1 h 11"/>
                <a:gd name="T38" fmla="*/ 3 w 10"/>
                <a:gd name="T39" fmla="*/ 1 h 11"/>
                <a:gd name="T40" fmla="*/ 3 w 10"/>
                <a:gd name="T41" fmla="*/ 0 h 11"/>
                <a:gd name="T42" fmla="*/ 4 w 10"/>
                <a:gd name="T43" fmla="*/ 0 h 11"/>
                <a:gd name="T44" fmla="*/ 5 w 10"/>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1">
                  <a:moveTo>
                    <a:pt x="5" y="0"/>
                  </a:moveTo>
                  <a:lnTo>
                    <a:pt x="6" y="0"/>
                  </a:lnTo>
                  <a:lnTo>
                    <a:pt x="6" y="1"/>
                  </a:lnTo>
                  <a:lnTo>
                    <a:pt x="7" y="1"/>
                  </a:lnTo>
                  <a:lnTo>
                    <a:pt x="8" y="2"/>
                  </a:lnTo>
                  <a:lnTo>
                    <a:pt x="8" y="3"/>
                  </a:lnTo>
                  <a:lnTo>
                    <a:pt x="9" y="3"/>
                  </a:lnTo>
                  <a:lnTo>
                    <a:pt x="9" y="7"/>
                  </a:lnTo>
                  <a:lnTo>
                    <a:pt x="7" y="9"/>
                  </a:lnTo>
                  <a:lnTo>
                    <a:pt x="6" y="9"/>
                  </a:lnTo>
                  <a:lnTo>
                    <a:pt x="6" y="10"/>
                  </a:lnTo>
                  <a:lnTo>
                    <a:pt x="3" y="10"/>
                  </a:lnTo>
                  <a:lnTo>
                    <a:pt x="3" y="9"/>
                  </a:lnTo>
                  <a:lnTo>
                    <a:pt x="2" y="9"/>
                  </a:lnTo>
                  <a:lnTo>
                    <a:pt x="0" y="7"/>
                  </a:lnTo>
                  <a:lnTo>
                    <a:pt x="0" y="3"/>
                  </a:lnTo>
                  <a:lnTo>
                    <a:pt x="1" y="3"/>
                  </a:lnTo>
                  <a:lnTo>
                    <a:pt x="1" y="2"/>
                  </a:lnTo>
                  <a:lnTo>
                    <a:pt x="2" y="1"/>
                  </a:lnTo>
                  <a:lnTo>
                    <a:pt x="3" y="1"/>
                  </a:lnTo>
                  <a:lnTo>
                    <a:pt x="3" y="0"/>
                  </a:lnTo>
                  <a:lnTo>
                    <a:pt x="4" y="0"/>
                  </a:lnTo>
                  <a:lnTo>
                    <a:pt x="5"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2" name="Freeform 192"/>
            <p:cNvSpPr>
              <a:spLocks/>
            </p:cNvSpPr>
            <p:nvPr/>
          </p:nvSpPr>
          <p:spPr bwMode="auto">
            <a:xfrm>
              <a:off x="1333" y="1711"/>
              <a:ext cx="19" cy="21"/>
            </a:xfrm>
            <a:custGeom>
              <a:avLst/>
              <a:gdLst>
                <a:gd name="T0" fmla="*/ 0 w 19"/>
                <a:gd name="T1" fmla="*/ 10 h 21"/>
                <a:gd name="T2" fmla="*/ 0 w 19"/>
                <a:gd name="T3" fmla="*/ 7 h 21"/>
                <a:gd name="T4" fmla="*/ 1 w 19"/>
                <a:gd name="T5" fmla="*/ 6 h 21"/>
                <a:gd name="T6" fmla="*/ 1 w 19"/>
                <a:gd name="T7" fmla="*/ 4 h 21"/>
                <a:gd name="T8" fmla="*/ 2 w 19"/>
                <a:gd name="T9" fmla="*/ 3 h 21"/>
                <a:gd name="T10" fmla="*/ 3 w 19"/>
                <a:gd name="T11" fmla="*/ 2 h 21"/>
                <a:gd name="T12" fmla="*/ 5 w 19"/>
                <a:gd name="T13" fmla="*/ 0 h 21"/>
                <a:gd name="T14" fmla="*/ 8 w 19"/>
                <a:gd name="T15" fmla="*/ 0 h 21"/>
                <a:gd name="T16" fmla="*/ 11 w 19"/>
                <a:gd name="T17" fmla="*/ 0 h 21"/>
                <a:gd name="T18" fmla="*/ 12 w 19"/>
                <a:gd name="T19" fmla="*/ 0 h 21"/>
                <a:gd name="T20" fmla="*/ 14 w 19"/>
                <a:gd name="T21" fmla="*/ 0 h 21"/>
                <a:gd name="T22" fmla="*/ 15 w 19"/>
                <a:gd name="T23" fmla="*/ 1 h 21"/>
                <a:gd name="T24" fmla="*/ 15 w 19"/>
                <a:gd name="T25" fmla="*/ 3 h 21"/>
                <a:gd name="T26" fmla="*/ 17 w 19"/>
                <a:gd name="T27" fmla="*/ 4 h 21"/>
                <a:gd name="T28" fmla="*/ 17 w 19"/>
                <a:gd name="T29" fmla="*/ 6 h 21"/>
                <a:gd name="T30" fmla="*/ 18 w 19"/>
                <a:gd name="T31" fmla="*/ 7 h 21"/>
                <a:gd name="T32" fmla="*/ 18 w 19"/>
                <a:gd name="T33" fmla="*/ 11 h 21"/>
                <a:gd name="T34" fmla="*/ 17 w 19"/>
                <a:gd name="T35" fmla="*/ 13 h 21"/>
                <a:gd name="T36" fmla="*/ 17 w 19"/>
                <a:gd name="T37" fmla="*/ 15 h 21"/>
                <a:gd name="T38" fmla="*/ 16 w 19"/>
                <a:gd name="T39" fmla="*/ 16 h 21"/>
                <a:gd name="T40" fmla="*/ 15 w 19"/>
                <a:gd name="T41" fmla="*/ 16 h 21"/>
                <a:gd name="T42" fmla="*/ 15 w 19"/>
                <a:gd name="T43" fmla="*/ 17 h 21"/>
                <a:gd name="T44" fmla="*/ 15 w 19"/>
                <a:gd name="T45" fmla="*/ 18 h 21"/>
                <a:gd name="T46" fmla="*/ 14 w 19"/>
                <a:gd name="T47" fmla="*/ 19 h 21"/>
                <a:gd name="T48" fmla="*/ 12 w 19"/>
                <a:gd name="T49" fmla="*/ 19 h 21"/>
                <a:gd name="T50" fmla="*/ 11 w 19"/>
                <a:gd name="T51" fmla="*/ 20 h 21"/>
                <a:gd name="T52" fmla="*/ 6 w 19"/>
                <a:gd name="T53" fmla="*/ 20 h 21"/>
                <a:gd name="T54" fmla="*/ 5 w 19"/>
                <a:gd name="T55" fmla="*/ 19 h 21"/>
                <a:gd name="T56" fmla="*/ 4 w 19"/>
                <a:gd name="T57" fmla="*/ 18 h 21"/>
                <a:gd name="T58" fmla="*/ 2 w 19"/>
                <a:gd name="T59" fmla="*/ 16 h 21"/>
                <a:gd name="T60" fmla="*/ 1 w 19"/>
                <a:gd name="T61" fmla="*/ 14 h 21"/>
                <a:gd name="T62" fmla="*/ 1 w 19"/>
                <a:gd name="T63" fmla="*/ 13 h 21"/>
                <a:gd name="T64" fmla="*/ 0 w 19"/>
                <a:gd name="T65" fmla="*/ 12 h 21"/>
                <a:gd name="T66" fmla="*/ 0 w 19"/>
                <a:gd name="T67" fmla="*/ 11 h 21"/>
                <a:gd name="T68" fmla="*/ 0 w 19"/>
                <a:gd name="T6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1">
                  <a:moveTo>
                    <a:pt x="0" y="10"/>
                  </a:moveTo>
                  <a:lnTo>
                    <a:pt x="0" y="7"/>
                  </a:lnTo>
                  <a:lnTo>
                    <a:pt x="1" y="6"/>
                  </a:lnTo>
                  <a:lnTo>
                    <a:pt x="1" y="4"/>
                  </a:lnTo>
                  <a:lnTo>
                    <a:pt x="2" y="3"/>
                  </a:lnTo>
                  <a:lnTo>
                    <a:pt x="3" y="2"/>
                  </a:lnTo>
                  <a:lnTo>
                    <a:pt x="5" y="0"/>
                  </a:lnTo>
                  <a:lnTo>
                    <a:pt x="8" y="0"/>
                  </a:lnTo>
                  <a:lnTo>
                    <a:pt x="11" y="0"/>
                  </a:lnTo>
                  <a:lnTo>
                    <a:pt x="12" y="0"/>
                  </a:lnTo>
                  <a:lnTo>
                    <a:pt x="14" y="0"/>
                  </a:lnTo>
                  <a:lnTo>
                    <a:pt x="15" y="1"/>
                  </a:lnTo>
                  <a:lnTo>
                    <a:pt x="15" y="3"/>
                  </a:lnTo>
                  <a:lnTo>
                    <a:pt x="17" y="4"/>
                  </a:lnTo>
                  <a:lnTo>
                    <a:pt x="17" y="6"/>
                  </a:lnTo>
                  <a:lnTo>
                    <a:pt x="18" y="7"/>
                  </a:lnTo>
                  <a:lnTo>
                    <a:pt x="18" y="11"/>
                  </a:lnTo>
                  <a:lnTo>
                    <a:pt x="17" y="13"/>
                  </a:lnTo>
                  <a:lnTo>
                    <a:pt x="17" y="15"/>
                  </a:lnTo>
                  <a:lnTo>
                    <a:pt x="16" y="16"/>
                  </a:lnTo>
                  <a:lnTo>
                    <a:pt x="15" y="16"/>
                  </a:lnTo>
                  <a:lnTo>
                    <a:pt x="15" y="17"/>
                  </a:lnTo>
                  <a:lnTo>
                    <a:pt x="15" y="18"/>
                  </a:lnTo>
                  <a:lnTo>
                    <a:pt x="14" y="19"/>
                  </a:lnTo>
                  <a:lnTo>
                    <a:pt x="12" y="19"/>
                  </a:lnTo>
                  <a:lnTo>
                    <a:pt x="11" y="20"/>
                  </a:lnTo>
                  <a:lnTo>
                    <a:pt x="6" y="20"/>
                  </a:lnTo>
                  <a:lnTo>
                    <a:pt x="5" y="19"/>
                  </a:lnTo>
                  <a:lnTo>
                    <a:pt x="4" y="18"/>
                  </a:lnTo>
                  <a:lnTo>
                    <a:pt x="2" y="16"/>
                  </a:lnTo>
                  <a:lnTo>
                    <a:pt x="1" y="14"/>
                  </a:lnTo>
                  <a:lnTo>
                    <a:pt x="1" y="13"/>
                  </a:lnTo>
                  <a:lnTo>
                    <a:pt x="0" y="12"/>
                  </a:lnTo>
                  <a:lnTo>
                    <a:pt x="0" y="11"/>
                  </a:lnTo>
                  <a:lnTo>
                    <a:pt x="0"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3" name="Freeform 193"/>
            <p:cNvSpPr>
              <a:spLocks/>
            </p:cNvSpPr>
            <p:nvPr/>
          </p:nvSpPr>
          <p:spPr bwMode="auto">
            <a:xfrm>
              <a:off x="1338" y="1711"/>
              <a:ext cx="10" cy="19"/>
            </a:xfrm>
            <a:custGeom>
              <a:avLst/>
              <a:gdLst>
                <a:gd name="T0" fmla="*/ 0 w 10"/>
                <a:gd name="T1" fmla="*/ 12 h 19"/>
                <a:gd name="T2" fmla="*/ 0 w 10"/>
                <a:gd name="T3" fmla="*/ 4 h 19"/>
                <a:gd name="T4" fmla="*/ 0 w 10"/>
                <a:gd name="T5" fmla="*/ 3 h 19"/>
                <a:gd name="T6" fmla="*/ 1 w 10"/>
                <a:gd name="T7" fmla="*/ 2 h 19"/>
                <a:gd name="T8" fmla="*/ 1 w 10"/>
                <a:gd name="T9" fmla="*/ 1 h 19"/>
                <a:gd name="T10" fmla="*/ 2 w 10"/>
                <a:gd name="T11" fmla="*/ 1 h 19"/>
                <a:gd name="T12" fmla="*/ 2 w 10"/>
                <a:gd name="T13" fmla="*/ 0 h 19"/>
                <a:gd name="T14" fmla="*/ 6 w 10"/>
                <a:gd name="T15" fmla="*/ 0 h 19"/>
                <a:gd name="T16" fmla="*/ 7 w 10"/>
                <a:gd name="T17" fmla="*/ 1 h 19"/>
                <a:gd name="T18" fmla="*/ 7 w 10"/>
                <a:gd name="T19" fmla="*/ 2 h 19"/>
                <a:gd name="T20" fmla="*/ 8 w 10"/>
                <a:gd name="T21" fmla="*/ 3 h 19"/>
                <a:gd name="T22" fmla="*/ 8 w 10"/>
                <a:gd name="T23" fmla="*/ 4 h 19"/>
                <a:gd name="T24" fmla="*/ 9 w 10"/>
                <a:gd name="T25" fmla="*/ 5 h 19"/>
                <a:gd name="T26" fmla="*/ 9 w 10"/>
                <a:gd name="T27" fmla="*/ 13 h 19"/>
                <a:gd name="T28" fmla="*/ 8 w 10"/>
                <a:gd name="T29" fmla="*/ 14 h 19"/>
                <a:gd name="T30" fmla="*/ 8 w 10"/>
                <a:gd name="T31" fmla="*/ 16 h 19"/>
                <a:gd name="T32" fmla="*/ 7 w 10"/>
                <a:gd name="T33" fmla="*/ 16 h 19"/>
                <a:gd name="T34" fmla="*/ 7 w 10"/>
                <a:gd name="T35" fmla="*/ 17 h 19"/>
                <a:gd name="T36" fmla="*/ 6 w 10"/>
                <a:gd name="T37" fmla="*/ 18 h 19"/>
                <a:gd name="T38" fmla="*/ 3 w 10"/>
                <a:gd name="T39" fmla="*/ 18 h 19"/>
                <a:gd name="T40" fmla="*/ 1 w 10"/>
                <a:gd name="T41" fmla="*/ 17 h 19"/>
                <a:gd name="T42" fmla="*/ 0 w 10"/>
                <a:gd name="T43" fmla="*/ 16 h 19"/>
                <a:gd name="T44" fmla="*/ 0 w 10"/>
                <a:gd name="T45" fmla="*/ 14 h 19"/>
                <a:gd name="T46" fmla="*/ 0 w 10"/>
                <a:gd name="T47" fmla="*/ 13 h 19"/>
                <a:gd name="T48" fmla="*/ 0 w 10"/>
                <a:gd name="T4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9">
                  <a:moveTo>
                    <a:pt x="0" y="12"/>
                  </a:moveTo>
                  <a:lnTo>
                    <a:pt x="0" y="4"/>
                  </a:lnTo>
                  <a:lnTo>
                    <a:pt x="0" y="3"/>
                  </a:lnTo>
                  <a:lnTo>
                    <a:pt x="1" y="2"/>
                  </a:lnTo>
                  <a:lnTo>
                    <a:pt x="1" y="1"/>
                  </a:lnTo>
                  <a:lnTo>
                    <a:pt x="2" y="1"/>
                  </a:lnTo>
                  <a:lnTo>
                    <a:pt x="2" y="0"/>
                  </a:lnTo>
                  <a:lnTo>
                    <a:pt x="6" y="0"/>
                  </a:lnTo>
                  <a:lnTo>
                    <a:pt x="7" y="1"/>
                  </a:lnTo>
                  <a:lnTo>
                    <a:pt x="7" y="2"/>
                  </a:lnTo>
                  <a:lnTo>
                    <a:pt x="8" y="3"/>
                  </a:lnTo>
                  <a:lnTo>
                    <a:pt x="8" y="4"/>
                  </a:lnTo>
                  <a:lnTo>
                    <a:pt x="9" y="5"/>
                  </a:lnTo>
                  <a:lnTo>
                    <a:pt x="9" y="13"/>
                  </a:lnTo>
                  <a:lnTo>
                    <a:pt x="8" y="14"/>
                  </a:lnTo>
                  <a:lnTo>
                    <a:pt x="8" y="16"/>
                  </a:lnTo>
                  <a:lnTo>
                    <a:pt x="7" y="16"/>
                  </a:lnTo>
                  <a:lnTo>
                    <a:pt x="7" y="17"/>
                  </a:lnTo>
                  <a:lnTo>
                    <a:pt x="6" y="18"/>
                  </a:lnTo>
                  <a:lnTo>
                    <a:pt x="3" y="18"/>
                  </a:lnTo>
                  <a:lnTo>
                    <a:pt x="1" y="17"/>
                  </a:lnTo>
                  <a:lnTo>
                    <a:pt x="0" y="16"/>
                  </a:lnTo>
                  <a:lnTo>
                    <a:pt x="0" y="14"/>
                  </a:lnTo>
                  <a:lnTo>
                    <a:pt x="0" y="13"/>
                  </a:lnTo>
                  <a:lnTo>
                    <a:pt x="0" y="1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4" name="Freeform 194"/>
            <p:cNvSpPr>
              <a:spLocks/>
            </p:cNvSpPr>
            <p:nvPr/>
          </p:nvSpPr>
          <p:spPr bwMode="auto">
            <a:xfrm>
              <a:off x="1525" y="1667"/>
              <a:ext cx="12" cy="20"/>
            </a:xfrm>
            <a:custGeom>
              <a:avLst/>
              <a:gdLst>
                <a:gd name="T0" fmla="*/ 2 w 12"/>
                <a:gd name="T1" fmla="*/ 5 h 20"/>
                <a:gd name="T2" fmla="*/ 0 w 12"/>
                <a:gd name="T3" fmla="*/ 4 h 20"/>
                <a:gd name="T4" fmla="*/ 2 w 12"/>
                <a:gd name="T5" fmla="*/ 3 h 20"/>
                <a:gd name="T6" fmla="*/ 3 w 12"/>
                <a:gd name="T7" fmla="*/ 3 h 20"/>
                <a:gd name="T8" fmla="*/ 5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5 w 12"/>
                <a:gd name="T23" fmla="*/ 4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5" y="2"/>
                  </a:lnTo>
                  <a:lnTo>
                    <a:pt x="8" y="1"/>
                  </a:lnTo>
                  <a:lnTo>
                    <a:pt x="10" y="0"/>
                  </a:lnTo>
                  <a:lnTo>
                    <a:pt x="11" y="0"/>
                  </a:lnTo>
                  <a:lnTo>
                    <a:pt x="11" y="19"/>
                  </a:lnTo>
                  <a:lnTo>
                    <a:pt x="7" y="19"/>
                  </a:lnTo>
                  <a:lnTo>
                    <a:pt x="7" y="3"/>
                  </a:lnTo>
                  <a:lnTo>
                    <a:pt x="5" y="4"/>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5" name="Freeform 195"/>
            <p:cNvSpPr>
              <a:spLocks/>
            </p:cNvSpPr>
            <p:nvPr/>
          </p:nvSpPr>
          <p:spPr bwMode="auto">
            <a:xfrm>
              <a:off x="1372" y="1666"/>
              <a:ext cx="12" cy="20"/>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6" name="Freeform 196"/>
            <p:cNvSpPr>
              <a:spLocks/>
            </p:cNvSpPr>
            <p:nvPr/>
          </p:nvSpPr>
          <p:spPr bwMode="auto">
            <a:xfrm>
              <a:off x="1392" y="1666"/>
              <a:ext cx="12" cy="20"/>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7" name="Freeform 197"/>
            <p:cNvSpPr>
              <a:spLocks/>
            </p:cNvSpPr>
            <p:nvPr/>
          </p:nvSpPr>
          <p:spPr bwMode="auto">
            <a:xfrm>
              <a:off x="1440" y="1651"/>
              <a:ext cx="12" cy="21"/>
            </a:xfrm>
            <a:custGeom>
              <a:avLst/>
              <a:gdLst>
                <a:gd name="T0" fmla="*/ 2 w 12"/>
                <a:gd name="T1" fmla="*/ 5 h 21"/>
                <a:gd name="T2" fmla="*/ 0 w 12"/>
                <a:gd name="T3" fmla="*/ 3 h 21"/>
                <a:gd name="T4" fmla="*/ 2 w 12"/>
                <a:gd name="T5" fmla="*/ 3 h 21"/>
                <a:gd name="T6" fmla="*/ 3 w 12"/>
                <a:gd name="T7" fmla="*/ 3 h 21"/>
                <a:gd name="T8" fmla="*/ 6 w 12"/>
                <a:gd name="T9" fmla="*/ 2 h 21"/>
                <a:gd name="T10" fmla="*/ 8 w 12"/>
                <a:gd name="T11" fmla="*/ 1 h 21"/>
                <a:gd name="T12" fmla="*/ 10 w 12"/>
                <a:gd name="T13" fmla="*/ 0 h 21"/>
                <a:gd name="T14" fmla="*/ 11 w 12"/>
                <a:gd name="T15" fmla="*/ 0 h 21"/>
                <a:gd name="T16" fmla="*/ 11 w 12"/>
                <a:gd name="T17" fmla="*/ 20 h 21"/>
                <a:gd name="T18" fmla="*/ 7 w 12"/>
                <a:gd name="T19" fmla="*/ 20 h 21"/>
                <a:gd name="T20" fmla="*/ 7 w 12"/>
                <a:gd name="T21" fmla="*/ 3 h 21"/>
                <a:gd name="T22" fmla="*/ 6 w 12"/>
                <a:gd name="T23" fmla="*/ 3 h 21"/>
                <a:gd name="T24" fmla="*/ 3 w 12"/>
                <a:gd name="T25" fmla="*/ 4 h 21"/>
                <a:gd name="T26" fmla="*/ 2 w 12"/>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1">
                  <a:moveTo>
                    <a:pt x="2" y="5"/>
                  </a:moveTo>
                  <a:lnTo>
                    <a:pt x="0" y="3"/>
                  </a:lnTo>
                  <a:lnTo>
                    <a:pt x="2" y="3"/>
                  </a:lnTo>
                  <a:lnTo>
                    <a:pt x="3" y="3"/>
                  </a:lnTo>
                  <a:lnTo>
                    <a:pt x="6" y="2"/>
                  </a:lnTo>
                  <a:lnTo>
                    <a:pt x="8" y="1"/>
                  </a:lnTo>
                  <a:lnTo>
                    <a:pt x="10" y="0"/>
                  </a:lnTo>
                  <a:lnTo>
                    <a:pt x="11" y="0"/>
                  </a:lnTo>
                  <a:lnTo>
                    <a:pt x="11" y="20"/>
                  </a:lnTo>
                  <a:lnTo>
                    <a:pt x="7" y="20"/>
                  </a:lnTo>
                  <a:lnTo>
                    <a:pt x="7" y="3"/>
                  </a:lnTo>
                  <a:lnTo>
                    <a:pt x="6" y="3"/>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8" name="Freeform 198"/>
            <p:cNvSpPr>
              <a:spLocks/>
            </p:cNvSpPr>
            <p:nvPr/>
          </p:nvSpPr>
          <p:spPr bwMode="auto">
            <a:xfrm>
              <a:off x="1459" y="1651"/>
              <a:ext cx="17" cy="21"/>
            </a:xfrm>
            <a:custGeom>
              <a:avLst/>
              <a:gdLst>
                <a:gd name="T0" fmla="*/ 4 w 17"/>
                <a:gd name="T1" fmla="*/ 5 h 21"/>
                <a:gd name="T2" fmla="*/ 1 w 17"/>
                <a:gd name="T3" fmla="*/ 3 h 21"/>
                <a:gd name="T4" fmla="*/ 3 w 17"/>
                <a:gd name="T5" fmla="*/ 1 h 21"/>
                <a:gd name="T6" fmla="*/ 4 w 17"/>
                <a:gd name="T7" fmla="*/ 0 h 21"/>
                <a:gd name="T8" fmla="*/ 6 w 17"/>
                <a:gd name="T9" fmla="*/ 0 h 21"/>
                <a:gd name="T10" fmla="*/ 7 w 17"/>
                <a:gd name="T11" fmla="*/ 0 h 21"/>
                <a:gd name="T12" fmla="*/ 11 w 17"/>
                <a:gd name="T13" fmla="*/ 0 h 21"/>
                <a:gd name="T14" fmla="*/ 12 w 17"/>
                <a:gd name="T15" fmla="*/ 0 h 21"/>
                <a:gd name="T16" fmla="*/ 13 w 17"/>
                <a:gd name="T17" fmla="*/ 1 h 21"/>
                <a:gd name="T18" fmla="*/ 14 w 17"/>
                <a:gd name="T19" fmla="*/ 2 h 21"/>
                <a:gd name="T20" fmla="*/ 15 w 17"/>
                <a:gd name="T21" fmla="*/ 3 h 21"/>
                <a:gd name="T22" fmla="*/ 16 w 17"/>
                <a:gd name="T23" fmla="*/ 5 h 21"/>
                <a:gd name="T24" fmla="*/ 16 w 17"/>
                <a:gd name="T25" fmla="*/ 6 h 21"/>
                <a:gd name="T26" fmla="*/ 15 w 17"/>
                <a:gd name="T27" fmla="*/ 7 h 21"/>
                <a:gd name="T28" fmla="*/ 14 w 17"/>
                <a:gd name="T29" fmla="*/ 8 h 21"/>
                <a:gd name="T30" fmla="*/ 14 w 17"/>
                <a:gd name="T31" fmla="*/ 9 h 21"/>
                <a:gd name="T32" fmla="*/ 10 w 17"/>
                <a:gd name="T33" fmla="*/ 13 h 21"/>
                <a:gd name="T34" fmla="*/ 7 w 17"/>
                <a:gd name="T35" fmla="*/ 16 h 21"/>
                <a:gd name="T36" fmla="*/ 4 w 17"/>
                <a:gd name="T37" fmla="*/ 17 h 21"/>
                <a:gd name="T38" fmla="*/ 13 w 17"/>
                <a:gd name="T39" fmla="*/ 17 h 21"/>
                <a:gd name="T40" fmla="*/ 16 w 17"/>
                <a:gd name="T41" fmla="*/ 16 h 21"/>
                <a:gd name="T42" fmla="*/ 16 w 17"/>
                <a:gd name="T43" fmla="*/ 20 h 21"/>
                <a:gd name="T44" fmla="*/ 0 w 17"/>
                <a:gd name="T45" fmla="*/ 20 h 21"/>
                <a:gd name="T46" fmla="*/ 0 w 17"/>
                <a:gd name="T47" fmla="*/ 18 h 21"/>
                <a:gd name="T48" fmla="*/ 0 w 17"/>
                <a:gd name="T49" fmla="*/ 17 h 21"/>
                <a:gd name="T50" fmla="*/ 2 w 17"/>
                <a:gd name="T51" fmla="*/ 16 h 21"/>
                <a:gd name="T52" fmla="*/ 5 w 17"/>
                <a:gd name="T53" fmla="*/ 15 h 21"/>
                <a:gd name="T54" fmla="*/ 11 w 17"/>
                <a:gd name="T55" fmla="*/ 9 h 21"/>
                <a:gd name="T56" fmla="*/ 12 w 17"/>
                <a:gd name="T57" fmla="*/ 7 h 21"/>
                <a:gd name="T58" fmla="*/ 12 w 17"/>
                <a:gd name="T59" fmla="*/ 4 h 21"/>
                <a:gd name="T60" fmla="*/ 11 w 17"/>
                <a:gd name="T61" fmla="*/ 3 h 21"/>
                <a:gd name="T62" fmla="*/ 11 w 17"/>
                <a:gd name="T63" fmla="*/ 2 h 21"/>
                <a:gd name="T64" fmla="*/ 10 w 17"/>
                <a:gd name="T65" fmla="*/ 1 h 21"/>
                <a:gd name="T66" fmla="*/ 6 w 17"/>
                <a:gd name="T67" fmla="*/ 1 h 21"/>
                <a:gd name="T68" fmla="*/ 4 w 17"/>
                <a:gd name="T69" fmla="*/ 3 h 21"/>
                <a:gd name="T70" fmla="*/ 4 w 17"/>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21">
                  <a:moveTo>
                    <a:pt x="4" y="5"/>
                  </a:moveTo>
                  <a:lnTo>
                    <a:pt x="1" y="3"/>
                  </a:lnTo>
                  <a:lnTo>
                    <a:pt x="3" y="1"/>
                  </a:lnTo>
                  <a:lnTo>
                    <a:pt x="4" y="0"/>
                  </a:lnTo>
                  <a:lnTo>
                    <a:pt x="6" y="0"/>
                  </a:lnTo>
                  <a:lnTo>
                    <a:pt x="7" y="0"/>
                  </a:lnTo>
                  <a:lnTo>
                    <a:pt x="11" y="0"/>
                  </a:lnTo>
                  <a:lnTo>
                    <a:pt x="12" y="0"/>
                  </a:lnTo>
                  <a:lnTo>
                    <a:pt x="13" y="1"/>
                  </a:lnTo>
                  <a:lnTo>
                    <a:pt x="14" y="2"/>
                  </a:lnTo>
                  <a:lnTo>
                    <a:pt x="15" y="3"/>
                  </a:lnTo>
                  <a:lnTo>
                    <a:pt x="16" y="5"/>
                  </a:lnTo>
                  <a:lnTo>
                    <a:pt x="16" y="6"/>
                  </a:lnTo>
                  <a:lnTo>
                    <a:pt x="15" y="7"/>
                  </a:lnTo>
                  <a:lnTo>
                    <a:pt x="14" y="8"/>
                  </a:lnTo>
                  <a:lnTo>
                    <a:pt x="14" y="9"/>
                  </a:lnTo>
                  <a:lnTo>
                    <a:pt x="10" y="13"/>
                  </a:lnTo>
                  <a:lnTo>
                    <a:pt x="7" y="16"/>
                  </a:lnTo>
                  <a:lnTo>
                    <a:pt x="4" y="17"/>
                  </a:lnTo>
                  <a:lnTo>
                    <a:pt x="13" y="17"/>
                  </a:lnTo>
                  <a:lnTo>
                    <a:pt x="16" y="16"/>
                  </a:lnTo>
                  <a:lnTo>
                    <a:pt x="16" y="20"/>
                  </a:lnTo>
                  <a:lnTo>
                    <a:pt x="0" y="20"/>
                  </a:lnTo>
                  <a:lnTo>
                    <a:pt x="0" y="18"/>
                  </a:lnTo>
                  <a:lnTo>
                    <a:pt x="0" y="17"/>
                  </a:lnTo>
                  <a:lnTo>
                    <a:pt x="2" y="16"/>
                  </a:lnTo>
                  <a:lnTo>
                    <a:pt x="5" y="15"/>
                  </a:lnTo>
                  <a:lnTo>
                    <a:pt x="11" y="9"/>
                  </a:lnTo>
                  <a:lnTo>
                    <a:pt x="12" y="7"/>
                  </a:lnTo>
                  <a:lnTo>
                    <a:pt x="12" y="4"/>
                  </a:lnTo>
                  <a:lnTo>
                    <a:pt x="11" y="3"/>
                  </a:lnTo>
                  <a:lnTo>
                    <a:pt x="11" y="2"/>
                  </a:lnTo>
                  <a:lnTo>
                    <a:pt x="10" y="1"/>
                  </a:lnTo>
                  <a:lnTo>
                    <a:pt x="6" y="1"/>
                  </a:lnTo>
                  <a:lnTo>
                    <a:pt x="4" y="3"/>
                  </a:lnTo>
                  <a:lnTo>
                    <a:pt x="4"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19" name="Freeform 199"/>
            <p:cNvSpPr>
              <a:spLocks/>
            </p:cNvSpPr>
            <p:nvPr/>
          </p:nvSpPr>
          <p:spPr bwMode="auto">
            <a:xfrm>
              <a:off x="1429" y="1696"/>
              <a:ext cx="156" cy="89"/>
            </a:xfrm>
            <a:custGeom>
              <a:avLst/>
              <a:gdLst>
                <a:gd name="T0" fmla="*/ 6 w 156"/>
                <a:gd name="T1" fmla="*/ 88 h 89"/>
                <a:gd name="T2" fmla="*/ 0 w 156"/>
                <a:gd name="T3" fmla="*/ 82 h 89"/>
                <a:gd name="T4" fmla="*/ 149 w 156"/>
                <a:gd name="T5" fmla="*/ 0 h 89"/>
                <a:gd name="T6" fmla="*/ 155 w 156"/>
                <a:gd name="T7" fmla="*/ 6 h 89"/>
                <a:gd name="T8" fmla="*/ 6 w 156"/>
                <a:gd name="T9" fmla="*/ 88 h 89"/>
              </a:gdLst>
              <a:ahLst/>
              <a:cxnLst>
                <a:cxn ang="0">
                  <a:pos x="T0" y="T1"/>
                </a:cxn>
                <a:cxn ang="0">
                  <a:pos x="T2" y="T3"/>
                </a:cxn>
                <a:cxn ang="0">
                  <a:pos x="T4" y="T5"/>
                </a:cxn>
                <a:cxn ang="0">
                  <a:pos x="T6" y="T7"/>
                </a:cxn>
                <a:cxn ang="0">
                  <a:pos x="T8" y="T9"/>
                </a:cxn>
              </a:cxnLst>
              <a:rect l="0" t="0" r="r" b="b"/>
              <a:pathLst>
                <a:path w="156" h="89">
                  <a:moveTo>
                    <a:pt x="6" y="88"/>
                  </a:moveTo>
                  <a:lnTo>
                    <a:pt x="0" y="82"/>
                  </a:lnTo>
                  <a:lnTo>
                    <a:pt x="149" y="0"/>
                  </a:lnTo>
                  <a:lnTo>
                    <a:pt x="155" y="6"/>
                  </a:lnTo>
                  <a:lnTo>
                    <a:pt x="6" y="8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0" name="Freeform 200"/>
            <p:cNvSpPr>
              <a:spLocks/>
            </p:cNvSpPr>
            <p:nvPr/>
          </p:nvSpPr>
          <p:spPr bwMode="auto">
            <a:xfrm>
              <a:off x="1386" y="1724"/>
              <a:ext cx="92" cy="57"/>
            </a:xfrm>
            <a:custGeom>
              <a:avLst/>
              <a:gdLst>
                <a:gd name="T0" fmla="*/ 84 w 92"/>
                <a:gd name="T1" fmla="*/ 56 h 57"/>
                <a:gd name="T2" fmla="*/ 91 w 92"/>
                <a:gd name="T3" fmla="*/ 50 h 57"/>
                <a:gd name="T4" fmla="*/ 7 w 92"/>
                <a:gd name="T5" fmla="*/ 0 h 57"/>
                <a:gd name="T6" fmla="*/ 0 w 92"/>
                <a:gd name="T7" fmla="*/ 7 h 57"/>
                <a:gd name="T8" fmla="*/ 84 w 92"/>
                <a:gd name="T9" fmla="*/ 56 h 57"/>
              </a:gdLst>
              <a:ahLst/>
              <a:cxnLst>
                <a:cxn ang="0">
                  <a:pos x="T0" y="T1"/>
                </a:cxn>
                <a:cxn ang="0">
                  <a:pos x="T2" y="T3"/>
                </a:cxn>
                <a:cxn ang="0">
                  <a:pos x="T4" y="T5"/>
                </a:cxn>
                <a:cxn ang="0">
                  <a:pos x="T6" y="T7"/>
                </a:cxn>
                <a:cxn ang="0">
                  <a:pos x="T8" y="T9"/>
                </a:cxn>
              </a:cxnLst>
              <a:rect l="0" t="0" r="r" b="b"/>
              <a:pathLst>
                <a:path w="92" h="57">
                  <a:moveTo>
                    <a:pt x="84" y="56"/>
                  </a:moveTo>
                  <a:lnTo>
                    <a:pt x="91" y="50"/>
                  </a:lnTo>
                  <a:lnTo>
                    <a:pt x="7" y="0"/>
                  </a:lnTo>
                  <a:lnTo>
                    <a:pt x="0" y="7"/>
                  </a:lnTo>
                  <a:lnTo>
                    <a:pt x="84" y="56"/>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1" name="Freeform 201"/>
            <p:cNvSpPr>
              <a:spLocks/>
            </p:cNvSpPr>
            <p:nvPr/>
          </p:nvSpPr>
          <p:spPr bwMode="auto">
            <a:xfrm>
              <a:off x="1420" y="1728"/>
              <a:ext cx="56" cy="136"/>
            </a:xfrm>
            <a:custGeom>
              <a:avLst/>
              <a:gdLst>
                <a:gd name="T0" fmla="*/ 55 w 56"/>
                <a:gd name="T1" fmla="*/ 2 h 136"/>
                <a:gd name="T2" fmla="*/ 0 w 56"/>
                <a:gd name="T3" fmla="*/ 135 h 136"/>
                <a:gd name="T4" fmla="*/ 49 w 56"/>
                <a:gd name="T5" fmla="*/ 0 h 136"/>
                <a:gd name="T6" fmla="*/ 55 w 56"/>
                <a:gd name="T7" fmla="*/ 2 h 136"/>
              </a:gdLst>
              <a:ahLst/>
              <a:cxnLst>
                <a:cxn ang="0">
                  <a:pos x="T0" y="T1"/>
                </a:cxn>
                <a:cxn ang="0">
                  <a:pos x="T2" y="T3"/>
                </a:cxn>
                <a:cxn ang="0">
                  <a:pos x="T4" y="T5"/>
                </a:cxn>
                <a:cxn ang="0">
                  <a:pos x="T6" y="T7"/>
                </a:cxn>
              </a:cxnLst>
              <a:rect l="0" t="0" r="r" b="b"/>
              <a:pathLst>
                <a:path w="56" h="136">
                  <a:moveTo>
                    <a:pt x="55" y="2"/>
                  </a:moveTo>
                  <a:lnTo>
                    <a:pt x="0" y="135"/>
                  </a:lnTo>
                  <a:lnTo>
                    <a:pt x="49" y="0"/>
                  </a:lnTo>
                  <a:lnTo>
                    <a:pt x="55" y="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2" name="Freeform 202"/>
            <p:cNvSpPr>
              <a:spLocks/>
            </p:cNvSpPr>
            <p:nvPr/>
          </p:nvSpPr>
          <p:spPr bwMode="auto">
            <a:xfrm>
              <a:off x="1669" y="1503"/>
              <a:ext cx="48" cy="415"/>
            </a:xfrm>
            <a:custGeom>
              <a:avLst/>
              <a:gdLst>
                <a:gd name="T0" fmla="*/ 0 w 48"/>
                <a:gd name="T1" fmla="*/ 411 h 415"/>
                <a:gd name="T2" fmla="*/ 0 w 48"/>
                <a:gd name="T3" fmla="*/ 413 h 415"/>
                <a:gd name="T4" fmla="*/ 0 w 48"/>
                <a:gd name="T5" fmla="*/ 414 h 415"/>
                <a:gd name="T6" fmla="*/ 45 w 48"/>
                <a:gd name="T7" fmla="*/ 414 h 415"/>
                <a:gd name="T8" fmla="*/ 46 w 48"/>
                <a:gd name="T9" fmla="*/ 413 h 415"/>
                <a:gd name="T10" fmla="*/ 46 w 48"/>
                <a:gd name="T11" fmla="*/ 412 h 415"/>
                <a:gd name="T12" fmla="*/ 47 w 48"/>
                <a:gd name="T13" fmla="*/ 411 h 415"/>
                <a:gd name="T14" fmla="*/ 47 w 48"/>
                <a:gd name="T15" fmla="*/ 2 h 415"/>
                <a:gd name="T16" fmla="*/ 46 w 48"/>
                <a:gd name="T17" fmla="*/ 1 h 415"/>
                <a:gd name="T18" fmla="*/ 46 w 48"/>
                <a:gd name="T19" fmla="*/ 0 h 415"/>
                <a:gd name="T20" fmla="*/ 0 w 48"/>
                <a:gd name="T21" fmla="*/ 0 h 415"/>
                <a:gd name="T22" fmla="*/ 0 w 48"/>
                <a:gd name="T23" fmla="*/ 1 h 415"/>
                <a:gd name="T24" fmla="*/ 0 w 48"/>
                <a:gd name="T25" fmla="*/ 2 h 415"/>
                <a:gd name="T26" fmla="*/ 0 w 48"/>
                <a:gd name="T27" fmla="*/ 411 h 415"/>
                <a:gd name="T28" fmla="*/ 3 w 48"/>
                <a:gd name="T29" fmla="*/ 411 h 415"/>
                <a:gd name="T30" fmla="*/ 3 w 48"/>
                <a:gd name="T31" fmla="*/ 2 h 415"/>
                <a:gd name="T32" fmla="*/ 1 w 48"/>
                <a:gd name="T33" fmla="*/ 5 h 415"/>
                <a:gd name="T34" fmla="*/ 45 w 48"/>
                <a:gd name="T35" fmla="*/ 5 h 415"/>
                <a:gd name="T36" fmla="*/ 44 w 48"/>
                <a:gd name="T37" fmla="*/ 2 h 415"/>
                <a:gd name="T38" fmla="*/ 44 w 48"/>
                <a:gd name="T39" fmla="*/ 411 h 415"/>
                <a:gd name="T40" fmla="*/ 45 w 48"/>
                <a:gd name="T41" fmla="*/ 409 h 415"/>
                <a:gd name="T42" fmla="*/ 1 w 48"/>
                <a:gd name="T43" fmla="*/ 409 h 415"/>
                <a:gd name="T44" fmla="*/ 3 w 48"/>
                <a:gd name="T45" fmla="*/ 411 h 415"/>
                <a:gd name="T46" fmla="*/ 0 w 48"/>
                <a:gd name="T47"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15">
                  <a:moveTo>
                    <a:pt x="0" y="411"/>
                  </a:moveTo>
                  <a:lnTo>
                    <a:pt x="0" y="413"/>
                  </a:lnTo>
                  <a:lnTo>
                    <a:pt x="0" y="414"/>
                  </a:lnTo>
                  <a:lnTo>
                    <a:pt x="45" y="414"/>
                  </a:lnTo>
                  <a:lnTo>
                    <a:pt x="46" y="413"/>
                  </a:lnTo>
                  <a:lnTo>
                    <a:pt x="46" y="412"/>
                  </a:lnTo>
                  <a:lnTo>
                    <a:pt x="47" y="411"/>
                  </a:lnTo>
                  <a:lnTo>
                    <a:pt x="47" y="2"/>
                  </a:lnTo>
                  <a:lnTo>
                    <a:pt x="46" y="1"/>
                  </a:lnTo>
                  <a:lnTo>
                    <a:pt x="46" y="0"/>
                  </a:lnTo>
                  <a:lnTo>
                    <a:pt x="0" y="0"/>
                  </a:lnTo>
                  <a:lnTo>
                    <a:pt x="0" y="1"/>
                  </a:lnTo>
                  <a:lnTo>
                    <a:pt x="0" y="2"/>
                  </a:lnTo>
                  <a:lnTo>
                    <a:pt x="0" y="411"/>
                  </a:lnTo>
                  <a:lnTo>
                    <a:pt x="3" y="411"/>
                  </a:lnTo>
                  <a:lnTo>
                    <a:pt x="3" y="2"/>
                  </a:lnTo>
                  <a:lnTo>
                    <a:pt x="1" y="5"/>
                  </a:lnTo>
                  <a:lnTo>
                    <a:pt x="45" y="5"/>
                  </a:lnTo>
                  <a:lnTo>
                    <a:pt x="44" y="2"/>
                  </a:lnTo>
                  <a:lnTo>
                    <a:pt x="44" y="411"/>
                  </a:lnTo>
                  <a:lnTo>
                    <a:pt x="45" y="409"/>
                  </a:lnTo>
                  <a:lnTo>
                    <a:pt x="1" y="409"/>
                  </a:lnTo>
                  <a:lnTo>
                    <a:pt x="3" y="411"/>
                  </a:lnTo>
                  <a:lnTo>
                    <a:pt x="0" y="411"/>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3" name="Freeform 203"/>
            <p:cNvSpPr>
              <a:spLocks/>
            </p:cNvSpPr>
            <p:nvPr/>
          </p:nvSpPr>
          <p:spPr bwMode="auto">
            <a:xfrm>
              <a:off x="1154" y="1920"/>
              <a:ext cx="601" cy="45"/>
            </a:xfrm>
            <a:custGeom>
              <a:avLst/>
              <a:gdLst>
                <a:gd name="T0" fmla="*/ 0 w 601"/>
                <a:gd name="T1" fmla="*/ 0 h 45"/>
                <a:gd name="T2" fmla="*/ 0 w 601"/>
                <a:gd name="T3" fmla="*/ 44 h 45"/>
                <a:gd name="T4" fmla="*/ 600 w 601"/>
                <a:gd name="T5" fmla="*/ 44 h 45"/>
                <a:gd name="T6" fmla="*/ 600 w 601"/>
                <a:gd name="T7" fmla="*/ 0 h 45"/>
                <a:gd name="T8" fmla="*/ 0 w 601"/>
                <a:gd name="T9" fmla="*/ 0 h 45"/>
              </a:gdLst>
              <a:ahLst/>
              <a:cxnLst>
                <a:cxn ang="0">
                  <a:pos x="T0" y="T1"/>
                </a:cxn>
                <a:cxn ang="0">
                  <a:pos x="T2" y="T3"/>
                </a:cxn>
                <a:cxn ang="0">
                  <a:pos x="T4" y="T5"/>
                </a:cxn>
                <a:cxn ang="0">
                  <a:pos x="T6" y="T7"/>
                </a:cxn>
                <a:cxn ang="0">
                  <a:pos x="T8" y="T9"/>
                </a:cxn>
              </a:cxnLst>
              <a:rect l="0" t="0" r="r" b="b"/>
              <a:pathLst>
                <a:path w="601" h="45">
                  <a:moveTo>
                    <a:pt x="0" y="0"/>
                  </a:moveTo>
                  <a:lnTo>
                    <a:pt x="0" y="44"/>
                  </a:lnTo>
                  <a:lnTo>
                    <a:pt x="600" y="44"/>
                  </a:lnTo>
                  <a:lnTo>
                    <a:pt x="600"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4" name="Freeform 204"/>
            <p:cNvSpPr>
              <a:spLocks/>
            </p:cNvSpPr>
            <p:nvPr/>
          </p:nvSpPr>
          <p:spPr bwMode="auto">
            <a:xfrm>
              <a:off x="1152" y="1918"/>
              <a:ext cx="605" cy="50"/>
            </a:xfrm>
            <a:custGeom>
              <a:avLst/>
              <a:gdLst>
                <a:gd name="T0" fmla="*/ 2 w 605"/>
                <a:gd name="T1" fmla="*/ 0 h 50"/>
                <a:gd name="T2" fmla="*/ 1 w 605"/>
                <a:gd name="T3" fmla="*/ 0 h 50"/>
                <a:gd name="T4" fmla="*/ 1 w 605"/>
                <a:gd name="T5" fmla="*/ 1 h 50"/>
                <a:gd name="T6" fmla="*/ 0 w 605"/>
                <a:gd name="T7" fmla="*/ 2 h 50"/>
                <a:gd name="T8" fmla="*/ 0 w 605"/>
                <a:gd name="T9" fmla="*/ 46 h 50"/>
                <a:gd name="T10" fmla="*/ 1 w 605"/>
                <a:gd name="T11" fmla="*/ 47 h 50"/>
                <a:gd name="T12" fmla="*/ 1 w 605"/>
                <a:gd name="T13" fmla="*/ 48 h 50"/>
                <a:gd name="T14" fmla="*/ 1 w 605"/>
                <a:gd name="T15" fmla="*/ 49 h 50"/>
                <a:gd name="T16" fmla="*/ 602 w 605"/>
                <a:gd name="T17" fmla="*/ 49 h 50"/>
                <a:gd name="T18" fmla="*/ 602 w 605"/>
                <a:gd name="T19" fmla="*/ 48 h 50"/>
                <a:gd name="T20" fmla="*/ 603 w 605"/>
                <a:gd name="T21" fmla="*/ 48 h 50"/>
                <a:gd name="T22" fmla="*/ 603 w 605"/>
                <a:gd name="T23" fmla="*/ 47 h 50"/>
                <a:gd name="T24" fmla="*/ 604 w 605"/>
                <a:gd name="T25" fmla="*/ 46 h 50"/>
                <a:gd name="T26" fmla="*/ 604 w 605"/>
                <a:gd name="T27" fmla="*/ 2 h 50"/>
                <a:gd name="T28" fmla="*/ 602 w 605"/>
                <a:gd name="T29" fmla="*/ 0 h 50"/>
                <a:gd name="T30" fmla="*/ 2 w 605"/>
                <a:gd name="T31" fmla="*/ 0 h 50"/>
                <a:gd name="T32" fmla="*/ 2 w 605"/>
                <a:gd name="T33" fmla="*/ 4 h 50"/>
                <a:gd name="T34" fmla="*/ 602 w 605"/>
                <a:gd name="T35" fmla="*/ 4 h 50"/>
                <a:gd name="T36" fmla="*/ 599 w 605"/>
                <a:gd name="T37" fmla="*/ 2 h 50"/>
                <a:gd name="T38" fmla="*/ 599 w 605"/>
                <a:gd name="T39" fmla="*/ 46 h 50"/>
                <a:gd name="T40" fmla="*/ 602 w 605"/>
                <a:gd name="T41" fmla="*/ 45 h 50"/>
                <a:gd name="T42" fmla="*/ 2 w 605"/>
                <a:gd name="T43" fmla="*/ 45 h 50"/>
                <a:gd name="T44" fmla="*/ 4 w 605"/>
                <a:gd name="T45" fmla="*/ 46 h 50"/>
                <a:gd name="T46" fmla="*/ 4 w 605"/>
                <a:gd name="T47" fmla="*/ 2 h 50"/>
                <a:gd name="T48" fmla="*/ 2 w 605"/>
                <a:gd name="T49" fmla="*/ 4 h 50"/>
                <a:gd name="T50" fmla="*/ 2 w 605"/>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5" h="50">
                  <a:moveTo>
                    <a:pt x="2" y="0"/>
                  </a:moveTo>
                  <a:lnTo>
                    <a:pt x="1" y="0"/>
                  </a:lnTo>
                  <a:lnTo>
                    <a:pt x="1" y="1"/>
                  </a:lnTo>
                  <a:lnTo>
                    <a:pt x="0" y="2"/>
                  </a:lnTo>
                  <a:lnTo>
                    <a:pt x="0" y="46"/>
                  </a:lnTo>
                  <a:lnTo>
                    <a:pt x="1" y="47"/>
                  </a:lnTo>
                  <a:lnTo>
                    <a:pt x="1" y="48"/>
                  </a:lnTo>
                  <a:lnTo>
                    <a:pt x="1" y="49"/>
                  </a:lnTo>
                  <a:lnTo>
                    <a:pt x="602" y="49"/>
                  </a:lnTo>
                  <a:lnTo>
                    <a:pt x="602" y="48"/>
                  </a:lnTo>
                  <a:lnTo>
                    <a:pt x="603" y="48"/>
                  </a:lnTo>
                  <a:lnTo>
                    <a:pt x="603" y="47"/>
                  </a:lnTo>
                  <a:lnTo>
                    <a:pt x="604" y="46"/>
                  </a:lnTo>
                  <a:lnTo>
                    <a:pt x="604" y="2"/>
                  </a:lnTo>
                  <a:lnTo>
                    <a:pt x="602" y="0"/>
                  </a:lnTo>
                  <a:lnTo>
                    <a:pt x="2" y="0"/>
                  </a:lnTo>
                  <a:lnTo>
                    <a:pt x="2" y="4"/>
                  </a:lnTo>
                  <a:lnTo>
                    <a:pt x="602" y="4"/>
                  </a:lnTo>
                  <a:lnTo>
                    <a:pt x="599" y="2"/>
                  </a:lnTo>
                  <a:lnTo>
                    <a:pt x="599" y="46"/>
                  </a:lnTo>
                  <a:lnTo>
                    <a:pt x="602" y="45"/>
                  </a:lnTo>
                  <a:lnTo>
                    <a:pt x="2" y="45"/>
                  </a:lnTo>
                  <a:lnTo>
                    <a:pt x="4" y="46"/>
                  </a:lnTo>
                  <a:lnTo>
                    <a:pt x="4" y="2"/>
                  </a:lnTo>
                  <a:lnTo>
                    <a:pt x="2" y="4"/>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5" name="Freeform 205"/>
            <p:cNvSpPr>
              <a:spLocks/>
            </p:cNvSpPr>
            <p:nvPr/>
          </p:nvSpPr>
          <p:spPr bwMode="auto">
            <a:xfrm>
              <a:off x="1158" y="1562"/>
              <a:ext cx="600" cy="45"/>
            </a:xfrm>
            <a:custGeom>
              <a:avLst/>
              <a:gdLst>
                <a:gd name="T0" fmla="*/ 0 w 600"/>
                <a:gd name="T1" fmla="*/ 0 h 45"/>
                <a:gd name="T2" fmla="*/ 0 w 600"/>
                <a:gd name="T3" fmla="*/ 44 h 45"/>
                <a:gd name="T4" fmla="*/ 599 w 600"/>
                <a:gd name="T5" fmla="*/ 44 h 45"/>
                <a:gd name="T6" fmla="*/ 599 w 600"/>
                <a:gd name="T7" fmla="*/ 0 h 45"/>
                <a:gd name="T8" fmla="*/ 0 w 600"/>
                <a:gd name="T9" fmla="*/ 0 h 45"/>
              </a:gdLst>
              <a:ahLst/>
              <a:cxnLst>
                <a:cxn ang="0">
                  <a:pos x="T0" y="T1"/>
                </a:cxn>
                <a:cxn ang="0">
                  <a:pos x="T2" y="T3"/>
                </a:cxn>
                <a:cxn ang="0">
                  <a:pos x="T4" y="T5"/>
                </a:cxn>
                <a:cxn ang="0">
                  <a:pos x="T6" y="T7"/>
                </a:cxn>
                <a:cxn ang="0">
                  <a:pos x="T8" y="T9"/>
                </a:cxn>
              </a:cxnLst>
              <a:rect l="0" t="0" r="r" b="b"/>
              <a:pathLst>
                <a:path w="600" h="45">
                  <a:moveTo>
                    <a:pt x="0" y="0"/>
                  </a:moveTo>
                  <a:lnTo>
                    <a:pt x="0" y="44"/>
                  </a:lnTo>
                  <a:lnTo>
                    <a:pt x="599" y="44"/>
                  </a:lnTo>
                  <a:lnTo>
                    <a:pt x="599"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6" name="Freeform 206"/>
            <p:cNvSpPr>
              <a:spLocks/>
            </p:cNvSpPr>
            <p:nvPr/>
          </p:nvSpPr>
          <p:spPr bwMode="auto">
            <a:xfrm>
              <a:off x="1156" y="1560"/>
              <a:ext cx="605" cy="49"/>
            </a:xfrm>
            <a:custGeom>
              <a:avLst/>
              <a:gdLst>
                <a:gd name="T0" fmla="*/ 2 w 605"/>
                <a:gd name="T1" fmla="*/ 0 h 49"/>
                <a:gd name="T2" fmla="*/ 0 w 605"/>
                <a:gd name="T3" fmla="*/ 0 h 49"/>
                <a:gd name="T4" fmla="*/ 0 w 605"/>
                <a:gd name="T5" fmla="*/ 1 h 49"/>
                <a:gd name="T6" fmla="*/ 0 w 605"/>
                <a:gd name="T7" fmla="*/ 47 h 49"/>
                <a:gd name="T8" fmla="*/ 1 w 605"/>
                <a:gd name="T9" fmla="*/ 48 h 49"/>
                <a:gd name="T10" fmla="*/ 601 w 605"/>
                <a:gd name="T11" fmla="*/ 48 h 49"/>
                <a:gd name="T12" fmla="*/ 602 w 605"/>
                <a:gd name="T13" fmla="*/ 48 h 49"/>
                <a:gd name="T14" fmla="*/ 603 w 605"/>
                <a:gd name="T15" fmla="*/ 48 h 49"/>
                <a:gd name="T16" fmla="*/ 603 w 605"/>
                <a:gd name="T17" fmla="*/ 47 h 49"/>
                <a:gd name="T18" fmla="*/ 604 w 605"/>
                <a:gd name="T19" fmla="*/ 46 h 49"/>
                <a:gd name="T20" fmla="*/ 604 w 605"/>
                <a:gd name="T21" fmla="*/ 1 h 49"/>
                <a:gd name="T22" fmla="*/ 602 w 605"/>
                <a:gd name="T23" fmla="*/ 0 h 49"/>
                <a:gd name="T24" fmla="*/ 601 w 605"/>
                <a:gd name="T25" fmla="*/ 0 h 49"/>
                <a:gd name="T26" fmla="*/ 2 w 605"/>
                <a:gd name="T27" fmla="*/ 0 h 49"/>
                <a:gd name="T28" fmla="*/ 2 w 605"/>
                <a:gd name="T29" fmla="*/ 4 h 49"/>
                <a:gd name="T30" fmla="*/ 601 w 605"/>
                <a:gd name="T31" fmla="*/ 4 h 49"/>
                <a:gd name="T32" fmla="*/ 599 w 605"/>
                <a:gd name="T33" fmla="*/ 2 h 49"/>
                <a:gd name="T34" fmla="*/ 599 w 605"/>
                <a:gd name="T35" fmla="*/ 46 h 49"/>
                <a:gd name="T36" fmla="*/ 601 w 605"/>
                <a:gd name="T37" fmla="*/ 44 h 49"/>
                <a:gd name="T38" fmla="*/ 2 w 605"/>
                <a:gd name="T39" fmla="*/ 44 h 49"/>
                <a:gd name="T40" fmla="*/ 4 w 605"/>
                <a:gd name="T41" fmla="*/ 46 h 49"/>
                <a:gd name="T42" fmla="*/ 4 w 605"/>
                <a:gd name="T43" fmla="*/ 2 h 49"/>
                <a:gd name="T44" fmla="*/ 2 w 605"/>
                <a:gd name="T45" fmla="*/ 4 h 49"/>
                <a:gd name="T46" fmla="*/ 2 w 605"/>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49">
                  <a:moveTo>
                    <a:pt x="2" y="0"/>
                  </a:moveTo>
                  <a:lnTo>
                    <a:pt x="0" y="0"/>
                  </a:lnTo>
                  <a:lnTo>
                    <a:pt x="0" y="1"/>
                  </a:lnTo>
                  <a:lnTo>
                    <a:pt x="0" y="47"/>
                  </a:lnTo>
                  <a:lnTo>
                    <a:pt x="1" y="48"/>
                  </a:lnTo>
                  <a:lnTo>
                    <a:pt x="601" y="48"/>
                  </a:lnTo>
                  <a:lnTo>
                    <a:pt x="602" y="48"/>
                  </a:lnTo>
                  <a:lnTo>
                    <a:pt x="603" y="48"/>
                  </a:lnTo>
                  <a:lnTo>
                    <a:pt x="603" y="47"/>
                  </a:lnTo>
                  <a:lnTo>
                    <a:pt x="604" y="46"/>
                  </a:lnTo>
                  <a:lnTo>
                    <a:pt x="604" y="1"/>
                  </a:lnTo>
                  <a:lnTo>
                    <a:pt x="602" y="0"/>
                  </a:lnTo>
                  <a:lnTo>
                    <a:pt x="601" y="0"/>
                  </a:lnTo>
                  <a:lnTo>
                    <a:pt x="2" y="0"/>
                  </a:lnTo>
                  <a:lnTo>
                    <a:pt x="2" y="4"/>
                  </a:lnTo>
                  <a:lnTo>
                    <a:pt x="601" y="4"/>
                  </a:lnTo>
                  <a:lnTo>
                    <a:pt x="599" y="2"/>
                  </a:lnTo>
                  <a:lnTo>
                    <a:pt x="599" y="46"/>
                  </a:lnTo>
                  <a:lnTo>
                    <a:pt x="601" y="44"/>
                  </a:lnTo>
                  <a:lnTo>
                    <a:pt x="2" y="44"/>
                  </a:lnTo>
                  <a:lnTo>
                    <a:pt x="4" y="46"/>
                  </a:lnTo>
                  <a:lnTo>
                    <a:pt x="4" y="2"/>
                  </a:lnTo>
                  <a:lnTo>
                    <a:pt x="2" y="4"/>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7" name="Freeform 207"/>
            <p:cNvSpPr>
              <a:spLocks/>
            </p:cNvSpPr>
            <p:nvPr/>
          </p:nvSpPr>
          <p:spPr bwMode="auto">
            <a:xfrm>
              <a:off x="1356" y="1241"/>
              <a:ext cx="189" cy="33"/>
            </a:xfrm>
            <a:custGeom>
              <a:avLst/>
              <a:gdLst>
                <a:gd name="T0" fmla="*/ 0 w 189"/>
                <a:gd name="T1" fmla="*/ 0 h 33"/>
                <a:gd name="T2" fmla="*/ 0 w 189"/>
                <a:gd name="T3" fmla="*/ 32 h 33"/>
                <a:gd name="T4" fmla="*/ 188 w 189"/>
                <a:gd name="T5" fmla="*/ 32 h 33"/>
                <a:gd name="T6" fmla="*/ 188 w 189"/>
                <a:gd name="T7" fmla="*/ 0 h 33"/>
                <a:gd name="T8" fmla="*/ 0 w 189"/>
                <a:gd name="T9" fmla="*/ 0 h 33"/>
              </a:gdLst>
              <a:ahLst/>
              <a:cxnLst>
                <a:cxn ang="0">
                  <a:pos x="T0" y="T1"/>
                </a:cxn>
                <a:cxn ang="0">
                  <a:pos x="T2" y="T3"/>
                </a:cxn>
                <a:cxn ang="0">
                  <a:pos x="T4" y="T5"/>
                </a:cxn>
                <a:cxn ang="0">
                  <a:pos x="T6" y="T7"/>
                </a:cxn>
                <a:cxn ang="0">
                  <a:pos x="T8" y="T9"/>
                </a:cxn>
              </a:cxnLst>
              <a:rect l="0" t="0" r="r" b="b"/>
              <a:pathLst>
                <a:path w="189" h="33">
                  <a:moveTo>
                    <a:pt x="0" y="0"/>
                  </a:moveTo>
                  <a:lnTo>
                    <a:pt x="0" y="32"/>
                  </a:lnTo>
                  <a:lnTo>
                    <a:pt x="188" y="32"/>
                  </a:lnTo>
                  <a:lnTo>
                    <a:pt x="188"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28" name="Freeform 208"/>
            <p:cNvSpPr>
              <a:spLocks/>
            </p:cNvSpPr>
            <p:nvPr/>
          </p:nvSpPr>
          <p:spPr bwMode="auto">
            <a:xfrm>
              <a:off x="1354" y="1239"/>
              <a:ext cx="193" cy="38"/>
            </a:xfrm>
            <a:custGeom>
              <a:avLst/>
              <a:gdLst>
                <a:gd name="T0" fmla="*/ 2 w 193"/>
                <a:gd name="T1" fmla="*/ 0 h 38"/>
                <a:gd name="T2" fmla="*/ 1 w 193"/>
                <a:gd name="T3" fmla="*/ 0 h 38"/>
                <a:gd name="T4" fmla="*/ 0 w 193"/>
                <a:gd name="T5" fmla="*/ 0 h 38"/>
                <a:gd name="T6" fmla="*/ 0 w 193"/>
                <a:gd name="T7" fmla="*/ 35 h 38"/>
                <a:gd name="T8" fmla="*/ 1 w 193"/>
                <a:gd name="T9" fmla="*/ 37 h 38"/>
                <a:gd name="T10" fmla="*/ 190 w 193"/>
                <a:gd name="T11" fmla="*/ 37 h 38"/>
                <a:gd name="T12" fmla="*/ 191 w 193"/>
                <a:gd name="T13" fmla="*/ 36 h 38"/>
                <a:gd name="T14" fmla="*/ 191 w 193"/>
                <a:gd name="T15" fmla="*/ 35 h 38"/>
                <a:gd name="T16" fmla="*/ 192 w 193"/>
                <a:gd name="T17" fmla="*/ 34 h 38"/>
                <a:gd name="T18" fmla="*/ 192 w 193"/>
                <a:gd name="T19" fmla="*/ 1 h 38"/>
                <a:gd name="T20" fmla="*/ 191 w 193"/>
                <a:gd name="T21" fmla="*/ 0 h 38"/>
                <a:gd name="T22" fmla="*/ 190 w 193"/>
                <a:gd name="T23" fmla="*/ 0 h 38"/>
                <a:gd name="T24" fmla="*/ 2 w 193"/>
                <a:gd name="T25" fmla="*/ 0 h 38"/>
                <a:gd name="T26" fmla="*/ 2 w 193"/>
                <a:gd name="T27" fmla="*/ 3 h 38"/>
                <a:gd name="T28" fmla="*/ 190 w 193"/>
                <a:gd name="T29" fmla="*/ 3 h 38"/>
                <a:gd name="T30" fmla="*/ 187 w 193"/>
                <a:gd name="T31" fmla="*/ 2 h 38"/>
                <a:gd name="T32" fmla="*/ 187 w 193"/>
                <a:gd name="T33" fmla="*/ 34 h 38"/>
                <a:gd name="T34" fmla="*/ 190 w 193"/>
                <a:gd name="T35" fmla="*/ 33 h 38"/>
                <a:gd name="T36" fmla="*/ 2 w 193"/>
                <a:gd name="T37" fmla="*/ 33 h 38"/>
                <a:gd name="T38" fmla="*/ 4 w 193"/>
                <a:gd name="T39" fmla="*/ 34 h 38"/>
                <a:gd name="T40" fmla="*/ 4 w 193"/>
                <a:gd name="T41" fmla="*/ 2 h 38"/>
                <a:gd name="T42" fmla="*/ 2 w 193"/>
                <a:gd name="T43" fmla="*/ 3 h 38"/>
                <a:gd name="T44" fmla="*/ 2 w 193"/>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38">
                  <a:moveTo>
                    <a:pt x="2" y="0"/>
                  </a:moveTo>
                  <a:lnTo>
                    <a:pt x="1" y="0"/>
                  </a:lnTo>
                  <a:lnTo>
                    <a:pt x="0" y="0"/>
                  </a:lnTo>
                  <a:lnTo>
                    <a:pt x="0" y="35"/>
                  </a:lnTo>
                  <a:lnTo>
                    <a:pt x="1" y="37"/>
                  </a:lnTo>
                  <a:lnTo>
                    <a:pt x="190" y="37"/>
                  </a:lnTo>
                  <a:lnTo>
                    <a:pt x="191" y="36"/>
                  </a:lnTo>
                  <a:lnTo>
                    <a:pt x="191" y="35"/>
                  </a:lnTo>
                  <a:lnTo>
                    <a:pt x="192" y="34"/>
                  </a:lnTo>
                  <a:lnTo>
                    <a:pt x="192" y="1"/>
                  </a:lnTo>
                  <a:lnTo>
                    <a:pt x="191" y="0"/>
                  </a:lnTo>
                  <a:lnTo>
                    <a:pt x="190" y="0"/>
                  </a:lnTo>
                  <a:lnTo>
                    <a:pt x="2" y="0"/>
                  </a:lnTo>
                  <a:lnTo>
                    <a:pt x="2" y="3"/>
                  </a:lnTo>
                  <a:lnTo>
                    <a:pt x="190" y="3"/>
                  </a:lnTo>
                  <a:lnTo>
                    <a:pt x="187" y="2"/>
                  </a:lnTo>
                  <a:lnTo>
                    <a:pt x="187" y="34"/>
                  </a:lnTo>
                  <a:lnTo>
                    <a:pt x="190" y="33"/>
                  </a:lnTo>
                  <a:lnTo>
                    <a:pt x="2" y="33"/>
                  </a:lnTo>
                  <a:lnTo>
                    <a:pt x="4" y="34"/>
                  </a:lnTo>
                  <a:lnTo>
                    <a:pt x="4" y="2"/>
                  </a:lnTo>
                  <a:lnTo>
                    <a:pt x="2" y="3"/>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grpSp>
      <p:sp>
        <p:nvSpPr>
          <p:cNvPr id="82129" name="Rectangle 209"/>
          <p:cNvSpPr>
            <a:spLocks noChangeArrowheads="1"/>
          </p:cNvSpPr>
          <p:nvPr/>
        </p:nvSpPr>
        <p:spPr bwMode="auto">
          <a:xfrm>
            <a:off x="811213" y="2611438"/>
            <a:ext cx="590550" cy="346075"/>
          </a:xfrm>
          <a:prstGeom prst="rect">
            <a:avLst/>
          </a:prstGeom>
          <a:solidFill>
            <a:srgbClr val="FFFFFF"/>
          </a:solidFill>
          <a:ln w="12700">
            <a:solidFill>
              <a:schemeClr val="bg1"/>
            </a:solidFill>
            <a:miter lim="800000"/>
            <a:headEnd/>
            <a:tailEnd/>
          </a:ln>
          <a:effectLst>
            <a:outerShdw dist="35921" dir="2700000" algn="ctr" rotWithShape="0">
              <a:srgbClr val="0D1837"/>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Zeit</a:t>
            </a:r>
          </a:p>
        </p:txBody>
      </p:sp>
      <p:sp>
        <p:nvSpPr>
          <p:cNvPr id="82130" name="Rectangle 210"/>
          <p:cNvSpPr>
            <a:spLocks noChangeArrowheads="1"/>
          </p:cNvSpPr>
          <p:nvPr/>
        </p:nvSpPr>
        <p:spPr bwMode="auto">
          <a:xfrm>
            <a:off x="811213" y="3330575"/>
            <a:ext cx="958850" cy="346075"/>
          </a:xfrm>
          <a:prstGeom prst="rect">
            <a:avLst/>
          </a:prstGeom>
          <a:solidFill>
            <a:srgbClr val="FFFFFF"/>
          </a:solidFill>
          <a:ln w="12700">
            <a:solidFill>
              <a:schemeClr val="bg1"/>
            </a:solidFill>
            <a:miter lim="800000"/>
            <a:headEnd/>
            <a:tailEnd/>
          </a:ln>
          <a:effectLst>
            <a:outerShdw dist="35921" dir="2700000" algn="ctr" rotWithShape="0">
              <a:srgbClr val="0D1837"/>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Kosten</a:t>
            </a:r>
          </a:p>
        </p:txBody>
      </p:sp>
      <p:sp>
        <p:nvSpPr>
          <p:cNvPr id="82153" name="Rectangle 233"/>
          <p:cNvSpPr>
            <a:spLocks noChangeArrowheads="1"/>
          </p:cNvSpPr>
          <p:nvPr/>
        </p:nvSpPr>
        <p:spPr bwMode="auto">
          <a:xfrm>
            <a:off x="811213" y="4054475"/>
            <a:ext cx="1035050" cy="346075"/>
          </a:xfrm>
          <a:prstGeom prst="rect">
            <a:avLst/>
          </a:prstGeom>
          <a:solidFill>
            <a:srgbClr val="FFFFFF"/>
          </a:solidFill>
          <a:ln w="12700">
            <a:solidFill>
              <a:schemeClr val="bg1"/>
            </a:solidFill>
            <a:miter lim="800000"/>
            <a:headEnd/>
            <a:tailEnd/>
          </a:ln>
          <a:effectLst>
            <a:outerShdw dist="35921" dir="2700000" algn="ctr" rotWithShape="0">
              <a:srgbClr val="0D1837"/>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Qualität</a:t>
            </a:r>
          </a:p>
        </p:txBody>
      </p:sp>
      <p:grpSp>
        <p:nvGrpSpPr>
          <p:cNvPr id="82154" name="Group 234"/>
          <p:cNvGrpSpPr>
            <a:grpSpLocks/>
          </p:cNvGrpSpPr>
          <p:nvPr/>
        </p:nvGrpSpPr>
        <p:grpSpPr bwMode="auto">
          <a:xfrm>
            <a:off x="1971675" y="3235325"/>
            <a:ext cx="812800" cy="474663"/>
            <a:chOff x="1147" y="2152"/>
            <a:chExt cx="534" cy="316"/>
          </a:xfrm>
        </p:grpSpPr>
        <p:sp>
          <p:nvSpPr>
            <p:cNvPr id="82155" name="Freeform 235"/>
            <p:cNvSpPr>
              <a:spLocks/>
            </p:cNvSpPr>
            <p:nvPr/>
          </p:nvSpPr>
          <p:spPr bwMode="auto">
            <a:xfrm>
              <a:off x="1152" y="2152"/>
              <a:ext cx="529" cy="82"/>
            </a:xfrm>
            <a:custGeom>
              <a:avLst/>
              <a:gdLst>
                <a:gd name="T0" fmla="*/ 3 w 529"/>
                <a:gd name="T1" fmla="*/ 31 h 82"/>
                <a:gd name="T2" fmla="*/ 10 w 529"/>
                <a:gd name="T3" fmla="*/ 37 h 82"/>
                <a:gd name="T4" fmla="*/ 17 w 529"/>
                <a:gd name="T5" fmla="*/ 43 h 82"/>
                <a:gd name="T6" fmla="*/ 24 w 529"/>
                <a:gd name="T7" fmla="*/ 48 h 82"/>
                <a:gd name="T8" fmla="*/ 31 w 529"/>
                <a:gd name="T9" fmla="*/ 53 h 82"/>
                <a:gd name="T10" fmla="*/ 39 w 529"/>
                <a:gd name="T11" fmla="*/ 58 h 82"/>
                <a:gd name="T12" fmla="*/ 47 w 529"/>
                <a:gd name="T13" fmla="*/ 62 h 82"/>
                <a:gd name="T14" fmla="*/ 54 w 529"/>
                <a:gd name="T15" fmla="*/ 65 h 82"/>
                <a:gd name="T16" fmla="*/ 63 w 529"/>
                <a:gd name="T17" fmla="*/ 69 h 82"/>
                <a:gd name="T18" fmla="*/ 71 w 529"/>
                <a:gd name="T19" fmla="*/ 71 h 82"/>
                <a:gd name="T20" fmla="*/ 79 w 529"/>
                <a:gd name="T21" fmla="*/ 74 h 82"/>
                <a:gd name="T22" fmla="*/ 89 w 529"/>
                <a:gd name="T23" fmla="*/ 76 h 82"/>
                <a:gd name="T24" fmla="*/ 98 w 529"/>
                <a:gd name="T25" fmla="*/ 78 h 82"/>
                <a:gd name="T26" fmla="*/ 107 w 529"/>
                <a:gd name="T27" fmla="*/ 79 h 82"/>
                <a:gd name="T28" fmla="*/ 117 w 529"/>
                <a:gd name="T29" fmla="*/ 80 h 82"/>
                <a:gd name="T30" fmla="*/ 127 w 529"/>
                <a:gd name="T31" fmla="*/ 81 h 82"/>
                <a:gd name="T32" fmla="*/ 149 w 529"/>
                <a:gd name="T33" fmla="*/ 80 h 82"/>
                <a:gd name="T34" fmla="*/ 166 w 529"/>
                <a:gd name="T35" fmla="*/ 79 h 82"/>
                <a:gd name="T36" fmla="*/ 180 w 529"/>
                <a:gd name="T37" fmla="*/ 75 h 82"/>
                <a:gd name="T38" fmla="*/ 194 w 529"/>
                <a:gd name="T39" fmla="*/ 71 h 82"/>
                <a:gd name="T40" fmla="*/ 208 w 529"/>
                <a:gd name="T41" fmla="*/ 65 h 82"/>
                <a:gd name="T42" fmla="*/ 222 w 529"/>
                <a:gd name="T43" fmla="*/ 59 h 82"/>
                <a:gd name="T44" fmla="*/ 235 w 529"/>
                <a:gd name="T45" fmla="*/ 52 h 82"/>
                <a:gd name="T46" fmla="*/ 248 w 529"/>
                <a:gd name="T47" fmla="*/ 45 h 82"/>
                <a:gd name="T48" fmla="*/ 260 w 529"/>
                <a:gd name="T49" fmla="*/ 38 h 82"/>
                <a:gd name="T50" fmla="*/ 273 w 529"/>
                <a:gd name="T51" fmla="*/ 31 h 82"/>
                <a:gd name="T52" fmla="*/ 287 w 529"/>
                <a:gd name="T53" fmla="*/ 24 h 82"/>
                <a:gd name="T54" fmla="*/ 300 w 529"/>
                <a:gd name="T55" fmla="*/ 18 h 82"/>
                <a:gd name="T56" fmla="*/ 315 w 529"/>
                <a:gd name="T57" fmla="*/ 13 h 82"/>
                <a:gd name="T58" fmla="*/ 329 w 529"/>
                <a:gd name="T59" fmla="*/ 8 h 82"/>
                <a:gd name="T60" fmla="*/ 346 w 529"/>
                <a:gd name="T61" fmla="*/ 4 h 82"/>
                <a:gd name="T62" fmla="*/ 363 w 529"/>
                <a:gd name="T63" fmla="*/ 2 h 82"/>
                <a:gd name="T64" fmla="*/ 374 w 529"/>
                <a:gd name="T65" fmla="*/ 2 h 82"/>
                <a:gd name="T66" fmla="*/ 386 w 529"/>
                <a:gd name="T67" fmla="*/ 1 h 82"/>
                <a:gd name="T68" fmla="*/ 408 w 529"/>
                <a:gd name="T69" fmla="*/ 0 h 82"/>
                <a:gd name="T70" fmla="*/ 423 w 529"/>
                <a:gd name="T71" fmla="*/ 1 h 82"/>
                <a:gd name="T72" fmla="*/ 434 w 529"/>
                <a:gd name="T73" fmla="*/ 2 h 82"/>
                <a:gd name="T74" fmla="*/ 444 w 529"/>
                <a:gd name="T75" fmla="*/ 3 h 82"/>
                <a:gd name="T76" fmla="*/ 453 w 529"/>
                <a:gd name="T77" fmla="*/ 5 h 82"/>
                <a:gd name="T78" fmla="*/ 463 w 529"/>
                <a:gd name="T79" fmla="*/ 7 h 82"/>
                <a:gd name="T80" fmla="*/ 473 w 529"/>
                <a:gd name="T81" fmla="*/ 9 h 82"/>
                <a:gd name="T82" fmla="*/ 482 w 529"/>
                <a:gd name="T83" fmla="*/ 12 h 82"/>
                <a:gd name="T84" fmla="*/ 492 w 529"/>
                <a:gd name="T85" fmla="*/ 15 h 82"/>
                <a:gd name="T86" fmla="*/ 503 w 529"/>
                <a:gd name="T87" fmla="*/ 18 h 82"/>
                <a:gd name="T88" fmla="*/ 513 w 529"/>
                <a:gd name="T89" fmla="*/ 22 h 82"/>
                <a:gd name="T90" fmla="*/ 523 w 529"/>
                <a:gd name="T91"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2">
                  <a:moveTo>
                    <a:pt x="0" y="28"/>
                  </a:moveTo>
                  <a:lnTo>
                    <a:pt x="3" y="31"/>
                  </a:lnTo>
                  <a:lnTo>
                    <a:pt x="7" y="34"/>
                  </a:lnTo>
                  <a:lnTo>
                    <a:pt x="10" y="37"/>
                  </a:lnTo>
                  <a:lnTo>
                    <a:pt x="13" y="40"/>
                  </a:lnTo>
                  <a:lnTo>
                    <a:pt x="17" y="43"/>
                  </a:lnTo>
                  <a:lnTo>
                    <a:pt x="21" y="46"/>
                  </a:lnTo>
                  <a:lnTo>
                    <a:pt x="24" y="48"/>
                  </a:lnTo>
                  <a:lnTo>
                    <a:pt x="28" y="51"/>
                  </a:lnTo>
                  <a:lnTo>
                    <a:pt x="31" y="53"/>
                  </a:lnTo>
                  <a:lnTo>
                    <a:pt x="35" y="56"/>
                  </a:lnTo>
                  <a:lnTo>
                    <a:pt x="39" y="58"/>
                  </a:lnTo>
                  <a:lnTo>
                    <a:pt x="43" y="60"/>
                  </a:lnTo>
                  <a:lnTo>
                    <a:pt x="47" y="62"/>
                  </a:lnTo>
                  <a:lnTo>
                    <a:pt x="51" y="63"/>
                  </a:lnTo>
                  <a:lnTo>
                    <a:pt x="54" y="65"/>
                  </a:lnTo>
                  <a:lnTo>
                    <a:pt x="58" y="67"/>
                  </a:lnTo>
                  <a:lnTo>
                    <a:pt x="63" y="69"/>
                  </a:lnTo>
                  <a:lnTo>
                    <a:pt x="67" y="70"/>
                  </a:lnTo>
                  <a:lnTo>
                    <a:pt x="71" y="71"/>
                  </a:lnTo>
                  <a:lnTo>
                    <a:pt x="75" y="73"/>
                  </a:lnTo>
                  <a:lnTo>
                    <a:pt x="79" y="74"/>
                  </a:lnTo>
                  <a:lnTo>
                    <a:pt x="84" y="75"/>
                  </a:lnTo>
                  <a:lnTo>
                    <a:pt x="89" y="76"/>
                  </a:lnTo>
                  <a:lnTo>
                    <a:pt x="93" y="77"/>
                  </a:lnTo>
                  <a:lnTo>
                    <a:pt x="98" y="78"/>
                  </a:lnTo>
                  <a:lnTo>
                    <a:pt x="102" y="79"/>
                  </a:lnTo>
                  <a:lnTo>
                    <a:pt x="107" y="79"/>
                  </a:lnTo>
                  <a:lnTo>
                    <a:pt x="112" y="80"/>
                  </a:lnTo>
                  <a:lnTo>
                    <a:pt x="117" y="80"/>
                  </a:lnTo>
                  <a:lnTo>
                    <a:pt x="122" y="80"/>
                  </a:lnTo>
                  <a:lnTo>
                    <a:pt x="127" y="81"/>
                  </a:lnTo>
                  <a:lnTo>
                    <a:pt x="140" y="81"/>
                  </a:lnTo>
                  <a:lnTo>
                    <a:pt x="149" y="80"/>
                  </a:lnTo>
                  <a:lnTo>
                    <a:pt x="157" y="80"/>
                  </a:lnTo>
                  <a:lnTo>
                    <a:pt x="166" y="79"/>
                  </a:lnTo>
                  <a:lnTo>
                    <a:pt x="173" y="77"/>
                  </a:lnTo>
                  <a:lnTo>
                    <a:pt x="180" y="75"/>
                  </a:lnTo>
                  <a:lnTo>
                    <a:pt x="188" y="73"/>
                  </a:lnTo>
                  <a:lnTo>
                    <a:pt x="194" y="71"/>
                  </a:lnTo>
                  <a:lnTo>
                    <a:pt x="201" y="68"/>
                  </a:lnTo>
                  <a:lnTo>
                    <a:pt x="208" y="65"/>
                  </a:lnTo>
                  <a:lnTo>
                    <a:pt x="215" y="62"/>
                  </a:lnTo>
                  <a:lnTo>
                    <a:pt x="222" y="59"/>
                  </a:lnTo>
                  <a:lnTo>
                    <a:pt x="228" y="56"/>
                  </a:lnTo>
                  <a:lnTo>
                    <a:pt x="235" y="52"/>
                  </a:lnTo>
                  <a:lnTo>
                    <a:pt x="241" y="48"/>
                  </a:lnTo>
                  <a:lnTo>
                    <a:pt x="248" y="45"/>
                  </a:lnTo>
                  <a:lnTo>
                    <a:pt x="254" y="42"/>
                  </a:lnTo>
                  <a:lnTo>
                    <a:pt x="260" y="38"/>
                  </a:lnTo>
                  <a:lnTo>
                    <a:pt x="267" y="34"/>
                  </a:lnTo>
                  <a:lnTo>
                    <a:pt x="273" y="31"/>
                  </a:lnTo>
                  <a:lnTo>
                    <a:pt x="280" y="28"/>
                  </a:lnTo>
                  <a:lnTo>
                    <a:pt x="287" y="24"/>
                  </a:lnTo>
                  <a:lnTo>
                    <a:pt x="293" y="21"/>
                  </a:lnTo>
                  <a:lnTo>
                    <a:pt x="300" y="18"/>
                  </a:lnTo>
                  <a:lnTo>
                    <a:pt x="307" y="15"/>
                  </a:lnTo>
                  <a:lnTo>
                    <a:pt x="315" y="13"/>
                  </a:lnTo>
                  <a:lnTo>
                    <a:pt x="322" y="10"/>
                  </a:lnTo>
                  <a:lnTo>
                    <a:pt x="329" y="8"/>
                  </a:lnTo>
                  <a:lnTo>
                    <a:pt x="338" y="6"/>
                  </a:lnTo>
                  <a:lnTo>
                    <a:pt x="346" y="4"/>
                  </a:lnTo>
                  <a:lnTo>
                    <a:pt x="354" y="3"/>
                  </a:lnTo>
                  <a:lnTo>
                    <a:pt x="363" y="2"/>
                  </a:lnTo>
                  <a:lnTo>
                    <a:pt x="369" y="2"/>
                  </a:lnTo>
                  <a:lnTo>
                    <a:pt x="374" y="2"/>
                  </a:lnTo>
                  <a:lnTo>
                    <a:pt x="380" y="1"/>
                  </a:lnTo>
                  <a:lnTo>
                    <a:pt x="386" y="1"/>
                  </a:lnTo>
                  <a:lnTo>
                    <a:pt x="391" y="0"/>
                  </a:lnTo>
                  <a:lnTo>
                    <a:pt x="408" y="0"/>
                  </a:lnTo>
                  <a:lnTo>
                    <a:pt x="413" y="1"/>
                  </a:lnTo>
                  <a:lnTo>
                    <a:pt x="423" y="1"/>
                  </a:lnTo>
                  <a:lnTo>
                    <a:pt x="428" y="2"/>
                  </a:lnTo>
                  <a:lnTo>
                    <a:pt x="434" y="2"/>
                  </a:lnTo>
                  <a:lnTo>
                    <a:pt x="438" y="3"/>
                  </a:lnTo>
                  <a:lnTo>
                    <a:pt x="444" y="3"/>
                  </a:lnTo>
                  <a:lnTo>
                    <a:pt x="448" y="4"/>
                  </a:lnTo>
                  <a:lnTo>
                    <a:pt x="453" y="5"/>
                  </a:lnTo>
                  <a:lnTo>
                    <a:pt x="458" y="6"/>
                  </a:lnTo>
                  <a:lnTo>
                    <a:pt x="463" y="7"/>
                  </a:lnTo>
                  <a:lnTo>
                    <a:pt x="468" y="8"/>
                  </a:lnTo>
                  <a:lnTo>
                    <a:pt x="473" y="9"/>
                  </a:lnTo>
                  <a:lnTo>
                    <a:pt x="478" y="10"/>
                  </a:lnTo>
                  <a:lnTo>
                    <a:pt x="482" y="12"/>
                  </a:lnTo>
                  <a:lnTo>
                    <a:pt x="488" y="13"/>
                  </a:lnTo>
                  <a:lnTo>
                    <a:pt x="492" y="15"/>
                  </a:lnTo>
                  <a:lnTo>
                    <a:pt x="498" y="16"/>
                  </a:lnTo>
                  <a:lnTo>
                    <a:pt x="503" y="18"/>
                  </a:lnTo>
                  <a:lnTo>
                    <a:pt x="508" y="20"/>
                  </a:lnTo>
                  <a:lnTo>
                    <a:pt x="513" y="22"/>
                  </a:lnTo>
                  <a:lnTo>
                    <a:pt x="517" y="24"/>
                  </a:lnTo>
                  <a:lnTo>
                    <a:pt x="523" y="26"/>
                  </a:lnTo>
                  <a:lnTo>
                    <a:pt x="528"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56" name="Freeform 236"/>
            <p:cNvSpPr>
              <a:spLocks/>
            </p:cNvSpPr>
            <p:nvPr/>
          </p:nvSpPr>
          <p:spPr bwMode="auto">
            <a:xfrm>
              <a:off x="1152" y="2180"/>
              <a:ext cx="133" cy="54"/>
            </a:xfrm>
            <a:custGeom>
              <a:avLst/>
              <a:gdLst>
                <a:gd name="T0" fmla="*/ 0 w 133"/>
                <a:gd name="T1" fmla="*/ 0 h 54"/>
                <a:gd name="T2" fmla="*/ 3 w 133"/>
                <a:gd name="T3" fmla="*/ 3 h 54"/>
                <a:gd name="T4" fmla="*/ 6 w 133"/>
                <a:gd name="T5" fmla="*/ 5 h 54"/>
                <a:gd name="T6" fmla="*/ 8 w 133"/>
                <a:gd name="T7" fmla="*/ 8 h 54"/>
                <a:gd name="T8" fmla="*/ 11 w 133"/>
                <a:gd name="T9" fmla="*/ 10 h 54"/>
                <a:gd name="T10" fmla="*/ 13 w 133"/>
                <a:gd name="T11" fmla="*/ 12 h 54"/>
                <a:gd name="T12" fmla="*/ 16 w 133"/>
                <a:gd name="T13" fmla="*/ 15 h 54"/>
                <a:gd name="T14" fmla="*/ 19 w 133"/>
                <a:gd name="T15" fmla="*/ 17 h 54"/>
                <a:gd name="T16" fmla="*/ 22 w 133"/>
                <a:gd name="T17" fmla="*/ 19 h 54"/>
                <a:gd name="T18" fmla="*/ 25 w 133"/>
                <a:gd name="T19" fmla="*/ 21 h 54"/>
                <a:gd name="T20" fmla="*/ 28 w 133"/>
                <a:gd name="T21" fmla="*/ 23 h 54"/>
                <a:gd name="T22" fmla="*/ 31 w 133"/>
                <a:gd name="T23" fmla="*/ 25 h 54"/>
                <a:gd name="T24" fmla="*/ 34 w 133"/>
                <a:gd name="T25" fmla="*/ 26 h 54"/>
                <a:gd name="T26" fmla="*/ 37 w 133"/>
                <a:gd name="T27" fmla="*/ 28 h 54"/>
                <a:gd name="T28" fmla="*/ 39 w 133"/>
                <a:gd name="T29" fmla="*/ 30 h 54"/>
                <a:gd name="T30" fmla="*/ 43 w 133"/>
                <a:gd name="T31" fmla="*/ 32 h 54"/>
                <a:gd name="T32" fmla="*/ 46 w 133"/>
                <a:gd name="T33" fmla="*/ 33 h 54"/>
                <a:gd name="T34" fmla="*/ 49 w 133"/>
                <a:gd name="T35" fmla="*/ 35 h 54"/>
                <a:gd name="T36" fmla="*/ 52 w 133"/>
                <a:gd name="T37" fmla="*/ 36 h 54"/>
                <a:gd name="T38" fmla="*/ 55 w 133"/>
                <a:gd name="T39" fmla="*/ 38 h 54"/>
                <a:gd name="T40" fmla="*/ 58 w 133"/>
                <a:gd name="T41" fmla="*/ 39 h 54"/>
                <a:gd name="T42" fmla="*/ 62 w 133"/>
                <a:gd name="T43" fmla="*/ 40 h 54"/>
                <a:gd name="T44" fmla="*/ 65 w 133"/>
                <a:gd name="T45" fmla="*/ 41 h 54"/>
                <a:gd name="T46" fmla="*/ 68 w 133"/>
                <a:gd name="T47" fmla="*/ 43 h 54"/>
                <a:gd name="T48" fmla="*/ 72 w 133"/>
                <a:gd name="T49" fmla="*/ 44 h 54"/>
                <a:gd name="T50" fmla="*/ 75 w 133"/>
                <a:gd name="T51" fmla="*/ 45 h 54"/>
                <a:gd name="T52" fmla="*/ 79 w 133"/>
                <a:gd name="T53" fmla="*/ 46 h 54"/>
                <a:gd name="T54" fmla="*/ 82 w 133"/>
                <a:gd name="T55" fmla="*/ 46 h 54"/>
                <a:gd name="T56" fmla="*/ 86 w 133"/>
                <a:gd name="T57" fmla="*/ 48 h 54"/>
                <a:gd name="T58" fmla="*/ 89 w 133"/>
                <a:gd name="T59" fmla="*/ 48 h 54"/>
                <a:gd name="T60" fmla="*/ 93 w 133"/>
                <a:gd name="T61" fmla="*/ 49 h 54"/>
                <a:gd name="T62" fmla="*/ 97 w 133"/>
                <a:gd name="T63" fmla="*/ 49 h 54"/>
                <a:gd name="T64" fmla="*/ 100 w 133"/>
                <a:gd name="T65" fmla="*/ 50 h 54"/>
                <a:gd name="T66" fmla="*/ 104 w 133"/>
                <a:gd name="T67" fmla="*/ 51 h 54"/>
                <a:gd name="T68" fmla="*/ 108 w 133"/>
                <a:gd name="T69" fmla="*/ 51 h 54"/>
                <a:gd name="T70" fmla="*/ 112 w 133"/>
                <a:gd name="T71" fmla="*/ 52 h 54"/>
                <a:gd name="T72" fmla="*/ 116 w 133"/>
                <a:gd name="T73" fmla="*/ 52 h 54"/>
                <a:gd name="T74" fmla="*/ 124 w 133"/>
                <a:gd name="T75" fmla="*/ 52 h 54"/>
                <a:gd name="T76" fmla="*/ 128 w 133"/>
                <a:gd name="T77" fmla="*/ 53 h 54"/>
                <a:gd name="T78" fmla="*/ 132 w 133"/>
                <a:gd name="T7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54">
                  <a:moveTo>
                    <a:pt x="0" y="0"/>
                  </a:moveTo>
                  <a:lnTo>
                    <a:pt x="3" y="3"/>
                  </a:lnTo>
                  <a:lnTo>
                    <a:pt x="6" y="5"/>
                  </a:lnTo>
                  <a:lnTo>
                    <a:pt x="8" y="8"/>
                  </a:lnTo>
                  <a:lnTo>
                    <a:pt x="11" y="10"/>
                  </a:lnTo>
                  <a:lnTo>
                    <a:pt x="13" y="12"/>
                  </a:lnTo>
                  <a:lnTo>
                    <a:pt x="16" y="15"/>
                  </a:lnTo>
                  <a:lnTo>
                    <a:pt x="19" y="17"/>
                  </a:lnTo>
                  <a:lnTo>
                    <a:pt x="22" y="19"/>
                  </a:lnTo>
                  <a:lnTo>
                    <a:pt x="25" y="21"/>
                  </a:lnTo>
                  <a:lnTo>
                    <a:pt x="28" y="23"/>
                  </a:lnTo>
                  <a:lnTo>
                    <a:pt x="31" y="25"/>
                  </a:lnTo>
                  <a:lnTo>
                    <a:pt x="34" y="26"/>
                  </a:lnTo>
                  <a:lnTo>
                    <a:pt x="37" y="28"/>
                  </a:lnTo>
                  <a:lnTo>
                    <a:pt x="39" y="30"/>
                  </a:lnTo>
                  <a:lnTo>
                    <a:pt x="43" y="32"/>
                  </a:lnTo>
                  <a:lnTo>
                    <a:pt x="46" y="33"/>
                  </a:lnTo>
                  <a:lnTo>
                    <a:pt x="49" y="35"/>
                  </a:lnTo>
                  <a:lnTo>
                    <a:pt x="52" y="36"/>
                  </a:lnTo>
                  <a:lnTo>
                    <a:pt x="55" y="38"/>
                  </a:lnTo>
                  <a:lnTo>
                    <a:pt x="58" y="39"/>
                  </a:lnTo>
                  <a:lnTo>
                    <a:pt x="62" y="40"/>
                  </a:lnTo>
                  <a:lnTo>
                    <a:pt x="65" y="41"/>
                  </a:lnTo>
                  <a:lnTo>
                    <a:pt x="68" y="43"/>
                  </a:lnTo>
                  <a:lnTo>
                    <a:pt x="72" y="44"/>
                  </a:lnTo>
                  <a:lnTo>
                    <a:pt x="75" y="45"/>
                  </a:lnTo>
                  <a:lnTo>
                    <a:pt x="79" y="46"/>
                  </a:lnTo>
                  <a:lnTo>
                    <a:pt x="82" y="46"/>
                  </a:lnTo>
                  <a:lnTo>
                    <a:pt x="86" y="48"/>
                  </a:lnTo>
                  <a:lnTo>
                    <a:pt x="89" y="48"/>
                  </a:lnTo>
                  <a:lnTo>
                    <a:pt x="93" y="49"/>
                  </a:lnTo>
                  <a:lnTo>
                    <a:pt x="97" y="49"/>
                  </a:lnTo>
                  <a:lnTo>
                    <a:pt x="100" y="50"/>
                  </a:lnTo>
                  <a:lnTo>
                    <a:pt x="104" y="51"/>
                  </a:lnTo>
                  <a:lnTo>
                    <a:pt x="108" y="51"/>
                  </a:lnTo>
                  <a:lnTo>
                    <a:pt x="112" y="52"/>
                  </a:lnTo>
                  <a:lnTo>
                    <a:pt x="116" y="52"/>
                  </a:lnTo>
                  <a:lnTo>
                    <a:pt x="124" y="52"/>
                  </a:lnTo>
                  <a:lnTo>
                    <a:pt x="128" y="53"/>
                  </a:lnTo>
                  <a:lnTo>
                    <a:pt x="132"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57" name="Freeform 237"/>
            <p:cNvSpPr>
              <a:spLocks/>
            </p:cNvSpPr>
            <p:nvPr/>
          </p:nvSpPr>
          <p:spPr bwMode="auto">
            <a:xfrm>
              <a:off x="1284" y="2154"/>
              <a:ext cx="232" cy="80"/>
            </a:xfrm>
            <a:custGeom>
              <a:avLst/>
              <a:gdLst>
                <a:gd name="T0" fmla="*/ 0 w 232"/>
                <a:gd name="T1" fmla="*/ 79 h 80"/>
                <a:gd name="T2" fmla="*/ 14 w 232"/>
                <a:gd name="T3" fmla="*/ 79 h 80"/>
                <a:gd name="T4" fmla="*/ 21 w 232"/>
                <a:gd name="T5" fmla="*/ 78 h 80"/>
                <a:gd name="T6" fmla="*/ 27 w 232"/>
                <a:gd name="T7" fmla="*/ 78 h 80"/>
                <a:gd name="T8" fmla="*/ 33 w 232"/>
                <a:gd name="T9" fmla="*/ 77 h 80"/>
                <a:gd name="T10" fmla="*/ 40 w 232"/>
                <a:gd name="T11" fmla="*/ 75 h 80"/>
                <a:gd name="T12" fmla="*/ 46 w 232"/>
                <a:gd name="T13" fmla="*/ 74 h 80"/>
                <a:gd name="T14" fmla="*/ 51 w 232"/>
                <a:gd name="T15" fmla="*/ 72 h 80"/>
                <a:gd name="T16" fmla="*/ 57 w 232"/>
                <a:gd name="T17" fmla="*/ 71 h 80"/>
                <a:gd name="T18" fmla="*/ 62 w 232"/>
                <a:gd name="T19" fmla="*/ 69 h 80"/>
                <a:gd name="T20" fmla="*/ 68 w 232"/>
                <a:gd name="T21" fmla="*/ 66 h 80"/>
                <a:gd name="T22" fmla="*/ 74 w 232"/>
                <a:gd name="T23" fmla="*/ 64 h 80"/>
                <a:gd name="T24" fmla="*/ 79 w 232"/>
                <a:gd name="T25" fmla="*/ 62 h 80"/>
                <a:gd name="T26" fmla="*/ 85 w 232"/>
                <a:gd name="T27" fmla="*/ 60 h 80"/>
                <a:gd name="T28" fmla="*/ 90 w 232"/>
                <a:gd name="T29" fmla="*/ 57 h 80"/>
                <a:gd name="T30" fmla="*/ 94 w 232"/>
                <a:gd name="T31" fmla="*/ 54 h 80"/>
                <a:gd name="T32" fmla="*/ 100 w 232"/>
                <a:gd name="T33" fmla="*/ 51 h 80"/>
                <a:gd name="T34" fmla="*/ 105 w 232"/>
                <a:gd name="T35" fmla="*/ 49 h 80"/>
                <a:gd name="T36" fmla="*/ 110 w 232"/>
                <a:gd name="T37" fmla="*/ 46 h 80"/>
                <a:gd name="T38" fmla="*/ 116 w 232"/>
                <a:gd name="T39" fmla="*/ 43 h 80"/>
                <a:gd name="T40" fmla="*/ 120 w 232"/>
                <a:gd name="T41" fmla="*/ 40 h 80"/>
                <a:gd name="T42" fmla="*/ 126 w 232"/>
                <a:gd name="T43" fmla="*/ 37 h 80"/>
                <a:gd name="T44" fmla="*/ 131 w 232"/>
                <a:gd name="T45" fmla="*/ 34 h 80"/>
                <a:gd name="T46" fmla="*/ 136 w 232"/>
                <a:gd name="T47" fmla="*/ 32 h 80"/>
                <a:gd name="T48" fmla="*/ 141 w 232"/>
                <a:gd name="T49" fmla="*/ 29 h 80"/>
                <a:gd name="T50" fmla="*/ 146 w 232"/>
                <a:gd name="T51" fmla="*/ 26 h 80"/>
                <a:gd name="T52" fmla="*/ 152 w 232"/>
                <a:gd name="T53" fmla="*/ 23 h 80"/>
                <a:gd name="T54" fmla="*/ 157 w 232"/>
                <a:gd name="T55" fmla="*/ 21 h 80"/>
                <a:gd name="T56" fmla="*/ 163 w 232"/>
                <a:gd name="T57" fmla="*/ 18 h 80"/>
                <a:gd name="T58" fmla="*/ 168 w 232"/>
                <a:gd name="T59" fmla="*/ 16 h 80"/>
                <a:gd name="T60" fmla="*/ 174 w 232"/>
                <a:gd name="T61" fmla="*/ 14 h 80"/>
                <a:gd name="T62" fmla="*/ 180 w 232"/>
                <a:gd name="T63" fmla="*/ 11 h 80"/>
                <a:gd name="T64" fmla="*/ 185 w 232"/>
                <a:gd name="T65" fmla="*/ 9 h 80"/>
                <a:gd name="T66" fmla="*/ 191 w 232"/>
                <a:gd name="T67" fmla="*/ 8 h 80"/>
                <a:gd name="T68" fmla="*/ 197 w 232"/>
                <a:gd name="T69" fmla="*/ 6 h 80"/>
                <a:gd name="T70" fmla="*/ 204 w 232"/>
                <a:gd name="T71" fmla="*/ 4 h 80"/>
                <a:gd name="T72" fmla="*/ 210 w 232"/>
                <a:gd name="T73" fmla="*/ 3 h 80"/>
                <a:gd name="T74" fmla="*/ 217 w 232"/>
                <a:gd name="T75" fmla="*/ 1 h 80"/>
                <a:gd name="T76" fmla="*/ 224 w 232"/>
                <a:gd name="T77" fmla="*/ 1 h 80"/>
                <a:gd name="T78" fmla="*/ 231 w 232"/>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2" h="80">
                  <a:moveTo>
                    <a:pt x="0" y="79"/>
                  </a:moveTo>
                  <a:lnTo>
                    <a:pt x="14" y="79"/>
                  </a:lnTo>
                  <a:lnTo>
                    <a:pt x="21" y="78"/>
                  </a:lnTo>
                  <a:lnTo>
                    <a:pt x="27" y="78"/>
                  </a:lnTo>
                  <a:lnTo>
                    <a:pt x="33" y="77"/>
                  </a:lnTo>
                  <a:lnTo>
                    <a:pt x="40" y="75"/>
                  </a:lnTo>
                  <a:lnTo>
                    <a:pt x="46" y="74"/>
                  </a:lnTo>
                  <a:lnTo>
                    <a:pt x="51" y="72"/>
                  </a:lnTo>
                  <a:lnTo>
                    <a:pt x="57" y="71"/>
                  </a:lnTo>
                  <a:lnTo>
                    <a:pt x="62" y="69"/>
                  </a:lnTo>
                  <a:lnTo>
                    <a:pt x="68" y="66"/>
                  </a:lnTo>
                  <a:lnTo>
                    <a:pt x="74" y="64"/>
                  </a:lnTo>
                  <a:lnTo>
                    <a:pt x="79" y="62"/>
                  </a:lnTo>
                  <a:lnTo>
                    <a:pt x="85" y="60"/>
                  </a:lnTo>
                  <a:lnTo>
                    <a:pt x="90" y="57"/>
                  </a:lnTo>
                  <a:lnTo>
                    <a:pt x="94" y="54"/>
                  </a:lnTo>
                  <a:lnTo>
                    <a:pt x="100" y="51"/>
                  </a:lnTo>
                  <a:lnTo>
                    <a:pt x="105" y="49"/>
                  </a:lnTo>
                  <a:lnTo>
                    <a:pt x="110" y="46"/>
                  </a:lnTo>
                  <a:lnTo>
                    <a:pt x="116" y="43"/>
                  </a:lnTo>
                  <a:lnTo>
                    <a:pt x="120" y="40"/>
                  </a:lnTo>
                  <a:lnTo>
                    <a:pt x="126" y="37"/>
                  </a:lnTo>
                  <a:lnTo>
                    <a:pt x="131" y="34"/>
                  </a:lnTo>
                  <a:lnTo>
                    <a:pt x="136" y="32"/>
                  </a:lnTo>
                  <a:lnTo>
                    <a:pt x="141" y="29"/>
                  </a:lnTo>
                  <a:lnTo>
                    <a:pt x="146" y="26"/>
                  </a:lnTo>
                  <a:lnTo>
                    <a:pt x="152" y="23"/>
                  </a:lnTo>
                  <a:lnTo>
                    <a:pt x="157" y="21"/>
                  </a:lnTo>
                  <a:lnTo>
                    <a:pt x="163" y="18"/>
                  </a:lnTo>
                  <a:lnTo>
                    <a:pt x="168" y="16"/>
                  </a:lnTo>
                  <a:lnTo>
                    <a:pt x="174" y="14"/>
                  </a:lnTo>
                  <a:lnTo>
                    <a:pt x="180" y="11"/>
                  </a:lnTo>
                  <a:lnTo>
                    <a:pt x="185" y="9"/>
                  </a:lnTo>
                  <a:lnTo>
                    <a:pt x="191" y="8"/>
                  </a:lnTo>
                  <a:lnTo>
                    <a:pt x="197" y="6"/>
                  </a:lnTo>
                  <a:lnTo>
                    <a:pt x="204" y="4"/>
                  </a:lnTo>
                  <a:lnTo>
                    <a:pt x="210" y="3"/>
                  </a:lnTo>
                  <a:lnTo>
                    <a:pt x="217" y="1"/>
                  </a:lnTo>
                  <a:lnTo>
                    <a:pt x="224" y="1"/>
                  </a:lnTo>
                  <a:lnTo>
                    <a:pt x="23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58" name="Freeform 238"/>
            <p:cNvSpPr>
              <a:spLocks/>
            </p:cNvSpPr>
            <p:nvPr/>
          </p:nvSpPr>
          <p:spPr bwMode="auto">
            <a:xfrm>
              <a:off x="1515" y="2152"/>
              <a:ext cx="166" cy="29"/>
            </a:xfrm>
            <a:custGeom>
              <a:avLst/>
              <a:gdLst>
                <a:gd name="T0" fmla="*/ 0 w 166"/>
                <a:gd name="T1" fmla="*/ 2 h 29"/>
                <a:gd name="T2" fmla="*/ 4 w 166"/>
                <a:gd name="T3" fmla="*/ 2 h 29"/>
                <a:gd name="T4" fmla="*/ 9 w 166"/>
                <a:gd name="T5" fmla="*/ 2 h 29"/>
                <a:gd name="T6" fmla="*/ 14 w 166"/>
                <a:gd name="T7" fmla="*/ 1 h 29"/>
                <a:gd name="T8" fmla="*/ 23 w 166"/>
                <a:gd name="T9" fmla="*/ 1 h 29"/>
                <a:gd name="T10" fmla="*/ 27 w 166"/>
                <a:gd name="T11" fmla="*/ 0 h 29"/>
                <a:gd name="T12" fmla="*/ 49 w 166"/>
                <a:gd name="T13" fmla="*/ 0 h 29"/>
                <a:gd name="T14" fmla="*/ 53 w 166"/>
                <a:gd name="T15" fmla="*/ 1 h 29"/>
                <a:gd name="T16" fmla="*/ 61 w 166"/>
                <a:gd name="T17" fmla="*/ 1 h 29"/>
                <a:gd name="T18" fmla="*/ 65 w 166"/>
                <a:gd name="T19" fmla="*/ 2 h 29"/>
                <a:gd name="T20" fmla="*/ 69 w 166"/>
                <a:gd name="T21" fmla="*/ 2 h 29"/>
                <a:gd name="T22" fmla="*/ 74 w 166"/>
                <a:gd name="T23" fmla="*/ 2 h 29"/>
                <a:gd name="T24" fmla="*/ 77 w 166"/>
                <a:gd name="T25" fmla="*/ 3 h 29"/>
                <a:gd name="T26" fmla="*/ 81 w 166"/>
                <a:gd name="T27" fmla="*/ 3 h 29"/>
                <a:gd name="T28" fmla="*/ 85 w 166"/>
                <a:gd name="T29" fmla="*/ 4 h 29"/>
                <a:gd name="T30" fmla="*/ 89 w 166"/>
                <a:gd name="T31" fmla="*/ 5 h 29"/>
                <a:gd name="T32" fmla="*/ 93 w 166"/>
                <a:gd name="T33" fmla="*/ 5 h 29"/>
                <a:gd name="T34" fmla="*/ 97 w 166"/>
                <a:gd name="T35" fmla="*/ 6 h 29"/>
                <a:gd name="T36" fmla="*/ 101 w 166"/>
                <a:gd name="T37" fmla="*/ 7 h 29"/>
                <a:gd name="T38" fmla="*/ 105 w 166"/>
                <a:gd name="T39" fmla="*/ 8 h 29"/>
                <a:gd name="T40" fmla="*/ 109 w 166"/>
                <a:gd name="T41" fmla="*/ 9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9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2"/>
                  </a:lnTo>
                  <a:lnTo>
                    <a:pt x="14" y="1"/>
                  </a:lnTo>
                  <a:lnTo>
                    <a:pt x="23" y="1"/>
                  </a:lnTo>
                  <a:lnTo>
                    <a:pt x="27" y="0"/>
                  </a:lnTo>
                  <a:lnTo>
                    <a:pt x="49" y="0"/>
                  </a:lnTo>
                  <a:lnTo>
                    <a:pt x="53" y="1"/>
                  </a:lnTo>
                  <a:lnTo>
                    <a:pt x="61" y="1"/>
                  </a:lnTo>
                  <a:lnTo>
                    <a:pt x="65" y="2"/>
                  </a:lnTo>
                  <a:lnTo>
                    <a:pt x="69" y="2"/>
                  </a:lnTo>
                  <a:lnTo>
                    <a:pt x="74" y="2"/>
                  </a:lnTo>
                  <a:lnTo>
                    <a:pt x="77" y="3"/>
                  </a:lnTo>
                  <a:lnTo>
                    <a:pt x="81" y="3"/>
                  </a:lnTo>
                  <a:lnTo>
                    <a:pt x="85" y="4"/>
                  </a:lnTo>
                  <a:lnTo>
                    <a:pt x="89" y="5"/>
                  </a:lnTo>
                  <a:lnTo>
                    <a:pt x="93" y="5"/>
                  </a:lnTo>
                  <a:lnTo>
                    <a:pt x="97" y="6"/>
                  </a:lnTo>
                  <a:lnTo>
                    <a:pt x="101" y="7"/>
                  </a:lnTo>
                  <a:lnTo>
                    <a:pt x="105" y="8"/>
                  </a:lnTo>
                  <a:lnTo>
                    <a:pt x="109" y="9"/>
                  </a:lnTo>
                  <a:lnTo>
                    <a:pt x="113" y="10"/>
                  </a:lnTo>
                  <a:lnTo>
                    <a:pt x="117" y="11"/>
                  </a:lnTo>
                  <a:lnTo>
                    <a:pt x="121" y="12"/>
                  </a:lnTo>
                  <a:lnTo>
                    <a:pt x="125" y="13"/>
                  </a:lnTo>
                  <a:lnTo>
                    <a:pt x="129" y="14"/>
                  </a:lnTo>
                  <a:lnTo>
                    <a:pt x="132" y="16"/>
                  </a:lnTo>
                  <a:lnTo>
                    <a:pt x="137" y="17"/>
                  </a:lnTo>
                  <a:lnTo>
                    <a:pt x="141" y="19"/>
                  </a:lnTo>
                  <a:lnTo>
                    <a:pt x="145" y="20"/>
                  </a:lnTo>
                  <a:lnTo>
                    <a:pt x="148" y="22"/>
                  </a:lnTo>
                  <a:lnTo>
                    <a:pt x="153" y="23"/>
                  </a:lnTo>
                  <a:lnTo>
                    <a:pt x="157" y="25"/>
                  </a:lnTo>
                  <a:lnTo>
                    <a:pt x="161" y="26"/>
                  </a:lnTo>
                  <a:lnTo>
                    <a:pt x="165"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59" name="Freeform 239"/>
            <p:cNvSpPr>
              <a:spLocks/>
            </p:cNvSpPr>
            <p:nvPr/>
          </p:nvSpPr>
          <p:spPr bwMode="auto">
            <a:xfrm>
              <a:off x="1152" y="2387"/>
              <a:ext cx="529" cy="81"/>
            </a:xfrm>
            <a:custGeom>
              <a:avLst/>
              <a:gdLst>
                <a:gd name="T0" fmla="*/ 3 w 529"/>
                <a:gd name="T1" fmla="*/ 31 h 81"/>
                <a:gd name="T2" fmla="*/ 10 w 529"/>
                <a:gd name="T3" fmla="*/ 37 h 81"/>
                <a:gd name="T4" fmla="*/ 17 w 529"/>
                <a:gd name="T5" fmla="*/ 43 h 81"/>
                <a:gd name="T6" fmla="*/ 28 w 529"/>
                <a:gd name="T7" fmla="*/ 51 h 81"/>
                <a:gd name="T8" fmla="*/ 35 w 529"/>
                <a:gd name="T9" fmla="*/ 55 h 81"/>
                <a:gd name="T10" fmla="*/ 43 w 529"/>
                <a:gd name="T11" fmla="*/ 59 h 81"/>
                <a:gd name="T12" fmla="*/ 51 w 529"/>
                <a:gd name="T13" fmla="*/ 63 h 81"/>
                <a:gd name="T14" fmla="*/ 58 w 529"/>
                <a:gd name="T15" fmla="*/ 66 h 81"/>
                <a:gd name="T16" fmla="*/ 67 w 529"/>
                <a:gd name="T17" fmla="*/ 69 h 81"/>
                <a:gd name="T18" fmla="*/ 75 w 529"/>
                <a:gd name="T19" fmla="*/ 73 h 81"/>
                <a:gd name="T20" fmla="*/ 84 w 529"/>
                <a:gd name="T21" fmla="*/ 74 h 81"/>
                <a:gd name="T22" fmla="*/ 93 w 529"/>
                <a:gd name="T23" fmla="*/ 77 h 81"/>
                <a:gd name="T24" fmla="*/ 102 w 529"/>
                <a:gd name="T25" fmla="*/ 78 h 81"/>
                <a:gd name="T26" fmla="*/ 112 w 529"/>
                <a:gd name="T27" fmla="*/ 79 h 81"/>
                <a:gd name="T28" fmla="*/ 122 w 529"/>
                <a:gd name="T29" fmla="*/ 80 h 81"/>
                <a:gd name="T30" fmla="*/ 140 w 529"/>
                <a:gd name="T31" fmla="*/ 80 h 81"/>
                <a:gd name="T32" fmla="*/ 157 w 529"/>
                <a:gd name="T33" fmla="*/ 79 h 81"/>
                <a:gd name="T34" fmla="*/ 173 w 529"/>
                <a:gd name="T35" fmla="*/ 76 h 81"/>
                <a:gd name="T36" fmla="*/ 188 w 529"/>
                <a:gd name="T37" fmla="*/ 73 h 81"/>
                <a:gd name="T38" fmla="*/ 201 w 529"/>
                <a:gd name="T39" fmla="*/ 67 h 81"/>
                <a:gd name="T40" fmla="*/ 215 w 529"/>
                <a:gd name="T41" fmla="*/ 62 h 81"/>
                <a:gd name="T42" fmla="*/ 228 w 529"/>
                <a:gd name="T43" fmla="*/ 55 h 81"/>
                <a:gd name="T44" fmla="*/ 241 w 529"/>
                <a:gd name="T45" fmla="*/ 48 h 81"/>
                <a:gd name="T46" fmla="*/ 254 w 529"/>
                <a:gd name="T47" fmla="*/ 41 h 81"/>
                <a:gd name="T48" fmla="*/ 267 w 529"/>
                <a:gd name="T49" fmla="*/ 34 h 81"/>
                <a:gd name="T50" fmla="*/ 280 w 529"/>
                <a:gd name="T51" fmla="*/ 27 h 81"/>
                <a:gd name="T52" fmla="*/ 293 w 529"/>
                <a:gd name="T53" fmla="*/ 20 h 81"/>
                <a:gd name="T54" fmla="*/ 307 w 529"/>
                <a:gd name="T55" fmla="*/ 14 h 81"/>
                <a:gd name="T56" fmla="*/ 322 w 529"/>
                <a:gd name="T57" fmla="*/ 10 h 81"/>
                <a:gd name="T58" fmla="*/ 338 w 529"/>
                <a:gd name="T59" fmla="*/ 5 h 81"/>
                <a:gd name="T60" fmla="*/ 354 w 529"/>
                <a:gd name="T61" fmla="*/ 2 h 81"/>
                <a:gd name="T62" fmla="*/ 369 w 529"/>
                <a:gd name="T63" fmla="*/ 1 h 81"/>
                <a:gd name="T64" fmla="*/ 380 w 529"/>
                <a:gd name="T65" fmla="*/ 0 h 81"/>
                <a:gd name="T66" fmla="*/ 391 w 529"/>
                <a:gd name="T67" fmla="*/ 0 h 81"/>
                <a:gd name="T68" fmla="*/ 413 w 529"/>
                <a:gd name="T69" fmla="*/ 0 h 81"/>
                <a:gd name="T70" fmla="*/ 428 w 529"/>
                <a:gd name="T71" fmla="*/ 1 h 81"/>
                <a:gd name="T72" fmla="*/ 438 w 529"/>
                <a:gd name="T73" fmla="*/ 2 h 81"/>
                <a:gd name="T74" fmla="*/ 448 w 529"/>
                <a:gd name="T75" fmla="*/ 3 h 81"/>
                <a:gd name="T76" fmla="*/ 458 w 529"/>
                <a:gd name="T77" fmla="*/ 5 h 81"/>
                <a:gd name="T78" fmla="*/ 468 w 529"/>
                <a:gd name="T79" fmla="*/ 8 h 81"/>
                <a:gd name="T80" fmla="*/ 478 w 529"/>
                <a:gd name="T81" fmla="*/ 10 h 81"/>
                <a:gd name="T82" fmla="*/ 488 w 529"/>
                <a:gd name="T83" fmla="*/ 13 h 81"/>
                <a:gd name="T84" fmla="*/ 498 w 529"/>
                <a:gd name="T85" fmla="*/ 16 h 81"/>
                <a:gd name="T86" fmla="*/ 508 w 529"/>
                <a:gd name="T87" fmla="*/ 20 h 81"/>
                <a:gd name="T88" fmla="*/ 517 w 529"/>
                <a:gd name="T89" fmla="*/ 24 h 81"/>
                <a:gd name="T90" fmla="*/ 528 w 529"/>
                <a:gd name="T9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1">
                  <a:moveTo>
                    <a:pt x="0" y="28"/>
                  </a:moveTo>
                  <a:lnTo>
                    <a:pt x="3" y="31"/>
                  </a:lnTo>
                  <a:lnTo>
                    <a:pt x="7" y="34"/>
                  </a:lnTo>
                  <a:lnTo>
                    <a:pt x="10" y="37"/>
                  </a:lnTo>
                  <a:lnTo>
                    <a:pt x="13" y="40"/>
                  </a:lnTo>
                  <a:lnTo>
                    <a:pt x="17" y="43"/>
                  </a:lnTo>
                  <a:lnTo>
                    <a:pt x="24" y="48"/>
                  </a:lnTo>
                  <a:lnTo>
                    <a:pt x="28" y="51"/>
                  </a:lnTo>
                  <a:lnTo>
                    <a:pt x="31" y="53"/>
                  </a:lnTo>
                  <a:lnTo>
                    <a:pt x="35" y="55"/>
                  </a:lnTo>
                  <a:lnTo>
                    <a:pt x="39" y="57"/>
                  </a:lnTo>
                  <a:lnTo>
                    <a:pt x="43" y="59"/>
                  </a:lnTo>
                  <a:lnTo>
                    <a:pt x="47" y="62"/>
                  </a:lnTo>
                  <a:lnTo>
                    <a:pt x="51" y="63"/>
                  </a:lnTo>
                  <a:lnTo>
                    <a:pt x="54" y="65"/>
                  </a:lnTo>
                  <a:lnTo>
                    <a:pt x="58" y="66"/>
                  </a:lnTo>
                  <a:lnTo>
                    <a:pt x="63" y="68"/>
                  </a:lnTo>
                  <a:lnTo>
                    <a:pt x="67" y="69"/>
                  </a:lnTo>
                  <a:lnTo>
                    <a:pt x="71" y="71"/>
                  </a:lnTo>
                  <a:lnTo>
                    <a:pt x="75" y="73"/>
                  </a:lnTo>
                  <a:lnTo>
                    <a:pt x="79" y="74"/>
                  </a:lnTo>
                  <a:lnTo>
                    <a:pt x="84" y="74"/>
                  </a:lnTo>
                  <a:lnTo>
                    <a:pt x="89" y="76"/>
                  </a:lnTo>
                  <a:lnTo>
                    <a:pt x="93" y="77"/>
                  </a:lnTo>
                  <a:lnTo>
                    <a:pt x="98" y="77"/>
                  </a:lnTo>
                  <a:lnTo>
                    <a:pt x="102" y="78"/>
                  </a:lnTo>
                  <a:lnTo>
                    <a:pt x="107" y="79"/>
                  </a:lnTo>
                  <a:lnTo>
                    <a:pt x="112" y="79"/>
                  </a:lnTo>
                  <a:lnTo>
                    <a:pt x="117" y="80"/>
                  </a:lnTo>
                  <a:lnTo>
                    <a:pt x="122" y="80"/>
                  </a:lnTo>
                  <a:lnTo>
                    <a:pt x="127" y="80"/>
                  </a:lnTo>
                  <a:lnTo>
                    <a:pt x="140" y="80"/>
                  </a:lnTo>
                  <a:lnTo>
                    <a:pt x="149" y="80"/>
                  </a:lnTo>
                  <a:lnTo>
                    <a:pt x="157" y="79"/>
                  </a:lnTo>
                  <a:lnTo>
                    <a:pt x="166" y="78"/>
                  </a:lnTo>
                  <a:lnTo>
                    <a:pt x="173" y="76"/>
                  </a:lnTo>
                  <a:lnTo>
                    <a:pt x="180" y="74"/>
                  </a:lnTo>
                  <a:lnTo>
                    <a:pt x="188" y="73"/>
                  </a:lnTo>
                  <a:lnTo>
                    <a:pt x="194" y="70"/>
                  </a:lnTo>
                  <a:lnTo>
                    <a:pt x="201" y="67"/>
                  </a:lnTo>
                  <a:lnTo>
                    <a:pt x="208" y="65"/>
                  </a:lnTo>
                  <a:lnTo>
                    <a:pt x="215" y="62"/>
                  </a:lnTo>
                  <a:lnTo>
                    <a:pt x="222" y="58"/>
                  </a:lnTo>
                  <a:lnTo>
                    <a:pt x="228" y="55"/>
                  </a:lnTo>
                  <a:lnTo>
                    <a:pt x="235" y="51"/>
                  </a:lnTo>
                  <a:lnTo>
                    <a:pt x="241" y="48"/>
                  </a:lnTo>
                  <a:lnTo>
                    <a:pt x="248" y="45"/>
                  </a:lnTo>
                  <a:lnTo>
                    <a:pt x="254" y="41"/>
                  </a:lnTo>
                  <a:lnTo>
                    <a:pt x="260" y="37"/>
                  </a:lnTo>
                  <a:lnTo>
                    <a:pt x="267" y="34"/>
                  </a:lnTo>
                  <a:lnTo>
                    <a:pt x="273" y="30"/>
                  </a:lnTo>
                  <a:lnTo>
                    <a:pt x="280" y="27"/>
                  </a:lnTo>
                  <a:lnTo>
                    <a:pt x="287" y="23"/>
                  </a:lnTo>
                  <a:lnTo>
                    <a:pt x="293" y="20"/>
                  </a:lnTo>
                  <a:lnTo>
                    <a:pt x="300" y="17"/>
                  </a:lnTo>
                  <a:lnTo>
                    <a:pt x="307" y="14"/>
                  </a:lnTo>
                  <a:lnTo>
                    <a:pt x="315" y="12"/>
                  </a:lnTo>
                  <a:lnTo>
                    <a:pt x="322" y="10"/>
                  </a:lnTo>
                  <a:lnTo>
                    <a:pt x="329" y="7"/>
                  </a:lnTo>
                  <a:lnTo>
                    <a:pt x="338" y="5"/>
                  </a:lnTo>
                  <a:lnTo>
                    <a:pt x="346" y="3"/>
                  </a:lnTo>
                  <a:lnTo>
                    <a:pt x="354" y="2"/>
                  </a:lnTo>
                  <a:lnTo>
                    <a:pt x="363" y="2"/>
                  </a:lnTo>
                  <a:lnTo>
                    <a:pt x="369" y="1"/>
                  </a:lnTo>
                  <a:lnTo>
                    <a:pt x="374" y="1"/>
                  </a:lnTo>
                  <a:lnTo>
                    <a:pt x="380" y="0"/>
                  </a:lnTo>
                  <a:lnTo>
                    <a:pt x="386" y="0"/>
                  </a:lnTo>
                  <a:lnTo>
                    <a:pt x="391" y="0"/>
                  </a:lnTo>
                  <a:lnTo>
                    <a:pt x="408" y="0"/>
                  </a:lnTo>
                  <a:lnTo>
                    <a:pt x="413" y="0"/>
                  </a:lnTo>
                  <a:lnTo>
                    <a:pt x="423" y="0"/>
                  </a:lnTo>
                  <a:lnTo>
                    <a:pt x="428" y="1"/>
                  </a:lnTo>
                  <a:lnTo>
                    <a:pt x="434" y="2"/>
                  </a:lnTo>
                  <a:lnTo>
                    <a:pt x="438" y="2"/>
                  </a:lnTo>
                  <a:lnTo>
                    <a:pt x="444" y="3"/>
                  </a:lnTo>
                  <a:lnTo>
                    <a:pt x="448" y="3"/>
                  </a:lnTo>
                  <a:lnTo>
                    <a:pt x="453" y="5"/>
                  </a:lnTo>
                  <a:lnTo>
                    <a:pt x="458" y="5"/>
                  </a:lnTo>
                  <a:lnTo>
                    <a:pt x="463" y="6"/>
                  </a:lnTo>
                  <a:lnTo>
                    <a:pt x="468" y="8"/>
                  </a:lnTo>
                  <a:lnTo>
                    <a:pt x="473" y="9"/>
                  </a:lnTo>
                  <a:lnTo>
                    <a:pt x="478" y="10"/>
                  </a:lnTo>
                  <a:lnTo>
                    <a:pt x="482" y="11"/>
                  </a:lnTo>
                  <a:lnTo>
                    <a:pt x="488" y="13"/>
                  </a:lnTo>
                  <a:lnTo>
                    <a:pt x="492" y="14"/>
                  </a:lnTo>
                  <a:lnTo>
                    <a:pt x="498" y="16"/>
                  </a:lnTo>
                  <a:lnTo>
                    <a:pt x="503" y="18"/>
                  </a:lnTo>
                  <a:lnTo>
                    <a:pt x="508" y="20"/>
                  </a:lnTo>
                  <a:lnTo>
                    <a:pt x="513" y="22"/>
                  </a:lnTo>
                  <a:lnTo>
                    <a:pt x="517" y="24"/>
                  </a:lnTo>
                  <a:lnTo>
                    <a:pt x="523" y="26"/>
                  </a:lnTo>
                  <a:lnTo>
                    <a:pt x="528"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0" name="Freeform 240"/>
            <p:cNvSpPr>
              <a:spLocks/>
            </p:cNvSpPr>
            <p:nvPr/>
          </p:nvSpPr>
          <p:spPr bwMode="auto">
            <a:xfrm>
              <a:off x="1152" y="2415"/>
              <a:ext cx="133" cy="53"/>
            </a:xfrm>
            <a:custGeom>
              <a:avLst/>
              <a:gdLst>
                <a:gd name="T0" fmla="*/ 0 w 133"/>
                <a:gd name="T1" fmla="*/ 0 h 53"/>
                <a:gd name="T2" fmla="*/ 3 w 133"/>
                <a:gd name="T3" fmla="*/ 3 h 53"/>
                <a:gd name="T4" fmla="*/ 6 w 133"/>
                <a:gd name="T5" fmla="*/ 5 h 53"/>
                <a:gd name="T6" fmla="*/ 8 w 133"/>
                <a:gd name="T7" fmla="*/ 8 h 53"/>
                <a:gd name="T8" fmla="*/ 11 w 133"/>
                <a:gd name="T9" fmla="*/ 10 h 53"/>
                <a:gd name="T10" fmla="*/ 13 w 133"/>
                <a:gd name="T11" fmla="*/ 12 h 53"/>
                <a:gd name="T12" fmla="*/ 16 w 133"/>
                <a:gd name="T13" fmla="*/ 14 h 53"/>
                <a:gd name="T14" fmla="*/ 25 w 133"/>
                <a:gd name="T15" fmla="*/ 21 h 53"/>
                <a:gd name="T16" fmla="*/ 28 w 133"/>
                <a:gd name="T17" fmla="*/ 23 h 53"/>
                <a:gd name="T18" fmla="*/ 31 w 133"/>
                <a:gd name="T19" fmla="*/ 25 h 53"/>
                <a:gd name="T20" fmla="*/ 34 w 133"/>
                <a:gd name="T21" fmla="*/ 26 h 53"/>
                <a:gd name="T22" fmla="*/ 37 w 133"/>
                <a:gd name="T23" fmla="*/ 28 h 53"/>
                <a:gd name="T24" fmla="*/ 39 w 133"/>
                <a:gd name="T25" fmla="*/ 29 h 53"/>
                <a:gd name="T26" fmla="*/ 43 w 133"/>
                <a:gd name="T27" fmla="*/ 31 h 53"/>
                <a:gd name="T28" fmla="*/ 46 w 133"/>
                <a:gd name="T29" fmla="*/ 33 h 53"/>
                <a:gd name="T30" fmla="*/ 49 w 133"/>
                <a:gd name="T31" fmla="*/ 34 h 53"/>
                <a:gd name="T32" fmla="*/ 52 w 133"/>
                <a:gd name="T33" fmla="*/ 36 h 53"/>
                <a:gd name="T34" fmla="*/ 55 w 133"/>
                <a:gd name="T35" fmla="*/ 37 h 53"/>
                <a:gd name="T36" fmla="*/ 58 w 133"/>
                <a:gd name="T37" fmla="*/ 38 h 53"/>
                <a:gd name="T38" fmla="*/ 62 w 133"/>
                <a:gd name="T39" fmla="*/ 40 h 53"/>
                <a:gd name="T40" fmla="*/ 65 w 133"/>
                <a:gd name="T41" fmla="*/ 41 h 53"/>
                <a:gd name="T42" fmla="*/ 68 w 133"/>
                <a:gd name="T43" fmla="*/ 42 h 53"/>
                <a:gd name="T44" fmla="*/ 72 w 133"/>
                <a:gd name="T45" fmla="*/ 43 h 53"/>
                <a:gd name="T46" fmla="*/ 75 w 133"/>
                <a:gd name="T47" fmla="*/ 45 h 53"/>
                <a:gd name="T48" fmla="*/ 79 w 133"/>
                <a:gd name="T49" fmla="*/ 45 h 53"/>
                <a:gd name="T50" fmla="*/ 82 w 133"/>
                <a:gd name="T51" fmla="*/ 46 h 53"/>
                <a:gd name="T52" fmla="*/ 86 w 133"/>
                <a:gd name="T53" fmla="*/ 47 h 53"/>
                <a:gd name="T54" fmla="*/ 89 w 133"/>
                <a:gd name="T55" fmla="*/ 48 h 53"/>
                <a:gd name="T56" fmla="*/ 93 w 133"/>
                <a:gd name="T57" fmla="*/ 48 h 53"/>
                <a:gd name="T58" fmla="*/ 97 w 133"/>
                <a:gd name="T59" fmla="*/ 49 h 53"/>
                <a:gd name="T60" fmla="*/ 100 w 133"/>
                <a:gd name="T61" fmla="*/ 50 h 53"/>
                <a:gd name="T62" fmla="*/ 104 w 133"/>
                <a:gd name="T63" fmla="*/ 50 h 53"/>
                <a:gd name="T64" fmla="*/ 108 w 133"/>
                <a:gd name="T65" fmla="*/ 51 h 53"/>
                <a:gd name="T66" fmla="*/ 112 w 133"/>
                <a:gd name="T67" fmla="*/ 51 h 53"/>
                <a:gd name="T68" fmla="*/ 116 w 133"/>
                <a:gd name="T69" fmla="*/ 52 h 53"/>
                <a:gd name="T70" fmla="*/ 124 w 133"/>
                <a:gd name="T71" fmla="*/ 52 h 53"/>
                <a:gd name="T72" fmla="*/ 128 w 133"/>
                <a:gd name="T73" fmla="*/ 52 h 53"/>
                <a:gd name="T74" fmla="*/ 132 w 133"/>
                <a:gd name="T7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53">
                  <a:moveTo>
                    <a:pt x="0" y="0"/>
                  </a:moveTo>
                  <a:lnTo>
                    <a:pt x="3" y="3"/>
                  </a:lnTo>
                  <a:lnTo>
                    <a:pt x="6" y="5"/>
                  </a:lnTo>
                  <a:lnTo>
                    <a:pt x="8" y="8"/>
                  </a:lnTo>
                  <a:lnTo>
                    <a:pt x="11" y="10"/>
                  </a:lnTo>
                  <a:lnTo>
                    <a:pt x="13" y="12"/>
                  </a:lnTo>
                  <a:lnTo>
                    <a:pt x="16" y="14"/>
                  </a:lnTo>
                  <a:lnTo>
                    <a:pt x="25" y="21"/>
                  </a:lnTo>
                  <a:lnTo>
                    <a:pt x="28" y="23"/>
                  </a:lnTo>
                  <a:lnTo>
                    <a:pt x="31" y="25"/>
                  </a:lnTo>
                  <a:lnTo>
                    <a:pt x="34" y="26"/>
                  </a:lnTo>
                  <a:lnTo>
                    <a:pt x="37" y="28"/>
                  </a:lnTo>
                  <a:lnTo>
                    <a:pt x="39" y="29"/>
                  </a:lnTo>
                  <a:lnTo>
                    <a:pt x="43" y="31"/>
                  </a:lnTo>
                  <a:lnTo>
                    <a:pt x="46" y="33"/>
                  </a:lnTo>
                  <a:lnTo>
                    <a:pt x="49" y="34"/>
                  </a:lnTo>
                  <a:lnTo>
                    <a:pt x="52" y="36"/>
                  </a:lnTo>
                  <a:lnTo>
                    <a:pt x="55" y="37"/>
                  </a:lnTo>
                  <a:lnTo>
                    <a:pt x="58" y="38"/>
                  </a:lnTo>
                  <a:lnTo>
                    <a:pt x="62" y="40"/>
                  </a:lnTo>
                  <a:lnTo>
                    <a:pt x="65" y="41"/>
                  </a:lnTo>
                  <a:lnTo>
                    <a:pt x="68" y="42"/>
                  </a:lnTo>
                  <a:lnTo>
                    <a:pt x="72" y="43"/>
                  </a:lnTo>
                  <a:lnTo>
                    <a:pt x="75" y="45"/>
                  </a:lnTo>
                  <a:lnTo>
                    <a:pt x="79" y="45"/>
                  </a:lnTo>
                  <a:lnTo>
                    <a:pt x="82" y="46"/>
                  </a:lnTo>
                  <a:lnTo>
                    <a:pt x="86" y="47"/>
                  </a:lnTo>
                  <a:lnTo>
                    <a:pt x="89" y="48"/>
                  </a:lnTo>
                  <a:lnTo>
                    <a:pt x="93" y="48"/>
                  </a:lnTo>
                  <a:lnTo>
                    <a:pt x="97" y="49"/>
                  </a:lnTo>
                  <a:lnTo>
                    <a:pt x="100" y="50"/>
                  </a:lnTo>
                  <a:lnTo>
                    <a:pt x="104" y="50"/>
                  </a:lnTo>
                  <a:lnTo>
                    <a:pt x="108" y="51"/>
                  </a:lnTo>
                  <a:lnTo>
                    <a:pt x="112" y="51"/>
                  </a:lnTo>
                  <a:lnTo>
                    <a:pt x="116" y="52"/>
                  </a:lnTo>
                  <a:lnTo>
                    <a:pt x="124" y="52"/>
                  </a:lnTo>
                  <a:lnTo>
                    <a:pt x="128" y="52"/>
                  </a:lnTo>
                  <a:lnTo>
                    <a:pt x="132" y="5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1" name="Freeform 241"/>
            <p:cNvSpPr>
              <a:spLocks/>
            </p:cNvSpPr>
            <p:nvPr/>
          </p:nvSpPr>
          <p:spPr bwMode="auto">
            <a:xfrm>
              <a:off x="1284" y="2389"/>
              <a:ext cx="232" cy="79"/>
            </a:xfrm>
            <a:custGeom>
              <a:avLst/>
              <a:gdLst>
                <a:gd name="T0" fmla="*/ 0 w 232"/>
                <a:gd name="T1" fmla="*/ 78 h 79"/>
                <a:gd name="T2" fmla="*/ 7 w 232"/>
                <a:gd name="T3" fmla="*/ 78 h 79"/>
                <a:gd name="T4" fmla="*/ 14 w 232"/>
                <a:gd name="T5" fmla="*/ 78 h 79"/>
                <a:gd name="T6" fmla="*/ 21 w 232"/>
                <a:gd name="T7" fmla="*/ 78 h 79"/>
                <a:gd name="T8" fmla="*/ 27 w 232"/>
                <a:gd name="T9" fmla="*/ 77 h 79"/>
                <a:gd name="T10" fmla="*/ 33 w 232"/>
                <a:gd name="T11" fmla="*/ 76 h 79"/>
                <a:gd name="T12" fmla="*/ 40 w 232"/>
                <a:gd name="T13" fmla="*/ 75 h 79"/>
                <a:gd name="T14" fmla="*/ 46 w 232"/>
                <a:gd name="T15" fmla="*/ 73 h 79"/>
                <a:gd name="T16" fmla="*/ 51 w 232"/>
                <a:gd name="T17" fmla="*/ 72 h 79"/>
                <a:gd name="T18" fmla="*/ 57 w 232"/>
                <a:gd name="T19" fmla="*/ 70 h 79"/>
                <a:gd name="T20" fmla="*/ 62 w 232"/>
                <a:gd name="T21" fmla="*/ 68 h 79"/>
                <a:gd name="T22" fmla="*/ 68 w 232"/>
                <a:gd name="T23" fmla="*/ 66 h 79"/>
                <a:gd name="T24" fmla="*/ 74 w 232"/>
                <a:gd name="T25" fmla="*/ 64 h 79"/>
                <a:gd name="T26" fmla="*/ 79 w 232"/>
                <a:gd name="T27" fmla="*/ 61 h 79"/>
                <a:gd name="T28" fmla="*/ 85 w 232"/>
                <a:gd name="T29" fmla="*/ 59 h 79"/>
                <a:gd name="T30" fmla="*/ 90 w 232"/>
                <a:gd name="T31" fmla="*/ 56 h 79"/>
                <a:gd name="T32" fmla="*/ 94 w 232"/>
                <a:gd name="T33" fmla="*/ 54 h 79"/>
                <a:gd name="T34" fmla="*/ 100 w 232"/>
                <a:gd name="T35" fmla="*/ 51 h 79"/>
                <a:gd name="T36" fmla="*/ 105 w 232"/>
                <a:gd name="T37" fmla="*/ 48 h 79"/>
                <a:gd name="T38" fmla="*/ 110 w 232"/>
                <a:gd name="T39" fmla="*/ 45 h 79"/>
                <a:gd name="T40" fmla="*/ 116 w 232"/>
                <a:gd name="T41" fmla="*/ 43 h 79"/>
                <a:gd name="T42" fmla="*/ 120 w 232"/>
                <a:gd name="T43" fmla="*/ 40 h 79"/>
                <a:gd name="T44" fmla="*/ 126 w 232"/>
                <a:gd name="T45" fmla="*/ 37 h 79"/>
                <a:gd name="T46" fmla="*/ 131 w 232"/>
                <a:gd name="T47" fmla="*/ 34 h 79"/>
                <a:gd name="T48" fmla="*/ 136 w 232"/>
                <a:gd name="T49" fmla="*/ 31 h 79"/>
                <a:gd name="T50" fmla="*/ 141 w 232"/>
                <a:gd name="T51" fmla="*/ 28 h 79"/>
                <a:gd name="T52" fmla="*/ 146 w 232"/>
                <a:gd name="T53" fmla="*/ 26 h 79"/>
                <a:gd name="T54" fmla="*/ 152 w 232"/>
                <a:gd name="T55" fmla="*/ 23 h 79"/>
                <a:gd name="T56" fmla="*/ 157 w 232"/>
                <a:gd name="T57" fmla="*/ 20 h 79"/>
                <a:gd name="T58" fmla="*/ 163 w 232"/>
                <a:gd name="T59" fmla="*/ 18 h 79"/>
                <a:gd name="T60" fmla="*/ 168 w 232"/>
                <a:gd name="T61" fmla="*/ 15 h 79"/>
                <a:gd name="T62" fmla="*/ 174 w 232"/>
                <a:gd name="T63" fmla="*/ 13 h 79"/>
                <a:gd name="T64" fmla="*/ 180 w 232"/>
                <a:gd name="T65" fmla="*/ 11 h 79"/>
                <a:gd name="T66" fmla="*/ 185 w 232"/>
                <a:gd name="T67" fmla="*/ 9 h 79"/>
                <a:gd name="T68" fmla="*/ 191 w 232"/>
                <a:gd name="T69" fmla="*/ 7 h 79"/>
                <a:gd name="T70" fmla="*/ 197 w 232"/>
                <a:gd name="T71" fmla="*/ 5 h 79"/>
                <a:gd name="T72" fmla="*/ 204 w 232"/>
                <a:gd name="T73" fmla="*/ 4 h 79"/>
                <a:gd name="T74" fmla="*/ 210 w 232"/>
                <a:gd name="T75" fmla="*/ 2 h 79"/>
                <a:gd name="T76" fmla="*/ 217 w 232"/>
                <a:gd name="T77" fmla="*/ 1 h 79"/>
                <a:gd name="T78" fmla="*/ 224 w 232"/>
                <a:gd name="T79" fmla="*/ 0 h 79"/>
                <a:gd name="T80" fmla="*/ 231 w 232"/>
                <a:gd name="T8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79">
                  <a:moveTo>
                    <a:pt x="0" y="78"/>
                  </a:moveTo>
                  <a:lnTo>
                    <a:pt x="7" y="78"/>
                  </a:lnTo>
                  <a:lnTo>
                    <a:pt x="14" y="78"/>
                  </a:lnTo>
                  <a:lnTo>
                    <a:pt x="21" y="78"/>
                  </a:lnTo>
                  <a:lnTo>
                    <a:pt x="27" y="77"/>
                  </a:lnTo>
                  <a:lnTo>
                    <a:pt x="33" y="76"/>
                  </a:lnTo>
                  <a:lnTo>
                    <a:pt x="40" y="75"/>
                  </a:lnTo>
                  <a:lnTo>
                    <a:pt x="46" y="73"/>
                  </a:lnTo>
                  <a:lnTo>
                    <a:pt x="51" y="72"/>
                  </a:lnTo>
                  <a:lnTo>
                    <a:pt x="57" y="70"/>
                  </a:lnTo>
                  <a:lnTo>
                    <a:pt x="62" y="68"/>
                  </a:lnTo>
                  <a:lnTo>
                    <a:pt x="68" y="66"/>
                  </a:lnTo>
                  <a:lnTo>
                    <a:pt x="74" y="64"/>
                  </a:lnTo>
                  <a:lnTo>
                    <a:pt x="79" y="61"/>
                  </a:lnTo>
                  <a:lnTo>
                    <a:pt x="85" y="59"/>
                  </a:lnTo>
                  <a:lnTo>
                    <a:pt x="90" y="56"/>
                  </a:lnTo>
                  <a:lnTo>
                    <a:pt x="94" y="54"/>
                  </a:lnTo>
                  <a:lnTo>
                    <a:pt x="100" y="51"/>
                  </a:lnTo>
                  <a:lnTo>
                    <a:pt x="105" y="48"/>
                  </a:lnTo>
                  <a:lnTo>
                    <a:pt x="110" y="45"/>
                  </a:lnTo>
                  <a:lnTo>
                    <a:pt x="116" y="43"/>
                  </a:lnTo>
                  <a:lnTo>
                    <a:pt x="120" y="40"/>
                  </a:lnTo>
                  <a:lnTo>
                    <a:pt x="126" y="37"/>
                  </a:lnTo>
                  <a:lnTo>
                    <a:pt x="131" y="34"/>
                  </a:lnTo>
                  <a:lnTo>
                    <a:pt x="136" y="31"/>
                  </a:lnTo>
                  <a:lnTo>
                    <a:pt x="141" y="28"/>
                  </a:lnTo>
                  <a:lnTo>
                    <a:pt x="146" y="26"/>
                  </a:lnTo>
                  <a:lnTo>
                    <a:pt x="152" y="23"/>
                  </a:lnTo>
                  <a:lnTo>
                    <a:pt x="157" y="20"/>
                  </a:lnTo>
                  <a:lnTo>
                    <a:pt x="163" y="18"/>
                  </a:lnTo>
                  <a:lnTo>
                    <a:pt x="168" y="15"/>
                  </a:lnTo>
                  <a:lnTo>
                    <a:pt x="174" y="13"/>
                  </a:lnTo>
                  <a:lnTo>
                    <a:pt x="180" y="11"/>
                  </a:lnTo>
                  <a:lnTo>
                    <a:pt x="185" y="9"/>
                  </a:lnTo>
                  <a:lnTo>
                    <a:pt x="191" y="7"/>
                  </a:lnTo>
                  <a:lnTo>
                    <a:pt x="197" y="5"/>
                  </a:lnTo>
                  <a:lnTo>
                    <a:pt x="204" y="4"/>
                  </a:lnTo>
                  <a:lnTo>
                    <a:pt x="210" y="2"/>
                  </a:lnTo>
                  <a:lnTo>
                    <a:pt x="217" y="1"/>
                  </a:lnTo>
                  <a:lnTo>
                    <a:pt x="224" y="0"/>
                  </a:lnTo>
                  <a:lnTo>
                    <a:pt x="23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2" name="Freeform 242"/>
            <p:cNvSpPr>
              <a:spLocks/>
            </p:cNvSpPr>
            <p:nvPr/>
          </p:nvSpPr>
          <p:spPr bwMode="auto">
            <a:xfrm>
              <a:off x="1515" y="2387"/>
              <a:ext cx="166" cy="29"/>
            </a:xfrm>
            <a:custGeom>
              <a:avLst/>
              <a:gdLst>
                <a:gd name="T0" fmla="*/ 0 w 166"/>
                <a:gd name="T1" fmla="*/ 2 h 29"/>
                <a:gd name="T2" fmla="*/ 4 w 166"/>
                <a:gd name="T3" fmla="*/ 2 h 29"/>
                <a:gd name="T4" fmla="*/ 9 w 166"/>
                <a:gd name="T5" fmla="*/ 1 h 29"/>
                <a:gd name="T6" fmla="*/ 14 w 166"/>
                <a:gd name="T7" fmla="*/ 0 h 29"/>
                <a:gd name="T8" fmla="*/ 23 w 166"/>
                <a:gd name="T9" fmla="*/ 0 h 29"/>
                <a:gd name="T10" fmla="*/ 27 w 166"/>
                <a:gd name="T11" fmla="*/ 0 h 29"/>
                <a:gd name="T12" fmla="*/ 49 w 166"/>
                <a:gd name="T13" fmla="*/ 0 h 29"/>
                <a:gd name="T14" fmla="*/ 53 w 166"/>
                <a:gd name="T15" fmla="*/ 0 h 29"/>
                <a:gd name="T16" fmla="*/ 61 w 166"/>
                <a:gd name="T17" fmla="*/ 0 h 29"/>
                <a:gd name="T18" fmla="*/ 65 w 166"/>
                <a:gd name="T19" fmla="*/ 1 h 29"/>
                <a:gd name="T20" fmla="*/ 69 w 166"/>
                <a:gd name="T21" fmla="*/ 2 h 29"/>
                <a:gd name="T22" fmla="*/ 74 w 166"/>
                <a:gd name="T23" fmla="*/ 2 h 29"/>
                <a:gd name="T24" fmla="*/ 77 w 166"/>
                <a:gd name="T25" fmla="*/ 2 h 29"/>
                <a:gd name="T26" fmla="*/ 81 w 166"/>
                <a:gd name="T27" fmla="*/ 3 h 29"/>
                <a:gd name="T28" fmla="*/ 85 w 166"/>
                <a:gd name="T29" fmla="*/ 3 h 29"/>
                <a:gd name="T30" fmla="*/ 89 w 166"/>
                <a:gd name="T31" fmla="*/ 4 h 29"/>
                <a:gd name="T32" fmla="*/ 93 w 166"/>
                <a:gd name="T33" fmla="*/ 5 h 29"/>
                <a:gd name="T34" fmla="*/ 97 w 166"/>
                <a:gd name="T35" fmla="*/ 6 h 29"/>
                <a:gd name="T36" fmla="*/ 101 w 166"/>
                <a:gd name="T37" fmla="*/ 6 h 29"/>
                <a:gd name="T38" fmla="*/ 105 w 166"/>
                <a:gd name="T39" fmla="*/ 8 h 29"/>
                <a:gd name="T40" fmla="*/ 109 w 166"/>
                <a:gd name="T41" fmla="*/ 8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8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1"/>
                  </a:lnTo>
                  <a:lnTo>
                    <a:pt x="14" y="0"/>
                  </a:lnTo>
                  <a:lnTo>
                    <a:pt x="23" y="0"/>
                  </a:lnTo>
                  <a:lnTo>
                    <a:pt x="27" y="0"/>
                  </a:lnTo>
                  <a:lnTo>
                    <a:pt x="49" y="0"/>
                  </a:lnTo>
                  <a:lnTo>
                    <a:pt x="53" y="0"/>
                  </a:lnTo>
                  <a:lnTo>
                    <a:pt x="61" y="0"/>
                  </a:lnTo>
                  <a:lnTo>
                    <a:pt x="65" y="1"/>
                  </a:lnTo>
                  <a:lnTo>
                    <a:pt x="69" y="2"/>
                  </a:lnTo>
                  <a:lnTo>
                    <a:pt x="74" y="2"/>
                  </a:lnTo>
                  <a:lnTo>
                    <a:pt x="77" y="2"/>
                  </a:lnTo>
                  <a:lnTo>
                    <a:pt x="81" y="3"/>
                  </a:lnTo>
                  <a:lnTo>
                    <a:pt x="85" y="3"/>
                  </a:lnTo>
                  <a:lnTo>
                    <a:pt x="89" y="4"/>
                  </a:lnTo>
                  <a:lnTo>
                    <a:pt x="93" y="5"/>
                  </a:lnTo>
                  <a:lnTo>
                    <a:pt x="97" y="6"/>
                  </a:lnTo>
                  <a:lnTo>
                    <a:pt x="101" y="6"/>
                  </a:lnTo>
                  <a:lnTo>
                    <a:pt x="105" y="8"/>
                  </a:lnTo>
                  <a:lnTo>
                    <a:pt x="109" y="8"/>
                  </a:lnTo>
                  <a:lnTo>
                    <a:pt x="113" y="10"/>
                  </a:lnTo>
                  <a:lnTo>
                    <a:pt x="117" y="11"/>
                  </a:lnTo>
                  <a:lnTo>
                    <a:pt x="121" y="12"/>
                  </a:lnTo>
                  <a:lnTo>
                    <a:pt x="125" y="13"/>
                  </a:lnTo>
                  <a:lnTo>
                    <a:pt x="129" y="14"/>
                  </a:lnTo>
                  <a:lnTo>
                    <a:pt x="132" y="16"/>
                  </a:lnTo>
                  <a:lnTo>
                    <a:pt x="137" y="17"/>
                  </a:lnTo>
                  <a:lnTo>
                    <a:pt x="141" y="18"/>
                  </a:lnTo>
                  <a:lnTo>
                    <a:pt x="145" y="20"/>
                  </a:lnTo>
                  <a:lnTo>
                    <a:pt x="148" y="22"/>
                  </a:lnTo>
                  <a:lnTo>
                    <a:pt x="153" y="23"/>
                  </a:lnTo>
                  <a:lnTo>
                    <a:pt x="157" y="25"/>
                  </a:lnTo>
                  <a:lnTo>
                    <a:pt x="161" y="26"/>
                  </a:lnTo>
                  <a:lnTo>
                    <a:pt x="165"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3" name="Freeform 243"/>
            <p:cNvSpPr>
              <a:spLocks/>
            </p:cNvSpPr>
            <p:nvPr/>
          </p:nvSpPr>
          <p:spPr bwMode="auto">
            <a:xfrm>
              <a:off x="1147" y="2180"/>
              <a:ext cx="4" cy="230"/>
            </a:xfrm>
            <a:custGeom>
              <a:avLst/>
              <a:gdLst>
                <a:gd name="T0" fmla="*/ 3 w 4"/>
                <a:gd name="T1" fmla="*/ 0 h 230"/>
                <a:gd name="T2" fmla="*/ 3 w 4"/>
                <a:gd name="T3" fmla="*/ 229 h 230"/>
                <a:gd name="T4" fmla="*/ 0 w 4"/>
                <a:gd name="T5" fmla="*/ 229 h 230"/>
                <a:gd name="T6" fmla="*/ 0 w 4"/>
                <a:gd name="T7" fmla="*/ 0 h 230"/>
                <a:gd name="T8" fmla="*/ 3 w 4"/>
                <a:gd name="T9" fmla="*/ 0 h 230"/>
              </a:gdLst>
              <a:ahLst/>
              <a:cxnLst>
                <a:cxn ang="0">
                  <a:pos x="T0" y="T1"/>
                </a:cxn>
                <a:cxn ang="0">
                  <a:pos x="T2" y="T3"/>
                </a:cxn>
                <a:cxn ang="0">
                  <a:pos x="T4" y="T5"/>
                </a:cxn>
                <a:cxn ang="0">
                  <a:pos x="T6" y="T7"/>
                </a:cxn>
                <a:cxn ang="0">
                  <a:pos x="T8" y="T9"/>
                </a:cxn>
              </a:cxnLst>
              <a:rect l="0" t="0" r="r" b="b"/>
              <a:pathLst>
                <a:path w="4" h="230">
                  <a:moveTo>
                    <a:pt x="3" y="0"/>
                  </a:moveTo>
                  <a:lnTo>
                    <a:pt x="3" y="229"/>
                  </a:lnTo>
                  <a:lnTo>
                    <a:pt x="0" y="229"/>
                  </a:lnTo>
                  <a:lnTo>
                    <a:pt x="0" y="0"/>
                  </a:lnTo>
                  <a:lnTo>
                    <a:pt x="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4" name="Freeform 244"/>
            <p:cNvSpPr>
              <a:spLocks/>
            </p:cNvSpPr>
            <p:nvPr/>
          </p:nvSpPr>
          <p:spPr bwMode="auto">
            <a:xfrm>
              <a:off x="1675" y="2180"/>
              <a:ext cx="4" cy="229"/>
            </a:xfrm>
            <a:custGeom>
              <a:avLst/>
              <a:gdLst>
                <a:gd name="T0" fmla="*/ 3 w 4"/>
                <a:gd name="T1" fmla="*/ 0 h 229"/>
                <a:gd name="T2" fmla="*/ 3 w 4"/>
                <a:gd name="T3" fmla="*/ 228 h 229"/>
                <a:gd name="T4" fmla="*/ 0 w 4"/>
                <a:gd name="T5" fmla="*/ 228 h 229"/>
                <a:gd name="T6" fmla="*/ 0 w 4"/>
                <a:gd name="T7" fmla="*/ 0 h 229"/>
                <a:gd name="T8" fmla="*/ 3 w 4"/>
                <a:gd name="T9" fmla="*/ 0 h 229"/>
              </a:gdLst>
              <a:ahLst/>
              <a:cxnLst>
                <a:cxn ang="0">
                  <a:pos x="T0" y="T1"/>
                </a:cxn>
                <a:cxn ang="0">
                  <a:pos x="T2" y="T3"/>
                </a:cxn>
                <a:cxn ang="0">
                  <a:pos x="T4" y="T5"/>
                </a:cxn>
                <a:cxn ang="0">
                  <a:pos x="T6" y="T7"/>
                </a:cxn>
                <a:cxn ang="0">
                  <a:pos x="T8" y="T9"/>
                </a:cxn>
              </a:cxnLst>
              <a:rect l="0" t="0" r="r" b="b"/>
              <a:pathLst>
                <a:path w="4" h="229">
                  <a:moveTo>
                    <a:pt x="3" y="0"/>
                  </a:moveTo>
                  <a:lnTo>
                    <a:pt x="3" y="228"/>
                  </a:lnTo>
                  <a:lnTo>
                    <a:pt x="0" y="228"/>
                  </a:lnTo>
                  <a:lnTo>
                    <a:pt x="0" y="0"/>
                  </a:lnTo>
                  <a:lnTo>
                    <a:pt x="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5" name="Freeform 245"/>
            <p:cNvSpPr>
              <a:spLocks/>
            </p:cNvSpPr>
            <p:nvPr/>
          </p:nvSpPr>
          <p:spPr bwMode="auto">
            <a:xfrm>
              <a:off x="1387" y="2213"/>
              <a:ext cx="5" cy="180"/>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6" name="Freeform 246"/>
            <p:cNvSpPr>
              <a:spLocks/>
            </p:cNvSpPr>
            <p:nvPr/>
          </p:nvSpPr>
          <p:spPr bwMode="auto">
            <a:xfrm>
              <a:off x="1419" y="2213"/>
              <a:ext cx="5" cy="180"/>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82167" name="Freeform 247"/>
            <p:cNvSpPr>
              <a:spLocks/>
            </p:cNvSpPr>
            <p:nvPr/>
          </p:nvSpPr>
          <p:spPr bwMode="auto">
            <a:xfrm>
              <a:off x="1340" y="2233"/>
              <a:ext cx="130" cy="138"/>
            </a:xfrm>
            <a:custGeom>
              <a:avLst/>
              <a:gdLst>
                <a:gd name="T0" fmla="*/ 27 w 130"/>
                <a:gd name="T1" fmla="*/ 117 h 138"/>
                <a:gd name="T2" fmla="*/ 34 w 130"/>
                <a:gd name="T3" fmla="*/ 112 h 138"/>
                <a:gd name="T4" fmla="*/ 36 w 130"/>
                <a:gd name="T5" fmla="*/ 103 h 138"/>
                <a:gd name="T6" fmla="*/ 30 w 130"/>
                <a:gd name="T7" fmla="*/ 94 h 138"/>
                <a:gd name="T8" fmla="*/ 18 w 130"/>
                <a:gd name="T9" fmla="*/ 90 h 138"/>
                <a:gd name="T10" fmla="*/ 6 w 130"/>
                <a:gd name="T11" fmla="*/ 94 h 138"/>
                <a:gd name="T12" fmla="*/ 0 w 130"/>
                <a:gd name="T13" fmla="*/ 104 h 138"/>
                <a:gd name="T14" fmla="*/ 4 w 130"/>
                <a:gd name="T15" fmla="*/ 116 h 138"/>
                <a:gd name="T16" fmla="*/ 23 w 130"/>
                <a:gd name="T17" fmla="*/ 130 h 138"/>
                <a:gd name="T18" fmla="*/ 51 w 130"/>
                <a:gd name="T19" fmla="*/ 137 h 138"/>
                <a:gd name="T20" fmla="*/ 86 w 130"/>
                <a:gd name="T21" fmla="*/ 136 h 138"/>
                <a:gd name="T22" fmla="*/ 109 w 130"/>
                <a:gd name="T23" fmla="*/ 128 h 138"/>
                <a:gd name="T24" fmla="*/ 127 w 130"/>
                <a:gd name="T25" fmla="*/ 108 h 138"/>
                <a:gd name="T26" fmla="*/ 128 w 130"/>
                <a:gd name="T27" fmla="*/ 85 h 138"/>
                <a:gd name="T28" fmla="*/ 115 w 130"/>
                <a:gd name="T29" fmla="*/ 67 h 138"/>
                <a:gd name="T30" fmla="*/ 96 w 130"/>
                <a:gd name="T31" fmla="*/ 58 h 138"/>
                <a:gd name="T32" fmla="*/ 58 w 130"/>
                <a:gd name="T33" fmla="*/ 54 h 138"/>
                <a:gd name="T34" fmla="*/ 35 w 130"/>
                <a:gd name="T35" fmla="*/ 48 h 138"/>
                <a:gd name="T36" fmla="*/ 21 w 130"/>
                <a:gd name="T37" fmla="*/ 36 h 138"/>
                <a:gd name="T38" fmla="*/ 27 w 130"/>
                <a:gd name="T39" fmla="*/ 19 h 138"/>
                <a:gd name="T40" fmla="*/ 57 w 130"/>
                <a:gd name="T41" fmla="*/ 8 h 138"/>
                <a:gd name="T42" fmla="*/ 89 w 130"/>
                <a:gd name="T43" fmla="*/ 8 h 138"/>
                <a:gd name="T44" fmla="*/ 99 w 130"/>
                <a:gd name="T45" fmla="*/ 12 h 138"/>
                <a:gd name="T46" fmla="*/ 91 w 130"/>
                <a:gd name="T47" fmla="*/ 19 h 138"/>
                <a:gd name="T48" fmla="*/ 89 w 130"/>
                <a:gd name="T49" fmla="*/ 28 h 138"/>
                <a:gd name="T50" fmla="*/ 97 w 130"/>
                <a:gd name="T51" fmla="*/ 37 h 138"/>
                <a:gd name="T52" fmla="*/ 112 w 130"/>
                <a:gd name="T53" fmla="*/ 39 h 138"/>
                <a:gd name="T54" fmla="*/ 125 w 130"/>
                <a:gd name="T55" fmla="*/ 28 h 138"/>
                <a:gd name="T56" fmla="*/ 121 w 130"/>
                <a:gd name="T57" fmla="*/ 16 h 138"/>
                <a:gd name="T58" fmla="*/ 112 w 130"/>
                <a:gd name="T59" fmla="*/ 8 h 138"/>
                <a:gd name="T60" fmla="*/ 86 w 130"/>
                <a:gd name="T61" fmla="*/ 1 h 138"/>
                <a:gd name="T62" fmla="*/ 50 w 130"/>
                <a:gd name="T63" fmla="*/ 1 h 138"/>
                <a:gd name="T64" fmla="*/ 21 w 130"/>
                <a:gd name="T65" fmla="*/ 9 h 138"/>
                <a:gd name="T66" fmla="*/ 4 w 130"/>
                <a:gd name="T67" fmla="*/ 24 h 138"/>
                <a:gd name="T68" fmla="*/ 1 w 130"/>
                <a:gd name="T69" fmla="*/ 44 h 138"/>
                <a:gd name="T70" fmla="*/ 11 w 130"/>
                <a:gd name="T71" fmla="*/ 62 h 138"/>
                <a:gd name="T72" fmla="*/ 28 w 130"/>
                <a:gd name="T73" fmla="*/ 73 h 138"/>
                <a:gd name="T74" fmla="*/ 69 w 130"/>
                <a:gd name="T75" fmla="*/ 79 h 138"/>
                <a:gd name="T76" fmla="*/ 88 w 130"/>
                <a:gd name="T77" fmla="*/ 81 h 138"/>
                <a:gd name="T78" fmla="*/ 106 w 130"/>
                <a:gd name="T79" fmla="*/ 91 h 138"/>
                <a:gd name="T80" fmla="*/ 110 w 130"/>
                <a:gd name="T81" fmla="*/ 105 h 138"/>
                <a:gd name="T82" fmla="*/ 105 w 130"/>
                <a:gd name="T83" fmla="*/ 117 h 138"/>
                <a:gd name="T84" fmla="*/ 92 w 130"/>
                <a:gd name="T85" fmla="*/ 125 h 138"/>
                <a:gd name="T86" fmla="*/ 68 w 130"/>
                <a:gd name="T87" fmla="*/ 130 h 138"/>
                <a:gd name="T88" fmla="*/ 35 w 130"/>
                <a:gd name="T89" fmla="*/ 125 h 138"/>
                <a:gd name="T90" fmla="*/ 23 w 130"/>
                <a:gd name="T9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8">
                  <a:moveTo>
                    <a:pt x="22" y="119"/>
                  </a:moveTo>
                  <a:lnTo>
                    <a:pt x="24" y="119"/>
                  </a:lnTo>
                  <a:lnTo>
                    <a:pt x="27" y="117"/>
                  </a:lnTo>
                  <a:lnTo>
                    <a:pt x="30" y="116"/>
                  </a:lnTo>
                  <a:lnTo>
                    <a:pt x="32" y="114"/>
                  </a:lnTo>
                  <a:lnTo>
                    <a:pt x="34" y="112"/>
                  </a:lnTo>
                  <a:lnTo>
                    <a:pt x="35" y="110"/>
                  </a:lnTo>
                  <a:lnTo>
                    <a:pt x="36" y="106"/>
                  </a:lnTo>
                  <a:lnTo>
                    <a:pt x="36" y="103"/>
                  </a:lnTo>
                  <a:lnTo>
                    <a:pt x="35" y="99"/>
                  </a:lnTo>
                  <a:lnTo>
                    <a:pt x="32" y="95"/>
                  </a:lnTo>
                  <a:lnTo>
                    <a:pt x="30" y="94"/>
                  </a:lnTo>
                  <a:lnTo>
                    <a:pt x="27" y="92"/>
                  </a:lnTo>
                  <a:lnTo>
                    <a:pt x="22" y="91"/>
                  </a:lnTo>
                  <a:lnTo>
                    <a:pt x="18" y="90"/>
                  </a:lnTo>
                  <a:lnTo>
                    <a:pt x="15" y="91"/>
                  </a:lnTo>
                  <a:lnTo>
                    <a:pt x="10" y="92"/>
                  </a:lnTo>
                  <a:lnTo>
                    <a:pt x="6" y="94"/>
                  </a:lnTo>
                  <a:lnTo>
                    <a:pt x="3" y="97"/>
                  </a:lnTo>
                  <a:lnTo>
                    <a:pt x="1" y="100"/>
                  </a:lnTo>
                  <a:lnTo>
                    <a:pt x="0" y="104"/>
                  </a:lnTo>
                  <a:lnTo>
                    <a:pt x="1" y="107"/>
                  </a:lnTo>
                  <a:lnTo>
                    <a:pt x="2" y="111"/>
                  </a:lnTo>
                  <a:lnTo>
                    <a:pt x="4" y="116"/>
                  </a:lnTo>
                  <a:lnTo>
                    <a:pt x="9" y="120"/>
                  </a:lnTo>
                  <a:lnTo>
                    <a:pt x="15" y="125"/>
                  </a:lnTo>
                  <a:lnTo>
                    <a:pt x="23" y="130"/>
                  </a:lnTo>
                  <a:lnTo>
                    <a:pt x="32" y="133"/>
                  </a:lnTo>
                  <a:lnTo>
                    <a:pt x="42" y="136"/>
                  </a:lnTo>
                  <a:lnTo>
                    <a:pt x="51" y="137"/>
                  </a:lnTo>
                  <a:lnTo>
                    <a:pt x="61" y="137"/>
                  </a:lnTo>
                  <a:lnTo>
                    <a:pt x="77" y="137"/>
                  </a:lnTo>
                  <a:lnTo>
                    <a:pt x="86" y="136"/>
                  </a:lnTo>
                  <a:lnTo>
                    <a:pt x="93" y="135"/>
                  </a:lnTo>
                  <a:lnTo>
                    <a:pt x="102" y="132"/>
                  </a:lnTo>
                  <a:lnTo>
                    <a:pt x="109" y="128"/>
                  </a:lnTo>
                  <a:lnTo>
                    <a:pt x="116" y="122"/>
                  </a:lnTo>
                  <a:lnTo>
                    <a:pt x="123" y="116"/>
                  </a:lnTo>
                  <a:lnTo>
                    <a:pt x="127" y="108"/>
                  </a:lnTo>
                  <a:lnTo>
                    <a:pt x="128" y="101"/>
                  </a:lnTo>
                  <a:lnTo>
                    <a:pt x="129" y="93"/>
                  </a:lnTo>
                  <a:lnTo>
                    <a:pt x="128" y="85"/>
                  </a:lnTo>
                  <a:lnTo>
                    <a:pt x="125" y="79"/>
                  </a:lnTo>
                  <a:lnTo>
                    <a:pt x="121" y="73"/>
                  </a:lnTo>
                  <a:lnTo>
                    <a:pt x="115" y="67"/>
                  </a:lnTo>
                  <a:lnTo>
                    <a:pt x="109" y="64"/>
                  </a:lnTo>
                  <a:lnTo>
                    <a:pt x="104" y="61"/>
                  </a:lnTo>
                  <a:lnTo>
                    <a:pt x="96" y="58"/>
                  </a:lnTo>
                  <a:lnTo>
                    <a:pt x="87" y="56"/>
                  </a:lnTo>
                  <a:lnTo>
                    <a:pt x="73" y="55"/>
                  </a:lnTo>
                  <a:lnTo>
                    <a:pt x="58" y="54"/>
                  </a:lnTo>
                  <a:lnTo>
                    <a:pt x="48" y="53"/>
                  </a:lnTo>
                  <a:lnTo>
                    <a:pt x="41" y="51"/>
                  </a:lnTo>
                  <a:lnTo>
                    <a:pt x="35" y="48"/>
                  </a:lnTo>
                  <a:lnTo>
                    <a:pt x="29" y="45"/>
                  </a:lnTo>
                  <a:lnTo>
                    <a:pt x="24" y="42"/>
                  </a:lnTo>
                  <a:lnTo>
                    <a:pt x="21" y="36"/>
                  </a:lnTo>
                  <a:lnTo>
                    <a:pt x="20" y="31"/>
                  </a:lnTo>
                  <a:lnTo>
                    <a:pt x="22" y="25"/>
                  </a:lnTo>
                  <a:lnTo>
                    <a:pt x="27" y="19"/>
                  </a:lnTo>
                  <a:lnTo>
                    <a:pt x="35" y="14"/>
                  </a:lnTo>
                  <a:lnTo>
                    <a:pt x="45" y="10"/>
                  </a:lnTo>
                  <a:lnTo>
                    <a:pt x="57" y="8"/>
                  </a:lnTo>
                  <a:lnTo>
                    <a:pt x="70" y="7"/>
                  </a:lnTo>
                  <a:lnTo>
                    <a:pt x="82" y="7"/>
                  </a:lnTo>
                  <a:lnTo>
                    <a:pt x="89" y="8"/>
                  </a:lnTo>
                  <a:lnTo>
                    <a:pt x="95" y="10"/>
                  </a:lnTo>
                  <a:lnTo>
                    <a:pt x="99" y="11"/>
                  </a:lnTo>
                  <a:lnTo>
                    <a:pt x="99" y="12"/>
                  </a:lnTo>
                  <a:lnTo>
                    <a:pt x="96" y="13"/>
                  </a:lnTo>
                  <a:lnTo>
                    <a:pt x="94" y="16"/>
                  </a:lnTo>
                  <a:lnTo>
                    <a:pt x="91" y="19"/>
                  </a:lnTo>
                  <a:lnTo>
                    <a:pt x="90" y="22"/>
                  </a:lnTo>
                  <a:lnTo>
                    <a:pt x="89" y="25"/>
                  </a:lnTo>
                  <a:lnTo>
                    <a:pt x="89" y="28"/>
                  </a:lnTo>
                  <a:lnTo>
                    <a:pt x="90" y="30"/>
                  </a:lnTo>
                  <a:lnTo>
                    <a:pt x="93" y="34"/>
                  </a:lnTo>
                  <a:lnTo>
                    <a:pt x="97" y="37"/>
                  </a:lnTo>
                  <a:lnTo>
                    <a:pt x="102" y="39"/>
                  </a:lnTo>
                  <a:lnTo>
                    <a:pt x="106" y="39"/>
                  </a:lnTo>
                  <a:lnTo>
                    <a:pt x="112" y="39"/>
                  </a:lnTo>
                  <a:lnTo>
                    <a:pt x="116" y="39"/>
                  </a:lnTo>
                  <a:lnTo>
                    <a:pt x="123" y="33"/>
                  </a:lnTo>
                  <a:lnTo>
                    <a:pt x="125" y="28"/>
                  </a:lnTo>
                  <a:lnTo>
                    <a:pt x="125" y="25"/>
                  </a:lnTo>
                  <a:lnTo>
                    <a:pt x="124" y="21"/>
                  </a:lnTo>
                  <a:lnTo>
                    <a:pt x="121" y="16"/>
                  </a:lnTo>
                  <a:lnTo>
                    <a:pt x="118" y="13"/>
                  </a:lnTo>
                  <a:lnTo>
                    <a:pt x="115" y="10"/>
                  </a:lnTo>
                  <a:lnTo>
                    <a:pt x="112" y="8"/>
                  </a:lnTo>
                  <a:lnTo>
                    <a:pt x="104" y="5"/>
                  </a:lnTo>
                  <a:lnTo>
                    <a:pt x="95" y="2"/>
                  </a:lnTo>
                  <a:lnTo>
                    <a:pt x="86" y="1"/>
                  </a:lnTo>
                  <a:lnTo>
                    <a:pt x="77" y="0"/>
                  </a:lnTo>
                  <a:lnTo>
                    <a:pt x="57" y="0"/>
                  </a:lnTo>
                  <a:lnTo>
                    <a:pt x="50" y="1"/>
                  </a:lnTo>
                  <a:lnTo>
                    <a:pt x="41" y="2"/>
                  </a:lnTo>
                  <a:lnTo>
                    <a:pt x="29" y="6"/>
                  </a:lnTo>
                  <a:lnTo>
                    <a:pt x="21" y="9"/>
                  </a:lnTo>
                  <a:lnTo>
                    <a:pt x="15" y="13"/>
                  </a:lnTo>
                  <a:lnTo>
                    <a:pt x="8" y="19"/>
                  </a:lnTo>
                  <a:lnTo>
                    <a:pt x="4" y="24"/>
                  </a:lnTo>
                  <a:lnTo>
                    <a:pt x="1" y="32"/>
                  </a:lnTo>
                  <a:lnTo>
                    <a:pt x="0" y="36"/>
                  </a:lnTo>
                  <a:lnTo>
                    <a:pt x="1" y="44"/>
                  </a:lnTo>
                  <a:lnTo>
                    <a:pt x="3" y="50"/>
                  </a:lnTo>
                  <a:lnTo>
                    <a:pt x="6" y="56"/>
                  </a:lnTo>
                  <a:lnTo>
                    <a:pt x="11" y="62"/>
                  </a:lnTo>
                  <a:lnTo>
                    <a:pt x="15" y="66"/>
                  </a:lnTo>
                  <a:lnTo>
                    <a:pt x="22" y="70"/>
                  </a:lnTo>
                  <a:lnTo>
                    <a:pt x="28" y="73"/>
                  </a:lnTo>
                  <a:lnTo>
                    <a:pt x="38" y="76"/>
                  </a:lnTo>
                  <a:lnTo>
                    <a:pt x="55" y="79"/>
                  </a:lnTo>
                  <a:lnTo>
                    <a:pt x="69" y="79"/>
                  </a:lnTo>
                  <a:lnTo>
                    <a:pt x="79" y="80"/>
                  </a:lnTo>
                  <a:lnTo>
                    <a:pt x="83" y="81"/>
                  </a:lnTo>
                  <a:lnTo>
                    <a:pt x="88" y="81"/>
                  </a:lnTo>
                  <a:lnTo>
                    <a:pt x="94" y="84"/>
                  </a:lnTo>
                  <a:lnTo>
                    <a:pt x="102" y="87"/>
                  </a:lnTo>
                  <a:lnTo>
                    <a:pt x="106" y="91"/>
                  </a:lnTo>
                  <a:lnTo>
                    <a:pt x="109" y="97"/>
                  </a:lnTo>
                  <a:lnTo>
                    <a:pt x="110" y="101"/>
                  </a:lnTo>
                  <a:lnTo>
                    <a:pt x="110" y="105"/>
                  </a:lnTo>
                  <a:lnTo>
                    <a:pt x="109" y="109"/>
                  </a:lnTo>
                  <a:lnTo>
                    <a:pt x="108" y="113"/>
                  </a:lnTo>
                  <a:lnTo>
                    <a:pt x="105" y="117"/>
                  </a:lnTo>
                  <a:lnTo>
                    <a:pt x="102" y="120"/>
                  </a:lnTo>
                  <a:lnTo>
                    <a:pt x="97" y="123"/>
                  </a:lnTo>
                  <a:lnTo>
                    <a:pt x="92" y="125"/>
                  </a:lnTo>
                  <a:lnTo>
                    <a:pt x="86" y="127"/>
                  </a:lnTo>
                  <a:lnTo>
                    <a:pt x="79" y="129"/>
                  </a:lnTo>
                  <a:lnTo>
                    <a:pt x="68" y="130"/>
                  </a:lnTo>
                  <a:lnTo>
                    <a:pt x="57" y="130"/>
                  </a:lnTo>
                  <a:lnTo>
                    <a:pt x="45" y="128"/>
                  </a:lnTo>
                  <a:lnTo>
                    <a:pt x="35" y="125"/>
                  </a:lnTo>
                  <a:lnTo>
                    <a:pt x="29" y="123"/>
                  </a:lnTo>
                  <a:lnTo>
                    <a:pt x="24" y="121"/>
                  </a:lnTo>
                  <a:lnTo>
                    <a:pt x="23" y="120"/>
                  </a:lnTo>
                  <a:lnTo>
                    <a:pt x="22" y="11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grpSp>
      <p:sp>
        <p:nvSpPr>
          <p:cNvPr id="82170" name="Rectangle 250"/>
          <p:cNvSpPr>
            <a:spLocks noChangeArrowheads="1"/>
          </p:cNvSpPr>
          <p:nvPr/>
        </p:nvSpPr>
        <p:spPr bwMode="auto">
          <a:xfrm>
            <a:off x="3878263" y="2603500"/>
            <a:ext cx="2090737" cy="530225"/>
          </a:xfrm>
          <a:prstGeom prst="rect">
            <a:avLst/>
          </a:prstGeom>
          <a:solidFill>
            <a:schemeClr val="accent1"/>
          </a:solidFill>
          <a:ln w="12700">
            <a:solidFill>
              <a:schemeClr val="tx1"/>
            </a:solidFill>
            <a:miter lim="800000"/>
            <a:headEnd/>
            <a:tailEnd/>
          </a:ln>
          <a:effectLst>
            <a:outerShdw dist="107763" dir="2700000" algn="ctr" rotWithShape="0">
              <a:srgbClr val="0D1837"/>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Plan</a:t>
            </a:r>
          </a:p>
        </p:txBody>
      </p:sp>
      <p:sp>
        <p:nvSpPr>
          <p:cNvPr id="82171" name="Rectangle 251"/>
          <p:cNvSpPr>
            <a:spLocks noChangeArrowheads="1"/>
          </p:cNvSpPr>
          <p:nvPr/>
        </p:nvSpPr>
        <p:spPr bwMode="auto">
          <a:xfrm>
            <a:off x="3878263" y="3165475"/>
            <a:ext cx="1474787" cy="530225"/>
          </a:xfrm>
          <a:prstGeom prst="rect">
            <a:avLst/>
          </a:prstGeom>
          <a:solidFill>
            <a:schemeClr val="accent2"/>
          </a:solidFill>
          <a:ln w="12700">
            <a:solidFill>
              <a:schemeClr val="tx1"/>
            </a:solidFill>
            <a:miter lim="800000"/>
            <a:headEnd/>
            <a:tailEnd/>
          </a:ln>
          <a:effectLst>
            <a:outerShdw dist="107763" dir="2700000" algn="ctr" rotWithShape="0">
              <a:srgbClr val="0D1837"/>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Ist</a:t>
            </a:r>
          </a:p>
        </p:txBody>
      </p:sp>
      <p:sp>
        <p:nvSpPr>
          <p:cNvPr id="82172" name="Rectangle 252"/>
          <p:cNvSpPr>
            <a:spLocks noChangeArrowheads="1"/>
          </p:cNvSpPr>
          <p:nvPr/>
        </p:nvSpPr>
        <p:spPr bwMode="auto">
          <a:xfrm>
            <a:off x="3878263" y="3725863"/>
            <a:ext cx="2771775" cy="531812"/>
          </a:xfrm>
          <a:prstGeom prst="rect">
            <a:avLst/>
          </a:prstGeom>
          <a:solidFill>
            <a:schemeClr val="hlink"/>
          </a:solidFill>
          <a:ln w="12700">
            <a:solidFill>
              <a:schemeClr val="tx1"/>
            </a:solidFill>
            <a:miter lim="800000"/>
            <a:headEnd/>
            <a:tailEnd/>
          </a:ln>
          <a:effectLst>
            <a:outerShdw dist="107763" dir="2700000" algn="ctr" rotWithShape="0">
              <a:srgbClr val="0D1837"/>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Erwartung</a:t>
            </a:r>
          </a:p>
        </p:txBody>
      </p:sp>
      <p:sp>
        <p:nvSpPr>
          <p:cNvPr id="82176" name="Rectangle 256"/>
          <p:cNvSpPr>
            <a:spLocks noChangeArrowheads="1"/>
          </p:cNvSpPr>
          <p:nvPr/>
        </p:nvSpPr>
        <p:spPr bwMode="auto">
          <a:xfrm>
            <a:off x="3268663" y="2959100"/>
            <a:ext cx="452437" cy="86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5700">
                <a:solidFill>
                  <a:srgbClr val="FFFFFF"/>
                </a:solidFill>
                <a:latin typeface="Arial" charset="0"/>
              </a:rPr>
              <a:t>*</a:t>
            </a:r>
          </a:p>
        </p:txBody>
      </p:sp>
      <p:sp>
        <p:nvSpPr>
          <p:cNvPr id="82177" name="Rectangle 257"/>
          <p:cNvSpPr>
            <a:spLocks noChangeArrowheads="1"/>
          </p:cNvSpPr>
          <p:nvPr/>
        </p:nvSpPr>
        <p:spPr bwMode="auto">
          <a:xfrm>
            <a:off x="6635750" y="2960688"/>
            <a:ext cx="452438" cy="86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5700">
                <a:solidFill>
                  <a:srgbClr val="FFFFFF"/>
                </a:solidFill>
                <a:latin typeface="Arial" charset="0"/>
              </a:rPr>
              <a:t>*</a:t>
            </a:r>
          </a:p>
        </p:txBody>
      </p:sp>
      <p:sp>
        <p:nvSpPr>
          <p:cNvPr id="82182" name="AutoShape 262"/>
          <p:cNvSpPr>
            <a:spLocks noChangeArrowheads="1"/>
          </p:cNvSpPr>
          <p:nvPr/>
        </p:nvSpPr>
        <p:spPr bwMode="auto">
          <a:xfrm>
            <a:off x="7818438" y="2959100"/>
            <a:ext cx="731837" cy="215900"/>
          </a:xfrm>
          <a:prstGeom prst="leftArrow">
            <a:avLst>
              <a:gd name="adj1" fmla="val 50000"/>
              <a:gd name="adj2" fmla="val 84743"/>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2183" name="AutoShape 263"/>
          <p:cNvSpPr>
            <a:spLocks noChangeArrowheads="1"/>
          </p:cNvSpPr>
          <p:nvPr/>
        </p:nvSpPr>
        <p:spPr bwMode="auto">
          <a:xfrm rot="837085">
            <a:off x="7891463" y="3608388"/>
            <a:ext cx="731837" cy="215900"/>
          </a:xfrm>
          <a:prstGeom prst="leftArrow">
            <a:avLst>
              <a:gd name="adj1" fmla="val 50000"/>
              <a:gd name="adj2" fmla="val 84743"/>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2184" name="AutoShape 264"/>
          <p:cNvSpPr>
            <a:spLocks noChangeArrowheads="1"/>
          </p:cNvSpPr>
          <p:nvPr/>
        </p:nvSpPr>
        <p:spPr bwMode="auto">
          <a:xfrm rot="-1678623">
            <a:off x="7818438" y="2309813"/>
            <a:ext cx="731837" cy="215900"/>
          </a:xfrm>
          <a:prstGeom prst="leftArrow">
            <a:avLst>
              <a:gd name="adj1" fmla="val 50000"/>
              <a:gd name="adj2" fmla="val 84743"/>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2185" name="WordArt 265"/>
          <p:cNvSpPr>
            <a:spLocks noChangeArrowheads="1" noChangeShapeType="1" noTextEdit="1"/>
          </p:cNvSpPr>
          <p:nvPr/>
        </p:nvSpPr>
        <p:spPr bwMode="auto">
          <a:xfrm>
            <a:off x="2119313" y="3968750"/>
            <a:ext cx="511175" cy="5048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grpSp>
        <p:nvGrpSpPr>
          <p:cNvPr id="82186" name="Group 266"/>
          <p:cNvGrpSpPr>
            <a:grpSpLocks/>
          </p:cNvGrpSpPr>
          <p:nvPr/>
        </p:nvGrpSpPr>
        <p:grpSpPr bwMode="auto">
          <a:xfrm>
            <a:off x="8402638" y="215900"/>
            <a:ext cx="1243012" cy="950913"/>
            <a:chOff x="5520" y="144"/>
            <a:chExt cx="816" cy="632"/>
          </a:xfrm>
        </p:grpSpPr>
        <p:sp>
          <p:nvSpPr>
            <p:cNvPr id="82187" name="Oval 267"/>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2188" name="Oval 268"/>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2189" name="Oval 269"/>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2190" name="Oval 270"/>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1" name="Oval 271"/>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2" name="Oval 272"/>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3" name="Freeform 273"/>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4" name="Freeform 274"/>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5" name="Freeform 275"/>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6" name="Freeform 276"/>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2197" name="Oval 277"/>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2198" name="Oval 278"/>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2199" name="Oval 279"/>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2200" name="AutoShape 280"/>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2201" name="AutoShape 281"/>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2202" name="Text Box 282"/>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82203" name="Oval 283"/>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17" name="Rectangle 905"/>
          <p:cNvSpPr>
            <a:spLocks noChangeArrowheads="1"/>
          </p:cNvSpPr>
          <p:nvPr/>
        </p:nvSpPr>
        <p:spPr bwMode="auto">
          <a:xfrm>
            <a:off x="4457700" y="4618038"/>
            <a:ext cx="4311650" cy="1443037"/>
          </a:xfrm>
          <a:prstGeom prst="rect">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lstStyle>
            <a:lvl1pPr marL="273050" indent="-273050" algn="l" defTabSz="727075">
              <a:lnSpc>
                <a:spcPct val="90000"/>
              </a:lnSpc>
              <a:spcBef>
                <a:spcPct val="30000"/>
              </a:spcBef>
              <a:buSzPct val="100000"/>
              <a:buChar char="•"/>
              <a:defRPr sz="2300" b="1">
                <a:solidFill>
                  <a:schemeClr val="tx1"/>
                </a:solidFill>
                <a:latin typeface="Arial" charset="0"/>
              </a:defRPr>
            </a:lvl1pPr>
            <a:lvl2pPr marL="654050" indent="-217488" algn="l" defTabSz="727075">
              <a:lnSpc>
                <a:spcPct val="90000"/>
              </a:lnSpc>
              <a:spcBef>
                <a:spcPct val="30000"/>
              </a:spcBef>
              <a:buSzPct val="100000"/>
              <a:buChar char="–"/>
              <a:defRPr sz="1700" b="1">
                <a:solidFill>
                  <a:schemeClr val="tx1"/>
                </a:solidFill>
                <a:latin typeface="Arial" charset="0"/>
              </a:defRPr>
            </a:lvl2pPr>
            <a:lvl3pPr marL="1090613" indent="-217488" algn="l" defTabSz="727075">
              <a:lnSpc>
                <a:spcPct val="90000"/>
              </a:lnSpc>
              <a:spcBef>
                <a:spcPct val="30000"/>
              </a:spcBef>
              <a:buSzPct val="100000"/>
              <a:buChar char="»"/>
              <a:defRPr sz="1700" b="1">
                <a:solidFill>
                  <a:schemeClr val="tx1"/>
                </a:solidFill>
                <a:latin typeface="Arial" charset="0"/>
              </a:defRPr>
            </a:lvl3pPr>
            <a:lvl4pPr marL="1471613" indent="-163513" algn="l" defTabSz="727075">
              <a:lnSpc>
                <a:spcPct val="90000"/>
              </a:lnSpc>
              <a:spcBef>
                <a:spcPct val="30000"/>
              </a:spcBef>
              <a:buSzPct val="100000"/>
              <a:buChar char="•"/>
              <a:defRPr sz="1300" b="1">
                <a:solidFill>
                  <a:schemeClr val="tx1"/>
                </a:solidFill>
                <a:latin typeface="Arial" charset="0"/>
              </a:defRPr>
            </a:lvl4pPr>
            <a:lvl5pPr marL="1908175" indent="-163513" algn="l" defTabSz="727075">
              <a:lnSpc>
                <a:spcPct val="90000"/>
              </a:lnSpc>
              <a:spcBef>
                <a:spcPct val="30000"/>
              </a:spcBef>
              <a:buSzPct val="100000"/>
              <a:buChar char="–"/>
              <a:defRPr sz="1300" b="1">
                <a:solidFill>
                  <a:schemeClr val="tx1"/>
                </a:solidFill>
                <a:latin typeface="Arial" charset="0"/>
              </a:defRPr>
            </a:lvl5pPr>
            <a:lvl6pPr marL="23653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6pPr>
            <a:lvl7pPr marL="28225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7pPr>
            <a:lvl8pPr marL="32797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8pPr>
            <a:lvl9pPr marL="37369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9pPr>
          </a:lstStyle>
          <a:p>
            <a:pPr>
              <a:buFontTx/>
              <a:buNone/>
            </a:pPr>
            <a:r>
              <a:rPr lang="de-DE" altLang="en-US" sz="1900"/>
              <a:t> </a:t>
            </a:r>
            <a:endParaRPr lang="de-DE" altLang="en-US" sz="1700"/>
          </a:p>
        </p:txBody>
      </p:sp>
      <p:sp>
        <p:nvSpPr>
          <p:cNvPr id="115714" name="Rectangle 2"/>
          <p:cNvSpPr>
            <a:spLocks noGrp="1" noChangeArrowheads="1"/>
          </p:cNvSpPr>
          <p:nvPr>
            <p:ph type="title"/>
          </p:nvPr>
        </p:nvSpPr>
        <p:spPr>
          <a:xfrm>
            <a:off x="1344613" y="550863"/>
            <a:ext cx="4464050" cy="720725"/>
          </a:xfrm>
        </p:spPr>
        <p:txBody>
          <a:bodyPr/>
          <a:lstStyle/>
          <a:p>
            <a:r>
              <a:rPr lang="de-DE" altLang="en-US"/>
              <a:t>Reporting</a:t>
            </a:r>
            <a:br>
              <a:rPr lang="de-DE" altLang="en-US"/>
            </a:br>
            <a:r>
              <a:rPr lang="de-DE" altLang="en-US" sz="1700" i="1"/>
              <a:t>4. Wirkungsfelder : Software-Management</a:t>
            </a:r>
            <a:r>
              <a:rPr lang="de-DE" altLang="en-US" sz="1700"/>
              <a:t> </a:t>
            </a:r>
          </a:p>
        </p:txBody>
      </p:sp>
      <p:sp>
        <p:nvSpPr>
          <p:cNvPr id="116196" name="Rectangle 484"/>
          <p:cNvSpPr>
            <a:spLocks noChangeArrowheads="1"/>
          </p:cNvSpPr>
          <p:nvPr/>
        </p:nvSpPr>
        <p:spPr bwMode="auto">
          <a:xfrm>
            <a:off x="1028700" y="1527175"/>
            <a:ext cx="7734300" cy="2946400"/>
          </a:xfrm>
          <a:prstGeom prst="rect">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anchor="ctr"/>
          <a:lstStyle/>
          <a:p>
            <a:endParaRPr lang="en-GB"/>
          </a:p>
        </p:txBody>
      </p:sp>
      <p:sp>
        <p:nvSpPr>
          <p:cNvPr id="116374" name="Rectangle 662"/>
          <p:cNvSpPr>
            <a:spLocks noChangeArrowheads="1"/>
          </p:cNvSpPr>
          <p:nvPr/>
        </p:nvSpPr>
        <p:spPr bwMode="auto">
          <a:xfrm>
            <a:off x="4114800" y="2252663"/>
            <a:ext cx="94615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Kosten</a:t>
            </a:r>
          </a:p>
        </p:txBody>
      </p:sp>
      <p:sp>
        <p:nvSpPr>
          <p:cNvPr id="116396" name="Rectangle 684"/>
          <p:cNvSpPr>
            <a:spLocks noChangeArrowheads="1"/>
          </p:cNvSpPr>
          <p:nvPr/>
        </p:nvSpPr>
        <p:spPr bwMode="auto">
          <a:xfrm>
            <a:off x="5978525" y="3998913"/>
            <a:ext cx="196215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Produkt-Qualität</a:t>
            </a:r>
          </a:p>
        </p:txBody>
      </p:sp>
      <p:sp>
        <p:nvSpPr>
          <p:cNvPr id="116411" name="AutoShape 699"/>
          <p:cNvSpPr>
            <a:spLocks noChangeArrowheads="1"/>
          </p:cNvSpPr>
          <p:nvPr/>
        </p:nvSpPr>
        <p:spPr bwMode="auto">
          <a:xfrm>
            <a:off x="5314950" y="1768475"/>
            <a:ext cx="1673225" cy="424657"/>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chemeClr val="bg2"/>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Liegen die Kosten im </a:t>
            </a:r>
          </a:p>
          <a:p>
            <a:pPr>
              <a:lnSpc>
                <a:spcPct val="90000"/>
              </a:lnSpc>
            </a:pPr>
            <a:r>
              <a:rPr lang="de-DE" altLang="en-US" sz="1100" b="0">
                <a:latin typeface="Arial" charset="0"/>
              </a:rPr>
              <a:t>geplanten Rahmen?</a:t>
            </a:r>
          </a:p>
        </p:txBody>
      </p:sp>
      <p:sp>
        <p:nvSpPr>
          <p:cNvPr id="116412" name="AutoShape 700"/>
          <p:cNvSpPr>
            <a:spLocks noChangeArrowheads="1"/>
          </p:cNvSpPr>
          <p:nvPr/>
        </p:nvSpPr>
        <p:spPr bwMode="auto">
          <a:xfrm>
            <a:off x="5868988" y="2816225"/>
            <a:ext cx="2290762" cy="59531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chemeClr val="bg2"/>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Liefern wir das vereinbarte </a:t>
            </a:r>
          </a:p>
          <a:p>
            <a:pPr>
              <a:lnSpc>
                <a:spcPct val="90000"/>
              </a:lnSpc>
            </a:pPr>
            <a:r>
              <a:rPr lang="de-DE" altLang="en-US" sz="1100" b="0">
                <a:latin typeface="Arial" charset="0"/>
              </a:rPr>
              <a:t>Ergebnis mit den vereinbarten </a:t>
            </a:r>
          </a:p>
          <a:p>
            <a:pPr>
              <a:lnSpc>
                <a:spcPct val="90000"/>
              </a:lnSpc>
            </a:pPr>
            <a:r>
              <a:rPr lang="de-DE" altLang="en-US" sz="1100" b="0">
                <a:latin typeface="Arial" charset="0"/>
              </a:rPr>
              <a:t>Eigenschaften?</a:t>
            </a:r>
          </a:p>
        </p:txBody>
      </p:sp>
      <p:sp>
        <p:nvSpPr>
          <p:cNvPr id="116413" name="AutoShape 701"/>
          <p:cNvSpPr>
            <a:spLocks noChangeArrowheads="1"/>
          </p:cNvSpPr>
          <p:nvPr/>
        </p:nvSpPr>
        <p:spPr bwMode="auto">
          <a:xfrm flipH="1">
            <a:off x="1238250" y="2779713"/>
            <a:ext cx="1400175" cy="424656"/>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chemeClr val="bg2"/>
            </a:outerShdw>
          </a:effec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Liegen die </a:t>
            </a:r>
          </a:p>
          <a:p>
            <a:pPr>
              <a:lnSpc>
                <a:spcPct val="90000"/>
              </a:lnSpc>
            </a:pPr>
            <a:r>
              <a:rPr lang="de-DE" altLang="en-US" sz="1100" b="0">
                <a:latin typeface="Arial" charset="0"/>
              </a:rPr>
              <a:t>Termine im Plan?</a:t>
            </a:r>
          </a:p>
        </p:txBody>
      </p:sp>
      <p:sp>
        <p:nvSpPr>
          <p:cNvPr id="116414" name="Rectangle 702"/>
          <p:cNvSpPr>
            <a:spLocks noChangeArrowheads="1"/>
          </p:cNvSpPr>
          <p:nvPr/>
        </p:nvSpPr>
        <p:spPr bwMode="auto">
          <a:xfrm>
            <a:off x="1022350" y="4689475"/>
            <a:ext cx="3240088" cy="1371600"/>
          </a:xfrm>
          <a:prstGeom prst="rect">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nchor="ctr"/>
          <a:lstStyle>
            <a:lvl1pPr marL="273050" indent="-273050" algn="l" defTabSz="727075">
              <a:lnSpc>
                <a:spcPct val="90000"/>
              </a:lnSpc>
              <a:spcBef>
                <a:spcPct val="30000"/>
              </a:spcBef>
              <a:buSzPct val="100000"/>
              <a:buChar char="•"/>
              <a:defRPr sz="2300" b="1">
                <a:solidFill>
                  <a:schemeClr val="tx1"/>
                </a:solidFill>
                <a:latin typeface="Arial" charset="0"/>
              </a:defRPr>
            </a:lvl1pPr>
            <a:lvl2pPr marL="654050" indent="-217488" algn="l" defTabSz="727075">
              <a:lnSpc>
                <a:spcPct val="90000"/>
              </a:lnSpc>
              <a:spcBef>
                <a:spcPct val="30000"/>
              </a:spcBef>
              <a:buSzPct val="100000"/>
              <a:buChar char="–"/>
              <a:defRPr sz="1700" b="1">
                <a:solidFill>
                  <a:schemeClr val="tx1"/>
                </a:solidFill>
                <a:latin typeface="Arial" charset="0"/>
              </a:defRPr>
            </a:lvl2pPr>
            <a:lvl3pPr marL="1090613" indent="-217488" algn="l" defTabSz="727075">
              <a:lnSpc>
                <a:spcPct val="90000"/>
              </a:lnSpc>
              <a:spcBef>
                <a:spcPct val="30000"/>
              </a:spcBef>
              <a:buSzPct val="100000"/>
              <a:buChar char="»"/>
              <a:defRPr sz="1700" b="1">
                <a:solidFill>
                  <a:schemeClr val="tx1"/>
                </a:solidFill>
                <a:latin typeface="Arial" charset="0"/>
              </a:defRPr>
            </a:lvl3pPr>
            <a:lvl4pPr marL="1471613" indent="-163513" algn="l" defTabSz="727075">
              <a:lnSpc>
                <a:spcPct val="90000"/>
              </a:lnSpc>
              <a:spcBef>
                <a:spcPct val="30000"/>
              </a:spcBef>
              <a:buSzPct val="100000"/>
              <a:buChar char="•"/>
              <a:defRPr sz="1300" b="1">
                <a:solidFill>
                  <a:schemeClr val="tx1"/>
                </a:solidFill>
                <a:latin typeface="Arial" charset="0"/>
              </a:defRPr>
            </a:lvl4pPr>
            <a:lvl5pPr marL="1908175" indent="-163513" algn="l" defTabSz="727075">
              <a:lnSpc>
                <a:spcPct val="90000"/>
              </a:lnSpc>
              <a:spcBef>
                <a:spcPct val="30000"/>
              </a:spcBef>
              <a:buSzPct val="100000"/>
              <a:buChar char="–"/>
              <a:defRPr sz="1300" b="1">
                <a:solidFill>
                  <a:schemeClr val="tx1"/>
                </a:solidFill>
                <a:latin typeface="Arial" charset="0"/>
              </a:defRPr>
            </a:lvl5pPr>
            <a:lvl6pPr marL="23653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6pPr>
            <a:lvl7pPr marL="28225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7pPr>
            <a:lvl8pPr marL="32797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8pPr>
            <a:lvl9pPr marL="3736975" indent="-163513" defTabSz="727075" eaLnBrk="0" fontAlgn="base" hangingPunct="0">
              <a:lnSpc>
                <a:spcPct val="90000"/>
              </a:lnSpc>
              <a:spcBef>
                <a:spcPct val="30000"/>
              </a:spcBef>
              <a:spcAft>
                <a:spcPct val="0"/>
              </a:spcAft>
              <a:buSzPct val="100000"/>
              <a:buChar char="–"/>
              <a:defRPr sz="1300" b="1">
                <a:solidFill>
                  <a:schemeClr val="tx1"/>
                </a:solidFill>
                <a:latin typeface="Arial" charset="0"/>
              </a:defRPr>
            </a:lvl9pPr>
          </a:lstStyle>
          <a:p>
            <a:pPr>
              <a:buFontTx/>
              <a:buNone/>
            </a:pPr>
            <a:r>
              <a:rPr lang="de-DE" altLang="en-US" sz="1700"/>
              <a:t>Berichtet wird ... </a:t>
            </a:r>
          </a:p>
          <a:p>
            <a:r>
              <a:rPr lang="de-DE" altLang="en-US" sz="1300"/>
              <a:t>der ursprüngliche Planwert</a:t>
            </a:r>
          </a:p>
          <a:p>
            <a:r>
              <a:rPr lang="de-DE" altLang="en-US" sz="1300"/>
              <a:t>der kumulierte Istwert</a:t>
            </a:r>
          </a:p>
          <a:p>
            <a:r>
              <a:rPr lang="de-DE" altLang="en-US" sz="1300"/>
              <a:t>der erwartete Endwert</a:t>
            </a:r>
          </a:p>
        </p:txBody>
      </p:sp>
      <p:grpSp>
        <p:nvGrpSpPr>
          <p:cNvPr id="116620" name="Group 908"/>
          <p:cNvGrpSpPr>
            <a:grpSpLocks/>
          </p:cNvGrpSpPr>
          <p:nvPr/>
        </p:nvGrpSpPr>
        <p:grpSpPr bwMode="auto">
          <a:xfrm>
            <a:off x="4676775" y="4762500"/>
            <a:ext cx="3276600" cy="860425"/>
            <a:chOff x="3072" y="3168"/>
            <a:chExt cx="2152" cy="572"/>
          </a:xfrm>
        </p:grpSpPr>
        <p:sp>
          <p:nvSpPr>
            <p:cNvPr id="116417" name="Rectangle 705"/>
            <p:cNvSpPr>
              <a:spLocks noChangeArrowheads="1"/>
            </p:cNvSpPr>
            <p:nvPr/>
          </p:nvSpPr>
          <p:spPr bwMode="auto">
            <a:xfrm>
              <a:off x="3072" y="3168"/>
              <a:ext cx="1624" cy="188"/>
            </a:xfrm>
            <a:prstGeom prst="rect">
              <a:avLst/>
            </a:prstGeom>
            <a:solidFill>
              <a:schemeClr val="accent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18" name="Rectangle 706"/>
            <p:cNvSpPr>
              <a:spLocks noChangeArrowheads="1"/>
            </p:cNvSpPr>
            <p:nvPr/>
          </p:nvSpPr>
          <p:spPr bwMode="auto">
            <a:xfrm>
              <a:off x="3072" y="3364"/>
              <a:ext cx="1144" cy="188"/>
            </a:xfrm>
            <a:prstGeom prst="rect">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19" name="Rectangle 707"/>
            <p:cNvSpPr>
              <a:spLocks noChangeArrowheads="1"/>
            </p:cNvSpPr>
            <p:nvPr/>
          </p:nvSpPr>
          <p:spPr bwMode="auto">
            <a:xfrm>
              <a:off x="3072" y="3552"/>
              <a:ext cx="2152" cy="188"/>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16420" name="Rectangle 708"/>
          <p:cNvSpPr>
            <a:spLocks noChangeArrowheads="1"/>
          </p:cNvSpPr>
          <p:nvPr/>
        </p:nvSpPr>
        <p:spPr bwMode="auto">
          <a:xfrm>
            <a:off x="4672013" y="4810125"/>
            <a:ext cx="508000" cy="236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solidFill>
                  <a:schemeClr val="bg1"/>
                </a:solidFill>
                <a:latin typeface="Arial" charset="0"/>
              </a:rPr>
              <a:t>Plan </a:t>
            </a:r>
          </a:p>
        </p:txBody>
      </p:sp>
      <p:sp>
        <p:nvSpPr>
          <p:cNvPr id="116421" name="Rectangle 709"/>
          <p:cNvSpPr>
            <a:spLocks noChangeArrowheads="1"/>
          </p:cNvSpPr>
          <p:nvPr/>
        </p:nvSpPr>
        <p:spPr bwMode="auto">
          <a:xfrm>
            <a:off x="4672013" y="5091113"/>
            <a:ext cx="434975" cy="236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solidFill>
                  <a:schemeClr val="bg1"/>
                </a:solidFill>
                <a:latin typeface="Arial" charset="0"/>
              </a:rPr>
              <a:t>Ist </a:t>
            </a:r>
          </a:p>
        </p:txBody>
      </p:sp>
      <p:sp>
        <p:nvSpPr>
          <p:cNvPr id="116422" name="Rectangle 710"/>
          <p:cNvSpPr>
            <a:spLocks noChangeArrowheads="1"/>
          </p:cNvSpPr>
          <p:nvPr/>
        </p:nvSpPr>
        <p:spPr bwMode="auto">
          <a:xfrm>
            <a:off x="4672013" y="5380038"/>
            <a:ext cx="1020762" cy="236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solidFill>
                  <a:schemeClr val="bg1"/>
                </a:solidFill>
                <a:latin typeface="Arial" charset="0"/>
              </a:rPr>
              <a:t>Erwartung</a:t>
            </a:r>
          </a:p>
        </p:txBody>
      </p:sp>
      <p:sp>
        <p:nvSpPr>
          <p:cNvPr id="116423" name="AutoShape 711"/>
          <p:cNvSpPr>
            <a:spLocks noChangeArrowheads="1"/>
          </p:cNvSpPr>
          <p:nvPr/>
        </p:nvSpPr>
        <p:spPr bwMode="auto">
          <a:xfrm rot="16200000">
            <a:off x="4492625" y="5700713"/>
            <a:ext cx="355600" cy="222250"/>
          </a:xfrm>
          <a:prstGeom prst="rightArrow">
            <a:avLst>
              <a:gd name="adj1" fmla="val 75000"/>
              <a:gd name="adj2" fmla="val 80007"/>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24" name="Line 712"/>
          <p:cNvSpPr>
            <a:spLocks noChangeShapeType="1"/>
          </p:cNvSpPr>
          <p:nvPr/>
        </p:nvSpPr>
        <p:spPr bwMode="auto">
          <a:xfrm>
            <a:off x="4676775" y="5627688"/>
            <a:ext cx="38608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25" name="AutoShape 713"/>
          <p:cNvSpPr>
            <a:spLocks noChangeArrowheads="1"/>
          </p:cNvSpPr>
          <p:nvPr/>
        </p:nvSpPr>
        <p:spPr bwMode="auto">
          <a:xfrm rot="16200000">
            <a:off x="6977063" y="5700713"/>
            <a:ext cx="355600" cy="222250"/>
          </a:xfrm>
          <a:prstGeom prst="rightArrow">
            <a:avLst>
              <a:gd name="adj1" fmla="val 75000"/>
              <a:gd name="adj2" fmla="val 80007"/>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26" name="AutoShape 714"/>
          <p:cNvSpPr>
            <a:spLocks noChangeArrowheads="1"/>
          </p:cNvSpPr>
          <p:nvPr/>
        </p:nvSpPr>
        <p:spPr bwMode="auto">
          <a:xfrm rot="16200000">
            <a:off x="6246813" y="5700713"/>
            <a:ext cx="355600" cy="222250"/>
          </a:xfrm>
          <a:prstGeom prst="rightArrow">
            <a:avLst>
              <a:gd name="adj1" fmla="val 75000"/>
              <a:gd name="adj2" fmla="val 80007"/>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27" name="AutoShape 715"/>
          <p:cNvSpPr>
            <a:spLocks noChangeArrowheads="1"/>
          </p:cNvSpPr>
          <p:nvPr/>
        </p:nvSpPr>
        <p:spPr bwMode="auto">
          <a:xfrm rot="16200000">
            <a:off x="7780338" y="5700713"/>
            <a:ext cx="355600" cy="222250"/>
          </a:xfrm>
          <a:prstGeom prst="rightArrow">
            <a:avLst>
              <a:gd name="adj1" fmla="val 75000"/>
              <a:gd name="adj2" fmla="val 80007"/>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6428" name="WordArt 716"/>
          <p:cNvSpPr>
            <a:spLocks noChangeArrowheads="1" noChangeShapeType="1" noTextEdit="1"/>
          </p:cNvSpPr>
          <p:nvPr/>
        </p:nvSpPr>
        <p:spPr bwMode="auto">
          <a:xfrm>
            <a:off x="5407025" y="3535363"/>
            <a:ext cx="511175" cy="504825"/>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grpSp>
        <p:nvGrpSpPr>
          <p:cNvPr id="116429" name="Group 717"/>
          <p:cNvGrpSpPr>
            <a:grpSpLocks/>
          </p:cNvGrpSpPr>
          <p:nvPr/>
        </p:nvGrpSpPr>
        <p:grpSpPr bwMode="auto">
          <a:xfrm>
            <a:off x="2849563" y="3103563"/>
            <a:ext cx="927100" cy="1095375"/>
            <a:chOff x="1152" y="1239"/>
            <a:chExt cx="609" cy="729"/>
          </a:xfrm>
        </p:grpSpPr>
        <p:sp>
          <p:nvSpPr>
            <p:cNvPr id="116430" name="Freeform 718"/>
            <p:cNvSpPr>
              <a:spLocks/>
            </p:cNvSpPr>
            <p:nvPr/>
          </p:nvSpPr>
          <p:spPr bwMode="auto">
            <a:xfrm>
              <a:off x="1429" y="1272"/>
              <a:ext cx="55" cy="310"/>
            </a:xfrm>
            <a:custGeom>
              <a:avLst/>
              <a:gdLst>
                <a:gd name="T0" fmla="*/ 54 w 55"/>
                <a:gd name="T1" fmla="*/ 309 h 310"/>
                <a:gd name="T2" fmla="*/ 54 w 55"/>
                <a:gd name="T3" fmla="*/ 0 h 310"/>
                <a:gd name="T4" fmla="*/ 0 w 55"/>
                <a:gd name="T5" fmla="*/ 0 h 310"/>
                <a:gd name="T6" fmla="*/ 0 w 55"/>
                <a:gd name="T7" fmla="*/ 309 h 310"/>
                <a:gd name="T8" fmla="*/ 54 w 55"/>
                <a:gd name="T9" fmla="*/ 309 h 310"/>
              </a:gdLst>
              <a:ahLst/>
              <a:cxnLst>
                <a:cxn ang="0">
                  <a:pos x="T0" y="T1"/>
                </a:cxn>
                <a:cxn ang="0">
                  <a:pos x="T2" y="T3"/>
                </a:cxn>
                <a:cxn ang="0">
                  <a:pos x="T4" y="T5"/>
                </a:cxn>
                <a:cxn ang="0">
                  <a:pos x="T6" y="T7"/>
                </a:cxn>
                <a:cxn ang="0">
                  <a:pos x="T8" y="T9"/>
                </a:cxn>
              </a:cxnLst>
              <a:rect l="0" t="0" r="r" b="b"/>
              <a:pathLst>
                <a:path w="55" h="310">
                  <a:moveTo>
                    <a:pt x="54" y="309"/>
                  </a:moveTo>
                  <a:lnTo>
                    <a:pt x="54" y="0"/>
                  </a:lnTo>
                  <a:lnTo>
                    <a:pt x="0" y="0"/>
                  </a:lnTo>
                  <a:lnTo>
                    <a:pt x="0" y="309"/>
                  </a:lnTo>
                  <a:lnTo>
                    <a:pt x="54" y="30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1" name="Freeform 719"/>
            <p:cNvSpPr>
              <a:spLocks/>
            </p:cNvSpPr>
            <p:nvPr/>
          </p:nvSpPr>
          <p:spPr bwMode="auto">
            <a:xfrm>
              <a:off x="1429" y="1511"/>
              <a:ext cx="55" cy="56"/>
            </a:xfrm>
            <a:custGeom>
              <a:avLst/>
              <a:gdLst>
                <a:gd name="T0" fmla="*/ 0 w 55"/>
                <a:gd name="T1" fmla="*/ 55 h 56"/>
                <a:gd name="T2" fmla="*/ 54 w 55"/>
                <a:gd name="T3" fmla="*/ 20 h 56"/>
                <a:gd name="T4" fmla="*/ 54 w 55"/>
                <a:gd name="T5" fmla="*/ 0 h 56"/>
                <a:gd name="T6" fmla="*/ 0 w 55"/>
                <a:gd name="T7" fmla="*/ 35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5"/>
                  </a:lnTo>
                  <a:lnTo>
                    <a:pt x="0" y="5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2" name="Freeform 720"/>
            <p:cNvSpPr>
              <a:spLocks/>
            </p:cNvSpPr>
            <p:nvPr/>
          </p:nvSpPr>
          <p:spPr bwMode="auto">
            <a:xfrm>
              <a:off x="1429" y="1458"/>
              <a:ext cx="55" cy="54"/>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3" name="Freeform 721"/>
            <p:cNvSpPr>
              <a:spLocks/>
            </p:cNvSpPr>
            <p:nvPr/>
          </p:nvSpPr>
          <p:spPr bwMode="auto">
            <a:xfrm>
              <a:off x="1429" y="1402"/>
              <a:ext cx="55" cy="54"/>
            </a:xfrm>
            <a:custGeom>
              <a:avLst/>
              <a:gdLst>
                <a:gd name="T0" fmla="*/ 0 w 55"/>
                <a:gd name="T1" fmla="*/ 53 h 54"/>
                <a:gd name="T2" fmla="*/ 54 w 55"/>
                <a:gd name="T3" fmla="*/ 20 h 54"/>
                <a:gd name="T4" fmla="*/ 54 w 55"/>
                <a:gd name="T5" fmla="*/ 0 h 54"/>
                <a:gd name="T6" fmla="*/ 0 w 55"/>
                <a:gd name="T7" fmla="*/ 33 h 54"/>
                <a:gd name="T8" fmla="*/ 0 w 55"/>
                <a:gd name="T9" fmla="*/ 53 h 54"/>
              </a:gdLst>
              <a:ahLst/>
              <a:cxnLst>
                <a:cxn ang="0">
                  <a:pos x="T0" y="T1"/>
                </a:cxn>
                <a:cxn ang="0">
                  <a:pos x="T2" y="T3"/>
                </a:cxn>
                <a:cxn ang="0">
                  <a:pos x="T4" y="T5"/>
                </a:cxn>
                <a:cxn ang="0">
                  <a:pos x="T6" y="T7"/>
                </a:cxn>
                <a:cxn ang="0">
                  <a:pos x="T8" y="T9"/>
                </a:cxn>
              </a:cxnLst>
              <a:rect l="0" t="0" r="r" b="b"/>
              <a:pathLst>
                <a:path w="55" h="54">
                  <a:moveTo>
                    <a:pt x="0" y="53"/>
                  </a:moveTo>
                  <a:lnTo>
                    <a:pt x="54" y="20"/>
                  </a:lnTo>
                  <a:lnTo>
                    <a:pt x="54" y="0"/>
                  </a:lnTo>
                  <a:lnTo>
                    <a:pt x="0" y="33"/>
                  </a:lnTo>
                  <a:lnTo>
                    <a:pt x="0"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4" name="Freeform 722"/>
            <p:cNvSpPr>
              <a:spLocks/>
            </p:cNvSpPr>
            <p:nvPr/>
          </p:nvSpPr>
          <p:spPr bwMode="auto">
            <a:xfrm>
              <a:off x="1429" y="1347"/>
              <a:ext cx="55" cy="56"/>
            </a:xfrm>
            <a:custGeom>
              <a:avLst/>
              <a:gdLst>
                <a:gd name="T0" fmla="*/ 0 w 55"/>
                <a:gd name="T1" fmla="*/ 55 h 56"/>
                <a:gd name="T2" fmla="*/ 54 w 55"/>
                <a:gd name="T3" fmla="*/ 20 h 56"/>
                <a:gd name="T4" fmla="*/ 54 w 55"/>
                <a:gd name="T5" fmla="*/ 0 h 56"/>
                <a:gd name="T6" fmla="*/ 0 w 55"/>
                <a:gd name="T7" fmla="*/ 34 h 56"/>
                <a:gd name="T8" fmla="*/ 0 w 55"/>
                <a:gd name="T9" fmla="*/ 55 h 56"/>
              </a:gdLst>
              <a:ahLst/>
              <a:cxnLst>
                <a:cxn ang="0">
                  <a:pos x="T0" y="T1"/>
                </a:cxn>
                <a:cxn ang="0">
                  <a:pos x="T2" y="T3"/>
                </a:cxn>
                <a:cxn ang="0">
                  <a:pos x="T4" y="T5"/>
                </a:cxn>
                <a:cxn ang="0">
                  <a:pos x="T6" y="T7"/>
                </a:cxn>
                <a:cxn ang="0">
                  <a:pos x="T8" y="T9"/>
                </a:cxn>
              </a:cxnLst>
              <a:rect l="0" t="0" r="r" b="b"/>
              <a:pathLst>
                <a:path w="55" h="56">
                  <a:moveTo>
                    <a:pt x="0" y="55"/>
                  </a:moveTo>
                  <a:lnTo>
                    <a:pt x="54" y="20"/>
                  </a:lnTo>
                  <a:lnTo>
                    <a:pt x="54" y="0"/>
                  </a:lnTo>
                  <a:lnTo>
                    <a:pt x="0" y="34"/>
                  </a:lnTo>
                  <a:lnTo>
                    <a:pt x="0" y="5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5" name="Freeform 723"/>
            <p:cNvSpPr>
              <a:spLocks/>
            </p:cNvSpPr>
            <p:nvPr/>
          </p:nvSpPr>
          <p:spPr bwMode="auto">
            <a:xfrm>
              <a:off x="1429" y="1291"/>
              <a:ext cx="55" cy="55"/>
            </a:xfrm>
            <a:custGeom>
              <a:avLst/>
              <a:gdLst>
                <a:gd name="T0" fmla="*/ 0 w 55"/>
                <a:gd name="T1" fmla="*/ 54 h 55"/>
                <a:gd name="T2" fmla="*/ 54 w 55"/>
                <a:gd name="T3" fmla="*/ 20 h 55"/>
                <a:gd name="T4" fmla="*/ 54 w 55"/>
                <a:gd name="T5" fmla="*/ 0 h 55"/>
                <a:gd name="T6" fmla="*/ 0 w 55"/>
                <a:gd name="T7" fmla="*/ 34 h 55"/>
                <a:gd name="T8" fmla="*/ 0 w 55"/>
                <a:gd name="T9" fmla="*/ 54 h 55"/>
              </a:gdLst>
              <a:ahLst/>
              <a:cxnLst>
                <a:cxn ang="0">
                  <a:pos x="T0" y="T1"/>
                </a:cxn>
                <a:cxn ang="0">
                  <a:pos x="T2" y="T3"/>
                </a:cxn>
                <a:cxn ang="0">
                  <a:pos x="T4" y="T5"/>
                </a:cxn>
                <a:cxn ang="0">
                  <a:pos x="T6" y="T7"/>
                </a:cxn>
                <a:cxn ang="0">
                  <a:pos x="T8" y="T9"/>
                </a:cxn>
              </a:cxnLst>
              <a:rect l="0" t="0" r="r" b="b"/>
              <a:pathLst>
                <a:path w="55" h="55">
                  <a:moveTo>
                    <a:pt x="0" y="54"/>
                  </a:moveTo>
                  <a:lnTo>
                    <a:pt x="54" y="20"/>
                  </a:lnTo>
                  <a:lnTo>
                    <a:pt x="54" y="0"/>
                  </a:lnTo>
                  <a:lnTo>
                    <a:pt x="0" y="34"/>
                  </a:lnTo>
                  <a:lnTo>
                    <a:pt x="0" y="5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6" name="Freeform 724"/>
            <p:cNvSpPr>
              <a:spLocks/>
            </p:cNvSpPr>
            <p:nvPr/>
          </p:nvSpPr>
          <p:spPr bwMode="auto">
            <a:xfrm>
              <a:off x="1200" y="1503"/>
              <a:ext cx="49" cy="415"/>
            </a:xfrm>
            <a:custGeom>
              <a:avLst/>
              <a:gdLst>
                <a:gd name="T0" fmla="*/ 0 w 49"/>
                <a:gd name="T1" fmla="*/ 411 h 415"/>
                <a:gd name="T2" fmla="*/ 0 w 49"/>
                <a:gd name="T3" fmla="*/ 413 h 415"/>
                <a:gd name="T4" fmla="*/ 1 w 49"/>
                <a:gd name="T5" fmla="*/ 413 h 415"/>
                <a:gd name="T6" fmla="*/ 1 w 49"/>
                <a:gd name="T7" fmla="*/ 414 h 415"/>
                <a:gd name="T8" fmla="*/ 46 w 49"/>
                <a:gd name="T9" fmla="*/ 414 h 415"/>
                <a:gd name="T10" fmla="*/ 47 w 49"/>
                <a:gd name="T11" fmla="*/ 413 h 415"/>
                <a:gd name="T12" fmla="*/ 47 w 49"/>
                <a:gd name="T13" fmla="*/ 412 h 415"/>
                <a:gd name="T14" fmla="*/ 48 w 49"/>
                <a:gd name="T15" fmla="*/ 411 h 415"/>
                <a:gd name="T16" fmla="*/ 48 w 49"/>
                <a:gd name="T17" fmla="*/ 2 h 415"/>
                <a:gd name="T18" fmla="*/ 47 w 49"/>
                <a:gd name="T19" fmla="*/ 1 h 415"/>
                <a:gd name="T20" fmla="*/ 47 w 49"/>
                <a:gd name="T21" fmla="*/ 0 h 415"/>
                <a:gd name="T22" fmla="*/ 1 w 49"/>
                <a:gd name="T23" fmla="*/ 0 h 415"/>
                <a:gd name="T24" fmla="*/ 0 w 49"/>
                <a:gd name="T25" fmla="*/ 1 h 415"/>
                <a:gd name="T26" fmla="*/ 0 w 49"/>
                <a:gd name="T27" fmla="*/ 2 h 415"/>
                <a:gd name="T28" fmla="*/ 0 w 49"/>
                <a:gd name="T29" fmla="*/ 411 h 415"/>
                <a:gd name="T30" fmla="*/ 3 w 49"/>
                <a:gd name="T31" fmla="*/ 411 h 415"/>
                <a:gd name="T32" fmla="*/ 3 w 49"/>
                <a:gd name="T33" fmla="*/ 2 h 415"/>
                <a:gd name="T34" fmla="*/ 2 w 49"/>
                <a:gd name="T35" fmla="*/ 5 h 415"/>
                <a:gd name="T36" fmla="*/ 46 w 49"/>
                <a:gd name="T37" fmla="*/ 5 h 415"/>
                <a:gd name="T38" fmla="*/ 44 w 49"/>
                <a:gd name="T39" fmla="*/ 2 h 415"/>
                <a:gd name="T40" fmla="*/ 44 w 49"/>
                <a:gd name="T41" fmla="*/ 411 h 415"/>
                <a:gd name="T42" fmla="*/ 46 w 49"/>
                <a:gd name="T43" fmla="*/ 409 h 415"/>
                <a:gd name="T44" fmla="*/ 2 w 49"/>
                <a:gd name="T45" fmla="*/ 409 h 415"/>
                <a:gd name="T46" fmla="*/ 3 w 49"/>
                <a:gd name="T47" fmla="*/ 411 h 415"/>
                <a:gd name="T48" fmla="*/ 0 w 49"/>
                <a:gd name="T49"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415">
                  <a:moveTo>
                    <a:pt x="0" y="411"/>
                  </a:moveTo>
                  <a:lnTo>
                    <a:pt x="0" y="413"/>
                  </a:lnTo>
                  <a:lnTo>
                    <a:pt x="1" y="413"/>
                  </a:lnTo>
                  <a:lnTo>
                    <a:pt x="1" y="414"/>
                  </a:lnTo>
                  <a:lnTo>
                    <a:pt x="46" y="414"/>
                  </a:lnTo>
                  <a:lnTo>
                    <a:pt x="47" y="413"/>
                  </a:lnTo>
                  <a:lnTo>
                    <a:pt x="47" y="412"/>
                  </a:lnTo>
                  <a:lnTo>
                    <a:pt x="48" y="411"/>
                  </a:lnTo>
                  <a:lnTo>
                    <a:pt x="48" y="2"/>
                  </a:lnTo>
                  <a:lnTo>
                    <a:pt x="47" y="1"/>
                  </a:lnTo>
                  <a:lnTo>
                    <a:pt x="47" y="0"/>
                  </a:lnTo>
                  <a:lnTo>
                    <a:pt x="1" y="0"/>
                  </a:lnTo>
                  <a:lnTo>
                    <a:pt x="0" y="1"/>
                  </a:lnTo>
                  <a:lnTo>
                    <a:pt x="0" y="2"/>
                  </a:lnTo>
                  <a:lnTo>
                    <a:pt x="0" y="411"/>
                  </a:lnTo>
                  <a:lnTo>
                    <a:pt x="3" y="411"/>
                  </a:lnTo>
                  <a:lnTo>
                    <a:pt x="3" y="2"/>
                  </a:lnTo>
                  <a:lnTo>
                    <a:pt x="2" y="5"/>
                  </a:lnTo>
                  <a:lnTo>
                    <a:pt x="46" y="5"/>
                  </a:lnTo>
                  <a:lnTo>
                    <a:pt x="44" y="2"/>
                  </a:lnTo>
                  <a:lnTo>
                    <a:pt x="44" y="411"/>
                  </a:lnTo>
                  <a:lnTo>
                    <a:pt x="46" y="409"/>
                  </a:lnTo>
                  <a:lnTo>
                    <a:pt x="2" y="409"/>
                  </a:lnTo>
                  <a:lnTo>
                    <a:pt x="3" y="411"/>
                  </a:lnTo>
                  <a:lnTo>
                    <a:pt x="0" y="411"/>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37" name="Oval 725"/>
            <p:cNvSpPr>
              <a:spLocks noChangeArrowheads="1"/>
            </p:cNvSpPr>
            <p:nvPr/>
          </p:nvSpPr>
          <p:spPr bwMode="auto">
            <a:xfrm>
              <a:off x="1259" y="1623"/>
              <a:ext cx="389" cy="283"/>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38" name="Oval 726"/>
            <p:cNvSpPr>
              <a:spLocks noChangeArrowheads="1"/>
            </p:cNvSpPr>
            <p:nvPr/>
          </p:nvSpPr>
          <p:spPr bwMode="auto">
            <a:xfrm>
              <a:off x="1276" y="1635"/>
              <a:ext cx="355" cy="258"/>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39" name="Oval 727"/>
            <p:cNvSpPr>
              <a:spLocks noChangeArrowheads="1"/>
            </p:cNvSpPr>
            <p:nvPr/>
          </p:nvSpPr>
          <p:spPr bwMode="auto">
            <a:xfrm>
              <a:off x="1287" y="1644"/>
              <a:ext cx="333" cy="241"/>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40" name="Oval 728"/>
            <p:cNvSpPr>
              <a:spLocks noChangeArrowheads="1"/>
            </p:cNvSpPr>
            <p:nvPr/>
          </p:nvSpPr>
          <p:spPr bwMode="auto">
            <a:xfrm>
              <a:off x="1295" y="1650"/>
              <a:ext cx="316" cy="229"/>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41" name="Oval 729"/>
            <p:cNvSpPr>
              <a:spLocks noChangeArrowheads="1"/>
            </p:cNvSpPr>
            <p:nvPr/>
          </p:nvSpPr>
          <p:spPr bwMode="auto">
            <a:xfrm>
              <a:off x="1369" y="1705"/>
              <a:ext cx="168" cy="119"/>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42" name="Oval 730"/>
            <p:cNvSpPr>
              <a:spLocks noChangeArrowheads="1"/>
            </p:cNvSpPr>
            <p:nvPr/>
          </p:nvSpPr>
          <p:spPr bwMode="auto">
            <a:xfrm>
              <a:off x="1378" y="1711"/>
              <a:ext cx="151" cy="107"/>
            </a:xfrm>
            <a:prstGeom prst="ellipse">
              <a:avLst/>
            </a:prstGeom>
            <a:solidFill>
              <a:srgbClr val="FFFFFF"/>
            </a:solidFill>
            <a:ln w="12700">
              <a:solidFill>
                <a:schemeClr val="bg1"/>
              </a:solidFill>
              <a:round/>
              <a:headEnd/>
              <a:tailEnd/>
            </a:ln>
            <a:effectLst>
              <a:outerShdw dist="35921" dir="2700000" algn="ctr" rotWithShape="0">
                <a:srgbClr val="0D1837"/>
              </a:outerShdw>
            </a:effectLst>
          </p:spPr>
          <p:txBody>
            <a:bodyPr wrap="none" anchor="ctr"/>
            <a:lstStyle/>
            <a:p>
              <a:endParaRPr lang="en-GB"/>
            </a:p>
          </p:txBody>
        </p:sp>
        <p:sp>
          <p:nvSpPr>
            <p:cNvPr id="116443" name="Freeform 731"/>
            <p:cNvSpPr>
              <a:spLocks/>
            </p:cNvSpPr>
            <p:nvPr/>
          </p:nvSpPr>
          <p:spPr bwMode="auto">
            <a:xfrm>
              <a:off x="1452" y="1635"/>
              <a:ext cx="9" cy="17"/>
            </a:xfrm>
            <a:custGeom>
              <a:avLst/>
              <a:gdLst>
                <a:gd name="T0" fmla="*/ 0 w 9"/>
                <a:gd name="T1" fmla="*/ 9 h 17"/>
                <a:gd name="T2" fmla="*/ 4 w 9"/>
                <a:gd name="T3" fmla="*/ 0 h 17"/>
                <a:gd name="T4" fmla="*/ 8 w 9"/>
                <a:gd name="T5" fmla="*/ 9 h 17"/>
                <a:gd name="T6" fmla="*/ 4 w 9"/>
                <a:gd name="T7" fmla="*/ 16 h 17"/>
                <a:gd name="T8" fmla="*/ 0 w 9"/>
                <a:gd name="T9" fmla="*/ 9 h 17"/>
              </a:gdLst>
              <a:ahLst/>
              <a:cxnLst>
                <a:cxn ang="0">
                  <a:pos x="T0" y="T1"/>
                </a:cxn>
                <a:cxn ang="0">
                  <a:pos x="T2" y="T3"/>
                </a:cxn>
                <a:cxn ang="0">
                  <a:pos x="T4" y="T5"/>
                </a:cxn>
                <a:cxn ang="0">
                  <a:pos x="T6" y="T7"/>
                </a:cxn>
                <a:cxn ang="0">
                  <a:pos x="T8" y="T9"/>
                </a:cxn>
              </a:cxnLst>
              <a:rect l="0" t="0" r="r" b="b"/>
              <a:pathLst>
                <a:path w="9" h="17">
                  <a:moveTo>
                    <a:pt x="0" y="9"/>
                  </a:moveTo>
                  <a:lnTo>
                    <a:pt x="4" y="0"/>
                  </a:lnTo>
                  <a:lnTo>
                    <a:pt x="8" y="9"/>
                  </a:lnTo>
                  <a:lnTo>
                    <a:pt x="4" y="16"/>
                  </a:lnTo>
                  <a:lnTo>
                    <a:pt x="0" y="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44" name="Freeform 732"/>
            <p:cNvSpPr>
              <a:spLocks/>
            </p:cNvSpPr>
            <p:nvPr/>
          </p:nvSpPr>
          <p:spPr bwMode="auto">
            <a:xfrm>
              <a:off x="1452" y="1883"/>
              <a:ext cx="9" cy="18"/>
            </a:xfrm>
            <a:custGeom>
              <a:avLst/>
              <a:gdLst>
                <a:gd name="T0" fmla="*/ 0 w 9"/>
                <a:gd name="T1" fmla="*/ 9 h 18"/>
                <a:gd name="T2" fmla="*/ 4 w 9"/>
                <a:gd name="T3" fmla="*/ 0 h 18"/>
                <a:gd name="T4" fmla="*/ 8 w 9"/>
                <a:gd name="T5" fmla="*/ 9 h 18"/>
                <a:gd name="T6" fmla="*/ 4 w 9"/>
                <a:gd name="T7" fmla="*/ 17 h 18"/>
                <a:gd name="T8" fmla="*/ 0 w 9"/>
                <a:gd name="T9" fmla="*/ 9 h 18"/>
              </a:gdLst>
              <a:ahLst/>
              <a:cxnLst>
                <a:cxn ang="0">
                  <a:pos x="T0" y="T1"/>
                </a:cxn>
                <a:cxn ang="0">
                  <a:pos x="T2" y="T3"/>
                </a:cxn>
                <a:cxn ang="0">
                  <a:pos x="T4" y="T5"/>
                </a:cxn>
                <a:cxn ang="0">
                  <a:pos x="T6" y="T7"/>
                </a:cxn>
                <a:cxn ang="0">
                  <a:pos x="T8" y="T9"/>
                </a:cxn>
              </a:cxnLst>
              <a:rect l="0" t="0" r="r" b="b"/>
              <a:pathLst>
                <a:path w="9" h="18">
                  <a:moveTo>
                    <a:pt x="0" y="9"/>
                  </a:moveTo>
                  <a:lnTo>
                    <a:pt x="4" y="0"/>
                  </a:lnTo>
                  <a:lnTo>
                    <a:pt x="8" y="9"/>
                  </a:lnTo>
                  <a:lnTo>
                    <a:pt x="4" y="17"/>
                  </a:lnTo>
                  <a:lnTo>
                    <a:pt x="0" y="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45" name="Freeform 733"/>
            <p:cNvSpPr>
              <a:spLocks/>
            </p:cNvSpPr>
            <p:nvPr/>
          </p:nvSpPr>
          <p:spPr bwMode="auto">
            <a:xfrm>
              <a:off x="1277" y="1764"/>
              <a:ext cx="22" cy="7"/>
            </a:xfrm>
            <a:custGeom>
              <a:avLst/>
              <a:gdLst>
                <a:gd name="T0" fmla="*/ 11 w 22"/>
                <a:gd name="T1" fmla="*/ 0 h 7"/>
                <a:gd name="T2" fmla="*/ 21 w 22"/>
                <a:gd name="T3" fmla="*/ 3 h 7"/>
                <a:gd name="T4" fmla="*/ 11 w 22"/>
                <a:gd name="T5" fmla="*/ 6 h 7"/>
                <a:gd name="T6" fmla="*/ 0 w 22"/>
                <a:gd name="T7" fmla="*/ 3 h 7"/>
                <a:gd name="T8" fmla="*/ 11 w 22"/>
                <a:gd name="T9" fmla="*/ 0 h 7"/>
              </a:gdLst>
              <a:ahLst/>
              <a:cxnLst>
                <a:cxn ang="0">
                  <a:pos x="T0" y="T1"/>
                </a:cxn>
                <a:cxn ang="0">
                  <a:pos x="T2" y="T3"/>
                </a:cxn>
                <a:cxn ang="0">
                  <a:pos x="T4" y="T5"/>
                </a:cxn>
                <a:cxn ang="0">
                  <a:pos x="T6" y="T7"/>
                </a:cxn>
                <a:cxn ang="0">
                  <a:pos x="T8" y="T9"/>
                </a:cxn>
              </a:cxnLst>
              <a:rect l="0" t="0" r="r" b="b"/>
              <a:pathLst>
                <a:path w="22" h="7">
                  <a:moveTo>
                    <a:pt x="11" y="0"/>
                  </a:moveTo>
                  <a:lnTo>
                    <a:pt x="21" y="3"/>
                  </a:lnTo>
                  <a:lnTo>
                    <a:pt x="11" y="6"/>
                  </a:lnTo>
                  <a:lnTo>
                    <a:pt x="0" y="3"/>
                  </a:lnTo>
                  <a:lnTo>
                    <a:pt x="1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46" name="Freeform 734"/>
            <p:cNvSpPr>
              <a:spLocks/>
            </p:cNvSpPr>
            <p:nvPr/>
          </p:nvSpPr>
          <p:spPr bwMode="auto">
            <a:xfrm>
              <a:off x="1615" y="1764"/>
              <a:ext cx="21" cy="7"/>
            </a:xfrm>
            <a:custGeom>
              <a:avLst/>
              <a:gdLst>
                <a:gd name="T0" fmla="*/ 10 w 21"/>
                <a:gd name="T1" fmla="*/ 0 h 7"/>
                <a:gd name="T2" fmla="*/ 20 w 21"/>
                <a:gd name="T3" fmla="*/ 3 h 7"/>
                <a:gd name="T4" fmla="*/ 10 w 21"/>
                <a:gd name="T5" fmla="*/ 6 h 7"/>
                <a:gd name="T6" fmla="*/ 0 w 21"/>
                <a:gd name="T7" fmla="*/ 3 h 7"/>
                <a:gd name="T8" fmla="*/ 10 w 21"/>
                <a:gd name="T9" fmla="*/ 0 h 7"/>
              </a:gdLst>
              <a:ahLst/>
              <a:cxnLst>
                <a:cxn ang="0">
                  <a:pos x="T0" y="T1"/>
                </a:cxn>
                <a:cxn ang="0">
                  <a:pos x="T2" y="T3"/>
                </a:cxn>
                <a:cxn ang="0">
                  <a:pos x="T4" y="T5"/>
                </a:cxn>
                <a:cxn ang="0">
                  <a:pos x="T6" y="T7"/>
                </a:cxn>
                <a:cxn ang="0">
                  <a:pos x="T8" y="T9"/>
                </a:cxn>
              </a:cxnLst>
              <a:rect l="0" t="0" r="r" b="b"/>
              <a:pathLst>
                <a:path w="21" h="7">
                  <a:moveTo>
                    <a:pt x="10" y="0"/>
                  </a:moveTo>
                  <a:lnTo>
                    <a:pt x="20" y="3"/>
                  </a:lnTo>
                  <a:lnTo>
                    <a:pt x="10" y="6"/>
                  </a:lnTo>
                  <a:lnTo>
                    <a:pt x="0" y="3"/>
                  </a:lnTo>
                  <a:lnTo>
                    <a:pt x="1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447" name="Line 735"/>
            <p:cNvSpPr>
              <a:spLocks noChangeShapeType="1"/>
            </p:cNvSpPr>
            <p:nvPr/>
          </p:nvSpPr>
          <p:spPr bwMode="auto">
            <a:xfrm>
              <a:off x="1288" y="1754"/>
              <a:ext cx="0"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48" name="Line 736"/>
            <p:cNvSpPr>
              <a:spLocks noChangeShapeType="1"/>
            </p:cNvSpPr>
            <p:nvPr/>
          </p:nvSpPr>
          <p:spPr bwMode="auto">
            <a:xfrm>
              <a:off x="1290" y="1742"/>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49" name="Line 737"/>
            <p:cNvSpPr>
              <a:spLocks noChangeShapeType="1"/>
            </p:cNvSpPr>
            <p:nvPr/>
          </p:nvSpPr>
          <p:spPr bwMode="auto">
            <a:xfrm>
              <a:off x="1295" y="1729"/>
              <a:ext cx="0"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0" name="Line 738"/>
            <p:cNvSpPr>
              <a:spLocks noChangeShapeType="1"/>
            </p:cNvSpPr>
            <p:nvPr/>
          </p:nvSpPr>
          <p:spPr bwMode="auto">
            <a:xfrm>
              <a:off x="1300" y="1718"/>
              <a:ext cx="0"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1" name="Line 739"/>
            <p:cNvSpPr>
              <a:spLocks noChangeShapeType="1"/>
            </p:cNvSpPr>
            <p:nvPr/>
          </p:nvSpPr>
          <p:spPr bwMode="auto">
            <a:xfrm>
              <a:off x="1308" y="1705"/>
              <a:ext cx="0"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2" name="Line 740"/>
            <p:cNvSpPr>
              <a:spLocks noChangeShapeType="1"/>
            </p:cNvSpPr>
            <p:nvPr/>
          </p:nvSpPr>
          <p:spPr bwMode="auto">
            <a:xfrm>
              <a:off x="1314" y="169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3" name="Line 741"/>
            <p:cNvSpPr>
              <a:spLocks noChangeShapeType="1"/>
            </p:cNvSpPr>
            <p:nvPr/>
          </p:nvSpPr>
          <p:spPr bwMode="auto">
            <a:xfrm>
              <a:off x="1323" y="1685"/>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4" name="Line 742"/>
            <p:cNvSpPr>
              <a:spLocks noChangeShapeType="1"/>
            </p:cNvSpPr>
            <p:nvPr/>
          </p:nvSpPr>
          <p:spPr bwMode="auto">
            <a:xfrm>
              <a:off x="1334" y="1677"/>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5" name="Line 743"/>
            <p:cNvSpPr>
              <a:spLocks noChangeShapeType="1"/>
            </p:cNvSpPr>
            <p:nvPr/>
          </p:nvSpPr>
          <p:spPr bwMode="auto">
            <a:xfrm>
              <a:off x="1348" y="1667"/>
              <a:ext cx="5"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6" name="Line 744"/>
            <p:cNvSpPr>
              <a:spLocks noChangeShapeType="1"/>
            </p:cNvSpPr>
            <p:nvPr/>
          </p:nvSpPr>
          <p:spPr bwMode="auto">
            <a:xfrm>
              <a:off x="1361" y="1661"/>
              <a:ext cx="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7" name="Line 745"/>
            <p:cNvSpPr>
              <a:spLocks noChangeShapeType="1"/>
            </p:cNvSpPr>
            <p:nvPr/>
          </p:nvSpPr>
          <p:spPr bwMode="auto">
            <a:xfrm>
              <a:off x="1375" y="1654"/>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8" name="Line 746"/>
            <p:cNvSpPr>
              <a:spLocks noChangeShapeType="1"/>
            </p:cNvSpPr>
            <p:nvPr/>
          </p:nvSpPr>
          <p:spPr bwMode="auto">
            <a:xfrm>
              <a:off x="1389" y="1650"/>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59" name="Line 747"/>
            <p:cNvSpPr>
              <a:spLocks noChangeShapeType="1"/>
            </p:cNvSpPr>
            <p:nvPr/>
          </p:nvSpPr>
          <p:spPr bwMode="auto">
            <a:xfrm>
              <a:off x="1405" y="1645"/>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0" name="Line 748"/>
            <p:cNvSpPr>
              <a:spLocks noChangeShapeType="1"/>
            </p:cNvSpPr>
            <p:nvPr/>
          </p:nvSpPr>
          <p:spPr bwMode="auto">
            <a:xfrm>
              <a:off x="1421" y="1642"/>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1" name="Line 749"/>
            <p:cNvSpPr>
              <a:spLocks noChangeShapeType="1"/>
            </p:cNvSpPr>
            <p:nvPr/>
          </p:nvSpPr>
          <p:spPr bwMode="auto">
            <a:xfrm>
              <a:off x="1438" y="1640"/>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2" name="Line 750"/>
            <p:cNvSpPr>
              <a:spLocks noChangeShapeType="1"/>
            </p:cNvSpPr>
            <p:nvPr/>
          </p:nvSpPr>
          <p:spPr bwMode="auto">
            <a:xfrm flipH="1">
              <a:off x="1466" y="1640"/>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3" name="Line 751"/>
            <p:cNvSpPr>
              <a:spLocks noChangeShapeType="1"/>
            </p:cNvSpPr>
            <p:nvPr/>
          </p:nvSpPr>
          <p:spPr bwMode="auto">
            <a:xfrm flipH="1">
              <a:off x="1480" y="1641"/>
              <a:ext cx="10"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4" name="Line 752"/>
            <p:cNvSpPr>
              <a:spLocks noChangeShapeType="1"/>
            </p:cNvSpPr>
            <p:nvPr/>
          </p:nvSpPr>
          <p:spPr bwMode="auto">
            <a:xfrm flipH="1">
              <a:off x="1496" y="1644"/>
              <a:ext cx="1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5" name="Line 753"/>
            <p:cNvSpPr>
              <a:spLocks noChangeShapeType="1"/>
            </p:cNvSpPr>
            <p:nvPr/>
          </p:nvSpPr>
          <p:spPr bwMode="auto">
            <a:xfrm flipH="1">
              <a:off x="1513" y="1648"/>
              <a:ext cx="1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6" name="Line 754"/>
            <p:cNvSpPr>
              <a:spLocks noChangeShapeType="1"/>
            </p:cNvSpPr>
            <p:nvPr/>
          </p:nvSpPr>
          <p:spPr bwMode="auto">
            <a:xfrm flipH="1">
              <a:off x="1526" y="1653"/>
              <a:ext cx="12"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7" name="Line 755"/>
            <p:cNvSpPr>
              <a:spLocks noChangeShapeType="1"/>
            </p:cNvSpPr>
            <p:nvPr/>
          </p:nvSpPr>
          <p:spPr bwMode="auto">
            <a:xfrm flipH="1">
              <a:off x="1540" y="1659"/>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8" name="Line 756"/>
            <p:cNvSpPr>
              <a:spLocks noChangeShapeType="1"/>
            </p:cNvSpPr>
            <p:nvPr/>
          </p:nvSpPr>
          <p:spPr bwMode="auto">
            <a:xfrm flipH="1">
              <a:off x="1556" y="1667"/>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69" name="Line 757"/>
            <p:cNvSpPr>
              <a:spLocks noChangeShapeType="1"/>
            </p:cNvSpPr>
            <p:nvPr/>
          </p:nvSpPr>
          <p:spPr bwMode="auto">
            <a:xfrm flipH="1">
              <a:off x="1568" y="1676"/>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0" name="Line 758"/>
            <p:cNvSpPr>
              <a:spLocks noChangeShapeType="1"/>
            </p:cNvSpPr>
            <p:nvPr/>
          </p:nvSpPr>
          <p:spPr bwMode="auto">
            <a:xfrm flipH="1">
              <a:off x="1577" y="168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1" name="Line 759"/>
            <p:cNvSpPr>
              <a:spLocks noChangeShapeType="1"/>
            </p:cNvSpPr>
            <p:nvPr/>
          </p:nvSpPr>
          <p:spPr bwMode="auto">
            <a:xfrm flipH="1">
              <a:off x="1587" y="169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2" name="Line 760"/>
            <p:cNvSpPr>
              <a:spLocks noChangeShapeType="1"/>
            </p:cNvSpPr>
            <p:nvPr/>
          </p:nvSpPr>
          <p:spPr bwMode="auto">
            <a:xfrm flipH="1">
              <a:off x="1596" y="1704"/>
              <a:ext cx="15"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3" name="Line 761"/>
            <p:cNvSpPr>
              <a:spLocks noChangeShapeType="1"/>
            </p:cNvSpPr>
            <p:nvPr/>
          </p:nvSpPr>
          <p:spPr bwMode="auto">
            <a:xfrm flipH="1">
              <a:off x="1604" y="1717"/>
              <a:ext cx="15"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4" name="Line 762"/>
            <p:cNvSpPr>
              <a:spLocks noChangeShapeType="1"/>
            </p:cNvSpPr>
            <p:nvPr/>
          </p:nvSpPr>
          <p:spPr bwMode="auto">
            <a:xfrm flipH="1">
              <a:off x="1610" y="1731"/>
              <a:ext cx="16"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5" name="Line 763"/>
            <p:cNvSpPr>
              <a:spLocks noChangeShapeType="1"/>
            </p:cNvSpPr>
            <p:nvPr/>
          </p:nvSpPr>
          <p:spPr bwMode="auto">
            <a:xfrm flipH="1">
              <a:off x="1614" y="1742"/>
              <a:ext cx="17"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6" name="Line 764"/>
            <p:cNvSpPr>
              <a:spLocks noChangeShapeType="1"/>
            </p:cNvSpPr>
            <p:nvPr/>
          </p:nvSpPr>
          <p:spPr bwMode="auto">
            <a:xfrm flipH="1">
              <a:off x="1617" y="1754"/>
              <a:ext cx="16"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7" name="Line 765"/>
            <p:cNvSpPr>
              <a:spLocks noChangeShapeType="1"/>
            </p:cNvSpPr>
            <p:nvPr/>
          </p:nvSpPr>
          <p:spPr bwMode="auto">
            <a:xfrm flipH="1" flipV="1">
              <a:off x="1617" y="1773"/>
              <a:ext cx="16"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8" name="Line 766"/>
            <p:cNvSpPr>
              <a:spLocks noChangeShapeType="1"/>
            </p:cNvSpPr>
            <p:nvPr/>
          </p:nvSpPr>
          <p:spPr bwMode="auto">
            <a:xfrm flipH="1" flipV="1">
              <a:off x="1615" y="1785"/>
              <a:ext cx="17"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79" name="Line 767"/>
            <p:cNvSpPr>
              <a:spLocks noChangeShapeType="1"/>
            </p:cNvSpPr>
            <p:nvPr/>
          </p:nvSpPr>
          <p:spPr bwMode="auto">
            <a:xfrm flipH="1" flipV="1">
              <a:off x="1611" y="1796"/>
              <a:ext cx="17"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0" name="Line 768"/>
            <p:cNvSpPr>
              <a:spLocks noChangeShapeType="1"/>
            </p:cNvSpPr>
            <p:nvPr/>
          </p:nvSpPr>
          <p:spPr bwMode="auto">
            <a:xfrm flipH="1" flipV="1">
              <a:off x="1607" y="1807"/>
              <a:ext cx="15" cy="1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1" name="Line 769"/>
            <p:cNvSpPr>
              <a:spLocks noChangeShapeType="1"/>
            </p:cNvSpPr>
            <p:nvPr/>
          </p:nvSpPr>
          <p:spPr bwMode="auto">
            <a:xfrm flipH="1" flipV="1">
              <a:off x="1600" y="1819"/>
              <a:ext cx="15"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2" name="Line 770"/>
            <p:cNvSpPr>
              <a:spLocks noChangeShapeType="1"/>
            </p:cNvSpPr>
            <p:nvPr/>
          </p:nvSpPr>
          <p:spPr bwMode="auto">
            <a:xfrm flipH="1" flipV="1">
              <a:off x="1590" y="1830"/>
              <a:ext cx="15" cy="1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3" name="Line 771"/>
            <p:cNvSpPr>
              <a:spLocks noChangeShapeType="1"/>
            </p:cNvSpPr>
            <p:nvPr/>
          </p:nvSpPr>
          <p:spPr bwMode="auto">
            <a:xfrm flipH="1" flipV="1">
              <a:off x="1581" y="1840"/>
              <a:ext cx="14" cy="1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4" name="Line 772"/>
            <p:cNvSpPr>
              <a:spLocks noChangeShapeType="1"/>
            </p:cNvSpPr>
            <p:nvPr/>
          </p:nvSpPr>
          <p:spPr bwMode="auto">
            <a:xfrm flipH="1" flipV="1">
              <a:off x="1570" y="1849"/>
              <a:ext cx="14" cy="1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5" name="Line 773"/>
            <p:cNvSpPr>
              <a:spLocks noChangeShapeType="1"/>
            </p:cNvSpPr>
            <p:nvPr/>
          </p:nvSpPr>
          <p:spPr bwMode="auto">
            <a:xfrm flipH="1" flipV="1">
              <a:off x="1559" y="1856"/>
              <a:ext cx="13" cy="1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6" name="Line 774"/>
            <p:cNvSpPr>
              <a:spLocks noChangeShapeType="1"/>
            </p:cNvSpPr>
            <p:nvPr/>
          </p:nvSpPr>
          <p:spPr bwMode="auto">
            <a:xfrm flipH="1" flipV="1">
              <a:off x="1546" y="1864"/>
              <a:ext cx="12" cy="1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7" name="Line 775"/>
            <p:cNvSpPr>
              <a:spLocks noChangeShapeType="1"/>
            </p:cNvSpPr>
            <p:nvPr/>
          </p:nvSpPr>
          <p:spPr bwMode="auto">
            <a:xfrm>
              <a:off x="1536" y="1874"/>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8" name="Line 776"/>
            <p:cNvSpPr>
              <a:spLocks noChangeShapeType="1"/>
            </p:cNvSpPr>
            <p:nvPr/>
          </p:nvSpPr>
          <p:spPr bwMode="auto">
            <a:xfrm>
              <a:off x="1522" y="1879"/>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89" name="Line 777"/>
            <p:cNvSpPr>
              <a:spLocks noChangeShapeType="1"/>
            </p:cNvSpPr>
            <p:nvPr/>
          </p:nvSpPr>
          <p:spPr bwMode="auto">
            <a:xfrm>
              <a:off x="1507" y="1883"/>
              <a:ext cx="2"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0" name="Line 778"/>
            <p:cNvSpPr>
              <a:spLocks noChangeShapeType="1"/>
            </p:cNvSpPr>
            <p:nvPr/>
          </p:nvSpPr>
          <p:spPr bwMode="auto">
            <a:xfrm>
              <a:off x="1491" y="1887"/>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1" name="Line 779"/>
            <p:cNvSpPr>
              <a:spLocks noChangeShapeType="1"/>
            </p:cNvSpPr>
            <p:nvPr/>
          </p:nvSpPr>
          <p:spPr bwMode="auto">
            <a:xfrm>
              <a:off x="1474" y="1888"/>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2" name="Line 780"/>
            <p:cNvSpPr>
              <a:spLocks noChangeShapeType="1"/>
            </p:cNvSpPr>
            <p:nvPr/>
          </p:nvSpPr>
          <p:spPr bwMode="auto">
            <a:xfrm flipH="1">
              <a:off x="1437" y="1889"/>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3" name="Line 781"/>
            <p:cNvSpPr>
              <a:spLocks noChangeShapeType="1"/>
            </p:cNvSpPr>
            <p:nvPr/>
          </p:nvSpPr>
          <p:spPr bwMode="auto">
            <a:xfrm flipH="1">
              <a:off x="1422" y="1887"/>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4" name="Line 782"/>
            <p:cNvSpPr>
              <a:spLocks noChangeShapeType="1"/>
            </p:cNvSpPr>
            <p:nvPr/>
          </p:nvSpPr>
          <p:spPr bwMode="auto">
            <a:xfrm flipH="1">
              <a:off x="1405" y="1884"/>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5" name="Line 783"/>
            <p:cNvSpPr>
              <a:spLocks noChangeShapeType="1"/>
            </p:cNvSpPr>
            <p:nvPr/>
          </p:nvSpPr>
          <p:spPr bwMode="auto">
            <a:xfrm flipH="1">
              <a:off x="1388" y="1880"/>
              <a:ext cx="1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6" name="Line 784"/>
            <p:cNvSpPr>
              <a:spLocks noChangeShapeType="1"/>
            </p:cNvSpPr>
            <p:nvPr/>
          </p:nvSpPr>
          <p:spPr bwMode="auto">
            <a:xfrm flipH="1">
              <a:off x="1372" y="1875"/>
              <a:ext cx="12"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7" name="Line 785"/>
            <p:cNvSpPr>
              <a:spLocks noChangeShapeType="1"/>
            </p:cNvSpPr>
            <p:nvPr/>
          </p:nvSpPr>
          <p:spPr bwMode="auto">
            <a:xfrm flipH="1">
              <a:off x="1359" y="1870"/>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8" name="Line 786"/>
            <p:cNvSpPr>
              <a:spLocks noChangeShapeType="1"/>
            </p:cNvSpPr>
            <p:nvPr/>
          </p:nvSpPr>
          <p:spPr bwMode="auto">
            <a:xfrm flipH="1">
              <a:off x="1301" y="1828"/>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499" name="Line 787"/>
            <p:cNvSpPr>
              <a:spLocks noChangeShapeType="1"/>
            </p:cNvSpPr>
            <p:nvPr/>
          </p:nvSpPr>
          <p:spPr bwMode="auto">
            <a:xfrm flipH="1">
              <a:off x="1311" y="1838"/>
              <a:ext cx="15"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0" name="Line 788"/>
            <p:cNvSpPr>
              <a:spLocks noChangeShapeType="1"/>
            </p:cNvSpPr>
            <p:nvPr/>
          </p:nvSpPr>
          <p:spPr bwMode="auto">
            <a:xfrm flipH="1">
              <a:off x="1321" y="1847"/>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1" name="Line 789"/>
            <p:cNvSpPr>
              <a:spLocks noChangeShapeType="1"/>
            </p:cNvSpPr>
            <p:nvPr/>
          </p:nvSpPr>
          <p:spPr bwMode="auto">
            <a:xfrm flipH="1">
              <a:off x="1331" y="1854"/>
              <a:ext cx="13"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2" name="Line 790"/>
            <p:cNvSpPr>
              <a:spLocks noChangeShapeType="1"/>
            </p:cNvSpPr>
            <p:nvPr/>
          </p:nvSpPr>
          <p:spPr bwMode="auto">
            <a:xfrm flipH="1">
              <a:off x="1344" y="1863"/>
              <a:ext cx="13"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3" name="Line 791"/>
            <p:cNvSpPr>
              <a:spLocks noChangeShapeType="1"/>
            </p:cNvSpPr>
            <p:nvPr/>
          </p:nvSpPr>
          <p:spPr bwMode="auto">
            <a:xfrm flipH="1">
              <a:off x="1294" y="1816"/>
              <a:ext cx="15"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4" name="Line 792"/>
            <p:cNvSpPr>
              <a:spLocks noChangeShapeType="1"/>
            </p:cNvSpPr>
            <p:nvPr/>
          </p:nvSpPr>
          <p:spPr bwMode="auto">
            <a:xfrm flipH="1">
              <a:off x="1287" y="1804"/>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5" name="Line 793"/>
            <p:cNvSpPr>
              <a:spLocks noChangeShapeType="1"/>
            </p:cNvSpPr>
            <p:nvPr/>
          </p:nvSpPr>
          <p:spPr bwMode="auto">
            <a:xfrm flipV="1">
              <a:off x="1290" y="1786"/>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6" name="Line 794"/>
            <p:cNvSpPr>
              <a:spLocks noChangeShapeType="1"/>
            </p:cNvSpPr>
            <p:nvPr/>
          </p:nvSpPr>
          <p:spPr bwMode="auto">
            <a:xfrm flipV="1">
              <a:off x="1284" y="1773"/>
              <a:ext cx="7"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7" name="Line 795"/>
            <p:cNvSpPr>
              <a:spLocks noChangeShapeType="1"/>
            </p:cNvSpPr>
            <p:nvPr/>
          </p:nvSpPr>
          <p:spPr bwMode="auto">
            <a:xfrm>
              <a:off x="1369" y="1767"/>
              <a:ext cx="1"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8" name="Line 796"/>
            <p:cNvSpPr>
              <a:spLocks noChangeShapeType="1"/>
            </p:cNvSpPr>
            <p:nvPr/>
          </p:nvSpPr>
          <p:spPr bwMode="auto">
            <a:xfrm>
              <a:off x="1370" y="1760"/>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09" name="Line 797"/>
            <p:cNvSpPr>
              <a:spLocks noChangeShapeType="1"/>
            </p:cNvSpPr>
            <p:nvPr/>
          </p:nvSpPr>
          <p:spPr bwMode="auto">
            <a:xfrm>
              <a:off x="1368" y="1754"/>
              <a:ext cx="7"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0" name="Line 798"/>
            <p:cNvSpPr>
              <a:spLocks noChangeShapeType="1"/>
            </p:cNvSpPr>
            <p:nvPr/>
          </p:nvSpPr>
          <p:spPr bwMode="auto">
            <a:xfrm>
              <a:off x="1374" y="1747"/>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1" name="Line 799"/>
            <p:cNvSpPr>
              <a:spLocks noChangeShapeType="1"/>
            </p:cNvSpPr>
            <p:nvPr/>
          </p:nvSpPr>
          <p:spPr bwMode="auto">
            <a:xfrm>
              <a:off x="1376" y="1741"/>
              <a:ext cx="1"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2" name="Line 800"/>
            <p:cNvSpPr>
              <a:spLocks noChangeShapeType="1"/>
            </p:cNvSpPr>
            <p:nvPr/>
          </p:nvSpPr>
          <p:spPr bwMode="auto">
            <a:xfrm>
              <a:off x="1378" y="173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3" name="Line 801"/>
            <p:cNvSpPr>
              <a:spLocks noChangeShapeType="1"/>
            </p:cNvSpPr>
            <p:nvPr/>
          </p:nvSpPr>
          <p:spPr bwMode="auto">
            <a:xfrm>
              <a:off x="1382" y="1728"/>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4" name="Line 802"/>
            <p:cNvSpPr>
              <a:spLocks noChangeShapeType="1"/>
            </p:cNvSpPr>
            <p:nvPr/>
          </p:nvSpPr>
          <p:spPr bwMode="auto">
            <a:xfrm>
              <a:off x="1387" y="1724"/>
              <a:ext cx="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5" name="Line 803"/>
            <p:cNvSpPr>
              <a:spLocks noChangeShapeType="1"/>
            </p:cNvSpPr>
            <p:nvPr/>
          </p:nvSpPr>
          <p:spPr bwMode="auto">
            <a:xfrm>
              <a:off x="1392" y="1720"/>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6" name="Line 804"/>
            <p:cNvSpPr>
              <a:spLocks noChangeShapeType="1"/>
            </p:cNvSpPr>
            <p:nvPr/>
          </p:nvSpPr>
          <p:spPr bwMode="auto">
            <a:xfrm>
              <a:off x="1400" y="1715"/>
              <a:ext cx="6"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7" name="Line 805"/>
            <p:cNvSpPr>
              <a:spLocks noChangeShapeType="1"/>
            </p:cNvSpPr>
            <p:nvPr/>
          </p:nvSpPr>
          <p:spPr bwMode="auto">
            <a:xfrm>
              <a:off x="1407" y="1711"/>
              <a:ext cx="5"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8" name="Line 806"/>
            <p:cNvSpPr>
              <a:spLocks noChangeShapeType="1"/>
            </p:cNvSpPr>
            <p:nvPr/>
          </p:nvSpPr>
          <p:spPr bwMode="auto">
            <a:xfrm>
              <a:off x="1414" y="1708"/>
              <a:ext cx="4"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19" name="Line 807"/>
            <p:cNvSpPr>
              <a:spLocks noChangeShapeType="1"/>
            </p:cNvSpPr>
            <p:nvPr/>
          </p:nvSpPr>
          <p:spPr bwMode="auto">
            <a:xfrm>
              <a:off x="1421" y="1706"/>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0" name="Line 808"/>
            <p:cNvSpPr>
              <a:spLocks noChangeShapeType="1"/>
            </p:cNvSpPr>
            <p:nvPr/>
          </p:nvSpPr>
          <p:spPr bwMode="auto">
            <a:xfrm>
              <a:off x="1429" y="1704"/>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1" name="Line 809"/>
            <p:cNvSpPr>
              <a:spLocks noChangeShapeType="1"/>
            </p:cNvSpPr>
            <p:nvPr/>
          </p:nvSpPr>
          <p:spPr bwMode="auto">
            <a:xfrm>
              <a:off x="1438" y="1702"/>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2" name="Line 810"/>
            <p:cNvSpPr>
              <a:spLocks noChangeShapeType="1"/>
            </p:cNvSpPr>
            <p:nvPr/>
          </p:nvSpPr>
          <p:spPr bwMode="auto">
            <a:xfrm>
              <a:off x="1447" y="1701"/>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3" name="Line 811"/>
            <p:cNvSpPr>
              <a:spLocks noChangeShapeType="1"/>
            </p:cNvSpPr>
            <p:nvPr/>
          </p:nvSpPr>
          <p:spPr bwMode="auto">
            <a:xfrm>
              <a:off x="1456" y="1701"/>
              <a:ext cx="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4" name="Line 812"/>
            <p:cNvSpPr>
              <a:spLocks noChangeShapeType="1"/>
            </p:cNvSpPr>
            <p:nvPr/>
          </p:nvSpPr>
          <p:spPr bwMode="auto">
            <a:xfrm flipH="1">
              <a:off x="1459" y="1701"/>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5" name="Line 813"/>
            <p:cNvSpPr>
              <a:spLocks noChangeShapeType="1"/>
            </p:cNvSpPr>
            <p:nvPr/>
          </p:nvSpPr>
          <p:spPr bwMode="auto">
            <a:xfrm flipH="1">
              <a:off x="1466" y="1701"/>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6" name="Line 814"/>
            <p:cNvSpPr>
              <a:spLocks noChangeShapeType="1"/>
            </p:cNvSpPr>
            <p:nvPr/>
          </p:nvSpPr>
          <p:spPr bwMode="auto">
            <a:xfrm flipH="1">
              <a:off x="1473" y="1703"/>
              <a:ext cx="11"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7" name="Line 815"/>
            <p:cNvSpPr>
              <a:spLocks noChangeShapeType="1"/>
            </p:cNvSpPr>
            <p:nvPr/>
          </p:nvSpPr>
          <p:spPr bwMode="auto">
            <a:xfrm flipH="1">
              <a:off x="1482" y="1705"/>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8" name="Line 816"/>
            <p:cNvSpPr>
              <a:spLocks noChangeShapeType="1"/>
            </p:cNvSpPr>
            <p:nvPr/>
          </p:nvSpPr>
          <p:spPr bwMode="auto">
            <a:xfrm flipH="1">
              <a:off x="1489" y="1707"/>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29" name="Line 817"/>
            <p:cNvSpPr>
              <a:spLocks noChangeShapeType="1"/>
            </p:cNvSpPr>
            <p:nvPr/>
          </p:nvSpPr>
          <p:spPr bwMode="auto">
            <a:xfrm flipH="1">
              <a:off x="1496" y="1711"/>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0" name="Line 818"/>
            <p:cNvSpPr>
              <a:spLocks noChangeShapeType="1"/>
            </p:cNvSpPr>
            <p:nvPr/>
          </p:nvSpPr>
          <p:spPr bwMode="auto">
            <a:xfrm flipH="1">
              <a:off x="1504" y="1715"/>
              <a:ext cx="1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1" name="Line 819"/>
            <p:cNvSpPr>
              <a:spLocks noChangeShapeType="1"/>
            </p:cNvSpPr>
            <p:nvPr/>
          </p:nvSpPr>
          <p:spPr bwMode="auto">
            <a:xfrm flipH="1">
              <a:off x="1510" y="1720"/>
              <a:ext cx="14"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2" name="Line 820"/>
            <p:cNvSpPr>
              <a:spLocks noChangeShapeType="1"/>
            </p:cNvSpPr>
            <p:nvPr/>
          </p:nvSpPr>
          <p:spPr bwMode="auto">
            <a:xfrm flipH="1">
              <a:off x="1515" y="1724"/>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3" name="Line 821"/>
            <p:cNvSpPr>
              <a:spLocks noChangeShapeType="1"/>
            </p:cNvSpPr>
            <p:nvPr/>
          </p:nvSpPr>
          <p:spPr bwMode="auto">
            <a:xfrm flipH="1">
              <a:off x="1520" y="1729"/>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4" name="Line 822"/>
            <p:cNvSpPr>
              <a:spLocks noChangeShapeType="1"/>
            </p:cNvSpPr>
            <p:nvPr/>
          </p:nvSpPr>
          <p:spPr bwMode="auto">
            <a:xfrm flipH="1">
              <a:off x="1524" y="1734"/>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5" name="Line 823"/>
            <p:cNvSpPr>
              <a:spLocks noChangeShapeType="1"/>
            </p:cNvSpPr>
            <p:nvPr/>
          </p:nvSpPr>
          <p:spPr bwMode="auto">
            <a:xfrm flipH="1">
              <a:off x="1528" y="1741"/>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6" name="Line 824"/>
            <p:cNvSpPr>
              <a:spLocks noChangeShapeType="1"/>
            </p:cNvSpPr>
            <p:nvPr/>
          </p:nvSpPr>
          <p:spPr bwMode="auto">
            <a:xfrm flipH="1">
              <a:off x="1532" y="1748"/>
              <a:ext cx="16"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7" name="Line 825"/>
            <p:cNvSpPr>
              <a:spLocks noChangeShapeType="1"/>
            </p:cNvSpPr>
            <p:nvPr/>
          </p:nvSpPr>
          <p:spPr bwMode="auto">
            <a:xfrm flipV="1">
              <a:off x="1541" y="1750"/>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8" name="Line 826"/>
            <p:cNvSpPr>
              <a:spLocks noChangeShapeType="1"/>
            </p:cNvSpPr>
            <p:nvPr/>
          </p:nvSpPr>
          <p:spPr bwMode="auto">
            <a:xfrm flipV="1">
              <a:off x="1542" y="1756"/>
              <a:ext cx="1"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39" name="Line 827"/>
            <p:cNvSpPr>
              <a:spLocks noChangeShapeType="1"/>
            </p:cNvSpPr>
            <p:nvPr/>
          </p:nvSpPr>
          <p:spPr bwMode="auto">
            <a:xfrm>
              <a:off x="1543" y="1767"/>
              <a:ext cx="0" cy="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0" name="Line 828"/>
            <p:cNvSpPr>
              <a:spLocks noChangeShapeType="1"/>
            </p:cNvSpPr>
            <p:nvPr/>
          </p:nvSpPr>
          <p:spPr bwMode="auto">
            <a:xfrm>
              <a:off x="1543" y="1771"/>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1" name="Line 829"/>
            <p:cNvSpPr>
              <a:spLocks noChangeShapeType="1"/>
            </p:cNvSpPr>
            <p:nvPr/>
          </p:nvSpPr>
          <p:spPr bwMode="auto">
            <a:xfrm>
              <a:off x="1541" y="1777"/>
              <a:ext cx="1"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2" name="Line 830"/>
            <p:cNvSpPr>
              <a:spLocks noChangeShapeType="1"/>
            </p:cNvSpPr>
            <p:nvPr/>
          </p:nvSpPr>
          <p:spPr bwMode="auto">
            <a:xfrm>
              <a:off x="1540" y="1783"/>
              <a:ext cx="0" cy="1"/>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3" name="Line 831"/>
            <p:cNvSpPr>
              <a:spLocks noChangeShapeType="1"/>
            </p:cNvSpPr>
            <p:nvPr/>
          </p:nvSpPr>
          <p:spPr bwMode="auto">
            <a:xfrm>
              <a:off x="1538" y="1789"/>
              <a:ext cx="0" cy="2"/>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4" name="Line 832"/>
            <p:cNvSpPr>
              <a:spLocks noChangeShapeType="1"/>
            </p:cNvSpPr>
            <p:nvPr/>
          </p:nvSpPr>
          <p:spPr bwMode="auto">
            <a:xfrm>
              <a:off x="1531" y="1794"/>
              <a:ext cx="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5" name="Line 833"/>
            <p:cNvSpPr>
              <a:spLocks noChangeShapeType="1"/>
            </p:cNvSpPr>
            <p:nvPr/>
          </p:nvSpPr>
          <p:spPr bwMode="auto">
            <a:xfrm>
              <a:off x="1526" y="1800"/>
              <a:ext cx="7"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6" name="Line 834"/>
            <p:cNvSpPr>
              <a:spLocks noChangeShapeType="1"/>
            </p:cNvSpPr>
            <p:nvPr/>
          </p:nvSpPr>
          <p:spPr bwMode="auto">
            <a:xfrm>
              <a:off x="1521" y="1805"/>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7" name="Line 835"/>
            <p:cNvSpPr>
              <a:spLocks noChangeShapeType="1"/>
            </p:cNvSpPr>
            <p:nvPr/>
          </p:nvSpPr>
          <p:spPr bwMode="auto">
            <a:xfrm>
              <a:off x="1515" y="1810"/>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8" name="Line 836"/>
            <p:cNvSpPr>
              <a:spLocks noChangeShapeType="1"/>
            </p:cNvSpPr>
            <p:nvPr/>
          </p:nvSpPr>
          <p:spPr bwMode="auto">
            <a:xfrm>
              <a:off x="1510" y="1814"/>
              <a:ext cx="6"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49" name="Line 837"/>
            <p:cNvSpPr>
              <a:spLocks noChangeShapeType="1"/>
            </p:cNvSpPr>
            <p:nvPr/>
          </p:nvSpPr>
          <p:spPr bwMode="auto">
            <a:xfrm>
              <a:off x="1503" y="1817"/>
              <a:ext cx="5"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0" name="Line 838"/>
            <p:cNvSpPr>
              <a:spLocks noChangeShapeType="1"/>
            </p:cNvSpPr>
            <p:nvPr/>
          </p:nvSpPr>
          <p:spPr bwMode="auto">
            <a:xfrm>
              <a:off x="1497" y="1820"/>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1" name="Line 839"/>
            <p:cNvSpPr>
              <a:spLocks noChangeShapeType="1"/>
            </p:cNvSpPr>
            <p:nvPr/>
          </p:nvSpPr>
          <p:spPr bwMode="auto">
            <a:xfrm>
              <a:off x="1490" y="1824"/>
              <a:ext cx="3"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2" name="Line 840"/>
            <p:cNvSpPr>
              <a:spLocks noChangeShapeType="1"/>
            </p:cNvSpPr>
            <p:nvPr/>
          </p:nvSpPr>
          <p:spPr bwMode="auto">
            <a:xfrm>
              <a:off x="1481" y="1825"/>
              <a:ext cx="3"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3" name="Line 841"/>
            <p:cNvSpPr>
              <a:spLocks noChangeShapeType="1"/>
            </p:cNvSpPr>
            <p:nvPr/>
          </p:nvSpPr>
          <p:spPr bwMode="auto">
            <a:xfrm>
              <a:off x="1473" y="1827"/>
              <a:ext cx="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4" name="Line 842"/>
            <p:cNvSpPr>
              <a:spLocks noChangeShapeType="1"/>
            </p:cNvSpPr>
            <p:nvPr/>
          </p:nvSpPr>
          <p:spPr bwMode="auto">
            <a:xfrm>
              <a:off x="1465" y="1828"/>
              <a:ext cx="1"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5" name="Line 843"/>
            <p:cNvSpPr>
              <a:spLocks noChangeShapeType="1"/>
            </p:cNvSpPr>
            <p:nvPr/>
          </p:nvSpPr>
          <p:spPr bwMode="auto">
            <a:xfrm>
              <a:off x="1456" y="1828"/>
              <a:ext cx="0"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6" name="Line 844"/>
            <p:cNvSpPr>
              <a:spLocks noChangeShapeType="1"/>
            </p:cNvSpPr>
            <p:nvPr/>
          </p:nvSpPr>
          <p:spPr bwMode="auto">
            <a:xfrm flipH="1">
              <a:off x="1444" y="1828"/>
              <a:ext cx="9"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7" name="Line 845"/>
            <p:cNvSpPr>
              <a:spLocks noChangeShapeType="1"/>
            </p:cNvSpPr>
            <p:nvPr/>
          </p:nvSpPr>
          <p:spPr bwMode="auto">
            <a:xfrm flipH="1">
              <a:off x="1435" y="1827"/>
              <a:ext cx="10" cy="7"/>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8" name="Line 846"/>
            <p:cNvSpPr>
              <a:spLocks noChangeShapeType="1"/>
            </p:cNvSpPr>
            <p:nvPr/>
          </p:nvSpPr>
          <p:spPr bwMode="auto">
            <a:xfrm flipH="1">
              <a:off x="1427" y="1826"/>
              <a:ext cx="9"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59" name="Line 847"/>
            <p:cNvSpPr>
              <a:spLocks noChangeShapeType="1"/>
            </p:cNvSpPr>
            <p:nvPr/>
          </p:nvSpPr>
          <p:spPr bwMode="auto">
            <a:xfrm flipH="1">
              <a:off x="1418" y="1824"/>
              <a:ext cx="11"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0" name="Line 848"/>
            <p:cNvSpPr>
              <a:spLocks noChangeShapeType="1"/>
            </p:cNvSpPr>
            <p:nvPr/>
          </p:nvSpPr>
          <p:spPr bwMode="auto">
            <a:xfrm flipH="1">
              <a:off x="1409" y="1821"/>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1" name="Line 849"/>
            <p:cNvSpPr>
              <a:spLocks noChangeShapeType="1"/>
            </p:cNvSpPr>
            <p:nvPr/>
          </p:nvSpPr>
          <p:spPr bwMode="auto">
            <a:xfrm flipH="1">
              <a:off x="1401" y="1817"/>
              <a:ext cx="12" cy="6"/>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2" name="Line 850"/>
            <p:cNvSpPr>
              <a:spLocks noChangeShapeType="1"/>
            </p:cNvSpPr>
            <p:nvPr/>
          </p:nvSpPr>
          <p:spPr bwMode="auto">
            <a:xfrm flipH="1">
              <a:off x="1395" y="1815"/>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3" name="Line 851"/>
            <p:cNvSpPr>
              <a:spLocks noChangeShapeType="1"/>
            </p:cNvSpPr>
            <p:nvPr/>
          </p:nvSpPr>
          <p:spPr bwMode="auto">
            <a:xfrm flipH="1">
              <a:off x="1388" y="1810"/>
              <a:ext cx="14" cy="5"/>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4" name="Line 852"/>
            <p:cNvSpPr>
              <a:spLocks noChangeShapeType="1"/>
            </p:cNvSpPr>
            <p:nvPr/>
          </p:nvSpPr>
          <p:spPr bwMode="auto">
            <a:xfrm flipH="1">
              <a:off x="1383" y="1807"/>
              <a:ext cx="14"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5" name="Line 853"/>
            <p:cNvSpPr>
              <a:spLocks noChangeShapeType="1"/>
            </p:cNvSpPr>
            <p:nvPr/>
          </p:nvSpPr>
          <p:spPr bwMode="auto">
            <a:xfrm flipH="1">
              <a:off x="1378" y="1803"/>
              <a:ext cx="15" cy="4"/>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6" name="Line 854"/>
            <p:cNvSpPr>
              <a:spLocks noChangeShapeType="1"/>
            </p:cNvSpPr>
            <p:nvPr/>
          </p:nvSpPr>
          <p:spPr bwMode="auto">
            <a:xfrm flipH="1">
              <a:off x="1373" y="1797"/>
              <a:ext cx="16"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7" name="Line 855"/>
            <p:cNvSpPr>
              <a:spLocks noChangeShapeType="1"/>
            </p:cNvSpPr>
            <p:nvPr/>
          </p:nvSpPr>
          <p:spPr bwMode="auto">
            <a:xfrm flipH="1">
              <a:off x="1368" y="1791"/>
              <a:ext cx="17" cy="3"/>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8" name="Line 856"/>
            <p:cNvSpPr>
              <a:spLocks noChangeShapeType="1"/>
            </p:cNvSpPr>
            <p:nvPr/>
          </p:nvSpPr>
          <p:spPr bwMode="auto">
            <a:xfrm flipV="1">
              <a:off x="1374" y="1782"/>
              <a:ext cx="0"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69" name="Line 857"/>
            <p:cNvSpPr>
              <a:spLocks noChangeShapeType="1"/>
            </p:cNvSpPr>
            <p:nvPr/>
          </p:nvSpPr>
          <p:spPr bwMode="auto">
            <a:xfrm flipV="1">
              <a:off x="1371" y="1774"/>
              <a:ext cx="0" cy="10"/>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70" name="Line 858"/>
            <p:cNvSpPr>
              <a:spLocks noChangeShapeType="1"/>
            </p:cNvSpPr>
            <p:nvPr/>
          </p:nvSpPr>
          <p:spPr bwMode="auto">
            <a:xfrm flipV="1">
              <a:off x="1369" y="1767"/>
              <a:ext cx="1" cy="9"/>
            </a:xfrm>
            <a:prstGeom prst="line">
              <a:avLst/>
            </a:prstGeom>
            <a:noFill/>
            <a:ln w="12700">
              <a:solidFill>
                <a:schemeClr val="bg1"/>
              </a:solidFill>
              <a:round/>
              <a:headEnd/>
              <a:tailEnd/>
            </a:ln>
            <a:effectLst>
              <a:outerShdw dist="35921" dir="2700000" algn="ctr" rotWithShape="0">
                <a:srgbClr val="0D1837"/>
              </a:outerShdw>
            </a:effectLst>
            <a:extLst>
              <a:ext uri="{909E8E84-426E-40DD-AFC4-6F175D3DCCD1}">
                <a14:hiddenFill xmlns:a14="http://schemas.microsoft.com/office/drawing/2010/main">
                  <a:noFill/>
                </a14:hiddenFill>
              </a:ext>
            </a:extLst>
          </p:spPr>
          <p:txBody>
            <a:bodyPr wrap="none" anchor="ctr"/>
            <a:lstStyle/>
            <a:p>
              <a:endParaRPr lang="en-GB"/>
            </a:p>
          </p:txBody>
        </p:sp>
        <p:sp>
          <p:nvSpPr>
            <p:cNvPr id="116571" name="Freeform 859"/>
            <p:cNvSpPr>
              <a:spLocks/>
            </p:cNvSpPr>
            <p:nvPr/>
          </p:nvSpPr>
          <p:spPr bwMode="auto">
            <a:xfrm>
              <a:off x="1315" y="1711"/>
              <a:ext cx="12" cy="20"/>
            </a:xfrm>
            <a:custGeom>
              <a:avLst/>
              <a:gdLst>
                <a:gd name="T0" fmla="*/ 2 w 12"/>
                <a:gd name="T1" fmla="*/ 5 h 20"/>
                <a:gd name="T2" fmla="*/ 0 w 12"/>
                <a:gd name="T3" fmla="*/ 3 h 20"/>
                <a:gd name="T4" fmla="*/ 2 w 12"/>
                <a:gd name="T5" fmla="*/ 3 h 20"/>
                <a:gd name="T6" fmla="*/ 3 w 12"/>
                <a:gd name="T7" fmla="*/ 3 h 20"/>
                <a:gd name="T8" fmla="*/ 6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6 w 12"/>
                <a:gd name="T23" fmla="*/ 3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3"/>
                  </a:lnTo>
                  <a:lnTo>
                    <a:pt x="2" y="3"/>
                  </a:lnTo>
                  <a:lnTo>
                    <a:pt x="3" y="3"/>
                  </a:lnTo>
                  <a:lnTo>
                    <a:pt x="6" y="2"/>
                  </a:lnTo>
                  <a:lnTo>
                    <a:pt x="8" y="1"/>
                  </a:lnTo>
                  <a:lnTo>
                    <a:pt x="10" y="0"/>
                  </a:lnTo>
                  <a:lnTo>
                    <a:pt x="11" y="0"/>
                  </a:lnTo>
                  <a:lnTo>
                    <a:pt x="11" y="19"/>
                  </a:lnTo>
                  <a:lnTo>
                    <a:pt x="7" y="19"/>
                  </a:lnTo>
                  <a:lnTo>
                    <a:pt x="7" y="3"/>
                  </a:lnTo>
                  <a:lnTo>
                    <a:pt x="6" y="3"/>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2" name="Freeform 860"/>
            <p:cNvSpPr>
              <a:spLocks/>
            </p:cNvSpPr>
            <p:nvPr/>
          </p:nvSpPr>
          <p:spPr bwMode="auto">
            <a:xfrm>
              <a:off x="1578" y="1709"/>
              <a:ext cx="17" cy="21"/>
            </a:xfrm>
            <a:custGeom>
              <a:avLst/>
              <a:gdLst>
                <a:gd name="T0" fmla="*/ 4 w 17"/>
                <a:gd name="T1" fmla="*/ 5 h 21"/>
                <a:gd name="T2" fmla="*/ 2 w 17"/>
                <a:gd name="T3" fmla="*/ 3 h 21"/>
                <a:gd name="T4" fmla="*/ 3 w 17"/>
                <a:gd name="T5" fmla="*/ 2 h 21"/>
                <a:gd name="T6" fmla="*/ 5 w 17"/>
                <a:gd name="T7" fmla="*/ 1 h 21"/>
                <a:gd name="T8" fmla="*/ 6 w 17"/>
                <a:gd name="T9" fmla="*/ 1 h 21"/>
                <a:gd name="T10" fmla="*/ 8 w 17"/>
                <a:gd name="T11" fmla="*/ 0 h 21"/>
                <a:gd name="T12" fmla="*/ 11 w 17"/>
                <a:gd name="T13" fmla="*/ 0 h 21"/>
                <a:gd name="T14" fmla="*/ 13 w 17"/>
                <a:gd name="T15" fmla="*/ 1 h 21"/>
                <a:gd name="T16" fmla="*/ 13 w 17"/>
                <a:gd name="T17" fmla="*/ 2 h 21"/>
                <a:gd name="T18" fmla="*/ 15 w 17"/>
                <a:gd name="T19" fmla="*/ 2 h 21"/>
                <a:gd name="T20" fmla="*/ 16 w 17"/>
                <a:gd name="T21" fmla="*/ 3 h 21"/>
                <a:gd name="T22" fmla="*/ 16 w 17"/>
                <a:gd name="T23" fmla="*/ 4 h 21"/>
                <a:gd name="T24" fmla="*/ 16 w 17"/>
                <a:gd name="T25" fmla="*/ 5 h 21"/>
                <a:gd name="T26" fmla="*/ 16 w 17"/>
                <a:gd name="T27" fmla="*/ 6 h 21"/>
                <a:gd name="T28" fmla="*/ 16 w 17"/>
                <a:gd name="T29" fmla="*/ 7 h 21"/>
                <a:gd name="T30" fmla="*/ 16 w 17"/>
                <a:gd name="T31" fmla="*/ 8 h 21"/>
                <a:gd name="T32" fmla="*/ 15 w 17"/>
                <a:gd name="T33" fmla="*/ 8 h 21"/>
                <a:gd name="T34" fmla="*/ 15 w 17"/>
                <a:gd name="T35" fmla="*/ 9 h 21"/>
                <a:gd name="T36" fmla="*/ 10 w 17"/>
                <a:gd name="T37" fmla="*/ 14 h 21"/>
                <a:gd name="T38" fmla="*/ 7 w 17"/>
                <a:gd name="T39" fmla="*/ 16 h 21"/>
                <a:gd name="T40" fmla="*/ 5 w 17"/>
                <a:gd name="T41" fmla="*/ 18 h 21"/>
                <a:gd name="T42" fmla="*/ 13 w 17"/>
                <a:gd name="T43" fmla="*/ 18 h 21"/>
                <a:gd name="T44" fmla="*/ 16 w 17"/>
                <a:gd name="T45" fmla="*/ 17 h 21"/>
                <a:gd name="T46" fmla="*/ 16 w 17"/>
                <a:gd name="T47" fmla="*/ 20 h 21"/>
                <a:gd name="T48" fmla="*/ 0 w 17"/>
                <a:gd name="T49" fmla="*/ 20 h 21"/>
                <a:gd name="T50" fmla="*/ 0 w 17"/>
                <a:gd name="T51" fmla="*/ 18 h 21"/>
                <a:gd name="T52" fmla="*/ 1 w 17"/>
                <a:gd name="T53" fmla="*/ 18 h 21"/>
                <a:gd name="T54" fmla="*/ 3 w 17"/>
                <a:gd name="T55" fmla="*/ 17 h 21"/>
                <a:gd name="T56" fmla="*/ 6 w 17"/>
                <a:gd name="T57" fmla="*/ 15 h 21"/>
                <a:gd name="T58" fmla="*/ 12 w 17"/>
                <a:gd name="T59" fmla="*/ 9 h 21"/>
                <a:gd name="T60" fmla="*/ 13 w 17"/>
                <a:gd name="T61" fmla="*/ 8 h 21"/>
                <a:gd name="T62" fmla="*/ 13 w 17"/>
                <a:gd name="T63" fmla="*/ 5 h 21"/>
                <a:gd name="T64" fmla="*/ 11 w 17"/>
                <a:gd name="T65" fmla="*/ 3 h 21"/>
                <a:gd name="T66" fmla="*/ 11 w 17"/>
                <a:gd name="T67" fmla="*/ 2 h 21"/>
                <a:gd name="T68" fmla="*/ 10 w 17"/>
                <a:gd name="T69" fmla="*/ 2 h 21"/>
                <a:gd name="T70" fmla="*/ 6 w 17"/>
                <a:gd name="T71" fmla="*/ 2 h 21"/>
                <a:gd name="T72" fmla="*/ 5 w 17"/>
                <a:gd name="T73" fmla="*/ 3 h 21"/>
                <a:gd name="T74" fmla="*/ 5 w 17"/>
                <a:gd name="T75" fmla="*/ 4 h 21"/>
                <a:gd name="T76" fmla="*/ 4 w 17"/>
                <a:gd name="T77" fmla="*/ 4 h 21"/>
                <a:gd name="T78" fmla="*/ 4 w 17"/>
                <a:gd name="T7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21">
                  <a:moveTo>
                    <a:pt x="4" y="5"/>
                  </a:moveTo>
                  <a:lnTo>
                    <a:pt x="2" y="3"/>
                  </a:lnTo>
                  <a:lnTo>
                    <a:pt x="3" y="2"/>
                  </a:lnTo>
                  <a:lnTo>
                    <a:pt x="5" y="1"/>
                  </a:lnTo>
                  <a:lnTo>
                    <a:pt x="6" y="1"/>
                  </a:lnTo>
                  <a:lnTo>
                    <a:pt x="8" y="0"/>
                  </a:lnTo>
                  <a:lnTo>
                    <a:pt x="11" y="0"/>
                  </a:lnTo>
                  <a:lnTo>
                    <a:pt x="13" y="1"/>
                  </a:lnTo>
                  <a:lnTo>
                    <a:pt x="13" y="2"/>
                  </a:lnTo>
                  <a:lnTo>
                    <a:pt x="15" y="2"/>
                  </a:lnTo>
                  <a:lnTo>
                    <a:pt x="16" y="3"/>
                  </a:lnTo>
                  <a:lnTo>
                    <a:pt x="16" y="4"/>
                  </a:lnTo>
                  <a:lnTo>
                    <a:pt x="16" y="5"/>
                  </a:lnTo>
                  <a:lnTo>
                    <a:pt x="16" y="6"/>
                  </a:lnTo>
                  <a:lnTo>
                    <a:pt x="16" y="7"/>
                  </a:lnTo>
                  <a:lnTo>
                    <a:pt x="16" y="8"/>
                  </a:lnTo>
                  <a:lnTo>
                    <a:pt x="15" y="8"/>
                  </a:lnTo>
                  <a:lnTo>
                    <a:pt x="15" y="9"/>
                  </a:lnTo>
                  <a:lnTo>
                    <a:pt x="10" y="14"/>
                  </a:lnTo>
                  <a:lnTo>
                    <a:pt x="7" y="16"/>
                  </a:lnTo>
                  <a:lnTo>
                    <a:pt x="5" y="18"/>
                  </a:lnTo>
                  <a:lnTo>
                    <a:pt x="13" y="18"/>
                  </a:lnTo>
                  <a:lnTo>
                    <a:pt x="16" y="17"/>
                  </a:lnTo>
                  <a:lnTo>
                    <a:pt x="16" y="20"/>
                  </a:lnTo>
                  <a:lnTo>
                    <a:pt x="0" y="20"/>
                  </a:lnTo>
                  <a:lnTo>
                    <a:pt x="0" y="18"/>
                  </a:lnTo>
                  <a:lnTo>
                    <a:pt x="1" y="18"/>
                  </a:lnTo>
                  <a:lnTo>
                    <a:pt x="3" y="17"/>
                  </a:lnTo>
                  <a:lnTo>
                    <a:pt x="6" y="15"/>
                  </a:lnTo>
                  <a:lnTo>
                    <a:pt x="12" y="9"/>
                  </a:lnTo>
                  <a:lnTo>
                    <a:pt x="13" y="8"/>
                  </a:lnTo>
                  <a:lnTo>
                    <a:pt x="13" y="5"/>
                  </a:lnTo>
                  <a:lnTo>
                    <a:pt x="11" y="3"/>
                  </a:lnTo>
                  <a:lnTo>
                    <a:pt x="11" y="2"/>
                  </a:lnTo>
                  <a:lnTo>
                    <a:pt x="10" y="2"/>
                  </a:lnTo>
                  <a:lnTo>
                    <a:pt x="6" y="2"/>
                  </a:lnTo>
                  <a:lnTo>
                    <a:pt x="5" y="3"/>
                  </a:lnTo>
                  <a:lnTo>
                    <a:pt x="5" y="4"/>
                  </a:lnTo>
                  <a:lnTo>
                    <a:pt x="4" y="4"/>
                  </a:lnTo>
                  <a:lnTo>
                    <a:pt x="4"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3" name="Freeform 861"/>
            <p:cNvSpPr>
              <a:spLocks/>
            </p:cNvSpPr>
            <p:nvPr/>
          </p:nvSpPr>
          <p:spPr bwMode="auto">
            <a:xfrm>
              <a:off x="1596" y="1756"/>
              <a:ext cx="16" cy="21"/>
            </a:xfrm>
            <a:custGeom>
              <a:avLst/>
              <a:gdLst>
                <a:gd name="T0" fmla="*/ 3 w 16"/>
                <a:gd name="T1" fmla="*/ 4 h 21"/>
                <a:gd name="T2" fmla="*/ 2 w 16"/>
                <a:gd name="T3" fmla="*/ 2 h 21"/>
                <a:gd name="T4" fmla="*/ 1 w 16"/>
                <a:gd name="T5" fmla="*/ 2 h 21"/>
                <a:gd name="T6" fmla="*/ 2 w 16"/>
                <a:gd name="T7" fmla="*/ 1 h 21"/>
                <a:gd name="T8" fmla="*/ 4 w 16"/>
                <a:gd name="T9" fmla="*/ 1 h 21"/>
                <a:gd name="T10" fmla="*/ 5 w 16"/>
                <a:gd name="T11" fmla="*/ 0 h 21"/>
                <a:gd name="T12" fmla="*/ 11 w 16"/>
                <a:gd name="T13" fmla="*/ 0 h 21"/>
                <a:gd name="T14" fmla="*/ 12 w 16"/>
                <a:gd name="T15" fmla="*/ 1 h 21"/>
                <a:gd name="T16" fmla="*/ 13 w 16"/>
                <a:gd name="T17" fmla="*/ 1 h 21"/>
                <a:gd name="T18" fmla="*/ 14 w 16"/>
                <a:gd name="T19" fmla="*/ 2 h 21"/>
                <a:gd name="T20" fmla="*/ 14 w 16"/>
                <a:gd name="T21" fmla="*/ 6 h 21"/>
                <a:gd name="T22" fmla="*/ 12 w 16"/>
                <a:gd name="T23" fmla="*/ 8 h 21"/>
                <a:gd name="T24" fmla="*/ 10 w 16"/>
                <a:gd name="T25" fmla="*/ 9 h 21"/>
                <a:gd name="T26" fmla="*/ 11 w 16"/>
                <a:gd name="T27" fmla="*/ 9 h 21"/>
                <a:gd name="T28" fmla="*/ 12 w 16"/>
                <a:gd name="T29" fmla="*/ 10 h 21"/>
                <a:gd name="T30" fmla="*/ 13 w 16"/>
                <a:gd name="T31" fmla="*/ 10 h 21"/>
                <a:gd name="T32" fmla="*/ 15 w 16"/>
                <a:gd name="T33" fmla="*/ 11 h 21"/>
                <a:gd name="T34" fmla="*/ 15 w 16"/>
                <a:gd name="T35" fmla="*/ 13 h 21"/>
                <a:gd name="T36" fmla="*/ 15 w 16"/>
                <a:gd name="T37" fmla="*/ 15 h 21"/>
                <a:gd name="T38" fmla="*/ 14 w 16"/>
                <a:gd name="T39" fmla="*/ 17 h 21"/>
                <a:gd name="T40" fmla="*/ 14 w 16"/>
                <a:gd name="T41" fmla="*/ 18 h 21"/>
                <a:gd name="T42" fmla="*/ 13 w 16"/>
                <a:gd name="T43" fmla="*/ 18 h 21"/>
                <a:gd name="T44" fmla="*/ 12 w 16"/>
                <a:gd name="T45" fmla="*/ 19 h 21"/>
                <a:gd name="T46" fmla="*/ 10 w 16"/>
                <a:gd name="T47" fmla="*/ 19 h 21"/>
                <a:gd name="T48" fmla="*/ 8 w 16"/>
                <a:gd name="T49" fmla="*/ 20 h 21"/>
                <a:gd name="T50" fmla="*/ 5 w 16"/>
                <a:gd name="T51" fmla="*/ 20 h 21"/>
                <a:gd name="T52" fmla="*/ 3 w 16"/>
                <a:gd name="T53" fmla="*/ 19 h 21"/>
                <a:gd name="T54" fmla="*/ 2 w 16"/>
                <a:gd name="T55" fmla="*/ 19 h 21"/>
                <a:gd name="T56" fmla="*/ 0 w 16"/>
                <a:gd name="T57" fmla="*/ 18 h 21"/>
                <a:gd name="T58" fmla="*/ 2 w 16"/>
                <a:gd name="T59" fmla="*/ 17 h 21"/>
                <a:gd name="T60" fmla="*/ 2 w 16"/>
                <a:gd name="T61" fmla="*/ 16 h 21"/>
                <a:gd name="T62" fmla="*/ 2 w 16"/>
                <a:gd name="T63" fmla="*/ 17 h 21"/>
                <a:gd name="T64" fmla="*/ 4 w 16"/>
                <a:gd name="T65" fmla="*/ 18 h 21"/>
                <a:gd name="T66" fmla="*/ 5 w 16"/>
                <a:gd name="T67" fmla="*/ 18 h 21"/>
                <a:gd name="T68" fmla="*/ 8 w 16"/>
                <a:gd name="T69" fmla="*/ 18 h 21"/>
                <a:gd name="T70" fmla="*/ 9 w 16"/>
                <a:gd name="T71" fmla="*/ 18 h 21"/>
                <a:gd name="T72" fmla="*/ 11 w 16"/>
                <a:gd name="T73" fmla="*/ 18 h 21"/>
                <a:gd name="T74" fmla="*/ 12 w 16"/>
                <a:gd name="T75" fmla="*/ 16 h 21"/>
                <a:gd name="T76" fmla="*/ 12 w 16"/>
                <a:gd name="T77" fmla="*/ 12 h 21"/>
                <a:gd name="T78" fmla="*/ 10 w 16"/>
                <a:gd name="T79" fmla="*/ 11 h 21"/>
                <a:gd name="T80" fmla="*/ 9 w 16"/>
                <a:gd name="T81" fmla="*/ 11 h 21"/>
                <a:gd name="T82" fmla="*/ 8 w 16"/>
                <a:gd name="T83" fmla="*/ 10 h 21"/>
                <a:gd name="T84" fmla="*/ 5 w 16"/>
                <a:gd name="T85" fmla="*/ 10 h 21"/>
                <a:gd name="T86" fmla="*/ 5 w 16"/>
                <a:gd name="T87" fmla="*/ 11 h 21"/>
                <a:gd name="T88" fmla="*/ 5 w 16"/>
                <a:gd name="T89" fmla="*/ 8 h 21"/>
                <a:gd name="T90" fmla="*/ 5 w 16"/>
                <a:gd name="T91" fmla="*/ 9 h 21"/>
                <a:gd name="T92" fmla="*/ 6 w 16"/>
                <a:gd name="T93" fmla="*/ 9 h 21"/>
                <a:gd name="T94" fmla="*/ 8 w 16"/>
                <a:gd name="T95" fmla="*/ 8 h 21"/>
                <a:gd name="T96" fmla="*/ 9 w 16"/>
                <a:gd name="T97" fmla="*/ 8 h 21"/>
                <a:gd name="T98" fmla="*/ 10 w 16"/>
                <a:gd name="T99" fmla="*/ 8 h 21"/>
                <a:gd name="T100" fmla="*/ 10 w 16"/>
                <a:gd name="T101" fmla="*/ 7 h 21"/>
                <a:gd name="T102" fmla="*/ 11 w 16"/>
                <a:gd name="T103" fmla="*/ 5 h 21"/>
                <a:gd name="T104" fmla="*/ 10 w 16"/>
                <a:gd name="T105" fmla="*/ 3 h 21"/>
                <a:gd name="T106" fmla="*/ 10 w 16"/>
                <a:gd name="T107" fmla="*/ 2 h 21"/>
                <a:gd name="T108" fmla="*/ 9 w 16"/>
                <a:gd name="T109" fmla="*/ 2 h 21"/>
                <a:gd name="T110" fmla="*/ 8 w 16"/>
                <a:gd name="T111" fmla="*/ 1 h 21"/>
                <a:gd name="T112" fmla="*/ 5 w 16"/>
                <a:gd name="T113" fmla="*/ 1 h 21"/>
                <a:gd name="T114" fmla="*/ 5 w 16"/>
                <a:gd name="T115" fmla="*/ 2 h 21"/>
                <a:gd name="T116" fmla="*/ 4 w 16"/>
                <a:gd name="T117" fmla="*/ 2 h 21"/>
                <a:gd name="T118" fmla="*/ 3 w 16"/>
                <a:gd name="T119" fmla="*/ 3 h 21"/>
                <a:gd name="T120" fmla="*/ 3 w 16"/>
                <a:gd name="T121"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 h="21">
                  <a:moveTo>
                    <a:pt x="3" y="4"/>
                  </a:moveTo>
                  <a:lnTo>
                    <a:pt x="2" y="2"/>
                  </a:lnTo>
                  <a:lnTo>
                    <a:pt x="1" y="2"/>
                  </a:lnTo>
                  <a:lnTo>
                    <a:pt x="2" y="1"/>
                  </a:lnTo>
                  <a:lnTo>
                    <a:pt x="4" y="1"/>
                  </a:lnTo>
                  <a:lnTo>
                    <a:pt x="5" y="0"/>
                  </a:lnTo>
                  <a:lnTo>
                    <a:pt x="11" y="0"/>
                  </a:lnTo>
                  <a:lnTo>
                    <a:pt x="12" y="1"/>
                  </a:lnTo>
                  <a:lnTo>
                    <a:pt x="13" y="1"/>
                  </a:lnTo>
                  <a:lnTo>
                    <a:pt x="14" y="2"/>
                  </a:lnTo>
                  <a:lnTo>
                    <a:pt x="14" y="6"/>
                  </a:lnTo>
                  <a:lnTo>
                    <a:pt x="12" y="8"/>
                  </a:lnTo>
                  <a:lnTo>
                    <a:pt x="10" y="9"/>
                  </a:lnTo>
                  <a:lnTo>
                    <a:pt x="11" y="9"/>
                  </a:lnTo>
                  <a:lnTo>
                    <a:pt x="12" y="10"/>
                  </a:lnTo>
                  <a:lnTo>
                    <a:pt x="13" y="10"/>
                  </a:lnTo>
                  <a:lnTo>
                    <a:pt x="15" y="11"/>
                  </a:lnTo>
                  <a:lnTo>
                    <a:pt x="15" y="13"/>
                  </a:lnTo>
                  <a:lnTo>
                    <a:pt x="15" y="15"/>
                  </a:lnTo>
                  <a:lnTo>
                    <a:pt x="14" y="17"/>
                  </a:lnTo>
                  <a:lnTo>
                    <a:pt x="14" y="18"/>
                  </a:lnTo>
                  <a:lnTo>
                    <a:pt x="13" y="18"/>
                  </a:lnTo>
                  <a:lnTo>
                    <a:pt x="12" y="19"/>
                  </a:lnTo>
                  <a:lnTo>
                    <a:pt x="10" y="19"/>
                  </a:lnTo>
                  <a:lnTo>
                    <a:pt x="8" y="20"/>
                  </a:lnTo>
                  <a:lnTo>
                    <a:pt x="5" y="20"/>
                  </a:lnTo>
                  <a:lnTo>
                    <a:pt x="3" y="19"/>
                  </a:lnTo>
                  <a:lnTo>
                    <a:pt x="2" y="19"/>
                  </a:lnTo>
                  <a:lnTo>
                    <a:pt x="0" y="18"/>
                  </a:lnTo>
                  <a:lnTo>
                    <a:pt x="2" y="17"/>
                  </a:lnTo>
                  <a:lnTo>
                    <a:pt x="2" y="16"/>
                  </a:lnTo>
                  <a:lnTo>
                    <a:pt x="2" y="17"/>
                  </a:lnTo>
                  <a:lnTo>
                    <a:pt x="4" y="18"/>
                  </a:lnTo>
                  <a:lnTo>
                    <a:pt x="5" y="18"/>
                  </a:lnTo>
                  <a:lnTo>
                    <a:pt x="8" y="18"/>
                  </a:lnTo>
                  <a:lnTo>
                    <a:pt x="9" y="18"/>
                  </a:lnTo>
                  <a:lnTo>
                    <a:pt x="11" y="18"/>
                  </a:lnTo>
                  <a:lnTo>
                    <a:pt x="12" y="16"/>
                  </a:lnTo>
                  <a:lnTo>
                    <a:pt x="12" y="12"/>
                  </a:lnTo>
                  <a:lnTo>
                    <a:pt x="10" y="11"/>
                  </a:lnTo>
                  <a:lnTo>
                    <a:pt x="9" y="11"/>
                  </a:lnTo>
                  <a:lnTo>
                    <a:pt x="8" y="10"/>
                  </a:lnTo>
                  <a:lnTo>
                    <a:pt x="5" y="10"/>
                  </a:lnTo>
                  <a:lnTo>
                    <a:pt x="5" y="11"/>
                  </a:lnTo>
                  <a:lnTo>
                    <a:pt x="5" y="8"/>
                  </a:lnTo>
                  <a:lnTo>
                    <a:pt x="5" y="9"/>
                  </a:lnTo>
                  <a:lnTo>
                    <a:pt x="6" y="9"/>
                  </a:lnTo>
                  <a:lnTo>
                    <a:pt x="8" y="8"/>
                  </a:lnTo>
                  <a:lnTo>
                    <a:pt x="9" y="8"/>
                  </a:lnTo>
                  <a:lnTo>
                    <a:pt x="10" y="8"/>
                  </a:lnTo>
                  <a:lnTo>
                    <a:pt x="10" y="7"/>
                  </a:lnTo>
                  <a:lnTo>
                    <a:pt x="11" y="5"/>
                  </a:lnTo>
                  <a:lnTo>
                    <a:pt x="10" y="3"/>
                  </a:lnTo>
                  <a:lnTo>
                    <a:pt x="10" y="2"/>
                  </a:lnTo>
                  <a:lnTo>
                    <a:pt x="9" y="2"/>
                  </a:lnTo>
                  <a:lnTo>
                    <a:pt x="8" y="1"/>
                  </a:lnTo>
                  <a:lnTo>
                    <a:pt x="5" y="1"/>
                  </a:lnTo>
                  <a:lnTo>
                    <a:pt x="5" y="2"/>
                  </a:lnTo>
                  <a:lnTo>
                    <a:pt x="4" y="2"/>
                  </a:lnTo>
                  <a:lnTo>
                    <a:pt x="3" y="3"/>
                  </a:lnTo>
                  <a:lnTo>
                    <a:pt x="3" y="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4" name="Freeform 862"/>
            <p:cNvSpPr>
              <a:spLocks/>
            </p:cNvSpPr>
            <p:nvPr/>
          </p:nvSpPr>
          <p:spPr bwMode="auto">
            <a:xfrm>
              <a:off x="1578" y="1805"/>
              <a:ext cx="19" cy="20"/>
            </a:xfrm>
            <a:custGeom>
              <a:avLst/>
              <a:gdLst>
                <a:gd name="T0" fmla="*/ 14 w 19"/>
                <a:gd name="T1" fmla="*/ 14 h 20"/>
                <a:gd name="T2" fmla="*/ 14 w 19"/>
                <a:gd name="T3" fmla="*/ 16 h 20"/>
                <a:gd name="T4" fmla="*/ 15 w 19"/>
                <a:gd name="T5" fmla="*/ 19 h 20"/>
                <a:gd name="T6" fmla="*/ 10 w 19"/>
                <a:gd name="T7" fmla="*/ 19 h 20"/>
                <a:gd name="T8" fmla="*/ 11 w 19"/>
                <a:gd name="T9" fmla="*/ 18 h 20"/>
                <a:gd name="T10" fmla="*/ 11 w 19"/>
                <a:gd name="T11" fmla="*/ 14 h 20"/>
                <a:gd name="T12" fmla="*/ 0 w 19"/>
                <a:gd name="T13" fmla="*/ 14 h 20"/>
                <a:gd name="T14" fmla="*/ 0 w 19"/>
                <a:gd name="T15" fmla="*/ 12 h 20"/>
                <a:gd name="T16" fmla="*/ 2 w 19"/>
                <a:gd name="T17" fmla="*/ 11 h 20"/>
                <a:gd name="T18" fmla="*/ 3 w 19"/>
                <a:gd name="T19" fmla="*/ 9 h 20"/>
                <a:gd name="T20" fmla="*/ 6 w 19"/>
                <a:gd name="T21" fmla="*/ 6 h 20"/>
                <a:gd name="T22" fmla="*/ 9 w 19"/>
                <a:gd name="T23" fmla="*/ 3 h 20"/>
                <a:gd name="T24" fmla="*/ 11 w 19"/>
                <a:gd name="T25" fmla="*/ 0 h 20"/>
                <a:gd name="T26" fmla="*/ 15 w 19"/>
                <a:gd name="T27" fmla="*/ 0 h 20"/>
                <a:gd name="T28" fmla="*/ 15 w 19"/>
                <a:gd name="T29" fmla="*/ 2 h 20"/>
                <a:gd name="T30" fmla="*/ 14 w 19"/>
                <a:gd name="T31" fmla="*/ 5 h 20"/>
                <a:gd name="T32" fmla="*/ 14 w 19"/>
                <a:gd name="T33" fmla="*/ 12 h 20"/>
                <a:gd name="T34" fmla="*/ 18 w 19"/>
                <a:gd name="T35" fmla="*/ 12 h 20"/>
                <a:gd name="T36" fmla="*/ 18 w 19"/>
                <a:gd name="T37" fmla="*/ 14 h 20"/>
                <a:gd name="T38" fmla="*/ 15 w 19"/>
                <a:gd name="T39" fmla="*/ 14 h 20"/>
                <a:gd name="T40" fmla="*/ 14 w 19"/>
                <a:gd name="T41"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0">
                  <a:moveTo>
                    <a:pt x="14" y="14"/>
                  </a:moveTo>
                  <a:lnTo>
                    <a:pt x="14" y="16"/>
                  </a:lnTo>
                  <a:lnTo>
                    <a:pt x="15" y="19"/>
                  </a:lnTo>
                  <a:lnTo>
                    <a:pt x="10" y="19"/>
                  </a:lnTo>
                  <a:lnTo>
                    <a:pt x="11" y="18"/>
                  </a:lnTo>
                  <a:lnTo>
                    <a:pt x="11" y="14"/>
                  </a:lnTo>
                  <a:lnTo>
                    <a:pt x="0" y="14"/>
                  </a:lnTo>
                  <a:lnTo>
                    <a:pt x="0" y="12"/>
                  </a:lnTo>
                  <a:lnTo>
                    <a:pt x="2" y="11"/>
                  </a:lnTo>
                  <a:lnTo>
                    <a:pt x="3" y="9"/>
                  </a:lnTo>
                  <a:lnTo>
                    <a:pt x="6" y="6"/>
                  </a:lnTo>
                  <a:lnTo>
                    <a:pt x="9" y="3"/>
                  </a:lnTo>
                  <a:lnTo>
                    <a:pt x="11" y="0"/>
                  </a:lnTo>
                  <a:lnTo>
                    <a:pt x="15" y="0"/>
                  </a:lnTo>
                  <a:lnTo>
                    <a:pt x="15" y="2"/>
                  </a:lnTo>
                  <a:lnTo>
                    <a:pt x="14" y="5"/>
                  </a:lnTo>
                  <a:lnTo>
                    <a:pt x="14" y="12"/>
                  </a:lnTo>
                  <a:lnTo>
                    <a:pt x="18" y="12"/>
                  </a:lnTo>
                  <a:lnTo>
                    <a:pt x="18" y="14"/>
                  </a:lnTo>
                  <a:lnTo>
                    <a:pt x="15" y="14"/>
                  </a:lnTo>
                  <a:lnTo>
                    <a:pt x="14" y="1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5" name="Freeform 863"/>
            <p:cNvSpPr>
              <a:spLocks/>
            </p:cNvSpPr>
            <p:nvPr/>
          </p:nvSpPr>
          <p:spPr bwMode="auto">
            <a:xfrm>
              <a:off x="1581" y="1809"/>
              <a:ext cx="8" cy="9"/>
            </a:xfrm>
            <a:custGeom>
              <a:avLst/>
              <a:gdLst>
                <a:gd name="T0" fmla="*/ 7 w 8"/>
                <a:gd name="T1" fmla="*/ 0 h 9"/>
                <a:gd name="T2" fmla="*/ 7 w 8"/>
                <a:gd name="T3" fmla="*/ 8 h 9"/>
                <a:gd name="T4" fmla="*/ 0 w 8"/>
                <a:gd name="T5" fmla="*/ 8 h 9"/>
                <a:gd name="T6" fmla="*/ 3 w 8"/>
                <a:gd name="T7" fmla="*/ 5 h 9"/>
                <a:gd name="T8" fmla="*/ 5 w 8"/>
                <a:gd name="T9" fmla="*/ 2 h 9"/>
                <a:gd name="T10" fmla="*/ 7 w 8"/>
                <a:gd name="T11" fmla="*/ 0 h 9"/>
              </a:gdLst>
              <a:ahLst/>
              <a:cxnLst>
                <a:cxn ang="0">
                  <a:pos x="T0" y="T1"/>
                </a:cxn>
                <a:cxn ang="0">
                  <a:pos x="T2" y="T3"/>
                </a:cxn>
                <a:cxn ang="0">
                  <a:pos x="T4" y="T5"/>
                </a:cxn>
                <a:cxn ang="0">
                  <a:pos x="T6" y="T7"/>
                </a:cxn>
                <a:cxn ang="0">
                  <a:pos x="T8" y="T9"/>
                </a:cxn>
                <a:cxn ang="0">
                  <a:pos x="T10" y="T11"/>
                </a:cxn>
              </a:cxnLst>
              <a:rect l="0" t="0" r="r" b="b"/>
              <a:pathLst>
                <a:path w="8" h="9">
                  <a:moveTo>
                    <a:pt x="7" y="0"/>
                  </a:moveTo>
                  <a:lnTo>
                    <a:pt x="7" y="8"/>
                  </a:lnTo>
                  <a:lnTo>
                    <a:pt x="0" y="8"/>
                  </a:lnTo>
                  <a:lnTo>
                    <a:pt x="3" y="5"/>
                  </a:lnTo>
                  <a:lnTo>
                    <a:pt x="5" y="2"/>
                  </a:lnTo>
                  <a:lnTo>
                    <a:pt x="7"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6" name="Freeform 864"/>
            <p:cNvSpPr>
              <a:spLocks/>
            </p:cNvSpPr>
            <p:nvPr/>
          </p:nvSpPr>
          <p:spPr bwMode="auto">
            <a:xfrm>
              <a:off x="1532" y="1845"/>
              <a:ext cx="17" cy="20"/>
            </a:xfrm>
            <a:custGeom>
              <a:avLst/>
              <a:gdLst>
                <a:gd name="T0" fmla="*/ 3 w 17"/>
                <a:gd name="T1" fmla="*/ 10 h 20"/>
                <a:gd name="T2" fmla="*/ 2 w 17"/>
                <a:gd name="T3" fmla="*/ 10 h 20"/>
                <a:gd name="T4" fmla="*/ 2 w 17"/>
                <a:gd name="T5" fmla="*/ 9 h 20"/>
                <a:gd name="T6" fmla="*/ 3 w 17"/>
                <a:gd name="T7" fmla="*/ 7 h 20"/>
                <a:gd name="T8" fmla="*/ 3 w 17"/>
                <a:gd name="T9" fmla="*/ 4 h 20"/>
                <a:gd name="T10" fmla="*/ 2 w 17"/>
                <a:gd name="T11" fmla="*/ 2 h 20"/>
                <a:gd name="T12" fmla="*/ 2 w 17"/>
                <a:gd name="T13" fmla="*/ 0 h 20"/>
                <a:gd name="T14" fmla="*/ 15 w 17"/>
                <a:gd name="T15" fmla="*/ 0 h 20"/>
                <a:gd name="T16" fmla="*/ 15 w 17"/>
                <a:gd name="T17" fmla="*/ 1 h 20"/>
                <a:gd name="T18" fmla="*/ 15 w 17"/>
                <a:gd name="T19" fmla="*/ 2 h 20"/>
                <a:gd name="T20" fmla="*/ 15 w 17"/>
                <a:gd name="T21" fmla="*/ 3 h 20"/>
                <a:gd name="T22" fmla="*/ 13 w 17"/>
                <a:gd name="T23" fmla="*/ 2 h 20"/>
                <a:gd name="T24" fmla="*/ 5 w 17"/>
                <a:gd name="T25" fmla="*/ 2 h 20"/>
                <a:gd name="T26" fmla="*/ 5 w 17"/>
                <a:gd name="T27" fmla="*/ 9 h 20"/>
                <a:gd name="T28" fmla="*/ 5 w 17"/>
                <a:gd name="T29" fmla="*/ 8 h 20"/>
                <a:gd name="T30" fmla="*/ 12 w 17"/>
                <a:gd name="T31" fmla="*/ 8 h 20"/>
                <a:gd name="T32" fmla="*/ 13 w 17"/>
                <a:gd name="T33" fmla="*/ 9 h 20"/>
                <a:gd name="T34" fmla="*/ 16 w 17"/>
                <a:gd name="T35" fmla="*/ 12 h 20"/>
                <a:gd name="T36" fmla="*/ 16 w 17"/>
                <a:gd name="T37" fmla="*/ 14 h 20"/>
                <a:gd name="T38" fmla="*/ 15 w 17"/>
                <a:gd name="T39" fmla="*/ 15 h 20"/>
                <a:gd name="T40" fmla="*/ 15 w 17"/>
                <a:gd name="T41" fmla="*/ 17 h 20"/>
                <a:gd name="T42" fmla="*/ 14 w 17"/>
                <a:gd name="T43" fmla="*/ 17 h 20"/>
                <a:gd name="T44" fmla="*/ 12 w 17"/>
                <a:gd name="T45" fmla="*/ 18 h 20"/>
                <a:gd name="T46" fmla="*/ 11 w 17"/>
                <a:gd name="T47" fmla="*/ 18 h 20"/>
                <a:gd name="T48" fmla="*/ 9 w 17"/>
                <a:gd name="T49" fmla="*/ 19 h 20"/>
                <a:gd name="T50" fmla="*/ 2 w 17"/>
                <a:gd name="T51" fmla="*/ 19 h 20"/>
                <a:gd name="T52" fmla="*/ 2 w 17"/>
                <a:gd name="T53" fmla="*/ 18 h 20"/>
                <a:gd name="T54" fmla="*/ 0 w 17"/>
                <a:gd name="T55" fmla="*/ 18 h 20"/>
                <a:gd name="T56" fmla="*/ 1 w 17"/>
                <a:gd name="T57" fmla="*/ 17 h 20"/>
                <a:gd name="T58" fmla="*/ 1 w 17"/>
                <a:gd name="T59" fmla="*/ 16 h 20"/>
                <a:gd name="T60" fmla="*/ 2 w 17"/>
                <a:gd name="T61" fmla="*/ 15 h 20"/>
                <a:gd name="T62" fmla="*/ 2 w 17"/>
                <a:gd name="T63" fmla="*/ 16 h 20"/>
                <a:gd name="T64" fmla="*/ 3 w 17"/>
                <a:gd name="T65" fmla="*/ 17 h 20"/>
                <a:gd name="T66" fmla="*/ 4 w 17"/>
                <a:gd name="T67" fmla="*/ 18 h 20"/>
                <a:gd name="T68" fmla="*/ 5 w 17"/>
                <a:gd name="T69" fmla="*/ 18 h 20"/>
                <a:gd name="T70" fmla="*/ 6 w 17"/>
                <a:gd name="T71" fmla="*/ 18 h 20"/>
                <a:gd name="T72" fmla="*/ 7 w 17"/>
                <a:gd name="T73" fmla="*/ 18 h 20"/>
                <a:gd name="T74" fmla="*/ 8 w 17"/>
                <a:gd name="T75" fmla="*/ 18 h 20"/>
                <a:gd name="T76" fmla="*/ 9 w 17"/>
                <a:gd name="T77" fmla="*/ 18 h 20"/>
                <a:gd name="T78" fmla="*/ 12 w 17"/>
                <a:gd name="T79" fmla="*/ 15 h 20"/>
                <a:gd name="T80" fmla="*/ 12 w 17"/>
                <a:gd name="T81" fmla="*/ 12 h 20"/>
                <a:gd name="T82" fmla="*/ 10 w 17"/>
                <a:gd name="T83" fmla="*/ 9 h 20"/>
                <a:gd name="T84" fmla="*/ 5 w 17"/>
                <a:gd name="T85" fmla="*/ 9 h 20"/>
                <a:gd name="T86" fmla="*/ 4 w 17"/>
                <a:gd name="T87" fmla="*/ 10 h 20"/>
                <a:gd name="T88" fmla="*/ 3 w 17"/>
                <a:gd name="T89"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 h="20">
                  <a:moveTo>
                    <a:pt x="3" y="10"/>
                  </a:moveTo>
                  <a:lnTo>
                    <a:pt x="2" y="10"/>
                  </a:lnTo>
                  <a:lnTo>
                    <a:pt x="2" y="9"/>
                  </a:lnTo>
                  <a:lnTo>
                    <a:pt x="3" y="7"/>
                  </a:lnTo>
                  <a:lnTo>
                    <a:pt x="3" y="4"/>
                  </a:lnTo>
                  <a:lnTo>
                    <a:pt x="2" y="2"/>
                  </a:lnTo>
                  <a:lnTo>
                    <a:pt x="2" y="0"/>
                  </a:lnTo>
                  <a:lnTo>
                    <a:pt x="15" y="0"/>
                  </a:lnTo>
                  <a:lnTo>
                    <a:pt x="15" y="1"/>
                  </a:lnTo>
                  <a:lnTo>
                    <a:pt x="15" y="2"/>
                  </a:lnTo>
                  <a:lnTo>
                    <a:pt x="15" y="3"/>
                  </a:lnTo>
                  <a:lnTo>
                    <a:pt x="13" y="2"/>
                  </a:lnTo>
                  <a:lnTo>
                    <a:pt x="5" y="2"/>
                  </a:lnTo>
                  <a:lnTo>
                    <a:pt x="5" y="9"/>
                  </a:lnTo>
                  <a:lnTo>
                    <a:pt x="5" y="8"/>
                  </a:lnTo>
                  <a:lnTo>
                    <a:pt x="12" y="8"/>
                  </a:lnTo>
                  <a:lnTo>
                    <a:pt x="13" y="9"/>
                  </a:lnTo>
                  <a:lnTo>
                    <a:pt x="16" y="12"/>
                  </a:lnTo>
                  <a:lnTo>
                    <a:pt x="16" y="14"/>
                  </a:lnTo>
                  <a:lnTo>
                    <a:pt x="15" y="15"/>
                  </a:lnTo>
                  <a:lnTo>
                    <a:pt x="15" y="17"/>
                  </a:lnTo>
                  <a:lnTo>
                    <a:pt x="14" y="17"/>
                  </a:lnTo>
                  <a:lnTo>
                    <a:pt x="12" y="18"/>
                  </a:lnTo>
                  <a:lnTo>
                    <a:pt x="11" y="18"/>
                  </a:lnTo>
                  <a:lnTo>
                    <a:pt x="9" y="19"/>
                  </a:lnTo>
                  <a:lnTo>
                    <a:pt x="2" y="19"/>
                  </a:lnTo>
                  <a:lnTo>
                    <a:pt x="2" y="18"/>
                  </a:lnTo>
                  <a:lnTo>
                    <a:pt x="0" y="18"/>
                  </a:lnTo>
                  <a:lnTo>
                    <a:pt x="1" y="17"/>
                  </a:lnTo>
                  <a:lnTo>
                    <a:pt x="1" y="16"/>
                  </a:lnTo>
                  <a:lnTo>
                    <a:pt x="2" y="15"/>
                  </a:lnTo>
                  <a:lnTo>
                    <a:pt x="2" y="16"/>
                  </a:lnTo>
                  <a:lnTo>
                    <a:pt x="3" y="17"/>
                  </a:lnTo>
                  <a:lnTo>
                    <a:pt x="4" y="18"/>
                  </a:lnTo>
                  <a:lnTo>
                    <a:pt x="5" y="18"/>
                  </a:lnTo>
                  <a:lnTo>
                    <a:pt x="6" y="18"/>
                  </a:lnTo>
                  <a:lnTo>
                    <a:pt x="7" y="18"/>
                  </a:lnTo>
                  <a:lnTo>
                    <a:pt x="8" y="18"/>
                  </a:lnTo>
                  <a:lnTo>
                    <a:pt x="9" y="18"/>
                  </a:lnTo>
                  <a:lnTo>
                    <a:pt x="12" y="15"/>
                  </a:lnTo>
                  <a:lnTo>
                    <a:pt x="12" y="12"/>
                  </a:lnTo>
                  <a:lnTo>
                    <a:pt x="10" y="9"/>
                  </a:lnTo>
                  <a:lnTo>
                    <a:pt x="5" y="9"/>
                  </a:lnTo>
                  <a:lnTo>
                    <a:pt x="4" y="10"/>
                  </a:lnTo>
                  <a:lnTo>
                    <a:pt x="3"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7" name="Freeform 865"/>
            <p:cNvSpPr>
              <a:spLocks/>
            </p:cNvSpPr>
            <p:nvPr/>
          </p:nvSpPr>
          <p:spPr bwMode="auto">
            <a:xfrm>
              <a:off x="1449" y="1864"/>
              <a:ext cx="17" cy="21"/>
            </a:xfrm>
            <a:custGeom>
              <a:avLst/>
              <a:gdLst>
                <a:gd name="T0" fmla="*/ 13 w 17"/>
                <a:gd name="T1" fmla="*/ 0 h 21"/>
                <a:gd name="T2" fmla="*/ 14 w 17"/>
                <a:gd name="T3" fmla="*/ 3 h 21"/>
                <a:gd name="T4" fmla="*/ 13 w 17"/>
                <a:gd name="T5" fmla="*/ 3 h 21"/>
                <a:gd name="T6" fmla="*/ 12 w 17"/>
                <a:gd name="T7" fmla="*/ 2 h 21"/>
                <a:gd name="T8" fmla="*/ 9 w 17"/>
                <a:gd name="T9" fmla="*/ 2 h 21"/>
                <a:gd name="T10" fmla="*/ 7 w 17"/>
                <a:gd name="T11" fmla="*/ 3 h 21"/>
                <a:gd name="T12" fmla="*/ 6 w 17"/>
                <a:gd name="T13" fmla="*/ 3 h 21"/>
                <a:gd name="T14" fmla="*/ 6 w 17"/>
                <a:gd name="T15" fmla="*/ 4 h 21"/>
                <a:gd name="T16" fmla="*/ 4 w 17"/>
                <a:gd name="T17" fmla="*/ 6 h 21"/>
                <a:gd name="T18" fmla="*/ 4 w 17"/>
                <a:gd name="T19" fmla="*/ 8 h 21"/>
                <a:gd name="T20" fmla="*/ 4 w 17"/>
                <a:gd name="T21" fmla="*/ 11 h 21"/>
                <a:gd name="T22" fmla="*/ 4 w 17"/>
                <a:gd name="T23" fmla="*/ 10 h 21"/>
                <a:gd name="T24" fmla="*/ 4 w 17"/>
                <a:gd name="T25" fmla="*/ 9 h 21"/>
                <a:gd name="T26" fmla="*/ 6 w 17"/>
                <a:gd name="T27" fmla="*/ 9 h 21"/>
                <a:gd name="T28" fmla="*/ 7 w 17"/>
                <a:gd name="T29" fmla="*/ 9 h 21"/>
                <a:gd name="T30" fmla="*/ 7 w 17"/>
                <a:gd name="T31" fmla="*/ 8 h 21"/>
                <a:gd name="T32" fmla="*/ 10 w 17"/>
                <a:gd name="T33" fmla="*/ 8 h 21"/>
                <a:gd name="T34" fmla="*/ 11 w 17"/>
                <a:gd name="T35" fmla="*/ 9 h 21"/>
                <a:gd name="T36" fmla="*/ 13 w 17"/>
                <a:gd name="T37" fmla="*/ 9 h 21"/>
                <a:gd name="T38" fmla="*/ 14 w 17"/>
                <a:gd name="T39" fmla="*/ 9 h 21"/>
                <a:gd name="T40" fmla="*/ 15 w 17"/>
                <a:gd name="T41" fmla="*/ 11 h 21"/>
                <a:gd name="T42" fmla="*/ 15 w 17"/>
                <a:gd name="T43" fmla="*/ 12 h 21"/>
                <a:gd name="T44" fmla="*/ 16 w 17"/>
                <a:gd name="T45" fmla="*/ 13 h 21"/>
                <a:gd name="T46" fmla="*/ 16 w 17"/>
                <a:gd name="T47" fmla="*/ 16 h 21"/>
                <a:gd name="T48" fmla="*/ 14 w 17"/>
                <a:gd name="T49" fmla="*/ 17 h 21"/>
                <a:gd name="T50" fmla="*/ 14 w 17"/>
                <a:gd name="T51" fmla="*/ 18 h 21"/>
                <a:gd name="T52" fmla="*/ 13 w 17"/>
                <a:gd name="T53" fmla="*/ 19 h 21"/>
                <a:gd name="T54" fmla="*/ 11 w 17"/>
                <a:gd name="T55" fmla="*/ 19 h 21"/>
                <a:gd name="T56" fmla="*/ 10 w 17"/>
                <a:gd name="T57" fmla="*/ 20 h 21"/>
                <a:gd name="T58" fmla="*/ 6 w 17"/>
                <a:gd name="T59" fmla="*/ 20 h 21"/>
                <a:gd name="T60" fmla="*/ 5 w 17"/>
                <a:gd name="T61" fmla="*/ 19 h 21"/>
                <a:gd name="T62" fmla="*/ 4 w 17"/>
                <a:gd name="T63" fmla="*/ 19 h 21"/>
                <a:gd name="T64" fmla="*/ 0 w 17"/>
                <a:gd name="T65" fmla="*/ 16 h 21"/>
                <a:gd name="T66" fmla="*/ 0 w 17"/>
                <a:gd name="T67" fmla="*/ 15 h 21"/>
                <a:gd name="T68" fmla="*/ 0 w 17"/>
                <a:gd name="T69" fmla="*/ 13 h 21"/>
                <a:gd name="T70" fmla="*/ 0 w 17"/>
                <a:gd name="T71" fmla="*/ 9 h 21"/>
                <a:gd name="T72" fmla="*/ 0 w 17"/>
                <a:gd name="T73" fmla="*/ 7 h 21"/>
                <a:gd name="T74" fmla="*/ 1 w 17"/>
                <a:gd name="T75" fmla="*/ 6 h 21"/>
                <a:gd name="T76" fmla="*/ 2 w 17"/>
                <a:gd name="T77" fmla="*/ 5 h 21"/>
                <a:gd name="T78" fmla="*/ 3 w 17"/>
                <a:gd name="T79" fmla="*/ 3 h 21"/>
                <a:gd name="T80" fmla="*/ 4 w 17"/>
                <a:gd name="T81" fmla="*/ 3 h 21"/>
                <a:gd name="T82" fmla="*/ 6 w 17"/>
                <a:gd name="T83" fmla="*/ 2 h 21"/>
                <a:gd name="T84" fmla="*/ 7 w 17"/>
                <a:gd name="T85" fmla="*/ 1 h 21"/>
                <a:gd name="T86" fmla="*/ 8 w 17"/>
                <a:gd name="T87" fmla="*/ 1 h 21"/>
                <a:gd name="T88" fmla="*/ 10 w 17"/>
                <a:gd name="T89" fmla="*/ 0 h 21"/>
                <a:gd name="T90" fmla="*/ 13 w 17"/>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 h="21">
                  <a:moveTo>
                    <a:pt x="13" y="0"/>
                  </a:moveTo>
                  <a:lnTo>
                    <a:pt x="14" y="3"/>
                  </a:lnTo>
                  <a:lnTo>
                    <a:pt x="13" y="3"/>
                  </a:lnTo>
                  <a:lnTo>
                    <a:pt x="12" y="2"/>
                  </a:lnTo>
                  <a:lnTo>
                    <a:pt x="9" y="2"/>
                  </a:lnTo>
                  <a:lnTo>
                    <a:pt x="7" y="3"/>
                  </a:lnTo>
                  <a:lnTo>
                    <a:pt x="6" y="3"/>
                  </a:lnTo>
                  <a:lnTo>
                    <a:pt x="6" y="4"/>
                  </a:lnTo>
                  <a:lnTo>
                    <a:pt x="4" y="6"/>
                  </a:lnTo>
                  <a:lnTo>
                    <a:pt x="4" y="8"/>
                  </a:lnTo>
                  <a:lnTo>
                    <a:pt x="4" y="11"/>
                  </a:lnTo>
                  <a:lnTo>
                    <a:pt x="4" y="10"/>
                  </a:lnTo>
                  <a:lnTo>
                    <a:pt x="4" y="9"/>
                  </a:lnTo>
                  <a:lnTo>
                    <a:pt x="6" y="9"/>
                  </a:lnTo>
                  <a:lnTo>
                    <a:pt x="7" y="9"/>
                  </a:lnTo>
                  <a:lnTo>
                    <a:pt x="7" y="8"/>
                  </a:lnTo>
                  <a:lnTo>
                    <a:pt x="10" y="8"/>
                  </a:lnTo>
                  <a:lnTo>
                    <a:pt x="11" y="9"/>
                  </a:lnTo>
                  <a:lnTo>
                    <a:pt x="13" y="9"/>
                  </a:lnTo>
                  <a:lnTo>
                    <a:pt x="14" y="9"/>
                  </a:lnTo>
                  <a:lnTo>
                    <a:pt x="15" y="11"/>
                  </a:lnTo>
                  <a:lnTo>
                    <a:pt x="15" y="12"/>
                  </a:lnTo>
                  <a:lnTo>
                    <a:pt x="16" y="13"/>
                  </a:lnTo>
                  <a:lnTo>
                    <a:pt x="16" y="16"/>
                  </a:lnTo>
                  <a:lnTo>
                    <a:pt x="14" y="17"/>
                  </a:lnTo>
                  <a:lnTo>
                    <a:pt x="14" y="18"/>
                  </a:lnTo>
                  <a:lnTo>
                    <a:pt x="13" y="19"/>
                  </a:lnTo>
                  <a:lnTo>
                    <a:pt x="11" y="19"/>
                  </a:lnTo>
                  <a:lnTo>
                    <a:pt x="10" y="20"/>
                  </a:lnTo>
                  <a:lnTo>
                    <a:pt x="6" y="20"/>
                  </a:lnTo>
                  <a:lnTo>
                    <a:pt x="5" y="19"/>
                  </a:lnTo>
                  <a:lnTo>
                    <a:pt x="4" y="19"/>
                  </a:lnTo>
                  <a:lnTo>
                    <a:pt x="0" y="16"/>
                  </a:lnTo>
                  <a:lnTo>
                    <a:pt x="0" y="15"/>
                  </a:lnTo>
                  <a:lnTo>
                    <a:pt x="0" y="13"/>
                  </a:lnTo>
                  <a:lnTo>
                    <a:pt x="0" y="9"/>
                  </a:lnTo>
                  <a:lnTo>
                    <a:pt x="0" y="7"/>
                  </a:lnTo>
                  <a:lnTo>
                    <a:pt x="1" y="6"/>
                  </a:lnTo>
                  <a:lnTo>
                    <a:pt x="2" y="5"/>
                  </a:lnTo>
                  <a:lnTo>
                    <a:pt x="3" y="3"/>
                  </a:lnTo>
                  <a:lnTo>
                    <a:pt x="4" y="3"/>
                  </a:lnTo>
                  <a:lnTo>
                    <a:pt x="6" y="2"/>
                  </a:lnTo>
                  <a:lnTo>
                    <a:pt x="7" y="1"/>
                  </a:lnTo>
                  <a:lnTo>
                    <a:pt x="8" y="1"/>
                  </a:lnTo>
                  <a:lnTo>
                    <a:pt x="10" y="0"/>
                  </a:lnTo>
                  <a:lnTo>
                    <a:pt x="1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8" name="Freeform 866"/>
            <p:cNvSpPr>
              <a:spLocks/>
            </p:cNvSpPr>
            <p:nvPr/>
          </p:nvSpPr>
          <p:spPr bwMode="auto">
            <a:xfrm>
              <a:off x="1453" y="1873"/>
              <a:ext cx="9" cy="11"/>
            </a:xfrm>
            <a:custGeom>
              <a:avLst/>
              <a:gdLst>
                <a:gd name="T0" fmla="*/ 0 w 9"/>
                <a:gd name="T1" fmla="*/ 4 h 11"/>
                <a:gd name="T2" fmla="*/ 0 w 9"/>
                <a:gd name="T3" fmla="*/ 3 h 11"/>
                <a:gd name="T4" fmla="*/ 0 w 9"/>
                <a:gd name="T5" fmla="*/ 2 h 11"/>
                <a:gd name="T6" fmla="*/ 0 w 9"/>
                <a:gd name="T7" fmla="*/ 1 h 11"/>
                <a:gd name="T8" fmla="*/ 1 w 9"/>
                <a:gd name="T9" fmla="*/ 0 h 11"/>
                <a:gd name="T10" fmla="*/ 2 w 9"/>
                <a:gd name="T11" fmla="*/ 0 h 11"/>
                <a:gd name="T12" fmla="*/ 3 w 9"/>
                <a:gd name="T13" fmla="*/ 0 h 11"/>
                <a:gd name="T14" fmla="*/ 5 w 9"/>
                <a:gd name="T15" fmla="*/ 0 h 11"/>
                <a:gd name="T16" fmla="*/ 6 w 9"/>
                <a:gd name="T17" fmla="*/ 0 h 11"/>
                <a:gd name="T18" fmla="*/ 7 w 9"/>
                <a:gd name="T19" fmla="*/ 0 h 11"/>
                <a:gd name="T20" fmla="*/ 7 w 9"/>
                <a:gd name="T21" fmla="*/ 2 h 11"/>
                <a:gd name="T22" fmla="*/ 8 w 9"/>
                <a:gd name="T23" fmla="*/ 3 h 11"/>
                <a:gd name="T24" fmla="*/ 8 w 9"/>
                <a:gd name="T25" fmla="*/ 6 h 11"/>
                <a:gd name="T26" fmla="*/ 7 w 9"/>
                <a:gd name="T27" fmla="*/ 7 h 11"/>
                <a:gd name="T28" fmla="*/ 7 w 9"/>
                <a:gd name="T29" fmla="*/ 8 h 11"/>
                <a:gd name="T30" fmla="*/ 6 w 9"/>
                <a:gd name="T31" fmla="*/ 9 h 11"/>
                <a:gd name="T32" fmla="*/ 5 w 9"/>
                <a:gd name="T33" fmla="*/ 10 h 11"/>
                <a:gd name="T34" fmla="*/ 3 w 9"/>
                <a:gd name="T35" fmla="*/ 10 h 11"/>
                <a:gd name="T36" fmla="*/ 1 w 9"/>
                <a:gd name="T37" fmla="*/ 9 h 11"/>
                <a:gd name="T38" fmla="*/ 0 w 9"/>
                <a:gd name="T39" fmla="*/ 8 h 11"/>
                <a:gd name="T40" fmla="*/ 0 w 9"/>
                <a:gd name="T41" fmla="*/ 7 h 11"/>
                <a:gd name="T42" fmla="*/ 0 w 9"/>
                <a:gd name="T43" fmla="*/ 6 h 11"/>
                <a:gd name="T44" fmla="*/ 0 w 9"/>
                <a:gd name="T45" fmla="*/ 5 h 11"/>
                <a:gd name="T46" fmla="*/ 0 w 9"/>
                <a:gd name="T47"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1">
                  <a:moveTo>
                    <a:pt x="0" y="4"/>
                  </a:moveTo>
                  <a:lnTo>
                    <a:pt x="0" y="3"/>
                  </a:lnTo>
                  <a:lnTo>
                    <a:pt x="0" y="2"/>
                  </a:lnTo>
                  <a:lnTo>
                    <a:pt x="0" y="1"/>
                  </a:lnTo>
                  <a:lnTo>
                    <a:pt x="1" y="0"/>
                  </a:lnTo>
                  <a:lnTo>
                    <a:pt x="2" y="0"/>
                  </a:lnTo>
                  <a:lnTo>
                    <a:pt x="3" y="0"/>
                  </a:lnTo>
                  <a:lnTo>
                    <a:pt x="5" y="0"/>
                  </a:lnTo>
                  <a:lnTo>
                    <a:pt x="6" y="0"/>
                  </a:lnTo>
                  <a:lnTo>
                    <a:pt x="7" y="0"/>
                  </a:lnTo>
                  <a:lnTo>
                    <a:pt x="7" y="2"/>
                  </a:lnTo>
                  <a:lnTo>
                    <a:pt x="8" y="3"/>
                  </a:lnTo>
                  <a:lnTo>
                    <a:pt x="8" y="6"/>
                  </a:lnTo>
                  <a:lnTo>
                    <a:pt x="7" y="7"/>
                  </a:lnTo>
                  <a:lnTo>
                    <a:pt x="7" y="8"/>
                  </a:lnTo>
                  <a:lnTo>
                    <a:pt x="6" y="9"/>
                  </a:lnTo>
                  <a:lnTo>
                    <a:pt x="5" y="10"/>
                  </a:lnTo>
                  <a:lnTo>
                    <a:pt x="3" y="10"/>
                  </a:lnTo>
                  <a:lnTo>
                    <a:pt x="1" y="9"/>
                  </a:lnTo>
                  <a:lnTo>
                    <a:pt x="0" y="8"/>
                  </a:lnTo>
                  <a:lnTo>
                    <a:pt x="0" y="7"/>
                  </a:lnTo>
                  <a:lnTo>
                    <a:pt x="0" y="6"/>
                  </a:lnTo>
                  <a:lnTo>
                    <a:pt x="0" y="5"/>
                  </a:lnTo>
                  <a:lnTo>
                    <a:pt x="0" y="4"/>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79" name="Freeform 867"/>
            <p:cNvSpPr>
              <a:spLocks/>
            </p:cNvSpPr>
            <p:nvPr/>
          </p:nvSpPr>
          <p:spPr bwMode="auto">
            <a:xfrm>
              <a:off x="1301" y="1758"/>
              <a:ext cx="18" cy="21"/>
            </a:xfrm>
            <a:custGeom>
              <a:avLst/>
              <a:gdLst>
                <a:gd name="T0" fmla="*/ 3 w 18"/>
                <a:gd name="T1" fmla="*/ 20 h 21"/>
                <a:gd name="T2" fmla="*/ 3 w 18"/>
                <a:gd name="T3" fmla="*/ 18 h 21"/>
                <a:gd name="T4" fmla="*/ 4 w 18"/>
                <a:gd name="T5" fmla="*/ 19 h 21"/>
                <a:gd name="T6" fmla="*/ 7 w 18"/>
                <a:gd name="T7" fmla="*/ 19 h 21"/>
                <a:gd name="T8" fmla="*/ 9 w 18"/>
                <a:gd name="T9" fmla="*/ 18 h 21"/>
                <a:gd name="T10" fmla="*/ 12 w 18"/>
                <a:gd name="T11" fmla="*/ 15 h 21"/>
                <a:gd name="T12" fmla="*/ 13 w 18"/>
                <a:gd name="T13" fmla="*/ 12 h 21"/>
                <a:gd name="T14" fmla="*/ 13 w 18"/>
                <a:gd name="T15" fmla="*/ 9 h 21"/>
                <a:gd name="T16" fmla="*/ 10 w 18"/>
                <a:gd name="T17" fmla="*/ 12 h 21"/>
                <a:gd name="T18" fmla="*/ 9 w 18"/>
                <a:gd name="T19" fmla="*/ 12 h 21"/>
                <a:gd name="T20" fmla="*/ 6 w 18"/>
                <a:gd name="T21" fmla="*/ 12 h 21"/>
                <a:gd name="T22" fmla="*/ 5 w 18"/>
                <a:gd name="T23" fmla="*/ 12 h 21"/>
                <a:gd name="T24" fmla="*/ 3 w 18"/>
                <a:gd name="T25" fmla="*/ 11 h 21"/>
                <a:gd name="T26" fmla="*/ 1 w 18"/>
                <a:gd name="T27" fmla="*/ 9 h 21"/>
                <a:gd name="T28" fmla="*/ 0 w 18"/>
                <a:gd name="T29" fmla="*/ 8 h 21"/>
                <a:gd name="T30" fmla="*/ 0 w 18"/>
                <a:gd name="T31" fmla="*/ 5 h 21"/>
                <a:gd name="T32" fmla="*/ 1 w 18"/>
                <a:gd name="T33" fmla="*/ 4 h 21"/>
                <a:gd name="T34" fmla="*/ 2 w 18"/>
                <a:gd name="T35" fmla="*/ 3 h 21"/>
                <a:gd name="T36" fmla="*/ 3 w 18"/>
                <a:gd name="T37" fmla="*/ 1 h 21"/>
                <a:gd name="T38" fmla="*/ 5 w 18"/>
                <a:gd name="T39" fmla="*/ 1 h 21"/>
                <a:gd name="T40" fmla="*/ 6 w 18"/>
                <a:gd name="T41" fmla="*/ 0 h 21"/>
                <a:gd name="T42" fmla="*/ 11 w 18"/>
                <a:gd name="T43" fmla="*/ 0 h 21"/>
                <a:gd name="T44" fmla="*/ 13 w 18"/>
                <a:gd name="T45" fmla="*/ 1 h 21"/>
                <a:gd name="T46" fmla="*/ 16 w 18"/>
                <a:gd name="T47" fmla="*/ 4 h 21"/>
                <a:gd name="T48" fmla="*/ 16 w 18"/>
                <a:gd name="T49" fmla="*/ 6 h 21"/>
                <a:gd name="T50" fmla="*/ 17 w 18"/>
                <a:gd name="T51" fmla="*/ 8 h 21"/>
                <a:gd name="T52" fmla="*/ 17 w 18"/>
                <a:gd name="T53" fmla="*/ 10 h 21"/>
                <a:gd name="T54" fmla="*/ 16 w 18"/>
                <a:gd name="T55" fmla="*/ 12 h 21"/>
                <a:gd name="T56" fmla="*/ 16 w 18"/>
                <a:gd name="T57" fmla="*/ 13 h 21"/>
                <a:gd name="T58" fmla="*/ 15 w 18"/>
                <a:gd name="T59" fmla="*/ 14 h 21"/>
                <a:gd name="T60" fmla="*/ 14 w 18"/>
                <a:gd name="T61" fmla="*/ 16 h 21"/>
                <a:gd name="T62" fmla="*/ 13 w 18"/>
                <a:gd name="T63" fmla="*/ 17 h 21"/>
                <a:gd name="T64" fmla="*/ 12 w 18"/>
                <a:gd name="T65" fmla="*/ 18 h 21"/>
                <a:gd name="T66" fmla="*/ 10 w 18"/>
                <a:gd name="T67" fmla="*/ 19 h 21"/>
                <a:gd name="T68" fmla="*/ 8 w 18"/>
                <a:gd name="T69" fmla="*/ 19 h 21"/>
                <a:gd name="T70" fmla="*/ 7 w 18"/>
                <a:gd name="T71" fmla="*/ 20 h 21"/>
                <a:gd name="T72" fmla="*/ 3 w 18"/>
                <a:gd name="T7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1">
                  <a:moveTo>
                    <a:pt x="3" y="20"/>
                  </a:moveTo>
                  <a:lnTo>
                    <a:pt x="3" y="18"/>
                  </a:lnTo>
                  <a:lnTo>
                    <a:pt x="4" y="19"/>
                  </a:lnTo>
                  <a:lnTo>
                    <a:pt x="7" y="19"/>
                  </a:lnTo>
                  <a:lnTo>
                    <a:pt x="9" y="18"/>
                  </a:lnTo>
                  <a:lnTo>
                    <a:pt x="12" y="15"/>
                  </a:lnTo>
                  <a:lnTo>
                    <a:pt x="13" y="12"/>
                  </a:lnTo>
                  <a:lnTo>
                    <a:pt x="13" y="9"/>
                  </a:lnTo>
                  <a:lnTo>
                    <a:pt x="10" y="12"/>
                  </a:lnTo>
                  <a:lnTo>
                    <a:pt x="9" y="12"/>
                  </a:lnTo>
                  <a:lnTo>
                    <a:pt x="6" y="12"/>
                  </a:lnTo>
                  <a:lnTo>
                    <a:pt x="5" y="12"/>
                  </a:lnTo>
                  <a:lnTo>
                    <a:pt x="3" y="11"/>
                  </a:lnTo>
                  <a:lnTo>
                    <a:pt x="1" y="9"/>
                  </a:lnTo>
                  <a:lnTo>
                    <a:pt x="0" y="8"/>
                  </a:lnTo>
                  <a:lnTo>
                    <a:pt x="0" y="5"/>
                  </a:lnTo>
                  <a:lnTo>
                    <a:pt x="1" y="4"/>
                  </a:lnTo>
                  <a:lnTo>
                    <a:pt x="2" y="3"/>
                  </a:lnTo>
                  <a:lnTo>
                    <a:pt x="3" y="1"/>
                  </a:lnTo>
                  <a:lnTo>
                    <a:pt x="5" y="1"/>
                  </a:lnTo>
                  <a:lnTo>
                    <a:pt x="6" y="0"/>
                  </a:lnTo>
                  <a:lnTo>
                    <a:pt x="11" y="0"/>
                  </a:lnTo>
                  <a:lnTo>
                    <a:pt x="13" y="1"/>
                  </a:lnTo>
                  <a:lnTo>
                    <a:pt x="16" y="4"/>
                  </a:lnTo>
                  <a:lnTo>
                    <a:pt x="16" y="6"/>
                  </a:lnTo>
                  <a:lnTo>
                    <a:pt x="17" y="8"/>
                  </a:lnTo>
                  <a:lnTo>
                    <a:pt x="17" y="10"/>
                  </a:lnTo>
                  <a:lnTo>
                    <a:pt x="16" y="12"/>
                  </a:lnTo>
                  <a:lnTo>
                    <a:pt x="16" y="13"/>
                  </a:lnTo>
                  <a:lnTo>
                    <a:pt x="15" y="14"/>
                  </a:lnTo>
                  <a:lnTo>
                    <a:pt x="14" y="16"/>
                  </a:lnTo>
                  <a:lnTo>
                    <a:pt x="13" y="17"/>
                  </a:lnTo>
                  <a:lnTo>
                    <a:pt x="12" y="18"/>
                  </a:lnTo>
                  <a:lnTo>
                    <a:pt x="10" y="19"/>
                  </a:lnTo>
                  <a:lnTo>
                    <a:pt x="8" y="19"/>
                  </a:lnTo>
                  <a:lnTo>
                    <a:pt x="7" y="20"/>
                  </a:lnTo>
                  <a:lnTo>
                    <a:pt x="3" y="2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0" name="Freeform 868"/>
            <p:cNvSpPr>
              <a:spLocks/>
            </p:cNvSpPr>
            <p:nvPr/>
          </p:nvSpPr>
          <p:spPr bwMode="auto">
            <a:xfrm>
              <a:off x="1305" y="1759"/>
              <a:ext cx="10" cy="11"/>
            </a:xfrm>
            <a:custGeom>
              <a:avLst/>
              <a:gdLst>
                <a:gd name="T0" fmla="*/ 9 w 10"/>
                <a:gd name="T1" fmla="*/ 5 h 11"/>
                <a:gd name="T2" fmla="*/ 9 w 10"/>
                <a:gd name="T3" fmla="*/ 7 h 11"/>
                <a:gd name="T4" fmla="*/ 8 w 10"/>
                <a:gd name="T5" fmla="*/ 8 h 11"/>
                <a:gd name="T6" fmla="*/ 7 w 10"/>
                <a:gd name="T7" fmla="*/ 9 h 11"/>
                <a:gd name="T8" fmla="*/ 6 w 10"/>
                <a:gd name="T9" fmla="*/ 10 h 11"/>
                <a:gd name="T10" fmla="*/ 3 w 10"/>
                <a:gd name="T11" fmla="*/ 10 h 11"/>
                <a:gd name="T12" fmla="*/ 3 w 10"/>
                <a:gd name="T13" fmla="*/ 9 h 11"/>
                <a:gd name="T14" fmla="*/ 1 w 10"/>
                <a:gd name="T15" fmla="*/ 9 h 11"/>
                <a:gd name="T16" fmla="*/ 0 w 10"/>
                <a:gd name="T17" fmla="*/ 8 h 11"/>
                <a:gd name="T18" fmla="*/ 0 w 10"/>
                <a:gd name="T19" fmla="*/ 4 h 11"/>
                <a:gd name="T20" fmla="*/ 1 w 10"/>
                <a:gd name="T21" fmla="*/ 2 h 11"/>
                <a:gd name="T22" fmla="*/ 3 w 10"/>
                <a:gd name="T23" fmla="*/ 1 h 11"/>
                <a:gd name="T24" fmla="*/ 3 w 10"/>
                <a:gd name="T25" fmla="*/ 0 h 11"/>
                <a:gd name="T26" fmla="*/ 6 w 10"/>
                <a:gd name="T27" fmla="*/ 0 h 11"/>
                <a:gd name="T28" fmla="*/ 7 w 10"/>
                <a:gd name="T29" fmla="*/ 1 h 11"/>
                <a:gd name="T30" fmla="*/ 8 w 10"/>
                <a:gd name="T31" fmla="*/ 2 h 11"/>
                <a:gd name="T32" fmla="*/ 9 w 10"/>
                <a:gd name="T33" fmla="*/ 4 h 11"/>
                <a:gd name="T34" fmla="*/ 9 w 10"/>
                <a:gd name="T35"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1">
                  <a:moveTo>
                    <a:pt x="9" y="5"/>
                  </a:moveTo>
                  <a:lnTo>
                    <a:pt x="9" y="7"/>
                  </a:lnTo>
                  <a:lnTo>
                    <a:pt x="8" y="8"/>
                  </a:lnTo>
                  <a:lnTo>
                    <a:pt x="7" y="9"/>
                  </a:lnTo>
                  <a:lnTo>
                    <a:pt x="6" y="10"/>
                  </a:lnTo>
                  <a:lnTo>
                    <a:pt x="3" y="10"/>
                  </a:lnTo>
                  <a:lnTo>
                    <a:pt x="3" y="9"/>
                  </a:lnTo>
                  <a:lnTo>
                    <a:pt x="1" y="9"/>
                  </a:lnTo>
                  <a:lnTo>
                    <a:pt x="0" y="8"/>
                  </a:lnTo>
                  <a:lnTo>
                    <a:pt x="0" y="4"/>
                  </a:lnTo>
                  <a:lnTo>
                    <a:pt x="1" y="2"/>
                  </a:lnTo>
                  <a:lnTo>
                    <a:pt x="3" y="1"/>
                  </a:lnTo>
                  <a:lnTo>
                    <a:pt x="3" y="0"/>
                  </a:lnTo>
                  <a:lnTo>
                    <a:pt x="6" y="0"/>
                  </a:lnTo>
                  <a:lnTo>
                    <a:pt x="7" y="1"/>
                  </a:lnTo>
                  <a:lnTo>
                    <a:pt x="8" y="2"/>
                  </a:lnTo>
                  <a:lnTo>
                    <a:pt x="9" y="4"/>
                  </a:lnTo>
                  <a:lnTo>
                    <a:pt x="9"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1" name="Freeform 869"/>
            <p:cNvSpPr>
              <a:spLocks/>
            </p:cNvSpPr>
            <p:nvPr/>
          </p:nvSpPr>
          <p:spPr bwMode="auto">
            <a:xfrm>
              <a:off x="1368" y="1845"/>
              <a:ext cx="18" cy="20"/>
            </a:xfrm>
            <a:custGeom>
              <a:avLst/>
              <a:gdLst>
                <a:gd name="T0" fmla="*/ 0 w 18"/>
                <a:gd name="T1" fmla="*/ 3 h 20"/>
                <a:gd name="T2" fmla="*/ 0 w 18"/>
                <a:gd name="T3" fmla="*/ 0 h 20"/>
                <a:gd name="T4" fmla="*/ 17 w 18"/>
                <a:gd name="T5" fmla="*/ 0 h 20"/>
                <a:gd name="T6" fmla="*/ 14 w 18"/>
                <a:gd name="T7" fmla="*/ 6 h 20"/>
                <a:gd name="T8" fmla="*/ 11 w 18"/>
                <a:gd name="T9" fmla="*/ 10 h 20"/>
                <a:gd name="T10" fmla="*/ 6 w 18"/>
                <a:gd name="T11" fmla="*/ 18 h 20"/>
                <a:gd name="T12" fmla="*/ 4 w 18"/>
                <a:gd name="T13" fmla="*/ 19 h 20"/>
                <a:gd name="T14" fmla="*/ 0 w 18"/>
                <a:gd name="T15" fmla="*/ 19 h 20"/>
                <a:gd name="T16" fmla="*/ 7 w 18"/>
                <a:gd name="T17" fmla="*/ 12 h 20"/>
                <a:gd name="T18" fmla="*/ 9 w 18"/>
                <a:gd name="T19" fmla="*/ 9 h 20"/>
                <a:gd name="T20" fmla="*/ 13 w 18"/>
                <a:gd name="T21" fmla="*/ 4 h 20"/>
                <a:gd name="T22" fmla="*/ 14 w 18"/>
                <a:gd name="T23" fmla="*/ 2 h 20"/>
                <a:gd name="T24" fmla="*/ 10 w 18"/>
                <a:gd name="T25" fmla="*/ 2 h 20"/>
                <a:gd name="T26" fmla="*/ 4 w 18"/>
                <a:gd name="T27" fmla="*/ 3 h 20"/>
                <a:gd name="T28" fmla="*/ 0 w 18"/>
                <a:gd name="T29"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20">
                  <a:moveTo>
                    <a:pt x="0" y="3"/>
                  </a:moveTo>
                  <a:lnTo>
                    <a:pt x="0" y="0"/>
                  </a:lnTo>
                  <a:lnTo>
                    <a:pt x="17" y="0"/>
                  </a:lnTo>
                  <a:lnTo>
                    <a:pt x="14" y="6"/>
                  </a:lnTo>
                  <a:lnTo>
                    <a:pt x="11" y="10"/>
                  </a:lnTo>
                  <a:lnTo>
                    <a:pt x="6" y="18"/>
                  </a:lnTo>
                  <a:lnTo>
                    <a:pt x="4" y="19"/>
                  </a:lnTo>
                  <a:lnTo>
                    <a:pt x="0" y="19"/>
                  </a:lnTo>
                  <a:lnTo>
                    <a:pt x="7" y="12"/>
                  </a:lnTo>
                  <a:lnTo>
                    <a:pt x="9" y="9"/>
                  </a:lnTo>
                  <a:lnTo>
                    <a:pt x="13" y="4"/>
                  </a:lnTo>
                  <a:lnTo>
                    <a:pt x="14" y="2"/>
                  </a:lnTo>
                  <a:lnTo>
                    <a:pt x="10" y="2"/>
                  </a:lnTo>
                  <a:lnTo>
                    <a:pt x="4" y="3"/>
                  </a:lnTo>
                  <a:lnTo>
                    <a:pt x="0" y="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2" name="Freeform 870"/>
            <p:cNvSpPr>
              <a:spLocks/>
            </p:cNvSpPr>
            <p:nvPr/>
          </p:nvSpPr>
          <p:spPr bwMode="auto">
            <a:xfrm>
              <a:off x="1318" y="1804"/>
              <a:ext cx="18" cy="21"/>
            </a:xfrm>
            <a:custGeom>
              <a:avLst/>
              <a:gdLst>
                <a:gd name="T0" fmla="*/ 6 w 18"/>
                <a:gd name="T1" fmla="*/ 10 h 21"/>
                <a:gd name="T2" fmla="*/ 4 w 18"/>
                <a:gd name="T3" fmla="*/ 9 h 21"/>
                <a:gd name="T4" fmla="*/ 3 w 18"/>
                <a:gd name="T5" fmla="*/ 9 h 21"/>
                <a:gd name="T6" fmla="*/ 3 w 18"/>
                <a:gd name="T7" fmla="*/ 8 h 21"/>
                <a:gd name="T8" fmla="*/ 3 w 18"/>
                <a:gd name="T9" fmla="*/ 7 h 21"/>
                <a:gd name="T10" fmla="*/ 2 w 18"/>
                <a:gd name="T11" fmla="*/ 7 h 21"/>
                <a:gd name="T12" fmla="*/ 2 w 18"/>
                <a:gd name="T13" fmla="*/ 6 h 21"/>
                <a:gd name="T14" fmla="*/ 1 w 18"/>
                <a:gd name="T15" fmla="*/ 6 h 21"/>
                <a:gd name="T16" fmla="*/ 1 w 18"/>
                <a:gd name="T17" fmla="*/ 5 h 21"/>
                <a:gd name="T18" fmla="*/ 2 w 18"/>
                <a:gd name="T19" fmla="*/ 4 h 21"/>
                <a:gd name="T20" fmla="*/ 2 w 18"/>
                <a:gd name="T21" fmla="*/ 3 h 21"/>
                <a:gd name="T22" fmla="*/ 3 w 18"/>
                <a:gd name="T23" fmla="*/ 3 h 21"/>
                <a:gd name="T24" fmla="*/ 3 w 18"/>
                <a:gd name="T25" fmla="*/ 2 h 21"/>
                <a:gd name="T26" fmla="*/ 4 w 18"/>
                <a:gd name="T27" fmla="*/ 1 h 21"/>
                <a:gd name="T28" fmla="*/ 5 w 18"/>
                <a:gd name="T29" fmla="*/ 1 h 21"/>
                <a:gd name="T30" fmla="*/ 7 w 18"/>
                <a:gd name="T31" fmla="*/ 0 h 21"/>
                <a:gd name="T32" fmla="*/ 10 w 18"/>
                <a:gd name="T33" fmla="*/ 0 h 21"/>
                <a:gd name="T34" fmla="*/ 12 w 18"/>
                <a:gd name="T35" fmla="*/ 1 h 21"/>
                <a:gd name="T36" fmla="*/ 13 w 18"/>
                <a:gd name="T37" fmla="*/ 1 h 21"/>
                <a:gd name="T38" fmla="*/ 14 w 18"/>
                <a:gd name="T39" fmla="*/ 3 h 21"/>
                <a:gd name="T40" fmla="*/ 15 w 18"/>
                <a:gd name="T41" fmla="*/ 3 h 21"/>
                <a:gd name="T42" fmla="*/ 15 w 18"/>
                <a:gd name="T43" fmla="*/ 4 h 21"/>
                <a:gd name="T44" fmla="*/ 16 w 18"/>
                <a:gd name="T45" fmla="*/ 5 h 21"/>
                <a:gd name="T46" fmla="*/ 16 w 18"/>
                <a:gd name="T47" fmla="*/ 6 h 21"/>
                <a:gd name="T48" fmla="*/ 15 w 18"/>
                <a:gd name="T49" fmla="*/ 6 h 21"/>
                <a:gd name="T50" fmla="*/ 15 w 18"/>
                <a:gd name="T51" fmla="*/ 7 h 21"/>
                <a:gd name="T52" fmla="*/ 13 w 18"/>
                <a:gd name="T53" fmla="*/ 9 h 21"/>
                <a:gd name="T54" fmla="*/ 12 w 18"/>
                <a:gd name="T55" fmla="*/ 9 h 21"/>
                <a:gd name="T56" fmla="*/ 11 w 18"/>
                <a:gd name="T57" fmla="*/ 10 h 21"/>
                <a:gd name="T58" fmla="*/ 13 w 18"/>
                <a:gd name="T59" fmla="*/ 10 h 21"/>
                <a:gd name="T60" fmla="*/ 14 w 18"/>
                <a:gd name="T61" fmla="*/ 10 h 21"/>
                <a:gd name="T62" fmla="*/ 16 w 18"/>
                <a:gd name="T63" fmla="*/ 12 h 21"/>
                <a:gd name="T64" fmla="*/ 16 w 18"/>
                <a:gd name="T65" fmla="*/ 13 h 21"/>
                <a:gd name="T66" fmla="*/ 17 w 18"/>
                <a:gd name="T67" fmla="*/ 13 h 21"/>
                <a:gd name="T68" fmla="*/ 17 w 18"/>
                <a:gd name="T69" fmla="*/ 16 h 21"/>
                <a:gd name="T70" fmla="*/ 16 w 18"/>
                <a:gd name="T71" fmla="*/ 17 h 21"/>
                <a:gd name="T72" fmla="*/ 14 w 18"/>
                <a:gd name="T73" fmla="*/ 19 h 21"/>
                <a:gd name="T74" fmla="*/ 13 w 18"/>
                <a:gd name="T75" fmla="*/ 19 h 21"/>
                <a:gd name="T76" fmla="*/ 13 w 18"/>
                <a:gd name="T77" fmla="*/ 20 h 21"/>
                <a:gd name="T78" fmla="*/ 12 w 18"/>
                <a:gd name="T79" fmla="*/ 20 h 21"/>
                <a:gd name="T80" fmla="*/ 11 w 18"/>
                <a:gd name="T81" fmla="*/ 20 h 21"/>
                <a:gd name="T82" fmla="*/ 6 w 18"/>
                <a:gd name="T83" fmla="*/ 20 h 21"/>
                <a:gd name="T84" fmla="*/ 5 w 18"/>
                <a:gd name="T85" fmla="*/ 20 h 21"/>
                <a:gd name="T86" fmla="*/ 3 w 18"/>
                <a:gd name="T87" fmla="*/ 20 h 21"/>
                <a:gd name="T88" fmla="*/ 3 w 18"/>
                <a:gd name="T89" fmla="*/ 19 h 21"/>
                <a:gd name="T90" fmla="*/ 2 w 18"/>
                <a:gd name="T91" fmla="*/ 18 h 21"/>
                <a:gd name="T92" fmla="*/ 1 w 18"/>
                <a:gd name="T93" fmla="*/ 17 h 21"/>
                <a:gd name="T94" fmla="*/ 1 w 18"/>
                <a:gd name="T95" fmla="*/ 16 h 21"/>
                <a:gd name="T96" fmla="*/ 0 w 18"/>
                <a:gd name="T97" fmla="*/ 16 h 21"/>
                <a:gd name="T98" fmla="*/ 0 w 18"/>
                <a:gd name="T99" fmla="*/ 13 h 21"/>
                <a:gd name="T100" fmla="*/ 1 w 18"/>
                <a:gd name="T101" fmla="*/ 13 h 21"/>
                <a:gd name="T102" fmla="*/ 1 w 18"/>
                <a:gd name="T103" fmla="*/ 12 h 21"/>
                <a:gd name="T104" fmla="*/ 2 w 18"/>
                <a:gd name="T105" fmla="*/ 11 h 21"/>
                <a:gd name="T106" fmla="*/ 3 w 18"/>
                <a:gd name="T107" fmla="*/ 10 h 21"/>
                <a:gd name="T108" fmla="*/ 4 w 18"/>
                <a:gd name="T109" fmla="*/ 10 h 21"/>
                <a:gd name="T110" fmla="*/ 6 w 18"/>
                <a:gd name="T111"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 h="21">
                  <a:moveTo>
                    <a:pt x="6" y="10"/>
                  </a:moveTo>
                  <a:lnTo>
                    <a:pt x="4" y="9"/>
                  </a:lnTo>
                  <a:lnTo>
                    <a:pt x="3" y="9"/>
                  </a:lnTo>
                  <a:lnTo>
                    <a:pt x="3" y="8"/>
                  </a:lnTo>
                  <a:lnTo>
                    <a:pt x="3" y="7"/>
                  </a:lnTo>
                  <a:lnTo>
                    <a:pt x="2" y="7"/>
                  </a:lnTo>
                  <a:lnTo>
                    <a:pt x="2" y="6"/>
                  </a:lnTo>
                  <a:lnTo>
                    <a:pt x="1" y="6"/>
                  </a:lnTo>
                  <a:lnTo>
                    <a:pt x="1" y="5"/>
                  </a:lnTo>
                  <a:lnTo>
                    <a:pt x="2" y="4"/>
                  </a:lnTo>
                  <a:lnTo>
                    <a:pt x="2" y="3"/>
                  </a:lnTo>
                  <a:lnTo>
                    <a:pt x="3" y="3"/>
                  </a:lnTo>
                  <a:lnTo>
                    <a:pt x="3" y="2"/>
                  </a:lnTo>
                  <a:lnTo>
                    <a:pt x="4" y="1"/>
                  </a:lnTo>
                  <a:lnTo>
                    <a:pt x="5" y="1"/>
                  </a:lnTo>
                  <a:lnTo>
                    <a:pt x="7" y="0"/>
                  </a:lnTo>
                  <a:lnTo>
                    <a:pt x="10" y="0"/>
                  </a:lnTo>
                  <a:lnTo>
                    <a:pt x="12" y="1"/>
                  </a:lnTo>
                  <a:lnTo>
                    <a:pt x="13" y="1"/>
                  </a:lnTo>
                  <a:lnTo>
                    <a:pt x="14" y="3"/>
                  </a:lnTo>
                  <a:lnTo>
                    <a:pt x="15" y="3"/>
                  </a:lnTo>
                  <a:lnTo>
                    <a:pt x="15" y="4"/>
                  </a:lnTo>
                  <a:lnTo>
                    <a:pt x="16" y="5"/>
                  </a:lnTo>
                  <a:lnTo>
                    <a:pt x="16" y="6"/>
                  </a:lnTo>
                  <a:lnTo>
                    <a:pt x="15" y="6"/>
                  </a:lnTo>
                  <a:lnTo>
                    <a:pt x="15" y="7"/>
                  </a:lnTo>
                  <a:lnTo>
                    <a:pt x="13" y="9"/>
                  </a:lnTo>
                  <a:lnTo>
                    <a:pt x="12" y="9"/>
                  </a:lnTo>
                  <a:lnTo>
                    <a:pt x="11" y="10"/>
                  </a:lnTo>
                  <a:lnTo>
                    <a:pt x="13" y="10"/>
                  </a:lnTo>
                  <a:lnTo>
                    <a:pt x="14" y="10"/>
                  </a:lnTo>
                  <a:lnTo>
                    <a:pt x="16" y="12"/>
                  </a:lnTo>
                  <a:lnTo>
                    <a:pt x="16" y="13"/>
                  </a:lnTo>
                  <a:lnTo>
                    <a:pt x="17" y="13"/>
                  </a:lnTo>
                  <a:lnTo>
                    <a:pt x="17" y="16"/>
                  </a:lnTo>
                  <a:lnTo>
                    <a:pt x="16" y="17"/>
                  </a:lnTo>
                  <a:lnTo>
                    <a:pt x="14" y="19"/>
                  </a:lnTo>
                  <a:lnTo>
                    <a:pt x="13" y="19"/>
                  </a:lnTo>
                  <a:lnTo>
                    <a:pt x="13" y="20"/>
                  </a:lnTo>
                  <a:lnTo>
                    <a:pt x="12" y="20"/>
                  </a:lnTo>
                  <a:lnTo>
                    <a:pt x="11" y="20"/>
                  </a:lnTo>
                  <a:lnTo>
                    <a:pt x="6" y="20"/>
                  </a:lnTo>
                  <a:lnTo>
                    <a:pt x="5" y="20"/>
                  </a:lnTo>
                  <a:lnTo>
                    <a:pt x="3" y="20"/>
                  </a:lnTo>
                  <a:lnTo>
                    <a:pt x="3" y="19"/>
                  </a:lnTo>
                  <a:lnTo>
                    <a:pt x="2" y="18"/>
                  </a:lnTo>
                  <a:lnTo>
                    <a:pt x="1" y="17"/>
                  </a:lnTo>
                  <a:lnTo>
                    <a:pt x="1" y="16"/>
                  </a:lnTo>
                  <a:lnTo>
                    <a:pt x="0" y="16"/>
                  </a:lnTo>
                  <a:lnTo>
                    <a:pt x="0" y="13"/>
                  </a:lnTo>
                  <a:lnTo>
                    <a:pt x="1" y="13"/>
                  </a:lnTo>
                  <a:lnTo>
                    <a:pt x="1" y="12"/>
                  </a:lnTo>
                  <a:lnTo>
                    <a:pt x="2" y="11"/>
                  </a:lnTo>
                  <a:lnTo>
                    <a:pt x="3" y="10"/>
                  </a:lnTo>
                  <a:lnTo>
                    <a:pt x="4" y="10"/>
                  </a:lnTo>
                  <a:lnTo>
                    <a:pt x="6"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3" name="Freeform 871"/>
            <p:cNvSpPr>
              <a:spLocks/>
            </p:cNvSpPr>
            <p:nvPr/>
          </p:nvSpPr>
          <p:spPr bwMode="auto">
            <a:xfrm>
              <a:off x="1323" y="1806"/>
              <a:ext cx="8" cy="8"/>
            </a:xfrm>
            <a:custGeom>
              <a:avLst/>
              <a:gdLst>
                <a:gd name="T0" fmla="*/ 4 w 8"/>
                <a:gd name="T1" fmla="*/ 7 h 8"/>
                <a:gd name="T2" fmla="*/ 2 w 8"/>
                <a:gd name="T3" fmla="*/ 7 h 8"/>
                <a:gd name="T4" fmla="*/ 1 w 8"/>
                <a:gd name="T5" fmla="*/ 6 h 8"/>
                <a:gd name="T6" fmla="*/ 1 w 8"/>
                <a:gd name="T7" fmla="*/ 5 h 8"/>
                <a:gd name="T8" fmla="*/ 0 w 8"/>
                <a:gd name="T9" fmla="*/ 5 h 8"/>
                <a:gd name="T10" fmla="*/ 0 w 8"/>
                <a:gd name="T11" fmla="*/ 2 h 8"/>
                <a:gd name="T12" fmla="*/ 1 w 8"/>
                <a:gd name="T13" fmla="*/ 1 h 8"/>
                <a:gd name="T14" fmla="*/ 2 w 8"/>
                <a:gd name="T15" fmla="*/ 1 h 8"/>
                <a:gd name="T16" fmla="*/ 2 w 8"/>
                <a:gd name="T17" fmla="*/ 0 h 8"/>
                <a:gd name="T18" fmla="*/ 5 w 8"/>
                <a:gd name="T19" fmla="*/ 0 h 8"/>
                <a:gd name="T20" fmla="*/ 5 w 8"/>
                <a:gd name="T21" fmla="*/ 1 h 8"/>
                <a:gd name="T22" fmla="*/ 6 w 8"/>
                <a:gd name="T23" fmla="*/ 1 h 8"/>
                <a:gd name="T24" fmla="*/ 7 w 8"/>
                <a:gd name="T25" fmla="*/ 2 h 8"/>
                <a:gd name="T26" fmla="*/ 7 w 8"/>
                <a:gd name="T27" fmla="*/ 5 h 8"/>
                <a:gd name="T28" fmla="*/ 6 w 8"/>
                <a:gd name="T29" fmla="*/ 5 h 8"/>
                <a:gd name="T30" fmla="*/ 6 w 8"/>
                <a:gd name="T31" fmla="*/ 6 h 8"/>
                <a:gd name="T32" fmla="*/ 5 w 8"/>
                <a:gd name="T33" fmla="*/ 6 h 8"/>
                <a:gd name="T34" fmla="*/ 5 w 8"/>
                <a:gd name="T35" fmla="*/ 7 h 8"/>
                <a:gd name="T36" fmla="*/ 4 w 8"/>
                <a:gd name="T3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8">
                  <a:moveTo>
                    <a:pt x="4" y="7"/>
                  </a:moveTo>
                  <a:lnTo>
                    <a:pt x="2" y="7"/>
                  </a:lnTo>
                  <a:lnTo>
                    <a:pt x="1" y="6"/>
                  </a:lnTo>
                  <a:lnTo>
                    <a:pt x="1" y="5"/>
                  </a:lnTo>
                  <a:lnTo>
                    <a:pt x="0" y="5"/>
                  </a:lnTo>
                  <a:lnTo>
                    <a:pt x="0" y="2"/>
                  </a:lnTo>
                  <a:lnTo>
                    <a:pt x="1" y="1"/>
                  </a:lnTo>
                  <a:lnTo>
                    <a:pt x="2" y="1"/>
                  </a:lnTo>
                  <a:lnTo>
                    <a:pt x="2" y="0"/>
                  </a:lnTo>
                  <a:lnTo>
                    <a:pt x="5" y="0"/>
                  </a:lnTo>
                  <a:lnTo>
                    <a:pt x="5" y="1"/>
                  </a:lnTo>
                  <a:lnTo>
                    <a:pt x="6" y="1"/>
                  </a:lnTo>
                  <a:lnTo>
                    <a:pt x="7" y="2"/>
                  </a:lnTo>
                  <a:lnTo>
                    <a:pt x="7" y="5"/>
                  </a:lnTo>
                  <a:lnTo>
                    <a:pt x="6" y="5"/>
                  </a:lnTo>
                  <a:lnTo>
                    <a:pt x="6" y="6"/>
                  </a:lnTo>
                  <a:lnTo>
                    <a:pt x="5" y="6"/>
                  </a:lnTo>
                  <a:lnTo>
                    <a:pt x="5" y="7"/>
                  </a:lnTo>
                  <a:lnTo>
                    <a:pt x="4" y="7"/>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4" name="Freeform 872"/>
            <p:cNvSpPr>
              <a:spLocks/>
            </p:cNvSpPr>
            <p:nvPr/>
          </p:nvSpPr>
          <p:spPr bwMode="auto">
            <a:xfrm>
              <a:off x="1322" y="1814"/>
              <a:ext cx="10" cy="11"/>
            </a:xfrm>
            <a:custGeom>
              <a:avLst/>
              <a:gdLst>
                <a:gd name="T0" fmla="*/ 5 w 10"/>
                <a:gd name="T1" fmla="*/ 0 h 11"/>
                <a:gd name="T2" fmla="*/ 6 w 10"/>
                <a:gd name="T3" fmla="*/ 0 h 11"/>
                <a:gd name="T4" fmla="*/ 6 w 10"/>
                <a:gd name="T5" fmla="*/ 1 h 11"/>
                <a:gd name="T6" fmla="*/ 7 w 10"/>
                <a:gd name="T7" fmla="*/ 1 h 11"/>
                <a:gd name="T8" fmla="*/ 8 w 10"/>
                <a:gd name="T9" fmla="*/ 2 h 11"/>
                <a:gd name="T10" fmla="*/ 8 w 10"/>
                <a:gd name="T11" fmla="*/ 3 h 11"/>
                <a:gd name="T12" fmla="*/ 9 w 10"/>
                <a:gd name="T13" fmla="*/ 3 h 11"/>
                <a:gd name="T14" fmla="*/ 9 w 10"/>
                <a:gd name="T15" fmla="*/ 7 h 11"/>
                <a:gd name="T16" fmla="*/ 7 w 10"/>
                <a:gd name="T17" fmla="*/ 9 h 11"/>
                <a:gd name="T18" fmla="*/ 6 w 10"/>
                <a:gd name="T19" fmla="*/ 9 h 11"/>
                <a:gd name="T20" fmla="*/ 6 w 10"/>
                <a:gd name="T21" fmla="*/ 10 h 11"/>
                <a:gd name="T22" fmla="*/ 3 w 10"/>
                <a:gd name="T23" fmla="*/ 10 h 11"/>
                <a:gd name="T24" fmla="*/ 3 w 10"/>
                <a:gd name="T25" fmla="*/ 9 h 11"/>
                <a:gd name="T26" fmla="*/ 2 w 10"/>
                <a:gd name="T27" fmla="*/ 9 h 11"/>
                <a:gd name="T28" fmla="*/ 0 w 10"/>
                <a:gd name="T29" fmla="*/ 7 h 11"/>
                <a:gd name="T30" fmla="*/ 0 w 10"/>
                <a:gd name="T31" fmla="*/ 3 h 11"/>
                <a:gd name="T32" fmla="*/ 1 w 10"/>
                <a:gd name="T33" fmla="*/ 3 h 11"/>
                <a:gd name="T34" fmla="*/ 1 w 10"/>
                <a:gd name="T35" fmla="*/ 2 h 11"/>
                <a:gd name="T36" fmla="*/ 2 w 10"/>
                <a:gd name="T37" fmla="*/ 1 h 11"/>
                <a:gd name="T38" fmla="*/ 3 w 10"/>
                <a:gd name="T39" fmla="*/ 1 h 11"/>
                <a:gd name="T40" fmla="*/ 3 w 10"/>
                <a:gd name="T41" fmla="*/ 0 h 11"/>
                <a:gd name="T42" fmla="*/ 4 w 10"/>
                <a:gd name="T43" fmla="*/ 0 h 11"/>
                <a:gd name="T44" fmla="*/ 5 w 10"/>
                <a:gd name="T4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 h="11">
                  <a:moveTo>
                    <a:pt x="5" y="0"/>
                  </a:moveTo>
                  <a:lnTo>
                    <a:pt x="6" y="0"/>
                  </a:lnTo>
                  <a:lnTo>
                    <a:pt x="6" y="1"/>
                  </a:lnTo>
                  <a:lnTo>
                    <a:pt x="7" y="1"/>
                  </a:lnTo>
                  <a:lnTo>
                    <a:pt x="8" y="2"/>
                  </a:lnTo>
                  <a:lnTo>
                    <a:pt x="8" y="3"/>
                  </a:lnTo>
                  <a:lnTo>
                    <a:pt x="9" y="3"/>
                  </a:lnTo>
                  <a:lnTo>
                    <a:pt x="9" y="7"/>
                  </a:lnTo>
                  <a:lnTo>
                    <a:pt x="7" y="9"/>
                  </a:lnTo>
                  <a:lnTo>
                    <a:pt x="6" y="9"/>
                  </a:lnTo>
                  <a:lnTo>
                    <a:pt x="6" y="10"/>
                  </a:lnTo>
                  <a:lnTo>
                    <a:pt x="3" y="10"/>
                  </a:lnTo>
                  <a:lnTo>
                    <a:pt x="3" y="9"/>
                  </a:lnTo>
                  <a:lnTo>
                    <a:pt x="2" y="9"/>
                  </a:lnTo>
                  <a:lnTo>
                    <a:pt x="0" y="7"/>
                  </a:lnTo>
                  <a:lnTo>
                    <a:pt x="0" y="3"/>
                  </a:lnTo>
                  <a:lnTo>
                    <a:pt x="1" y="3"/>
                  </a:lnTo>
                  <a:lnTo>
                    <a:pt x="1" y="2"/>
                  </a:lnTo>
                  <a:lnTo>
                    <a:pt x="2" y="1"/>
                  </a:lnTo>
                  <a:lnTo>
                    <a:pt x="3" y="1"/>
                  </a:lnTo>
                  <a:lnTo>
                    <a:pt x="3" y="0"/>
                  </a:lnTo>
                  <a:lnTo>
                    <a:pt x="4" y="0"/>
                  </a:lnTo>
                  <a:lnTo>
                    <a:pt x="5"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5" name="Freeform 873"/>
            <p:cNvSpPr>
              <a:spLocks/>
            </p:cNvSpPr>
            <p:nvPr/>
          </p:nvSpPr>
          <p:spPr bwMode="auto">
            <a:xfrm>
              <a:off x="1333" y="1711"/>
              <a:ext cx="19" cy="21"/>
            </a:xfrm>
            <a:custGeom>
              <a:avLst/>
              <a:gdLst>
                <a:gd name="T0" fmla="*/ 0 w 19"/>
                <a:gd name="T1" fmla="*/ 10 h 21"/>
                <a:gd name="T2" fmla="*/ 0 w 19"/>
                <a:gd name="T3" fmla="*/ 7 h 21"/>
                <a:gd name="T4" fmla="*/ 1 w 19"/>
                <a:gd name="T5" fmla="*/ 6 h 21"/>
                <a:gd name="T6" fmla="*/ 1 w 19"/>
                <a:gd name="T7" fmla="*/ 4 h 21"/>
                <a:gd name="T8" fmla="*/ 2 w 19"/>
                <a:gd name="T9" fmla="*/ 3 h 21"/>
                <a:gd name="T10" fmla="*/ 3 w 19"/>
                <a:gd name="T11" fmla="*/ 2 h 21"/>
                <a:gd name="T12" fmla="*/ 5 w 19"/>
                <a:gd name="T13" fmla="*/ 0 h 21"/>
                <a:gd name="T14" fmla="*/ 8 w 19"/>
                <a:gd name="T15" fmla="*/ 0 h 21"/>
                <a:gd name="T16" fmla="*/ 11 w 19"/>
                <a:gd name="T17" fmla="*/ 0 h 21"/>
                <a:gd name="T18" fmla="*/ 12 w 19"/>
                <a:gd name="T19" fmla="*/ 0 h 21"/>
                <a:gd name="T20" fmla="*/ 14 w 19"/>
                <a:gd name="T21" fmla="*/ 0 h 21"/>
                <a:gd name="T22" fmla="*/ 15 w 19"/>
                <a:gd name="T23" fmla="*/ 1 h 21"/>
                <a:gd name="T24" fmla="*/ 15 w 19"/>
                <a:gd name="T25" fmla="*/ 3 h 21"/>
                <a:gd name="T26" fmla="*/ 17 w 19"/>
                <a:gd name="T27" fmla="*/ 4 h 21"/>
                <a:gd name="T28" fmla="*/ 17 w 19"/>
                <a:gd name="T29" fmla="*/ 6 h 21"/>
                <a:gd name="T30" fmla="*/ 18 w 19"/>
                <a:gd name="T31" fmla="*/ 7 h 21"/>
                <a:gd name="T32" fmla="*/ 18 w 19"/>
                <a:gd name="T33" fmla="*/ 11 h 21"/>
                <a:gd name="T34" fmla="*/ 17 w 19"/>
                <a:gd name="T35" fmla="*/ 13 h 21"/>
                <a:gd name="T36" fmla="*/ 17 w 19"/>
                <a:gd name="T37" fmla="*/ 15 h 21"/>
                <a:gd name="T38" fmla="*/ 16 w 19"/>
                <a:gd name="T39" fmla="*/ 16 h 21"/>
                <a:gd name="T40" fmla="*/ 15 w 19"/>
                <a:gd name="T41" fmla="*/ 16 h 21"/>
                <a:gd name="T42" fmla="*/ 15 w 19"/>
                <a:gd name="T43" fmla="*/ 17 h 21"/>
                <a:gd name="T44" fmla="*/ 15 w 19"/>
                <a:gd name="T45" fmla="*/ 18 h 21"/>
                <a:gd name="T46" fmla="*/ 14 w 19"/>
                <a:gd name="T47" fmla="*/ 19 h 21"/>
                <a:gd name="T48" fmla="*/ 12 w 19"/>
                <a:gd name="T49" fmla="*/ 19 h 21"/>
                <a:gd name="T50" fmla="*/ 11 w 19"/>
                <a:gd name="T51" fmla="*/ 20 h 21"/>
                <a:gd name="T52" fmla="*/ 6 w 19"/>
                <a:gd name="T53" fmla="*/ 20 h 21"/>
                <a:gd name="T54" fmla="*/ 5 w 19"/>
                <a:gd name="T55" fmla="*/ 19 h 21"/>
                <a:gd name="T56" fmla="*/ 4 w 19"/>
                <a:gd name="T57" fmla="*/ 18 h 21"/>
                <a:gd name="T58" fmla="*/ 2 w 19"/>
                <a:gd name="T59" fmla="*/ 16 h 21"/>
                <a:gd name="T60" fmla="*/ 1 w 19"/>
                <a:gd name="T61" fmla="*/ 14 h 21"/>
                <a:gd name="T62" fmla="*/ 1 w 19"/>
                <a:gd name="T63" fmla="*/ 13 h 21"/>
                <a:gd name="T64" fmla="*/ 0 w 19"/>
                <a:gd name="T65" fmla="*/ 12 h 21"/>
                <a:gd name="T66" fmla="*/ 0 w 19"/>
                <a:gd name="T67" fmla="*/ 11 h 21"/>
                <a:gd name="T68" fmla="*/ 0 w 19"/>
                <a:gd name="T69"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 h="21">
                  <a:moveTo>
                    <a:pt x="0" y="10"/>
                  </a:moveTo>
                  <a:lnTo>
                    <a:pt x="0" y="7"/>
                  </a:lnTo>
                  <a:lnTo>
                    <a:pt x="1" y="6"/>
                  </a:lnTo>
                  <a:lnTo>
                    <a:pt x="1" y="4"/>
                  </a:lnTo>
                  <a:lnTo>
                    <a:pt x="2" y="3"/>
                  </a:lnTo>
                  <a:lnTo>
                    <a:pt x="3" y="2"/>
                  </a:lnTo>
                  <a:lnTo>
                    <a:pt x="5" y="0"/>
                  </a:lnTo>
                  <a:lnTo>
                    <a:pt x="8" y="0"/>
                  </a:lnTo>
                  <a:lnTo>
                    <a:pt x="11" y="0"/>
                  </a:lnTo>
                  <a:lnTo>
                    <a:pt x="12" y="0"/>
                  </a:lnTo>
                  <a:lnTo>
                    <a:pt x="14" y="0"/>
                  </a:lnTo>
                  <a:lnTo>
                    <a:pt x="15" y="1"/>
                  </a:lnTo>
                  <a:lnTo>
                    <a:pt x="15" y="3"/>
                  </a:lnTo>
                  <a:lnTo>
                    <a:pt x="17" y="4"/>
                  </a:lnTo>
                  <a:lnTo>
                    <a:pt x="17" y="6"/>
                  </a:lnTo>
                  <a:lnTo>
                    <a:pt x="18" y="7"/>
                  </a:lnTo>
                  <a:lnTo>
                    <a:pt x="18" y="11"/>
                  </a:lnTo>
                  <a:lnTo>
                    <a:pt x="17" y="13"/>
                  </a:lnTo>
                  <a:lnTo>
                    <a:pt x="17" y="15"/>
                  </a:lnTo>
                  <a:lnTo>
                    <a:pt x="16" y="16"/>
                  </a:lnTo>
                  <a:lnTo>
                    <a:pt x="15" y="16"/>
                  </a:lnTo>
                  <a:lnTo>
                    <a:pt x="15" y="17"/>
                  </a:lnTo>
                  <a:lnTo>
                    <a:pt x="15" y="18"/>
                  </a:lnTo>
                  <a:lnTo>
                    <a:pt x="14" y="19"/>
                  </a:lnTo>
                  <a:lnTo>
                    <a:pt x="12" y="19"/>
                  </a:lnTo>
                  <a:lnTo>
                    <a:pt x="11" y="20"/>
                  </a:lnTo>
                  <a:lnTo>
                    <a:pt x="6" y="20"/>
                  </a:lnTo>
                  <a:lnTo>
                    <a:pt x="5" y="19"/>
                  </a:lnTo>
                  <a:lnTo>
                    <a:pt x="4" y="18"/>
                  </a:lnTo>
                  <a:lnTo>
                    <a:pt x="2" y="16"/>
                  </a:lnTo>
                  <a:lnTo>
                    <a:pt x="1" y="14"/>
                  </a:lnTo>
                  <a:lnTo>
                    <a:pt x="1" y="13"/>
                  </a:lnTo>
                  <a:lnTo>
                    <a:pt x="0" y="12"/>
                  </a:lnTo>
                  <a:lnTo>
                    <a:pt x="0" y="11"/>
                  </a:lnTo>
                  <a:lnTo>
                    <a:pt x="0" y="1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6" name="Freeform 874"/>
            <p:cNvSpPr>
              <a:spLocks/>
            </p:cNvSpPr>
            <p:nvPr/>
          </p:nvSpPr>
          <p:spPr bwMode="auto">
            <a:xfrm>
              <a:off x="1338" y="1711"/>
              <a:ext cx="10" cy="19"/>
            </a:xfrm>
            <a:custGeom>
              <a:avLst/>
              <a:gdLst>
                <a:gd name="T0" fmla="*/ 0 w 10"/>
                <a:gd name="T1" fmla="*/ 12 h 19"/>
                <a:gd name="T2" fmla="*/ 0 w 10"/>
                <a:gd name="T3" fmla="*/ 4 h 19"/>
                <a:gd name="T4" fmla="*/ 0 w 10"/>
                <a:gd name="T5" fmla="*/ 3 h 19"/>
                <a:gd name="T6" fmla="*/ 1 w 10"/>
                <a:gd name="T7" fmla="*/ 2 h 19"/>
                <a:gd name="T8" fmla="*/ 1 w 10"/>
                <a:gd name="T9" fmla="*/ 1 h 19"/>
                <a:gd name="T10" fmla="*/ 2 w 10"/>
                <a:gd name="T11" fmla="*/ 1 h 19"/>
                <a:gd name="T12" fmla="*/ 2 w 10"/>
                <a:gd name="T13" fmla="*/ 0 h 19"/>
                <a:gd name="T14" fmla="*/ 6 w 10"/>
                <a:gd name="T15" fmla="*/ 0 h 19"/>
                <a:gd name="T16" fmla="*/ 7 w 10"/>
                <a:gd name="T17" fmla="*/ 1 h 19"/>
                <a:gd name="T18" fmla="*/ 7 w 10"/>
                <a:gd name="T19" fmla="*/ 2 h 19"/>
                <a:gd name="T20" fmla="*/ 8 w 10"/>
                <a:gd name="T21" fmla="*/ 3 h 19"/>
                <a:gd name="T22" fmla="*/ 8 w 10"/>
                <a:gd name="T23" fmla="*/ 4 h 19"/>
                <a:gd name="T24" fmla="*/ 9 w 10"/>
                <a:gd name="T25" fmla="*/ 5 h 19"/>
                <a:gd name="T26" fmla="*/ 9 w 10"/>
                <a:gd name="T27" fmla="*/ 13 h 19"/>
                <a:gd name="T28" fmla="*/ 8 w 10"/>
                <a:gd name="T29" fmla="*/ 14 h 19"/>
                <a:gd name="T30" fmla="*/ 8 w 10"/>
                <a:gd name="T31" fmla="*/ 16 h 19"/>
                <a:gd name="T32" fmla="*/ 7 w 10"/>
                <a:gd name="T33" fmla="*/ 16 h 19"/>
                <a:gd name="T34" fmla="*/ 7 w 10"/>
                <a:gd name="T35" fmla="*/ 17 h 19"/>
                <a:gd name="T36" fmla="*/ 6 w 10"/>
                <a:gd name="T37" fmla="*/ 18 h 19"/>
                <a:gd name="T38" fmla="*/ 3 w 10"/>
                <a:gd name="T39" fmla="*/ 18 h 19"/>
                <a:gd name="T40" fmla="*/ 1 w 10"/>
                <a:gd name="T41" fmla="*/ 17 h 19"/>
                <a:gd name="T42" fmla="*/ 0 w 10"/>
                <a:gd name="T43" fmla="*/ 16 h 19"/>
                <a:gd name="T44" fmla="*/ 0 w 10"/>
                <a:gd name="T45" fmla="*/ 14 h 19"/>
                <a:gd name="T46" fmla="*/ 0 w 10"/>
                <a:gd name="T47" fmla="*/ 13 h 19"/>
                <a:gd name="T48" fmla="*/ 0 w 10"/>
                <a:gd name="T49"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19">
                  <a:moveTo>
                    <a:pt x="0" y="12"/>
                  </a:moveTo>
                  <a:lnTo>
                    <a:pt x="0" y="4"/>
                  </a:lnTo>
                  <a:lnTo>
                    <a:pt x="0" y="3"/>
                  </a:lnTo>
                  <a:lnTo>
                    <a:pt x="1" y="2"/>
                  </a:lnTo>
                  <a:lnTo>
                    <a:pt x="1" y="1"/>
                  </a:lnTo>
                  <a:lnTo>
                    <a:pt x="2" y="1"/>
                  </a:lnTo>
                  <a:lnTo>
                    <a:pt x="2" y="0"/>
                  </a:lnTo>
                  <a:lnTo>
                    <a:pt x="6" y="0"/>
                  </a:lnTo>
                  <a:lnTo>
                    <a:pt x="7" y="1"/>
                  </a:lnTo>
                  <a:lnTo>
                    <a:pt x="7" y="2"/>
                  </a:lnTo>
                  <a:lnTo>
                    <a:pt x="8" y="3"/>
                  </a:lnTo>
                  <a:lnTo>
                    <a:pt x="8" y="4"/>
                  </a:lnTo>
                  <a:lnTo>
                    <a:pt x="9" y="5"/>
                  </a:lnTo>
                  <a:lnTo>
                    <a:pt x="9" y="13"/>
                  </a:lnTo>
                  <a:lnTo>
                    <a:pt x="8" y="14"/>
                  </a:lnTo>
                  <a:lnTo>
                    <a:pt x="8" y="16"/>
                  </a:lnTo>
                  <a:lnTo>
                    <a:pt x="7" y="16"/>
                  </a:lnTo>
                  <a:lnTo>
                    <a:pt x="7" y="17"/>
                  </a:lnTo>
                  <a:lnTo>
                    <a:pt x="6" y="18"/>
                  </a:lnTo>
                  <a:lnTo>
                    <a:pt x="3" y="18"/>
                  </a:lnTo>
                  <a:lnTo>
                    <a:pt x="1" y="17"/>
                  </a:lnTo>
                  <a:lnTo>
                    <a:pt x="0" y="16"/>
                  </a:lnTo>
                  <a:lnTo>
                    <a:pt x="0" y="14"/>
                  </a:lnTo>
                  <a:lnTo>
                    <a:pt x="0" y="13"/>
                  </a:lnTo>
                  <a:lnTo>
                    <a:pt x="0" y="1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7" name="Freeform 875"/>
            <p:cNvSpPr>
              <a:spLocks/>
            </p:cNvSpPr>
            <p:nvPr/>
          </p:nvSpPr>
          <p:spPr bwMode="auto">
            <a:xfrm>
              <a:off x="1525" y="1667"/>
              <a:ext cx="12" cy="20"/>
            </a:xfrm>
            <a:custGeom>
              <a:avLst/>
              <a:gdLst>
                <a:gd name="T0" fmla="*/ 2 w 12"/>
                <a:gd name="T1" fmla="*/ 5 h 20"/>
                <a:gd name="T2" fmla="*/ 0 w 12"/>
                <a:gd name="T3" fmla="*/ 4 h 20"/>
                <a:gd name="T4" fmla="*/ 2 w 12"/>
                <a:gd name="T5" fmla="*/ 3 h 20"/>
                <a:gd name="T6" fmla="*/ 3 w 12"/>
                <a:gd name="T7" fmla="*/ 3 h 20"/>
                <a:gd name="T8" fmla="*/ 5 w 12"/>
                <a:gd name="T9" fmla="*/ 2 h 20"/>
                <a:gd name="T10" fmla="*/ 8 w 12"/>
                <a:gd name="T11" fmla="*/ 1 h 20"/>
                <a:gd name="T12" fmla="*/ 10 w 12"/>
                <a:gd name="T13" fmla="*/ 0 h 20"/>
                <a:gd name="T14" fmla="*/ 11 w 12"/>
                <a:gd name="T15" fmla="*/ 0 h 20"/>
                <a:gd name="T16" fmla="*/ 11 w 12"/>
                <a:gd name="T17" fmla="*/ 19 h 20"/>
                <a:gd name="T18" fmla="*/ 7 w 12"/>
                <a:gd name="T19" fmla="*/ 19 h 20"/>
                <a:gd name="T20" fmla="*/ 7 w 12"/>
                <a:gd name="T21" fmla="*/ 3 h 20"/>
                <a:gd name="T22" fmla="*/ 5 w 12"/>
                <a:gd name="T23" fmla="*/ 4 h 20"/>
                <a:gd name="T24" fmla="*/ 3 w 12"/>
                <a:gd name="T25" fmla="*/ 4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5" y="2"/>
                  </a:lnTo>
                  <a:lnTo>
                    <a:pt x="8" y="1"/>
                  </a:lnTo>
                  <a:lnTo>
                    <a:pt x="10" y="0"/>
                  </a:lnTo>
                  <a:lnTo>
                    <a:pt x="11" y="0"/>
                  </a:lnTo>
                  <a:lnTo>
                    <a:pt x="11" y="19"/>
                  </a:lnTo>
                  <a:lnTo>
                    <a:pt x="7" y="19"/>
                  </a:lnTo>
                  <a:lnTo>
                    <a:pt x="7" y="3"/>
                  </a:lnTo>
                  <a:lnTo>
                    <a:pt x="5" y="4"/>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8" name="Freeform 876"/>
            <p:cNvSpPr>
              <a:spLocks/>
            </p:cNvSpPr>
            <p:nvPr/>
          </p:nvSpPr>
          <p:spPr bwMode="auto">
            <a:xfrm>
              <a:off x="1372" y="1666"/>
              <a:ext cx="12" cy="20"/>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89" name="Freeform 877"/>
            <p:cNvSpPr>
              <a:spLocks/>
            </p:cNvSpPr>
            <p:nvPr/>
          </p:nvSpPr>
          <p:spPr bwMode="auto">
            <a:xfrm>
              <a:off x="1392" y="1666"/>
              <a:ext cx="12" cy="20"/>
            </a:xfrm>
            <a:custGeom>
              <a:avLst/>
              <a:gdLst>
                <a:gd name="T0" fmla="*/ 2 w 12"/>
                <a:gd name="T1" fmla="*/ 5 h 20"/>
                <a:gd name="T2" fmla="*/ 0 w 12"/>
                <a:gd name="T3" fmla="*/ 4 h 20"/>
                <a:gd name="T4" fmla="*/ 2 w 12"/>
                <a:gd name="T5" fmla="*/ 3 h 20"/>
                <a:gd name="T6" fmla="*/ 3 w 12"/>
                <a:gd name="T7" fmla="*/ 3 h 20"/>
                <a:gd name="T8" fmla="*/ 6 w 12"/>
                <a:gd name="T9" fmla="*/ 2 h 20"/>
                <a:gd name="T10" fmla="*/ 8 w 12"/>
                <a:gd name="T11" fmla="*/ 1 h 20"/>
                <a:gd name="T12" fmla="*/ 10 w 12"/>
                <a:gd name="T13" fmla="*/ 1 h 20"/>
                <a:gd name="T14" fmla="*/ 11 w 12"/>
                <a:gd name="T15" fmla="*/ 0 h 20"/>
                <a:gd name="T16" fmla="*/ 11 w 12"/>
                <a:gd name="T17" fmla="*/ 19 h 20"/>
                <a:gd name="T18" fmla="*/ 7 w 12"/>
                <a:gd name="T19" fmla="*/ 19 h 20"/>
                <a:gd name="T20" fmla="*/ 7 w 12"/>
                <a:gd name="T21" fmla="*/ 3 h 20"/>
                <a:gd name="T22" fmla="*/ 6 w 12"/>
                <a:gd name="T23" fmla="*/ 4 h 20"/>
                <a:gd name="T24" fmla="*/ 3 w 12"/>
                <a:gd name="T25" fmla="*/ 5 h 20"/>
                <a:gd name="T26" fmla="*/ 2 w 12"/>
                <a:gd name="T27"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0">
                  <a:moveTo>
                    <a:pt x="2" y="5"/>
                  </a:moveTo>
                  <a:lnTo>
                    <a:pt x="0" y="4"/>
                  </a:lnTo>
                  <a:lnTo>
                    <a:pt x="2" y="3"/>
                  </a:lnTo>
                  <a:lnTo>
                    <a:pt x="3" y="3"/>
                  </a:lnTo>
                  <a:lnTo>
                    <a:pt x="6" y="2"/>
                  </a:lnTo>
                  <a:lnTo>
                    <a:pt x="8" y="1"/>
                  </a:lnTo>
                  <a:lnTo>
                    <a:pt x="10" y="1"/>
                  </a:lnTo>
                  <a:lnTo>
                    <a:pt x="11" y="0"/>
                  </a:lnTo>
                  <a:lnTo>
                    <a:pt x="11" y="19"/>
                  </a:lnTo>
                  <a:lnTo>
                    <a:pt x="7" y="19"/>
                  </a:lnTo>
                  <a:lnTo>
                    <a:pt x="7" y="3"/>
                  </a:lnTo>
                  <a:lnTo>
                    <a:pt x="6" y="4"/>
                  </a:lnTo>
                  <a:lnTo>
                    <a:pt x="3" y="5"/>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0" name="Freeform 878"/>
            <p:cNvSpPr>
              <a:spLocks/>
            </p:cNvSpPr>
            <p:nvPr/>
          </p:nvSpPr>
          <p:spPr bwMode="auto">
            <a:xfrm>
              <a:off x="1440" y="1651"/>
              <a:ext cx="12" cy="21"/>
            </a:xfrm>
            <a:custGeom>
              <a:avLst/>
              <a:gdLst>
                <a:gd name="T0" fmla="*/ 2 w 12"/>
                <a:gd name="T1" fmla="*/ 5 h 21"/>
                <a:gd name="T2" fmla="*/ 0 w 12"/>
                <a:gd name="T3" fmla="*/ 3 h 21"/>
                <a:gd name="T4" fmla="*/ 2 w 12"/>
                <a:gd name="T5" fmla="*/ 3 h 21"/>
                <a:gd name="T6" fmla="*/ 3 w 12"/>
                <a:gd name="T7" fmla="*/ 3 h 21"/>
                <a:gd name="T8" fmla="*/ 6 w 12"/>
                <a:gd name="T9" fmla="*/ 2 h 21"/>
                <a:gd name="T10" fmla="*/ 8 w 12"/>
                <a:gd name="T11" fmla="*/ 1 h 21"/>
                <a:gd name="T12" fmla="*/ 10 w 12"/>
                <a:gd name="T13" fmla="*/ 0 h 21"/>
                <a:gd name="T14" fmla="*/ 11 w 12"/>
                <a:gd name="T15" fmla="*/ 0 h 21"/>
                <a:gd name="T16" fmla="*/ 11 w 12"/>
                <a:gd name="T17" fmla="*/ 20 h 21"/>
                <a:gd name="T18" fmla="*/ 7 w 12"/>
                <a:gd name="T19" fmla="*/ 20 h 21"/>
                <a:gd name="T20" fmla="*/ 7 w 12"/>
                <a:gd name="T21" fmla="*/ 3 h 21"/>
                <a:gd name="T22" fmla="*/ 6 w 12"/>
                <a:gd name="T23" fmla="*/ 3 h 21"/>
                <a:gd name="T24" fmla="*/ 3 w 12"/>
                <a:gd name="T25" fmla="*/ 4 h 21"/>
                <a:gd name="T26" fmla="*/ 2 w 12"/>
                <a:gd name="T2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1">
                  <a:moveTo>
                    <a:pt x="2" y="5"/>
                  </a:moveTo>
                  <a:lnTo>
                    <a:pt x="0" y="3"/>
                  </a:lnTo>
                  <a:lnTo>
                    <a:pt x="2" y="3"/>
                  </a:lnTo>
                  <a:lnTo>
                    <a:pt x="3" y="3"/>
                  </a:lnTo>
                  <a:lnTo>
                    <a:pt x="6" y="2"/>
                  </a:lnTo>
                  <a:lnTo>
                    <a:pt x="8" y="1"/>
                  </a:lnTo>
                  <a:lnTo>
                    <a:pt x="10" y="0"/>
                  </a:lnTo>
                  <a:lnTo>
                    <a:pt x="11" y="0"/>
                  </a:lnTo>
                  <a:lnTo>
                    <a:pt x="11" y="20"/>
                  </a:lnTo>
                  <a:lnTo>
                    <a:pt x="7" y="20"/>
                  </a:lnTo>
                  <a:lnTo>
                    <a:pt x="7" y="3"/>
                  </a:lnTo>
                  <a:lnTo>
                    <a:pt x="6" y="3"/>
                  </a:lnTo>
                  <a:lnTo>
                    <a:pt x="3" y="4"/>
                  </a:lnTo>
                  <a:lnTo>
                    <a:pt x="2"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1" name="Freeform 879"/>
            <p:cNvSpPr>
              <a:spLocks/>
            </p:cNvSpPr>
            <p:nvPr/>
          </p:nvSpPr>
          <p:spPr bwMode="auto">
            <a:xfrm>
              <a:off x="1459" y="1651"/>
              <a:ext cx="17" cy="21"/>
            </a:xfrm>
            <a:custGeom>
              <a:avLst/>
              <a:gdLst>
                <a:gd name="T0" fmla="*/ 4 w 17"/>
                <a:gd name="T1" fmla="*/ 5 h 21"/>
                <a:gd name="T2" fmla="*/ 1 w 17"/>
                <a:gd name="T3" fmla="*/ 3 h 21"/>
                <a:gd name="T4" fmla="*/ 3 w 17"/>
                <a:gd name="T5" fmla="*/ 1 h 21"/>
                <a:gd name="T6" fmla="*/ 4 w 17"/>
                <a:gd name="T7" fmla="*/ 0 h 21"/>
                <a:gd name="T8" fmla="*/ 6 w 17"/>
                <a:gd name="T9" fmla="*/ 0 h 21"/>
                <a:gd name="T10" fmla="*/ 7 w 17"/>
                <a:gd name="T11" fmla="*/ 0 h 21"/>
                <a:gd name="T12" fmla="*/ 11 w 17"/>
                <a:gd name="T13" fmla="*/ 0 h 21"/>
                <a:gd name="T14" fmla="*/ 12 w 17"/>
                <a:gd name="T15" fmla="*/ 0 h 21"/>
                <a:gd name="T16" fmla="*/ 13 w 17"/>
                <a:gd name="T17" fmla="*/ 1 h 21"/>
                <a:gd name="T18" fmla="*/ 14 w 17"/>
                <a:gd name="T19" fmla="*/ 2 h 21"/>
                <a:gd name="T20" fmla="*/ 15 w 17"/>
                <a:gd name="T21" fmla="*/ 3 h 21"/>
                <a:gd name="T22" fmla="*/ 16 w 17"/>
                <a:gd name="T23" fmla="*/ 5 h 21"/>
                <a:gd name="T24" fmla="*/ 16 w 17"/>
                <a:gd name="T25" fmla="*/ 6 h 21"/>
                <a:gd name="T26" fmla="*/ 15 w 17"/>
                <a:gd name="T27" fmla="*/ 7 h 21"/>
                <a:gd name="T28" fmla="*/ 14 w 17"/>
                <a:gd name="T29" fmla="*/ 8 h 21"/>
                <a:gd name="T30" fmla="*/ 14 w 17"/>
                <a:gd name="T31" fmla="*/ 9 h 21"/>
                <a:gd name="T32" fmla="*/ 10 w 17"/>
                <a:gd name="T33" fmla="*/ 13 h 21"/>
                <a:gd name="T34" fmla="*/ 7 w 17"/>
                <a:gd name="T35" fmla="*/ 16 h 21"/>
                <a:gd name="T36" fmla="*/ 4 w 17"/>
                <a:gd name="T37" fmla="*/ 17 h 21"/>
                <a:gd name="T38" fmla="*/ 13 w 17"/>
                <a:gd name="T39" fmla="*/ 17 h 21"/>
                <a:gd name="T40" fmla="*/ 16 w 17"/>
                <a:gd name="T41" fmla="*/ 16 h 21"/>
                <a:gd name="T42" fmla="*/ 16 w 17"/>
                <a:gd name="T43" fmla="*/ 20 h 21"/>
                <a:gd name="T44" fmla="*/ 0 w 17"/>
                <a:gd name="T45" fmla="*/ 20 h 21"/>
                <a:gd name="T46" fmla="*/ 0 w 17"/>
                <a:gd name="T47" fmla="*/ 18 h 21"/>
                <a:gd name="T48" fmla="*/ 0 w 17"/>
                <a:gd name="T49" fmla="*/ 17 h 21"/>
                <a:gd name="T50" fmla="*/ 2 w 17"/>
                <a:gd name="T51" fmla="*/ 16 h 21"/>
                <a:gd name="T52" fmla="*/ 5 w 17"/>
                <a:gd name="T53" fmla="*/ 15 h 21"/>
                <a:gd name="T54" fmla="*/ 11 w 17"/>
                <a:gd name="T55" fmla="*/ 9 h 21"/>
                <a:gd name="T56" fmla="*/ 12 w 17"/>
                <a:gd name="T57" fmla="*/ 7 h 21"/>
                <a:gd name="T58" fmla="*/ 12 w 17"/>
                <a:gd name="T59" fmla="*/ 4 h 21"/>
                <a:gd name="T60" fmla="*/ 11 w 17"/>
                <a:gd name="T61" fmla="*/ 3 h 21"/>
                <a:gd name="T62" fmla="*/ 11 w 17"/>
                <a:gd name="T63" fmla="*/ 2 h 21"/>
                <a:gd name="T64" fmla="*/ 10 w 17"/>
                <a:gd name="T65" fmla="*/ 1 h 21"/>
                <a:gd name="T66" fmla="*/ 6 w 17"/>
                <a:gd name="T67" fmla="*/ 1 h 21"/>
                <a:gd name="T68" fmla="*/ 4 w 17"/>
                <a:gd name="T69" fmla="*/ 3 h 21"/>
                <a:gd name="T70" fmla="*/ 4 w 17"/>
                <a:gd name="T7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21">
                  <a:moveTo>
                    <a:pt x="4" y="5"/>
                  </a:moveTo>
                  <a:lnTo>
                    <a:pt x="1" y="3"/>
                  </a:lnTo>
                  <a:lnTo>
                    <a:pt x="3" y="1"/>
                  </a:lnTo>
                  <a:lnTo>
                    <a:pt x="4" y="0"/>
                  </a:lnTo>
                  <a:lnTo>
                    <a:pt x="6" y="0"/>
                  </a:lnTo>
                  <a:lnTo>
                    <a:pt x="7" y="0"/>
                  </a:lnTo>
                  <a:lnTo>
                    <a:pt x="11" y="0"/>
                  </a:lnTo>
                  <a:lnTo>
                    <a:pt x="12" y="0"/>
                  </a:lnTo>
                  <a:lnTo>
                    <a:pt x="13" y="1"/>
                  </a:lnTo>
                  <a:lnTo>
                    <a:pt x="14" y="2"/>
                  </a:lnTo>
                  <a:lnTo>
                    <a:pt x="15" y="3"/>
                  </a:lnTo>
                  <a:lnTo>
                    <a:pt x="16" y="5"/>
                  </a:lnTo>
                  <a:lnTo>
                    <a:pt x="16" y="6"/>
                  </a:lnTo>
                  <a:lnTo>
                    <a:pt x="15" y="7"/>
                  </a:lnTo>
                  <a:lnTo>
                    <a:pt x="14" y="8"/>
                  </a:lnTo>
                  <a:lnTo>
                    <a:pt x="14" y="9"/>
                  </a:lnTo>
                  <a:lnTo>
                    <a:pt x="10" y="13"/>
                  </a:lnTo>
                  <a:lnTo>
                    <a:pt x="7" y="16"/>
                  </a:lnTo>
                  <a:lnTo>
                    <a:pt x="4" y="17"/>
                  </a:lnTo>
                  <a:lnTo>
                    <a:pt x="13" y="17"/>
                  </a:lnTo>
                  <a:lnTo>
                    <a:pt x="16" y="16"/>
                  </a:lnTo>
                  <a:lnTo>
                    <a:pt x="16" y="20"/>
                  </a:lnTo>
                  <a:lnTo>
                    <a:pt x="0" y="20"/>
                  </a:lnTo>
                  <a:lnTo>
                    <a:pt x="0" y="18"/>
                  </a:lnTo>
                  <a:lnTo>
                    <a:pt x="0" y="17"/>
                  </a:lnTo>
                  <a:lnTo>
                    <a:pt x="2" y="16"/>
                  </a:lnTo>
                  <a:lnTo>
                    <a:pt x="5" y="15"/>
                  </a:lnTo>
                  <a:lnTo>
                    <a:pt x="11" y="9"/>
                  </a:lnTo>
                  <a:lnTo>
                    <a:pt x="12" y="7"/>
                  </a:lnTo>
                  <a:lnTo>
                    <a:pt x="12" y="4"/>
                  </a:lnTo>
                  <a:lnTo>
                    <a:pt x="11" y="3"/>
                  </a:lnTo>
                  <a:lnTo>
                    <a:pt x="11" y="2"/>
                  </a:lnTo>
                  <a:lnTo>
                    <a:pt x="10" y="1"/>
                  </a:lnTo>
                  <a:lnTo>
                    <a:pt x="6" y="1"/>
                  </a:lnTo>
                  <a:lnTo>
                    <a:pt x="4" y="3"/>
                  </a:lnTo>
                  <a:lnTo>
                    <a:pt x="4" y="5"/>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2" name="Freeform 880"/>
            <p:cNvSpPr>
              <a:spLocks/>
            </p:cNvSpPr>
            <p:nvPr/>
          </p:nvSpPr>
          <p:spPr bwMode="auto">
            <a:xfrm>
              <a:off x="1429" y="1696"/>
              <a:ext cx="156" cy="89"/>
            </a:xfrm>
            <a:custGeom>
              <a:avLst/>
              <a:gdLst>
                <a:gd name="T0" fmla="*/ 6 w 156"/>
                <a:gd name="T1" fmla="*/ 88 h 89"/>
                <a:gd name="T2" fmla="*/ 0 w 156"/>
                <a:gd name="T3" fmla="*/ 82 h 89"/>
                <a:gd name="T4" fmla="*/ 149 w 156"/>
                <a:gd name="T5" fmla="*/ 0 h 89"/>
                <a:gd name="T6" fmla="*/ 155 w 156"/>
                <a:gd name="T7" fmla="*/ 6 h 89"/>
                <a:gd name="T8" fmla="*/ 6 w 156"/>
                <a:gd name="T9" fmla="*/ 88 h 89"/>
              </a:gdLst>
              <a:ahLst/>
              <a:cxnLst>
                <a:cxn ang="0">
                  <a:pos x="T0" y="T1"/>
                </a:cxn>
                <a:cxn ang="0">
                  <a:pos x="T2" y="T3"/>
                </a:cxn>
                <a:cxn ang="0">
                  <a:pos x="T4" y="T5"/>
                </a:cxn>
                <a:cxn ang="0">
                  <a:pos x="T6" y="T7"/>
                </a:cxn>
                <a:cxn ang="0">
                  <a:pos x="T8" y="T9"/>
                </a:cxn>
              </a:cxnLst>
              <a:rect l="0" t="0" r="r" b="b"/>
              <a:pathLst>
                <a:path w="156" h="89">
                  <a:moveTo>
                    <a:pt x="6" y="88"/>
                  </a:moveTo>
                  <a:lnTo>
                    <a:pt x="0" y="82"/>
                  </a:lnTo>
                  <a:lnTo>
                    <a:pt x="149" y="0"/>
                  </a:lnTo>
                  <a:lnTo>
                    <a:pt x="155" y="6"/>
                  </a:lnTo>
                  <a:lnTo>
                    <a:pt x="6" y="8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3" name="Freeform 881"/>
            <p:cNvSpPr>
              <a:spLocks/>
            </p:cNvSpPr>
            <p:nvPr/>
          </p:nvSpPr>
          <p:spPr bwMode="auto">
            <a:xfrm>
              <a:off x="1386" y="1724"/>
              <a:ext cx="92" cy="57"/>
            </a:xfrm>
            <a:custGeom>
              <a:avLst/>
              <a:gdLst>
                <a:gd name="T0" fmla="*/ 84 w 92"/>
                <a:gd name="T1" fmla="*/ 56 h 57"/>
                <a:gd name="T2" fmla="*/ 91 w 92"/>
                <a:gd name="T3" fmla="*/ 50 h 57"/>
                <a:gd name="T4" fmla="*/ 7 w 92"/>
                <a:gd name="T5" fmla="*/ 0 h 57"/>
                <a:gd name="T6" fmla="*/ 0 w 92"/>
                <a:gd name="T7" fmla="*/ 7 h 57"/>
                <a:gd name="T8" fmla="*/ 84 w 92"/>
                <a:gd name="T9" fmla="*/ 56 h 57"/>
              </a:gdLst>
              <a:ahLst/>
              <a:cxnLst>
                <a:cxn ang="0">
                  <a:pos x="T0" y="T1"/>
                </a:cxn>
                <a:cxn ang="0">
                  <a:pos x="T2" y="T3"/>
                </a:cxn>
                <a:cxn ang="0">
                  <a:pos x="T4" y="T5"/>
                </a:cxn>
                <a:cxn ang="0">
                  <a:pos x="T6" y="T7"/>
                </a:cxn>
                <a:cxn ang="0">
                  <a:pos x="T8" y="T9"/>
                </a:cxn>
              </a:cxnLst>
              <a:rect l="0" t="0" r="r" b="b"/>
              <a:pathLst>
                <a:path w="92" h="57">
                  <a:moveTo>
                    <a:pt x="84" y="56"/>
                  </a:moveTo>
                  <a:lnTo>
                    <a:pt x="91" y="50"/>
                  </a:lnTo>
                  <a:lnTo>
                    <a:pt x="7" y="0"/>
                  </a:lnTo>
                  <a:lnTo>
                    <a:pt x="0" y="7"/>
                  </a:lnTo>
                  <a:lnTo>
                    <a:pt x="84" y="56"/>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4" name="Freeform 882"/>
            <p:cNvSpPr>
              <a:spLocks/>
            </p:cNvSpPr>
            <p:nvPr/>
          </p:nvSpPr>
          <p:spPr bwMode="auto">
            <a:xfrm>
              <a:off x="1420" y="1728"/>
              <a:ext cx="56" cy="136"/>
            </a:xfrm>
            <a:custGeom>
              <a:avLst/>
              <a:gdLst>
                <a:gd name="T0" fmla="*/ 55 w 56"/>
                <a:gd name="T1" fmla="*/ 2 h 136"/>
                <a:gd name="T2" fmla="*/ 0 w 56"/>
                <a:gd name="T3" fmla="*/ 135 h 136"/>
                <a:gd name="T4" fmla="*/ 49 w 56"/>
                <a:gd name="T5" fmla="*/ 0 h 136"/>
                <a:gd name="T6" fmla="*/ 55 w 56"/>
                <a:gd name="T7" fmla="*/ 2 h 136"/>
              </a:gdLst>
              <a:ahLst/>
              <a:cxnLst>
                <a:cxn ang="0">
                  <a:pos x="T0" y="T1"/>
                </a:cxn>
                <a:cxn ang="0">
                  <a:pos x="T2" y="T3"/>
                </a:cxn>
                <a:cxn ang="0">
                  <a:pos x="T4" y="T5"/>
                </a:cxn>
                <a:cxn ang="0">
                  <a:pos x="T6" y="T7"/>
                </a:cxn>
              </a:cxnLst>
              <a:rect l="0" t="0" r="r" b="b"/>
              <a:pathLst>
                <a:path w="56" h="136">
                  <a:moveTo>
                    <a:pt x="55" y="2"/>
                  </a:moveTo>
                  <a:lnTo>
                    <a:pt x="0" y="135"/>
                  </a:lnTo>
                  <a:lnTo>
                    <a:pt x="49" y="0"/>
                  </a:lnTo>
                  <a:lnTo>
                    <a:pt x="55" y="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5" name="Freeform 883"/>
            <p:cNvSpPr>
              <a:spLocks/>
            </p:cNvSpPr>
            <p:nvPr/>
          </p:nvSpPr>
          <p:spPr bwMode="auto">
            <a:xfrm>
              <a:off x="1669" y="1503"/>
              <a:ext cx="48" cy="415"/>
            </a:xfrm>
            <a:custGeom>
              <a:avLst/>
              <a:gdLst>
                <a:gd name="T0" fmla="*/ 0 w 48"/>
                <a:gd name="T1" fmla="*/ 411 h 415"/>
                <a:gd name="T2" fmla="*/ 0 w 48"/>
                <a:gd name="T3" fmla="*/ 413 h 415"/>
                <a:gd name="T4" fmla="*/ 0 w 48"/>
                <a:gd name="T5" fmla="*/ 414 h 415"/>
                <a:gd name="T6" fmla="*/ 45 w 48"/>
                <a:gd name="T7" fmla="*/ 414 h 415"/>
                <a:gd name="T8" fmla="*/ 46 w 48"/>
                <a:gd name="T9" fmla="*/ 413 h 415"/>
                <a:gd name="T10" fmla="*/ 46 w 48"/>
                <a:gd name="T11" fmla="*/ 412 h 415"/>
                <a:gd name="T12" fmla="*/ 47 w 48"/>
                <a:gd name="T13" fmla="*/ 411 h 415"/>
                <a:gd name="T14" fmla="*/ 47 w 48"/>
                <a:gd name="T15" fmla="*/ 2 h 415"/>
                <a:gd name="T16" fmla="*/ 46 w 48"/>
                <a:gd name="T17" fmla="*/ 1 h 415"/>
                <a:gd name="T18" fmla="*/ 46 w 48"/>
                <a:gd name="T19" fmla="*/ 0 h 415"/>
                <a:gd name="T20" fmla="*/ 0 w 48"/>
                <a:gd name="T21" fmla="*/ 0 h 415"/>
                <a:gd name="T22" fmla="*/ 0 w 48"/>
                <a:gd name="T23" fmla="*/ 1 h 415"/>
                <a:gd name="T24" fmla="*/ 0 w 48"/>
                <a:gd name="T25" fmla="*/ 2 h 415"/>
                <a:gd name="T26" fmla="*/ 0 w 48"/>
                <a:gd name="T27" fmla="*/ 411 h 415"/>
                <a:gd name="T28" fmla="*/ 3 w 48"/>
                <a:gd name="T29" fmla="*/ 411 h 415"/>
                <a:gd name="T30" fmla="*/ 3 w 48"/>
                <a:gd name="T31" fmla="*/ 2 h 415"/>
                <a:gd name="T32" fmla="*/ 1 w 48"/>
                <a:gd name="T33" fmla="*/ 5 h 415"/>
                <a:gd name="T34" fmla="*/ 45 w 48"/>
                <a:gd name="T35" fmla="*/ 5 h 415"/>
                <a:gd name="T36" fmla="*/ 44 w 48"/>
                <a:gd name="T37" fmla="*/ 2 h 415"/>
                <a:gd name="T38" fmla="*/ 44 w 48"/>
                <a:gd name="T39" fmla="*/ 411 h 415"/>
                <a:gd name="T40" fmla="*/ 45 w 48"/>
                <a:gd name="T41" fmla="*/ 409 h 415"/>
                <a:gd name="T42" fmla="*/ 1 w 48"/>
                <a:gd name="T43" fmla="*/ 409 h 415"/>
                <a:gd name="T44" fmla="*/ 3 w 48"/>
                <a:gd name="T45" fmla="*/ 411 h 415"/>
                <a:gd name="T46" fmla="*/ 0 w 48"/>
                <a:gd name="T47" fmla="*/ 41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415">
                  <a:moveTo>
                    <a:pt x="0" y="411"/>
                  </a:moveTo>
                  <a:lnTo>
                    <a:pt x="0" y="413"/>
                  </a:lnTo>
                  <a:lnTo>
                    <a:pt x="0" y="414"/>
                  </a:lnTo>
                  <a:lnTo>
                    <a:pt x="45" y="414"/>
                  </a:lnTo>
                  <a:lnTo>
                    <a:pt x="46" y="413"/>
                  </a:lnTo>
                  <a:lnTo>
                    <a:pt x="46" y="412"/>
                  </a:lnTo>
                  <a:lnTo>
                    <a:pt x="47" y="411"/>
                  </a:lnTo>
                  <a:lnTo>
                    <a:pt x="47" y="2"/>
                  </a:lnTo>
                  <a:lnTo>
                    <a:pt x="46" y="1"/>
                  </a:lnTo>
                  <a:lnTo>
                    <a:pt x="46" y="0"/>
                  </a:lnTo>
                  <a:lnTo>
                    <a:pt x="0" y="0"/>
                  </a:lnTo>
                  <a:lnTo>
                    <a:pt x="0" y="1"/>
                  </a:lnTo>
                  <a:lnTo>
                    <a:pt x="0" y="2"/>
                  </a:lnTo>
                  <a:lnTo>
                    <a:pt x="0" y="411"/>
                  </a:lnTo>
                  <a:lnTo>
                    <a:pt x="3" y="411"/>
                  </a:lnTo>
                  <a:lnTo>
                    <a:pt x="3" y="2"/>
                  </a:lnTo>
                  <a:lnTo>
                    <a:pt x="1" y="5"/>
                  </a:lnTo>
                  <a:lnTo>
                    <a:pt x="45" y="5"/>
                  </a:lnTo>
                  <a:lnTo>
                    <a:pt x="44" y="2"/>
                  </a:lnTo>
                  <a:lnTo>
                    <a:pt x="44" y="411"/>
                  </a:lnTo>
                  <a:lnTo>
                    <a:pt x="45" y="409"/>
                  </a:lnTo>
                  <a:lnTo>
                    <a:pt x="1" y="409"/>
                  </a:lnTo>
                  <a:lnTo>
                    <a:pt x="3" y="411"/>
                  </a:lnTo>
                  <a:lnTo>
                    <a:pt x="0" y="411"/>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6" name="Freeform 884"/>
            <p:cNvSpPr>
              <a:spLocks/>
            </p:cNvSpPr>
            <p:nvPr/>
          </p:nvSpPr>
          <p:spPr bwMode="auto">
            <a:xfrm>
              <a:off x="1154" y="1920"/>
              <a:ext cx="601" cy="45"/>
            </a:xfrm>
            <a:custGeom>
              <a:avLst/>
              <a:gdLst>
                <a:gd name="T0" fmla="*/ 0 w 601"/>
                <a:gd name="T1" fmla="*/ 0 h 45"/>
                <a:gd name="T2" fmla="*/ 0 w 601"/>
                <a:gd name="T3" fmla="*/ 44 h 45"/>
                <a:gd name="T4" fmla="*/ 600 w 601"/>
                <a:gd name="T5" fmla="*/ 44 h 45"/>
                <a:gd name="T6" fmla="*/ 600 w 601"/>
                <a:gd name="T7" fmla="*/ 0 h 45"/>
                <a:gd name="T8" fmla="*/ 0 w 601"/>
                <a:gd name="T9" fmla="*/ 0 h 45"/>
              </a:gdLst>
              <a:ahLst/>
              <a:cxnLst>
                <a:cxn ang="0">
                  <a:pos x="T0" y="T1"/>
                </a:cxn>
                <a:cxn ang="0">
                  <a:pos x="T2" y="T3"/>
                </a:cxn>
                <a:cxn ang="0">
                  <a:pos x="T4" y="T5"/>
                </a:cxn>
                <a:cxn ang="0">
                  <a:pos x="T6" y="T7"/>
                </a:cxn>
                <a:cxn ang="0">
                  <a:pos x="T8" y="T9"/>
                </a:cxn>
              </a:cxnLst>
              <a:rect l="0" t="0" r="r" b="b"/>
              <a:pathLst>
                <a:path w="601" h="45">
                  <a:moveTo>
                    <a:pt x="0" y="0"/>
                  </a:moveTo>
                  <a:lnTo>
                    <a:pt x="0" y="44"/>
                  </a:lnTo>
                  <a:lnTo>
                    <a:pt x="600" y="44"/>
                  </a:lnTo>
                  <a:lnTo>
                    <a:pt x="600"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7" name="Freeform 885"/>
            <p:cNvSpPr>
              <a:spLocks/>
            </p:cNvSpPr>
            <p:nvPr/>
          </p:nvSpPr>
          <p:spPr bwMode="auto">
            <a:xfrm>
              <a:off x="1152" y="1918"/>
              <a:ext cx="605" cy="50"/>
            </a:xfrm>
            <a:custGeom>
              <a:avLst/>
              <a:gdLst>
                <a:gd name="T0" fmla="*/ 2 w 605"/>
                <a:gd name="T1" fmla="*/ 0 h 50"/>
                <a:gd name="T2" fmla="*/ 1 w 605"/>
                <a:gd name="T3" fmla="*/ 0 h 50"/>
                <a:gd name="T4" fmla="*/ 1 w 605"/>
                <a:gd name="T5" fmla="*/ 1 h 50"/>
                <a:gd name="T6" fmla="*/ 0 w 605"/>
                <a:gd name="T7" fmla="*/ 2 h 50"/>
                <a:gd name="T8" fmla="*/ 0 w 605"/>
                <a:gd name="T9" fmla="*/ 46 h 50"/>
                <a:gd name="T10" fmla="*/ 1 w 605"/>
                <a:gd name="T11" fmla="*/ 47 h 50"/>
                <a:gd name="T12" fmla="*/ 1 w 605"/>
                <a:gd name="T13" fmla="*/ 48 h 50"/>
                <a:gd name="T14" fmla="*/ 1 w 605"/>
                <a:gd name="T15" fmla="*/ 49 h 50"/>
                <a:gd name="T16" fmla="*/ 602 w 605"/>
                <a:gd name="T17" fmla="*/ 49 h 50"/>
                <a:gd name="T18" fmla="*/ 602 w 605"/>
                <a:gd name="T19" fmla="*/ 48 h 50"/>
                <a:gd name="T20" fmla="*/ 603 w 605"/>
                <a:gd name="T21" fmla="*/ 48 h 50"/>
                <a:gd name="T22" fmla="*/ 603 w 605"/>
                <a:gd name="T23" fmla="*/ 47 h 50"/>
                <a:gd name="T24" fmla="*/ 604 w 605"/>
                <a:gd name="T25" fmla="*/ 46 h 50"/>
                <a:gd name="T26" fmla="*/ 604 w 605"/>
                <a:gd name="T27" fmla="*/ 2 h 50"/>
                <a:gd name="T28" fmla="*/ 602 w 605"/>
                <a:gd name="T29" fmla="*/ 0 h 50"/>
                <a:gd name="T30" fmla="*/ 2 w 605"/>
                <a:gd name="T31" fmla="*/ 0 h 50"/>
                <a:gd name="T32" fmla="*/ 2 w 605"/>
                <a:gd name="T33" fmla="*/ 4 h 50"/>
                <a:gd name="T34" fmla="*/ 602 w 605"/>
                <a:gd name="T35" fmla="*/ 4 h 50"/>
                <a:gd name="T36" fmla="*/ 599 w 605"/>
                <a:gd name="T37" fmla="*/ 2 h 50"/>
                <a:gd name="T38" fmla="*/ 599 w 605"/>
                <a:gd name="T39" fmla="*/ 46 h 50"/>
                <a:gd name="T40" fmla="*/ 602 w 605"/>
                <a:gd name="T41" fmla="*/ 45 h 50"/>
                <a:gd name="T42" fmla="*/ 2 w 605"/>
                <a:gd name="T43" fmla="*/ 45 h 50"/>
                <a:gd name="T44" fmla="*/ 4 w 605"/>
                <a:gd name="T45" fmla="*/ 46 h 50"/>
                <a:gd name="T46" fmla="*/ 4 w 605"/>
                <a:gd name="T47" fmla="*/ 2 h 50"/>
                <a:gd name="T48" fmla="*/ 2 w 605"/>
                <a:gd name="T49" fmla="*/ 4 h 50"/>
                <a:gd name="T50" fmla="*/ 2 w 605"/>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5" h="50">
                  <a:moveTo>
                    <a:pt x="2" y="0"/>
                  </a:moveTo>
                  <a:lnTo>
                    <a:pt x="1" y="0"/>
                  </a:lnTo>
                  <a:lnTo>
                    <a:pt x="1" y="1"/>
                  </a:lnTo>
                  <a:lnTo>
                    <a:pt x="0" y="2"/>
                  </a:lnTo>
                  <a:lnTo>
                    <a:pt x="0" y="46"/>
                  </a:lnTo>
                  <a:lnTo>
                    <a:pt x="1" y="47"/>
                  </a:lnTo>
                  <a:lnTo>
                    <a:pt x="1" y="48"/>
                  </a:lnTo>
                  <a:lnTo>
                    <a:pt x="1" y="49"/>
                  </a:lnTo>
                  <a:lnTo>
                    <a:pt x="602" y="49"/>
                  </a:lnTo>
                  <a:lnTo>
                    <a:pt x="602" y="48"/>
                  </a:lnTo>
                  <a:lnTo>
                    <a:pt x="603" y="48"/>
                  </a:lnTo>
                  <a:lnTo>
                    <a:pt x="603" y="47"/>
                  </a:lnTo>
                  <a:lnTo>
                    <a:pt x="604" y="46"/>
                  </a:lnTo>
                  <a:lnTo>
                    <a:pt x="604" y="2"/>
                  </a:lnTo>
                  <a:lnTo>
                    <a:pt x="602" y="0"/>
                  </a:lnTo>
                  <a:lnTo>
                    <a:pt x="2" y="0"/>
                  </a:lnTo>
                  <a:lnTo>
                    <a:pt x="2" y="4"/>
                  </a:lnTo>
                  <a:lnTo>
                    <a:pt x="602" y="4"/>
                  </a:lnTo>
                  <a:lnTo>
                    <a:pt x="599" y="2"/>
                  </a:lnTo>
                  <a:lnTo>
                    <a:pt x="599" y="46"/>
                  </a:lnTo>
                  <a:lnTo>
                    <a:pt x="602" y="45"/>
                  </a:lnTo>
                  <a:lnTo>
                    <a:pt x="2" y="45"/>
                  </a:lnTo>
                  <a:lnTo>
                    <a:pt x="4" y="46"/>
                  </a:lnTo>
                  <a:lnTo>
                    <a:pt x="4" y="2"/>
                  </a:lnTo>
                  <a:lnTo>
                    <a:pt x="2" y="4"/>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8" name="Freeform 886"/>
            <p:cNvSpPr>
              <a:spLocks/>
            </p:cNvSpPr>
            <p:nvPr/>
          </p:nvSpPr>
          <p:spPr bwMode="auto">
            <a:xfrm>
              <a:off x="1158" y="1562"/>
              <a:ext cx="600" cy="45"/>
            </a:xfrm>
            <a:custGeom>
              <a:avLst/>
              <a:gdLst>
                <a:gd name="T0" fmla="*/ 0 w 600"/>
                <a:gd name="T1" fmla="*/ 0 h 45"/>
                <a:gd name="T2" fmla="*/ 0 w 600"/>
                <a:gd name="T3" fmla="*/ 44 h 45"/>
                <a:gd name="T4" fmla="*/ 599 w 600"/>
                <a:gd name="T5" fmla="*/ 44 h 45"/>
                <a:gd name="T6" fmla="*/ 599 w 600"/>
                <a:gd name="T7" fmla="*/ 0 h 45"/>
                <a:gd name="T8" fmla="*/ 0 w 600"/>
                <a:gd name="T9" fmla="*/ 0 h 45"/>
              </a:gdLst>
              <a:ahLst/>
              <a:cxnLst>
                <a:cxn ang="0">
                  <a:pos x="T0" y="T1"/>
                </a:cxn>
                <a:cxn ang="0">
                  <a:pos x="T2" y="T3"/>
                </a:cxn>
                <a:cxn ang="0">
                  <a:pos x="T4" y="T5"/>
                </a:cxn>
                <a:cxn ang="0">
                  <a:pos x="T6" y="T7"/>
                </a:cxn>
                <a:cxn ang="0">
                  <a:pos x="T8" y="T9"/>
                </a:cxn>
              </a:cxnLst>
              <a:rect l="0" t="0" r="r" b="b"/>
              <a:pathLst>
                <a:path w="600" h="45">
                  <a:moveTo>
                    <a:pt x="0" y="0"/>
                  </a:moveTo>
                  <a:lnTo>
                    <a:pt x="0" y="44"/>
                  </a:lnTo>
                  <a:lnTo>
                    <a:pt x="599" y="44"/>
                  </a:lnTo>
                  <a:lnTo>
                    <a:pt x="599"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599" name="Freeform 887"/>
            <p:cNvSpPr>
              <a:spLocks/>
            </p:cNvSpPr>
            <p:nvPr/>
          </p:nvSpPr>
          <p:spPr bwMode="auto">
            <a:xfrm>
              <a:off x="1156" y="1560"/>
              <a:ext cx="605" cy="49"/>
            </a:xfrm>
            <a:custGeom>
              <a:avLst/>
              <a:gdLst>
                <a:gd name="T0" fmla="*/ 2 w 605"/>
                <a:gd name="T1" fmla="*/ 0 h 49"/>
                <a:gd name="T2" fmla="*/ 0 w 605"/>
                <a:gd name="T3" fmla="*/ 0 h 49"/>
                <a:gd name="T4" fmla="*/ 0 w 605"/>
                <a:gd name="T5" fmla="*/ 1 h 49"/>
                <a:gd name="T6" fmla="*/ 0 w 605"/>
                <a:gd name="T7" fmla="*/ 47 h 49"/>
                <a:gd name="T8" fmla="*/ 1 w 605"/>
                <a:gd name="T9" fmla="*/ 48 h 49"/>
                <a:gd name="T10" fmla="*/ 601 w 605"/>
                <a:gd name="T11" fmla="*/ 48 h 49"/>
                <a:gd name="T12" fmla="*/ 602 w 605"/>
                <a:gd name="T13" fmla="*/ 48 h 49"/>
                <a:gd name="T14" fmla="*/ 603 w 605"/>
                <a:gd name="T15" fmla="*/ 48 h 49"/>
                <a:gd name="T16" fmla="*/ 603 w 605"/>
                <a:gd name="T17" fmla="*/ 47 h 49"/>
                <a:gd name="T18" fmla="*/ 604 w 605"/>
                <a:gd name="T19" fmla="*/ 46 h 49"/>
                <a:gd name="T20" fmla="*/ 604 w 605"/>
                <a:gd name="T21" fmla="*/ 1 h 49"/>
                <a:gd name="T22" fmla="*/ 602 w 605"/>
                <a:gd name="T23" fmla="*/ 0 h 49"/>
                <a:gd name="T24" fmla="*/ 601 w 605"/>
                <a:gd name="T25" fmla="*/ 0 h 49"/>
                <a:gd name="T26" fmla="*/ 2 w 605"/>
                <a:gd name="T27" fmla="*/ 0 h 49"/>
                <a:gd name="T28" fmla="*/ 2 w 605"/>
                <a:gd name="T29" fmla="*/ 4 h 49"/>
                <a:gd name="T30" fmla="*/ 601 w 605"/>
                <a:gd name="T31" fmla="*/ 4 h 49"/>
                <a:gd name="T32" fmla="*/ 599 w 605"/>
                <a:gd name="T33" fmla="*/ 2 h 49"/>
                <a:gd name="T34" fmla="*/ 599 w 605"/>
                <a:gd name="T35" fmla="*/ 46 h 49"/>
                <a:gd name="T36" fmla="*/ 601 w 605"/>
                <a:gd name="T37" fmla="*/ 44 h 49"/>
                <a:gd name="T38" fmla="*/ 2 w 605"/>
                <a:gd name="T39" fmla="*/ 44 h 49"/>
                <a:gd name="T40" fmla="*/ 4 w 605"/>
                <a:gd name="T41" fmla="*/ 46 h 49"/>
                <a:gd name="T42" fmla="*/ 4 w 605"/>
                <a:gd name="T43" fmla="*/ 2 h 49"/>
                <a:gd name="T44" fmla="*/ 2 w 605"/>
                <a:gd name="T45" fmla="*/ 4 h 49"/>
                <a:gd name="T46" fmla="*/ 2 w 605"/>
                <a:gd name="T4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5" h="49">
                  <a:moveTo>
                    <a:pt x="2" y="0"/>
                  </a:moveTo>
                  <a:lnTo>
                    <a:pt x="0" y="0"/>
                  </a:lnTo>
                  <a:lnTo>
                    <a:pt x="0" y="1"/>
                  </a:lnTo>
                  <a:lnTo>
                    <a:pt x="0" y="47"/>
                  </a:lnTo>
                  <a:lnTo>
                    <a:pt x="1" y="48"/>
                  </a:lnTo>
                  <a:lnTo>
                    <a:pt x="601" y="48"/>
                  </a:lnTo>
                  <a:lnTo>
                    <a:pt x="602" y="48"/>
                  </a:lnTo>
                  <a:lnTo>
                    <a:pt x="603" y="48"/>
                  </a:lnTo>
                  <a:lnTo>
                    <a:pt x="603" y="47"/>
                  </a:lnTo>
                  <a:lnTo>
                    <a:pt x="604" y="46"/>
                  </a:lnTo>
                  <a:lnTo>
                    <a:pt x="604" y="1"/>
                  </a:lnTo>
                  <a:lnTo>
                    <a:pt x="602" y="0"/>
                  </a:lnTo>
                  <a:lnTo>
                    <a:pt x="601" y="0"/>
                  </a:lnTo>
                  <a:lnTo>
                    <a:pt x="2" y="0"/>
                  </a:lnTo>
                  <a:lnTo>
                    <a:pt x="2" y="4"/>
                  </a:lnTo>
                  <a:lnTo>
                    <a:pt x="601" y="4"/>
                  </a:lnTo>
                  <a:lnTo>
                    <a:pt x="599" y="2"/>
                  </a:lnTo>
                  <a:lnTo>
                    <a:pt x="599" y="46"/>
                  </a:lnTo>
                  <a:lnTo>
                    <a:pt x="601" y="44"/>
                  </a:lnTo>
                  <a:lnTo>
                    <a:pt x="2" y="44"/>
                  </a:lnTo>
                  <a:lnTo>
                    <a:pt x="4" y="46"/>
                  </a:lnTo>
                  <a:lnTo>
                    <a:pt x="4" y="2"/>
                  </a:lnTo>
                  <a:lnTo>
                    <a:pt x="2" y="4"/>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0" name="Freeform 888"/>
            <p:cNvSpPr>
              <a:spLocks/>
            </p:cNvSpPr>
            <p:nvPr/>
          </p:nvSpPr>
          <p:spPr bwMode="auto">
            <a:xfrm>
              <a:off x="1356" y="1241"/>
              <a:ext cx="189" cy="33"/>
            </a:xfrm>
            <a:custGeom>
              <a:avLst/>
              <a:gdLst>
                <a:gd name="T0" fmla="*/ 0 w 189"/>
                <a:gd name="T1" fmla="*/ 0 h 33"/>
                <a:gd name="T2" fmla="*/ 0 w 189"/>
                <a:gd name="T3" fmla="*/ 32 h 33"/>
                <a:gd name="T4" fmla="*/ 188 w 189"/>
                <a:gd name="T5" fmla="*/ 32 h 33"/>
                <a:gd name="T6" fmla="*/ 188 w 189"/>
                <a:gd name="T7" fmla="*/ 0 h 33"/>
                <a:gd name="T8" fmla="*/ 0 w 189"/>
                <a:gd name="T9" fmla="*/ 0 h 33"/>
              </a:gdLst>
              <a:ahLst/>
              <a:cxnLst>
                <a:cxn ang="0">
                  <a:pos x="T0" y="T1"/>
                </a:cxn>
                <a:cxn ang="0">
                  <a:pos x="T2" y="T3"/>
                </a:cxn>
                <a:cxn ang="0">
                  <a:pos x="T4" y="T5"/>
                </a:cxn>
                <a:cxn ang="0">
                  <a:pos x="T6" y="T7"/>
                </a:cxn>
                <a:cxn ang="0">
                  <a:pos x="T8" y="T9"/>
                </a:cxn>
              </a:cxnLst>
              <a:rect l="0" t="0" r="r" b="b"/>
              <a:pathLst>
                <a:path w="189" h="33">
                  <a:moveTo>
                    <a:pt x="0" y="0"/>
                  </a:moveTo>
                  <a:lnTo>
                    <a:pt x="0" y="32"/>
                  </a:lnTo>
                  <a:lnTo>
                    <a:pt x="188" y="32"/>
                  </a:lnTo>
                  <a:lnTo>
                    <a:pt x="188" y="0"/>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1" name="Freeform 889"/>
            <p:cNvSpPr>
              <a:spLocks/>
            </p:cNvSpPr>
            <p:nvPr/>
          </p:nvSpPr>
          <p:spPr bwMode="auto">
            <a:xfrm>
              <a:off x="1354" y="1239"/>
              <a:ext cx="193" cy="38"/>
            </a:xfrm>
            <a:custGeom>
              <a:avLst/>
              <a:gdLst>
                <a:gd name="T0" fmla="*/ 2 w 193"/>
                <a:gd name="T1" fmla="*/ 0 h 38"/>
                <a:gd name="T2" fmla="*/ 1 w 193"/>
                <a:gd name="T3" fmla="*/ 0 h 38"/>
                <a:gd name="T4" fmla="*/ 0 w 193"/>
                <a:gd name="T5" fmla="*/ 0 h 38"/>
                <a:gd name="T6" fmla="*/ 0 w 193"/>
                <a:gd name="T7" fmla="*/ 35 h 38"/>
                <a:gd name="T8" fmla="*/ 1 w 193"/>
                <a:gd name="T9" fmla="*/ 37 h 38"/>
                <a:gd name="T10" fmla="*/ 190 w 193"/>
                <a:gd name="T11" fmla="*/ 37 h 38"/>
                <a:gd name="T12" fmla="*/ 191 w 193"/>
                <a:gd name="T13" fmla="*/ 36 h 38"/>
                <a:gd name="T14" fmla="*/ 191 w 193"/>
                <a:gd name="T15" fmla="*/ 35 h 38"/>
                <a:gd name="T16" fmla="*/ 192 w 193"/>
                <a:gd name="T17" fmla="*/ 34 h 38"/>
                <a:gd name="T18" fmla="*/ 192 w 193"/>
                <a:gd name="T19" fmla="*/ 1 h 38"/>
                <a:gd name="T20" fmla="*/ 191 w 193"/>
                <a:gd name="T21" fmla="*/ 0 h 38"/>
                <a:gd name="T22" fmla="*/ 190 w 193"/>
                <a:gd name="T23" fmla="*/ 0 h 38"/>
                <a:gd name="T24" fmla="*/ 2 w 193"/>
                <a:gd name="T25" fmla="*/ 0 h 38"/>
                <a:gd name="T26" fmla="*/ 2 w 193"/>
                <a:gd name="T27" fmla="*/ 3 h 38"/>
                <a:gd name="T28" fmla="*/ 190 w 193"/>
                <a:gd name="T29" fmla="*/ 3 h 38"/>
                <a:gd name="T30" fmla="*/ 187 w 193"/>
                <a:gd name="T31" fmla="*/ 2 h 38"/>
                <a:gd name="T32" fmla="*/ 187 w 193"/>
                <a:gd name="T33" fmla="*/ 34 h 38"/>
                <a:gd name="T34" fmla="*/ 190 w 193"/>
                <a:gd name="T35" fmla="*/ 33 h 38"/>
                <a:gd name="T36" fmla="*/ 2 w 193"/>
                <a:gd name="T37" fmla="*/ 33 h 38"/>
                <a:gd name="T38" fmla="*/ 4 w 193"/>
                <a:gd name="T39" fmla="*/ 34 h 38"/>
                <a:gd name="T40" fmla="*/ 4 w 193"/>
                <a:gd name="T41" fmla="*/ 2 h 38"/>
                <a:gd name="T42" fmla="*/ 2 w 193"/>
                <a:gd name="T43" fmla="*/ 3 h 38"/>
                <a:gd name="T44" fmla="*/ 2 w 193"/>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3" h="38">
                  <a:moveTo>
                    <a:pt x="2" y="0"/>
                  </a:moveTo>
                  <a:lnTo>
                    <a:pt x="1" y="0"/>
                  </a:lnTo>
                  <a:lnTo>
                    <a:pt x="0" y="0"/>
                  </a:lnTo>
                  <a:lnTo>
                    <a:pt x="0" y="35"/>
                  </a:lnTo>
                  <a:lnTo>
                    <a:pt x="1" y="37"/>
                  </a:lnTo>
                  <a:lnTo>
                    <a:pt x="190" y="37"/>
                  </a:lnTo>
                  <a:lnTo>
                    <a:pt x="191" y="36"/>
                  </a:lnTo>
                  <a:lnTo>
                    <a:pt x="191" y="35"/>
                  </a:lnTo>
                  <a:lnTo>
                    <a:pt x="192" y="34"/>
                  </a:lnTo>
                  <a:lnTo>
                    <a:pt x="192" y="1"/>
                  </a:lnTo>
                  <a:lnTo>
                    <a:pt x="191" y="0"/>
                  </a:lnTo>
                  <a:lnTo>
                    <a:pt x="190" y="0"/>
                  </a:lnTo>
                  <a:lnTo>
                    <a:pt x="2" y="0"/>
                  </a:lnTo>
                  <a:lnTo>
                    <a:pt x="2" y="3"/>
                  </a:lnTo>
                  <a:lnTo>
                    <a:pt x="190" y="3"/>
                  </a:lnTo>
                  <a:lnTo>
                    <a:pt x="187" y="2"/>
                  </a:lnTo>
                  <a:lnTo>
                    <a:pt x="187" y="34"/>
                  </a:lnTo>
                  <a:lnTo>
                    <a:pt x="190" y="33"/>
                  </a:lnTo>
                  <a:lnTo>
                    <a:pt x="2" y="33"/>
                  </a:lnTo>
                  <a:lnTo>
                    <a:pt x="4" y="34"/>
                  </a:lnTo>
                  <a:lnTo>
                    <a:pt x="4" y="2"/>
                  </a:lnTo>
                  <a:lnTo>
                    <a:pt x="2" y="3"/>
                  </a:lnTo>
                  <a:lnTo>
                    <a:pt x="2"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grpSp>
      <p:grpSp>
        <p:nvGrpSpPr>
          <p:cNvPr id="116602" name="Group 890"/>
          <p:cNvGrpSpPr>
            <a:grpSpLocks/>
          </p:cNvGrpSpPr>
          <p:nvPr/>
        </p:nvGrpSpPr>
        <p:grpSpPr bwMode="auto">
          <a:xfrm>
            <a:off x="4156075" y="1731963"/>
            <a:ext cx="812800" cy="474662"/>
            <a:chOff x="1147" y="2152"/>
            <a:chExt cx="534" cy="316"/>
          </a:xfrm>
        </p:grpSpPr>
        <p:sp>
          <p:nvSpPr>
            <p:cNvPr id="116603" name="Freeform 891"/>
            <p:cNvSpPr>
              <a:spLocks/>
            </p:cNvSpPr>
            <p:nvPr/>
          </p:nvSpPr>
          <p:spPr bwMode="auto">
            <a:xfrm>
              <a:off x="1152" y="2152"/>
              <a:ext cx="529" cy="82"/>
            </a:xfrm>
            <a:custGeom>
              <a:avLst/>
              <a:gdLst>
                <a:gd name="T0" fmla="*/ 3 w 529"/>
                <a:gd name="T1" fmla="*/ 31 h 82"/>
                <a:gd name="T2" fmla="*/ 10 w 529"/>
                <a:gd name="T3" fmla="*/ 37 h 82"/>
                <a:gd name="T4" fmla="*/ 17 w 529"/>
                <a:gd name="T5" fmla="*/ 43 h 82"/>
                <a:gd name="T6" fmla="*/ 24 w 529"/>
                <a:gd name="T7" fmla="*/ 48 h 82"/>
                <a:gd name="T8" fmla="*/ 31 w 529"/>
                <a:gd name="T9" fmla="*/ 53 h 82"/>
                <a:gd name="T10" fmla="*/ 39 w 529"/>
                <a:gd name="T11" fmla="*/ 58 h 82"/>
                <a:gd name="T12" fmla="*/ 47 w 529"/>
                <a:gd name="T13" fmla="*/ 62 h 82"/>
                <a:gd name="T14" fmla="*/ 54 w 529"/>
                <a:gd name="T15" fmla="*/ 65 h 82"/>
                <a:gd name="T16" fmla="*/ 63 w 529"/>
                <a:gd name="T17" fmla="*/ 69 h 82"/>
                <a:gd name="T18" fmla="*/ 71 w 529"/>
                <a:gd name="T19" fmla="*/ 71 h 82"/>
                <a:gd name="T20" fmla="*/ 79 w 529"/>
                <a:gd name="T21" fmla="*/ 74 h 82"/>
                <a:gd name="T22" fmla="*/ 89 w 529"/>
                <a:gd name="T23" fmla="*/ 76 h 82"/>
                <a:gd name="T24" fmla="*/ 98 w 529"/>
                <a:gd name="T25" fmla="*/ 78 h 82"/>
                <a:gd name="T26" fmla="*/ 107 w 529"/>
                <a:gd name="T27" fmla="*/ 79 h 82"/>
                <a:gd name="T28" fmla="*/ 117 w 529"/>
                <a:gd name="T29" fmla="*/ 80 h 82"/>
                <a:gd name="T30" fmla="*/ 127 w 529"/>
                <a:gd name="T31" fmla="*/ 81 h 82"/>
                <a:gd name="T32" fmla="*/ 149 w 529"/>
                <a:gd name="T33" fmla="*/ 80 h 82"/>
                <a:gd name="T34" fmla="*/ 166 w 529"/>
                <a:gd name="T35" fmla="*/ 79 h 82"/>
                <a:gd name="T36" fmla="*/ 180 w 529"/>
                <a:gd name="T37" fmla="*/ 75 h 82"/>
                <a:gd name="T38" fmla="*/ 194 w 529"/>
                <a:gd name="T39" fmla="*/ 71 h 82"/>
                <a:gd name="T40" fmla="*/ 208 w 529"/>
                <a:gd name="T41" fmla="*/ 65 h 82"/>
                <a:gd name="T42" fmla="*/ 222 w 529"/>
                <a:gd name="T43" fmla="*/ 59 h 82"/>
                <a:gd name="T44" fmla="*/ 235 w 529"/>
                <a:gd name="T45" fmla="*/ 52 h 82"/>
                <a:gd name="T46" fmla="*/ 248 w 529"/>
                <a:gd name="T47" fmla="*/ 45 h 82"/>
                <a:gd name="T48" fmla="*/ 260 w 529"/>
                <a:gd name="T49" fmla="*/ 38 h 82"/>
                <a:gd name="T50" fmla="*/ 273 w 529"/>
                <a:gd name="T51" fmla="*/ 31 h 82"/>
                <a:gd name="T52" fmla="*/ 287 w 529"/>
                <a:gd name="T53" fmla="*/ 24 h 82"/>
                <a:gd name="T54" fmla="*/ 300 w 529"/>
                <a:gd name="T55" fmla="*/ 18 h 82"/>
                <a:gd name="T56" fmla="*/ 315 w 529"/>
                <a:gd name="T57" fmla="*/ 13 h 82"/>
                <a:gd name="T58" fmla="*/ 329 w 529"/>
                <a:gd name="T59" fmla="*/ 8 h 82"/>
                <a:gd name="T60" fmla="*/ 346 w 529"/>
                <a:gd name="T61" fmla="*/ 4 h 82"/>
                <a:gd name="T62" fmla="*/ 363 w 529"/>
                <a:gd name="T63" fmla="*/ 2 h 82"/>
                <a:gd name="T64" fmla="*/ 374 w 529"/>
                <a:gd name="T65" fmla="*/ 2 h 82"/>
                <a:gd name="T66" fmla="*/ 386 w 529"/>
                <a:gd name="T67" fmla="*/ 1 h 82"/>
                <a:gd name="T68" fmla="*/ 408 w 529"/>
                <a:gd name="T69" fmla="*/ 0 h 82"/>
                <a:gd name="T70" fmla="*/ 423 w 529"/>
                <a:gd name="T71" fmla="*/ 1 h 82"/>
                <a:gd name="T72" fmla="*/ 434 w 529"/>
                <a:gd name="T73" fmla="*/ 2 h 82"/>
                <a:gd name="T74" fmla="*/ 444 w 529"/>
                <a:gd name="T75" fmla="*/ 3 h 82"/>
                <a:gd name="T76" fmla="*/ 453 w 529"/>
                <a:gd name="T77" fmla="*/ 5 h 82"/>
                <a:gd name="T78" fmla="*/ 463 w 529"/>
                <a:gd name="T79" fmla="*/ 7 h 82"/>
                <a:gd name="T80" fmla="*/ 473 w 529"/>
                <a:gd name="T81" fmla="*/ 9 h 82"/>
                <a:gd name="T82" fmla="*/ 482 w 529"/>
                <a:gd name="T83" fmla="*/ 12 h 82"/>
                <a:gd name="T84" fmla="*/ 492 w 529"/>
                <a:gd name="T85" fmla="*/ 15 h 82"/>
                <a:gd name="T86" fmla="*/ 503 w 529"/>
                <a:gd name="T87" fmla="*/ 18 h 82"/>
                <a:gd name="T88" fmla="*/ 513 w 529"/>
                <a:gd name="T89" fmla="*/ 22 h 82"/>
                <a:gd name="T90" fmla="*/ 523 w 529"/>
                <a:gd name="T91" fmla="*/ 2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2">
                  <a:moveTo>
                    <a:pt x="0" y="28"/>
                  </a:moveTo>
                  <a:lnTo>
                    <a:pt x="3" y="31"/>
                  </a:lnTo>
                  <a:lnTo>
                    <a:pt x="7" y="34"/>
                  </a:lnTo>
                  <a:lnTo>
                    <a:pt x="10" y="37"/>
                  </a:lnTo>
                  <a:lnTo>
                    <a:pt x="13" y="40"/>
                  </a:lnTo>
                  <a:lnTo>
                    <a:pt x="17" y="43"/>
                  </a:lnTo>
                  <a:lnTo>
                    <a:pt x="21" y="46"/>
                  </a:lnTo>
                  <a:lnTo>
                    <a:pt x="24" y="48"/>
                  </a:lnTo>
                  <a:lnTo>
                    <a:pt x="28" y="51"/>
                  </a:lnTo>
                  <a:lnTo>
                    <a:pt x="31" y="53"/>
                  </a:lnTo>
                  <a:lnTo>
                    <a:pt x="35" y="56"/>
                  </a:lnTo>
                  <a:lnTo>
                    <a:pt x="39" y="58"/>
                  </a:lnTo>
                  <a:lnTo>
                    <a:pt x="43" y="60"/>
                  </a:lnTo>
                  <a:lnTo>
                    <a:pt x="47" y="62"/>
                  </a:lnTo>
                  <a:lnTo>
                    <a:pt x="51" y="63"/>
                  </a:lnTo>
                  <a:lnTo>
                    <a:pt x="54" y="65"/>
                  </a:lnTo>
                  <a:lnTo>
                    <a:pt x="58" y="67"/>
                  </a:lnTo>
                  <a:lnTo>
                    <a:pt x="63" y="69"/>
                  </a:lnTo>
                  <a:lnTo>
                    <a:pt x="67" y="70"/>
                  </a:lnTo>
                  <a:lnTo>
                    <a:pt x="71" y="71"/>
                  </a:lnTo>
                  <a:lnTo>
                    <a:pt x="75" y="73"/>
                  </a:lnTo>
                  <a:lnTo>
                    <a:pt x="79" y="74"/>
                  </a:lnTo>
                  <a:lnTo>
                    <a:pt x="84" y="75"/>
                  </a:lnTo>
                  <a:lnTo>
                    <a:pt x="89" y="76"/>
                  </a:lnTo>
                  <a:lnTo>
                    <a:pt x="93" y="77"/>
                  </a:lnTo>
                  <a:lnTo>
                    <a:pt x="98" y="78"/>
                  </a:lnTo>
                  <a:lnTo>
                    <a:pt x="102" y="79"/>
                  </a:lnTo>
                  <a:lnTo>
                    <a:pt x="107" y="79"/>
                  </a:lnTo>
                  <a:lnTo>
                    <a:pt x="112" y="80"/>
                  </a:lnTo>
                  <a:lnTo>
                    <a:pt x="117" y="80"/>
                  </a:lnTo>
                  <a:lnTo>
                    <a:pt x="122" y="80"/>
                  </a:lnTo>
                  <a:lnTo>
                    <a:pt x="127" y="81"/>
                  </a:lnTo>
                  <a:lnTo>
                    <a:pt x="140" y="81"/>
                  </a:lnTo>
                  <a:lnTo>
                    <a:pt x="149" y="80"/>
                  </a:lnTo>
                  <a:lnTo>
                    <a:pt x="157" y="80"/>
                  </a:lnTo>
                  <a:lnTo>
                    <a:pt x="166" y="79"/>
                  </a:lnTo>
                  <a:lnTo>
                    <a:pt x="173" y="77"/>
                  </a:lnTo>
                  <a:lnTo>
                    <a:pt x="180" y="75"/>
                  </a:lnTo>
                  <a:lnTo>
                    <a:pt x="188" y="73"/>
                  </a:lnTo>
                  <a:lnTo>
                    <a:pt x="194" y="71"/>
                  </a:lnTo>
                  <a:lnTo>
                    <a:pt x="201" y="68"/>
                  </a:lnTo>
                  <a:lnTo>
                    <a:pt x="208" y="65"/>
                  </a:lnTo>
                  <a:lnTo>
                    <a:pt x="215" y="62"/>
                  </a:lnTo>
                  <a:lnTo>
                    <a:pt x="222" y="59"/>
                  </a:lnTo>
                  <a:lnTo>
                    <a:pt x="228" y="56"/>
                  </a:lnTo>
                  <a:lnTo>
                    <a:pt x="235" y="52"/>
                  </a:lnTo>
                  <a:lnTo>
                    <a:pt x="241" y="48"/>
                  </a:lnTo>
                  <a:lnTo>
                    <a:pt x="248" y="45"/>
                  </a:lnTo>
                  <a:lnTo>
                    <a:pt x="254" y="42"/>
                  </a:lnTo>
                  <a:lnTo>
                    <a:pt x="260" y="38"/>
                  </a:lnTo>
                  <a:lnTo>
                    <a:pt x="267" y="34"/>
                  </a:lnTo>
                  <a:lnTo>
                    <a:pt x="273" y="31"/>
                  </a:lnTo>
                  <a:lnTo>
                    <a:pt x="280" y="28"/>
                  </a:lnTo>
                  <a:lnTo>
                    <a:pt x="287" y="24"/>
                  </a:lnTo>
                  <a:lnTo>
                    <a:pt x="293" y="21"/>
                  </a:lnTo>
                  <a:lnTo>
                    <a:pt x="300" y="18"/>
                  </a:lnTo>
                  <a:lnTo>
                    <a:pt x="307" y="15"/>
                  </a:lnTo>
                  <a:lnTo>
                    <a:pt x="315" y="13"/>
                  </a:lnTo>
                  <a:lnTo>
                    <a:pt x="322" y="10"/>
                  </a:lnTo>
                  <a:lnTo>
                    <a:pt x="329" y="8"/>
                  </a:lnTo>
                  <a:lnTo>
                    <a:pt x="338" y="6"/>
                  </a:lnTo>
                  <a:lnTo>
                    <a:pt x="346" y="4"/>
                  </a:lnTo>
                  <a:lnTo>
                    <a:pt x="354" y="3"/>
                  </a:lnTo>
                  <a:lnTo>
                    <a:pt x="363" y="2"/>
                  </a:lnTo>
                  <a:lnTo>
                    <a:pt x="369" y="2"/>
                  </a:lnTo>
                  <a:lnTo>
                    <a:pt x="374" y="2"/>
                  </a:lnTo>
                  <a:lnTo>
                    <a:pt x="380" y="1"/>
                  </a:lnTo>
                  <a:lnTo>
                    <a:pt x="386" y="1"/>
                  </a:lnTo>
                  <a:lnTo>
                    <a:pt x="391" y="0"/>
                  </a:lnTo>
                  <a:lnTo>
                    <a:pt x="408" y="0"/>
                  </a:lnTo>
                  <a:lnTo>
                    <a:pt x="413" y="1"/>
                  </a:lnTo>
                  <a:lnTo>
                    <a:pt x="423" y="1"/>
                  </a:lnTo>
                  <a:lnTo>
                    <a:pt x="428" y="2"/>
                  </a:lnTo>
                  <a:lnTo>
                    <a:pt x="434" y="2"/>
                  </a:lnTo>
                  <a:lnTo>
                    <a:pt x="438" y="3"/>
                  </a:lnTo>
                  <a:lnTo>
                    <a:pt x="444" y="3"/>
                  </a:lnTo>
                  <a:lnTo>
                    <a:pt x="448" y="4"/>
                  </a:lnTo>
                  <a:lnTo>
                    <a:pt x="453" y="5"/>
                  </a:lnTo>
                  <a:lnTo>
                    <a:pt x="458" y="6"/>
                  </a:lnTo>
                  <a:lnTo>
                    <a:pt x="463" y="7"/>
                  </a:lnTo>
                  <a:lnTo>
                    <a:pt x="468" y="8"/>
                  </a:lnTo>
                  <a:lnTo>
                    <a:pt x="473" y="9"/>
                  </a:lnTo>
                  <a:lnTo>
                    <a:pt x="478" y="10"/>
                  </a:lnTo>
                  <a:lnTo>
                    <a:pt x="482" y="12"/>
                  </a:lnTo>
                  <a:lnTo>
                    <a:pt x="488" y="13"/>
                  </a:lnTo>
                  <a:lnTo>
                    <a:pt x="492" y="15"/>
                  </a:lnTo>
                  <a:lnTo>
                    <a:pt x="498" y="16"/>
                  </a:lnTo>
                  <a:lnTo>
                    <a:pt x="503" y="18"/>
                  </a:lnTo>
                  <a:lnTo>
                    <a:pt x="508" y="20"/>
                  </a:lnTo>
                  <a:lnTo>
                    <a:pt x="513" y="22"/>
                  </a:lnTo>
                  <a:lnTo>
                    <a:pt x="517" y="24"/>
                  </a:lnTo>
                  <a:lnTo>
                    <a:pt x="523" y="26"/>
                  </a:lnTo>
                  <a:lnTo>
                    <a:pt x="528"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4" name="Freeform 892"/>
            <p:cNvSpPr>
              <a:spLocks/>
            </p:cNvSpPr>
            <p:nvPr/>
          </p:nvSpPr>
          <p:spPr bwMode="auto">
            <a:xfrm>
              <a:off x="1152" y="2180"/>
              <a:ext cx="133" cy="54"/>
            </a:xfrm>
            <a:custGeom>
              <a:avLst/>
              <a:gdLst>
                <a:gd name="T0" fmla="*/ 0 w 133"/>
                <a:gd name="T1" fmla="*/ 0 h 54"/>
                <a:gd name="T2" fmla="*/ 3 w 133"/>
                <a:gd name="T3" fmla="*/ 3 h 54"/>
                <a:gd name="T4" fmla="*/ 6 w 133"/>
                <a:gd name="T5" fmla="*/ 5 h 54"/>
                <a:gd name="T6" fmla="*/ 8 w 133"/>
                <a:gd name="T7" fmla="*/ 8 h 54"/>
                <a:gd name="T8" fmla="*/ 11 w 133"/>
                <a:gd name="T9" fmla="*/ 10 h 54"/>
                <a:gd name="T10" fmla="*/ 13 w 133"/>
                <a:gd name="T11" fmla="*/ 12 h 54"/>
                <a:gd name="T12" fmla="*/ 16 w 133"/>
                <a:gd name="T13" fmla="*/ 15 h 54"/>
                <a:gd name="T14" fmla="*/ 19 w 133"/>
                <a:gd name="T15" fmla="*/ 17 h 54"/>
                <a:gd name="T16" fmla="*/ 22 w 133"/>
                <a:gd name="T17" fmla="*/ 19 h 54"/>
                <a:gd name="T18" fmla="*/ 25 w 133"/>
                <a:gd name="T19" fmla="*/ 21 h 54"/>
                <a:gd name="T20" fmla="*/ 28 w 133"/>
                <a:gd name="T21" fmla="*/ 23 h 54"/>
                <a:gd name="T22" fmla="*/ 31 w 133"/>
                <a:gd name="T23" fmla="*/ 25 h 54"/>
                <a:gd name="T24" fmla="*/ 34 w 133"/>
                <a:gd name="T25" fmla="*/ 26 h 54"/>
                <a:gd name="T26" fmla="*/ 37 w 133"/>
                <a:gd name="T27" fmla="*/ 28 h 54"/>
                <a:gd name="T28" fmla="*/ 39 w 133"/>
                <a:gd name="T29" fmla="*/ 30 h 54"/>
                <a:gd name="T30" fmla="*/ 43 w 133"/>
                <a:gd name="T31" fmla="*/ 32 h 54"/>
                <a:gd name="T32" fmla="*/ 46 w 133"/>
                <a:gd name="T33" fmla="*/ 33 h 54"/>
                <a:gd name="T34" fmla="*/ 49 w 133"/>
                <a:gd name="T35" fmla="*/ 35 h 54"/>
                <a:gd name="T36" fmla="*/ 52 w 133"/>
                <a:gd name="T37" fmla="*/ 36 h 54"/>
                <a:gd name="T38" fmla="*/ 55 w 133"/>
                <a:gd name="T39" fmla="*/ 38 h 54"/>
                <a:gd name="T40" fmla="*/ 58 w 133"/>
                <a:gd name="T41" fmla="*/ 39 h 54"/>
                <a:gd name="T42" fmla="*/ 62 w 133"/>
                <a:gd name="T43" fmla="*/ 40 h 54"/>
                <a:gd name="T44" fmla="*/ 65 w 133"/>
                <a:gd name="T45" fmla="*/ 41 h 54"/>
                <a:gd name="T46" fmla="*/ 68 w 133"/>
                <a:gd name="T47" fmla="*/ 43 h 54"/>
                <a:gd name="T48" fmla="*/ 72 w 133"/>
                <a:gd name="T49" fmla="*/ 44 h 54"/>
                <a:gd name="T50" fmla="*/ 75 w 133"/>
                <a:gd name="T51" fmla="*/ 45 h 54"/>
                <a:gd name="T52" fmla="*/ 79 w 133"/>
                <a:gd name="T53" fmla="*/ 46 h 54"/>
                <a:gd name="T54" fmla="*/ 82 w 133"/>
                <a:gd name="T55" fmla="*/ 46 h 54"/>
                <a:gd name="T56" fmla="*/ 86 w 133"/>
                <a:gd name="T57" fmla="*/ 48 h 54"/>
                <a:gd name="T58" fmla="*/ 89 w 133"/>
                <a:gd name="T59" fmla="*/ 48 h 54"/>
                <a:gd name="T60" fmla="*/ 93 w 133"/>
                <a:gd name="T61" fmla="*/ 49 h 54"/>
                <a:gd name="T62" fmla="*/ 97 w 133"/>
                <a:gd name="T63" fmla="*/ 49 h 54"/>
                <a:gd name="T64" fmla="*/ 100 w 133"/>
                <a:gd name="T65" fmla="*/ 50 h 54"/>
                <a:gd name="T66" fmla="*/ 104 w 133"/>
                <a:gd name="T67" fmla="*/ 51 h 54"/>
                <a:gd name="T68" fmla="*/ 108 w 133"/>
                <a:gd name="T69" fmla="*/ 51 h 54"/>
                <a:gd name="T70" fmla="*/ 112 w 133"/>
                <a:gd name="T71" fmla="*/ 52 h 54"/>
                <a:gd name="T72" fmla="*/ 116 w 133"/>
                <a:gd name="T73" fmla="*/ 52 h 54"/>
                <a:gd name="T74" fmla="*/ 124 w 133"/>
                <a:gd name="T75" fmla="*/ 52 h 54"/>
                <a:gd name="T76" fmla="*/ 128 w 133"/>
                <a:gd name="T77" fmla="*/ 53 h 54"/>
                <a:gd name="T78" fmla="*/ 132 w 133"/>
                <a:gd name="T79"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3" h="54">
                  <a:moveTo>
                    <a:pt x="0" y="0"/>
                  </a:moveTo>
                  <a:lnTo>
                    <a:pt x="3" y="3"/>
                  </a:lnTo>
                  <a:lnTo>
                    <a:pt x="6" y="5"/>
                  </a:lnTo>
                  <a:lnTo>
                    <a:pt x="8" y="8"/>
                  </a:lnTo>
                  <a:lnTo>
                    <a:pt x="11" y="10"/>
                  </a:lnTo>
                  <a:lnTo>
                    <a:pt x="13" y="12"/>
                  </a:lnTo>
                  <a:lnTo>
                    <a:pt x="16" y="15"/>
                  </a:lnTo>
                  <a:lnTo>
                    <a:pt x="19" y="17"/>
                  </a:lnTo>
                  <a:lnTo>
                    <a:pt x="22" y="19"/>
                  </a:lnTo>
                  <a:lnTo>
                    <a:pt x="25" y="21"/>
                  </a:lnTo>
                  <a:lnTo>
                    <a:pt x="28" y="23"/>
                  </a:lnTo>
                  <a:lnTo>
                    <a:pt x="31" y="25"/>
                  </a:lnTo>
                  <a:lnTo>
                    <a:pt x="34" y="26"/>
                  </a:lnTo>
                  <a:lnTo>
                    <a:pt x="37" y="28"/>
                  </a:lnTo>
                  <a:lnTo>
                    <a:pt x="39" y="30"/>
                  </a:lnTo>
                  <a:lnTo>
                    <a:pt x="43" y="32"/>
                  </a:lnTo>
                  <a:lnTo>
                    <a:pt x="46" y="33"/>
                  </a:lnTo>
                  <a:lnTo>
                    <a:pt x="49" y="35"/>
                  </a:lnTo>
                  <a:lnTo>
                    <a:pt x="52" y="36"/>
                  </a:lnTo>
                  <a:lnTo>
                    <a:pt x="55" y="38"/>
                  </a:lnTo>
                  <a:lnTo>
                    <a:pt x="58" y="39"/>
                  </a:lnTo>
                  <a:lnTo>
                    <a:pt x="62" y="40"/>
                  </a:lnTo>
                  <a:lnTo>
                    <a:pt x="65" y="41"/>
                  </a:lnTo>
                  <a:lnTo>
                    <a:pt x="68" y="43"/>
                  </a:lnTo>
                  <a:lnTo>
                    <a:pt x="72" y="44"/>
                  </a:lnTo>
                  <a:lnTo>
                    <a:pt x="75" y="45"/>
                  </a:lnTo>
                  <a:lnTo>
                    <a:pt x="79" y="46"/>
                  </a:lnTo>
                  <a:lnTo>
                    <a:pt x="82" y="46"/>
                  </a:lnTo>
                  <a:lnTo>
                    <a:pt x="86" y="48"/>
                  </a:lnTo>
                  <a:lnTo>
                    <a:pt x="89" y="48"/>
                  </a:lnTo>
                  <a:lnTo>
                    <a:pt x="93" y="49"/>
                  </a:lnTo>
                  <a:lnTo>
                    <a:pt x="97" y="49"/>
                  </a:lnTo>
                  <a:lnTo>
                    <a:pt x="100" y="50"/>
                  </a:lnTo>
                  <a:lnTo>
                    <a:pt x="104" y="51"/>
                  </a:lnTo>
                  <a:lnTo>
                    <a:pt x="108" y="51"/>
                  </a:lnTo>
                  <a:lnTo>
                    <a:pt x="112" y="52"/>
                  </a:lnTo>
                  <a:lnTo>
                    <a:pt x="116" y="52"/>
                  </a:lnTo>
                  <a:lnTo>
                    <a:pt x="124" y="52"/>
                  </a:lnTo>
                  <a:lnTo>
                    <a:pt x="128" y="53"/>
                  </a:lnTo>
                  <a:lnTo>
                    <a:pt x="132" y="53"/>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5" name="Freeform 893"/>
            <p:cNvSpPr>
              <a:spLocks/>
            </p:cNvSpPr>
            <p:nvPr/>
          </p:nvSpPr>
          <p:spPr bwMode="auto">
            <a:xfrm>
              <a:off x="1284" y="2154"/>
              <a:ext cx="232" cy="80"/>
            </a:xfrm>
            <a:custGeom>
              <a:avLst/>
              <a:gdLst>
                <a:gd name="T0" fmla="*/ 0 w 232"/>
                <a:gd name="T1" fmla="*/ 79 h 80"/>
                <a:gd name="T2" fmla="*/ 14 w 232"/>
                <a:gd name="T3" fmla="*/ 79 h 80"/>
                <a:gd name="T4" fmla="*/ 21 w 232"/>
                <a:gd name="T5" fmla="*/ 78 h 80"/>
                <a:gd name="T6" fmla="*/ 27 w 232"/>
                <a:gd name="T7" fmla="*/ 78 h 80"/>
                <a:gd name="T8" fmla="*/ 33 w 232"/>
                <a:gd name="T9" fmla="*/ 77 h 80"/>
                <a:gd name="T10" fmla="*/ 40 w 232"/>
                <a:gd name="T11" fmla="*/ 75 h 80"/>
                <a:gd name="T12" fmla="*/ 46 w 232"/>
                <a:gd name="T13" fmla="*/ 74 h 80"/>
                <a:gd name="T14" fmla="*/ 51 w 232"/>
                <a:gd name="T15" fmla="*/ 72 h 80"/>
                <a:gd name="T16" fmla="*/ 57 w 232"/>
                <a:gd name="T17" fmla="*/ 71 h 80"/>
                <a:gd name="T18" fmla="*/ 62 w 232"/>
                <a:gd name="T19" fmla="*/ 69 h 80"/>
                <a:gd name="T20" fmla="*/ 68 w 232"/>
                <a:gd name="T21" fmla="*/ 66 h 80"/>
                <a:gd name="T22" fmla="*/ 74 w 232"/>
                <a:gd name="T23" fmla="*/ 64 h 80"/>
                <a:gd name="T24" fmla="*/ 79 w 232"/>
                <a:gd name="T25" fmla="*/ 62 h 80"/>
                <a:gd name="T26" fmla="*/ 85 w 232"/>
                <a:gd name="T27" fmla="*/ 60 h 80"/>
                <a:gd name="T28" fmla="*/ 90 w 232"/>
                <a:gd name="T29" fmla="*/ 57 h 80"/>
                <a:gd name="T30" fmla="*/ 94 w 232"/>
                <a:gd name="T31" fmla="*/ 54 h 80"/>
                <a:gd name="T32" fmla="*/ 100 w 232"/>
                <a:gd name="T33" fmla="*/ 51 h 80"/>
                <a:gd name="T34" fmla="*/ 105 w 232"/>
                <a:gd name="T35" fmla="*/ 49 h 80"/>
                <a:gd name="T36" fmla="*/ 110 w 232"/>
                <a:gd name="T37" fmla="*/ 46 h 80"/>
                <a:gd name="T38" fmla="*/ 116 w 232"/>
                <a:gd name="T39" fmla="*/ 43 h 80"/>
                <a:gd name="T40" fmla="*/ 120 w 232"/>
                <a:gd name="T41" fmla="*/ 40 h 80"/>
                <a:gd name="T42" fmla="*/ 126 w 232"/>
                <a:gd name="T43" fmla="*/ 37 h 80"/>
                <a:gd name="T44" fmla="*/ 131 w 232"/>
                <a:gd name="T45" fmla="*/ 34 h 80"/>
                <a:gd name="T46" fmla="*/ 136 w 232"/>
                <a:gd name="T47" fmla="*/ 32 h 80"/>
                <a:gd name="T48" fmla="*/ 141 w 232"/>
                <a:gd name="T49" fmla="*/ 29 h 80"/>
                <a:gd name="T50" fmla="*/ 146 w 232"/>
                <a:gd name="T51" fmla="*/ 26 h 80"/>
                <a:gd name="T52" fmla="*/ 152 w 232"/>
                <a:gd name="T53" fmla="*/ 23 h 80"/>
                <a:gd name="T54" fmla="*/ 157 w 232"/>
                <a:gd name="T55" fmla="*/ 21 h 80"/>
                <a:gd name="T56" fmla="*/ 163 w 232"/>
                <a:gd name="T57" fmla="*/ 18 h 80"/>
                <a:gd name="T58" fmla="*/ 168 w 232"/>
                <a:gd name="T59" fmla="*/ 16 h 80"/>
                <a:gd name="T60" fmla="*/ 174 w 232"/>
                <a:gd name="T61" fmla="*/ 14 h 80"/>
                <a:gd name="T62" fmla="*/ 180 w 232"/>
                <a:gd name="T63" fmla="*/ 11 h 80"/>
                <a:gd name="T64" fmla="*/ 185 w 232"/>
                <a:gd name="T65" fmla="*/ 9 h 80"/>
                <a:gd name="T66" fmla="*/ 191 w 232"/>
                <a:gd name="T67" fmla="*/ 8 h 80"/>
                <a:gd name="T68" fmla="*/ 197 w 232"/>
                <a:gd name="T69" fmla="*/ 6 h 80"/>
                <a:gd name="T70" fmla="*/ 204 w 232"/>
                <a:gd name="T71" fmla="*/ 4 h 80"/>
                <a:gd name="T72" fmla="*/ 210 w 232"/>
                <a:gd name="T73" fmla="*/ 3 h 80"/>
                <a:gd name="T74" fmla="*/ 217 w 232"/>
                <a:gd name="T75" fmla="*/ 1 h 80"/>
                <a:gd name="T76" fmla="*/ 224 w 232"/>
                <a:gd name="T77" fmla="*/ 1 h 80"/>
                <a:gd name="T78" fmla="*/ 231 w 232"/>
                <a:gd name="T7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2" h="80">
                  <a:moveTo>
                    <a:pt x="0" y="79"/>
                  </a:moveTo>
                  <a:lnTo>
                    <a:pt x="14" y="79"/>
                  </a:lnTo>
                  <a:lnTo>
                    <a:pt x="21" y="78"/>
                  </a:lnTo>
                  <a:lnTo>
                    <a:pt x="27" y="78"/>
                  </a:lnTo>
                  <a:lnTo>
                    <a:pt x="33" y="77"/>
                  </a:lnTo>
                  <a:lnTo>
                    <a:pt x="40" y="75"/>
                  </a:lnTo>
                  <a:lnTo>
                    <a:pt x="46" y="74"/>
                  </a:lnTo>
                  <a:lnTo>
                    <a:pt x="51" y="72"/>
                  </a:lnTo>
                  <a:lnTo>
                    <a:pt x="57" y="71"/>
                  </a:lnTo>
                  <a:lnTo>
                    <a:pt x="62" y="69"/>
                  </a:lnTo>
                  <a:lnTo>
                    <a:pt x="68" y="66"/>
                  </a:lnTo>
                  <a:lnTo>
                    <a:pt x="74" y="64"/>
                  </a:lnTo>
                  <a:lnTo>
                    <a:pt x="79" y="62"/>
                  </a:lnTo>
                  <a:lnTo>
                    <a:pt x="85" y="60"/>
                  </a:lnTo>
                  <a:lnTo>
                    <a:pt x="90" y="57"/>
                  </a:lnTo>
                  <a:lnTo>
                    <a:pt x="94" y="54"/>
                  </a:lnTo>
                  <a:lnTo>
                    <a:pt x="100" y="51"/>
                  </a:lnTo>
                  <a:lnTo>
                    <a:pt x="105" y="49"/>
                  </a:lnTo>
                  <a:lnTo>
                    <a:pt x="110" y="46"/>
                  </a:lnTo>
                  <a:lnTo>
                    <a:pt x="116" y="43"/>
                  </a:lnTo>
                  <a:lnTo>
                    <a:pt x="120" y="40"/>
                  </a:lnTo>
                  <a:lnTo>
                    <a:pt x="126" y="37"/>
                  </a:lnTo>
                  <a:lnTo>
                    <a:pt x="131" y="34"/>
                  </a:lnTo>
                  <a:lnTo>
                    <a:pt x="136" y="32"/>
                  </a:lnTo>
                  <a:lnTo>
                    <a:pt x="141" y="29"/>
                  </a:lnTo>
                  <a:lnTo>
                    <a:pt x="146" y="26"/>
                  </a:lnTo>
                  <a:lnTo>
                    <a:pt x="152" y="23"/>
                  </a:lnTo>
                  <a:lnTo>
                    <a:pt x="157" y="21"/>
                  </a:lnTo>
                  <a:lnTo>
                    <a:pt x="163" y="18"/>
                  </a:lnTo>
                  <a:lnTo>
                    <a:pt x="168" y="16"/>
                  </a:lnTo>
                  <a:lnTo>
                    <a:pt x="174" y="14"/>
                  </a:lnTo>
                  <a:lnTo>
                    <a:pt x="180" y="11"/>
                  </a:lnTo>
                  <a:lnTo>
                    <a:pt x="185" y="9"/>
                  </a:lnTo>
                  <a:lnTo>
                    <a:pt x="191" y="8"/>
                  </a:lnTo>
                  <a:lnTo>
                    <a:pt x="197" y="6"/>
                  </a:lnTo>
                  <a:lnTo>
                    <a:pt x="204" y="4"/>
                  </a:lnTo>
                  <a:lnTo>
                    <a:pt x="210" y="3"/>
                  </a:lnTo>
                  <a:lnTo>
                    <a:pt x="217" y="1"/>
                  </a:lnTo>
                  <a:lnTo>
                    <a:pt x="224" y="1"/>
                  </a:lnTo>
                  <a:lnTo>
                    <a:pt x="23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6" name="Freeform 894"/>
            <p:cNvSpPr>
              <a:spLocks/>
            </p:cNvSpPr>
            <p:nvPr/>
          </p:nvSpPr>
          <p:spPr bwMode="auto">
            <a:xfrm>
              <a:off x="1515" y="2152"/>
              <a:ext cx="166" cy="29"/>
            </a:xfrm>
            <a:custGeom>
              <a:avLst/>
              <a:gdLst>
                <a:gd name="T0" fmla="*/ 0 w 166"/>
                <a:gd name="T1" fmla="*/ 2 h 29"/>
                <a:gd name="T2" fmla="*/ 4 w 166"/>
                <a:gd name="T3" fmla="*/ 2 h 29"/>
                <a:gd name="T4" fmla="*/ 9 w 166"/>
                <a:gd name="T5" fmla="*/ 2 h 29"/>
                <a:gd name="T6" fmla="*/ 14 w 166"/>
                <a:gd name="T7" fmla="*/ 1 h 29"/>
                <a:gd name="T8" fmla="*/ 23 w 166"/>
                <a:gd name="T9" fmla="*/ 1 h 29"/>
                <a:gd name="T10" fmla="*/ 27 w 166"/>
                <a:gd name="T11" fmla="*/ 0 h 29"/>
                <a:gd name="T12" fmla="*/ 49 w 166"/>
                <a:gd name="T13" fmla="*/ 0 h 29"/>
                <a:gd name="T14" fmla="*/ 53 w 166"/>
                <a:gd name="T15" fmla="*/ 1 h 29"/>
                <a:gd name="T16" fmla="*/ 61 w 166"/>
                <a:gd name="T17" fmla="*/ 1 h 29"/>
                <a:gd name="T18" fmla="*/ 65 w 166"/>
                <a:gd name="T19" fmla="*/ 2 h 29"/>
                <a:gd name="T20" fmla="*/ 69 w 166"/>
                <a:gd name="T21" fmla="*/ 2 h 29"/>
                <a:gd name="T22" fmla="*/ 74 w 166"/>
                <a:gd name="T23" fmla="*/ 2 h 29"/>
                <a:gd name="T24" fmla="*/ 77 w 166"/>
                <a:gd name="T25" fmla="*/ 3 h 29"/>
                <a:gd name="T26" fmla="*/ 81 w 166"/>
                <a:gd name="T27" fmla="*/ 3 h 29"/>
                <a:gd name="T28" fmla="*/ 85 w 166"/>
                <a:gd name="T29" fmla="*/ 4 h 29"/>
                <a:gd name="T30" fmla="*/ 89 w 166"/>
                <a:gd name="T31" fmla="*/ 5 h 29"/>
                <a:gd name="T32" fmla="*/ 93 w 166"/>
                <a:gd name="T33" fmla="*/ 5 h 29"/>
                <a:gd name="T34" fmla="*/ 97 w 166"/>
                <a:gd name="T35" fmla="*/ 6 h 29"/>
                <a:gd name="T36" fmla="*/ 101 w 166"/>
                <a:gd name="T37" fmla="*/ 7 h 29"/>
                <a:gd name="T38" fmla="*/ 105 w 166"/>
                <a:gd name="T39" fmla="*/ 8 h 29"/>
                <a:gd name="T40" fmla="*/ 109 w 166"/>
                <a:gd name="T41" fmla="*/ 9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9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2"/>
                  </a:lnTo>
                  <a:lnTo>
                    <a:pt x="14" y="1"/>
                  </a:lnTo>
                  <a:lnTo>
                    <a:pt x="23" y="1"/>
                  </a:lnTo>
                  <a:lnTo>
                    <a:pt x="27" y="0"/>
                  </a:lnTo>
                  <a:lnTo>
                    <a:pt x="49" y="0"/>
                  </a:lnTo>
                  <a:lnTo>
                    <a:pt x="53" y="1"/>
                  </a:lnTo>
                  <a:lnTo>
                    <a:pt x="61" y="1"/>
                  </a:lnTo>
                  <a:lnTo>
                    <a:pt x="65" y="2"/>
                  </a:lnTo>
                  <a:lnTo>
                    <a:pt x="69" y="2"/>
                  </a:lnTo>
                  <a:lnTo>
                    <a:pt x="74" y="2"/>
                  </a:lnTo>
                  <a:lnTo>
                    <a:pt x="77" y="3"/>
                  </a:lnTo>
                  <a:lnTo>
                    <a:pt x="81" y="3"/>
                  </a:lnTo>
                  <a:lnTo>
                    <a:pt x="85" y="4"/>
                  </a:lnTo>
                  <a:lnTo>
                    <a:pt x="89" y="5"/>
                  </a:lnTo>
                  <a:lnTo>
                    <a:pt x="93" y="5"/>
                  </a:lnTo>
                  <a:lnTo>
                    <a:pt x="97" y="6"/>
                  </a:lnTo>
                  <a:lnTo>
                    <a:pt x="101" y="7"/>
                  </a:lnTo>
                  <a:lnTo>
                    <a:pt x="105" y="8"/>
                  </a:lnTo>
                  <a:lnTo>
                    <a:pt x="109" y="9"/>
                  </a:lnTo>
                  <a:lnTo>
                    <a:pt x="113" y="10"/>
                  </a:lnTo>
                  <a:lnTo>
                    <a:pt x="117" y="11"/>
                  </a:lnTo>
                  <a:lnTo>
                    <a:pt x="121" y="12"/>
                  </a:lnTo>
                  <a:lnTo>
                    <a:pt x="125" y="13"/>
                  </a:lnTo>
                  <a:lnTo>
                    <a:pt x="129" y="14"/>
                  </a:lnTo>
                  <a:lnTo>
                    <a:pt x="132" y="16"/>
                  </a:lnTo>
                  <a:lnTo>
                    <a:pt x="137" y="17"/>
                  </a:lnTo>
                  <a:lnTo>
                    <a:pt x="141" y="19"/>
                  </a:lnTo>
                  <a:lnTo>
                    <a:pt x="145" y="20"/>
                  </a:lnTo>
                  <a:lnTo>
                    <a:pt x="148" y="22"/>
                  </a:lnTo>
                  <a:lnTo>
                    <a:pt x="153" y="23"/>
                  </a:lnTo>
                  <a:lnTo>
                    <a:pt x="157" y="25"/>
                  </a:lnTo>
                  <a:lnTo>
                    <a:pt x="161" y="26"/>
                  </a:lnTo>
                  <a:lnTo>
                    <a:pt x="165"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7" name="Freeform 895"/>
            <p:cNvSpPr>
              <a:spLocks/>
            </p:cNvSpPr>
            <p:nvPr/>
          </p:nvSpPr>
          <p:spPr bwMode="auto">
            <a:xfrm>
              <a:off x="1152" y="2387"/>
              <a:ext cx="529" cy="81"/>
            </a:xfrm>
            <a:custGeom>
              <a:avLst/>
              <a:gdLst>
                <a:gd name="T0" fmla="*/ 3 w 529"/>
                <a:gd name="T1" fmla="*/ 31 h 81"/>
                <a:gd name="T2" fmla="*/ 10 w 529"/>
                <a:gd name="T3" fmla="*/ 37 h 81"/>
                <a:gd name="T4" fmla="*/ 17 w 529"/>
                <a:gd name="T5" fmla="*/ 43 h 81"/>
                <a:gd name="T6" fmla="*/ 28 w 529"/>
                <a:gd name="T7" fmla="*/ 51 h 81"/>
                <a:gd name="T8" fmla="*/ 35 w 529"/>
                <a:gd name="T9" fmla="*/ 55 h 81"/>
                <a:gd name="T10" fmla="*/ 43 w 529"/>
                <a:gd name="T11" fmla="*/ 59 h 81"/>
                <a:gd name="T12" fmla="*/ 51 w 529"/>
                <a:gd name="T13" fmla="*/ 63 h 81"/>
                <a:gd name="T14" fmla="*/ 58 w 529"/>
                <a:gd name="T15" fmla="*/ 66 h 81"/>
                <a:gd name="T16" fmla="*/ 67 w 529"/>
                <a:gd name="T17" fmla="*/ 69 h 81"/>
                <a:gd name="T18" fmla="*/ 75 w 529"/>
                <a:gd name="T19" fmla="*/ 73 h 81"/>
                <a:gd name="T20" fmla="*/ 84 w 529"/>
                <a:gd name="T21" fmla="*/ 74 h 81"/>
                <a:gd name="T22" fmla="*/ 93 w 529"/>
                <a:gd name="T23" fmla="*/ 77 h 81"/>
                <a:gd name="T24" fmla="*/ 102 w 529"/>
                <a:gd name="T25" fmla="*/ 78 h 81"/>
                <a:gd name="T26" fmla="*/ 112 w 529"/>
                <a:gd name="T27" fmla="*/ 79 h 81"/>
                <a:gd name="T28" fmla="*/ 122 w 529"/>
                <a:gd name="T29" fmla="*/ 80 h 81"/>
                <a:gd name="T30" fmla="*/ 140 w 529"/>
                <a:gd name="T31" fmla="*/ 80 h 81"/>
                <a:gd name="T32" fmla="*/ 157 w 529"/>
                <a:gd name="T33" fmla="*/ 79 h 81"/>
                <a:gd name="T34" fmla="*/ 173 w 529"/>
                <a:gd name="T35" fmla="*/ 76 h 81"/>
                <a:gd name="T36" fmla="*/ 188 w 529"/>
                <a:gd name="T37" fmla="*/ 73 h 81"/>
                <a:gd name="T38" fmla="*/ 201 w 529"/>
                <a:gd name="T39" fmla="*/ 67 h 81"/>
                <a:gd name="T40" fmla="*/ 215 w 529"/>
                <a:gd name="T41" fmla="*/ 62 h 81"/>
                <a:gd name="T42" fmla="*/ 228 w 529"/>
                <a:gd name="T43" fmla="*/ 55 h 81"/>
                <a:gd name="T44" fmla="*/ 241 w 529"/>
                <a:gd name="T45" fmla="*/ 48 h 81"/>
                <a:gd name="T46" fmla="*/ 254 w 529"/>
                <a:gd name="T47" fmla="*/ 41 h 81"/>
                <a:gd name="T48" fmla="*/ 267 w 529"/>
                <a:gd name="T49" fmla="*/ 34 h 81"/>
                <a:gd name="T50" fmla="*/ 280 w 529"/>
                <a:gd name="T51" fmla="*/ 27 h 81"/>
                <a:gd name="T52" fmla="*/ 293 w 529"/>
                <a:gd name="T53" fmla="*/ 20 h 81"/>
                <a:gd name="T54" fmla="*/ 307 w 529"/>
                <a:gd name="T55" fmla="*/ 14 h 81"/>
                <a:gd name="T56" fmla="*/ 322 w 529"/>
                <a:gd name="T57" fmla="*/ 10 h 81"/>
                <a:gd name="T58" fmla="*/ 338 w 529"/>
                <a:gd name="T59" fmla="*/ 5 h 81"/>
                <a:gd name="T60" fmla="*/ 354 w 529"/>
                <a:gd name="T61" fmla="*/ 2 h 81"/>
                <a:gd name="T62" fmla="*/ 369 w 529"/>
                <a:gd name="T63" fmla="*/ 1 h 81"/>
                <a:gd name="T64" fmla="*/ 380 w 529"/>
                <a:gd name="T65" fmla="*/ 0 h 81"/>
                <a:gd name="T66" fmla="*/ 391 w 529"/>
                <a:gd name="T67" fmla="*/ 0 h 81"/>
                <a:gd name="T68" fmla="*/ 413 w 529"/>
                <a:gd name="T69" fmla="*/ 0 h 81"/>
                <a:gd name="T70" fmla="*/ 428 w 529"/>
                <a:gd name="T71" fmla="*/ 1 h 81"/>
                <a:gd name="T72" fmla="*/ 438 w 529"/>
                <a:gd name="T73" fmla="*/ 2 h 81"/>
                <a:gd name="T74" fmla="*/ 448 w 529"/>
                <a:gd name="T75" fmla="*/ 3 h 81"/>
                <a:gd name="T76" fmla="*/ 458 w 529"/>
                <a:gd name="T77" fmla="*/ 5 h 81"/>
                <a:gd name="T78" fmla="*/ 468 w 529"/>
                <a:gd name="T79" fmla="*/ 8 h 81"/>
                <a:gd name="T80" fmla="*/ 478 w 529"/>
                <a:gd name="T81" fmla="*/ 10 h 81"/>
                <a:gd name="T82" fmla="*/ 488 w 529"/>
                <a:gd name="T83" fmla="*/ 13 h 81"/>
                <a:gd name="T84" fmla="*/ 498 w 529"/>
                <a:gd name="T85" fmla="*/ 16 h 81"/>
                <a:gd name="T86" fmla="*/ 508 w 529"/>
                <a:gd name="T87" fmla="*/ 20 h 81"/>
                <a:gd name="T88" fmla="*/ 517 w 529"/>
                <a:gd name="T89" fmla="*/ 24 h 81"/>
                <a:gd name="T90" fmla="*/ 528 w 529"/>
                <a:gd name="T91"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9" h="81">
                  <a:moveTo>
                    <a:pt x="0" y="28"/>
                  </a:moveTo>
                  <a:lnTo>
                    <a:pt x="3" y="31"/>
                  </a:lnTo>
                  <a:lnTo>
                    <a:pt x="7" y="34"/>
                  </a:lnTo>
                  <a:lnTo>
                    <a:pt x="10" y="37"/>
                  </a:lnTo>
                  <a:lnTo>
                    <a:pt x="13" y="40"/>
                  </a:lnTo>
                  <a:lnTo>
                    <a:pt x="17" y="43"/>
                  </a:lnTo>
                  <a:lnTo>
                    <a:pt x="24" y="48"/>
                  </a:lnTo>
                  <a:lnTo>
                    <a:pt x="28" y="51"/>
                  </a:lnTo>
                  <a:lnTo>
                    <a:pt x="31" y="53"/>
                  </a:lnTo>
                  <a:lnTo>
                    <a:pt x="35" y="55"/>
                  </a:lnTo>
                  <a:lnTo>
                    <a:pt x="39" y="57"/>
                  </a:lnTo>
                  <a:lnTo>
                    <a:pt x="43" y="59"/>
                  </a:lnTo>
                  <a:lnTo>
                    <a:pt x="47" y="62"/>
                  </a:lnTo>
                  <a:lnTo>
                    <a:pt x="51" y="63"/>
                  </a:lnTo>
                  <a:lnTo>
                    <a:pt x="54" y="65"/>
                  </a:lnTo>
                  <a:lnTo>
                    <a:pt x="58" y="66"/>
                  </a:lnTo>
                  <a:lnTo>
                    <a:pt x="63" y="68"/>
                  </a:lnTo>
                  <a:lnTo>
                    <a:pt x="67" y="69"/>
                  </a:lnTo>
                  <a:lnTo>
                    <a:pt x="71" y="71"/>
                  </a:lnTo>
                  <a:lnTo>
                    <a:pt x="75" y="73"/>
                  </a:lnTo>
                  <a:lnTo>
                    <a:pt x="79" y="74"/>
                  </a:lnTo>
                  <a:lnTo>
                    <a:pt x="84" y="74"/>
                  </a:lnTo>
                  <a:lnTo>
                    <a:pt x="89" y="76"/>
                  </a:lnTo>
                  <a:lnTo>
                    <a:pt x="93" y="77"/>
                  </a:lnTo>
                  <a:lnTo>
                    <a:pt x="98" y="77"/>
                  </a:lnTo>
                  <a:lnTo>
                    <a:pt x="102" y="78"/>
                  </a:lnTo>
                  <a:lnTo>
                    <a:pt x="107" y="79"/>
                  </a:lnTo>
                  <a:lnTo>
                    <a:pt x="112" y="79"/>
                  </a:lnTo>
                  <a:lnTo>
                    <a:pt x="117" y="80"/>
                  </a:lnTo>
                  <a:lnTo>
                    <a:pt x="122" y="80"/>
                  </a:lnTo>
                  <a:lnTo>
                    <a:pt x="127" y="80"/>
                  </a:lnTo>
                  <a:lnTo>
                    <a:pt x="140" y="80"/>
                  </a:lnTo>
                  <a:lnTo>
                    <a:pt x="149" y="80"/>
                  </a:lnTo>
                  <a:lnTo>
                    <a:pt x="157" y="79"/>
                  </a:lnTo>
                  <a:lnTo>
                    <a:pt x="166" y="78"/>
                  </a:lnTo>
                  <a:lnTo>
                    <a:pt x="173" y="76"/>
                  </a:lnTo>
                  <a:lnTo>
                    <a:pt x="180" y="74"/>
                  </a:lnTo>
                  <a:lnTo>
                    <a:pt x="188" y="73"/>
                  </a:lnTo>
                  <a:lnTo>
                    <a:pt x="194" y="70"/>
                  </a:lnTo>
                  <a:lnTo>
                    <a:pt x="201" y="67"/>
                  </a:lnTo>
                  <a:lnTo>
                    <a:pt x="208" y="65"/>
                  </a:lnTo>
                  <a:lnTo>
                    <a:pt x="215" y="62"/>
                  </a:lnTo>
                  <a:lnTo>
                    <a:pt x="222" y="58"/>
                  </a:lnTo>
                  <a:lnTo>
                    <a:pt x="228" y="55"/>
                  </a:lnTo>
                  <a:lnTo>
                    <a:pt x="235" y="51"/>
                  </a:lnTo>
                  <a:lnTo>
                    <a:pt x="241" y="48"/>
                  </a:lnTo>
                  <a:lnTo>
                    <a:pt x="248" y="45"/>
                  </a:lnTo>
                  <a:lnTo>
                    <a:pt x="254" y="41"/>
                  </a:lnTo>
                  <a:lnTo>
                    <a:pt x="260" y="37"/>
                  </a:lnTo>
                  <a:lnTo>
                    <a:pt x="267" y="34"/>
                  </a:lnTo>
                  <a:lnTo>
                    <a:pt x="273" y="30"/>
                  </a:lnTo>
                  <a:lnTo>
                    <a:pt x="280" y="27"/>
                  </a:lnTo>
                  <a:lnTo>
                    <a:pt x="287" y="23"/>
                  </a:lnTo>
                  <a:lnTo>
                    <a:pt x="293" y="20"/>
                  </a:lnTo>
                  <a:lnTo>
                    <a:pt x="300" y="17"/>
                  </a:lnTo>
                  <a:lnTo>
                    <a:pt x="307" y="14"/>
                  </a:lnTo>
                  <a:lnTo>
                    <a:pt x="315" y="12"/>
                  </a:lnTo>
                  <a:lnTo>
                    <a:pt x="322" y="10"/>
                  </a:lnTo>
                  <a:lnTo>
                    <a:pt x="329" y="7"/>
                  </a:lnTo>
                  <a:lnTo>
                    <a:pt x="338" y="5"/>
                  </a:lnTo>
                  <a:lnTo>
                    <a:pt x="346" y="3"/>
                  </a:lnTo>
                  <a:lnTo>
                    <a:pt x="354" y="2"/>
                  </a:lnTo>
                  <a:lnTo>
                    <a:pt x="363" y="2"/>
                  </a:lnTo>
                  <a:lnTo>
                    <a:pt x="369" y="1"/>
                  </a:lnTo>
                  <a:lnTo>
                    <a:pt x="374" y="1"/>
                  </a:lnTo>
                  <a:lnTo>
                    <a:pt x="380" y="0"/>
                  </a:lnTo>
                  <a:lnTo>
                    <a:pt x="386" y="0"/>
                  </a:lnTo>
                  <a:lnTo>
                    <a:pt x="391" y="0"/>
                  </a:lnTo>
                  <a:lnTo>
                    <a:pt x="408" y="0"/>
                  </a:lnTo>
                  <a:lnTo>
                    <a:pt x="413" y="0"/>
                  </a:lnTo>
                  <a:lnTo>
                    <a:pt x="423" y="0"/>
                  </a:lnTo>
                  <a:lnTo>
                    <a:pt x="428" y="1"/>
                  </a:lnTo>
                  <a:lnTo>
                    <a:pt x="434" y="2"/>
                  </a:lnTo>
                  <a:lnTo>
                    <a:pt x="438" y="2"/>
                  </a:lnTo>
                  <a:lnTo>
                    <a:pt x="444" y="3"/>
                  </a:lnTo>
                  <a:lnTo>
                    <a:pt x="448" y="3"/>
                  </a:lnTo>
                  <a:lnTo>
                    <a:pt x="453" y="5"/>
                  </a:lnTo>
                  <a:lnTo>
                    <a:pt x="458" y="5"/>
                  </a:lnTo>
                  <a:lnTo>
                    <a:pt x="463" y="6"/>
                  </a:lnTo>
                  <a:lnTo>
                    <a:pt x="468" y="8"/>
                  </a:lnTo>
                  <a:lnTo>
                    <a:pt x="473" y="9"/>
                  </a:lnTo>
                  <a:lnTo>
                    <a:pt x="478" y="10"/>
                  </a:lnTo>
                  <a:lnTo>
                    <a:pt x="482" y="11"/>
                  </a:lnTo>
                  <a:lnTo>
                    <a:pt x="488" y="13"/>
                  </a:lnTo>
                  <a:lnTo>
                    <a:pt x="492" y="14"/>
                  </a:lnTo>
                  <a:lnTo>
                    <a:pt x="498" y="16"/>
                  </a:lnTo>
                  <a:lnTo>
                    <a:pt x="503" y="18"/>
                  </a:lnTo>
                  <a:lnTo>
                    <a:pt x="508" y="20"/>
                  </a:lnTo>
                  <a:lnTo>
                    <a:pt x="513" y="22"/>
                  </a:lnTo>
                  <a:lnTo>
                    <a:pt x="517" y="24"/>
                  </a:lnTo>
                  <a:lnTo>
                    <a:pt x="523" y="26"/>
                  </a:lnTo>
                  <a:lnTo>
                    <a:pt x="528"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8" name="Freeform 896"/>
            <p:cNvSpPr>
              <a:spLocks/>
            </p:cNvSpPr>
            <p:nvPr/>
          </p:nvSpPr>
          <p:spPr bwMode="auto">
            <a:xfrm>
              <a:off x="1152" y="2415"/>
              <a:ext cx="133" cy="53"/>
            </a:xfrm>
            <a:custGeom>
              <a:avLst/>
              <a:gdLst>
                <a:gd name="T0" fmla="*/ 0 w 133"/>
                <a:gd name="T1" fmla="*/ 0 h 53"/>
                <a:gd name="T2" fmla="*/ 3 w 133"/>
                <a:gd name="T3" fmla="*/ 3 h 53"/>
                <a:gd name="T4" fmla="*/ 6 w 133"/>
                <a:gd name="T5" fmla="*/ 5 h 53"/>
                <a:gd name="T6" fmla="*/ 8 w 133"/>
                <a:gd name="T7" fmla="*/ 8 h 53"/>
                <a:gd name="T8" fmla="*/ 11 w 133"/>
                <a:gd name="T9" fmla="*/ 10 h 53"/>
                <a:gd name="T10" fmla="*/ 13 w 133"/>
                <a:gd name="T11" fmla="*/ 12 h 53"/>
                <a:gd name="T12" fmla="*/ 16 w 133"/>
                <a:gd name="T13" fmla="*/ 14 h 53"/>
                <a:gd name="T14" fmla="*/ 25 w 133"/>
                <a:gd name="T15" fmla="*/ 21 h 53"/>
                <a:gd name="T16" fmla="*/ 28 w 133"/>
                <a:gd name="T17" fmla="*/ 23 h 53"/>
                <a:gd name="T18" fmla="*/ 31 w 133"/>
                <a:gd name="T19" fmla="*/ 25 h 53"/>
                <a:gd name="T20" fmla="*/ 34 w 133"/>
                <a:gd name="T21" fmla="*/ 26 h 53"/>
                <a:gd name="T22" fmla="*/ 37 w 133"/>
                <a:gd name="T23" fmla="*/ 28 h 53"/>
                <a:gd name="T24" fmla="*/ 39 w 133"/>
                <a:gd name="T25" fmla="*/ 29 h 53"/>
                <a:gd name="T26" fmla="*/ 43 w 133"/>
                <a:gd name="T27" fmla="*/ 31 h 53"/>
                <a:gd name="T28" fmla="*/ 46 w 133"/>
                <a:gd name="T29" fmla="*/ 33 h 53"/>
                <a:gd name="T30" fmla="*/ 49 w 133"/>
                <a:gd name="T31" fmla="*/ 34 h 53"/>
                <a:gd name="T32" fmla="*/ 52 w 133"/>
                <a:gd name="T33" fmla="*/ 36 h 53"/>
                <a:gd name="T34" fmla="*/ 55 w 133"/>
                <a:gd name="T35" fmla="*/ 37 h 53"/>
                <a:gd name="T36" fmla="*/ 58 w 133"/>
                <a:gd name="T37" fmla="*/ 38 h 53"/>
                <a:gd name="T38" fmla="*/ 62 w 133"/>
                <a:gd name="T39" fmla="*/ 40 h 53"/>
                <a:gd name="T40" fmla="*/ 65 w 133"/>
                <a:gd name="T41" fmla="*/ 41 h 53"/>
                <a:gd name="T42" fmla="*/ 68 w 133"/>
                <a:gd name="T43" fmla="*/ 42 h 53"/>
                <a:gd name="T44" fmla="*/ 72 w 133"/>
                <a:gd name="T45" fmla="*/ 43 h 53"/>
                <a:gd name="T46" fmla="*/ 75 w 133"/>
                <a:gd name="T47" fmla="*/ 45 h 53"/>
                <a:gd name="T48" fmla="*/ 79 w 133"/>
                <a:gd name="T49" fmla="*/ 45 h 53"/>
                <a:gd name="T50" fmla="*/ 82 w 133"/>
                <a:gd name="T51" fmla="*/ 46 h 53"/>
                <a:gd name="T52" fmla="*/ 86 w 133"/>
                <a:gd name="T53" fmla="*/ 47 h 53"/>
                <a:gd name="T54" fmla="*/ 89 w 133"/>
                <a:gd name="T55" fmla="*/ 48 h 53"/>
                <a:gd name="T56" fmla="*/ 93 w 133"/>
                <a:gd name="T57" fmla="*/ 48 h 53"/>
                <a:gd name="T58" fmla="*/ 97 w 133"/>
                <a:gd name="T59" fmla="*/ 49 h 53"/>
                <a:gd name="T60" fmla="*/ 100 w 133"/>
                <a:gd name="T61" fmla="*/ 50 h 53"/>
                <a:gd name="T62" fmla="*/ 104 w 133"/>
                <a:gd name="T63" fmla="*/ 50 h 53"/>
                <a:gd name="T64" fmla="*/ 108 w 133"/>
                <a:gd name="T65" fmla="*/ 51 h 53"/>
                <a:gd name="T66" fmla="*/ 112 w 133"/>
                <a:gd name="T67" fmla="*/ 51 h 53"/>
                <a:gd name="T68" fmla="*/ 116 w 133"/>
                <a:gd name="T69" fmla="*/ 52 h 53"/>
                <a:gd name="T70" fmla="*/ 124 w 133"/>
                <a:gd name="T71" fmla="*/ 52 h 53"/>
                <a:gd name="T72" fmla="*/ 128 w 133"/>
                <a:gd name="T73" fmla="*/ 52 h 53"/>
                <a:gd name="T74" fmla="*/ 132 w 133"/>
                <a:gd name="T7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53">
                  <a:moveTo>
                    <a:pt x="0" y="0"/>
                  </a:moveTo>
                  <a:lnTo>
                    <a:pt x="3" y="3"/>
                  </a:lnTo>
                  <a:lnTo>
                    <a:pt x="6" y="5"/>
                  </a:lnTo>
                  <a:lnTo>
                    <a:pt x="8" y="8"/>
                  </a:lnTo>
                  <a:lnTo>
                    <a:pt x="11" y="10"/>
                  </a:lnTo>
                  <a:lnTo>
                    <a:pt x="13" y="12"/>
                  </a:lnTo>
                  <a:lnTo>
                    <a:pt x="16" y="14"/>
                  </a:lnTo>
                  <a:lnTo>
                    <a:pt x="25" y="21"/>
                  </a:lnTo>
                  <a:lnTo>
                    <a:pt x="28" y="23"/>
                  </a:lnTo>
                  <a:lnTo>
                    <a:pt x="31" y="25"/>
                  </a:lnTo>
                  <a:lnTo>
                    <a:pt x="34" y="26"/>
                  </a:lnTo>
                  <a:lnTo>
                    <a:pt x="37" y="28"/>
                  </a:lnTo>
                  <a:lnTo>
                    <a:pt x="39" y="29"/>
                  </a:lnTo>
                  <a:lnTo>
                    <a:pt x="43" y="31"/>
                  </a:lnTo>
                  <a:lnTo>
                    <a:pt x="46" y="33"/>
                  </a:lnTo>
                  <a:lnTo>
                    <a:pt x="49" y="34"/>
                  </a:lnTo>
                  <a:lnTo>
                    <a:pt x="52" y="36"/>
                  </a:lnTo>
                  <a:lnTo>
                    <a:pt x="55" y="37"/>
                  </a:lnTo>
                  <a:lnTo>
                    <a:pt x="58" y="38"/>
                  </a:lnTo>
                  <a:lnTo>
                    <a:pt x="62" y="40"/>
                  </a:lnTo>
                  <a:lnTo>
                    <a:pt x="65" y="41"/>
                  </a:lnTo>
                  <a:lnTo>
                    <a:pt x="68" y="42"/>
                  </a:lnTo>
                  <a:lnTo>
                    <a:pt x="72" y="43"/>
                  </a:lnTo>
                  <a:lnTo>
                    <a:pt x="75" y="45"/>
                  </a:lnTo>
                  <a:lnTo>
                    <a:pt x="79" y="45"/>
                  </a:lnTo>
                  <a:lnTo>
                    <a:pt x="82" y="46"/>
                  </a:lnTo>
                  <a:lnTo>
                    <a:pt x="86" y="47"/>
                  </a:lnTo>
                  <a:lnTo>
                    <a:pt x="89" y="48"/>
                  </a:lnTo>
                  <a:lnTo>
                    <a:pt x="93" y="48"/>
                  </a:lnTo>
                  <a:lnTo>
                    <a:pt x="97" y="49"/>
                  </a:lnTo>
                  <a:lnTo>
                    <a:pt x="100" y="50"/>
                  </a:lnTo>
                  <a:lnTo>
                    <a:pt x="104" y="50"/>
                  </a:lnTo>
                  <a:lnTo>
                    <a:pt x="108" y="51"/>
                  </a:lnTo>
                  <a:lnTo>
                    <a:pt x="112" y="51"/>
                  </a:lnTo>
                  <a:lnTo>
                    <a:pt x="116" y="52"/>
                  </a:lnTo>
                  <a:lnTo>
                    <a:pt x="124" y="52"/>
                  </a:lnTo>
                  <a:lnTo>
                    <a:pt x="128" y="52"/>
                  </a:lnTo>
                  <a:lnTo>
                    <a:pt x="132" y="52"/>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09" name="Freeform 897"/>
            <p:cNvSpPr>
              <a:spLocks/>
            </p:cNvSpPr>
            <p:nvPr/>
          </p:nvSpPr>
          <p:spPr bwMode="auto">
            <a:xfrm>
              <a:off x="1284" y="2389"/>
              <a:ext cx="232" cy="79"/>
            </a:xfrm>
            <a:custGeom>
              <a:avLst/>
              <a:gdLst>
                <a:gd name="T0" fmla="*/ 0 w 232"/>
                <a:gd name="T1" fmla="*/ 78 h 79"/>
                <a:gd name="T2" fmla="*/ 7 w 232"/>
                <a:gd name="T3" fmla="*/ 78 h 79"/>
                <a:gd name="T4" fmla="*/ 14 w 232"/>
                <a:gd name="T5" fmla="*/ 78 h 79"/>
                <a:gd name="T6" fmla="*/ 21 w 232"/>
                <a:gd name="T7" fmla="*/ 78 h 79"/>
                <a:gd name="T8" fmla="*/ 27 w 232"/>
                <a:gd name="T9" fmla="*/ 77 h 79"/>
                <a:gd name="T10" fmla="*/ 33 w 232"/>
                <a:gd name="T11" fmla="*/ 76 h 79"/>
                <a:gd name="T12" fmla="*/ 40 w 232"/>
                <a:gd name="T13" fmla="*/ 75 h 79"/>
                <a:gd name="T14" fmla="*/ 46 w 232"/>
                <a:gd name="T15" fmla="*/ 73 h 79"/>
                <a:gd name="T16" fmla="*/ 51 w 232"/>
                <a:gd name="T17" fmla="*/ 72 h 79"/>
                <a:gd name="T18" fmla="*/ 57 w 232"/>
                <a:gd name="T19" fmla="*/ 70 h 79"/>
                <a:gd name="T20" fmla="*/ 62 w 232"/>
                <a:gd name="T21" fmla="*/ 68 h 79"/>
                <a:gd name="T22" fmla="*/ 68 w 232"/>
                <a:gd name="T23" fmla="*/ 66 h 79"/>
                <a:gd name="T24" fmla="*/ 74 w 232"/>
                <a:gd name="T25" fmla="*/ 64 h 79"/>
                <a:gd name="T26" fmla="*/ 79 w 232"/>
                <a:gd name="T27" fmla="*/ 61 h 79"/>
                <a:gd name="T28" fmla="*/ 85 w 232"/>
                <a:gd name="T29" fmla="*/ 59 h 79"/>
                <a:gd name="T30" fmla="*/ 90 w 232"/>
                <a:gd name="T31" fmla="*/ 56 h 79"/>
                <a:gd name="T32" fmla="*/ 94 w 232"/>
                <a:gd name="T33" fmla="*/ 54 h 79"/>
                <a:gd name="T34" fmla="*/ 100 w 232"/>
                <a:gd name="T35" fmla="*/ 51 h 79"/>
                <a:gd name="T36" fmla="*/ 105 w 232"/>
                <a:gd name="T37" fmla="*/ 48 h 79"/>
                <a:gd name="T38" fmla="*/ 110 w 232"/>
                <a:gd name="T39" fmla="*/ 45 h 79"/>
                <a:gd name="T40" fmla="*/ 116 w 232"/>
                <a:gd name="T41" fmla="*/ 43 h 79"/>
                <a:gd name="T42" fmla="*/ 120 w 232"/>
                <a:gd name="T43" fmla="*/ 40 h 79"/>
                <a:gd name="T44" fmla="*/ 126 w 232"/>
                <a:gd name="T45" fmla="*/ 37 h 79"/>
                <a:gd name="T46" fmla="*/ 131 w 232"/>
                <a:gd name="T47" fmla="*/ 34 h 79"/>
                <a:gd name="T48" fmla="*/ 136 w 232"/>
                <a:gd name="T49" fmla="*/ 31 h 79"/>
                <a:gd name="T50" fmla="*/ 141 w 232"/>
                <a:gd name="T51" fmla="*/ 28 h 79"/>
                <a:gd name="T52" fmla="*/ 146 w 232"/>
                <a:gd name="T53" fmla="*/ 26 h 79"/>
                <a:gd name="T54" fmla="*/ 152 w 232"/>
                <a:gd name="T55" fmla="*/ 23 h 79"/>
                <a:gd name="T56" fmla="*/ 157 w 232"/>
                <a:gd name="T57" fmla="*/ 20 h 79"/>
                <a:gd name="T58" fmla="*/ 163 w 232"/>
                <a:gd name="T59" fmla="*/ 18 h 79"/>
                <a:gd name="T60" fmla="*/ 168 w 232"/>
                <a:gd name="T61" fmla="*/ 15 h 79"/>
                <a:gd name="T62" fmla="*/ 174 w 232"/>
                <a:gd name="T63" fmla="*/ 13 h 79"/>
                <a:gd name="T64" fmla="*/ 180 w 232"/>
                <a:gd name="T65" fmla="*/ 11 h 79"/>
                <a:gd name="T66" fmla="*/ 185 w 232"/>
                <a:gd name="T67" fmla="*/ 9 h 79"/>
                <a:gd name="T68" fmla="*/ 191 w 232"/>
                <a:gd name="T69" fmla="*/ 7 h 79"/>
                <a:gd name="T70" fmla="*/ 197 w 232"/>
                <a:gd name="T71" fmla="*/ 5 h 79"/>
                <a:gd name="T72" fmla="*/ 204 w 232"/>
                <a:gd name="T73" fmla="*/ 4 h 79"/>
                <a:gd name="T74" fmla="*/ 210 w 232"/>
                <a:gd name="T75" fmla="*/ 2 h 79"/>
                <a:gd name="T76" fmla="*/ 217 w 232"/>
                <a:gd name="T77" fmla="*/ 1 h 79"/>
                <a:gd name="T78" fmla="*/ 224 w 232"/>
                <a:gd name="T79" fmla="*/ 0 h 79"/>
                <a:gd name="T80" fmla="*/ 231 w 232"/>
                <a:gd name="T8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79">
                  <a:moveTo>
                    <a:pt x="0" y="78"/>
                  </a:moveTo>
                  <a:lnTo>
                    <a:pt x="7" y="78"/>
                  </a:lnTo>
                  <a:lnTo>
                    <a:pt x="14" y="78"/>
                  </a:lnTo>
                  <a:lnTo>
                    <a:pt x="21" y="78"/>
                  </a:lnTo>
                  <a:lnTo>
                    <a:pt x="27" y="77"/>
                  </a:lnTo>
                  <a:lnTo>
                    <a:pt x="33" y="76"/>
                  </a:lnTo>
                  <a:lnTo>
                    <a:pt x="40" y="75"/>
                  </a:lnTo>
                  <a:lnTo>
                    <a:pt x="46" y="73"/>
                  </a:lnTo>
                  <a:lnTo>
                    <a:pt x="51" y="72"/>
                  </a:lnTo>
                  <a:lnTo>
                    <a:pt x="57" y="70"/>
                  </a:lnTo>
                  <a:lnTo>
                    <a:pt x="62" y="68"/>
                  </a:lnTo>
                  <a:lnTo>
                    <a:pt x="68" y="66"/>
                  </a:lnTo>
                  <a:lnTo>
                    <a:pt x="74" y="64"/>
                  </a:lnTo>
                  <a:lnTo>
                    <a:pt x="79" y="61"/>
                  </a:lnTo>
                  <a:lnTo>
                    <a:pt x="85" y="59"/>
                  </a:lnTo>
                  <a:lnTo>
                    <a:pt x="90" y="56"/>
                  </a:lnTo>
                  <a:lnTo>
                    <a:pt x="94" y="54"/>
                  </a:lnTo>
                  <a:lnTo>
                    <a:pt x="100" y="51"/>
                  </a:lnTo>
                  <a:lnTo>
                    <a:pt x="105" y="48"/>
                  </a:lnTo>
                  <a:lnTo>
                    <a:pt x="110" y="45"/>
                  </a:lnTo>
                  <a:lnTo>
                    <a:pt x="116" y="43"/>
                  </a:lnTo>
                  <a:lnTo>
                    <a:pt x="120" y="40"/>
                  </a:lnTo>
                  <a:lnTo>
                    <a:pt x="126" y="37"/>
                  </a:lnTo>
                  <a:lnTo>
                    <a:pt x="131" y="34"/>
                  </a:lnTo>
                  <a:lnTo>
                    <a:pt x="136" y="31"/>
                  </a:lnTo>
                  <a:lnTo>
                    <a:pt x="141" y="28"/>
                  </a:lnTo>
                  <a:lnTo>
                    <a:pt x="146" y="26"/>
                  </a:lnTo>
                  <a:lnTo>
                    <a:pt x="152" y="23"/>
                  </a:lnTo>
                  <a:lnTo>
                    <a:pt x="157" y="20"/>
                  </a:lnTo>
                  <a:lnTo>
                    <a:pt x="163" y="18"/>
                  </a:lnTo>
                  <a:lnTo>
                    <a:pt x="168" y="15"/>
                  </a:lnTo>
                  <a:lnTo>
                    <a:pt x="174" y="13"/>
                  </a:lnTo>
                  <a:lnTo>
                    <a:pt x="180" y="11"/>
                  </a:lnTo>
                  <a:lnTo>
                    <a:pt x="185" y="9"/>
                  </a:lnTo>
                  <a:lnTo>
                    <a:pt x="191" y="7"/>
                  </a:lnTo>
                  <a:lnTo>
                    <a:pt x="197" y="5"/>
                  </a:lnTo>
                  <a:lnTo>
                    <a:pt x="204" y="4"/>
                  </a:lnTo>
                  <a:lnTo>
                    <a:pt x="210" y="2"/>
                  </a:lnTo>
                  <a:lnTo>
                    <a:pt x="217" y="1"/>
                  </a:lnTo>
                  <a:lnTo>
                    <a:pt x="224" y="0"/>
                  </a:lnTo>
                  <a:lnTo>
                    <a:pt x="231"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0" name="Freeform 898"/>
            <p:cNvSpPr>
              <a:spLocks/>
            </p:cNvSpPr>
            <p:nvPr/>
          </p:nvSpPr>
          <p:spPr bwMode="auto">
            <a:xfrm>
              <a:off x="1515" y="2387"/>
              <a:ext cx="166" cy="29"/>
            </a:xfrm>
            <a:custGeom>
              <a:avLst/>
              <a:gdLst>
                <a:gd name="T0" fmla="*/ 0 w 166"/>
                <a:gd name="T1" fmla="*/ 2 h 29"/>
                <a:gd name="T2" fmla="*/ 4 w 166"/>
                <a:gd name="T3" fmla="*/ 2 h 29"/>
                <a:gd name="T4" fmla="*/ 9 w 166"/>
                <a:gd name="T5" fmla="*/ 1 h 29"/>
                <a:gd name="T6" fmla="*/ 14 w 166"/>
                <a:gd name="T7" fmla="*/ 0 h 29"/>
                <a:gd name="T8" fmla="*/ 23 w 166"/>
                <a:gd name="T9" fmla="*/ 0 h 29"/>
                <a:gd name="T10" fmla="*/ 27 w 166"/>
                <a:gd name="T11" fmla="*/ 0 h 29"/>
                <a:gd name="T12" fmla="*/ 49 w 166"/>
                <a:gd name="T13" fmla="*/ 0 h 29"/>
                <a:gd name="T14" fmla="*/ 53 w 166"/>
                <a:gd name="T15" fmla="*/ 0 h 29"/>
                <a:gd name="T16" fmla="*/ 61 w 166"/>
                <a:gd name="T17" fmla="*/ 0 h 29"/>
                <a:gd name="T18" fmla="*/ 65 w 166"/>
                <a:gd name="T19" fmla="*/ 1 h 29"/>
                <a:gd name="T20" fmla="*/ 69 w 166"/>
                <a:gd name="T21" fmla="*/ 2 h 29"/>
                <a:gd name="T22" fmla="*/ 74 w 166"/>
                <a:gd name="T23" fmla="*/ 2 h 29"/>
                <a:gd name="T24" fmla="*/ 77 w 166"/>
                <a:gd name="T25" fmla="*/ 2 h 29"/>
                <a:gd name="T26" fmla="*/ 81 w 166"/>
                <a:gd name="T27" fmla="*/ 3 h 29"/>
                <a:gd name="T28" fmla="*/ 85 w 166"/>
                <a:gd name="T29" fmla="*/ 3 h 29"/>
                <a:gd name="T30" fmla="*/ 89 w 166"/>
                <a:gd name="T31" fmla="*/ 4 h 29"/>
                <a:gd name="T32" fmla="*/ 93 w 166"/>
                <a:gd name="T33" fmla="*/ 5 h 29"/>
                <a:gd name="T34" fmla="*/ 97 w 166"/>
                <a:gd name="T35" fmla="*/ 6 h 29"/>
                <a:gd name="T36" fmla="*/ 101 w 166"/>
                <a:gd name="T37" fmla="*/ 6 h 29"/>
                <a:gd name="T38" fmla="*/ 105 w 166"/>
                <a:gd name="T39" fmla="*/ 8 h 29"/>
                <a:gd name="T40" fmla="*/ 109 w 166"/>
                <a:gd name="T41" fmla="*/ 8 h 29"/>
                <a:gd name="T42" fmla="*/ 113 w 166"/>
                <a:gd name="T43" fmla="*/ 10 h 29"/>
                <a:gd name="T44" fmla="*/ 117 w 166"/>
                <a:gd name="T45" fmla="*/ 11 h 29"/>
                <a:gd name="T46" fmla="*/ 121 w 166"/>
                <a:gd name="T47" fmla="*/ 12 h 29"/>
                <a:gd name="T48" fmla="*/ 125 w 166"/>
                <a:gd name="T49" fmla="*/ 13 h 29"/>
                <a:gd name="T50" fmla="*/ 129 w 166"/>
                <a:gd name="T51" fmla="*/ 14 h 29"/>
                <a:gd name="T52" fmla="*/ 132 w 166"/>
                <a:gd name="T53" fmla="*/ 16 h 29"/>
                <a:gd name="T54" fmla="*/ 137 w 166"/>
                <a:gd name="T55" fmla="*/ 17 h 29"/>
                <a:gd name="T56" fmla="*/ 141 w 166"/>
                <a:gd name="T57" fmla="*/ 18 h 29"/>
                <a:gd name="T58" fmla="*/ 145 w 166"/>
                <a:gd name="T59" fmla="*/ 20 h 29"/>
                <a:gd name="T60" fmla="*/ 148 w 166"/>
                <a:gd name="T61" fmla="*/ 22 h 29"/>
                <a:gd name="T62" fmla="*/ 153 w 166"/>
                <a:gd name="T63" fmla="*/ 23 h 29"/>
                <a:gd name="T64" fmla="*/ 157 w 166"/>
                <a:gd name="T65" fmla="*/ 25 h 29"/>
                <a:gd name="T66" fmla="*/ 161 w 166"/>
                <a:gd name="T67" fmla="*/ 26 h 29"/>
                <a:gd name="T68" fmla="*/ 165 w 166"/>
                <a:gd name="T6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29">
                  <a:moveTo>
                    <a:pt x="0" y="2"/>
                  </a:moveTo>
                  <a:lnTo>
                    <a:pt x="4" y="2"/>
                  </a:lnTo>
                  <a:lnTo>
                    <a:pt x="9" y="1"/>
                  </a:lnTo>
                  <a:lnTo>
                    <a:pt x="14" y="0"/>
                  </a:lnTo>
                  <a:lnTo>
                    <a:pt x="23" y="0"/>
                  </a:lnTo>
                  <a:lnTo>
                    <a:pt x="27" y="0"/>
                  </a:lnTo>
                  <a:lnTo>
                    <a:pt x="49" y="0"/>
                  </a:lnTo>
                  <a:lnTo>
                    <a:pt x="53" y="0"/>
                  </a:lnTo>
                  <a:lnTo>
                    <a:pt x="61" y="0"/>
                  </a:lnTo>
                  <a:lnTo>
                    <a:pt x="65" y="1"/>
                  </a:lnTo>
                  <a:lnTo>
                    <a:pt x="69" y="2"/>
                  </a:lnTo>
                  <a:lnTo>
                    <a:pt x="74" y="2"/>
                  </a:lnTo>
                  <a:lnTo>
                    <a:pt x="77" y="2"/>
                  </a:lnTo>
                  <a:lnTo>
                    <a:pt x="81" y="3"/>
                  </a:lnTo>
                  <a:lnTo>
                    <a:pt x="85" y="3"/>
                  </a:lnTo>
                  <a:lnTo>
                    <a:pt x="89" y="4"/>
                  </a:lnTo>
                  <a:lnTo>
                    <a:pt x="93" y="5"/>
                  </a:lnTo>
                  <a:lnTo>
                    <a:pt x="97" y="6"/>
                  </a:lnTo>
                  <a:lnTo>
                    <a:pt x="101" y="6"/>
                  </a:lnTo>
                  <a:lnTo>
                    <a:pt x="105" y="8"/>
                  </a:lnTo>
                  <a:lnTo>
                    <a:pt x="109" y="8"/>
                  </a:lnTo>
                  <a:lnTo>
                    <a:pt x="113" y="10"/>
                  </a:lnTo>
                  <a:lnTo>
                    <a:pt x="117" y="11"/>
                  </a:lnTo>
                  <a:lnTo>
                    <a:pt x="121" y="12"/>
                  </a:lnTo>
                  <a:lnTo>
                    <a:pt x="125" y="13"/>
                  </a:lnTo>
                  <a:lnTo>
                    <a:pt x="129" y="14"/>
                  </a:lnTo>
                  <a:lnTo>
                    <a:pt x="132" y="16"/>
                  </a:lnTo>
                  <a:lnTo>
                    <a:pt x="137" y="17"/>
                  </a:lnTo>
                  <a:lnTo>
                    <a:pt x="141" y="18"/>
                  </a:lnTo>
                  <a:lnTo>
                    <a:pt x="145" y="20"/>
                  </a:lnTo>
                  <a:lnTo>
                    <a:pt x="148" y="22"/>
                  </a:lnTo>
                  <a:lnTo>
                    <a:pt x="153" y="23"/>
                  </a:lnTo>
                  <a:lnTo>
                    <a:pt x="157" y="25"/>
                  </a:lnTo>
                  <a:lnTo>
                    <a:pt x="161" y="26"/>
                  </a:lnTo>
                  <a:lnTo>
                    <a:pt x="165" y="28"/>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1" name="Freeform 899"/>
            <p:cNvSpPr>
              <a:spLocks/>
            </p:cNvSpPr>
            <p:nvPr/>
          </p:nvSpPr>
          <p:spPr bwMode="auto">
            <a:xfrm>
              <a:off x="1147" y="2180"/>
              <a:ext cx="4" cy="230"/>
            </a:xfrm>
            <a:custGeom>
              <a:avLst/>
              <a:gdLst>
                <a:gd name="T0" fmla="*/ 3 w 4"/>
                <a:gd name="T1" fmla="*/ 0 h 230"/>
                <a:gd name="T2" fmla="*/ 3 w 4"/>
                <a:gd name="T3" fmla="*/ 229 h 230"/>
                <a:gd name="T4" fmla="*/ 0 w 4"/>
                <a:gd name="T5" fmla="*/ 229 h 230"/>
                <a:gd name="T6" fmla="*/ 0 w 4"/>
                <a:gd name="T7" fmla="*/ 0 h 230"/>
                <a:gd name="T8" fmla="*/ 3 w 4"/>
                <a:gd name="T9" fmla="*/ 0 h 230"/>
              </a:gdLst>
              <a:ahLst/>
              <a:cxnLst>
                <a:cxn ang="0">
                  <a:pos x="T0" y="T1"/>
                </a:cxn>
                <a:cxn ang="0">
                  <a:pos x="T2" y="T3"/>
                </a:cxn>
                <a:cxn ang="0">
                  <a:pos x="T4" y="T5"/>
                </a:cxn>
                <a:cxn ang="0">
                  <a:pos x="T6" y="T7"/>
                </a:cxn>
                <a:cxn ang="0">
                  <a:pos x="T8" y="T9"/>
                </a:cxn>
              </a:cxnLst>
              <a:rect l="0" t="0" r="r" b="b"/>
              <a:pathLst>
                <a:path w="4" h="230">
                  <a:moveTo>
                    <a:pt x="3" y="0"/>
                  </a:moveTo>
                  <a:lnTo>
                    <a:pt x="3" y="229"/>
                  </a:lnTo>
                  <a:lnTo>
                    <a:pt x="0" y="229"/>
                  </a:lnTo>
                  <a:lnTo>
                    <a:pt x="0" y="0"/>
                  </a:lnTo>
                  <a:lnTo>
                    <a:pt x="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2" name="Freeform 900"/>
            <p:cNvSpPr>
              <a:spLocks/>
            </p:cNvSpPr>
            <p:nvPr/>
          </p:nvSpPr>
          <p:spPr bwMode="auto">
            <a:xfrm>
              <a:off x="1675" y="2180"/>
              <a:ext cx="4" cy="229"/>
            </a:xfrm>
            <a:custGeom>
              <a:avLst/>
              <a:gdLst>
                <a:gd name="T0" fmla="*/ 3 w 4"/>
                <a:gd name="T1" fmla="*/ 0 h 229"/>
                <a:gd name="T2" fmla="*/ 3 w 4"/>
                <a:gd name="T3" fmla="*/ 228 h 229"/>
                <a:gd name="T4" fmla="*/ 0 w 4"/>
                <a:gd name="T5" fmla="*/ 228 h 229"/>
                <a:gd name="T6" fmla="*/ 0 w 4"/>
                <a:gd name="T7" fmla="*/ 0 h 229"/>
                <a:gd name="T8" fmla="*/ 3 w 4"/>
                <a:gd name="T9" fmla="*/ 0 h 229"/>
              </a:gdLst>
              <a:ahLst/>
              <a:cxnLst>
                <a:cxn ang="0">
                  <a:pos x="T0" y="T1"/>
                </a:cxn>
                <a:cxn ang="0">
                  <a:pos x="T2" y="T3"/>
                </a:cxn>
                <a:cxn ang="0">
                  <a:pos x="T4" y="T5"/>
                </a:cxn>
                <a:cxn ang="0">
                  <a:pos x="T6" y="T7"/>
                </a:cxn>
                <a:cxn ang="0">
                  <a:pos x="T8" y="T9"/>
                </a:cxn>
              </a:cxnLst>
              <a:rect l="0" t="0" r="r" b="b"/>
              <a:pathLst>
                <a:path w="4" h="229">
                  <a:moveTo>
                    <a:pt x="3" y="0"/>
                  </a:moveTo>
                  <a:lnTo>
                    <a:pt x="3" y="228"/>
                  </a:lnTo>
                  <a:lnTo>
                    <a:pt x="0" y="228"/>
                  </a:lnTo>
                  <a:lnTo>
                    <a:pt x="0" y="0"/>
                  </a:lnTo>
                  <a:lnTo>
                    <a:pt x="3"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3" name="Freeform 901"/>
            <p:cNvSpPr>
              <a:spLocks/>
            </p:cNvSpPr>
            <p:nvPr/>
          </p:nvSpPr>
          <p:spPr bwMode="auto">
            <a:xfrm>
              <a:off x="1387" y="2213"/>
              <a:ext cx="5" cy="180"/>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4" name="Freeform 902"/>
            <p:cNvSpPr>
              <a:spLocks/>
            </p:cNvSpPr>
            <p:nvPr/>
          </p:nvSpPr>
          <p:spPr bwMode="auto">
            <a:xfrm>
              <a:off x="1419" y="2213"/>
              <a:ext cx="5" cy="180"/>
            </a:xfrm>
            <a:custGeom>
              <a:avLst/>
              <a:gdLst>
                <a:gd name="T0" fmla="*/ 0 w 5"/>
                <a:gd name="T1" fmla="*/ 0 h 180"/>
                <a:gd name="T2" fmla="*/ 4 w 5"/>
                <a:gd name="T3" fmla="*/ 0 h 180"/>
                <a:gd name="T4" fmla="*/ 4 w 5"/>
                <a:gd name="T5" fmla="*/ 179 h 180"/>
                <a:gd name="T6" fmla="*/ 0 w 5"/>
                <a:gd name="T7" fmla="*/ 179 h 180"/>
                <a:gd name="T8" fmla="*/ 0 w 5"/>
                <a:gd name="T9" fmla="*/ 0 h 180"/>
              </a:gdLst>
              <a:ahLst/>
              <a:cxnLst>
                <a:cxn ang="0">
                  <a:pos x="T0" y="T1"/>
                </a:cxn>
                <a:cxn ang="0">
                  <a:pos x="T2" y="T3"/>
                </a:cxn>
                <a:cxn ang="0">
                  <a:pos x="T4" y="T5"/>
                </a:cxn>
                <a:cxn ang="0">
                  <a:pos x="T6" y="T7"/>
                </a:cxn>
                <a:cxn ang="0">
                  <a:pos x="T8" y="T9"/>
                </a:cxn>
              </a:cxnLst>
              <a:rect l="0" t="0" r="r" b="b"/>
              <a:pathLst>
                <a:path w="5" h="180">
                  <a:moveTo>
                    <a:pt x="0" y="0"/>
                  </a:moveTo>
                  <a:lnTo>
                    <a:pt x="4" y="0"/>
                  </a:lnTo>
                  <a:lnTo>
                    <a:pt x="4" y="179"/>
                  </a:lnTo>
                  <a:lnTo>
                    <a:pt x="0" y="179"/>
                  </a:lnTo>
                  <a:lnTo>
                    <a:pt x="0" y="0"/>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sp>
          <p:nvSpPr>
            <p:cNvPr id="116615" name="Freeform 903"/>
            <p:cNvSpPr>
              <a:spLocks/>
            </p:cNvSpPr>
            <p:nvPr/>
          </p:nvSpPr>
          <p:spPr bwMode="auto">
            <a:xfrm>
              <a:off x="1340" y="2233"/>
              <a:ext cx="130" cy="138"/>
            </a:xfrm>
            <a:custGeom>
              <a:avLst/>
              <a:gdLst>
                <a:gd name="T0" fmla="*/ 27 w 130"/>
                <a:gd name="T1" fmla="*/ 117 h 138"/>
                <a:gd name="T2" fmla="*/ 34 w 130"/>
                <a:gd name="T3" fmla="*/ 112 h 138"/>
                <a:gd name="T4" fmla="*/ 36 w 130"/>
                <a:gd name="T5" fmla="*/ 103 h 138"/>
                <a:gd name="T6" fmla="*/ 30 w 130"/>
                <a:gd name="T7" fmla="*/ 94 h 138"/>
                <a:gd name="T8" fmla="*/ 18 w 130"/>
                <a:gd name="T9" fmla="*/ 90 h 138"/>
                <a:gd name="T10" fmla="*/ 6 w 130"/>
                <a:gd name="T11" fmla="*/ 94 h 138"/>
                <a:gd name="T12" fmla="*/ 0 w 130"/>
                <a:gd name="T13" fmla="*/ 104 h 138"/>
                <a:gd name="T14" fmla="*/ 4 w 130"/>
                <a:gd name="T15" fmla="*/ 116 h 138"/>
                <a:gd name="T16" fmla="*/ 23 w 130"/>
                <a:gd name="T17" fmla="*/ 130 h 138"/>
                <a:gd name="T18" fmla="*/ 51 w 130"/>
                <a:gd name="T19" fmla="*/ 137 h 138"/>
                <a:gd name="T20" fmla="*/ 86 w 130"/>
                <a:gd name="T21" fmla="*/ 136 h 138"/>
                <a:gd name="T22" fmla="*/ 109 w 130"/>
                <a:gd name="T23" fmla="*/ 128 h 138"/>
                <a:gd name="T24" fmla="*/ 127 w 130"/>
                <a:gd name="T25" fmla="*/ 108 h 138"/>
                <a:gd name="T26" fmla="*/ 128 w 130"/>
                <a:gd name="T27" fmla="*/ 85 h 138"/>
                <a:gd name="T28" fmla="*/ 115 w 130"/>
                <a:gd name="T29" fmla="*/ 67 h 138"/>
                <a:gd name="T30" fmla="*/ 96 w 130"/>
                <a:gd name="T31" fmla="*/ 58 h 138"/>
                <a:gd name="T32" fmla="*/ 58 w 130"/>
                <a:gd name="T33" fmla="*/ 54 h 138"/>
                <a:gd name="T34" fmla="*/ 35 w 130"/>
                <a:gd name="T35" fmla="*/ 48 h 138"/>
                <a:gd name="T36" fmla="*/ 21 w 130"/>
                <a:gd name="T37" fmla="*/ 36 h 138"/>
                <a:gd name="T38" fmla="*/ 27 w 130"/>
                <a:gd name="T39" fmla="*/ 19 h 138"/>
                <a:gd name="T40" fmla="*/ 57 w 130"/>
                <a:gd name="T41" fmla="*/ 8 h 138"/>
                <a:gd name="T42" fmla="*/ 89 w 130"/>
                <a:gd name="T43" fmla="*/ 8 h 138"/>
                <a:gd name="T44" fmla="*/ 99 w 130"/>
                <a:gd name="T45" fmla="*/ 12 h 138"/>
                <a:gd name="T46" fmla="*/ 91 w 130"/>
                <a:gd name="T47" fmla="*/ 19 h 138"/>
                <a:gd name="T48" fmla="*/ 89 w 130"/>
                <a:gd name="T49" fmla="*/ 28 h 138"/>
                <a:gd name="T50" fmla="*/ 97 w 130"/>
                <a:gd name="T51" fmla="*/ 37 h 138"/>
                <a:gd name="T52" fmla="*/ 112 w 130"/>
                <a:gd name="T53" fmla="*/ 39 h 138"/>
                <a:gd name="T54" fmla="*/ 125 w 130"/>
                <a:gd name="T55" fmla="*/ 28 h 138"/>
                <a:gd name="T56" fmla="*/ 121 w 130"/>
                <a:gd name="T57" fmla="*/ 16 h 138"/>
                <a:gd name="T58" fmla="*/ 112 w 130"/>
                <a:gd name="T59" fmla="*/ 8 h 138"/>
                <a:gd name="T60" fmla="*/ 86 w 130"/>
                <a:gd name="T61" fmla="*/ 1 h 138"/>
                <a:gd name="T62" fmla="*/ 50 w 130"/>
                <a:gd name="T63" fmla="*/ 1 h 138"/>
                <a:gd name="T64" fmla="*/ 21 w 130"/>
                <a:gd name="T65" fmla="*/ 9 h 138"/>
                <a:gd name="T66" fmla="*/ 4 w 130"/>
                <a:gd name="T67" fmla="*/ 24 h 138"/>
                <a:gd name="T68" fmla="*/ 1 w 130"/>
                <a:gd name="T69" fmla="*/ 44 h 138"/>
                <a:gd name="T70" fmla="*/ 11 w 130"/>
                <a:gd name="T71" fmla="*/ 62 h 138"/>
                <a:gd name="T72" fmla="*/ 28 w 130"/>
                <a:gd name="T73" fmla="*/ 73 h 138"/>
                <a:gd name="T74" fmla="*/ 69 w 130"/>
                <a:gd name="T75" fmla="*/ 79 h 138"/>
                <a:gd name="T76" fmla="*/ 88 w 130"/>
                <a:gd name="T77" fmla="*/ 81 h 138"/>
                <a:gd name="T78" fmla="*/ 106 w 130"/>
                <a:gd name="T79" fmla="*/ 91 h 138"/>
                <a:gd name="T80" fmla="*/ 110 w 130"/>
                <a:gd name="T81" fmla="*/ 105 h 138"/>
                <a:gd name="T82" fmla="*/ 105 w 130"/>
                <a:gd name="T83" fmla="*/ 117 h 138"/>
                <a:gd name="T84" fmla="*/ 92 w 130"/>
                <a:gd name="T85" fmla="*/ 125 h 138"/>
                <a:gd name="T86" fmla="*/ 68 w 130"/>
                <a:gd name="T87" fmla="*/ 130 h 138"/>
                <a:gd name="T88" fmla="*/ 35 w 130"/>
                <a:gd name="T89" fmla="*/ 125 h 138"/>
                <a:gd name="T90" fmla="*/ 23 w 130"/>
                <a:gd name="T91" fmla="*/ 12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8">
                  <a:moveTo>
                    <a:pt x="22" y="119"/>
                  </a:moveTo>
                  <a:lnTo>
                    <a:pt x="24" y="119"/>
                  </a:lnTo>
                  <a:lnTo>
                    <a:pt x="27" y="117"/>
                  </a:lnTo>
                  <a:lnTo>
                    <a:pt x="30" y="116"/>
                  </a:lnTo>
                  <a:lnTo>
                    <a:pt x="32" y="114"/>
                  </a:lnTo>
                  <a:lnTo>
                    <a:pt x="34" y="112"/>
                  </a:lnTo>
                  <a:lnTo>
                    <a:pt x="35" y="110"/>
                  </a:lnTo>
                  <a:lnTo>
                    <a:pt x="36" y="106"/>
                  </a:lnTo>
                  <a:lnTo>
                    <a:pt x="36" y="103"/>
                  </a:lnTo>
                  <a:lnTo>
                    <a:pt x="35" y="99"/>
                  </a:lnTo>
                  <a:lnTo>
                    <a:pt x="32" y="95"/>
                  </a:lnTo>
                  <a:lnTo>
                    <a:pt x="30" y="94"/>
                  </a:lnTo>
                  <a:lnTo>
                    <a:pt x="27" y="92"/>
                  </a:lnTo>
                  <a:lnTo>
                    <a:pt x="22" y="91"/>
                  </a:lnTo>
                  <a:lnTo>
                    <a:pt x="18" y="90"/>
                  </a:lnTo>
                  <a:lnTo>
                    <a:pt x="15" y="91"/>
                  </a:lnTo>
                  <a:lnTo>
                    <a:pt x="10" y="92"/>
                  </a:lnTo>
                  <a:lnTo>
                    <a:pt x="6" y="94"/>
                  </a:lnTo>
                  <a:lnTo>
                    <a:pt x="3" y="97"/>
                  </a:lnTo>
                  <a:lnTo>
                    <a:pt x="1" y="100"/>
                  </a:lnTo>
                  <a:lnTo>
                    <a:pt x="0" y="104"/>
                  </a:lnTo>
                  <a:lnTo>
                    <a:pt x="1" y="107"/>
                  </a:lnTo>
                  <a:lnTo>
                    <a:pt x="2" y="111"/>
                  </a:lnTo>
                  <a:lnTo>
                    <a:pt x="4" y="116"/>
                  </a:lnTo>
                  <a:lnTo>
                    <a:pt x="9" y="120"/>
                  </a:lnTo>
                  <a:lnTo>
                    <a:pt x="15" y="125"/>
                  </a:lnTo>
                  <a:lnTo>
                    <a:pt x="23" y="130"/>
                  </a:lnTo>
                  <a:lnTo>
                    <a:pt x="32" y="133"/>
                  </a:lnTo>
                  <a:lnTo>
                    <a:pt x="42" y="136"/>
                  </a:lnTo>
                  <a:lnTo>
                    <a:pt x="51" y="137"/>
                  </a:lnTo>
                  <a:lnTo>
                    <a:pt x="61" y="137"/>
                  </a:lnTo>
                  <a:lnTo>
                    <a:pt x="77" y="137"/>
                  </a:lnTo>
                  <a:lnTo>
                    <a:pt x="86" y="136"/>
                  </a:lnTo>
                  <a:lnTo>
                    <a:pt x="93" y="135"/>
                  </a:lnTo>
                  <a:lnTo>
                    <a:pt x="102" y="132"/>
                  </a:lnTo>
                  <a:lnTo>
                    <a:pt x="109" y="128"/>
                  </a:lnTo>
                  <a:lnTo>
                    <a:pt x="116" y="122"/>
                  </a:lnTo>
                  <a:lnTo>
                    <a:pt x="123" y="116"/>
                  </a:lnTo>
                  <a:lnTo>
                    <a:pt x="127" y="108"/>
                  </a:lnTo>
                  <a:lnTo>
                    <a:pt x="128" y="101"/>
                  </a:lnTo>
                  <a:lnTo>
                    <a:pt x="129" y="93"/>
                  </a:lnTo>
                  <a:lnTo>
                    <a:pt x="128" y="85"/>
                  </a:lnTo>
                  <a:lnTo>
                    <a:pt x="125" y="79"/>
                  </a:lnTo>
                  <a:lnTo>
                    <a:pt x="121" y="73"/>
                  </a:lnTo>
                  <a:lnTo>
                    <a:pt x="115" y="67"/>
                  </a:lnTo>
                  <a:lnTo>
                    <a:pt x="109" y="64"/>
                  </a:lnTo>
                  <a:lnTo>
                    <a:pt x="104" y="61"/>
                  </a:lnTo>
                  <a:lnTo>
                    <a:pt x="96" y="58"/>
                  </a:lnTo>
                  <a:lnTo>
                    <a:pt x="87" y="56"/>
                  </a:lnTo>
                  <a:lnTo>
                    <a:pt x="73" y="55"/>
                  </a:lnTo>
                  <a:lnTo>
                    <a:pt x="58" y="54"/>
                  </a:lnTo>
                  <a:lnTo>
                    <a:pt x="48" y="53"/>
                  </a:lnTo>
                  <a:lnTo>
                    <a:pt x="41" y="51"/>
                  </a:lnTo>
                  <a:lnTo>
                    <a:pt x="35" y="48"/>
                  </a:lnTo>
                  <a:lnTo>
                    <a:pt x="29" y="45"/>
                  </a:lnTo>
                  <a:lnTo>
                    <a:pt x="24" y="42"/>
                  </a:lnTo>
                  <a:lnTo>
                    <a:pt x="21" y="36"/>
                  </a:lnTo>
                  <a:lnTo>
                    <a:pt x="20" y="31"/>
                  </a:lnTo>
                  <a:lnTo>
                    <a:pt x="22" y="25"/>
                  </a:lnTo>
                  <a:lnTo>
                    <a:pt x="27" y="19"/>
                  </a:lnTo>
                  <a:lnTo>
                    <a:pt x="35" y="14"/>
                  </a:lnTo>
                  <a:lnTo>
                    <a:pt x="45" y="10"/>
                  </a:lnTo>
                  <a:lnTo>
                    <a:pt x="57" y="8"/>
                  </a:lnTo>
                  <a:lnTo>
                    <a:pt x="70" y="7"/>
                  </a:lnTo>
                  <a:lnTo>
                    <a:pt x="82" y="7"/>
                  </a:lnTo>
                  <a:lnTo>
                    <a:pt x="89" y="8"/>
                  </a:lnTo>
                  <a:lnTo>
                    <a:pt x="95" y="10"/>
                  </a:lnTo>
                  <a:lnTo>
                    <a:pt x="99" y="11"/>
                  </a:lnTo>
                  <a:lnTo>
                    <a:pt x="99" y="12"/>
                  </a:lnTo>
                  <a:lnTo>
                    <a:pt x="96" y="13"/>
                  </a:lnTo>
                  <a:lnTo>
                    <a:pt x="94" y="16"/>
                  </a:lnTo>
                  <a:lnTo>
                    <a:pt x="91" y="19"/>
                  </a:lnTo>
                  <a:lnTo>
                    <a:pt x="90" y="22"/>
                  </a:lnTo>
                  <a:lnTo>
                    <a:pt x="89" y="25"/>
                  </a:lnTo>
                  <a:lnTo>
                    <a:pt x="89" y="28"/>
                  </a:lnTo>
                  <a:lnTo>
                    <a:pt x="90" y="30"/>
                  </a:lnTo>
                  <a:lnTo>
                    <a:pt x="93" y="34"/>
                  </a:lnTo>
                  <a:lnTo>
                    <a:pt x="97" y="37"/>
                  </a:lnTo>
                  <a:lnTo>
                    <a:pt x="102" y="39"/>
                  </a:lnTo>
                  <a:lnTo>
                    <a:pt x="106" y="39"/>
                  </a:lnTo>
                  <a:lnTo>
                    <a:pt x="112" y="39"/>
                  </a:lnTo>
                  <a:lnTo>
                    <a:pt x="116" y="39"/>
                  </a:lnTo>
                  <a:lnTo>
                    <a:pt x="123" y="33"/>
                  </a:lnTo>
                  <a:lnTo>
                    <a:pt x="125" y="28"/>
                  </a:lnTo>
                  <a:lnTo>
                    <a:pt x="125" y="25"/>
                  </a:lnTo>
                  <a:lnTo>
                    <a:pt x="124" y="21"/>
                  </a:lnTo>
                  <a:lnTo>
                    <a:pt x="121" y="16"/>
                  </a:lnTo>
                  <a:lnTo>
                    <a:pt x="118" y="13"/>
                  </a:lnTo>
                  <a:lnTo>
                    <a:pt x="115" y="10"/>
                  </a:lnTo>
                  <a:lnTo>
                    <a:pt x="112" y="8"/>
                  </a:lnTo>
                  <a:lnTo>
                    <a:pt x="104" y="5"/>
                  </a:lnTo>
                  <a:lnTo>
                    <a:pt x="95" y="2"/>
                  </a:lnTo>
                  <a:lnTo>
                    <a:pt x="86" y="1"/>
                  </a:lnTo>
                  <a:lnTo>
                    <a:pt x="77" y="0"/>
                  </a:lnTo>
                  <a:lnTo>
                    <a:pt x="57" y="0"/>
                  </a:lnTo>
                  <a:lnTo>
                    <a:pt x="50" y="1"/>
                  </a:lnTo>
                  <a:lnTo>
                    <a:pt x="41" y="2"/>
                  </a:lnTo>
                  <a:lnTo>
                    <a:pt x="29" y="6"/>
                  </a:lnTo>
                  <a:lnTo>
                    <a:pt x="21" y="9"/>
                  </a:lnTo>
                  <a:lnTo>
                    <a:pt x="15" y="13"/>
                  </a:lnTo>
                  <a:lnTo>
                    <a:pt x="8" y="19"/>
                  </a:lnTo>
                  <a:lnTo>
                    <a:pt x="4" y="24"/>
                  </a:lnTo>
                  <a:lnTo>
                    <a:pt x="1" y="32"/>
                  </a:lnTo>
                  <a:lnTo>
                    <a:pt x="0" y="36"/>
                  </a:lnTo>
                  <a:lnTo>
                    <a:pt x="1" y="44"/>
                  </a:lnTo>
                  <a:lnTo>
                    <a:pt x="3" y="50"/>
                  </a:lnTo>
                  <a:lnTo>
                    <a:pt x="6" y="56"/>
                  </a:lnTo>
                  <a:lnTo>
                    <a:pt x="11" y="62"/>
                  </a:lnTo>
                  <a:lnTo>
                    <a:pt x="15" y="66"/>
                  </a:lnTo>
                  <a:lnTo>
                    <a:pt x="22" y="70"/>
                  </a:lnTo>
                  <a:lnTo>
                    <a:pt x="28" y="73"/>
                  </a:lnTo>
                  <a:lnTo>
                    <a:pt x="38" y="76"/>
                  </a:lnTo>
                  <a:lnTo>
                    <a:pt x="55" y="79"/>
                  </a:lnTo>
                  <a:lnTo>
                    <a:pt x="69" y="79"/>
                  </a:lnTo>
                  <a:lnTo>
                    <a:pt x="79" y="80"/>
                  </a:lnTo>
                  <a:lnTo>
                    <a:pt x="83" y="81"/>
                  </a:lnTo>
                  <a:lnTo>
                    <a:pt x="88" y="81"/>
                  </a:lnTo>
                  <a:lnTo>
                    <a:pt x="94" y="84"/>
                  </a:lnTo>
                  <a:lnTo>
                    <a:pt x="102" y="87"/>
                  </a:lnTo>
                  <a:lnTo>
                    <a:pt x="106" y="91"/>
                  </a:lnTo>
                  <a:lnTo>
                    <a:pt x="109" y="97"/>
                  </a:lnTo>
                  <a:lnTo>
                    <a:pt x="110" y="101"/>
                  </a:lnTo>
                  <a:lnTo>
                    <a:pt x="110" y="105"/>
                  </a:lnTo>
                  <a:lnTo>
                    <a:pt x="109" y="109"/>
                  </a:lnTo>
                  <a:lnTo>
                    <a:pt x="108" y="113"/>
                  </a:lnTo>
                  <a:lnTo>
                    <a:pt x="105" y="117"/>
                  </a:lnTo>
                  <a:lnTo>
                    <a:pt x="102" y="120"/>
                  </a:lnTo>
                  <a:lnTo>
                    <a:pt x="97" y="123"/>
                  </a:lnTo>
                  <a:lnTo>
                    <a:pt x="92" y="125"/>
                  </a:lnTo>
                  <a:lnTo>
                    <a:pt x="86" y="127"/>
                  </a:lnTo>
                  <a:lnTo>
                    <a:pt x="79" y="129"/>
                  </a:lnTo>
                  <a:lnTo>
                    <a:pt x="68" y="130"/>
                  </a:lnTo>
                  <a:lnTo>
                    <a:pt x="57" y="130"/>
                  </a:lnTo>
                  <a:lnTo>
                    <a:pt x="45" y="128"/>
                  </a:lnTo>
                  <a:lnTo>
                    <a:pt x="35" y="125"/>
                  </a:lnTo>
                  <a:lnTo>
                    <a:pt x="29" y="123"/>
                  </a:lnTo>
                  <a:lnTo>
                    <a:pt x="24" y="121"/>
                  </a:lnTo>
                  <a:lnTo>
                    <a:pt x="23" y="120"/>
                  </a:lnTo>
                  <a:lnTo>
                    <a:pt x="22" y="119"/>
                  </a:lnTo>
                </a:path>
              </a:pathLst>
            </a:custGeom>
            <a:solidFill>
              <a:srgbClr val="FFFFFF"/>
            </a:solidFill>
            <a:ln w="12700" cap="rnd" cmpd="sng">
              <a:solidFill>
                <a:schemeClr val="bg1"/>
              </a:solidFill>
              <a:prstDash val="solid"/>
              <a:round/>
              <a:headEnd type="none" w="med" len="med"/>
              <a:tailEnd type="none" w="med" len="med"/>
            </a:ln>
            <a:effectLst>
              <a:outerShdw dist="35921" dir="2700000" algn="ctr" rotWithShape="0">
                <a:srgbClr val="0D1837"/>
              </a:outerShdw>
            </a:effectLst>
          </p:spPr>
          <p:txBody>
            <a:bodyPr/>
            <a:lstStyle/>
            <a:p>
              <a:endParaRPr lang="en-GB"/>
            </a:p>
          </p:txBody>
        </p:sp>
      </p:grpSp>
      <p:sp>
        <p:nvSpPr>
          <p:cNvPr id="116616" name="Rectangle 904"/>
          <p:cNvSpPr>
            <a:spLocks noChangeArrowheads="1"/>
          </p:cNvSpPr>
          <p:nvPr/>
        </p:nvSpPr>
        <p:spPr bwMode="auto">
          <a:xfrm>
            <a:off x="1754188" y="3968750"/>
            <a:ext cx="577850" cy="3333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800">
                <a:solidFill>
                  <a:srgbClr val="000000"/>
                </a:solidFill>
                <a:latin typeface="Arial" charset="0"/>
              </a:rPr>
              <a:t>Zeit</a:t>
            </a:r>
          </a:p>
        </p:txBody>
      </p:sp>
      <p:sp>
        <p:nvSpPr>
          <p:cNvPr id="116619" name="AutoShape 907"/>
          <p:cNvSpPr>
            <a:spLocks noChangeArrowheads="1"/>
          </p:cNvSpPr>
          <p:nvPr/>
        </p:nvSpPr>
        <p:spPr bwMode="auto">
          <a:xfrm>
            <a:off x="3946525" y="2670175"/>
            <a:ext cx="1314450" cy="865188"/>
          </a:xfrm>
          <a:prstGeom prst="triangle">
            <a:avLst>
              <a:gd name="adj" fmla="val 50000"/>
            </a:avLst>
          </a:prstGeom>
          <a:noFill/>
          <a:ln w="5715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16621" name="Group 909"/>
          <p:cNvGrpSpPr>
            <a:grpSpLocks/>
          </p:cNvGrpSpPr>
          <p:nvPr/>
        </p:nvGrpSpPr>
        <p:grpSpPr bwMode="auto">
          <a:xfrm>
            <a:off x="8402638" y="215900"/>
            <a:ext cx="1243012" cy="950913"/>
            <a:chOff x="5520" y="144"/>
            <a:chExt cx="816" cy="632"/>
          </a:xfrm>
        </p:grpSpPr>
        <p:sp>
          <p:nvSpPr>
            <p:cNvPr id="116622" name="Oval 910"/>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6623" name="Oval 911"/>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6624" name="Oval 912"/>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6625" name="Oval 913"/>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26" name="Oval 914"/>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27" name="Oval 915"/>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28" name="Freeform 916"/>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29" name="Freeform 917"/>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30" name="Freeform 918"/>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31" name="Freeform 919"/>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6632" name="Oval 920"/>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6633" name="Oval 921"/>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6634" name="Oval 922"/>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6635" name="AutoShape 923"/>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6636" name="AutoShape 924"/>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6637" name="Text Box 925"/>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16638" name="Oval 926"/>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344613" y="550863"/>
            <a:ext cx="4464050" cy="720725"/>
          </a:xfrm>
        </p:spPr>
        <p:txBody>
          <a:bodyPr/>
          <a:lstStyle/>
          <a:p>
            <a:r>
              <a:rPr lang="de-DE" altLang="en-US"/>
              <a:t>Reporting</a:t>
            </a:r>
            <a:br>
              <a:rPr lang="de-DE" altLang="en-US"/>
            </a:br>
            <a:r>
              <a:rPr lang="de-DE" altLang="en-US" sz="1700" i="1"/>
              <a:t>4. Wirkungsfelder : Software-Management</a:t>
            </a:r>
            <a:r>
              <a:rPr lang="de-DE" altLang="en-US" sz="1700"/>
              <a:t> </a:t>
            </a:r>
          </a:p>
        </p:txBody>
      </p:sp>
      <p:sp>
        <p:nvSpPr>
          <p:cNvPr id="82967" name="Rectangle 23"/>
          <p:cNvSpPr>
            <a:spLocks noChangeArrowheads="1"/>
          </p:cNvSpPr>
          <p:nvPr/>
        </p:nvSpPr>
        <p:spPr bwMode="auto">
          <a:xfrm>
            <a:off x="769938" y="2290763"/>
            <a:ext cx="500062" cy="1431925"/>
          </a:xfrm>
          <a:prstGeom prst="rect">
            <a:avLst/>
          </a:prstGeom>
          <a:solidFill>
            <a:srgbClr val="FFFFFF"/>
          </a:solidFill>
          <a:ln w="12700">
            <a:solidFill>
              <a:schemeClr val="tx1"/>
            </a:solidFill>
            <a:miter lim="800000"/>
            <a:headEnd/>
            <a:tailEnd/>
          </a:ln>
          <a:effectLst>
            <a:outerShdw dist="107763" dir="2700000" algn="ctr" rotWithShape="0">
              <a:schemeClr val="bg1"/>
            </a:outerShdw>
          </a:effectLst>
        </p:spPr>
        <p:txBody>
          <a:bodyPr wrap="none" anchor="ctr"/>
          <a:lstStyle/>
          <a:p>
            <a:endParaRPr lang="en-GB"/>
          </a:p>
        </p:txBody>
      </p:sp>
      <p:sp>
        <p:nvSpPr>
          <p:cNvPr id="82968" name="Oval 24"/>
          <p:cNvSpPr>
            <a:spLocks noChangeArrowheads="1"/>
          </p:cNvSpPr>
          <p:nvPr/>
        </p:nvSpPr>
        <p:spPr bwMode="auto">
          <a:xfrm>
            <a:off x="842963" y="2435225"/>
            <a:ext cx="354012" cy="34925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69" name="Oval 25"/>
          <p:cNvSpPr>
            <a:spLocks noChangeArrowheads="1"/>
          </p:cNvSpPr>
          <p:nvPr/>
        </p:nvSpPr>
        <p:spPr bwMode="auto">
          <a:xfrm>
            <a:off x="842963" y="2868613"/>
            <a:ext cx="354012" cy="347662"/>
          </a:xfrm>
          <a:prstGeom prst="ellipse">
            <a:avLst/>
          </a:prstGeom>
          <a:solidFill>
            <a:srgbClr val="FFFF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0" name="Oval 26"/>
          <p:cNvSpPr>
            <a:spLocks noChangeArrowheads="1"/>
          </p:cNvSpPr>
          <p:nvPr/>
        </p:nvSpPr>
        <p:spPr bwMode="auto">
          <a:xfrm>
            <a:off x="842963" y="3302000"/>
            <a:ext cx="354012" cy="347663"/>
          </a:xfrm>
          <a:prstGeom prst="ellipse">
            <a:avLst/>
          </a:prstGeom>
          <a:solidFill>
            <a:schemeClr val="hlink"/>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1" name="Line 27"/>
          <p:cNvSpPr>
            <a:spLocks noChangeShapeType="1"/>
          </p:cNvSpPr>
          <p:nvPr/>
        </p:nvSpPr>
        <p:spPr bwMode="auto">
          <a:xfrm flipV="1">
            <a:off x="1373188" y="2260600"/>
            <a:ext cx="828675" cy="336550"/>
          </a:xfrm>
          <a:prstGeom prst="line">
            <a:avLst/>
          </a:prstGeom>
          <a:noFill/>
          <a:ln w="508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2" name="Rectangle 28"/>
          <p:cNvSpPr>
            <a:spLocks noChangeArrowheads="1"/>
          </p:cNvSpPr>
          <p:nvPr/>
        </p:nvSpPr>
        <p:spPr bwMode="auto">
          <a:xfrm>
            <a:off x="2227263" y="2159000"/>
            <a:ext cx="785812"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Gefahr</a:t>
            </a:r>
          </a:p>
        </p:txBody>
      </p:sp>
      <p:sp>
        <p:nvSpPr>
          <p:cNvPr id="82973" name="Rectangle 29"/>
          <p:cNvSpPr>
            <a:spLocks noChangeArrowheads="1"/>
          </p:cNvSpPr>
          <p:nvPr/>
        </p:nvSpPr>
        <p:spPr bwMode="auto">
          <a:xfrm>
            <a:off x="2227263" y="2879725"/>
            <a:ext cx="965200"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unsicher</a:t>
            </a:r>
          </a:p>
        </p:txBody>
      </p:sp>
      <p:sp>
        <p:nvSpPr>
          <p:cNvPr id="82974" name="Rectangle 30"/>
          <p:cNvSpPr>
            <a:spLocks noChangeArrowheads="1"/>
          </p:cNvSpPr>
          <p:nvPr/>
        </p:nvSpPr>
        <p:spPr bwMode="auto">
          <a:xfrm>
            <a:off x="2227263" y="3673475"/>
            <a:ext cx="498475" cy="29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500">
                <a:solidFill>
                  <a:srgbClr val="FFFFFF"/>
                </a:solidFill>
                <a:latin typeface="Arial" charset="0"/>
              </a:rPr>
              <a:t>o.k.</a:t>
            </a:r>
          </a:p>
        </p:txBody>
      </p:sp>
      <p:sp>
        <p:nvSpPr>
          <p:cNvPr id="82975" name="Line 31"/>
          <p:cNvSpPr>
            <a:spLocks noChangeShapeType="1"/>
          </p:cNvSpPr>
          <p:nvPr/>
        </p:nvSpPr>
        <p:spPr bwMode="auto">
          <a:xfrm>
            <a:off x="1373188" y="3006725"/>
            <a:ext cx="828675" cy="0"/>
          </a:xfrm>
          <a:prstGeom prst="line">
            <a:avLst/>
          </a:prstGeom>
          <a:noFill/>
          <a:ln w="508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6" name="Line 32"/>
          <p:cNvSpPr>
            <a:spLocks noChangeShapeType="1"/>
          </p:cNvSpPr>
          <p:nvPr/>
        </p:nvSpPr>
        <p:spPr bwMode="auto">
          <a:xfrm>
            <a:off x="1373188" y="3535363"/>
            <a:ext cx="828675" cy="241300"/>
          </a:xfrm>
          <a:prstGeom prst="line">
            <a:avLst/>
          </a:prstGeom>
          <a:noFill/>
          <a:ln w="50800">
            <a:solidFill>
              <a:schemeClr val="bg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7" name="Line 33"/>
          <p:cNvSpPr>
            <a:spLocks noChangeShapeType="1"/>
          </p:cNvSpPr>
          <p:nvPr/>
        </p:nvSpPr>
        <p:spPr bwMode="auto">
          <a:xfrm>
            <a:off x="1320800" y="2814638"/>
            <a:ext cx="70770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8" name="Line 34"/>
          <p:cNvSpPr>
            <a:spLocks noChangeShapeType="1"/>
          </p:cNvSpPr>
          <p:nvPr/>
        </p:nvSpPr>
        <p:spPr bwMode="auto">
          <a:xfrm>
            <a:off x="1320800" y="3246438"/>
            <a:ext cx="7077075"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79" name="Rectangle 35"/>
          <p:cNvSpPr>
            <a:spLocks noChangeArrowheads="1"/>
          </p:cNvSpPr>
          <p:nvPr/>
        </p:nvSpPr>
        <p:spPr bwMode="auto">
          <a:xfrm>
            <a:off x="4662488" y="2438400"/>
            <a:ext cx="2127250" cy="265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FF"/>
                </a:solidFill>
                <a:latin typeface="Arial" charset="0"/>
              </a:rPr>
              <a:t>Plan-Abweichung  &gt; 15%</a:t>
            </a:r>
          </a:p>
        </p:txBody>
      </p:sp>
      <p:sp>
        <p:nvSpPr>
          <p:cNvPr id="82980" name="Rectangle 36"/>
          <p:cNvSpPr>
            <a:spLocks noChangeArrowheads="1"/>
          </p:cNvSpPr>
          <p:nvPr/>
        </p:nvSpPr>
        <p:spPr bwMode="auto">
          <a:xfrm>
            <a:off x="4678363" y="3448050"/>
            <a:ext cx="2035175" cy="265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FF"/>
                </a:solidFill>
                <a:latin typeface="Arial" charset="0"/>
              </a:rPr>
              <a:t>Plan-Abweichung  &lt; 5%</a:t>
            </a:r>
          </a:p>
        </p:txBody>
      </p:sp>
      <p:sp>
        <p:nvSpPr>
          <p:cNvPr id="82981" name="Rectangle 37"/>
          <p:cNvSpPr>
            <a:spLocks noChangeArrowheads="1"/>
          </p:cNvSpPr>
          <p:nvPr/>
        </p:nvSpPr>
        <p:spPr bwMode="auto">
          <a:xfrm>
            <a:off x="4678363" y="2933700"/>
            <a:ext cx="2600325" cy="265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FF"/>
                </a:solidFill>
                <a:latin typeface="Arial" charset="0"/>
              </a:rPr>
              <a:t>15% &gt; Plan-Abweichung  &gt; 5% </a:t>
            </a:r>
          </a:p>
        </p:txBody>
      </p:sp>
      <p:sp>
        <p:nvSpPr>
          <p:cNvPr id="82983" name="Rectangle 39"/>
          <p:cNvSpPr>
            <a:spLocks noChangeArrowheads="1"/>
          </p:cNvSpPr>
          <p:nvPr/>
        </p:nvSpPr>
        <p:spPr bwMode="auto">
          <a:xfrm>
            <a:off x="3659188" y="4624388"/>
            <a:ext cx="500062" cy="1430337"/>
          </a:xfrm>
          <a:prstGeom prst="rect">
            <a:avLst/>
          </a:prstGeom>
          <a:solidFill>
            <a:srgbClr val="FFFFFF"/>
          </a:solidFill>
          <a:ln w="12700">
            <a:solidFill>
              <a:schemeClr val="tx1"/>
            </a:solidFill>
            <a:miter lim="800000"/>
            <a:headEnd/>
            <a:tailEnd/>
          </a:ln>
          <a:effectLst>
            <a:outerShdw dist="107763" dir="2700000" algn="ctr" rotWithShape="0">
              <a:srgbClr val="0D1837"/>
            </a:outerShdw>
          </a:effectLst>
        </p:spPr>
        <p:txBody>
          <a:bodyPr wrap="none" anchor="ctr"/>
          <a:lstStyle/>
          <a:p>
            <a:endParaRPr lang="en-GB"/>
          </a:p>
        </p:txBody>
      </p:sp>
      <p:sp>
        <p:nvSpPr>
          <p:cNvPr id="82984" name="Oval 40"/>
          <p:cNvSpPr>
            <a:spLocks noChangeArrowheads="1"/>
          </p:cNvSpPr>
          <p:nvPr/>
        </p:nvSpPr>
        <p:spPr bwMode="auto">
          <a:xfrm>
            <a:off x="3732213" y="4768850"/>
            <a:ext cx="354012" cy="347663"/>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85" name="Oval 41"/>
          <p:cNvSpPr>
            <a:spLocks noChangeArrowheads="1"/>
          </p:cNvSpPr>
          <p:nvPr/>
        </p:nvSpPr>
        <p:spPr bwMode="auto">
          <a:xfrm>
            <a:off x="3732213" y="5200650"/>
            <a:ext cx="354012" cy="349250"/>
          </a:xfrm>
          <a:prstGeom prst="ellipse">
            <a:avLst/>
          </a:prstGeom>
          <a:solidFill>
            <a:srgbClr val="FFFF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86" name="Oval 42"/>
          <p:cNvSpPr>
            <a:spLocks noChangeArrowheads="1"/>
          </p:cNvSpPr>
          <p:nvPr/>
        </p:nvSpPr>
        <p:spPr bwMode="auto">
          <a:xfrm>
            <a:off x="3732213" y="5634038"/>
            <a:ext cx="354012" cy="34925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87" name="AutoShape 43"/>
          <p:cNvSpPr>
            <a:spLocks noChangeArrowheads="1"/>
          </p:cNvSpPr>
          <p:nvPr/>
        </p:nvSpPr>
        <p:spPr bwMode="auto">
          <a:xfrm>
            <a:off x="7119938" y="3989388"/>
            <a:ext cx="2112962" cy="59531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Beispiel: Meilenstein-</a:t>
            </a:r>
          </a:p>
          <a:p>
            <a:pPr>
              <a:lnSpc>
                <a:spcPct val="90000"/>
              </a:lnSpc>
            </a:pPr>
            <a:r>
              <a:rPr lang="de-DE" altLang="en-US" sz="1100" b="0">
                <a:latin typeface="Arial" charset="0"/>
              </a:rPr>
              <a:t>erstellungszeit um 20% überzogen</a:t>
            </a:r>
          </a:p>
        </p:txBody>
      </p:sp>
      <p:sp>
        <p:nvSpPr>
          <p:cNvPr id="82989" name="Rectangle 45"/>
          <p:cNvSpPr>
            <a:spLocks noChangeArrowheads="1"/>
          </p:cNvSpPr>
          <p:nvPr/>
        </p:nvSpPr>
        <p:spPr bwMode="auto">
          <a:xfrm>
            <a:off x="736600" y="4557713"/>
            <a:ext cx="500063" cy="1431925"/>
          </a:xfrm>
          <a:prstGeom prst="rect">
            <a:avLst/>
          </a:prstGeom>
          <a:solidFill>
            <a:srgbClr val="FFFFFF"/>
          </a:solidFill>
          <a:ln w="12700">
            <a:solidFill>
              <a:schemeClr val="tx1"/>
            </a:solidFill>
            <a:miter lim="800000"/>
            <a:headEnd/>
            <a:tailEnd/>
          </a:ln>
          <a:effectLst>
            <a:outerShdw dist="107763" dir="2700000" algn="ctr" rotWithShape="0">
              <a:srgbClr val="0D1837"/>
            </a:outerShdw>
          </a:effectLst>
        </p:spPr>
        <p:txBody>
          <a:bodyPr wrap="none" anchor="ctr"/>
          <a:lstStyle/>
          <a:p>
            <a:endParaRPr lang="en-GB"/>
          </a:p>
        </p:txBody>
      </p:sp>
      <p:sp>
        <p:nvSpPr>
          <p:cNvPr id="82990" name="Oval 46"/>
          <p:cNvSpPr>
            <a:spLocks noChangeArrowheads="1"/>
          </p:cNvSpPr>
          <p:nvPr/>
        </p:nvSpPr>
        <p:spPr bwMode="auto">
          <a:xfrm>
            <a:off x="809625" y="4702175"/>
            <a:ext cx="354013" cy="34925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1" name="Oval 47"/>
          <p:cNvSpPr>
            <a:spLocks noChangeArrowheads="1"/>
          </p:cNvSpPr>
          <p:nvPr/>
        </p:nvSpPr>
        <p:spPr bwMode="auto">
          <a:xfrm>
            <a:off x="809625" y="5135563"/>
            <a:ext cx="354013" cy="347662"/>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2" name="Oval 48"/>
          <p:cNvSpPr>
            <a:spLocks noChangeArrowheads="1"/>
          </p:cNvSpPr>
          <p:nvPr/>
        </p:nvSpPr>
        <p:spPr bwMode="auto">
          <a:xfrm>
            <a:off x="809625" y="5568950"/>
            <a:ext cx="354013" cy="347663"/>
          </a:xfrm>
          <a:prstGeom prst="ellipse">
            <a:avLst/>
          </a:pr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4" name="Rectangle 50"/>
          <p:cNvSpPr>
            <a:spLocks noChangeArrowheads="1"/>
          </p:cNvSpPr>
          <p:nvPr/>
        </p:nvSpPr>
        <p:spPr bwMode="auto">
          <a:xfrm>
            <a:off x="6583363" y="4624388"/>
            <a:ext cx="498475" cy="1430337"/>
          </a:xfrm>
          <a:prstGeom prst="rect">
            <a:avLst/>
          </a:prstGeom>
          <a:solidFill>
            <a:srgbClr val="FFFFFF"/>
          </a:solidFill>
          <a:ln w="12700">
            <a:solidFill>
              <a:schemeClr val="tx1"/>
            </a:solidFill>
            <a:miter lim="800000"/>
            <a:headEnd/>
            <a:tailEnd/>
          </a:ln>
          <a:effectLst>
            <a:outerShdw dist="107763" dir="2700000" algn="ctr" rotWithShape="0">
              <a:srgbClr val="0D1837"/>
            </a:outerShdw>
          </a:effectLst>
        </p:spPr>
        <p:txBody>
          <a:bodyPr wrap="none" anchor="ctr"/>
          <a:lstStyle/>
          <a:p>
            <a:endParaRPr lang="en-GB"/>
          </a:p>
        </p:txBody>
      </p:sp>
      <p:sp>
        <p:nvSpPr>
          <p:cNvPr id="82995" name="Oval 51"/>
          <p:cNvSpPr>
            <a:spLocks noChangeArrowheads="1"/>
          </p:cNvSpPr>
          <p:nvPr/>
        </p:nvSpPr>
        <p:spPr bwMode="auto">
          <a:xfrm>
            <a:off x="6656388" y="4768850"/>
            <a:ext cx="352425" cy="347663"/>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6" name="Oval 52"/>
          <p:cNvSpPr>
            <a:spLocks noChangeArrowheads="1"/>
          </p:cNvSpPr>
          <p:nvPr/>
        </p:nvSpPr>
        <p:spPr bwMode="auto">
          <a:xfrm>
            <a:off x="6656388" y="5200650"/>
            <a:ext cx="352425" cy="34925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7" name="Oval 53"/>
          <p:cNvSpPr>
            <a:spLocks noChangeArrowheads="1"/>
          </p:cNvSpPr>
          <p:nvPr/>
        </p:nvSpPr>
        <p:spPr bwMode="auto">
          <a:xfrm>
            <a:off x="6656388" y="5634038"/>
            <a:ext cx="352425" cy="34925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2998" name="AutoShape 54"/>
          <p:cNvSpPr>
            <a:spLocks noChangeArrowheads="1"/>
          </p:cNvSpPr>
          <p:nvPr/>
        </p:nvSpPr>
        <p:spPr bwMode="auto">
          <a:xfrm>
            <a:off x="4084638" y="4422775"/>
            <a:ext cx="2112962" cy="59531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Beispiel: Meilenstein-</a:t>
            </a:r>
          </a:p>
          <a:p>
            <a:pPr>
              <a:lnSpc>
                <a:spcPct val="90000"/>
              </a:lnSpc>
            </a:pPr>
            <a:r>
              <a:rPr lang="de-DE" altLang="en-US" sz="1100" b="0">
                <a:latin typeface="Arial" charset="0"/>
              </a:rPr>
              <a:t>erstellungszeit um 9% überzogen</a:t>
            </a:r>
          </a:p>
        </p:txBody>
      </p:sp>
      <p:sp>
        <p:nvSpPr>
          <p:cNvPr id="82999" name="AutoShape 55"/>
          <p:cNvSpPr>
            <a:spLocks noChangeArrowheads="1"/>
          </p:cNvSpPr>
          <p:nvPr/>
        </p:nvSpPr>
        <p:spPr bwMode="auto">
          <a:xfrm>
            <a:off x="1308100" y="4856163"/>
            <a:ext cx="2112963" cy="59531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outerShdw dist="107763" dir="2700000" algn="ctr" rotWithShape="0">
              <a:srgbClr val="0D1837"/>
            </a:outerShdw>
          </a:effec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b="0">
                <a:latin typeface="Arial" charset="0"/>
              </a:rPr>
              <a:t>Beispiel: Meilenstein-</a:t>
            </a:r>
          </a:p>
          <a:p>
            <a:pPr>
              <a:lnSpc>
                <a:spcPct val="90000"/>
              </a:lnSpc>
            </a:pPr>
            <a:r>
              <a:rPr lang="de-DE" altLang="en-US" sz="1100" b="0">
                <a:latin typeface="Arial" charset="0"/>
              </a:rPr>
              <a:t>erstellungszeit um 1% überzogen</a:t>
            </a:r>
          </a:p>
        </p:txBody>
      </p:sp>
      <p:sp>
        <p:nvSpPr>
          <p:cNvPr id="83000" name="Rectangle 56"/>
          <p:cNvSpPr>
            <a:spLocks noChangeArrowheads="1"/>
          </p:cNvSpPr>
          <p:nvPr/>
        </p:nvSpPr>
        <p:spPr bwMode="auto">
          <a:xfrm>
            <a:off x="3640138" y="2201863"/>
            <a:ext cx="990600" cy="265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00"/>
                </a:solidFill>
                <a:latin typeface="Arial" charset="0"/>
              </a:rPr>
              <a:t>Beispiel ...</a:t>
            </a:r>
          </a:p>
        </p:txBody>
      </p:sp>
      <p:sp>
        <p:nvSpPr>
          <p:cNvPr id="83037" name="AutoShape 93"/>
          <p:cNvSpPr>
            <a:spLocks noChangeArrowheads="1"/>
          </p:cNvSpPr>
          <p:nvPr/>
        </p:nvSpPr>
        <p:spPr bwMode="auto">
          <a:xfrm>
            <a:off x="4794250" y="1404938"/>
            <a:ext cx="4418013" cy="681037"/>
          </a:xfrm>
          <a:prstGeom prst="roundRect">
            <a:avLst>
              <a:gd name="adj" fmla="val 12495"/>
            </a:avLst>
          </a:prstGeom>
          <a:solidFill>
            <a:srgbClr val="FFFFFF"/>
          </a:solidFill>
          <a:ln w="12700">
            <a:solidFill>
              <a:schemeClr val="bg1"/>
            </a:solidFill>
            <a:round/>
            <a:headEnd/>
            <a:tailEnd/>
          </a:ln>
          <a:effectLst>
            <a:outerShdw dist="107763" dir="2700000" algn="ctr" rotWithShape="0">
              <a:schemeClr val="bg1"/>
            </a:outerShdw>
          </a:effectLst>
        </p:spPr>
        <p:txBody>
          <a:bodyPr lIns="86326" tIns="42405" rIns="86326" bIns="42405">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b="0">
                <a:latin typeface="Arial" charset="0"/>
              </a:rPr>
              <a:t>Zur Klassifizierung von gemeldeten Prozessgrößen wie z.B. Fertigstellungsterminen oder verbrauchten Ressourcen sind </a:t>
            </a:r>
            <a:r>
              <a:rPr lang="de-DE" altLang="en-US" sz="1300">
                <a:latin typeface="Arial" charset="0"/>
              </a:rPr>
              <a:t>Prozesstoleranzen</a:t>
            </a:r>
            <a:r>
              <a:rPr lang="de-DE" altLang="en-US" sz="1300" b="0">
                <a:latin typeface="Arial" charset="0"/>
              </a:rPr>
              <a:t> festzulegen.</a:t>
            </a:r>
          </a:p>
        </p:txBody>
      </p:sp>
      <p:grpSp>
        <p:nvGrpSpPr>
          <p:cNvPr id="83038" name="Group 94"/>
          <p:cNvGrpSpPr>
            <a:grpSpLocks/>
          </p:cNvGrpSpPr>
          <p:nvPr/>
        </p:nvGrpSpPr>
        <p:grpSpPr bwMode="auto">
          <a:xfrm>
            <a:off x="8402638" y="215900"/>
            <a:ext cx="1243012" cy="950913"/>
            <a:chOff x="5520" y="144"/>
            <a:chExt cx="816" cy="632"/>
          </a:xfrm>
        </p:grpSpPr>
        <p:sp>
          <p:nvSpPr>
            <p:cNvPr id="83039" name="Oval 95"/>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3040" name="Oval 96"/>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3041" name="Oval 97"/>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3042" name="Oval 98"/>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3" name="Oval 99"/>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4" name="Oval 100"/>
            <p:cNvSpPr>
              <a:spLocks noChangeArrowheads="1"/>
            </p:cNvSpPr>
            <p:nvPr/>
          </p:nvSpPr>
          <p:spPr bwMode="auto">
            <a:xfrm>
              <a:off x="5861" y="307"/>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5" name="Freeform 101"/>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6" name="Freeform 102"/>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7" name="Freeform 103"/>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8" name="Freeform 104"/>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3049" name="Oval 105"/>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3050" name="Oval 106"/>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3051" name="Oval 107"/>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3052" name="AutoShape 108"/>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3053" name="AutoShape 109"/>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3054" name="Text Box 110"/>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83055" name="Oval 111"/>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344613" y="554038"/>
            <a:ext cx="4464050" cy="720725"/>
          </a:xfrm>
        </p:spPr>
        <p:txBody>
          <a:bodyPr/>
          <a:lstStyle/>
          <a:p>
            <a:r>
              <a:rPr lang="de-DE" altLang="en-US"/>
              <a:t>Projektmanagement</a:t>
            </a:r>
            <a:br>
              <a:rPr lang="de-DE" altLang="en-US"/>
            </a:br>
            <a:r>
              <a:rPr lang="de-DE" altLang="en-US" sz="1700" i="1"/>
              <a:t>4. Wirkungsfelder : Software-Management</a:t>
            </a:r>
            <a:r>
              <a:rPr lang="de-DE" altLang="en-US" sz="1700"/>
              <a:t> </a:t>
            </a:r>
          </a:p>
        </p:txBody>
      </p:sp>
      <p:grpSp>
        <p:nvGrpSpPr>
          <p:cNvPr id="63522" name="Group 34"/>
          <p:cNvGrpSpPr>
            <a:grpSpLocks/>
          </p:cNvGrpSpPr>
          <p:nvPr/>
        </p:nvGrpSpPr>
        <p:grpSpPr bwMode="auto">
          <a:xfrm>
            <a:off x="8402638" y="215900"/>
            <a:ext cx="1243012" cy="950913"/>
            <a:chOff x="5520" y="144"/>
            <a:chExt cx="816" cy="632"/>
          </a:xfrm>
        </p:grpSpPr>
        <p:sp>
          <p:nvSpPr>
            <p:cNvPr id="63494" name="Oval 6"/>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3495" name="Oval 7"/>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3496" name="Oval 8"/>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3497" name="Oval 9"/>
            <p:cNvSpPr>
              <a:spLocks noChangeArrowheads="1"/>
            </p:cNvSpPr>
            <p:nvPr/>
          </p:nvSpPr>
          <p:spPr bwMode="auto">
            <a:xfrm>
              <a:off x="5808" y="193"/>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498" name="Oval 10"/>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499" name="Oval 11"/>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500" name="Freeform 12"/>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501" name="Freeform 13"/>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502" name="Freeform 14"/>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503" name="Freeform 15"/>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3504" name="Oval 16"/>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3505" name="Oval 17"/>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3506" name="Oval 18"/>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3507" name="AutoShape 19"/>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3508" name="AutoShape 20"/>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3509" name="Text Box 21"/>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3511" name="Oval 23"/>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
        <p:nvSpPr>
          <p:cNvPr id="63512" name="Text Box 24"/>
          <p:cNvSpPr txBox="1">
            <a:spLocks noChangeArrowheads="1"/>
          </p:cNvSpPr>
          <p:nvPr/>
        </p:nvSpPr>
        <p:spPr bwMode="auto">
          <a:xfrm>
            <a:off x="1462088" y="1744663"/>
            <a:ext cx="7483475" cy="415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endParaRPr lang="de-DE" altLang="en-US" sz="1700">
              <a:solidFill>
                <a:srgbClr val="FFFF00"/>
              </a:solidFill>
              <a:latin typeface="Arial" charset="0"/>
            </a:endParaRPr>
          </a:p>
          <a:p>
            <a:r>
              <a:rPr lang="de-DE" altLang="en-US" sz="1700">
                <a:solidFill>
                  <a:srgbClr val="FFFF00"/>
                </a:solidFill>
                <a:latin typeface="Arial" charset="0"/>
              </a:rPr>
              <a:t>Anwendung und Adaption des Software-Entwicklungsprozesses</a:t>
            </a:r>
          </a:p>
          <a:p>
            <a:r>
              <a:rPr lang="de-DE" altLang="en-US" sz="1700">
                <a:solidFill>
                  <a:srgbClr val="FFFF00"/>
                </a:solidFill>
                <a:latin typeface="Arial" charset="0"/>
              </a:rPr>
              <a:t>und seiner Dienstprozesse</a:t>
            </a:r>
          </a:p>
          <a:p>
            <a:pPr lvl="1"/>
            <a:r>
              <a:rPr lang="de-DE" altLang="en-US" sz="1300">
                <a:solidFill>
                  <a:srgbClr val="FFFFFF"/>
                </a:solidFill>
                <a:latin typeface="Arial" charset="0"/>
              </a:rPr>
              <a:t>Das Projektmanagement</a:t>
            </a:r>
          </a:p>
          <a:p>
            <a:pPr lvl="1">
              <a:buFontTx/>
              <a:buChar char="•"/>
            </a:pPr>
            <a:r>
              <a:rPr lang="de-DE" altLang="en-US" sz="1300">
                <a:solidFill>
                  <a:srgbClr val="FFFFFF"/>
                </a:solidFill>
                <a:latin typeface="Arial" charset="0"/>
              </a:rPr>
              <a:t> führt die vom</a:t>
            </a:r>
            <a:r>
              <a:rPr lang="de-DE" altLang="en-US" sz="1700">
                <a:solidFill>
                  <a:srgbClr val="FFFF00"/>
                </a:solidFill>
                <a:latin typeface="Arial" charset="0"/>
              </a:rPr>
              <a:t> </a:t>
            </a:r>
            <a:r>
              <a:rPr lang="de-DE" altLang="en-US" sz="1300">
                <a:solidFill>
                  <a:srgbClr val="FFFFFF"/>
                </a:solidFill>
                <a:latin typeface="Arial" charset="0"/>
              </a:rPr>
              <a:t>Prozessmanagement definierten Prozesse aus,</a:t>
            </a:r>
          </a:p>
          <a:p>
            <a:pPr lvl="1">
              <a:buFontTx/>
              <a:buChar char="•"/>
            </a:pPr>
            <a:r>
              <a:rPr lang="de-DE" altLang="en-US" sz="1300">
                <a:solidFill>
                  <a:srgbClr val="FFFFFF"/>
                </a:solidFill>
                <a:latin typeface="Arial" charset="0"/>
              </a:rPr>
              <a:t> adaptiert sie für das konkrete Projekt und</a:t>
            </a:r>
          </a:p>
          <a:p>
            <a:pPr lvl="1">
              <a:buFontTx/>
              <a:buChar char="•"/>
            </a:pPr>
            <a:r>
              <a:rPr lang="de-DE" altLang="en-US" sz="1300">
                <a:solidFill>
                  <a:srgbClr val="FFFFFF"/>
                </a:solidFill>
                <a:latin typeface="Arial" charset="0"/>
              </a:rPr>
              <a:t> liefert im Projektverlauf Kennzahlen durch definierte Metriken.</a:t>
            </a:r>
          </a:p>
          <a:p>
            <a:endParaRPr lang="de-DE" altLang="en-US" sz="1300">
              <a:solidFill>
                <a:srgbClr val="FFFFFF"/>
              </a:solidFill>
              <a:latin typeface="Arial" charset="0"/>
            </a:endParaRPr>
          </a:p>
          <a:p>
            <a:r>
              <a:rPr lang="de-DE" altLang="en-US" sz="1700">
                <a:solidFill>
                  <a:srgbClr val="FFFF00"/>
                </a:solidFill>
                <a:latin typeface="Arial" charset="0"/>
              </a:rPr>
              <a:t>Auftragsmanagement/ Beauftragungsverfahren</a:t>
            </a:r>
          </a:p>
          <a:p>
            <a:pPr lvl="1"/>
            <a:r>
              <a:rPr lang="de-DE" altLang="en-US" sz="1300">
                <a:solidFill>
                  <a:srgbClr val="FFFFFF"/>
                </a:solidFill>
                <a:latin typeface="Arial" charset="0"/>
              </a:rPr>
              <a:t>Das Projektmanagement ist verantwortlich für die Schnittstellen der Projektes mit</a:t>
            </a:r>
            <a:br>
              <a:rPr lang="de-DE" altLang="en-US" sz="1300">
                <a:solidFill>
                  <a:srgbClr val="FFFFFF"/>
                </a:solidFill>
                <a:latin typeface="Arial" charset="0"/>
              </a:rPr>
            </a:br>
            <a:r>
              <a:rPr lang="de-DE" altLang="en-US" sz="1300">
                <a:solidFill>
                  <a:srgbClr val="FFFFFF"/>
                </a:solidFill>
                <a:latin typeface="Arial" charset="0"/>
              </a:rPr>
              <a:t>Projektkunden und -lieferanten innerhalb und außerhalb des Unternehmens.</a:t>
            </a:r>
          </a:p>
          <a:p>
            <a:endParaRPr lang="de-DE" altLang="en-US" sz="1700">
              <a:solidFill>
                <a:srgbClr val="FFFF00"/>
              </a:solidFill>
              <a:latin typeface="Arial" charset="0"/>
            </a:endParaRPr>
          </a:p>
          <a:p>
            <a:r>
              <a:rPr lang="de-DE" altLang="en-US" sz="1700">
                <a:solidFill>
                  <a:srgbClr val="FFFF00"/>
                </a:solidFill>
                <a:latin typeface="Arial" charset="0"/>
              </a:rPr>
              <a:t>Projektplanung</a:t>
            </a:r>
          </a:p>
          <a:p>
            <a:pPr lvl="1"/>
            <a:r>
              <a:rPr lang="de-DE" altLang="en-US" sz="1300">
                <a:solidFill>
                  <a:srgbClr val="FFFFFF"/>
                </a:solidFill>
                <a:latin typeface="Arial" charset="0"/>
              </a:rPr>
              <a:t>Das Projektmanagement fügt  Ressourcen und Vorgehen auf der Zeitachse zusammen.</a:t>
            </a:r>
          </a:p>
          <a:p>
            <a:pPr lvl="1"/>
            <a:r>
              <a:rPr lang="de-DE" altLang="en-US" sz="1300">
                <a:solidFill>
                  <a:srgbClr val="FFFFFF"/>
                </a:solidFill>
                <a:latin typeface="Arial" charset="0"/>
              </a:rPr>
              <a:t>Der Projektplan legt fest</a:t>
            </a:r>
          </a:p>
          <a:p>
            <a:pPr lvl="1">
              <a:buFontTx/>
              <a:buChar char="•"/>
            </a:pPr>
            <a:r>
              <a:rPr lang="de-DE" altLang="en-US" sz="1300">
                <a:solidFill>
                  <a:srgbClr val="FFFFFF"/>
                </a:solidFill>
                <a:latin typeface="Arial" charset="0"/>
              </a:rPr>
              <a:t> wer</a:t>
            </a:r>
          </a:p>
          <a:p>
            <a:pPr lvl="1">
              <a:buFontTx/>
              <a:buChar char="•"/>
            </a:pPr>
            <a:r>
              <a:rPr lang="de-DE" altLang="en-US" sz="1300">
                <a:solidFill>
                  <a:srgbClr val="FFFFFF"/>
                </a:solidFill>
                <a:latin typeface="Arial" charset="0"/>
              </a:rPr>
              <a:t> welches Projektergebnis</a:t>
            </a:r>
          </a:p>
          <a:p>
            <a:pPr lvl="1">
              <a:buFontTx/>
              <a:buChar char="•"/>
            </a:pPr>
            <a:r>
              <a:rPr lang="de-DE" altLang="en-US" sz="1300">
                <a:solidFill>
                  <a:srgbClr val="FFFFFF"/>
                </a:solidFill>
                <a:latin typeface="Arial" charset="0"/>
              </a:rPr>
              <a:t> nach welcher Methode</a:t>
            </a:r>
          </a:p>
          <a:p>
            <a:pPr lvl="1">
              <a:buFontTx/>
              <a:buChar char="•"/>
            </a:pPr>
            <a:r>
              <a:rPr lang="de-DE" altLang="en-US" sz="1300">
                <a:solidFill>
                  <a:srgbClr val="FFFFFF"/>
                </a:solidFill>
                <a:latin typeface="Arial" charset="0"/>
              </a:rPr>
              <a:t> bis wann erstellt.</a:t>
            </a:r>
            <a:endParaRPr lang="de-DE" altLang="en-US" sz="1700">
              <a:solidFill>
                <a:srgbClr val="FFFF00"/>
              </a:solidFill>
              <a:latin typeface="Arial" charset="0"/>
            </a:endParaRPr>
          </a:p>
        </p:txBody>
      </p:sp>
      <p:sp>
        <p:nvSpPr>
          <p:cNvPr id="63513" name="Rectangle 25"/>
          <p:cNvSpPr>
            <a:spLocks noChangeArrowheads="1"/>
          </p:cNvSpPr>
          <p:nvPr/>
        </p:nvSpPr>
        <p:spPr bwMode="auto">
          <a:xfrm rot="-5400000">
            <a:off x="1117600" y="2127251"/>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3514" name="Rectangle 26"/>
          <p:cNvSpPr>
            <a:spLocks noChangeArrowheads="1"/>
          </p:cNvSpPr>
          <p:nvPr/>
        </p:nvSpPr>
        <p:spPr bwMode="auto">
          <a:xfrm rot="-5400000">
            <a:off x="1117600" y="20240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3515" name="Rectangle 27"/>
          <p:cNvSpPr>
            <a:spLocks noChangeArrowheads="1"/>
          </p:cNvSpPr>
          <p:nvPr/>
        </p:nvSpPr>
        <p:spPr bwMode="auto">
          <a:xfrm rot="-5400000">
            <a:off x="1117600" y="35988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3516" name="Rectangle 28"/>
          <p:cNvSpPr>
            <a:spLocks noChangeArrowheads="1"/>
          </p:cNvSpPr>
          <p:nvPr/>
        </p:nvSpPr>
        <p:spPr bwMode="auto">
          <a:xfrm rot="-5400000">
            <a:off x="1117600" y="34845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3517" name="Rectangle 29"/>
          <p:cNvSpPr>
            <a:spLocks noChangeArrowheads="1"/>
          </p:cNvSpPr>
          <p:nvPr/>
        </p:nvSpPr>
        <p:spPr bwMode="auto">
          <a:xfrm rot="-5400000">
            <a:off x="1119187" y="452278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3518" name="Rectangle 30"/>
          <p:cNvSpPr>
            <a:spLocks noChangeArrowheads="1"/>
          </p:cNvSpPr>
          <p:nvPr/>
        </p:nvSpPr>
        <p:spPr bwMode="auto">
          <a:xfrm rot="-5400000">
            <a:off x="1119187" y="441483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44613" y="550863"/>
            <a:ext cx="4464050" cy="720725"/>
          </a:xfrm>
        </p:spPr>
        <p:txBody>
          <a:bodyPr/>
          <a:lstStyle/>
          <a:p>
            <a:r>
              <a:rPr lang="de-DE" altLang="en-US"/>
              <a:t>Projektmanagement</a:t>
            </a:r>
            <a:br>
              <a:rPr lang="de-DE" altLang="en-US"/>
            </a:br>
            <a:r>
              <a:rPr lang="de-DE" altLang="en-US" sz="1700" i="1"/>
              <a:t>4. Wirkungsfelder : Software-Management</a:t>
            </a:r>
            <a:r>
              <a:rPr lang="de-DE" altLang="en-US" sz="1700"/>
              <a:t> </a:t>
            </a:r>
          </a:p>
        </p:txBody>
      </p:sp>
      <p:sp>
        <p:nvSpPr>
          <p:cNvPr id="117763" name="Rectangle 3"/>
          <p:cNvSpPr>
            <a:spLocks noChangeArrowheads="1"/>
          </p:cNvSpPr>
          <p:nvPr/>
        </p:nvSpPr>
        <p:spPr bwMode="auto">
          <a:xfrm>
            <a:off x="1311275" y="1692275"/>
            <a:ext cx="52609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Die drei wesentlichen Komponenten des Projektmanagements ...</a:t>
            </a:r>
          </a:p>
          <a:p>
            <a:pPr>
              <a:lnSpc>
                <a:spcPct val="100000"/>
              </a:lnSpc>
            </a:pPr>
            <a:r>
              <a:rPr lang="de-DE" altLang="en-US" sz="1300">
                <a:solidFill>
                  <a:srgbClr val="FFFFFF"/>
                </a:solidFill>
                <a:latin typeface="Arial" charset="0"/>
              </a:rPr>
              <a:t> </a:t>
            </a:r>
          </a:p>
          <a:p>
            <a:pPr lvl="1">
              <a:lnSpc>
                <a:spcPct val="100000"/>
              </a:lnSpc>
              <a:spcBef>
                <a:spcPct val="50000"/>
              </a:spcBef>
              <a:buFontTx/>
              <a:buChar char="•"/>
            </a:pPr>
            <a:r>
              <a:rPr lang="de-DE" altLang="en-US" sz="1300">
                <a:solidFill>
                  <a:srgbClr val="FFFFFF"/>
                </a:solidFill>
                <a:latin typeface="Arial" charset="0"/>
              </a:rPr>
              <a:t>  die </a:t>
            </a:r>
            <a:r>
              <a:rPr lang="de-DE" altLang="en-US" sz="1300">
                <a:solidFill>
                  <a:srgbClr val="FAFD00"/>
                </a:solidFill>
                <a:latin typeface="Arial" charset="0"/>
              </a:rPr>
              <a:t>mess- und regeltechnische</a:t>
            </a:r>
            <a:r>
              <a:rPr lang="de-DE" altLang="en-US" sz="1300">
                <a:solidFill>
                  <a:srgbClr val="FFFFFF"/>
                </a:solidFill>
                <a:latin typeface="Arial" charset="0"/>
              </a:rPr>
              <a:t> Komponente</a:t>
            </a:r>
          </a:p>
          <a:p>
            <a:pPr lvl="1">
              <a:lnSpc>
                <a:spcPct val="100000"/>
              </a:lnSpc>
              <a:spcBef>
                <a:spcPct val="50000"/>
              </a:spcBef>
              <a:buFontTx/>
              <a:buChar char="•"/>
            </a:pPr>
            <a:r>
              <a:rPr lang="de-DE" altLang="en-US" sz="1300">
                <a:solidFill>
                  <a:srgbClr val="FFFFFF"/>
                </a:solidFill>
                <a:latin typeface="Arial" charset="0"/>
              </a:rPr>
              <a:t>  die </a:t>
            </a:r>
            <a:r>
              <a:rPr lang="de-DE" altLang="en-US" sz="1300">
                <a:solidFill>
                  <a:srgbClr val="FAFD00"/>
                </a:solidFill>
                <a:latin typeface="Arial" charset="0"/>
              </a:rPr>
              <a:t>sozio-kommunikative</a:t>
            </a:r>
            <a:r>
              <a:rPr lang="de-DE" altLang="en-US" sz="1300">
                <a:solidFill>
                  <a:srgbClr val="FFFFFF"/>
                </a:solidFill>
                <a:latin typeface="Arial" charset="0"/>
              </a:rPr>
              <a:t> Komponente</a:t>
            </a:r>
          </a:p>
          <a:p>
            <a:pPr lvl="1">
              <a:lnSpc>
                <a:spcPct val="100000"/>
              </a:lnSpc>
              <a:spcBef>
                <a:spcPct val="50000"/>
              </a:spcBef>
              <a:buFontTx/>
              <a:buChar char="•"/>
            </a:pPr>
            <a:r>
              <a:rPr lang="de-DE" altLang="en-US" sz="1300">
                <a:solidFill>
                  <a:srgbClr val="FFFFFF"/>
                </a:solidFill>
                <a:latin typeface="Arial" charset="0"/>
              </a:rPr>
              <a:t>  die </a:t>
            </a:r>
            <a:r>
              <a:rPr lang="de-DE" altLang="en-US" sz="1300">
                <a:solidFill>
                  <a:srgbClr val="FAFD00"/>
                </a:solidFill>
                <a:latin typeface="Arial" charset="0"/>
              </a:rPr>
              <a:t>kaufmännische Budget- und Kosten</a:t>
            </a:r>
            <a:r>
              <a:rPr lang="de-DE" altLang="en-US" sz="1300">
                <a:solidFill>
                  <a:srgbClr val="FFFFFF"/>
                </a:solidFill>
                <a:latin typeface="Arial" charset="0"/>
              </a:rPr>
              <a:t>-Komponente</a:t>
            </a:r>
          </a:p>
        </p:txBody>
      </p:sp>
      <p:sp>
        <p:nvSpPr>
          <p:cNvPr id="117764" name="Text Box 4"/>
          <p:cNvSpPr txBox="1">
            <a:spLocks noChangeArrowheads="1"/>
          </p:cNvSpPr>
          <p:nvPr/>
        </p:nvSpPr>
        <p:spPr bwMode="auto">
          <a:xfrm>
            <a:off x="1389063" y="3481388"/>
            <a:ext cx="7696200" cy="2570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Die mess- und regeltechnische Komponente besteht dabei</a:t>
            </a:r>
          </a:p>
          <a:p>
            <a:pPr>
              <a:lnSpc>
                <a:spcPct val="100000"/>
              </a:lnSpc>
            </a:pPr>
            <a:r>
              <a:rPr lang="de-DE" altLang="en-US" sz="1300">
                <a:solidFill>
                  <a:srgbClr val="FFFFFF"/>
                </a:solidFill>
                <a:latin typeface="Arial" charset="0"/>
              </a:rPr>
              <a:t>aus fünf fundamentalen Tätigkeiten:</a:t>
            </a:r>
          </a:p>
          <a:p>
            <a:pPr lvl="1">
              <a:lnSpc>
                <a:spcPct val="100000"/>
              </a:lnSpc>
              <a:spcBef>
                <a:spcPct val="50000"/>
              </a:spcBef>
              <a:buFontTx/>
              <a:buChar char="•"/>
            </a:pPr>
            <a:r>
              <a:rPr lang="de-DE" altLang="en-US" sz="1300">
                <a:solidFill>
                  <a:srgbClr val="FAFD00"/>
                </a:solidFill>
                <a:latin typeface="Arial" charset="0"/>
              </a:rPr>
              <a:t>  sizing</a:t>
            </a:r>
            <a:r>
              <a:rPr lang="de-DE" altLang="en-US" sz="1300">
                <a:solidFill>
                  <a:srgbClr val="FFFFFF"/>
                </a:solidFill>
                <a:latin typeface="Arial" charset="0"/>
              </a:rPr>
              <a:t>		Bestimmen der Projektgröße (function points nach IFPUG-Methode)</a:t>
            </a:r>
          </a:p>
          <a:p>
            <a:pPr lvl="1">
              <a:lnSpc>
                <a:spcPct val="100000"/>
              </a:lnSpc>
              <a:spcBef>
                <a:spcPct val="50000"/>
              </a:spcBef>
              <a:buFontTx/>
              <a:buChar char="•"/>
            </a:pPr>
            <a:r>
              <a:rPr lang="de-DE" altLang="en-US" sz="1300">
                <a:solidFill>
                  <a:srgbClr val="FAFD00"/>
                </a:solidFill>
                <a:latin typeface="Arial" charset="0"/>
              </a:rPr>
              <a:t>  estimating</a:t>
            </a:r>
            <a:r>
              <a:rPr lang="de-DE" altLang="en-US" sz="1300">
                <a:solidFill>
                  <a:srgbClr val="FFFFFF"/>
                </a:solidFill>
                <a:latin typeface="Arial" charset="0"/>
              </a:rPr>
              <a:t>	Bestimmen des Projektaufwandes</a:t>
            </a:r>
          </a:p>
          <a:p>
            <a:pPr lvl="1">
              <a:lnSpc>
                <a:spcPct val="100000"/>
              </a:lnSpc>
              <a:spcBef>
                <a:spcPct val="50000"/>
              </a:spcBef>
              <a:buFontTx/>
              <a:buChar char="•"/>
            </a:pPr>
            <a:r>
              <a:rPr lang="de-DE" altLang="en-US" sz="1300">
                <a:solidFill>
                  <a:srgbClr val="FAFD00"/>
                </a:solidFill>
                <a:latin typeface="Arial" charset="0"/>
              </a:rPr>
              <a:t>  planning</a:t>
            </a:r>
            <a:r>
              <a:rPr lang="de-DE" altLang="en-US" sz="1300">
                <a:solidFill>
                  <a:srgbClr val="FFFFFF"/>
                </a:solidFill>
                <a:latin typeface="Arial" charset="0"/>
              </a:rPr>
              <a:t>		Bestimmen der Projektdauer</a:t>
            </a:r>
          </a:p>
          <a:p>
            <a:pPr lvl="1">
              <a:lnSpc>
                <a:spcPct val="100000"/>
              </a:lnSpc>
              <a:spcBef>
                <a:spcPct val="50000"/>
              </a:spcBef>
              <a:buFontTx/>
              <a:buChar char="•"/>
            </a:pPr>
            <a:r>
              <a:rPr lang="de-DE" altLang="en-US" sz="1300">
                <a:solidFill>
                  <a:srgbClr val="FAFD00"/>
                </a:solidFill>
                <a:latin typeface="Arial" charset="0"/>
              </a:rPr>
              <a:t>  tracking</a:t>
            </a:r>
            <a:r>
              <a:rPr lang="de-DE" altLang="en-US" sz="1300">
                <a:solidFill>
                  <a:srgbClr val="FFFFFF"/>
                </a:solidFill>
                <a:latin typeface="Arial" charset="0"/>
              </a:rPr>
              <a:t>		Messen von Prozess-Kenngrößen</a:t>
            </a:r>
          </a:p>
          <a:p>
            <a:pPr lvl="1">
              <a:lnSpc>
                <a:spcPct val="100000"/>
              </a:lnSpc>
              <a:spcBef>
                <a:spcPct val="50000"/>
              </a:spcBef>
              <a:buFontTx/>
              <a:buChar char="•"/>
            </a:pPr>
            <a:r>
              <a:rPr lang="de-DE" altLang="en-US" sz="1300">
                <a:solidFill>
                  <a:srgbClr val="FAFD00"/>
                </a:solidFill>
                <a:latin typeface="Arial" charset="0"/>
              </a:rPr>
              <a:t>  measuring</a:t>
            </a:r>
            <a:r>
              <a:rPr lang="de-DE" altLang="en-US" sz="1300">
                <a:solidFill>
                  <a:srgbClr val="FFFFFF"/>
                </a:solidFill>
                <a:latin typeface="Arial" charset="0"/>
              </a:rPr>
              <a:t>	Messen von Produkt-Kenngrößen</a:t>
            </a:r>
          </a:p>
          <a:p>
            <a:pPr>
              <a:lnSpc>
                <a:spcPct val="100000"/>
              </a:lnSpc>
            </a:pPr>
            <a:endParaRPr lang="de-DE" altLang="en-US" sz="1300">
              <a:solidFill>
                <a:srgbClr val="FFFFFF"/>
              </a:solidFill>
              <a:latin typeface="Arial" charset="0"/>
            </a:endParaRPr>
          </a:p>
          <a:p>
            <a:pPr>
              <a:lnSpc>
                <a:spcPct val="100000"/>
              </a:lnSpc>
            </a:pPr>
            <a:r>
              <a:rPr lang="de-DE" altLang="en-US" sz="1300">
                <a:solidFill>
                  <a:srgbClr val="FFFFFF"/>
                </a:solidFill>
                <a:latin typeface="Arial" charset="0"/>
              </a:rPr>
              <a:t>Der erste Schritt wird oft unterlassen ...</a:t>
            </a:r>
          </a:p>
          <a:p>
            <a:pPr lvl="1">
              <a:lnSpc>
                <a:spcPct val="100000"/>
              </a:lnSpc>
              <a:buFont typeface="Wingdings" pitchFamily="2" charset="2"/>
              <a:buChar char="ð"/>
            </a:pPr>
            <a:r>
              <a:rPr lang="de-DE" altLang="en-US" sz="1300">
                <a:solidFill>
                  <a:srgbClr val="FFFFFF"/>
                </a:solidFill>
                <a:latin typeface="Arial" charset="0"/>
              </a:rPr>
              <a:t>  Den weiteren Schritten fehlt damit die notwendige Basisinformation!</a:t>
            </a:r>
          </a:p>
        </p:txBody>
      </p:sp>
      <p:grpSp>
        <p:nvGrpSpPr>
          <p:cNvPr id="117783" name="Group 23"/>
          <p:cNvGrpSpPr>
            <a:grpSpLocks/>
          </p:cNvGrpSpPr>
          <p:nvPr/>
        </p:nvGrpSpPr>
        <p:grpSpPr bwMode="auto">
          <a:xfrm>
            <a:off x="8402638" y="215900"/>
            <a:ext cx="1243012" cy="950913"/>
            <a:chOff x="5520" y="144"/>
            <a:chExt cx="816" cy="632"/>
          </a:xfrm>
        </p:grpSpPr>
        <p:sp>
          <p:nvSpPr>
            <p:cNvPr id="117784" name="Oval 24"/>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7785" name="Oval 25"/>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7786" name="Oval 26"/>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7787" name="Oval 27"/>
            <p:cNvSpPr>
              <a:spLocks noChangeArrowheads="1"/>
            </p:cNvSpPr>
            <p:nvPr/>
          </p:nvSpPr>
          <p:spPr bwMode="auto">
            <a:xfrm>
              <a:off x="5808" y="193"/>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88" name="Oval 28"/>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89" name="Oval 29"/>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90" name="Freeform 30"/>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91" name="Freeform 31"/>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92" name="Freeform 32"/>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93" name="Freeform 33"/>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7794" name="Oval 34"/>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7795" name="Oval 35"/>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7796" name="Oval 36"/>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7797" name="AutoShape 37"/>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7798" name="AutoShape 38"/>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7799" name="Text Box 39"/>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17800" name="Oval 40"/>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344613" y="550863"/>
            <a:ext cx="4464050" cy="720725"/>
          </a:xfrm>
        </p:spPr>
        <p:txBody>
          <a:bodyPr/>
          <a:lstStyle/>
          <a:p>
            <a:r>
              <a:rPr lang="de-DE" altLang="en-US"/>
              <a:t>Projektmanagement</a:t>
            </a:r>
            <a:br>
              <a:rPr lang="de-DE" altLang="en-US"/>
            </a:br>
            <a:r>
              <a:rPr lang="de-DE" altLang="en-US" sz="1700" i="1"/>
              <a:t>4. Wirkungsfelder : Software-Management</a:t>
            </a:r>
            <a:r>
              <a:rPr lang="de-DE" altLang="en-US" sz="1700"/>
              <a:t> </a:t>
            </a:r>
          </a:p>
        </p:txBody>
      </p:sp>
      <p:sp>
        <p:nvSpPr>
          <p:cNvPr id="118814" name="Rectangle 30"/>
          <p:cNvSpPr>
            <a:spLocks noChangeArrowheads="1"/>
          </p:cNvSpPr>
          <p:nvPr/>
        </p:nvSpPr>
        <p:spPr bwMode="auto">
          <a:xfrm>
            <a:off x="1438275" y="1712913"/>
            <a:ext cx="174942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FFFF00"/>
                </a:solidFill>
                <a:latin typeface="Arial" charset="0"/>
              </a:rPr>
              <a:t>Größen und Information</a:t>
            </a:r>
            <a:endParaRPr lang="de-DE" altLang="en-US" sz="1500">
              <a:solidFill>
                <a:srgbClr val="FFFF00"/>
              </a:solidFill>
              <a:latin typeface="Arial" charset="0"/>
            </a:endParaRPr>
          </a:p>
        </p:txBody>
      </p:sp>
      <p:sp>
        <p:nvSpPr>
          <p:cNvPr id="118815" name="Oval 31"/>
          <p:cNvSpPr>
            <a:spLocks noChangeArrowheads="1"/>
          </p:cNvSpPr>
          <p:nvPr/>
        </p:nvSpPr>
        <p:spPr bwMode="auto">
          <a:xfrm flipH="1" flipV="1">
            <a:off x="1751013" y="194627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16" name="Rectangle 32"/>
          <p:cNvSpPr>
            <a:spLocks noChangeArrowheads="1"/>
          </p:cNvSpPr>
          <p:nvPr/>
        </p:nvSpPr>
        <p:spPr bwMode="auto">
          <a:xfrm>
            <a:off x="1938338" y="1912938"/>
            <a:ext cx="149383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Seiten Dokumentation</a:t>
            </a:r>
            <a:endParaRPr lang="de-DE" altLang="en-US" sz="1500">
              <a:solidFill>
                <a:srgbClr val="FFFFFF"/>
              </a:solidFill>
              <a:latin typeface="Arial" charset="0"/>
            </a:endParaRPr>
          </a:p>
        </p:txBody>
      </p:sp>
      <p:sp>
        <p:nvSpPr>
          <p:cNvPr id="118817" name="Oval 33"/>
          <p:cNvSpPr>
            <a:spLocks noChangeArrowheads="1"/>
          </p:cNvSpPr>
          <p:nvPr/>
        </p:nvSpPr>
        <p:spPr bwMode="auto">
          <a:xfrm flipH="1" flipV="1">
            <a:off x="1751013" y="2139950"/>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18" name="Rectangle 34"/>
          <p:cNvSpPr>
            <a:spLocks noChangeArrowheads="1"/>
          </p:cNvSpPr>
          <p:nvPr/>
        </p:nvSpPr>
        <p:spPr bwMode="auto">
          <a:xfrm>
            <a:off x="1941513" y="2109788"/>
            <a:ext cx="16017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Zeilen und Quellencode</a:t>
            </a:r>
            <a:endParaRPr lang="de-DE" altLang="en-US" sz="1500">
              <a:solidFill>
                <a:srgbClr val="FFFFFF"/>
              </a:solidFill>
              <a:latin typeface="Arial" charset="0"/>
            </a:endParaRPr>
          </a:p>
        </p:txBody>
      </p:sp>
      <p:sp>
        <p:nvSpPr>
          <p:cNvPr id="118819" name="Oval 35"/>
          <p:cNvSpPr>
            <a:spLocks noChangeArrowheads="1"/>
          </p:cNvSpPr>
          <p:nvPr/>
        </p:nvSpPr>
        <p:spPr bwMode="auto">
          <a:xfrm flipH="1" flipV="1">
            <a:off x="1751013" y="233362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20" name="Rectangle 36"/>
          <p:cNvSpPr>
            <a:spLocks noChangeArrowheads="1"/>
          </p:cNvSpPr>
          <p:nvPr/>
        </p:nvSpPr>
        <p:spPr bwMode="auto">
          <a:xfrm>
            <a:off x="1927225" y="2301875"/>
            <a:ext cx="10302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Function points</a:t>
            </a:r>
            <a:endParaRPr lang="de-DE" altLang="en-US" sz="1500">
              <a:solidFill>
                <a:srgbClr val="FFFFFF"/>
              </a:solidFill>
              <a:latin typeface="Arial" charset="0"/>
            </a:endParaRPr>
          </a:p>
        </p:txBody>
      </p:sp>
      <p:sp>
        <p:nvSpPr>
          <p:cNvPr id="118821" name="Oval 37"/>
          <p:cNvSpPr>
            <a:spLocks noChangeArrowheads="1"/>
          </p:cNvSpPr>
          <p:nvPr/>
        </p:nvSpPr>
        <p:spPr bwMode="auto">
          <a:xfrm flipH="1" flipV="1">
            <a:off x="1751013" y="253682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22" name="Rectangle 38"/>
          <p:cNvSpPr>
            <a:spLocks noChangeArrowheads="1"/>
          </p:cNvSpPr>
          <p:nvPr/>
        </p:nvSpPr>
        <p:spPr bwMode="auto">
          <a:xfrm>
            <a:off x="1917700" y="2503488"/>
            <a:ext cx="5746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Testfälle</a:t>
            </a:r>
            <a:endParaRPr lang="de-DE" altLang="en-US" sz="1500">
              <a:solidFill>
                <a:srgbClr val="FFFFFF"/>
              </a:solidFill>
              <a:latin typeface="Arial" charset="0"/>
            </a:endParaRPr>
          </a:p>
        </p:txBody>
      </p:sp>
      <p:sp>
        <p:nvSpPr>
          <p:cNvPr id="118823" name="Rectangle 39"/>
          <p:cNvSpPr>
            <a:spLocks noChangeArrowheads="1"/>
          </p:cNvSpPr>
          <p:nvPr/>
        </p:nvSpPr>
        <p:spPr bwMode="auto">
          <a:xfrm>
            <a:off x="1476375" y="2879725"/>
            <a:ext cx="9985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FFFF00"/>
                </a:solidFill>
                <a:latin typeface="Arial" charset="0"/>
              </a:rPr>
              <a:t>Weiche Daten</a:t>
            </a:r>
            <a:endParaRPr lang="de-DE" altLang="en-US" sz="1500">
              <a:solidFill>
                <a:srgbClr val="FFFF00"/>
              </a:solidFill>
              <a:latin typeface="Arial" charset="0"/>
            </a:endParaRPr>
          </a:p>
        </p:txBody>
      </p:sp>
      <p:sp>
        <p:nvSpPr>
          <p:cNvPr id="118824" name="Oval 40"/>
          <p:cNvSpPr>
            <a:spLocks noChangeArrowheads="1"/>
          </p:cNvSpPr>
          <p:nvPr/>
        </p:nvSpPr>
        <p:spPr bwMode="auto">
          <a:xfrm flipH="1" flipV="1">
            <a:off x="1751013" y="3116263"/>
            <a:ext cx="87312" cy="84137"/>
          </a:xfrm>
          <a:prstGeom prst="ellipse">
            <a:avLst/>
          </a:prstGeom>
          <a:solidFill>
            <a:srgbClr val="FFFF00"/>
          </a:solidFill>
          <a:ln w="0">
            <a:solidFill>
              <a:srgbClr val="FFFF00"/>
            </a:solidFill>
            <a:round/>
            <a:headEnd/>
            <a:tailEnd/>
          </a:ln>
        </p:spPr>
        <p:txBody>
          <a:bodyPr/>
          <a:lstStyle/>
          <a:p>
            <a:endParaRPr lang="en-GB"/>
          </a:p>
        </p:txBody>
      </p:sp>
      <p:sp>
        <p:nvSpPr>
          <p:cNvPr id="118825" name="Rectangle 41"/>
          <p:cNvSpPr>
            <a:spLocks noChangeArrowheads="1"/>
          </p:cNvSpPr>
          <p:nvPr/>
        </p:nvSpPr>
        <p:spPr bwMode="auto">
          <a:xfrm>
            <a:off x="1911350" y="3082925"/>
            <a:ext cx="3540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Skills</a:t>
            </a:r>
            <a:endParaRPr lang="de-DE" altLang="en-US" sz="1500">
              <a:solidFill>
                <a:srgbClr val="FFFFFF"/>
              </a:solidFill>
              <a:latin typeface="Arial" charset="0"/>
            </a:endParaRPr>
          </a:p>
        </p:txBody>
      </p:sp>
      <p:sp>
        <p:nvSpPr>
          <p:cNvPr id="118826" name="Oval 42"/>
          <p:cNvSpPr>
            <a:spLocks noChangeArrowheads="1"/>
          </p:cNvSpPr>
          <p:nvPr/>
        </p:nvSpPr>
        <p:spPr bwMode="auto">
          <a:xfrm flipH="1" flipV="1">
            <a:off x="1751013" y="3309938"/>
            <a:ext cx="87312" cy="84137"/>
          </a:xfrm>
          <a:prstGeom prst="ellipse">
            <a:avLst/>
          </a:prstGeom>
          <a:solidFill>
            <a:srgbClr val="FFFF00"/>
          </a:solidFill>
          <a:ln w="0">
            <a:solidFill>
              <a:srgbClr val="FFFF00"/>
            </a:solidFill>
            <a:round/>
            <a:headEnd/>
            <a:tailEnd/>
          </a:ln>
        </p:spPr>
        <p:txBody>
          <a:bodyPr/>
          <a:lstStyle/>
          <a:p>
            <a:endParaRPr lang="en-GB"/>
          </a:p>
        </p:txBody>
      </p:sp>
      <p:sp>
        <p:nvSpPr>
          <p:cNvPr id="118827" name="Rectangle 43"/>
          <p:cNvSpPr>
            <a:spLocks noChangeArrowheads="1"/>
          </p:cNvSpPr>
          <p:nvPr/>
        </p:nvSpPr>
        <p:spPr bwMode="auto">
          <a:xfrm>
            <a:off x="1922463" y="3278188"/>
            <a:ext cx="7413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Umgebung</a:t>
            </a:r>
            <a:endParaRPr lang="de-DE" altLang="en-US" sz="1500">
              <a:solidFill>
                <a:srgbClr val="FFFFFF"/>
              </a:solidFill>
              <a:latin typeface="Arial" charset="0"/>
            </a:endParaRPr>
          </a:p>
        </p:txBody>
      </p:sp>
      <p:sp>
        <p:nvSpPr>
          <p:cNvPr id="118828" name="Oval 44"/>
          <p:cNvSpPr>
            <a:spLocks noChangeArrowheads="1"/>
          </p:cNvSpPr>
          <p:nvPr/>
        </p:nvSpPr>
        <p:spPr bwMode="auto">
          <a:xfrm flipH="1" flipV="1">
            <a:off x="1751013" y="350202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29" name="Rectangle 45"/>
          <p:cNvSpPr>
            <a:spLocks noChangeArrowheads="1"/>
          </p:cNvSpPr>
          <p:nvPr/>
        </p:nvSpPr>
        <p:spPr bwMode="auto">
          <a:xfrm>
            <a:off x="1920875" y="3471863"/>
            <a:ext cx="76835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Werkzeuge</a:t>
            </a:r>
            <a:endParaRPr lang="de-DE" altLang="en-US" sz="1500">
              <a:solidFill>
                <a:srgbClr val="FFFFFF"/>
              </a:solidFill>
              <a:latin typeface="Arial" charset="0"/>
            </a:endParaRPr>
          </a:p>
        </p:txBody>
      </p:sp>
      <p:sp>
        <p:nvSpPr>
          <p:cNvPr id="118830" name="Oval 46"/>
          <p:cNvSpPr>
            <a:spLocks noChangeArrowheads="1"/>
          </p:cNvSpPr>
          <p:nvPr/>
        </p:nvSpPr>
        <p:spPr bwMode="auto">
          <a:xfrm flipH="1" flipV="1">
            <a:off x="1751013" y="370522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31" name="Rectangle 47"/>
          <p:cNvSpPr>
            <a:spLocks noChangeArrowheads="1"/>
          </p:cNvSpPr>
          <p:nvPr/>
        </p:nvSpPr>
        <p:spPr bwMode="auto">
          <a:xfrm>
            <a:off x="1920875" y="3671888"/>
            <a:ext cx="674688"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Methoden</a:t>
            </a:r>
            <a:endParaRPr lang="de-DE" altLang="en-US" sz="1500">
              <a:solidFill>
                <a:srgbClr val="FFFFFF"/>
              </a:solidFill>
              <a:latin typeface="Arial" charset="0"/>
            </a:endParaRPr>
          </a:p>
        </p:txBody>
      </p:sp>
      <p:sp>
        <p:nvSpPr>
          <p:cNvPr id="118832" name="Rectangle 48"/>
          <p:cNvSpPr>
            <a:spLocks noChangeArrowheads="1"/>
          </p:cNvSpPr>
          <p:nvPr/>
        </p:nvSpPr>
        <p:spPr bwMode="auto">
          <a:xfrm>
            <a:off x="1484313" y="4051300"/>
            <a:ext cx="8524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FFFF00"/>
                </a:solidFill>
                <a:latin typeface="Arial" charset="0"/>
              </a:rPr>
              <a:t>Harte Daten</a:t>
            </a:r>
            <a:endParaRPr lang="de-DE" altLang="en-US" sz="1500">
              <a:solidFill>
                <a:srgbClr val="FFFF00"/>
              </a:solidFill>
              <a:latin typeface="Arial" charset="0"/>
            </a:endParaRPr>
          </a:p>
        </p:txBody>
      </p:sp>
      <p:sp>
        <p:nvSpPr>
          <p:cNvPr id="118833" name="Oval 49"/>
          <p:cNvSpPr>
            <a:spLocks noChangeArrowheads="1"/>
          </p:cNvSpPr>
          <p:nvPr/>
        </p:nvSpPr>
        <p:spPr bwMode="auto">
          <a:xfrm flipH="1" flipV="1">
            <a:off x="1751013" y="4286250"/>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34" name="Rectangle 50"/>
          <p:cNvSpPr>
            <a:spLocks noChangeArrowheads="1"/>
          </p:cNvSpPr>
          <p:nvPr/>
        </p:nvSpPr>
        <p:spPr bwMode="auto">
          <a:xfrm>
            <a:off x="1938338" y="4252913"/>
            <a:ext cx="15033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Mitarbeiterausstattung</a:t>
            </a:r>
            <a:endParaRPr lang="de-DE" altLang="en-US" sz="1500">
              <a:solidFill>
                <a:srgbClr val="FFFFFF"/>
              </a:solidFill>
              <a:latin typeface="Arial" charset="0"/>
            </a:endParaRPr>
          </a:p>
        </p:txBody>
      </p:sp>
      <p:sp>
        <p:nvSpPr>
          <p:cNvPr id="118835" name="Oval 51"/>
          <p:cNvSpPr>
            <a:spLocks noChangeArrowheads="1"/>
          </p:cNvSpPr>
          <p:nvPr/>
        </p:nvSpPr>
        <p:spPr bwMode="auto">
          <a:xfrm flipH="1" flipV="1">
            <a:off x="1751013" y="4481513"/>
            <a:ext cx="87312" cy="84137"/>
          </a:xfrm>
          <a:prstGeom prst="ellipse">
            <a:avLst/>
          </a:prstGeom>
          <a:solidFill>
            <a:srgbClr val="FFFF00"/>
          </a:solidFill>
          <a:ln w="0">
            <a:solidFill>
              <a:srgbClr val="FFFF00"/>
            </a:solidFill>
            <a:round/>
            <a:headEnd/>
            <a:tailEnd/>
          </a:ln>
        </p:spPr>
        <p:txBody>
          <a:bodyPr/>
          <a:lstStyle/>
          <a:p>
            <a:endParaRPr lang="en-GB"/>
          </a:p>
        </p:txBody>
      </p:sp>
      <p:sp>
        <p:nvSpPr>
          <p:cNvPr id="118836" name="Rectangle 52"/>
          <p:cNvSpPr>
            <a:spLocks noChangeArrowheads="1"/>
          </p:cNvSpPr>
          <p:nvPr/>
        </p:nvSpPr>
        <p:spPr bwMode="auto">
          <a:xfrm>
            <a:off x="1919288" y="4448175"/>
            <a:ext cx="6238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Zeitpläne</a:t>
            </a:r>
            <a:endParaRPr lang="de-DE" altLang="en-US" sz="1500">
              <a:solidFill>
                <a:srgbClr val="FFFFFF"/>
              </a:solidFill>
              <a:latin typeface="Arial" charset="0"/>
            </a:endParaRPr>
          </a:p>
        </p:txBody>
      </p:sp>
      <p:sp>
        <p:nvSpPr>
          <p:cNvPr id="118837" name="Oval 53"/>
          <p:cNvSpPr>
            <a:spLocks noChangeArrowheads="1"/>
          </p:cNvSpPr>
          <p:nvPr/>
        </p:nvSpPr>
        <p:spPr bwMode="auto">
          <a:xfrm flipH="1" flipV="1">
            <a:off x="1751013" y="4673600"/>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38" name="Rectangle 54"/>
          <p:cNvSpPr>
            <a:spLocks noChangeArrowheads="1"/>
          </p:cNvSpPr>
          <p:nvPr/>
        </p:nvSpPr>
        <p:spPr bwMode="auto">
          <a:xfrm>
            <a:off x="1919288" y="4640263"/>
            <a:ext cx="6746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Aufwände</a:t>
            </a:r>
            <a:endParaRPr lang="de-DE" altLang="en-US" sz="1500">
              <a:solidFill>
                <a:srgbClr val="FFFFFF"/>
              </a:solidFill>
              <a:latin typeface="Arial" charset="0"/>
            </a:endParaRPr>
          </a:p>
        </p:txBody>
      </p:sp>
      <p:sp>
        <p:nvSpPr>
          <p:cNvPr id="118839" name="Oval 55"/>
          <p:cNvSpPr>
            <a:spLocks noChangeArrowheads="1"/>
          </p:cNvSpPr>
          <p:nvPr/>
        </p:nvSpPr>
        <p:spPr bwMode="auto">
          <a:xfrm flipH="1" flipV="1">
            <a:off x="1751013" y="486727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40" name="Rectangle 56"/>
          <p:cNvSpPr>
            <a:spLocks noChangeArrowheads="1"/>
          </p:cNvSpPr>
          <p:nvPr/>
        </p:nvSpPr>
        <p:spPr bwMode="auto">
          <a:xfrm>
            <a:off x="1914525" y="4835525"/>
            <a:ext cx="4730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Kosten</a:t>
            </a:r>
            <a:endParaRPr lang="de-DE" altLang="en-US" sz="1500">
              <a:solidFill>
                <a:srgbClr val="FFFFFF"/>
              </a:solidFill>
              <a:latin typeface="Arial" charset="0"/>
            </a:endParaRPr>
          </a:p>
        </p:txBody>
      </p:sp>
      <p:sp>
        <p:nvSpPr>
          <p:cNvPr id="118841" name="Oval 57"/>
          <p:cNvSpPr>
            <a:spLocks noChangeArrowheads="1"/>
          </p:cNvSpPr>
          <p:nvPr/>
        </p:nvSpPr>
        <p:spPr bwMode="auto">
          <a:xfrm flipH="1" flipV="1">
            <a:off x="1751013" y="5067300"/>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42" name="Rectangle 58"/>
          <p:cNvSpPr>
            <a:spLocks noChangeArrowheads="1"/>
          </p:cNvSpPr>
          <p:nvPr/>
        </p:nvSpPr>
        <p:spPr bwMode="auto">
          <a:xfrm>
            <a:off x="1924050" y="5035550"/>
            <a:ext cx="8509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Meilensteine</a:t>
            </a:r>
            <a:endParaRPr lang="de-DE" altLang="en-US" sz="1500">
              <a:solidFill>
                <a:srgbClr val="FFFFFF"/>
              </a:solidFill>
              <a:latin typeface="Arial" charset="0"/>
            </a:endParaRPr>
          </a:p>
        </p:txBody>
      </p:sp>
      <p:sp>
        <p:nvSpPr>
          <p:cNvPr id="118843" name="Rectangle 59"/>
          <p:cNvSpPr>
            <a:spLocks noChangeArrowheads="1"/>
          </p:cNvSpPr>
          <p:nvPr/>
        </p:nvSpPr>
        <p:spPr bwMode="auto">
          <a:xfrm>
            <a:off x="1428750" y="5413375"/>
            <a:ext cx="20320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a:solidFill>
                  <a:srgbClr val="FFFF00"/>
                </a:solidFill>
                <a:latin typeface="Arial" charset="0"/>
              </a:rPr>
              <a:t>Normalisierte Informationen</a:t>
            </a:r>
            <a:endParaRPr lang="de-DE" altLang="en-US" sz="1500">
              <a:solidFill>
                <a:srgbClr val="FFFF00"/>
              </a:solidFill>
              <a:latin typeface="Arial" charset="0"/>
            </a:endParaRPr>
          </a:p>
        </p:txBody>
      </p:sp>
      <p:sp>
        <p:nvSpPr>
          <p:cNvPr id="118844" name="Oval 60"/>
          <p:cNvSpPr>
            <a:spLocks noChangeArrowheads="1"/>
          </p:cNvSpPr>
          <p:nvPr/>
        </p:nvSpPr>
        <p:spPr bwMode="auto">
          <a:xfrm flipH="1" flipV="1">
            <a:off x="1751013" y="5649913"/>
            <a:ext cx="87312" cy="84137"/>
          </a:xfrm>
          <a:prstGeom prst="ellipse">
            <a:avLst/>
          </a:prstGeom>
          <a:solidFill>
            <a:srgbClr val="FFFF00"/>
          </a:solidFill>
          <a:ln w="0">
            <a:solidFill>
              <a:srgbClr val="FFFF00"/>
            </a:solidFill>
            <a:round/>
            <a:headEnd/>
            <a:tailEnd/>
          </a:ln>
        </p:spPr>
        <p:txBody>
          <a:bodyPr/>
          <a:lstStyle/>
          <a:p>
            <a:endParaRPr lang="en-GB"/>
          </a:p>
        </p:txBody>
      </p:sp>
      <p:sp>
        <p:nvSpPr>
          <p:cNvPr id="118845" name="Rectangle 61"/>
          <p:cNvSpPr>
            <a:spLocks noChangeArrowheads="1"/>
          </p:cNvSpPr>
          <p:nvPr/>
        </p:nvSpPr>
        <p:spPr bwMode="auto">
          <a:xfrm>
            <a:off x="1922463" y="5618163"/>
            <a:ext cx="83661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Produktivität</a:t>
            </a:r>
            <a:endParaRPr lang="de-DE" altLang="en-US" sz="1500">
              <a:solidFill>
                <a:srgbClr val="FFFFFF"/>
              </a:solidFill>
              <a:latin typeface="Arial" charset="0"/>
            </a:endParaRPr>
          </a:p>
        </p:txBody>
      </p:sp>
      <p:sp>
        <p:nvSpPr>
          <p:cNvPr id="118846" name="Oval 62"/>
          <p:cNvSpPr>
            <a:spLocks noChangeArrowheads="1"/>
          </p:cNvSpPr>
          <p:nvPr/>
        </p:nvSpPr>
        <p:spPr bwMode="auto">
          <a:xfrm flipH="1" flipV="1">
            <a:off x="1751013" y="5845175"/>
            <a:ext cx="87312" cy="84138"/>
          </a:xfrm>
          <a:prstGeom prst="ellipse">
            <a:avLst/>
          </a:prstGeom>
          <a:solidFill>
            <a:srgbClr val="FFFF00"/>
          </a:solidFill>
          <a:ln w="0">
            <a:solidFill>
              <a:srgbClr val="FFFF00"/>
            </a:solidFill>
            <a:round/>
            <a:headEnd/>
            <a:tailEnd/>
          </a:ln>
        </p:spPr>
        <p:txBody>
          <a:bodyPr/>
          <a:lstStyle/>
          <a:p>
            <a:endParaRPr lang="en-GB"/>
          </a:p>
        </p:txBody>
      </p:sp>
      <p:sp>
        <p:nvSpPr>
          <p:cNvPr id="118847" name="Rectangle 63"/>
          <p:cNvSpPr>
            <a:spLocks noChangeArrowheads="1"/>
          </p:cNvSpPr>
          <p:nvPr/>
        </p:nvSpPr>
        <p:spPr bwMode="auto">
          <a:xfrm>
            <a:off x="1916113" y="5811838"/>
            <a:ext cx="523875"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200" b="0">
                <a:solidFill>
                  <a:srgbClr val="FFFFFF"/>
                </a:solidFill>
                <a:latin typeface="Arial" charset="0"/>
              </a:rPr>
              <a:t>Qualität</a:t>
            </a:r>
            <a:endParaRPr lang="de-DE" altLang="en-US" sz="1500">
              <a:solidFill>
                <a:srgbClr val="FFFFFF"/>
              </a:solidFill>
              <a:latin typeface="Arial" charset="0"/>
            </a:endParaRPr>
          </a:p>
        </p:txBody>
      </p:sp>
      <p:sp>
        <p:nvSpPr>
          <p:cNvPr id="118852" name="Rectangle 68"/>
          <p:cNvSpPr>
            <a:spLocks noChangeArrowheads="1"/>
          </p:cNvSpPr>
          <p:nvPr/>
        </p:nvSpPr>
        <p:spPr bwMode="auto">
          <a:xfrm>
            <a:off x="4473575" y="2192338"/>
            <a:ext cx="4873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Sizing</a:t>
            </a:r>
            <a:endParaRPr lang="de-DE" altLang="en-US" sz="1500">
              <a:solidFill>
                <a:srgbClr val="FFFF00"/>
              </a:solidFill>
              <a:latin typeface="Arial" charset="0"/>
            </a:endParaRPr>
          </a:p>
        </p:txBody>
      </p:sp>
      <p:sp>
        <p:nvSpPr>
          <p:cNvPr id="118853" name="Rectangle 69"/>
          <p:cNvSpPr>
            <a:spLocks noChangeArrowheads="1"/>
          </p:cNvSpPr>
          <p:nvPr/>
        </p:nvSpPr>
        <p:spPr bwMode="auto">
          <a:xfrm>
            <a:off x="4470400" y="4630738"/>
            <a:ext cx="6905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Tracking</a:t>
            </a:r>
            <a:endParaRPr lang="de-DE" altLang="en-US" sz="1500">
              <a:solidFill>
                <a:srgbClr val="FFFF00"/>
              </a:solidFill>
              <a:latin typeface="Arial" charset="0"/>
            </a:endParaRPr>
          </a:p>
        </p:txBody>
      </p:sp>
      <p:sp>
        <p:nvSpPr>
          <p:cNvPr id="118856" name="Rectangle 72"/>
          <p:cNvSpPr>
            <a:spLocks noChangeArrowheads="1"/>
          </p:cNvSpPr>
          <p:nvPr/>
        </p:nvSpPr>
        <p:spPr bwMode="auto">
          <a:xfrm>
            <a:off x="5740400" y="3176588"/>
            <a:ext cx="70008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Planning</a:t>
            </a:r>
            <a:endParaRPr lang="de-DE" altLang="en-US" sz="1500">
              <a:solidFill>
                <a:srgbClr val="FFFF00"/>
              </a:solidFill>
              <a:latin typeface="Arial" charset="0"/>
            </a:endParaRPr>
          </a:p>
        </p:txBody>
      </p:sp>
      <p:sp>
        <p:nvSpPr>
          <p:cNvPr id="118857" name="Rectangle 73"/>
          <p:cNvSpPr>
            <a:spLocks noChangeArrowheads="1"/>
          </p:cNvSpPr>
          <p:nvPr/>
        </p:nvSpPr>
        <p:spPr bwMode="auto">
          <a:xfrm>
            <a:off x="6056313" y="3408363"/>
            <a:ext cx="1222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&amp;</a:t>
            </a:r>
            <a:endParaRPr lang="de-DE" altLang="en-US" sz="1500">
              <a:solidFill>
                <a:srgbClr val="FFFF00"/>
              </a:solidFill>
              <a:latin typeface="Arial" charset="0"/>
            </a:endParaRPr>
          </a:p>
        </p:txBody>
      </p:sp>
      <p:sp>
        <p:nvSpPr>
          <p:cNvPr id="118858" name="Rectangle 74"/>
          <p:cNvSpPr>
            <a:spLocks noChangeArrowheads="1"/>
          </p:cNvSpPr>
          <p:nvPr/>
        </p:nvSpPr>
        <p:spPr bwMode="auto">
          <a:xfrm>
            <a:off x="5659438" y="3636963"/>
            <a:ext cx="8461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Estimating</a:t>
            </a:r>
            <a:endParaRPr lang="de-DE" altLang="en-US" sz="1500">
              <a:solidFill>
                <a:srgbClr val="FFFF00"/>
              </a:solidFill>
              <a:latin typeface="Arial" charset="0"/>
            </a:endParaRPr>
          </a:p>
        </p:txBody>
      </p:sp>
      <p:sp>
        <p:nvSpPr>
          <p:cNvPr id="118861" name="Rectangle 77"/>
          <p:cNvSpPr>
            <a:spLocks noChangeArrowheads="1"/>
          </p:cNvSpPr>
          <p:nvPr/>
        </p:nvSpPr>
        <p:spPr bwMode="auto">
          <a:xfrm>
            <a:off x="7248525" y="3843338"/>
            <a:ext cx="10668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00"/>
                </a:solidFill>
                <a:latin typeface="Arial" charset="0"/>
              </a:rPr>
              <a:t>Measurement</a:t>
            </a:r>
            <a:endParaRPr lang="de-DE" altLang="en-US" sz="1500">
              <a:solidFill>
                <a:srgbClr val="FFFF00"/>
              </a:solidFill>
              <a:latin typeface="Arial" charset="0"/>
            </a:endParaRPr>
          </a:p>
        </p:txBody>
      </p:sp>
      <p:sp>
        <p:nvSpPr>
          <p:cNvPr id="118862" name="AutoShape 78"/>
          <p:cNvSpPr>
            <a:spLocks/>
          </p:cNvSpPr>
          <p:nvPr/>
        </p:nvSpPr>
        <p:spPr bwMode="auto">
          <a:xfrm>
            <a:off x="3873500" y="1876425"/>
            <a:ext cx="365125" cy="865188"/>
          </a:xfrm>
          <a:prstGeom prst="rightBrace">
            <a:avLst>
              <a:gd name="adj1" fmla="val 19746"/>
              <a:gd name="adj2" fmla="val 50000"/>
            </a:avLst>
          </a:prstGeom>
          <a:noFill/>
          <a:ln w="127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8863" name="AutoShape 79"/>
          <p:cNvSpPr>
            <a:spLocks/>
          </p:cNvSpPr>
          <p:nvPr/>
        </p:nvSpPr>
        <p:spPr bwMode="auto">
          <a:xfrm>
            <a:off x="3873500" y="4113213"/>
            <a:ext cx="365125" cy="1009650"/>
          </a:xfrm>
          <a:prstGeom prst="rightBrace">
            <a:avLst>
              <a:gd name="adj1" fmla="val 23043"/>
              <a:gd name="adj2" fmla="val 50000"/>
            </a:avLst>
          </a:prstGeom>
          <a:noFill/>
          <a:ln w="127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8864" name="AutoShape 80"/>
          <p:cNvSpPr>
            <a:spLocks/>
          </p:cNvSpPr>
          <p:nvPr/>
        </p:nvSpPr>
        <p:spPr bwMode="auto">
          <a:xfrm>
            <a:off x="5334000" y="2309813"/>
            <a:ext cx="365125" cy="2308225"/>
          </a:xfrm>
          <a:prstGeom prst="rightBrace">
            <a:avLst>
              <a:gd name="adj1" fmla="val 52681"/>
              <a:gd name="adj2" fmla="val 50000"/>
            </a:avLst>
          </a:prstGeom>
          <a:noFill/>
          <a:ln w="127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8865" name="AutoShape 81"/>
          <p:cNvSpPr>
            <a:spLocks/>
          </p:cNvSpPr>
          <p:nvPr/>
        </p:nvSpPr>
        <p:spPr bwMode="auto">
          <a:xfrm>
            <a:off x="6723063" y="1947863"/>
            <a:ext cx="365125" cy="3968750"/>
          </a:xfrm>
          <a:prstGeom prst="rightBrace">
            <a:avLst>
              <a:gd name="adj1" fmla="val 90580"/>
              <a:gd name="adj2" fmla="val 50000"/>
            </a:avLst>
          </a:prstGeom>
          <a:noFill/>
          <a:ln w="127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18866" name="Group 82"/>
          <p:cNvGrpSpPr>
            <a:grpSpLocks/>
          </p:cNvGrpSpPr>
          <p:nvPr/>
        </p:nvGrpSpPr>
        <p:grpSpPr bwMode="auto">
          <a:xfrm>
            <a:off x="8402638" y="215900"/>
            <a:ext cx="1243012" cy="950913"/>
            <a:chOff x="5520" y="144"/>
            <a:chExt cx="816" cy="632"/>
          </a:xfrm>
        </p:grpSpPr>
        <p:sp>
          <p:nvSpPr>
            <p:cNvPr id="118867" name="Oval 83"/>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8868" name="Oval 84"/>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8869" name="Oval 85"/>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18870" name="Oval 86"/>
            <p:cNvSpPr>
              <a:spLocks noChangeArrowheads="1"/>
            </p:cNvSpPr>
            <p:nvPr/>
          </p:nvSpPr>
          <p:spPr bwMode="auto">
            <a:xfrm>
              <a:off x="5808" y="193"/>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1" name="Oval 87"/>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2" name="Oval 88"/>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3" name="Freeform 89"/>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4" name="Freeform 90"/>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5" name="Freeform 91"/>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6" name="Freeform 92"/>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18877" name="Oval 93"/>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8878" name="Oval 94"/>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8879" name="Oval 95"/>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18880" name="AutoShape 96"/>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8881" name="AutoShape 97"/>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18882" name="Text Box 98"/>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18883" name="Oval 99"/>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344613" y="550863"/>
            <a:ext cx="5857875" cy="720725"/>
          </a:xfrm>
        </p:spPr>
        <p:txBody>
          <a:bodyPr/>
          <a:lstStyle/>
          <a:p>
            <a:r>
              <a:rPr lang="de-DE" altLang="en-US"/>
              <a:t>Projekt-Metriken: function points</a:t>
            </a:r>
            <a:br>
              <a:rPr lang="de-DE" altLang="en-US"/>
            </a:br>
            <a:r>
              <a:rPr lang="de-DE" altLang="en-US" sz="1700" i="1"/>
              <a:t>4. Wirkungsfelder : Software-Management</a:t>
            </a:r>
            <a:r>
              <a:rPr lang="de-DE" altLang="en-US" sz="1700"/>
              <a:t> </a:t>
            </a:r>
          </a:p>
        </p:txBody>
      </p:sp>
      <p:sp>
        <p:nvSpPr>
          <p:cNvPr id="121929" name="Rectangle 73"/>
          <p:cNvSpPr>
            <a:spLocks noChangeArrowheads="1"/>
          </p:cNvSpPr>
          <p:nvPr/>
        </p:nvSpPr>
        <p:spPr bwMode="auto">
          <a:xfrm>
            <a:off x="1393825" y="1587500"/>
            <a:ext cx="14112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2000">
                <a:solidFill>
                  <a:srgbClr val="FFFFFF"/>
                </a:solidFill>
                <a:latin typeface="Arial" charset="0"/>
              </a:rPr>
              <a:t>Kosten pro </a:t>
            </a:r>
            <a:endParaRPr lang="de-DE" altLang="en-US" sz="1500">
              <a:solidFill>
                <a:srgbClr val="FFFFFF"/>
              </a:solidFill>
              <a:latin typeface="Arial" charset="0"/>
            </a:endParaRPr>
          </a:p>
        </p:txBody>
      </p:sp>
      <p:sp>
        <p:nvSpPr>
          <p:cNvPr id="121930" name="Rectangle 74"/>
          <p:cNvSpPr>
            <a:spLocks noChangeArrowheads="1"/>
          </p:cNvSpPr>
          <p:nvPr/>
        </p:nvSpPr>
        <p:spPr bwMode="auto">
          <a:xfrm>
            <a:off x="2779713" y="1590675"/>
            <a:ext cx="16922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2000" i="1">
                <a:solidFill>
                  <a:srgbClr val="FFFFFF"/>
                </a:solidFill>
                <a:latin typeface="Arial" charset="0"/>
              </a:rPr>
              <a:t>function point</a:t>
            </a:r>
            <a:endParaRPr lang="de-DE" altLang="en-US" sz="1500" i="1">
              <a:solidFill>
                <a:srgbClr val="FFFFFF"/>
              </a:solidFill>
              <a:latin typeface="Arial" charset="0"/>
            </a:endParaRPr>
          </a:p>
        </p:txBody>
      </p:sp>
      <p:sp>
        <p:nvSpPr>
          <p:cNvPr id="121931" name="Freeform 75"/>
          <p:cNvSpPr>
            <a:spLocks/>
          </p:cNvSpPr>
          <p:nvPr/>
        </p:nvSpPr>
        <p:spPr bwMode="auto">
          <a:xfrm>
            <a:off x="777875" y="2152650"/>
            <a:ext cx="3252788" cy="1362075"/>
          </a:xfrm>
          <a:custGeom>
            <a:avLst/>
            <a:gdLst>
              <a:gd name="T0" fmla="*/ 418 w 6409"/>
              <a:gd name="T1" fmla="*/ 759 h 2719"/>
              <a:gd name="T2" fmla="*/ 112 w 6409"/>
              <a:gd name="T3" fmla="*/ 967 h 2719"/>
              <a:gd name="T4" fmla="*/ 0 w 6409"/>
              <a:gd name="T5" fmla="*/ 1249 h 2719"/>
              <a:gd name="T6" fmla="*/ 24 w 6409"/>
              <a:gd name="T7" fmla="*/ 1397 h 2719"/>
              <a:gd name="T8" fmla="*/ 251 w 6409"/>
              <a:gd name="T9" fmla="*/ 1666 h 2719"/>
              <a:gd name="T10" fmla="*/ 177 w 6409"/>
              <a:gd name="T11" fmla="*/ 1901 h 2719"/>
              <a:gd name="T12" fmla="*/ 207 w 6409"/>
              <a:gd name="T13" fmla="*/ 2036 h 2719"/>
              <a:gd name="T14" fmla="*/ 497 w 6409"/>
              <a:gd name="T15" fmla="*/ 2317 h 2719"/>
              <a:gd name="T16" fmla="*/ 840 w 6409"/>
              <a:gd name="T17" fmla="*/ 2417 h 2719"/>
              <a:gd name="T18" fmla="*/ 969 w 6409"/>
              <a:gd name="T19" fmla="*/ 2424 h 2719"/>
              <a:gd name="T20" fmla="*/ 1474 w 6409"/>
              <a:gd name="T21" fmla="*/ 2281 h 2719"/>
              <a:gd name="T22" fmla="*/ 2244 w 6409"/>
              <a:gd name="T23" fmla="*/ 2538 h 2719"/>
              <a:gd name="T24" fmla="*/ 2565 w 6409"/>
              <a:gd name="T25" fmla="*/ 2550 h 2719"/>
              <a:gd name="T26" fmla="*/ 3096 w 6409"/>
              <a:gd name="T27" fmla="*/ 2450 h 2719"/>
              <a:gd name="T28" fmla="*/ 3652 w 6409"/>
              <a:gd name="T29" fmla="*/ 2665 h 2719"/>
              <a:gd name="T30" fmla="*/ 4112 w 6409"/>
              <a:gd name="T31" fmla="*/ 2719 h 2719"/>
              <a:gd name="T32" fmla="*/ 4269 w 6409"/>
              <a:gd name="T33" fmla="*/ 2718 h 2719"/>
              <a:gd name="T34" fmla="*/ 5151 w 6409"/>
              <a:gd name="T35" fmla="*/ 2506 h 2719"/>
              <a:gd name="T36" fmla="*/ 5560 w 6409"/>
              <a:gd name="T37" fmla="*/ 2370 h 2719"/>
              <a:gd name="T38" fmla="*/ 5713 w 6409"/>
              <a:gd name="T39" fmla="*/ 2364 h 2719"/>
              <a:gd name="T40" fmla="*/ 6192 w 6409"/>
              <a:gd name="T41" fmla="*/ 2180 h 2719"/>
              <a:gd name="T42" fmla="*/ 6406 w 6409"/>
              <a:gd name="T43" fmla="*/ 1840 h 2719"/>
              <a:gd name="T44" fmla="*/ 6409 w 6409"/>
              <a:gd name="T45" fmla="*/ 1745 h 2719"/>
              <a:gd name="T46" fmla="*/ 6272 w 6409"/>
              <a:gd name="T47" fmla="*/ 1469 h 2719"/>
              <a:gd name="T48" fmla="*/ 6178 w 6409"/>
              <a:gd name="T49" fmla="*/ 1209 h 2719"/>
              <a:gd name="T50" fmla="*/ 6244 w 6409"/>
              <a:gd name="T51" fmla="*/ 1032 h 2719"/>
              <a:gd name="T52" fmla="*/ 6169 w 6409"/>
              <a:gd name="T53" fmla="*/ 861 h 2719"/>
              <a:gd name="T54" fmla="*/ 5913 w 6409"/>
              <a:gd name="T55" fmla="*/ 707 h 2719"/>
              <a:gd name="T56" fmla="*/ 5687 w 6409"/>
              <a:gd name="T57" fmla="*/ 684 h 2719"/>
              <a:gd name="T58" fmla="*/ 5534 w 6409"/>
              <a:gd name="T59" fmla="*/ 710 h 2719"/>
              <a:gd name="T60" fmla="*/ 4853 w 6409"/>
              <a:gd name="T61" fmla="*/ 398 h 2719"/>
              <a:gd name="T62" fmla="*/ 4550 w 6409"/>
              <a:gd name="T63" fmla="*/ 368 h 2719"/>
              <a:gd name="T64" fmla="*/ 4447 w 6409"/>
              <a:gd name="T65" fmla="*/ 368 h 2719"/>
              <a:gd name="T66" fmla="*/ 3852 w 6409"/>
              <a:gd name="T67" fmla="*/ 246 h 2719"/>
              <a:gd name="T68" fmla="*/ 3326 w 6409"/>
              <a:gd name="T69" fmla="*/ 29 h 2719"/>
              <a:gd name="T70" fmla="*/ 2950 w 6409"/>
              <a:gd name="T71" fmla="*/ 0 h 2719"/>
              <a:gd name="T72" fmla="*/ 2725 w 6409"/>
              <a:gd name="T73" fmla="*/ 26 h 2719"/>
              <a:gd name="T74" fmla="*/ 2200 w 6409"/>
              <a:gd name="T75" fmla="*/ 241 h 2719"/>
              <a:gd name="T76" fmla="*/ 1839 w 6409"/>
              <a:gd name="T77" fmla="*/ 317 h 2719"/>
              <a:gd name="T78" fmla="*/ 1416 w 6409"/>
              <a:gd name="T79" fmla="*/ 227 h 2719"/>
              <a:gd name="T80" fmla="*/ 1306 w 6409"/>
              <a:gd name="T81" fmla="*/ 231 h 2719"/>
              <a:gd name="T82" fmla="*/ 997 w 6409"/>
              <a:gd name="T83" fmla="*/ 309 h 2719"/>
              <a:gd name="T84" fmla="*/ 706 w 6409"/>
              <a:gd name="T85" fmla="*/ 540 h 2719"/>
              <a:gd name="T86" fmla="*/ 634 w 6409"/>
              <a:gd name="T87" fmla="*/ 704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9" h="2719">
                <a:moveTo>
                  <a:pt x="634" y="704"/>
                </a:moveTo>
                <a:lnTo>
                  <a:pt x="418" y="759"/>
                </a:lnTo>
                <a:lnTo>
                  <a:pt x="242" y="849"/>
                </a:lnTo>
                <a:lnTo>
                  <a:pt x="112" y="967"/>
                </a:lnTo>
                <a:lnTo>
                  <a:pt x="30" y="1104"/>
                </a:lnTo>
                <a:lnTo>
                  <a:pt x="0" y="1249"/>
                </a:lnTo>
                <a:lnTo>
                  <a:pt x="4" y="1322"/>
                </a:lnTo>
                <a:lnTo>
                  <a:pt x="24" y="1397"/>
                </a:lnTo>
                <a:lnTo>
                  <a:pt x="107" y="1538"/>
                </a:lnTo>
                <a:lnTo>
                  <a:pt x="251" y="1666"/>
                </a:lnTo>
                <a:lnTo>
                  <a:pt x="179" y="1857"/>
                </a:lnTo>
                <a:lnTo>
                  <a:pt x="177" y="1901"/>
                </a:lnTo>
                <a:lnTo>
                  <a:pt x="180" y="1949"/>
                </a:lnTo>
                <a:lnTo>
                  <a:pt x="207" y="2036"/>
                </a:lnTo>
                <a:lnTo>
                  <a:pt x="318" y="2193"/>
                </a:lnTo>
                <a:lnTo>
                  <a:pt x="497" y="2317"/>
                </a:lnTo>
                <a:lnTo>
                  <a:pt x="719" y="2397"/>
                </a:lnTo>
                <a:lnTo>
                  <a:pt x="840" y="2417"/>
                </a:lnTo>
                <a:lnTo>
                  <a:pt x="905" y="2423"/>
                </a:lnTo>
                <a:lnTo>
                  <a:pt x="969" y="2424"/>
                </a:lnTo>
                <a:lnTo>
                  <a:pt x="1226" y="2390"/>
                </a:lnTo>
                <a:lnTo>
                  <a:pt x="1474" y="2281"/>
                </a:lnTo>
                <a:lnTo>
                  <a:pt x="1834" y="2450"/>
                </a:lnTo>
                <a:lnTo>
                  <a:pt x="2244" y="2538"/>
                </a:lnTo>
                <a:lnTo>
                  <a:pt x="2457" y="2550"/>
                </a:lnTo>
                <a:lnTo>
                  <a:pt x="2565" y="2550"/>
                </a:lnTo>
                <a:lnTo>
                  <a:pt x="2673" y="2541"/>
                </a:lnTo>
                <a:lnTo>
                  <a:pt x="3096" y="2450"/>
                </a:lnTo>
                <a:lnTo>
                  <a:pt x="3361" y="2577"/>
                </a:lnTo>
                <a:lnTo>
                  <a:pt x="3652" y="2665"/>
                </a:lnTo>
                <a:lnTo>
                  <a:pt x="3957" y="2711"/>
                </a:lnTo>
                <a:lnTo>
                  <a:pt x="4112" y="2719"/>
                </a:lnTo>
                <a:lnTo>
                  <a:pt x="4190" y="2719"/>
                </a:lnTo>
                <a:lnTo>
                  <a:pt x="4269" y="2718"/>
                </a:lnTo>
                <a:lnTo>
                  <a:pt x="4874" y="2616"/>
                </a:lnTo>
                <a:lnTo>
                  <a:pt x="5151" y="2506"/>
                </a:lnTo>
                <a:lnTo>
                  <a:pt x="5400" y="2358"/>
                </a:lnTo>
                <a:lnTo>
                  <a:pt x="5560" y="2370"/>
                </a:lnTo>
                <a:lnTo>
                  <a:pt x="5636" y="2370"/>
                </a:lnTo>
                <a:lnTo>
                  <a:pt x="5713" y="2364"/>
                </a:lnTo>
                <a:lnTo>
                  <a:pt x="5981" y="2299"/>
                </a:lnTo>
                <a:lnTo>
                  <a:pt x="6192" y="2180"/>
                </a:lnTo>
                <a:lnTo>
                  <a:pt x="6338" y="2019"/>
                </a:lnTo>
                <a:lnTo>
                  <a:pt x="6406" y="1840"/>
                </a:lnTo>
                <a:lnTo>
                  <a:pt x="6409" y="1792"/>
                </a:lnTo>
                <a:lnTo>
                  <a:pt x="6409" y="1745"/>
                </a:lnTo>
                <a:lnTo>
                  <a:pt x="6387" y="1648"/>
                </a:lnTo>
                <a:lnTo>
                  <a:pt x="6272" y="1469"/>
                </a:lnTo>
                <a:lnTo>
                  <a:pt x="6048" y="1312"/>
                </a:lnTo>
                <a:lnTo>
                  <a:pt x="6178" y="1209"/>
                </a:lnTo>
                <a:lnTo>
                  <a:pt x="6239" y="1091"/>
                </a:lnTo>
                <a:lnTo>
                  <a:pt x="6244" y="1032"/>
                </a:lnTo>
                <a:lnTo>
                  <a:pt x="6234" y="971"/>
                </a:lnTo>
                <a:lnTo>
                  <a:pt x="6169" y="861"/>
                </a:lnTo>
                <a:lnTo>
                  <a:pt x="6061" y="770"/>
                </a:lnTo>
                <a:lnTo>
                  <a:pt x="5913" y="707"/>
                </a:lnTo>
                <a:lnTo>
                  <a:pt x="5734" y="684"/>
                </a:lnTo>
                <a:lnTo>
                  <a:pt x="5687" y="684"/>
                </a:lnTo>
                <a:lnTo>
                  <a:pt x="5638" y="688"/>
                </a:lnTo>
                <a:lnTo>
                  <a:pt x="5534" y="710"/>
                </a:lnTo>
                <a:lnTo>
                  <a:pt x="5227" y="514"/>
                </a:lnTo>
                <a:lnTo>
                  <a:pt x="4853" y="398"/>
                </a:lnTo>
                <a:lnTo>
                  <a:pt x="4654" y="374"/>
                </a:lnTo>
                <a:lnTo>
                  <a:pt x="4550" y="368"/>
                </a:lnTo>
                <a:lnTo>
                  <a:pt x="4499" y="368"/>
                </a:lnTo>
                <a:lnTo>
                  <a:pt x="4447" y="368"/>
                </a:lnTo>
                <a:lnTo>
                  <a:pt x="4036" y="432"/>
                </a:lnTo>
                <a:lnTo>
                  <a:pt x="3852" y="246"/>
                </a:lnTo>
                <a:lnTo>
                  <a:pt x="3607" y="109"/>
                </a:lnTo>
                <a:lnTo>
                  <a:pt x="3326" y="29"/>
                </a:lnTo>
                <a:lnTo>
                  <a:pt x="3023" y="0"/>
                </a:lnTo>
                <a:lnTo>
                  <a:pt x="2950" y="0"/>
                </a:lnTo>
                <a:lnTo>
                  <a:pt x="2874" y="6"/>
                </a:lnTo>
                <a:lnTo>
                  <a:pt x="2725" y="26"/>
                </a:lnTo>
                <a:lnTo>
                  <a:pt x="2443" y="106"/>
                </a:lnTo>
                <a:lnTo>
                  <a:pt x="2200" y="241"/>
                </a:lnTo>
                <a:lnTo>
                  <a:pt x="2012" y="432"/>
                </a:lnTo>
                <a:lnTo>
                  <a:pt x="1839" y="317"/>
                </a:lnTo>
                <a:lnTo>
                  <a:pt x="1635" y="248"/>
                </a:lnTo>
                <a:lnTo>
                  <a:pt x="1416" y="227"/>
                </a:lnTo>
                <a:lnTo>
                  <a:pt x="1363" y="227"/>
                </a:lnTo>
                <a:lnTo>
                  <a:pt x="1306" y="231"/>
                </a:lnTo>
                <a:lnTo>
                  <a:pt x="1197" y="248"/>
                </a:lnTo>
                <a:lnTo>
                  <a:pt x="997" y="309"/>
                </a:lnTo>
                <a:lnTo>
                  <a:pt x="827" y="408"/>
                </a:lnTo>
                <a:lnTo>
                  <a:pt x="706" y="540"/>
                </a:lnTo>
                <a:lnTo>
                  <a:pt x="644" y="704"/>
                </a:lnTo>
                <a:lnTo>
                  <a:pt x="634" y="704"/>
                </a:lnTo>
                <a:close/>
              </a:path>
            </a:pathLst>
          </a:custGeom>
          <a:solidFill>
            <a:srgbClr val="0D1837"/>
          </a:solidFill>
          <a:ln w="0">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32" name="Freeform 76"/>
          <p:cNvSpPr>
            <a:spLocks/>
          </p:cNvSpPr>
          <p:nvPr/>
        </p:nvSpPr>
        <p:spPr bwMode="auto">
          <a:xfrm>
            <a:off x="730250" y="2105025"/>
            <a:ext cx="3252788" cy="1362075"/>
          </a:xfrm>
          <a:custGeom>
            <a:avLst/>
            <a:gdLst>
              <a:gd name="T0" fmla="*/ 418 w 6408"/>
              <a:gd name="T1" fmla="*/ 759 h 2719"/>
              <a:gd name="T2" fmla="*/ 112 w 6408"/>
              <a:gd name="T3" fmla="*/ 967 h 2719"/>
              <a:gd name="T4" fmla="*/ 0 w 6408"/>
              <a:gd name="T5" fmla="*/ 1249 h 2719"/>
              <a:gd name="T6" fmla="*/ 24 w 6408"/>
              <a:gd name="T7" fmla="*/ 1397 h 2719"/>
              <a:gd name="T8" fmla="*/ 251 w 6408"/>
              <a:gd name="T9" fmla="*/ 1666 h 2719"/>
              <a:gd name="T10" fmla="*/ 177 w 6408"/>
              <a:gd name="T11" fmla="*/ 1901 h 2719"/>
              <a:gd name="T12" fmla="*/ 207 w 6408"/>
              <a:gd name="T13" fmla="*/ 2037 h 2719"/>
              <a:gd name="T14" fmla="*/ 497 w 6408"/>
              <a:gd name="T15" fmla="*/ 2317 h 2719"/>
              <a:gd name="T16" fmla="*/ 840 w 6408"/>
              <a:gd name="T17" fmla="*/ 2417 h 2719"/>
              <a:gd name="T18" fmla="*/ 969 w 6408"/>
              <a:gd name="T19" fmla="*/ 2425 h 2719"/>
              <a:gd name="T20" fmla="*/ 1474 w 6408"/>
              <a:gd name="T21" fmla="*/ 2281 h 2719"/>
              <a:gd name="T22" fmla="*/ 2244 w 6408"/>
              <a:gd name="T23" fmla="*/ 2538 h 2719"/>
              <a:gd name="T24" fmla="*/ 2565 w 6408"/>
              <a:gd name="T25" fmla="*/ 2550 h 2719"/>
              <a:gd name="T26" fmla="*/ 3095 w 6408"/>
              <a:gd name="T27" fmla="*/ 2451 h 2719"/>
              <a:gd name="T28" fmla="*/ 3651 w 6408"/>
              <a:gd name="T29" fmla="*/ 2665 h 2719"/>
              <a:gd name="T30" fmla="*/ 4112 w 6408"/>
              <a:gd name="T31" fmla="*/ 2719 h 2719"/>
              <a:gd name="T32" fmla="*/ 4269 w 6408"/>
              <a:gd name="T33" fmla="*/ 2718 h 2719"/>
              <a:gd name="T34" fmla="*/ 5151 w 6408"/>
              <a:gd name="T35" fmla="*/ 2507 h 2719"/>
              <a:gd name="T36" fmla="*/ 5560 w 6408"/>
              <a:gd name="T37" fmla="*/ 2370 h 2719"/>
              <a:gd name="T38" fmla="*/ 5713 w 6408"/>
              <a:gd name="T39" fmla="*/ 2364 h 2719"/>
              <a:gd name="T40" fmla="*/ 6192 w 6408"/>
              <a:gd name="T41" fmla="*/ 2180 h 2719"/>
              <a:gd name="T42" fmla="*/ 6406 w 6408"/>
              <a:gd name="T43" fmla="*/ 1840 h 2719"/>
              <a:gd name="T44" fmla="*/ 6408 w 6408"/>
              <a:gd name="T45" fmla="*/ 1745 h 2719"/>
              <a:gd name="T46" fmla="*/ 6272 w 6408"/>
              <a:gd name="T47" fmla="*/ 1469 h 2719"/>
              <a:gd name="T48" fmla="*/ 6178 w 6408"/>
              <a:gd name="T49" fmla="*/ 1209 h 2719"/>
              <a:gd name="T50" fmla="*/ 6244 w 6408"/>
              <a:gd name="T51" fmla="*/ 1032 h 2719"/>
              <a:gd name="T52" fmla="*/ 6169 w 6408"/>
              <a:gd name="T53" fmla="*/ 861 h 2719"/>
              <a:gd name="T54" fmla="*/ 5913 w 6408"/>
              <a:gd name="T55" fmla="*/ 707 h 2719"/>
              <a:gd name="T56" fmla="*/ 5687 w 6408"/>
              <a:gd name="T57" fmla="*/ 684 h 2719"/>
              <a:gd name="T58" fmla="*/ 5534 w 6408"/>
              <a:gd name="T59" fmla="*/ 710 h 2719"/>
              <a:gd name="T60" fmla="*/ 4853 w 6408"/>
              <a:gd name="T61" fmla="*/ 398 h 2719"/>
              <a:gd name="T62" fmla="*/ 4550 w 6408"/>
              <a:gd name="T63" fmla="*/ 368 h 2719"/>
              <a:gd name="T64" fmla="*/ 4447 w 6408"/>
              <a:gd name="T65" fmla="*/ 368 h 2719"/>
              <a:gd name="T66" fmla="*/ 3852 w 6408"/>
              <a:gd name="T67" fmla="*/ 246 h 2719"/>
              <a:gd name="T68" fmla="*/ 3326 w 6408"/>
              <a:gd name="T69" fmla="*/ 29 h 2719"/>
              <a:gd name="T70" fmla="*/ 2950 w 6408"/>
              <a:gd name="T71" fmla="*/ 0 h 2719"/>
              <a:gd name="T72" fmla="*/ 2725 w 6408"/>
              <a:gd name="T73" fmla="*/ 26 h 2719"/>
              <a:gd name="T74" fmla="*/ 2199 w 6408"/>
              <a:gd name="T75" fmla="*/ 241 h 2719"/>
              <a:gd name="T76" fmla="*/ 1839 w 6408"/>
              <a:gd name="T77" fmla="*/ 318 h 2719"/>
              <a:gd name="T78" fmla="*/ 1416 w 6408"/>
              <a:gd name="T79" fmla="*/ 227 h 2719"/>
              <a:gd name="T80" fmla="*/ 1306 w 6408"/>
              <a:gd name="T81" fmla="*/ 231 h 2719"/>
              <a:gd name="T82" fmla="*/ 997 w 6408"/>
              <a:gd name="T83" fmla="*/ 309 h 2719"/>
              <a:gd name="T84" fmla="*/ 706 w 6408"/>
              <a:gd name="T85" fmla="*/ 540 h 2719"/>
              <a:gd name="T86" fmla="*/ 634 w 6408"/>
              <a:gd name="T87" fmla="*/ 704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8" h="2719">
                <a:moveTo>
                  <a:pt x="634" y="704"/>
                </a:moveTo>
                <a:lnTo>
                  <a:pt x="418" y="759"/>
                </a:lnTo>
                <a:lnTo>
                  <a:pt x="242" y="849"/>
                </a:lnTo>
                <a:lnTo>
                  <a:pt x="112" y="967"/>
                </a:lnTo>
                <a:lnTo>
                  <a:pt x="30" y="1104"/>
                </a:lnTo>
                <a:lnTo>
                  <a:pt x="0" y="1249"/>
                </a:lnTo>
                <a:lnTo>
                  <a:pt x="4" y="1322"/>
                </a:lnTo>
                <a:lnTo>
                  <a:pt x="24" y="1397"/>
                </a:lnTo>
                <a:lnTo>
                  <a:pt x="107" y="1538"/>
                </a:lnTo>
                <a:lnTo>
                  <a:pt x="251" y="1666"/>
                </a:lnTo>
                <a:lnTo>
                  <a:pt x="179" y="1857"/>
                </a:lnTo>
                <a:lnTo>
                  <a:pt x="177" y="1901"/>
                </a:lnTo>
                <a:lnTo>
                  <a:pt x="180" y="1949"/>
                </a:lnTo>
                <a:lnTo>
                  <a:pt x="207" y="2037"/>
                </a:lnTo>
                <a:lnTo>
                  <a:pt x="318" y="2193"/>
                </a:lnTo>
                <a:lnTo>
                  <a:pt x="497" y="2317"/>
                </a:lnTo>
                <a:lnTo>
                  <a:pt x="719" y="2397"/>
                </a:lnTo>
                <a:lnTo>
                  <a:pt x="840" y="2417"/>
                </a:lnTo>
                <a:lnTo>
                  <a:pt x="905" y="2423"/>
                </a:lnTo>
                <a:lnTo>
                  <a:pt x="969" y="2425"/>
                </a:lnTo>
                <a:lnTo>
                  <a:pt x="1226" y="2390"/>
                </a:lnTo>
                <a:lnTo>
                  <a:pt x="1474" y="2281"/>
                </a:lnTo>
                <a:lnTo>
                  <a:pt x="1834" y="2451"/>
                </a:lnTo>
                <a:lnTo>
                  <a:pt x="2244" y="2538"/>
                </a:lnTo>
                <a:lnTo>
                  <a:pt x="2457" y="2550"/>
                </a:lnTo>
                <a:lnTo>
                  <a:pt x="2565" y="2550"/>
                </a:lnTo>
                <a:lnTo>
                  <a:pt x="2673" y="2541"/>
                </a:lnTo>
                <a:lnTo>
                  <a:pt x="3095" y="2451"/>
                </a:lnTo>
                <a:lnTo>
                  <a:pt x="3360" y="2577"/>
                </a:lnTo>
                <a:lnTo>
                  <a:pt x="3651" y="2665"/>
                </a:lnTo>
                <a:lnTo>
                  <a:pt x="3957" y="2711"/>
                </a:lnTo>
                <a:lnTo>
                  <a:pt x="4112" y="2719"/>
                </a:lnTo>
                <a:lnTo>
                  <a:pt x="4190" y="2719"/>
                </a:lnTo>
                <a:lnTo>
                  <a:pt x="4269" y="2718"/>
                </a:lnTo>
                <a:lnTo>
                  <a:pt x="4874" y="2616"/>
                </a:lnTo>
                <a:lnTo>
                  <a:pt x="5151" y="2507"/>
                </a:lnTo>
                <a:lnTo>
                  <a:pt x="5400" y="2359"/>
                </a:lnTo>
                <a:lnTo>
                  <a:pt x="5560" y="2370"/>
                </a:lnTo>
                <a:lnTo>
                  <a:pt x="5636" y="2370"/>
                </a:lnTo>
                <a:lnTo>
                  <a:pt x="5713" y="2364"/>
                </a:lnTo>
                <a:lnTo>
                  <a:pt x="5981" y="2300"/>
                </a:lnTo>
                <a:lnTo>
                  <a:pt x="6192" y="2180"/>
                </a:lnTo>
                <a:lnTo>
                  <a:pt x="6338" y="2019"/>
                </a:lnTo>
                <a:lnTo>
                  <a:pt x="6406" y="1840"/>
                </a:lnTo>
                <a:lnTo>
                  <a:pt x="6408" y="1792"/>
                </a:lnTo>
                <a:lnTo>
                  <a:pt x="6408" y="1745"/>
                </a:lnTo>
                <a:lnTo>
                  <a:pt x="6387" y="1649"/>
                </a:lnTo>
                <a:lnTo>
                  <a:pt x="6272" y="1469"/>
                </a:lnTo>
                <a:lnTo>
                  <a:pt x="6048" y="1312"/>
                </a:lnTo>
                <a:lnTo>
                  <a:pt x="6178" y="1209"/>
                </a:lnTo>
                <a:lnTo>
                  <a:pt x="6239" y="1091"/>
                </a:lnTo>
                <a:lnTo>
                  <a:pt x="6244" y="1032"/>
                </a:lnTo>
                <a:lnTo>
                  <a:pt x="6234" y="972"/>
                </a:lnTo>
                <a:lnTo>
                  <a:pt x="6169" y="861"/>
                </a:lnTo>
                <a:lnTo>
                  <a:pt x="6061" y="770"/>
                </a:lnTo>
                <a:lnTo>
                  <a:pt x="5913" y="707"/>
                </a:lnTo>
                <a:lnTo>
                  <a:pt x="5734" y="684"/>
                </a:lnTo>
                <a:lnTo>
                  <a:pt x="5687" y="684"/>
                </a:lnTo>
                <a:lnTo>
                  <a:pt x="5638" y="688"/>
                </a:lnTo>
                <a:lnTo>
                  <a:pt x="5534" y="710"/>
                </a:lnTo>
                <a:lnTo>
                  <a:pt x="5227" y="515"/>
                </a:lnTo>
                <a:lnTo>
                  <a:pt x="4853" y="398"/>
                </a:lnTo>
                <a:lnTo>
                  <a:pt x="4654" y="374"/>
                </a:lnTo>
                <a:lnTo>
                  <a:pt x="4550" y="368"/>
                </a:lnTo>
                <a:lnTo>
                  <a:pt x="4498" y="368"/>
                </a:lnTo>
                <a:lnTo>
                  <a:pt x="4447" y="368"/>
                </a:lnTo>
                <a:lnTo>
                  <a:pt x="4036" y="433"/>
                </a:lnTo>
                <a:lnTo>
                  <a:pt x="3852" y="246"/>
                </a:lnTo>
                <a:lnTo>
                  <a:pt x="3607" y="109"/>
                </a:lnTo>
                <a:lnTo>
                  <a:pt x="3326" y="29"/>
                </a:lnTo>
                <a:lnTo>
                  <a:pt x="3023" y="0"/>
                </a:lnTo>
                <a:lnTo>
                  <a:pt x="2950" y="0"/>
                </a:lnTo>
                <a:lnTo>
                  <a:pt x="2874" y="6"/>
                </a:lnTo>
                <a:lnTo>
                  <a:pt x="2725" y="26"/>
                </a:lnTo>
                <a:lnTo>
                  <a:pt x="2443" y="106"/>
                </a:lnTo>
                <a:lnTo>
                  <a:pt x="2199" y="241"/>
                </a:lnTo>
                <a:lnTo>
                  <a:pt x="2012" y="433"/>
                </a:lnTo>
                <a:lnTo>
                  <a:pt x="1839" y="318"/>
                </a:lnTo>
                <a:lnTo>
                  <a:pt x="1635" y="249"/>
                </a:lnTo>
                <a:lnTo>
                  <a:pt x="1416" y="227"/>
                </a:lnTo>
                <a:lnTo>
                  <a:pt x="1363" y="227"/>
                </a:lnTo>
                <a:lnTo>
                  <a:pt x="1306" y="231"/>
                </a:lnTo>
                <a:lnTo>
                  <a:pt x="1197" y="249"/>
                </a:lnTo>
                <a:lnTo>
                  <a:pt x="997" y="309"/>
                </a:lnTo>
                <a:lnTo>
                  <a:pt x="827" y="408"/>
                </a:lnTo>
                <a:lnTo>
                  <a:pt x="706" y="540"/>
                </a:lnTo>
                <a:lnTo>
                  <a:pt x="644" y="704"/>
                </a:lnTo>
                <a:lnTo>
                  <a:pt x="634" y="704"/>
                </a:lnTo>
                <a:close/>
              </a:path>
            </a:pathLst>
          </a:custGeom>
          <a:solidFill>
            <a:srgbClr val="FFFFFF"/>
          </a:solidFill>
          <a:ln w="0">
            <a:solidFill>
              <a:srgbClr val="000000"/>
            </a:solidFill>
            <a:prstDash val="solid"/>
            <a:round/>
            <a:headEnd/>
            <a:tailEnd/>
          </a:ln>
        </p:spPr>
        <p:txBody>
          <a:bodyPr/>
          <a:lstStyle/>
          <a:p>
            <a:endParaRPr lang="en-GB"/>
          </a:p>
        </p:txBody>
      </p:sp>
      <p:sp>
        <p:nvSpPr>
          <p:cNvPr id="121933" name="Freeform 77"/>
          <p:cNvSpPr>
            <a:spLocks/>
          </p:cNvSpPr>
          <p:nvPr/>
        </p:nvSpPr>
        <p:spPr bwMode="auto">
          <a:xfrm>
            <a:off x="4629150" y="2152650"/>
            <a:ext cx="3252788" cy="1362075"/>
          </a:xfrm>
          <a:custGeom>
            <a:avLst/>
            <a:gdLst>
              <a:gd name="T0" fmla="*/ 5991 w 6409"/>
              <a:gd name="T1" fmla="*/ 759 h 2719"/>
              <a:gd name="T2" fmla="*/ 6297 w 6409"/>
              <a:gd name="T3" fmla="*/ 967 h 2719"/>
              <a:gd name="T4" fmla="*/ 6409 w 6409"/>
              <a:gd name="T5" fmla="*/ 1249 h 2719"/>
              <a:gd name="T6" fmla="*/ 6384 w 6409"/>
              <a:gd name="T7" fmla="*/ 1397 h 2719"/>
              <a:gd name="T8" fmla="*/ 6158 w 6409"/>
              <a:gd name="T9" fmla="*/ 1666 h 2719"/>
              <a:gd name="T10" fmla="*/ 6232 w 6409"/>
              <a:gd name="T11" fmla="*/ 1901 h 2719"/>
              <a:gd name="T12" fmla="*/ 6201 w 6409"/>
              <a:gd name="T13" fmla="*/ 2036 h 2719"/>
              <a:gd name="T14" fmla="*/ 5912 w 6409"/>
              <a:gd name="T15" fmla="*/ 2317 h 2719"/>
              <a:gd name="T16" fmla="*/ 5569 w 6409"/>
              <a:gd name="T17" fmla="*/ 2417 h 2719"/>
              <a:gd name="T18" fmla="*/ 5439 w 6409"/>
              <a:gd name="T19" fmla="*/ 2424 h 2719"/>
              <a:gd name="T20" fmla="*/ 4935 w 6409"/>
              <a:gd name="T21" fmla="*/ 2281 h 2719"/>
              <a:gd name="T22" fmla="*/ 4165 w 6409"/>
              <a:gd name="T23" fmla="*/ 2538 h 2719"/>
              <a:gd name="T24" fmla="*/ 3843 w 6409"/>
              <a:gd name="T25" fmla="*/ 2550 h 2719"/>
              <a:gd name="T26" fmla="*/ 3313 w 6409"/>
              <a:gd name="T27" fmla="*/ 2450 h 2719"/>
              <a:gd name="T28" fmla="*/ 2757 w 6409"/>
              <a:gd name="T29" fmla="*/ 2665 h 2719"/>
              <a:gd name="T30" fmla="*/ 2296 w 6409"/>
              <a:gd name="T31" fmla="*/ 2719 h 2719"/>
              <a:gd name="T32" fmla="*/ 2139 w 6409"/>
              <a:gd name="T33" fmla="*/ 2718 h 2719"/>
              <a:gd name="T34" fmla="*/ 1258 w 6409"/>
              <a:gd name="T35" fmla="*/ 2506 h 2719"/>
              <a:gd name="T36" fmla="*/ 849 w 6409"/>
              <a:gd name="T37" fmla="*/ 2370 h 2719"/>
              <a:gd name="T38" fmla="*/ 696 w 6409"/>
              <a:gd name="T39" fmla="*/ 2364 h 2719"/>
              <a:gd name="T40" fmla="*/ 216 w 6409"/>
              <a:gd name="T41" fmla="*/ 2180 h 2719"/>
              <a:gd name="T42" fmla="*/ 3 w 6409"/>
              <a:gd name="T43" fmla="*/ 1840 h 2719"/>
              <a:gd name="T44" fmla="*/ 0 w 6409"/>
              <a:gd name="T45" fmla="*/ 1745 h 2719"/>
              <a:gd name="T46" fmla="*/ 137 w 6409"/>
              <a:gd name="T47" fmla="*/ 1469 h 2719"/>
              <a:gd name="T48" fmla="*/ 231 w 6409"/>
              <a:gd name="T49" fmla="*/ 1209 h 2719"/>
              <a:gd name="T50" fmla="*/ 165 w 6409"/>
              <a:gd name="T51" fmla="*/ 1032 h 2719"/>
              <a:gd name="T52" fmla="*/ 239 w 6409"/>
              <a:gd name="T53" fmla="*/ 861 h 2719"/>
              <a:gd name="T54" fmla="*/ 496 w 6409"/>
              <a:gd name="T55" fmla="*/ 707 h 2719"/>
              <a:gd name="T56" fmla="*/ 722 w 6409"/>
              <a:gd name="T57" fmla="*/ 684 h 2719"/>
              <a:gd name="T58" fmla="*/ 875 w 6409"/>
              <a:gd name="T59" fmla="*/ 710 h 2719"/>
              <a:gd name="T60" fmla="*/ 1556 w 6409"/>
              <a:gd name="T61" fmla="*/ 398 h 2719"/>
              <a:gd name="T62" fmla="*/ 1858 w 6409"/>
              <a:gd name="T63" fmla="*/ 368 h 2719"/>
              <a:gd name="T64" fmla="*/ 1962 w 6409"/>
              <a:gd name="T65" fmla="*/ 368 h 2719"/>
              <a:gd name="T66" fmla="*/ 2557 w 6409"/>
              <a:gd name="T67" fmla="*/ 246 h 2719"/>
              <a:gd name="T68" fmla="*/ 3083 w 6409"/>
              <a:gd name="T69" fmla="*/ 29 h 2719"/>
              <a:gd name="T70" fmla="*/ 3459 w 6409"/>
              <a:gd name="T71" fmla="*/ 0 h 2719"/>
              <a:gd name="T72" fmla="*/ 3684 w 6409"/>
              <a:gd name="T73" fmla="*/ 26 h 2719"/>
              <a:gd name="T74" fmla="*/ 4209 w 6409"/>
              <a:gd name="T75" fmla="*/ 241 h 2719"/>
              <a:gd name="T76" fmla="*/ 4569 w 6409"/>
              <a:gd name="T77" fmla="*/ 317 h 2719"/>
              <a:gd name="T78" fmla="*/ 4993 w 6409"/>
              <a:gd name="T79" fmla="*/ 227 h 2719"/>
              <a:gd name="T80" fmla="*/ 5102 w 6409"/>
              <a:gd name="T81" fmla="*/ 231 h 2719"/>
              <a:gd name="T82" fmla="*/ 5412 w 6409"/>
              <a:gd name="T83" fmla="*/ 309 h 2719"/>
              <a:gd name="T84" fmla="*/ 5703 w 6409"/>
              <a:gd name="T85" fmla="*/ 540 h 2719"/>
              <a:gd name="T86" fmla="*/ 5775 w 6409"/>
              <a:gd name="T87" fmla="*/ 704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9" h="2719">
                <a:moveTo>
                  <a:pt x="5775" y="704"/>
                </a:moveTo>
                <a:lnTo>
                  <a:pt x="5991" y="759"/>
                </a:lnTo>
                <a:lnTo>
                  <a:pt x="6167" y="849"/>
                </a:lnTo>
                <a:lnTo>
                  <a:pt x="6297" y="967"/>
                </a:lnTo>
                <a:lnTo>
                  <a:pt x="6379" y="1104"/>
                </a:lnTo>
                <a:lnTo>
                  <a:pt x="6409" y="1249"/>
                </a:lnTo>
                <a:lnTo>
                  <a:pt x="6405" y="1322"/>
                </a:lnTo>
                <a:lnTo>
                  <a:pt x="6384" y="1397"/>
                </a:lnTo>
                <a:lnTo>
                  <a:pt x="6302" y="1538"/>
                </a:lnTo>
                <a:lnTo>
                  <a:pt x="6158" y="1666"/>
                </a:lnTo>
                <a:lnTo>
                  <a:pt x="6230" y="1857"/>
                </a:lnTo>
                <a:lnTo>
                  <a:pt x="6232" y="1901"/>
                </a:lnTo>
                <a:lnTo>
                  <a:pt x="6229" y="1949"/>
                </a:lnTo>
                <a:lnTo>
                  <a:pt x="6201" y="2036"/>
                </a:lnTo>
                <a:lnTo>
                  <a:pt x="6091" y="2193"/>
                </a:lnTo>
                <a:lnTo>
                  <a:pt x="5912" y="2317"/>
                </a:lnTo>
                <a:lnTo>
                  <a:pt x="5690" y="2397"/>
                </a:lnTo>
                <a:lnTo>
                  <a:pt x="5569" y="2417"/>
                </a:lnTo>
                <a:lnTo>
                  <a:pt x="5504" y="2423"/>
                </a:lnTo>
                <a:lnTo>
                  <a:pt x="5439" y="2424"/>
                </a:lnTo>
                <a:lnTo>
                  <a:pt x="5183" y="2390"/>
                </a:lnTo>
                <a:lnTo>
                  <a:pt x="4935" y="2281"/>
                </a:lnTo>
                <a:lnTo>
                  <a:pt x="4575" y="2450"/>
                </a:lnTo>
                <a:lnTo>
                  <a:pt x="4165" y="2538"/>
                </a:lnTo>
                <a:lnTo>
                  <a:pt x="3951" y="2550"/>
                </a:lnTo>
                <a:lnTo>
                  <a:pt x="3843" y="2550"/>
                </a:lnTo>
                <a:lnTo>
                  <a:pt x="3735" y="2541"/>
                </a:lnTo>
                <a:lnTo>
                  <a:pt x="3313" y="2450"/>
                </a:lnTo>
                <a:lnTo>
                  <a:pt x="3048" y="2577"/>
                </a:lnTo>
                <a:lnTo>
                  <a:pt x="2757" y="2665"/>
                </a:lnTo>
                <a:lnTo>
                  <a:pt x="2452" y="2711"/>
                </a:lnTo>
                <a:lnTo>
                  <a:pt x="2296" y="2719"/>
                </a:lnTo>
                <a:lnTo>
                  <a:pt x="2219" y="2719"/>
                </a:lnTo>
                <a:lnTo>
                  <a:pt x="2139" y="2718"/>
                </a:lnTo>
                <a:lnTo>
                  <a:pt x="1534" y="2616"/>
                </a:lnTo>
                <a:lnTo>
                  <a:pt x="1258" y="2506"/>
                </a:lnTo>
                <a:lnTo>
                  <a:pt x="1009" y="2358"/>
                </a:lnTo>
                <a:lnTo>
                  <a:pt x="849" y="2370"/>
                </a:lnTo>
                <a:lnTo>
                  <a:pt x="772" y="2370"/>
                </a:lnTo>
                <a:lnTo>
                  <a:pt x="696" y="2364"/>
                </a:lnTo>
                <a:lnTo>
                  <a:pt x="428" y="2299"/>
                </a:lnTo>
                <a:lnTo>
                  <a:pt x="216" y="2180"/>
                </a:lnTo>
                <a:lnTo>
                  <a:pt x="71" y="2019"/>
                </a:lnTo>
                <a:lnTo>
                  <a:pt x="3" y="1840"/>
                </a:lnTo>
                <a:lnTo>
                  <a:pt x="0" y="1792"/>
                </a:lnTo>
                <a:lnTo>
                  <a:pt x="0" y="1745"/>
                </a:lnTo>
                <a:lnTo>
                  <a:pt x="22" y="1648"/>
                </a:lnTo>
                <a:lnTo>
                  <a:pt x="137" y="1469"/>
                </a:lnTo>
                <a:lnTo>
                  <a:pt x="360" y="1312"/>
                </a:lnTo>
                <a:lnTo>
                  <a:pt x="231" y="1209"/>
                </a:lnTo>
                <a:lnTo>
                  <a:pt x="170" y="1091"/>
                </a:lnTo>
                <a:lnTo>
                  <a:pt x="165" y="1032"/>
                </a:lnTo>
                <a:lnTo>
                  <a:pt x="175" y="971"/>
                </a:lnTo>
                <a:lnTo>
                  <a:pt x="239" y="861"/>
                </a:lnTo>
                <a:lnTo>
                  <a:pt x="347" y="770"/>
                </a:lnTo>
                <a:lnTo>
                  <a:pt x="496" y="707"/>
                </a:lnTo>
                <a:lnTo>
                  <a:pt x="674" y="684"/>
                </a:lnTo>
                <a:lnTo>
                  <a:pt x="722" y="684"/>
                </a:lnTo>
                <a:lnTo>
                  <a:pt x="771" y="688"/>
                </a:lnTo>
                <a:lnTo>
                  <a:pt x="875" y="710"/>
                </a:lnTo>
                <a:lnTo>
                  <a:pt x="1181" y="514"/>
                </a:lnTo>
                <a:lnTo>
                  <a:pt x="1556" y="398"/>
                </a:lnTo>
                <a:lnTo>
                  <a:pt x="1755" y="374"/>
                </a:lnTo>
                <a:lnTo>
                  <a:pt x="1858" y="368"/>
                </a:lnTo>
                <a:lnTo>
                  <a:pt x="1910" y="368"/>
                </a:lnTo>
                <a:lnTo>
                  <a:pt x="1962" y="368"/>
                </a:lnTo>
                <a:lnTo>
                  <a:pt x="2373" y="432"/>
                </a:lnTo>
                <a:lnTo>
                  <a:pt x="2557" y="246"/>
                </a:lnTo>
                <a:lnTo>
                  <a:pt x="2802" y="109"/>
                </a:lnTo>
                <a:lnTo>
                  <a:pt x="3083" y="29"/>
                </a:lnTo>
                <a:lnTo>
                  <a:pt x="3385" y="0"/>
                </a:lnTo>
                <a:lnTo>
                  <a:pt x="3459" y="0"/>
                </a:lnTo>
                <a:lnTo>
                  <a:pt x="3535" y="6"/>
                </a:lnTo>
                <a:lnTo>
                  <a:pt x="3684" y="26"/>
                </a:lnTo>
                <a:lnTo>
                  <a:pt x="3966" y="106"/>
                </a:lnTo>
                <a:lnTo>
                  <a:pt x="4209" y="241"/>
                </a:lnTo>
                <a:lnTo>
                  <a:pt x="4397" y="432"/>
                </a:lnTo>
                <a:lnTo>
                  <a:pt x="4569" y="317"/>
                </a:lnTo>
                <a:lnTo>
                  <a:pt x="4774" y="248"/>
                </a:lnTo>
                <a:lnTo>
                  <a:pt x="4993" y="227"/>
                </a:lnTo>
                <a:lnTo>
                  <a:pt x="5046" y="227"/>
                </a:lnTo>
                <a:lnTo>
                  <a:pt x="5102" y="231"/>
                </a:lnTo>
                <a:lnTo>
                  <a:pt x="5212" y="248"/>
                </a:lnTo>
                <a:lnTo>
                  <a:pt x="5412" y="309"/>
                </a:lnTo>
                <a:lnTo>
                  <a:pt x="5582" y="408"/>
                </a:lnTo>
                <a:lnTo>
                  <a:pt x="5703" y="540"/>
                </a:lnTo>
                <a:lnTo>
                  <a:pt x="5765" y="704"/>
                </a:lnTo>
                <a:lnTo>
                  <a:pt x="5775" y="704"/>
                </a:lnTo>
                <a:close/>
              </a:path>
            </a:pathLst>
          </a:custGeom>
          <a:solidFill>
            <a:srgbClr val="0D1837"/>
          </a:solidFill>
          <a:ln w="0">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34" name="Freeform 78"/>
          <p:cNvSpPr>
            <a:spLocks/>
          </p:cNvSpPr>
          <p:nvPr/>
        </p:nvSpPr>
        <p:spPr bwMode="auto">
          <a:xfrm>
            <a:off x="4581525" y="2105025"/>
            <a:ext cx="3251200" cy="1362075"/>
          </a:xfrm>
          <a:custGeom>
            <a:avLst/>
            <a:gdLst>
              <a:gd name="T0" fmla="*/ 5991 w 6409"/>
              <a:gd name="T1" fmla="*/ 759 h 2719"/>
              <a:gd name="T2" fmla="*/ 6296 w 6409"/>
              <a:gd name="T3" fmla="*/ 967 h 2719"/>
              <a:gd name="T4" fmla="*/ 6409 w 6409"/>
              <a:gd name="T5" fmla="*/ 1249 h 2719"/>
              <a:gd name="T6" fmla="*/ 6384 w 6409"/>
              <a:gd name="T7" fmla="*/ 1397 h 2719"/>
              <a:gd name="T8" fmla="*/ 6158 w 6409"/>
              <a:gd name="T9" fmla="*/ 1666 h 2719"/>
              <a:gd name="T10" fmla="*/ 6232 w 6409"/>
              <a:gd name="T11" fmla="*/ 1901 h 2719"/>
              <a:gd name="T12" fmla="*/ 6201 w 6409"/>
              <a:gd name="T13" fmla="*/ 2037 h 2719"/>
              <a:gd name="T14" fmla="*/ 5912 w 6409"/>
              <a:gd name="T15" fmla="*/ 2317 h 2719"/>
              <a:gd name="T16" fmla="*/ 5569 w 6409"/>
              <a:gd name="T17" fmla="*/ 2417 h 2719"/>
              <a:gd name="T18" fmla="*/ 5439 w 6409"/>
              <a:gd name="T19" fmla="*/ 2425 h 2719"/>
              <a:gd name="T20" fmla="*/ 4935 w 6409"/>
              <a:gd name="T21" fmla="*/ 2281 h 2719"/>
              <a:gd name="T22" fmla="*/ 4165 w 6409"/>
              <a:gd name="T23" fmla="*/ 2538 h 2719"/>
              <a:gd name="T24" fmla="*/ 3843 w 6409"/>
              <a:gd name="T25" fmla="*/ 2550 h 2719"/>
              <a:gd name="T26" fmla="*/ 3313 w 6409"/>
              <a:gd name="T27" fmla="*/ 2451 h 2719"/>
              <a:gd name="T28" fmla="*/ 2757 w 6409"/>
              <a:gd name="T29" fmla="*/ 2665 h 2719"/>
              <a:gd name="T30" fmla="*/ 2296 w 6409"/>
              <a:gd name="T31" fmla="*/ 2719 h 2719"/>
              <a:gd name="T32" fmla="*/ 2139 w 6409"/>
              <a:gd name="T33" fmla="*/ 2718 h 2719"/>
              <a:gd name="T34" fmla="*/ 1258 w 6409"/>
              <a:gd name="T35" fmla="*/ 2507 h 2719"/>
              <a:gd name="T36" fmla="*/ 849 w 6409"/>
              <a:gd name="T37" fmla="*/ 2370 h 2719"/>
              <a:gd name="T38" fmla="*/ 696 w 6409"/>
              <a:gd name="T39" fmla="*/ 2364 h 2719"/>
              <a:gd name="T40" fmla="*/ 216 w 6409"/>
              <a:gd name="T41" fmla="*/ 2180 h 2719"/>
              <a:gd name="T42" fmla="*/ 3 w 6409"/>
              <a:gd name="T43" fmla="*/ 1840 h 2719"/>
              <a:gd name="T44" fmla="*/ 0 w 6409"/>
              <a:gd name="T45" fmla="*/ 1745 h 2719"/>
              <a:gd name="T46" fmla="*/ 137 w 6409"/>
              <a:gd name="T47" fmla="*/ 1469 h 2719"/>
              <a:gd name="T48" fmla="*/ 231 w 6409"/>
              <a:gd name="T49" fmla="*/ 1209 h 2719"/>
              <a:gd name="T50" fmla="*/ 164 w 6409"/>
              <a:gd name="T51" fmla="*/ 1032 h 2719"/>
              <a:gd name="T52" fmla="*/ 239 w 6409"/>
              <a:gd name="T53" fmla="*/ 861 h 2719"/>
              <a:gd name="T54" fmla="*/ 496 w 6409"/>
              <a:gd name="T55" fmla="*/ 707 h 2719"/>
              <a:gd name="T56" fmla="*/ 722 w 6409"/>
              <a:gd name="T57" fmla="*/ 684 h 2719"/>
              <a:gd name="T58" fmla="*/ 875 w 6409"/>
              <a:gd name="T59" fmla="*/ 710 h 2719"/>
              <a:gd name="T60" fmla="*/ 1556 w 6409"/>
              <a:gd name="T61" fmla="*/ 398 h 2719"/>
              <a:gd name="T62" fmla="*/ 1858 w 6409"/>
              <a:gd name="T63" fmla="*/ 368 h 2719"/>
              <a:gd name="T64" fmla="*/ 1962 w 6409"/>
              <a:gd name="T65" fmla="*/ 368 h 2719"/>
              <a:gd name="T66" fmla="*/ 2557 w 6409"/>
              <a:gd name="T67" fmla="*/ 246 h 2719"/>
              <a:gd name="T68" fmla="*/ 3083 w 6409"/>
              <a:gd name="T69" fmla="*/ 29 h 2719"/>
              <a:gd name="T70" fmla="*/ 3459 w 6409"/>
              <a:gd name="T71" fmla="*/ 0 h 2719"/>
              <a:gd name="T72" fmla="*/ 3683 w 6409"/>
              <a:gd name="T73" fmla="*/ 26 h 2719"/>
              <a:gd name="T74" fmla="*/ 4209 w 6409"/>
              <a:gd name="T75" fmla="*/ 241 h 2719"/>
              <a:gd name="T76" fmla="*/ 4569 w 6409"/>
              <a:gd name="T77" fmla="*/ 318 h 2719"/>
              <a:gd name="T78" fmla="*/ 4993 w 6409"/>
              <a:gd name="T79" fmla="*/ 227 h 2719"/>
              <a:gd name="T80" fmla="*/ 5102 w 6409"/>
              <a:gd name="T81" fmla="*/ 231 h 2719"/>
              <a:gd name="T82" fmla="*/ 5412 w 6409"/>
              <a:gd name="T83" fmla="*/ 309 h 2719"/>
              <a:gd name="T84" fmla="*/ 5703 w 6409"/>
              <a:gd name="T85" fmla="*/ 540 h 2719"/>
              <a:gd name="T86" fmla="*/ 5775 w 6409"/>
              <a:gd name="T87" fmla="*/ 704 h 2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09" h="2719">
                <a:moveTo>
                  <a:pt x="5775" y="704"/>
                </a:moveTo>
                <a:lnTo>
                  <a:pt x="5991" y="759"/>
                </a:lnTo>
                <a:lnTo>
                  <a:pt x="6167" y="849"/>
                </a:lnTo>
                <a:lnTo>
                  <a:pt x="6296" y="967"/>
                </a:lnTo>
                <a:lnTo>
                  <a:pt x="6379" y="1104"/>
                </a:lnTo>
                <a:lnTo>
                  <a:pt x="6409" y="1249"/>
                </a:lnTo>
                <a:lnTo>
                  <a:pt x="6404" y="1322"/>
                </a:lnTo>
                <a:lnTo>
                  <a:pt x="6384" y="1397"/>
                </a:lnTo>
                <a:lnTo>
                  <a:pt x="6302" y="1538"/>
                </a:lnTo>
                <a:lnTo>
                  <a:pt x="6158" y="1666"/>
                </a:lnTo>
                <a:lnTo>
                  <a:pt x="6230" y="1857"/>
                </a:lnTo>
                <a:lnTo>
                  <a:pt x="6232" y="1901"/>
                </a:lnTo>
                <a:lnTo>
                  <a:pt x="6229" y="1949"/>
                </a:lnTo>
                <a:lnTo>
                  <a:pt x="6201" y="2037"/>
                </a:lnTo>
                <a:lnTo>
                  <a:pt x="6090" y="2193"/>
                </a:lnTo>
                <a:lnTo>
                  <a:pt x="5912" y="2317"/>
                </a:lnTo>
                <a:lnTo>
                  <a:pt x="5690" y="2397"/>
                </a:lnTo>
                <a:lnTo>
                  <a:pt x="5569" y="2417"/>
                </a:lnTo>
                <a:lnTo>
                  <a:pt x="5504" y="2423"/>
                </a:lnTo>
                <a:lnTo>
                  <a:pt x="5439" y="2425"/>
                </a:lnTo>
                <a:lnTo>
                  <a:pt x="5183" y="2390"/>
                </a:lnTo>
                <a:lnTo>
                  <a:pt x="4935" y="2281"/>
                </a:lnTo>
                <a:lnTo>
                  <a:pt x="4575" y="2451"/>
                </a:lnTo>
                <a:lnTo>
                  <a:pt x="4165" y="2538"/>
                </a:lnTo>
                <a:lnTo>
                  <a:pt x="3951" y="2550"/>
                </a:lnTo>
                <a:lnTo>
                  <a:pt x="3843" y="2550"/>
                </a:lnTo>
                <a:lnTo>
                  <a:pt x="3735" y="2541"/>
                </a:lnTo>
                <a:lnTo>
                  <a:pt x="3313" y="2451"/>
                </a:lnTo>
                <a:lnTo>
                  <a:pt x="3048" y="2577"/>
                </a:lnTo>
                <a:lnTo>
                  <a:pt x="2757" y="2665"/>
                </a:lnTo>
                <a:lnTo>
                  <a:pt x="2452" y="2711"/>
                </a:lnTo>
                <a:lnTo>
                  <a:pt x="2296" y="2719"/>
                </a:lnTo>
                <a:lnTo>
                  <a:pt x="2219" y="2719"/>
                </a:lnTo>
                <a:lnTo>
                  <a:pt x="2139" y="2718"/>
                </a:lnTo>
                <a:lnTo>
                  <a:pt x="1534" y="2616"/>
                </a:lnTo>
                <a:lnTo>
                  <a:pt x="1258" y="2507"/>
                </a:lnTo>
                <a:lnTo>
                  <a:pt x="1009" y="2359"/>
                </a:lnTo>
                <a:lnTo>
                  <a:pt x="849" y="2370"/>
                </a:lnTo>
                <a:lnTo>
                  <a:pt x="772" y="2370"/>
                </a:lnTo>
                <a:lnTo>
                  <a:pt x="696" y="2364"/>
                </a:lnTo>
                <a:lnTo>
                  <a:pt x="428" y="2300"/>
                </a:lnTo>
                <a:lnTo>
                  <a:pt x="216" y="2180"/>
                </a:lnTo>
                <a:lnTo>
                  <a:pt x="71" y="2019"/>
                </a:lnTo>
                <a:lnTo>
                  <a:pt x="3" y="1840"/>
                </a:lnTo>
                <a:lnTo>
                  <a:pt x="0" y="1792"/>
                </a:lnTo>
                <a:lnTo>
                  <a:pt x="0" y="1745"/>
                </a:lnTo>
                <a:lnTo>
                  <a:pt x="22" y="1649"/>
                </a:lnTo>
                <a:lnTo>
                  <a:pt x="137" y="1469"/>
                </a:lnTo>
                <a:lnTo>
                  <a:pt x="360" y="1312"/>
                </a:lnTo>
                <a:lnTo>
                  <a:pt x="231" y="1209"/>
                </a:lnTo>
                <a:lnTo>
                  <a:pt x="170" y="1091"/>
                </a:lnTo>
                <a:lnTo>
                  <a:pt x="164" y="1032"/>
                </a:lnTo>
                <a:lnTo>
                  <a:pt x="175" y="972"/>
                </a:lnTo>
                <a:lnTo>
                  <a:pt x="239" y="861"/>
                </a:lnTo>
                <a:lnTo>
                  <a:pt x="347" y="770"/>
                </a:lnTo>
                <a:lnTo>
                  <a:pt x="496" y="707"/>
                </a:lnTo>
                <a:lnTo>
                  <a:pt x="674" y="684"/>
                </a:lnTo>
                <a:lnTo>
                  <a:pt x="722" y="684"/>
                </a:lnTo>
                <a:lnTo>
                  <a:pt x="771" y="688"/>
                </a:lnTo>
                <a:lnTo>
                  <a:pt x="875" y="710"/>
                </a:lnTo>
                <a:lnTo>
                  <a:pt x="1181" y="515"/>
                </a:lnTo>
                <a:lnTo>
                  <a:pt x="1556" y="398"/>
                </a:lnTo>
                <a:lnTo>
                  <a:pt x="1755" y="374"/>
                </a:lnTo>
                <a:lnTo>
                  <a:pt x="1858" y="368"/>
                </a:lnTo>
                <a:lnTo>
                  <a:pt x="1910" y="368"/>
                </a:lnTo>
                <a:lnTo>
                  <a:pt x="1962" y="368"/>
                </a:lnTo>
                <a:lnTo>
                  <a:pt x="2373" y="433"/>
                </a:lnTo>
                <a:lnTo>
                  <a:pt x="2557" y="246"/>
                </a:lnTo>
                <a:lnTo>
                  <a:pt x="2802" y="109"/>
                </a:lnTo>
                <a:lnTo>
                  <a:pt x="3083" y="29"/>
                </a:lnTo>
                <a:lnTo>
                  <a:pt x="3385" y="0"/>
                </a:lnTo>
                <a:lnTo>
                  <a:pt x="3459" y="0"/>
                </a:lnTo>
                <a:lnTo>
                  <a:pt x="3535" y="6"/>
                </a:lnTo>
                <a:lnTo>
                  <a:pt x="3683" y="26"/>
                </a:lnTo>
                <a:lnTo>
                  <a:pt x="3966" y="106"/>
                </a:lnTo>
                <a:lnTo>
                  <a:pt x="4209" y="241"/>
                </a:lnTo>
                <a:lnTo>
                  <a:pt x="4396" y="433"/>
                </a:lnTo>
                <a:lnTo>
                  <a:pt x="4569" y="318"/>
                </a:lnTo>
                <a:lnTo>
                  <a:pt x="4774" y="249"/>
                </a:lnTo>
                <a:lnTo>
                  <a:pt x="4993" y="227"/>
                </a:lnTo>
                <a:lnTo>
                  <a:pt x="5046" y="227"/>
                </a:lnTo>
                <a:lnTo>
                  <a:pt x="5102" y="231"/>
                </a:lnTo>
                <a:lnTo>
                  <a:pt x="5212" y="249"/>
                </a:lnTo>
                <a:lnTo>
                  <a:pt x="5412" y="309"/>
                </a:lnTo>
                <a:lnTo>
                  <a:pt x="5582" y="408"/>
                </a:lnTo>
                <a:lnTo>
                  <a:pt x="5703" y="540"/>
                </a:lnTo>
                <a:lnTo>
                  <a:pt x="5765" y="704"/>
                </a:lnTo>
                <a:lnTo>
                  <a:pt x="5775" y="704"/>
                </a:lnTo>
                <a:close/>
              </a:path>
            </a:pathLst>
          </a:custGeom>
          <a:solidFill>
            <a:srgbClr val="FFFFFF"/>
          </a:solidFill>
          <a:ln w="0">
            <a:solidFill>
              <a:srgbClr val="000000"/>
            </a:solidFill>
            <a:prstDash val="solid"/>
            <a:round/>
            <a:headEnd/>
            <a:tailEnd/>
          </a:ln>
        </p:spPr>
        <p:txBody>
          <a:bodyPr/>
          <a:lstStyle/>
          <a:p>
            <a:endParaRPr lang="en-GB"/>
          </a:p>
        </p:txBody>
      </p:sp>
      <p:sp>
        <p:nvSpPr>
          <p:cNvPr id="121935" name="Rectangle 79"/>
          <p:cNvSpPr>
            <a:spLocks noChangeArrowheads="1"/>
          </p:cNvSpPr>
          <p:nvPr/>
        </p:nvSpPr>
        <p:spPr bwMode="auto">
          <a:xfrm>
            <a:off x="5729288" y="4948238"/>
            <a:ext cx="1249362"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000" b="0" u="sng">
                <a:solidFill>
                  <a:srgbClr val="FFFFFF"/>
                </a:solidFill>
                <a:latin typeface="Arial" charset="0"/>
              </a:rPr>
              <a:t>Dokumentationsseiten</a:t>
            </a:r>
            <a:endParaRPr lang="de-DE" altLang="en-US" sz="1500">
              <a:solidFill>
                <a:srgbClr val="FFFFFF"/>
              </a:solidFill>
              <a:latin typeface="Arial" charset="0"/>
            </a:endParaRPr>
          </a:p>
        </p:txBody>
      </p:sp>
      <p:sp>
        <p:nvSpPr>
          <p:cNvPr id="121936" name="Rectangle 80"/>
          <p:cNvSpPr>
            <a:spLocks noChangeArrowheads="1"/>
          </p:cNvSpPr>
          <p:nvPr/>
        </p:nvSpPr>
        <p:spPr bwMode="auto">
          <a:xfrm>
            <a:off x="6307138" y="5097463"/>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000" b="0">
                <a:solidFill>
                  <a:srgbClr val="FFFFFF"/>
                </a:solidFill>
                <a:latin typeface="Arial" charset="0"/>
              </a:rPr>
              <a:t>FP</a:t>
            </a:r>
            <a:endParaRPr lang="de-DE" altLang="en-US" sz="1500">
              <a:solidFill>
                <a:srgbClr val="FFFFFF"/>
              </a:solidFill>
              <a:latin typeface="Arial" charset="0"/>
            </a:endParaRPr>
          </a:p>
        </p:txBody>
      </p:sp>
      <p:sp>
        <p:nvSpPr>
          <p:cNvPr id="121937" name="Rectangle 81"/>
          <p:cNvSpPr>
            <a:spLocks noChangeArrowheads="1"/>
          </p:cNvSpPr>
          <p:nvPr/>
        </p:nvSpPr>
        <p:spPr bwMode="auto">
          <a:xfrm>
            <a:off x="1141413" y="2392363"/>
            <a:ext cx="22272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Die wirtschaftlichen Projekt-</a:t>
            </a:r>
            <a:endParaRPr lang="de-DE" altLang="en-US" sz="1500">
              <a:solidFill>
                <a:srgbClr val="FFFFFF"/>
              </a:solidFill>
              <a:latin typeface="Arial" charset="0"/>
            </a:endParaRPr>
          </a:p>
        </p:txBody>
      </p:sp>
      <p:sp>
        <p:nvSpPr>
          <p:cNvPr id="121938" name="Rectangle 82"/>
          <p:cNvSpPr>
            <a:spLocks noChangeArrowheads="1"/>
          </p:cNvSpPr>
          <p:nvPr/>
        </p:nvSpPr>
        <p:spPr bwMode="auto">
          <a:xfrm>
            <a:off x="1027113" y="2620963"/>
            <a:ext cx="24415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einflussgrößen werden auf die </a:t>
            </a:r>
            <a:endParaRPr lang="de-DE" altLang="en-US" sz="1500">
              <a:solidFill>
                <a:srgbClr val="FFFFFF"/>
              </a:solidFill>
              <a:latin typeface="Arial" charset="0"/>
            </a:endParaRPr>
          </a:p>
        </p:txBody>
      </p:sp>
      <p:sp>
        <p:nvSpPr>
          <p:cNvPr id="121939" name="Rectangle 83"/>
          <p:cNvSpPr>
            <a:spLocks noChangeArrowheads="1"/>
          </p:cNvSpPr>
          <p:nvPr/>
        </p:nvSpPr>
        <p:spPr bwMode="auto">
          <a:xfrm>
            <a:off x="1211263" y="2851150"/>
            <a:ext cx="21018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Basis function points (FP) </a:t>
            </a:r>
            <a:endParaRPr lang="de-DE" altLang="en-US" sz="1500">
              <a:solidFill>
                <a:srgbClr val="FFFFFF"/>
              </a:solidFill>
              <a:latin typeface="Arial" charset="0"/>
            </a:endParaRPr>
          </a:p>
        </p:txBody>
      </p:sp>
      <p:sp>
        <p:nvSpPr>
          <p:cNvPr id="121940" name="Rectangle 84"/>
          <p:cNvSpPr>
            <a:spLocks noChangeArrowheads="1"/>
          </p:cNvSpPr>
          <p:nvPr/>
        </p:nvSpPr>
        <p:spPr bwMode="auto">
          <a:xfrm>
            <a:off x="1989138" y="3082925"/>
            <a:ext cx="6731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bezogen</a:t>
            </a:r>
            <a:endParaRPr lang="de-DE" altLang="en-US" sz="1500">
              <a:solidFill>
                <a:srgbClr val="FFFFFF"/>
              </a:solidFill>
              <a:latin typeface="Arial" charset="0"/>
            </a:endParaRPr>
          </a:p>
        </p:txBody>
      </p:sp>
      <p:sp>
        <p:nvSpPr>
          <p:cNvPr id="121941" name="Rectangle 85"/>
          <p:cNvSpPr>
            <a:spLocks noChangeArrowheads="1"/>
          </p:cNvSpPr>
          <p:nvPr/>
        </p:nvSpPr>
        <p:spPr bwMode="auto">
          <a:xfrm>
            <a:off x="5256213" y="2405063"/>
            <a:ext cx="19192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function points sind die </a:t>
            </a:r>
            <a:endParaRPr lang="de-DE" altLang="en-US" sz="1500">
              <a:solidFill>
                <a:srgbClr val="FFFFFF"/>
              </a:solidFill>
              <a:latin typeface="Arial" charset="0"/>
            </a:endParaRPr>
          </a:p>
        </p:txBody>
      </p:sp>
      <p:sp>
        <p:nvSpPr>
          <p:cNvPr id="121942" name="Rectangle 86"/>
          <p:cNvSpPr>
            <a:spLocks noChangeArrowheads="1"/>
          </p:cNvSpPr>
          <p:nvPr/>
        </p:nvSpPr>
        <p:spPr bwMode="auto">
          <a:xfrm>
            <a:off x="4981575" y="2606675"/>
            <a:ext cx="24225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Kalkulationsbasis für Aufwand</a:t>
            </a:r>
            <a:endParaRPr lang="de-DE" altLang="en-US" sz="1500">
              <a:solidFill>
                <a:srgbClr val="FFFFFF"/>
              </a:solidFill>
              <a:latin typeface="Arial" charset="0"/>
            </a:endParaRPr>
          </a:p>
        </p:txBody>
      </p:sp>
      <p:sp>
        <p:nvSpPr>
          <p:cNvPr id="121943" name="Rectangle 87"/>
          <p:cNvSpPr>
            <a:spLocks noChangeArrowheads="1"/>
          </p:cNvSpPr>
          <p:nvPr/>
        </p:nvSpPr>
        <p:spPr bwMode="auto">
          <a:xfrm>
            <a:off x="4784725" y="2838450"/>
            <a:ext cx="27781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und Ergebnis im gesamten Projekt-</a:t>
            </a:r>
            <a:endParaRPr lang="de-DE" altLang="en-US" sz="1500">
              <a:solidFill>
                <a:srgbClr val="FFFFFF"/>
              </a:solidFill>
              <a:latin typeface="Arial" charset="0"/>
            </a:endParaRPr>
          </a:p>
        </p:txBody>
      </p:sp>
      <p:sp>
        <p:nvSpPr>
          <p:cNvPr id="121944" name="Rectangle 88"/>
          <p:cNvSpPr>
            <a:spLocks noChangeArrowheads="1"/>
          </p:cNvSpPr>
          <p:nvPr/>
        </p:nvSpPr>
        <p:spPr bwMode="auto">
          <a:xfrm>
            <a:off x="5873750" y="3067050"/>
            <a:ext cx="7921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Life-Cycle</a:t>
            </a:r>
            <a:endParaRPr lang="de-DE" altLang="en-US" sz="1500">
              <a:solidFill>
                <a:srgbClr val="FFFFFF"/>
              </a:solidFill>
              <a:latin typeface="Arial" charset="0"/>
            </a:endParaRPr>
          </a:p>
        </p:txBody>
      </p:sp>
      <p:sp>
        <p:nvSpPr>
          <p:cNvPr id="121945" name="Rectangle 89"/>
          <p:cNvSpPr>
            <a:spLocks noChangeArrowheads="1"/>
          </p:cNvSpPr>
          <p:nvPr/>
        </p:nvSpPr>
        <p:spPr bwMode="auto">
          <a:xfrm>
            <a:off x="4057650" y="3436938"/>
            <a:ext cx="1408113" cy="649287"/>
          </a:xfrm>
          <a:prstGeom prst="rect">
            <a:avLst/>
          </a:prstGeom>
          <a:solidFill>
            <a:srgbClr val="0D1837"/>
          </a:solidFill>
          <a:ln w="7938">
            <a:solidFill>
              <a:srgbClr val="0D1837"/>
            </a:solidFill>
            <a:miter lim="800000"/>
            <a:headEnd/>
            <a:tailEnd/>
          </a:ln>
        </p:spPr>
        <p:txBody>
          <a:bodyPr/>
          <a:lstStyle/>
          <a:p>
            <a:endParaRPr lang="en-GB"/>
          </a:p>
        </p:txBody>
      </p:sp>
      <p:sp>
        <p:nvSpPr>
          <p:cNvPr id="121946" name="Rectangle 90"/>
          <p:cNvSpPr>
            <a:spLocks noChangeArrowheads="1"/>
          </p:cNvSpPr>
          <p:nvPr/>
        </p:nvSpPr>
        <p:spPr bwMode="auto">
          <a:xfrm>
            <a:off x="4010025" y="3387725"/>
            <a:ext cx="1406525" cy="650875"/>
          </a:xfrm>
          <a:prstGeom prst="rect">
            <a:avLst/>
          </a:prstGeom>
          <a:solidFill>
            <a:schemeClr val="accent1"/>
          </a:solidFill>
          <a:ln w="7938">
            <a:solidFill>
              <a:srgbClr val="0D1837"/>
            </a:solidFill>
            <a:miter lim="800000"/>
            <a:headEnd/>
            <a:tailEnd/>
          </a:ln>
        </p:spPr>
        <p:txBody>
          <a:bodyPr lIns="87234" tIns="43617" rIns="87234" bIns="43617"/>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FF"/>
              </a:solidFill>
              <a:latin typeface="Arial" charset="0"/>
            </a:endParaRPr>
          </a:p>
        </p:txBody>
      </p:sp>
      <p:sp>
        <p:nvSpPr>
          <p:cNvPr id="121947" name="Rectangle 91"/>
          <p:cNvSpPr>
            <a:spLocks noChangeArrowheads="1"/>
          </p:cNvSpPr>
          <p:nvPr/>
        </p:nvSpPr>
        <p:spPr bwMode="auto">
          <a:xfrm>
            <a:off x="4524375" y="3500438"/>
            <a:ext cx="4540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2800">
                <a:solidFill>
                  <a:srgbClr val="FFFFFF"/>
                </a:solidFill>
                <a:latin typeface="Arial" charset="0"/>
              </a:rPr>
              <a:t>FP</a:t>
            </a:r>
            <a:endParaRPr lang="de-DE" altLang="en-US" sz="1500">
              <a:solidFill>
                <a:srgbClr val="FFFFFF"/>
              </a:solidFill>
              <a:latin typeface="Arial" charset="0"/>
            </a:endParaRPr>
          </a:p>
        </p:txBody>
      </p:sp>
      <p:sp>
        <p:nvSpPr>
          <p:cNvPr id="121948" name="Freeform 92"/>
          <p:cNvSpPr>
            <a:spLocks/>
          </p:cNvSpPr>
          <p:nvPr/>
        </p:nvSpPr>
        <p:spPr bwMode="auto">
          <a:xfrm>
            <a:off x="1474788" y="4389438"/>
            <a:ext cx="1654175" cy="517525"/>
          </a:xfrm>
          <a:custGeom>
            <a:avLst/>
            <a:gdLst>
              <a:gd name="T0" fmla="*/ 0 w 3257"/>
              <a:gd name="T1" fmla="*/ 0 h 1032"/>
              <a:gd name="T2" fmla="*/ 2629 w 3257"/>
              <a:gd name="T3" fmla="*/ 0 h 1032"/>
              <a:gd name="T4" fmla="*/ 3257 w 3257"/>
              <a:gd name="T5" fmla="*/ 510 h 1032"/>
              <a:gd name="T6" fmla="*/ 2642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2" y="1032"/>
                </a:lnTo>
                <a:lnTo>
                  <a:pt x="0" y="1032"/>
                </a:lnTo>
                <a:lnTo>
                  <a:pt x="507" y="510"/>
                </a:lnTo>
                <a:lnTo>
                  <a:pt x="0" y="0"/>
                </a:lnTo>
                <a:close/>
              </a:path>
            </a:pathLst>
          </a:custGeom>
          <a:solidFill>
            <a:srgbClr val="0D1837"/>
          </a:solidFill>
          <a:ln w="7938">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49" name="Freeform 93"/>
          <p:cNvSpPr>
            <a:spLocks/>
          </p:cNvSpPr>
          <p:nvPr/>
        </p:nvSpPr>
        <p:spPr bwMode="auto">
          <a:xfrm>
            <a:off x="1427163" y="4343400"/>
            <a:ext cx="1652587" cy="515938"/>
          </a:xfrm>
          <a:custGeom>
            <a:avLst/>
            <a:gdLst>
              <a:gd name="T0" fmla="*/ 0 w 3257"/>
              <a:gd name="T1" fmla="*/ 0 h 1032"/>
              <a:gd name="T2" fmla="*/ 2628 w 3257"/>
              <a:gd name="T3" fmla="*/ 0 h 1032"/>
              <a:gd name="T4" fmla="*/ 3257 w 3257"/>
              <a:gd name="T5" fmla="*/ 510 h 1032"/>
              <a:gd name="T6" fmla="*/ 2641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8" y="0"/>
                </a:lnTo>
                <a:lnTo>
                  <a:pt x="3257" y="510"/>
                </a:lnTo>
                <a:lnTo>
                  <a:pt x="2641" y="1032"/>
                </a:lnTo>
                <a:lnTo>
                  <a:pt x="0" y="1032"/>
                </a:lnTo>
                <a:lnTo>
                  <a:pt x="507" y="510"/>
                </a:lnTo>
                <a:lnTo>
                  <a:pt x="0" y="0"/>
                </a:lnTo>
                <a:close/>
              </a:path>
            </a:pathLst>
          </a:custGeom>
          <a:solidFill>
            <a:srgbClr val="FFFFFF"/>
          </a:solidFill>
          <a:ln w="7938">
            <a:solidFill>
              <a:srgbClr val="0D1837"/>
            </a:solidFill>
            <a:prstDash val="solid"/>
            <a:round/>
            <a:headEnd/>
            <a:tailEnd/>
          </a:ln>
        </p:spPr>
        <p:txBody>
          <a:bodyPr/>
          <a:lstStyle/>
          <a:p>
            <a:endParaRPr lang="en-GB"/>
          </a:p>
        </p:txBody>
      </p:sp>
      <p:sp>
        <p:nvSpPr>
          <p:cNvPr id="121950" name="Freeform 94"/>
          <p:cNvSpPr>
            <a:spLocks/>
          </p:cNvSpPr>
          <p:nvPr/>
        </p:nvSpPr>
        <p:spPr bwMode="auto">
          <a:xfrm>
            <a:off x="3067050" y="4389438"/>
            <a:ext cx="1652588" cy="517525"/>
          </a:xfrm>
          <a:custGeom>
            <a:avLst/>
            <a:gdLst>
              <a:gd name="T0" fmla="*/ 0 w 3257"/>
              <a:gd name="T1" fmla="*/ 0 h 1032"/>
              <a:gd name="T2" fmla="*/ 2629 w 3257"/>
              <a:gd name="T3" fmla="*/ 0 h 1032"/>
              <a:gd name="T4" fmla="*/ 3257 w 3257"/>
              <a:gd name="T5" fmla="*/ 510 h 1032"/>
              <a:gd name="T6" fmla="*/ 2642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2" y="1032"/>
                </a:lnTo>
                <a:lnTo>
                  <a:pt x="0" y="1032"/>
                </a:lnTo>
                <a:lnTo>
                  <a:pt x="507" y="510"/>
                </a:lnTo>
                <a:lnTo>
                  <a:pt x="0" y="0"/>
                </a:lnTo>
                <a:close/>
              </a:path>
            </a:pathLst>
          </a:custGeom>
          <a:solidFill>
            <a:srgbClr val="0D1837"/>
          </a:solidFill>
          <a:ln w="7938">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51" name="Freeform 95"/>
          <p:cNvSpPr>
            <a:spLocks/>
          </p:cNvSpPr>
          <p:nvPr/>
        </p:nvSpPr>
        <p:spPr bwMode="auto">
          <a:xfrm>
            <a:off x="3019425" y="4343400"/>
            <a:ext cx="1652588" cy="515938"/>
          </a:xfrm>
          <a:custGeom>
            <a:avLst/>
            <a:gdLst>
              <a:gd name="T0" fmla="*/ 0 w 3257"/>
              <a:gd name="T1" fmla="*/ 0 h 1032"/>
              <a:gd name="T2" fmla="*/ 2629 w 3257"/>
              <a:gd name="T3" fmla="*/ 0 h 1032"/>
              <a:gd name="T4" fmla="*/ 3257 w 3257"/>
              <a:gd name="T5" fmla="*/ 510 h 1032"/>
              <a:gd name="T6" fmla="*/ 2642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2" y="1032"/>
                </a:lnTo>
                <a:lnTo>
                  <a:pt x="0" y="1032"/>
                </a:lnTo>
                <a:lnTo>
                  <a:pt x="507" y="510"/>
                </a:lnTo>
                <a:lnTo>
                  <a:pt x="0" y="0"/>
                </a:lnTo>
                <a:close/>
              </a:path>
            </a:pathLst>
          </a:custGeom>
          <a:solidFill>
            <a:srgbClr val="FFFFFF"/>
          </a:solidFill>
          <a:ln w="7938">
            <a:solidFill>
              <a:srgbClr val="0D1837"/>
            </a:solidFill>
            <a:prstDash val="solid"/>
            <a:round/>
            <a:headEnd/>
            <a:tailEnd/>
          </a:ln>
        </p:spPr>
        <p:txBody>
          <a:bodyPr/>
          <a:lstStyle/>
          <a:p>
            <a:endParaRPr lang="en-GB"/>
          </a:p>
        </p:txBody>
      </p:sp>
      <p:sp>
        <p:nvSpPr>
          <p:cNvPr id="121952" name="Freeform 96"/>
          <p:cNvSpPr>
            <a:spLocks/>
          </p:cNvSpPr>
          <p:nvPr/>
        </p:nvSpPr>
        <p:spPr bwMode="auto">
          <a:xfrm>
            <a:off x="4721225" y="4394200"/>
            <a:ext cx="1651000" cy="517525"/>
          </a:xfrm>
          <a:custGeom>
            <a:avLst/>
            <a:gdLst>
              <a:gd name="T0" fmla="*/ 0 w 3257"/>
              <a:gd name="T1" fmla="*/ 0 h 1032"/>
              <a:gd name="T2" fmla="*/ 2629 w 3257"/>
              <a:gd name="T3" fmla="*/ 0 h 1032"/>
              <a:gd name="T4" fmla="*/ 3257 w 3257"/>
              <a:gd name="T5" fmla="*/ 510 h 1032"/>
              <a:gd name="T6" fmla="*/ 2644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4" y="1032"/>
                </a:lnTo>
                <a:lnTo>
                  <a:pt x="0" y="1032"/>
                </a:lnTo>
                <a:lnTo>
                  <a:pt x="507" y="510"/>
                </a:lnTo>
                <a:lnTo>
                  <a:pt x="0" y="0"/>
                </a:lnTo>
                <a:close/>
              </a:path>
            </a:pathLst>
          </a:custGeom>
          <a:solidFill>
            <a:srgbClr val="0D1837"/>
          </a:solidFill>
          <a:ln w="7938">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53" name="Freeform 97"/>
          <p:cNvSpPr>
            <a:spLocks/>
          </p:cNvSpPr>
          <p:nvPr/>
        </p:nvSpPr>
        <p:spPr bwMode="auto">
          <a:xfrm>
            <a:off x="4672013" y="4346575"/>
            <a:ext cx="1654175" cy="515938"/>
          </a:xfrm>
          <a:custGeom>
            <a:avLst/>
            <a:gdLst>
              <a:gd name="T0" fmla="*/ 0 w 3257"/>
              <a:gd name="T1" fmla="*/ 0 h 1032"/>
              <a:gd name="T2" fmla="*/ 2629 w 3257"/>
              <a:gd name="T3" fmla="*/ 0 h 1032"/>
              <a:gd name="T4" fmla="*/ 3257 w 3257"/>
              <a:gd name="T5" fmla="*/ 510 h 1032"/>
              <a:gd name="T6" fmla="*/ 2644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4" y="1032"/>
                </a:lnTo>
                <a:lnTo>
                  <a:pt x="0" y="1032"/>
                </a:lnTo>
                <a:lnTo>
                  <a:pt x="507" y="510"/>
                </a:lnTo>
                <a:lnTo>
                  <a:pt x="0" y="0"/>
                </a:lnTo>
                <a:close/>
              </a:path>
            </a:pathLst>
          </a:custGeom>
          <a:solidFill>
            <a:srgbClr val="FFFFFF"/>
          </a:solidFill>
          <a:ln w="7938">
            <a:solidFill>
              <a:srgbClr val="0D1837"/>
            </a:solidFill>
            <a:prstDash val="solid"/>
            <a:round/>
            <a:headEnd/>
            <a:tailEnd/>
          </a:ln>
        </p:spPr>
        <p:txBody>
          <a:bodyPr/>
          <a:lstStyle/>
          <a:p>
            <a:endParaRPr lang="en-GB"/>
          </a:p>
        </p:txBody>
      </p:sp>
      <p:sp>
        <p:nvSpPr>
          <p:cNvPr id="121954" name="Freeform 98"/>
          <p:cNvSpPr>
            <a:spLocks/>
          </p:cNvSpPr>
          <p:nvPr/>
        </p:nvSpPr>
        <p:spPr bwMode="auto">
          <a:xfrm>
            <a:off x="6405563" y="4394200"/>
            <a:ext cx="1654175" cy="517525"/>
          </a:xfrm>
          <a:custGeom>
            <a:avLst/>
            <a:gdLst>
              <a:gd name="T0" fmla="*/ 0 w 3257"/>
              <a:gd name="T1" fmla="*/ 0 h 1032"/>
              <a:gd name="T2" fmla="*/ 2629 w 3257"/>
              <a:gd name="T3" fmla="*/ 0 h 1032"/>
              <a:gd name="T4" fmla="*/ 3257 w 3257"/>
              <a:gd name="T5" fmla="*/ 510 h 1032"/>
              <a:gd name="T6" fmla="*/ 2642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2" y="1032"/>
                </a:lnTo>
                <a:lnTo>
                  <a:pt x="0" y="1032"/>
                </a:lnTo>
                <a:lnTo>
                  <a:pt x="507" y="510"/>
                </a:lnTo>
                <a:lnTo>
                  <a:pt x="0" y="0"/>
                </a:lnTo>
                <a:close/>
              </a:path>
            </a:pathLst>
          </a:custGeom>
          <a:solidFill>
            <a:srgbClr val="0D1837"/>
          </a:solidFill>
          <a:ln w="7938">
            <a:solidFill>
              <a:srgbClr val="0D1837"/>
            </a:solidFill>
            <a:prstDash val="solid"/>
            <a:round/>
            <a:headEnd/>
            <a:tailEnd/>
          </a:ln>
          <a:effectLst/>
          <a:extLst>
            <a:ext uri="{AF507438-7753-43E0-B8FC-AC1667EBCBE1}">
              <a14:hiddenEffects xmlns:a14="http://schemas.microsoft.com/office/drawing/2010/main">
                <a:effectLst>
                  <a:outerShdw dist="35921" dir="2700000" algn="ctr" rotWithShape="0">
                    <a:srgbClr val="0D1837"/>
                  </a:outerShdw>
                </a:effectLst>
              </a14:hiddenEffects>
            </a:ext>
          </a:extLst>
        </p:spPr>
        <p:txBody>
          <a:bodyPr/>
          <a:lstStyle/>
          <a:p>
            <a:endParaRPr lang="en-GB"/>
          </a:p>
        </p:txBody>
      </p:sp>
      <p:sp>
        <p:nvSpPr>
          <p:cNvPr id="121955" name="Freeform 99"/>
          <p:cNvSpPr>
            <a:spLocks/>
          </p:cNvSpPr>
          <p:nvPr/>
        </p:nvSpPr>
        <p:spPr bwMode="auto">
          <a:xfrm>
            <a:off x="6357938" y="4346575"/>
            <a:ext cx="1652587" cy="515938"/>
          </a:xfrm>
          <a:custGeom>
            <a:avLst/>
            <a:gdLst>
              <a:gd name="T0" fmla="*/ 0 w 3257"/>
              <a:gd name="T1" fmla="*/ 0 h 1032"/>
              <a:gd name="T2" fmla="*/ 2629 w 3257"/>
              <a:gd name="T3" fmla="*/ 0 h 1032"/>
              <a:gd name="T4" fmla="*/ 3257 w 3257"/>
              <a:gd name="T5" fmla="*/ 510 h 1032"/>
              <a:gd name="T6" fmla="*/ 2642 w 3257"/>
              <a:gd name="T7" fmla="*/ 1032 h 1032"/>
              <a:gd name="T8" fmla="*/ 0 w 3257"/>
              <a:gd name="T9" fmla="*/ 1032 h 1032"/>
              <a:gd name="T10" fmla="*/ 507 w 3257"/>
              <a:gd name="T11" fmla="*/ 510 h 1032"/>
              <a:gd name="T12" fmla="*/ 0 w 3257"/>
              <a:gd name="T13" fmla="*/ 0 h 1032"/>
            </a:gdLst>
            <a:ahLst/>
            <a:cxnLst>
              <a:cxn ang="0">
                <a:pos x="T0" y="T1"/>
              </a:cxn>
              <a:cxn ang="0">
                <a:pos x="T2" y="T3"/>
              </a:cxn>
              <a:cxn ang="0">
                <a:pos x="T4" y="T5"/>
              </a:cxn>
              <a:cxn ang="0">
                <a:pos x="T6" y="T7"/>
              </a:cxn>
              <a:cxn ang="0">
                <a:pos x="T8" y="T9"/>
              </a:cxn>
              <a:cxn ang="0">
                <a:pos x="T10" y="T11"/>
              </a:cxn>
              <a:cxn ang="0">
                <a:pos x="T12" y="T13"/>
              </a:cxn>
            </a:cxnLst>
            <a:rect l="0" t="0" r="r" b="b"/>
            <a:pathLst>
              <a:path w="3257" h="1032">
                <a:moveTo>
                  <a:pt x="0" y="0"/>
                </a:moveTo>
                <a:lnTo>
                  <a:pt x="2629" y="0"/>
                </a:lnTo>
                <a:lnTo>
                  <a:pt x="3257" y="510"/>
                </a:lnTo>
                <a:lnTo>
                  <a:pt x="2642" y="1032"/>
                </a:lnTo>
                <a:lnTo>
                  <a:pt x="0" y="1032"/>
                </a:lnTo>
                <a:lnTo>
                  <a:pt x="507" y="510"/>
                </a:lnTo>
                <a:lnTo>
                  <a:pt x="0" y="0"/>
                </a:lnTo>
                <a:close/>
              </a:path>
            </a:pathLst>
          </a:custGeom>
          <a:solidFill>
            <a:srgbClr val="FFFFFF"/>
          </a:solidFill>
          <a:ln w="7938">
            <a:solidFill>
              <a:srgbClr val="0D1837"/>
            </a:solidFill>
            <a:prstDash val="solid"/>
            <a:round/>
            <a:headEnd/>
            <a:tailEnd/>
          </a:ln>
        </p:spPr>
        <p:txBody>
          <a:bodyPr/>
          <a:lstStyle/>
          <a:p>
            <a:endParaRPr lang="en-GB"/>
          </a:p>
        </p:txBody>
      </p:sp>
      <p:sp>
        <p:nvSpPr>
          <p:cNvPr id="121956" name="Rectangle 100"/>
          <p:cNvSpPr>
            <a:spLocks noChangeArrowheads="1"/>
          </p:cNvSpPr>
          <p:nvPr/>
        </p:nvSpPr>
        <p:spPr bwMode="auto">
          <a:xfrm>
            <a:off x="1989138" y="4481513"/>
            <a:ext cx="6350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Analyse</a:t>
            </a:r>
            <a:endParaRPr lang="de-DE" altLang="en-US" sz="1500">
              <a:solidFill>
                <a:srgbClr val="FFFFFF"/>
              </a:solidFill>
              <a:latin typeface="Arial" charset="0"/>
            </a:endParaRPr>
          </a:p>
        </p:txBody>
      </p:sp>
      <p:sp>
        <p:nvSpPr>
          <p:cNvPr id="121957" name="Rectangle 101"/>
          <p:cNvSpPr>
            <a:spLocks noChangeArrowheads="1"/>
          </p:cNvSpPr>
          <p:nvPr/>
        </p:nvSpPr>
        <p:spPr bwMode="auto">
          <a:xfrm>
            <a:off x="3649663" y="4481513"/>
            <a:ext cx="5524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Design</a:t>
            </a:r>
            <a:endParaRPr lang="de-DE" altLang="en-US" sz="1500">
              <a:solidFill>
                <a:srgbClr val="FFFFFF"/>
              </a:solidFill>
              <a:latin typeface="Arial" charset="0"/>
            </a:endParaRPr>
          </a:p>
        </p:txBody>
      </p:sp>
      <p:sp>
        <p:nvSpPr>
          <p:cNvPr id="121958" name="Rectangle 102"/>
          <p:cNvSpPr>
            <a:spLocks noChangeArrowheads="1"/>
          </p:cNvSpPr>
          <p:nvPr/>
        </p:nvSpPr>
        <p:spPr bwMode="auto">
          <a:xfrm>
            <a:off x="5181600" y="4413250"/>
            <a:ext cx="7334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Program-</a:t>
            </a:r>
            <a:endParaRPr lang="de-DE" altLang="en-US" sz="1500">
              <a:solidFill>
                <a:srgbClr val="FFFFFF"/>
              </a:solidFill>
              <a:latin typeface="Arial" charset="0"/>
            </a:endParaRPr>
          </a:p>
        </p:txBody>
      </p:sp>
      <p:sp>
        <p:nvSpPr>
          <p:cNvPr id="121959" name="Rectangle 103"/>
          <p:cNvSpPr>
            <a:spLocks noChangeArrowheads="1"/>
          </p:cNvSpPr>
          <p:nvPr/>
        </p:nvSpPr>
        <p:spPr bwMode="auto">
          <a:xfrm>
            <a:off x="5227638" y="4576763"/>
            <a:ext cx="65246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mierung</a:t>
            </a:r>
            <a:endParaRPr lang="de-DE" altLang="en-US" sz="1500">
              <a:solidFill>
                <a:srgbClr val="FFFFFF"/>
              </a:solidFill>
              <a:latin typeface="Arial" charset="0"/>
            </a:endParaRPr>
          </a:p>
        </p:txBody>
      </p:sp>
      <p:sp>
        <p:nvSpPr>
          <p:cNvPr id="121960" name="Rectangle 104"/>
          <p:cNvSpPr>
            <a:spLocks noChangeArrowheads="1"/>
          </p:cNvSpPr>
          <p:nvPr/>
        </p:nvSpPr>
        <p:spPr bwMode="auto">
          <a:xfrm>
            <a:off x="7050088" y="4481513"/>
            <a:ext cx="34131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Test</a:t>
            </a:r>
            <a:endParaRPr lang="de-DE" altLang="en-US" sz="1500">
              <a:solidFill>
                <a:srgbClr val="FFFFFF"/>
              </a:solidFill>
              <a:latin typeface="Arial" charset="0"/>
            </a:endParaRPr>
          </a:p>
        </p:txBody>
      </p:sp>
      <p:sp>
        <p:nvSpPr>
          <p:cNvPr id="121961" name="Line 105"/>
          <p:cNvSpPr>
            <a:spLocks noChangeShapeType="1"/>
          </p:cNvSpPr>
          <p:nvPr/>
        </p:nvSpPr>
        <p:spPr bwMode="auto">
          <a:xfrm flipH="1">
            <a:off x="2376488" y="4078288"/>
            <a:ext cx="2330450" cy="149225"/>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962" name="Freeform 106"/>
          <p:cNvSpPr>
            <a:spLocks/>
          </p:cNvSpPr>
          <p:nvPr/>
        </p:nvSpPr>
        <p:spPr bwMode="auto">
          <a:xfrm>
            <a:off x="2360613" y="4178300"/>
            <a:ext cx="166687" cy="80963"/>
          </a:xfrm>
          <a:custGeom>
            <a:avLst/>
            <a:gdLst>
              <a:gd name="T0" fmla="*/ 327 w 327"/>
              <a:gd name="T1" fmla="*/ 161 h 161"/>
              <a:gd name="T2" fmla="*/ 0 w 327"/>
              <a:gd name="T3" fmla="*/ 100 h 161"/>
              <a:gd name="T4" fmla="*/ 315 w 327"/>
              <a:gd name="T5" fmla="*/ 0 h 161"/>
              <a:gd name="T6" fmla="*/ 327 w 327"/>
              <a:gd name="T7" fmla="*/ 161 h 161"/>
            </a:gdLst>
            <a:ahLst/>
            <a:cxnLst>
              <a:cxn ang="0">
                <a:pos x="T0" y="T1"/>
              </a:cxn>
              <a:cxn ang="0">
                <a:pos x="T2" y="T3"/>
              </a:cxn>
              <a:cxn ang="0">
                <a:pos x="T4" y="T5"/>
              </a:cxn>
              <a:cxn ang="0">
                <a:pos x="T6" y="T7"/>
              </a:cxn>
            </a:cxnLst>
            <a:rect l="0" t="0" r="r" b="b"/>
            <a:pathLst>
              <a:path w="327" h="161">
                <a:moveTo>
                  <a:pt x="327" y="161"/>
                </a:moveTo>
                <a:lnTo>
                  <a:pt x="0" y="100"/>
                </a:lnTo>
                <a:lnTo>
                  <a:pt x="315" y="0"/>
                </a:lnTo>
                <a:lnTo>
                  <a:pt x="327" y="161"/>
                </a:lnTo>
                <a:close/>
              </a:path>
            </a:pathLst>
          </a:custGeom>
          <a:solidFill>
            <a:srgbClr val="FFFFFF"/>
          </a:solidFill>
          <a:ln w="7938">
            <a:solidFill>
              <a:srgbClr val="FFFFFF"/>
            </a:solidFill>
            <a:prstDash val="solid"/>
            <a:round/>
            <a:headEnd/>
            <a:tailEnd/>
          </a:ln>
        </p:spPr>
        <p:txBody>
          <a:bodyPr/>
          <a:lstStyle/>
          <a:p>
            <a:endParaRPr lang="en-GB"/>
          </a:p>
        </p:txBody>
      </p:sp>
      <p:sp>
        <p:nvSpPr>
          <p:cNvPr id="121963" name="Line 107"/>
          <p:cNvSpPr>
            <a:spLocks noChangeShapeType="1"/>
          </p:cNvSpPr>
          <p:nvPr/>
        </p:nvSpPr>
        <p:spPr bwMode="auto">
          <a:xfrm flipH="1">
            <a:off x="3919538" y="4079875"/>
            <a:ext cx="803275" cy="19050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964" name="Freeform 108"/>
          <p:cNvSpPr>
            <a:spLocks/>
          </p:cNvSpPr>
          <p:nvPr/>
        </p:nvSpPr>
        <p:spPr bwMode="auto">
          <a:xfrm>
            <a:off x="3905250" y="4197350"/>
            <a:ext cx="168275" cy="77788"/>
          </a:xfrm>
          <a:custGeom>
            <a:avLst/>
            <a:gdLst>
              <a:gd name="T0" fmla="*/ 332 w 332"/>
              <a:gd name="T1" fmla="*/ 157 h 157"/>
              <a:gd name="T2" fmla="*/ 0 w 332"/>
              <a:gd name="T3" fmla="*/ 154 h 157"/>
              <a:gd name="T4" fmla="*/ 294 w 332"/>
              <a:gd name="T5" fmla="*/ 0 h 157"/>
              <a:gd name="T6" fmla="*/ 332 w 332"/>
              <a:gd name="T7" fmla="*/ 157 h 157"/>
            </a:gdLst>
            <a:ahLst/>
            <a:cxnLst>
              <a:cxn ang="0">
                <a:pos x="T0" y="T1"/>
              </a:cxn>
              <a:cxn ang="0">
                <a:pos x="T2" y="T3"/>
              </a:cxn>
              <a:cxn ang="0">
                <a:pos x="T4" y="T5"/>
              </a:cxn>
              <a:cxn ang="0">
                <a:pos x="T6" y="T7"/>
              </a:cxn>
            </a:cxnLst>
            <a:rect l="0" t="0" r="r" b="b"/>
            <a:pathLst>
              <a:path w="332" h="157">
                <a:moveTo>
                  <a:pt x="332" y="157"/>
                </a:moveTo>
                <a:lnTo>
                  <a:pt x="0" y="154"/>
                </a:lnTo>
                <a:lnTo>
                  <a:pt x="294" y="0"/>
                </a:lnTo>
                <a:lnTo>
                  <a:pt x="332" y="157"/>
                </a:lnTo>
                <a:close/>
              </a:path>
            </a:pathLst>
          </a:custGeom>
          <a:solidFill>
            <a:srgbClr val="FFFFFF"/>
          </a:solidFill>
          <a:ln w="7938">
            <a:solidFill>
              <a:srgbClr val="FFFFFF"/>
            </a:solidFill>
            <a:prstDash val="solid"/>
            <a:round/>
            <a:headEnd/>
            <a:tailEnd/>
          </a:ln>
        </p:spPr>
        <p:txBody>
          <a:bodyPr/>
          <a:lstStyle/>
          <a:p>
            <a:endParaRPr lang="en-GB"/>
          </a:p>
        </p:txBody>
      </p:sp>
      <p:sp>
        <p:nvSpPr>
          <p:cNvPr id="121965" name="Line 109"/>
          <p:cNvSpPr>
            <a:spLocks noChangeShapeType="1"/>
          </p:cNvSpPr>
          <p:nvPr/>
        </p:nvSpPr>
        <p:spPr bwMode="auto">
          <a:xfrm>
            <a:off x="4735513" y="4079875"/>
            <a:ext cx="638175" cy="190500"/>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966" name="Freeform 110"/>
          <p:cNvSpPr>
            <a:spLocks/>
          </p:cNvSpPr>
          <p:nvPr/>
        </p:nvSpPr>
        <p:spPr bwMode="auto">
          <a:xfrm>
            <a:off x="5219700" y="4189413"/>
            <a:ext cx="169863" cy="85725"/>
          </a:xfrm>
          <a:custGeom>
            <a:avLst/>
            <a:gdLst>
              <a:gd name="T0" fmla="*/ 46 w 333"/>
              <a:gd name="T1" fmla="*/ 0 h 170"/>
              <a:gd name="T2" fmla="*/ 333 w 333"/>
              <a:gd name="T3" fmla="*/ 170 h 170"/>
              <a:gd name="T4" fmla="*/ 0 w 333"/>
              <a:gd name="T5" fmla="*/ 154 h 170"/>
              <a:gd name="T6" fmla="*/ 46 w 333"/>
              <a:gd name="T7" fmla="*/ 0 h 170"/>
            </a:gdLst>
            <a:ahLst/>
            <a:cxnLst>
              <a:cxn ang="0">
                <a:pos x="T0" y="T1"/>
              </a:cxn>
              <a:cxn ang="0">
                <a:pos x="T2" y="T3"/>
              </a:cxn>
              <a:cxn ang="0">
                <a:pos x="T4" y="T5"/>
              </a:cxn>
              <a:cxn ang="0">
                <a:pos x="T6" y="T7"/>
              </a:cxn>
            </a:cxnLst>
            <a:rect l="0" t="0" r="r" b="b"/>
            <a:pathLst>
              <a:path w="333" h="170">
                <a:moveTo>
                  <a:pt x="46" y="0"/>
                </a:moveTo>
                <a:lnTo>
                  <a:pt x="333" y="170"/>
                </a:lnTo>
                <a:lnTo>
                  <a:pt x="0" y="154"/>
                </a:lnTo>
                <a:lnTo>
                  <a:pt x="46" y="0"/>
                </a:lnTo>
                <a:close/>
              </a:path>
            </a:pathLst>
          </a:custGeom>
          <a:solidFill>
            <a:srgbClr val="FFFFFF"/>
          </a:solidFill>
          <a:ln w="7938">
            <a:solidFill>
              <a:srgbClr val="FFFFFF"/>
            </a:solidFill>
            <a:prstDash val="solid"/>
            <a:round/>
            <a:headEnd/>
            <a:tailEnd/>
          </a:ln>
        </p:spPr>
        <p:txBody>
          <a:bodyPr/>
          <a:lstStyle/>
          <a:p>
            <a:endParaRPr lang="en-GB"/>
          </a:p>
        </p:txBody>
      </p:sp>
      <p:sp>
        <p:nvSpPr>
          <p:cNvPr id="121967" name="Line 111"/>
          <p:cNvSpPr>
            <a:spLocks noChangeShapeType="1"/>
          </p:cNvSpPr>
          <p:nvPr/>
        </p:nvSpPr>
        <p:spPr bwMode="auto">
          <a:xfrm>
            <a:off x="4751388" y="4079875"/>
            <a:ext cx="2271712" cy="201613"/>
          </a:xfrm>
          <a:prstGeom prst="line">
            <a:avLst/>
          </a:prstGeom>
          <a:noFill/>
          <a:ln w="7938">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1968" name="Freeform 112"/>
          <p:cNvSpPr>
            <a:spLocks/>
          </p:cNvSpPr>
          <p:nvPr/>
        </p:nvSpPr>
        <p:spPr bwMode="auto">
          <a:xfrm>
            <a:off x="6870700" y="4227513"/>
            <a:ext cx="166688" cy="80962"/>
          </a:xfrm>
          <a:custGeom>
            <a:avLst/>
            <a:gdLst>
              <a:gd name="T0" fmla="*/ 14 w 330"/>
              <a:gd name="T1" fmla="*/ 0 h 160"/>
              <a:gd name="T2" fmla="*/ 330 w 330"/>
              <a:gd name="T3" fmla="*/ 108 h 160"/>
              <a:gd name="T4" fmla="*/ 0 w 330"/>
              <a:gd name="T5" fmla="*/ 160 h 160"/>
              <a:gd name="T6" fmla="*/ 14 w 330"/>
              <a:gd name="T7" fmla="*/ 0 h 160"/>
            </a:gdLst>
            <a:ahLst/>
            <a:cxnLst>
              <a:cxn ang="0">
                <a:pos x="T0" y="T1"/>
              </a:cxn>
              <a:cxn ang="0">
                <a:pos x="T2" y="T3"/>
              </a:cxn>
              <a:cxn ang="0">
                <a:pos x="T4" y="T5"/>
              </a:cxn>
              <a:cxn ang="0">
                <a:pos x="T6" y="T7"/>
              </a:cxn>
            </a:cxnLst>
            <a:rect l="0" t="0" r="r" b="b"/>
            <a:pathLst>
              <a:path w="330" h="160">
                <a:moveTo>
                  <a:pt x="14" y="0"/>
                </a:moveTo>
                <a:lnTo>
                  <a:pt x="330" y="108"/>
                </a:lnTo>
                <a:lnTo>
                  <a:pt x="0" y="160"/>
                </a:lnTo>
                <a:lnTo>
                  <a:pt x="14" y="0"/>
                </a:lnTo>
                <a:close/>
              </a:path>
            </a:pathLst>
          </a:custGeom>
          <a:solidFill>
            <a:srgbClr val="FFFFFF"/>
          </a:solidFill>
          <a:ln w="7938">
            <a:solidFill>
              <a:srgbClr val="FFFFFF"/>
            </a:solidFill>
            <a:prstDash val="solid"/>
            <a:round/>
            <a:headEnd/>
            <a:tailEnd/>
          </a:ln>
        </p:spPr>
        <p:txBody>
          <a:bodyPr/>
          <a:lstStyle/>
          <a:p>
            <a:endParaRPr lang="en-GB"/>
          </a:p>
        </p:txBody>
      </p:sp>
      <p:grpSp>
        <p:nvGrpSpPr>
          <p:cNvPr id="121987" name="Group 131"/>
          <p:cNvGrpSpPr>
            <a:grpSpLocks/>
          </p:cNvGrpSpPr>
          <p:nvPr/>
        </p:nvGrpSpPr>
        <p:grpSpPr bwMode="auto">
          <a:xfrm>
            <a:off x="2097088" y="4991100"/>
            <a:ext cx="5248275" cy="433388"/>
            <a:chOff x="1402" y="3008"/>
            <a:chExt cx="3447" cy="433"/>
          </a:xfrm>
        </p:grpSpPr>
        <p:sp>
          <p:nvSpPr>
            <p:cNvPr id="121969" name="Freeform 113"/>
            <p:cNvSpPr>
              <a:spLocks/>
            </p:cNvSpPr>
            <p:nvPr/>
          </p:nvSpPr>
          <p:spPr bwMode="auto">
            <a:xfrm>
              <a:off x="1402" y="3008"/>
              <a:ext cx="194" cy="433"/>
            </a:xfrm>
            <a:custGeom>
              <a:avLst/>
              <a:gdLst>
                <a:gd name="T0" fmla="*/ 296 w 582"/>
                <a:gd name="T1" fmla="*/ 1298 h 1298"/>
                <a:gd name="T2" fmla="*/ 582 w 582"/>
                <a:gd name="T3" fmla="*/ 528 h 1298"/>
                <a:gd name="T4" fmla="*/ 439 w 582"/>
                <a:gd name="T5" fmla="*/ 618 h 1298"/>
                <a:gd name="T6" fmla="*/ 437 w 582"/>
                <a:gd name="T7" fmla="*/ 0 h 1298"/>
                <a:gd name="T8" fmla="*/ 131 w 582"/>
                <a:gd name="T9" fmla="*/ 8 h 1298"/>
                <a:gd name="T10" fmla="*/ 132 w 582"/>
                <a:gd name="T11" fmla="*/ 621 h 1298"/>
                <a:gd name="T12" fmla="*/ 0 w 582"/>
                <a:gd name="T13" fmla="*/ 534 h 1298"/>
                <a:gd name="T14" fmla="*/ 296 w 582"/>
                <a:gd name="T15" fmla="*/ 1298 h 1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1298">
                  <a:moveTo>
                    <a:pt x="296" y="1298"/>
                  </a:moveTo>
                  <a:lnTo>
                    <a:pt x="582" y="528"/>
                  </a:lnTo>
                  <a:lnTo>
                    <a:pt x="439" y="618"/>
                  </a:lnTo>
                  <a:lnTo>
                    <a:pt x="437" y="0"/>
                  </a:lnTo>
                  <a:lnTo>
                    <a:pt x="131" y="8"/>
                  </a:lnTo>
                  <a:lnTo>
                    <a:pt x="132" y="621"/>
                  </a:lnTo>
                  <a:lnTo>
                    <a:pt x="0" y="534"/>
                  </a:lnTo>
                  <a:lnTo>
                    <a:pt x="296" y="1298"/>
                  </a:lnTo>
                  <a:close/>
                </a:path>
              </a:pathLst>
            </a:custGeom>
            <a:solidFill>
              <a:schemeClr val="accent1"/>
            </a:solidFill>
            <a:ln w="0">
              <a:solidFill>
                <a:schemeClr val="accent1"/>
              </a:solidFill>
              <a:prstDash val="solid"/>
              <a:round/>
              <a:headEnd/>
              <a:tailEnd/>
            </a:ln>
          </p:spPr>
          <p:txBody>
            <a:bodyPr/>
            <a:lstStyle/>
            <a:p>
              <a:endParaRPr lang="en-GB"/>
            </a:p>
          </p:txBody>
        </p:sp>
        <p:sp>
          <p:nvSpPr>
            <p:cNvPr id="121970" name="Freeform 114"/>
            <p:cNvSpPr>
              <a:spLocks/>
            </p:cNvSpPr>
            <p:nvPr/>
          </p:nvSpPr>
          <p:spPr bwMode="auto">
            <a:xfrm>
              <a:off x="2485" y="3008"/>
              <a:ext cx="194" cy="433"/>
            </a:xfrm>
            <a:custGeom>
              <a:avLst/>
              <a:gdLst>
                <a:gd name="T0" fmla="*/ 297 w 582"/>
                <a:gd name="T1" fmla="*/ 1298 h 1298"/>
                <a:gd name="T2" fmla="*/ 582 w 582"/>
                <a:gd name="T3" fmla="*/ 528 h 1298"/>
                <a:gd name="T4" fmla="*/ 440 w 582"/>
                <a:gd name="T5" fmla="*/ 618 h 1298"/>
                <a:gd name="T6" fmla="*/ 438 w 582"/>
                <a:gd name="T7" fmla="*/ 0 h 1298"/>
                <a:gd name="T8" fmla="*/ 131 w 582"/>
                <a:gd name="T9" fmla="*/ 8 h 1298"/>
                <a:gd name="T10" fmla="*/ 133 w 582"/>
                <a:gd name="T11" fmla="*/ 621 h 1298"/>
                <a:gd name="T12" fmla="*/ 0 w 582"/>
                <a:gd name="T13" fmla="*/ 534 h 1298"/>
                <a:gd name="T14" fmla="*/ 297 w 582"/>
                <a:gd name="T15" fmla="*/ 1298 h 1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1298">
                  <a:moveTo>
                    <a:pt x="297" y="1298"/>
                  </a:moveTo>
                  <a:lnTo>
                    <a:pt x="582" y="528"/>
                  </a:lnTo>
                  <a:lnTo>
                    <a:pt x="440" y="618"/>
                  </a:lnTo>
                  <a:lnTo>
                    <a:pt x="438" y="0"/>
                  </a:lnTo>
                  <a:lnTo>
                    <a:pt x="131" y="8"/>
                  </a:lnTo>
                  <a:lnTo>
                    <a:pt x="133" y="621"/>
                  </a:lnTo>
                  <a:lnTo>
                    <a:pt x="0" y="534"/>
                  </a:lnTo>
                  <a:lnTo>
                    <a:pt x="297" y="1298"/>
                  </a:lnTo>
                  <a:close/>
                </a:path>
              </a:pathLst>
            </a:custGeom>
            <a:solidFill>
              <a:schemeClr val="accent1"/>
            </a:solidFill>
            <a:ln w="0">
              <a:solidFill>
                <a:schemeClr val="accent1"/>
              </a:solidFill>
              <a:prstDash val="solid"/>
              <a:round/>
              <a:headEnd/>
              <a:tailEnd/>
            </a:ln>
          </p:spPr>
          <p:txBody>
            <a:bodyPr/>
            <a:lstStyle/>
            <a:p>
              <a:endParaRPr lang="en-GB"/>
            </a:p>
          </p:txBody>
        </p:sp>
        <p:sp>
          <p:nvSpPr>
            <p:cNvPr id="121971" name="Freeform 115"/>
            <p:cNvSpPr>
              <a:spLocks/>
            </p:cNvSpPr>
            <p:nvPr/>
          </p:nvSpPr>
          <p:spPr bwMode="auto">
            <a:xfrm>
              <a:off x="3567" y="3008"/>
              <a:ext cx="194" cy="433"/>
            </a:xfrm>
            <a:custGeom>
              <a:avLst/>
              <a:gdLst>
                <a:gd name="T0" fmla="*/ 297 w 582"/>
                <a:gd name="T1" fmla="*/ 1298 h 1298"/>
                <a:gd name="T2" fmla="*/ 582 w 582"/>
                <a:gd name="T3" fmla="*/ 528 h 1298"/>
                <a:gd name="T4" fmla="*/ 439 w 582"/>
                <a:gd name="T5" fmla="*/ 618 h 1298"/>
                <a:gd name="T6" fmla="*/ 438 w 582"/>
                <a:gd name="T7" fmla="*/ 0 h 1298"/>
                <a:gd name="T8" fmla="*/ 131 w 582"/>
                <a:gd name="T9" fmla="*/ 8 h 1298"/>
                <a:gd name="T10" fmla="*/ 133 w 582"/>
                <a:gd name="T11" fmla="*/ 621 h 1298"/>
                <a:gd name="T12" fmla="*/ 0 w 582"/>
                <a:gd name="T13" fmla="*/ 534 h 1298"/>
                <a:gd name="T14" fmla="*/ 297 w 582"/>
                <a:gd name="T15" fmla="*/ 1298 h 1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2" h="1298">
                  <a:moveTo>
                    <a:pt x="297" y="1298"/>
                  </a:moveTo>
                  <a:lnTo>
                    <a:pt x="582" y="528"/>
                  </a:lnTo>
                  <a:lnTo>
                    <a:pt x="439" y="618"/>
                  </a:lnTo>
                  <a:lnTo>
                    <a:pt x="438" y="0"/>
                  </a:lnTo>
                  <a:lnTo>
                    <a:pt x="131" y="8"/>
                  </a:lnTo>
                  <a:lnTo>
                    <a:pt x="133" y="621"/>
                  </a:lnTo>
                  <a:lnTo>
                    <a:pt x="0" y="534"/>
                  </a:lnTo>
                  <a:lnTo>
                    <a:pt x="297" y="1298"/>
                  </a:lnTo>
                  <a:close/>
                </a:path>
              </a:pathLst>
            </a:custGeom>
            <a:solidFill>
              <a:schemeClr val="accent1"/>
            </a:solidFill>
            <a:ln w="0">
              <a:solidFill>
                <a:schemeClr val="accent1"/>
              </a:solidFill>
              <a:prstDash val="solid"/>
              <a:round/>
              <a:headEnd/>
              <a:tailEnd/>
            </a:ln>
          </p:spPr>
          <p:txBody>
            <a:bodyPr/>
            <a:lstStyle/>
            <a:p>
              <a:endParaRPr lang="en-GB"/>
            </a:p>
          </p:txBody>
        </p:sp>
        <p:sp>
          <p:nvSpPr>
            <p:cNvPr id="121972" name="Freeform 116"/>
            <p:cNvSpPr>
              <a:spLocks/>
            </p:cNvSpPr>
            <p:nvPr/>
          </p:nvSpPr>
          <p:spPr bwMode="auto">
            <a:xfrm>
              <a:off x="4656" y="3008"/>
              <a:ext cx="193" cy="433"/>
            </a:xfrm>
            <a:custGeom>
              <a:avLst/>
              <a:gdLst>
                <a:gd name="T0" fmla="*/ 296 w 581"/>
                <a:gd name="T1" fmla="*/ 1298 h 1298"/>
                <a:gd name="T2" fmla="*/ 581 w 581"/>
                <a:gd name="T3" fmla="*/ 528 h 1298"/>
                <a:gd name="T4" fmla="*/ 439 w 581"/>
                <a:gd name="T5" fmla="*/ 618 h 1298"/>
                <a:gd name="T6" fmla="*/ 437 w 581"/>
                <a:gd name="T7" fmla="*/ 0 h 1298"/>
                <a:gd name="T8" fmla="*/ 131 w 581"/>
                <a:gd name="T9" fmla="*/ 8 h 1298"/>
                <a:gd name="T10" fmla="*/ 132 w 581"/>
                <a:gd name="T11" fmla="*/ 621 h 1298"/>
                <a:gd name="T12" fmla="*/ 0 w 581"/>
                <a:gd name="T13" fmla="*/ 534 h 1298"/>
                <a:gd name="T14" fmla="*/ 296 w 581"/>
                <a:gd name="T15" fmla="*/ 1298 h 1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1" h="1298">
                  <a:moveTo>
                    <a:pt x="296" y="1298"/>
                  </a:moveTo>
                  <a:lnTo>
                    <a:pt x="581" y="528"/>
                  </a:lnTo>
                  <a:lnTo>
                    <a:pt x="439" y="618"/>
                  </a:lnTo>
                  <a:lnTo>
                    <a:pt x="437" y="0"/>
                  </a:lnTo>
                  <a:lnTo>
                    <a:pt x="131" y="8"/>
                  </a:lnTo>
                  <a:lnTo>
                    <a:pt x="132" y="621"/>
                  </a:lnTo>
                  <a:lnTo>
                    <a:pt x="0" y="534"/>
                  </a:lnTo>
                  <a:lnTo>
                    <a:pt x="296" y="1298"/>
                  </a:lnTo>
                  <a:close/>
                </a:path>
              </a:pathLst>
            </a:custGeom>
            <a:solidFill>
              <a:schemeClr val="accent1"/>
            </a:solidFill>
            <a:ln w="0">
              <a:solidFill>
                <a:schemeClr val="accent1"/>
              </a:solidFill>
              <a:prstDash val="solid"/>
              <a:round/>
              <a:headEnd/>
              <a:tailEnd/>
            </a:ln>
          </p:spPr>
          <p:txBody>
            <a:bodyPr/>
            <a:lstStyle/>
            <a:p>
              <a:endParaRPr lang="en-GB"/>
            </a:p>
          </p:txBody>
        </p:sp>
      </p:grpSp>
      <p:sp>
        <p:nvSpPr>
          <p:cNvPr id="121973" name="Rectangle 117"/>
          <p:cNvSpPr>
            <a:spLocks noChangeArrowheads="1"/>
          </p:cNvSpPr>
          <p:nvPr/>
        </p:nvSpPr>
        <p:spPr bwMode="auto">
          <a:xfrm>
            <a:off x="2346325" y="5024438"/>
            <a:ext cx="107315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000" b="0" u="sng">
                <a:solidFill>
                  <a:srgbClr val="FFFFFF"/>
                </a:solidFill>
                <a:latin typeface="Arial" charset="0"/>
              </a:rPr>
              <a:t>Workshop Stunden</a:t>
            </a:r>
            <a:endParaRPr lang="de-DE" altLang="en-US" sz="1500">
              <a:solidFill>
                <a:srgbClr val="FFFFFF"/>
              </a:solidFill>
              <a:latin typeface="Arial" charset="0"/>
            </a:endParaRPr>
          </a:p>
        </p:txBody>
      </p:sp>
      <p:sp>
        <p:nvSpPr>
          <p:cNvPr id="121974" name="Rectangle 118"/>
          <p:cNvSpPr>
            <a:spLocks noChangeArrowheads="1"/>
          </p:cNvSpPr>
          <p:nvPr/>
        </p:nvSpPr>
        <p:spPr bwMode="auto">
          <a:xfrm>
            <a:off x="2835275" y="5172075"/>
            <a:ext cx="1619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000" b="0">
                <a:solidFill>
                  <a:srgbClr val="FFFFFF"/>
                </a:solidFill>
                <a:latin typeface="Arial" charset="0"/>
              </a:rPr>
              <a:t>FP</a:t>
            </a:r>
            <a:endParaRPr lang="de-DE" altLang="en-US" sz="1500">
              <a:solidFill>
                <a:srgbClr val="FFFFFF"/>
              </a:solidFill>
              <a:latin typeface="Arial" charset="0"/>
            </a:endParaRPr>
          </a:p>
        </p:txBody>
      </p:sp>
      <p:sp>
        <p:nvSpPr>
          <p:cNvPr id="121975" name="Rectangle 119"/>
          <p:cNvSpPr>
            <a:spLocks noChangeArrowheads="1"/>
          </p:cNvSpPr>
          <p:nvPr/>
        </p:nvSpPr>
        <p:spPr bwMode="auto">
          <a:xfrm>
            <a:off x="1481138" y="5494338"/>
            <a:ext cx="1409700" cy="566737"/>
          </a:xfrm>
          <a:prstGeom prst="rect">
            <a:avLst/>
          </a:prstGeom>
          <a:solidFill>
            <a:srgbClr val="FFFFFF"/>
          </a:solidFill>
          <a:ln w="7938">
            <a:solidFill>
              <a:schemeClr val="bg1"/>
            </a:solidFill>
            <a:miter lim="800000"/>
            <a:headEnd/>
            <a:tailEnd/>
          </a:ln>
          <a:effectLst>
            <a:outerShdw dist="71842" dir="2700000" algn="ctr" rotWithShape="0">
              <a:srgbClr val="0D1837"/>
            </a:outerShdw>
          </a:effectLst>
        </p:spPr>
        <p:txBody>
          <a:bodyPr/>
          <a:lstStyle/>
          <a:p>
            <a:endParaRPr lang="en-GB"/>
          </a:p>
        </p:txBody>
      </p:sp>
      <p:sp>
        <p:nvSpPr>
          <p:cNvPr id="121976" name="Rectangle 120"/>
          <p:cNvSpPr>
            <a:spLocks noChangeArrowheads="1"/>
          </p:cNvSpPr>
          <p:nvPr/>
        </p:nvSpPr>
        <p:spPr bwMode="auto">
          <a:xfrm>
            <a:off x="1554163" y="5602288"/>
            <a:ext cx="12525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u="sng">
                <a:solidFill>
                  <a:srgbClr val="000000"/>
                </a:solidFill>
                <a:latin typeface="Arial" charset="0"/>
              </a:rPr>
              <a:t>Analyse-Kosten</a:t>
            </a:r>
            <a:endParaRPr lang="de-DE" altLang="en-US" sz="1500">
              <a:solidFill>
                <a:srgbClr val="FFFFFF"/>
              </a:solidFill>
              <a:latin typeface="Arial" charset="0"/>
            </a:endParaRPr>
          </a:p>
        </p:txBody>
      </p:sp>
      <p:sp>
        <p:nvSpPr>
          <p:cNvPr id="121977" name="Rectangle 121"/>
          <p:cNvSpPr>
            <a:spLocks noChangeArrowheads="1"/>
          </p:cNvSpPr>
          <p:nvPr/>
        </p:nvSpPr>
        <p:spPr bwMode="auto">
          <a:xfrm>
            <a:off x="2117725" y="5803900"/>
            <a:ext cx="211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FP</a:t>
            </a:r>
            <a:endParaRPr lang="de-DE" altLang="en-US" sz="1500">
              <a:solidFill>
                <a:srgbClr val="FFFFFF"/>
              </a:solidFill>
              <a:latin typeface="Arial" charset="0"/>
            </a:endParaRPr>
          </a:p>
        </p:txBody>
      </p:sp>
      <p:sp>
        <p:nvSpPr>
          <p:cNvPr id="121978" name="Rectangle 122"/>
          <p:cNvSpPr>
            <a:spLocks noChangeArrowheads="1"/>
          </p:cNvSpPr>
          <p:nvPr/>
        </p:nvSpPr>
        <p:spPr bwMode="auto">
          <a:xfrm>
            <a:off x="3235325" y="5494338"/>
            <a:ext cx="1409700" cy="566737"/>
          </a:xfrm>
          <a:prstGeom prst="rect">
            <a:avLst/>
          </a:prstGeom>
          <a:solidFill>
            <a:srgbClr val="FFFFFF"/>
          </a:solidFill>
          <a:ln w="7938">
            <a:solidFill>
              <a:schemeClr val="bg1"/>
            </a:solidFill>
            <a:miter lim="800000"/>
            <a:headEnd/>
            <a:tailEnd/>
          </a:ln>
          <a:effectLst>
            <a:outerShdw dist="71842" dir="2700000" algn="ctr" rotWithShape="0">
              <a:srgbClr val="0D1837"/>
            </a:outerShdw>
          </a:effectLst>
        </p:spPr>
        <p:txBody>
          <a:bodyPr/>
          <a:lstStyle/>
          <a:p>
            <a:endParaRPr lang="en-GB"/>
          </a:p>
        </p:txBody>
      </p:sp>
      <p:sp>
        <p:nvSpPr>
          <p:cNvPr id="121979" name="Rectangle 123"/>
          <p:cNvSpPr>
            <a:spLocks noChangeArrowheads="1"/>
          </p:cNvSpPr>
          <p:nvPr/>
        </p:nvSpPr>
        <p:spPr bwMode="auto">
          <a:xfrm>
            <a:off x="3349625" y="5602288"/>
            <a:ext cx="116998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u="sng">
                <a:solidFill>
                  <a:srgbClr val="000000"/>
                </a:solidFill>
                <a:latin typeface="Arial" charset="0"/>
              </a:rPr>
              <a:t>Design-Kosten</a:t>
            </a:r>
            <a:endParaRPr lang="de-DE" altLang="en-US" sz="1500">
              <a:solidFill>
                <a:srgbClr val="FFFFFF"/>
              </a:solidFill>
              <a:latin typeface="Arial" charset="0"/>
            </a:endParaRPr>
          </a:p>
        </p:txBody>
      </p:sp>
      <p:sp>
        <p:nvSpPr>
          <p:cNvPr id="121980" name="Rectangle 124"/>
          <p:cNvSpPr>
            <a:spLocks noChangeArrowheads="1"/>
          </p:cNvSpPr>
          <p:nvPr/>
        </p:nvSpPr>
        <p:spPr bwMode="auto">
          <a:xfrm>
            <a:off x="3871913" y="5803900"/>
            <a:ext cx="21113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FP</a:t>
            </a:r>
            <a:endParaRPr lang="de-DE" altLang="en-US" sz="1500">
              <a:solidFill>
                <a:srgbClr val="FFFFFF"/>
              </a:solidFill>
              <a:latin typeface="Arial" charset="0"/>
            </a:endParaRPr>
          </a:p>
        </p:txBody>
      </p:sp>
      <p:sp>
        <p:nvSpPr>
          <p:cNvPr id="121981" name="Rectangle 125"/>
          <p:cNvSpPr>
            <a:spLocks noChangeArrowheads="1"/>
          </p:cNvSpPr>
          <p:nvPr/>
        </p:nvSpPr>
        <p:spPr bwMode="auto">
          <a:xfrm>
            <a:off x="4865688" y="5494338"/>
            <a:ext cx="1411287" cy="566737"/>
          </a:xfrm>
          <a:prstGeom prst="rect">
            <a:avLst/>
          </a:prstGeom>
          <a:solidFill>
            <a:srgbClr val="FFFFFF"/>
          </a:solidFill>
          <a:ln w="7938">
            <a:solidFill>
              <a:schemeClr val="bg1"/>
            </a:solidFill>
            <a:miter lim="800000"/>
            <a:headEnd/>
            <a:tailEnd/>
          </a:ln>
          <a:effectLst>
            <a:outerShdw dist="71842" dir="2700000" algn="ctr" rotWithShape="0">
              <a:srgbClr val="0D1837"/>
            </a:outerShdw>
          </a:effectLst>
        </p:spPr>
        <p:txBody>
          <a:bodyPr/>
          <a:lstStyle/>
          <a:p>
            <a:endParaRPr lang="en-GB"/>
          </a:p>
        </p:txBody>
      </p:sp>
      <p:sp>
        <p:nvSpPr>
          <p:cNvPr id="121982" name="Rectangle 126"/>
          <p:cNvSpPr>
            <a:spLocks noChangeArrowheads="1"/>
          </p:cNvSpPr>
          <p:nvPr/>
        </p:nvSpPr>
        <p:spPr bwMode="auto">
          <a:xfrm>
            <a:off x="6481763" y="5494338"/>
            <a:ext cx="1411287" cy="566737"/>
          </a:xfrm>
          <a:prstGeom prst="rect">
            <a:avLst/>
          </a:prstGeom>
          <a:solidFill>
            <a:srgbClr val="FFFFFF"/>
          </a:solidFill>
          <a:ln w="7938">
            <a:solidFill>
              <a:schemeClr val="bg1"/>
            </a:solidFill>
            <a:miter lim="800000"/>
            <a:headEnd/>
            <a:tailEnd/>
          </a:ln>
          <a:effectLst>
            <a:outerShdw dist="71842" dir="2700000" algn="ctr" rotWithShape="0">
              <a:srgbClr val="0D1837"/>
            </a:outerShdw>
          </a:effectLst>
        </p:spPr>
        <p:txBody>
          <a:bodyPr/>
          <a:lstStyle/>
          <a:p>
            <a:endParaRPr lang="en-GB"/>
          </a:p>
        </p:txBody>
      </p:sp>
      <p:sp>
        <p:nvSpPr>
          <p:cNvPr id="121983" name="Rectangle 127"/>
          <p:cNvSpPr>
            <a:spLocks noChangeArrowheads="1"/>
          </p:cNvSpPr>
          <p:nvPr/>
        </p:nvSpPr>
        <p:spPr bwMode="auto">
          <a:xfrm>
            <a:off x="5060950" y="5602288"/>
            <a:ext cx="110331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u="sng">
                <a:solidFill>
                  <a:srgbClr val="000000"/>
                </a:solidFill>
                <a:latin typeface="Arial" charset="0"/>
              </a:rPr>
              <a:t>Progr.-Kosten</a:t>
            </a:r>
            <a:endParaRPr lang="de-DE" altLang="en-US" sz="1500">
              <a:solidFill>
                <a:srgbClr val="FFFFFF"/>
              </a:solidFill>
              <a:latin typeface="Arial" charset="0"/>
            </a:endParaRPr>
          </a:p>
        </p:txBody>
      </p:sp>
      <p:sp>
        <p:nvSpPr>
          <p:cNvPr id="121984" name="Rectangle 128"/>
          <p:cNvSpPr>
            <a:spLocks noChangeArrowheads="1"/>
          </p:cNvSpPr>
          <p:nvPr/>
        </p:nvSpPr>
        <p:spPr bwMode="auto">
          <a:xfrm>
            <a:off x="5549900" y="5803900"/>
            <a:ext cx="211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FP</a:t>
            </a:r>
            <a:endParaRPr lang="de-DE" altLang="en-US" sz="1500">
              <a:solidFill>
                <a:srgbClr val="FFFFFF"/>
              </a:solidFill>
              <a:latin typeface="Arial" charset="0"/>
            </a:endParaRPr>
          </a:p>
        </p:txBody>
      </p:sp>
      <p:sp>
        <p:nvSpPr>
          <p:cNvPr id="121985" name="Rectangle 129"/>
          <p:cNvSpPr>
            <a:spLocks noChangeArrowheads="1"/>
          </p:cNvSpPr>
          <p:nvPr/>
        </p:nvSpPr>
        <p:spPr bwMode="auto">
          <a:xfrm>
            <a:off x="6705600" y="5602288"/>
            <a:ext cx="9588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u="sng">
                <a:solidFill>
                  <a:srgbClr val="000000"/>
                </a:solidFill>
                <a:latin typeface="Arial" charset="0"/>
              </a:rPr>
              <a:t>Test-Kosten</a:t>
            </a:r>
            <a:endParaRPr lang="de-DE" altLang="en-US" sz="1500">
              <a:solidFill>
                <a:srgbClr val="FFFFFF"/>
              </a:solidFill>
              <a:latin typeface="Arial" charset="0"/>
            </a:endParaRPr>
          </a:p>
        </p:txBody>
      </p:sp>
      <p:sp>
        <p:nvSpPr>
          <p:cNvPr id="121986" name="Rectangle 130"/>
          <p:cNvSpPr>
            <a:spLocks noChangeArrowheads="1"/>
          </p:cNvSpPr>
          <p:nvPr/>
        </p:nvSpPr>
        <p:spPr bwMode="auto">
          <a:xfrm>
            <a:off x="7115175" y="5803900"/>
            <a:ext cx="211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000000"/>
                </a:solidFill>
                <a:latin typeface="Arial" charset="0"/>
              </a:rPr>
              <a:t>FP</a:t>
            </a:r>
            <a:endParaRPr lang="de-DE" altLang="en-US" sz="1500">
              <a:solidFill>
                <a:srgbClr val="FFFFFF"/>
              </a:solidFill>
              <a:latin typeface="Arial" charset="0"/>
            </a:endParaRPr>
          </a:p>
        </p:txBody>
      </p:sp>
      <p:grpSp>
        <p:nvGrpSpPr>
          <p:cNvPr id="122006" name="Group 150"/>
          <p:cNvGrpSpPr>
            <a:grpSpLocks/>
          </p:cNvGrpSpPr>
          <p:nvPr/>
        </p:nvGrpSpPr>
        <p:grpSpPr bwMode="auto">
          <a:xfrm>
            <a:off x="8402638" y="215900"/>
            <a:ext cx="1243012" cy="950913"/>
            <a:chOff x="5520" y="144"/>
            <a:chExt cx="816" cy="632"/>
          </a:xfrm>
        </p:grpSpPr>
        <p:sp>
          <p:nvSpPr>
            <p:cNvPr id="122007" name="Oval 151"/>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2008" name="Oval 152"/>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2009" name="Oval 153"/>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2010" name="Oval 154"/>
            <p:cNvSpPr>
              <a:spLocks noChangeArrowheads="1"/>
            </p:cNvSpPr>
            <p:nvPr/>
          </p:nvSpPr>
          <p:spPr bwMode="auto">
            <a:xfrm>
              <a:off x="5808" y="193"/>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1" name="Oval 155"/>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2" name="Oval 156"/>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3" name="Freeform 157"/>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4" name="Freeform 158"/>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5" name="Freeform 159"/>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6" name="Freeform 160"/>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2017" name="Oval 161"/>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2018" name="Oval 162"/>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2019" name="Oval 163"/>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2020" name="AutoShape 164"/>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2021" name="AutoShape 165"/>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2022" name="Text Box 166"/>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22023" name="Oval 167"/>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5" name="Oval 107"/>
          <p:cNvSpPr>
            <a:spLocks noChangeArrowheads="1"/>
          </p:cNvSpPr>
          <p:nvPr/>
        </p:nvSpPr>
        <p:spPr bwMode="auto">
          <a:xfrm>
            <a:off x="3873500" y="2886075"/>
            <a:ext cx="1606550" cy="2092325"/>
          </a:xfrm>
          <a:prstGeom prst="ellipse">
            <a:avLst/>
          </a:prstGeom>
          <a:solidFill>
            <a:schemeClr val="accent2"/>
          </a:solidFill>
          <a:ln w="12700">
            <a:solidFill>
              <a:schemeClr val="bg1"/>
            </a:solidFill>
            <a:round/>
            <a:headEnd/>
            <a:tailEnd/>
          </a:ln>
          <a:effectLst>
            <a:outerShdw dist="35921" dir="2700000" algn="ctr" rotWithShape="0">
              <a:srgbClr val="0D1837"/>
            </a:outerShdw>
          </a:effectLst>
        </p:spPr>
        <p:txBody>
          <a:bodyPr wrap="none" lIns="47625" tIns="19050" rIns="47625" bIns="19050" anchor="ctr"/>
          <a:lstStyle/>
          <a:p>
            <a:endParaRPr lang="en-GB"/>
          </a:p>
        </p:txBody>
      </p:sp>
      <p:sp>
        <p:nvSpPr>
          <p:cNvPr id="124930" name="Rectangle 2"/>
          <p:cNvSpPr>
            <a:spLocks noGrp="1" noChangeArrowheads="1"/>
          </p:cNvSpPr>
          <p:nvPr>
            <p:ph type="title"/>
          </p:nvPr>
        </p:nvSpPr>
        <p:spPr>
          <a:xfrm>
            <a:off x="1344613" y="550863"/>
            <a:ext cx="5616575" cy="720725"/>
          </a:xfrm>
        </p:spPr>
        <p:txBody>
          <a:bodyPr/>
          <a:lstStyle/>
          <a:p>
            <a:r>
              <a:rPr lang="de-DE" altLang="en-US"/>
              <a:t>Prozess- &amp; Projektmanagement</a:t>
            </a:r>
            <a:br>
              <a:rPr lang="de-DE" altLang="en-US"/>
            </a:br>
            <a:r>
              <a:rPr lang="de-DE" altLang="en-US" sz="1700" i="1"/>
              <a:t>4. Wirkungsfelder : Software-Management</a:t>
            </a:r>
            <a:r>
              <a:rPr lang="de-DE" altLang="en-US" sz="1700"/>
              <a:t> </a:t>
            </a:r>
          </a:p>
        </p:txBody>
      </p:sp>
      <p:sp>
        <p:nvSpPr>
          <p:cNvPr id="125008" name="Oval 80"/>
          <p:cNvSpPr>
            <a:spLocks noChangeArrowheads="1"/>
          </p:cNvSpPr>
          <p:nvPr/>
        </p:nvSpPr>
        <p:spPr bwMode="auto">
          <a:xfrm>
            <a:off x="4270375" y="1298575"/>
            <a:ext cx="727075" cy="719138"/>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chemeClr val="accent1"/>
                </a:solidFill>
                <a:latin typeface="Arial" charset="0"/>
              </a:rPr>
              <a:t>A</a:t>
            </a:r>
            <a:endParaRPr lang="de-DE" altLang="en-US" sz="1700">
              <a:solidFill>
                <a:srgbClr val="FFFFFF"/>
              </a:solidFill>
              <a:latin typeface="Arial" charset="0"/>
            </a:endParaRPr>
          </a:p>
          <a:p>
            <a:pPr algn="ctr">
              <a:lnSpc>
                <a:spcPct val="100000"/>
              </a:lnSpc>
            </a:pPr>
            <a:r>
              <a:rPr lang="de-DE" altLang="en-US" sz="1100">
                <a:latin typeface="Arial" charset="0"/>
              </a:rPr>
              <a:t>... act</a:t>
            </a:r>
            <a:endParaRPr lang="de-DE" altLang="en-US" sz="1100">
              <a:solidFill>
                <a:srgbClr val="FFFFFF"/>
              </a:solidFill>
              <a:latin typeface="Arial" charset="0"/>
            </a:endParaRPr>
          </a:p>
        </p:txBody>
      </p:sp>
      <p:sp>
        <p:nvSpPr>
          <p:cNvPr id="125009" name="Oval 81"/>
          <p:cNvSpPr>
            <a:spLocks noChangeArrowheads="1"/>
          </p:cNvSpPr>
          <p:nvPr/>
        </p:nvSpPr>
        <p:spPr bwMode="auto">
          <a:xfrm>
            <a:off x="4270375" y="3036888"/>
            <a:ext cx="727075" cy="717550"/>
          </a:xfrm>
          <a:prstGeom prst="ellipse">
            <a:avLst/>
          </a:prstGeom>
          <a:solidFill>
            <a:srgbClr val="FFFFFF"/>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chemeClr val="accent1"/>
                </a:solidFill>
                <a:latin typeface="Arial" charset="0"/>
              </a:rPr>
              <a:t>D</a:t>
            </a:r>
            <a:endParaRPr lang="de-DE" altLang="en-US" sz="1100">
              <a:solidFill>
                <a:srgbClr val="FFFFFF"/>
              </a:solidFill>
              <a:latin typeface="Arial" charset="0"/>
            </a:endParaRPr>
          </a:p>
          <a:p>
            <a:pPr algn="ctr">
              <a:lnSpc>
                <a:spcPct val="100000"/>
              </a:lnSpc>
            </a:pPr>
            <a:r>
              <a:rPr lang="de-DE" altLang="en-US" sz="1100">
                <a:latin typeface="Arial" charset="0"/>
              </a:rPr>
              <a:t>... do</a:t>
            </a:r>
          </a:p>
        </p:txBody>
      </p:sp>
      <p:sp>
        <p:nvSpPr>
          <p:cNvPr id="125010" name="Oval 82"/>
          <p:cNvSpPr>
            <a:spLocks noChangeArrowheads="1"/>
          </p:cNvSpPr>
          <p:nvPr/>
        </p:nvSpPr>
        <p:spPr bwMode="auto">
          <a:xfrm>
            <a:off x="2995613" y="2138363"/>
            <a:ext cx="728662" cy="717550"/>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chemeClr val="accent1"/>
                </a:solidFill>
                <a:latin typeface="Arial" charset="0"/>
              </a:rPr>
              <a:t>P</a:t>
            </a:r>
            <a:endParaRPr lang="de-DE" altLang="en-US" sz="1100">
              <a:solidFill>
                <a:srgbClr val="FFFF00"/>
              </a:solidFill>
              <a:latin typeface="Arial" charset="0"/>
            </a:endParaRPr>
          </a:p>
          <a:p>
            <a:pPr algn="ctr">
              <a:lnSpc>
                <a:spcPct val="100000"/>
              </a:lnSpc>
            </a:pPr>
            <a:r>
              <a:rPr lang="de-DE" altLang="en-US" sz="1100">
                <a:latin typeface="Arial" charset="0"/>
              </a:rPr>
              <a:t>... plan</a:t>
            </a:r>
          </a:p>
        </p:txBody>
      </p:sp>
      <p:sp>
        <p:nvSpPr>
          <p:cNvPr id="125011" name="Oval 83"/>
          <p:cNvSpPr>
            <a:spLocks noChangeArrowheads="1"/>
          </p:cNvSpPr>
          <p:nvPr/>
        </p:nvSpPr>
        <p:spPr bwMode="auto">
          <a:xfrm>
            <a:off x="5483225" y="2138363"/>
            <a:ext cx="728663" cy="717550"/>
          </a:xfrm>
          <a:prstGeom prst="ellipse">
            <a:avLst/>
          </a:prstGeom>
          <a:solidFill>
            <a:srgbClr val="FFFF00"/>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chemeClr val="accent1"/>
                </a:solidFill>
                <a:latin typeface="Arial" charset="0"/>
              </a:rPr>
              <a:t>C</a:t>
            </a:r>
            <a:endParaRPr lang="de-DE" altLang="en-US" sz="1700">
              <a:solidFill>
                <a:schemeClr val="accent2"/>
              </a:solidFill>
              <a:latin typeface="Arial" charset="0"/>
            </a:endParaRPr>
          </a:p>
          <a:p>
            <a:pPr algn="ctr">
              <a:lnSpc>
                <a:spcPct val="100000"/>
              </a:lnSpc>
            </a:pPr>
            <a:r>
              <a:rPr lang="de-DE" altLang="en-US" sz="1100">
                <a:latin typeface="Arial" charset="0"/>
              </a:rPr>
              <a:t>... check</a:t>
            </a:r>
            <a:endParaRPr lang="de-DE" altLang="en-US" sz="1100">
              <a:solidFill>
                <a:srgbClr val="FFFFFF"/>
              </a:solidFill>
              <a:latin typeface="Arial" charset="0"/>
            </a:endParaRPr>
          </a:p>
        </p:txBody>
      </p:sp>
      <p:cxnSp>
        <p:nvCxnSpPr>
          <p:cNvPr id="125012" name="AutoShape 84"/>
          <p:cNvCxnSpPr>
            <a:cxnSpLocks noChangeShapeType="1"/>
            <a:stCxn id="125010" idx="4"/>
            <a:endCxn id="125009" idx="2"/>
          </p:cNvCxnSpPr>
          <p:nvPr/>
        </p:nvCxnSpPr>
        <p:spPr bwMode="auto">
          <a:xfrm rot="16200000" flipH="1">
            <a:off x="3545681" y="2685257"/>
            <a:ext cx="525463" cy="895350"/>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13" name="AutoShape 85"/>
          <p:cNvCxnSpPr>
            <a:cxnSpLocks noChangeShapeType="1"/>
            <a:stCxn id="125009" idx="6"/>
            <a:endCxn id="125011" idx="4"/>
          </p:cNvCxnSpPr>
          <p:nvPr/>
        </p:nvCxnSpPr>
        <p:spPr bwMode="auto">
          <a:xfrm flipV="1">
            <a:off x="5011738" y="2870200"/>
            <a:ext cx="836612" cy="525463"/>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14" name="AutoShape 86"/>
          <p:cNvCxnSpPr>
            <a:cxnSpLocks noChangeShapeType="1"/>
            <a:stCxn id="125011" idx="0"/>
            <a:endCxn id="125008" idx="6"/>
          </p:cNvCxnSpPr>
          <p:nvPr/>
        </p:nvCxnSpPr>
        <p:spPr bwMode="auto">
          <a:xfrm rot="5400000" flipH="1">
            <a:off x="5197475" y="1473201"/>
            <a:ext cx="465137" cy="836612"/>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15" name="AutoShape 87"/>
          <p:cNvCxnSpPr>
            <a:cxnSpLocks noChangeShapeType="1"/>
            <a:stCxn id="125008" idx="2"/>
            <a:endCxn id="125010" idx="0"/>
          </p:cNvCxnSpPr>
          <p:nvPr/>
        </p:nvCxnSpPr>
        <p:spPr bwMode="auto">
          <a:xfrm rot="10800000" flipV="1">
            <a:off x="3360738" y="1658938"/>
            <a:ext cx="895350" cy="465137"/>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sp>
        <p:nvSpPr>
          <p:cNvPr id="125026" name="Oval 98"/>
          <p:cNvSpPr>
            <a:spLocks noChangeArrowheads="1"/>
          </p:cNvSpPr>
          <p:nvPr/>
        </p:nvSpPr>
        <p:spPr bwMode="auto">
          <a:xfrm>
            <a:off x="4270375" y="4038600"/>
            <a:ext cx="727075" cy="717550"/>
          </a:xfrm>
          <a:prstGeom prst="ellipse">
            <a:avLst/>
          </a:prstGeom>
          <a:solidFill>
            <a:srgbClr val="FFFFFF"/>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Plan </a:t>
            </a:r>
          </a:p>
          <a:p>
            <a:pPr algn="ctr">
              <a:lnSpc>
                <a:spcPct val="100000"/>
              </a:lnSpc>
            </a:pPr>
            <a:r>
              <a:rPr lang="de-DE" altLang="en-US" sz="1000">
                <a:latin typeface="Arial" charset="0"/>
              </a:rPr>
              <a:t>umsetzen</a:t>
            </a:r>
          </a:p>
        </p:txBody>
      </p:sp>
      <p:sp>
        <p:nvSpPr>
          <p:cNvPr id="125027" name="Oval 99"/>
          <p:cNvSpPr>
            <a:spLocks noChangeArrowheads="1"/>
          </p:cNvSpPr>
          <p:nvPr/>
        </p:nvSpPr>
        <p:spPr bwMode="auto">
          <a:xfrm>
            <a:off x="4270375" y="5775325"/>
            <a:ext cx="727075" cy="719138"/>
          </a:xfrm>
          <a:prstGeom prst="ellipse">
            <a:avLst/>
          </a:prstGeom>
          <a:solidFill>
            <a:srgbClr val="FFFFFF"/>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Plan</a:t>
            </a:r>
          </a:p>
          <a:p>
            <a:pPr algn="ctr">
              <a:lnSpc>
                <a:spcPct val="100000"/>
              </a:lnSpc>
            </a:pPr>
            <a:r>
              <a:rPr lang="de-DE" altLang="en-US" sz="1000">
                <a:latin typeface="Arial" charset="0"/>
              </a:rPr>
              <a:t>anpassen</a:t>
            </a:r>
          </a:p>
        </p:txBody>
      </p:sp>
      <p:sp>
        <p:nvSpPr>
          <p:cNvPr id="125028" name="Oval 100"/>
          <p:cNvSpPr>
            <a:spLocks noChangeArrowheads="1"/>
          </p:cNvSpPr>
          <p:nvPr/>
        </p:nvSpPr>
        <p:spPr bwMode="auto">
          <a:xfrm>
            <a:off x="2995613" y="4876800"/>
            <a:ext cx="728662" cy="719138"/>
          </a:xfrm>
          <a:prstGeom prst="ellipse">
            <a:avLst/>
          </a:prstGeom>
          <a:solidFill>
            <a:srgbClr val="FFFFFF"/>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Plan</a:t>
            </a:r>
          </a:p>
          <a:p>
            <a:pPr algn="ctr">
              <a:lnSpc>
                <a:spcPct val="100000"/>
              </a:lnSpc>
            </a:pPr>
            <a:r>
              <a:rPr lang="de-DE" altLang="en-US" sz="1000">
                <a:latin typeface="Arial" charset="0"/>
              </a:rPr>
              <a:t>entwerfen</a:t>
            </a:r>
          </a:p>
        </p:txBody>
      </p:sp>
      <p:sp>
        <p:nvSpPr>
          <p:cNvPr id="125029" name="Oval 101"/>
          <p:cNvSpPr>
            <a:spLocks noChangeArrowheads="1"/>
          </p:cNvSpPr>
          <p:nvPr/>
        </p:nvSpPr>
        <p:spPr bwMode="auto">
          <a:xfrm>
            <a:off x="5483225" y="4876800"/>
            <a:ext cx="728663" cy="719138"/>
          </a:xfrm>
          <a:prstGeom prst="ellipse">
            <a:avLst/>
          </a:prstGeom>
          <a:solidFill>
            <a:srgbClr val="FFFFFF"/>
          </a:solidFill>
          <a:ln w="28575">
            <a:solidFill>
              <a:schemeClr val="bg1"/>
            </a:solidFill>
            <a:round/>
            <a:headEnd/>
            <a:tailEnd/>
          </a:ln>
          <a:effectLst>
            <a:outerShdw dist="74053" dir="3542175" algn="ctr" rotWithShape="0">
              <a:schemeClr val="bg1"/>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Soll/Ist-</a:t>
            </a:r>
          </a:p>
          <a:p>
            <a:pPr algn="ctr">
              <a:lnSpc>
                <a:spcPct val="100000"/>
              </a:lnSpc>
            </a:pPr>
            <a:r>
              <a:rPr lang="de-DE" altLang="en-US" sz="1000">
                <a:latin typeface="Arial" charset="0"/>
              </a:rPr>
              <a:t>Vergleich</a:t>
            </a:r>
          </a:p>
        </p:txBody>
      </p:sp>
      <p:grpSp>
        <p:nvGrpSpPr>
          <p:cNvPr id="125038" name="Group 110"/>
          <p:cNvGrpSpPr>
            <a:grpSpLocks/>
          </p:cNvGrpSpPr>
          <p:nvPr/>
        </p:nvGrpSpPr>
        <p:grpSpPr bwMode="auto">
          <a:xfrm flipH="1">
            <a:off x="3359150" y="4397375"/>
            <a:ext cx="2487613" cy="1738313"/>
            <a:chOff x="2207" y="2925"/>
            <a:chExt cx="1634" cy="1156"/>
          </a:xfrm>
        </p:grpSpPr>
        <p:cxnSp>
          <p:nvCxnSpPr>
            <p:cNvPr id="125030" name="AutoShape 102"/>
            <p:cNvCxnSpPr>
              <a:cxnSpLocks noChangeShapeType="1"/>
              <a:stCxn id="125028" idx="4"/>
              <a:endCxn id="125027" idx="2"/>
            </p:cNvCxnSpPr>
            <p:nvPr/>
          </p:nvCxnSpPr>
          <p:spPr bwMode="auto">
            <a:xfrm rot="16200000" flipH="1">
              <a:off x="2326" y="3611"/>
              <a:ext cx="351" cy="590"/>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31" name="AutoShape 103"/>
            <p:cNvCxnSpPr>
              <a:cxnSpLocks noChangeShapeType="1"/>
              <a:stCxn id="125027" idx="6"/>
              <a:endCxn id="125029" idx="4"/>
            </p:cNvCxnSpPr>
            <p:nvPr/>
          </p:nvCxnSpPr>
          <p:spPr bwMode="auto">
            <a:xfrm flipV="1">
              <a:off x="3290" y="3730"/>
              <a:ext cx="551" cy="351"/>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32" name="AutoShape 104"/>
            <p:cNvCxnSpPr>
              <a:cxnSpLocks noChangeShapeType="1"/>
              <a:stCxn id="125029" idx="0"/>
              <a:endCxn id="125026" idx="6"/>
            </p:cNvCxnSpPr>
            <p:nvPr/>
          </p:nvCxnSpPr>
          <p:spPr bwMode="auto">
            <a:xfrm rot="5400000" flipH="1">
              <a:off x="3410" y="2805"/>
              <a:ext cx="311" cy="551"/>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cxnSp>
          <p:nvCxnSpPr>
            <p:cNvPr id="125033" name="AutoShape 105"/>
            <p:cNvCxnSpPr>
              <a:cxnSpLocks noChangeShapeType="1"/>
              <a:stCxn id="125026" idx="2"/>
              <a:endCxn id="125028" idx="0"/>
            </p:cNvCxnSpPr>
            <p:nvPr/>
          </p:nvCxnSpPr>
          <p:spPr bwMode="auto">
            <a:xfrm rot="10800000" flipV="1">
              <a:off x="2207" y="2925"/>
              <a:ext cx="590" cy="311"/>
            </a:xfrm>
            <a:prstGeom prst="curvedConnector2">
              <a:avLst/>
            </a:prstGeom>
            <a:noFill/>
            <a:ln w="28575">
              <a:solidFill>
                <a:srgbClr val="FFFFFF"/>
              </a:solidFill>
              <a:round/>
              <a:headEnd/>
              <a:tailEnd type="triangle" w="med" len="med"/>
            </a:ln>
            <a:effectLst>
              <a:outerShdw dist="74053" dir="3542175" algn="ctr" rotWithShape="0">
                <a:schemeClr val="bg1"/>
              </a:outerShdw>
            </a:effectLst>
            <a:extLst>
              <a:ext uri="{909E8E84-426E-40DD-AFC4-6F175D3DCCD1}">
                <a14:hiddenFill xmlns:a14="http://schemas.microsoft.com/office/drawing/2010/main">
                  <a:noFill/>
                </a14:hiddenFill>
              </a:ext>
            </a:extLst>
          </p:spPr>
        </p:cxnSp>
      </p:grpSp>
      <p:sp>
        <p:nvSpPr>
          <p:cNvPr id="125034" name="Text Box 106"/>
          <p:cNvSpPr txBox="1">
            <a:spLocks noChangeArrowheads="1"/>
          </p:cNvSpPr>
          <p:nvPr/>
        </p:nvSpPr>
        <p:spPr bwMode="auto">
          <a:xfrm>
            <a:off x="717550" y="2776538"/>
            <a:ext cx="2408238"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Arial" charset="0"/>
              </a:rPr>
              <a:t>Prozessmanagement</a:t>
            </a:r>
          </a:p>
          <a:p>
            <a:pPr algn="ctr"/>
            <a:r>
              <a:rPr lang="de-DE" altLang="en-US" sz="1500">
                <a:solidFill>
                  <a:srgbClr val="FFFF00"/>
                </a:solidFill>
                <a:latin typeface="Arial" charset="0"/>
              </a:rPr>
              <a:t>SW-Entwicklungsprozess</a:t>
            </a:r>
          </a:p>
        </p:txBody>
      </p:sp>
      <p:sp>
        <p:nvSpPr>
          <p:cNvPr id="125036" name="AutoShape 108"/>
          <p:cNvSpPr>
            <a:spLocks noChangeArrowheads="1"/>
          </p:cNvSpPr>
          <p:nvPr/>
        </p:nvSpPr>
        <p:spPr bwMode="auto">
          <a:xfrm>
            <a:off x="5260975" y="3535363"/>
            <a:ext cx="1389063" cy="649287"/>
          </a:xfrm>
          <a:prstGeom prst="rightArrow">
            <a:avLst>
              <a:gd name="adj1" fmla="val 50000"/>
              <a:gd name="adj2" fmla="val 53484"/>
            </a:avLst>
          </a:prstGeom>
          <a:solidFill>
            <a:srgbClr val="FFFFFF"/>
          </a:solidFill>
          <a:ln w="12700">
            <a:solidFill>
              <a:schemeClr val="bg1"/>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Produkt</a:t>
            </a:r>
          </a:p>
        </p:txBody>
      </p:sp>
      <p:sp>
        <p:nvSpPr>
          <p:cNvPr id="125037" name="Text Box 109"/>
          <p:cNvSpPr txBox="1">
            <a:spLocks noChangeArrowheads="1"/>
          </p:cNvSpPr>
          <p:nvPr/>
        </p:nvSpPr>
        <p:spPr bwMode="auto">
          <a:xfrm>
            <a:off x="968375" y="4364038"/>
            <a:ext cx="191452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Projektmanagement</a:t>
            </a:r>
          </a:p>
          <a:p>
            <a:pPr algn="ctr"/>
            <a:r>
              <a:rPr lang="de-DE" altLang="en-US" sz="1500">
                <a:solidFill>
                  <a:srgbClr val="FFFFFF"/>
                </a:solidFill>
                <a:latin typeface="Arial" charset="0"/>
              </a:rPr>
              <a:t>Projekt-Planung</a:t>
            </a:r>
          </a:p>
        </p:txBody>
      </p:sp>
      <p:sp>
        <p:nvSpPr>
          <p:cNvPr id="125039" name="Text Box 111"/>
          <p:cNvSpPr txBox="1">
            <a:spLocks noChangeArrowheads="1"/>
          </p:cNvSpPr>
          <p:nvPr/>
        </p:nvSpPr>
        <p:spPr bwMode="auto">
          <a:xfrm>
            <a:off x="1704975" y="3754438"/>
            <a:ext cx="207962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85B1FF"/>
                </a:solidFill>
                <a:latin typeface="Arial" charset="0"/>
              </a:rPr>
              <a:t>Software-Entwicklung</a:t>
            </a:r>
          </a:p>
        </p:txBody>
      </p:sp>
      <p:sp>
        <p:nvSpPr>
          <p:cNvPr id="125040" name="AutoShape 112"/>
          <p:cNvSpPr>
            <a:spLocks noChangeArrowheads="1"/>
          </p:cNvSpPr>
          <p:nvPr/>
        </p:nvSpPr>
        <p:spPr bwMode="auto">
          <a:xfrm>
            <a:off x="6357938" y="2670175"/>
            <a:ext cx="3360737" cy="849313"/>
          </a:xfrm>
          <a:prstGeom prst="wedgeRectCallout">
            <a:avLst>
              <a:gd name="adj1" fmla="val -37634"/>
              <a:gd name="adj2" fmla="val 77963"/>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300">
                <a:latin typeface="Arial" charset="0"/>
              </a:rPr>
              <a:t> nach einem definierten QS-Verfahren</a:t>
            </a:r>
          </a:p>
          <a:p>
            <a:pPr>
              <a:buFontTx/>
              <a:buChar char="•"/>
            </a:pPr>
            <a:r>
              <a:rPr lang="de-DE" altLang="en-US" sz="1300">
                <a:latin typeface="Arial" charset="0"/>
              </a:rPr>
              <a:t> auf Basis eines definierten Prozesses</a:t>
            </a:r>
          </a:p>
          <a:p>
            <a:pPr>
              <a:buFontTx/>
              <a:buChar char="•"/>
            </a:pPr>
            <a:r>
              <a:rPr lang="de-DE" altLang="en-US" sz="1300">
                <a:latin typeface="Arial" charset="0"/>
              </a:rPr>
              <a:t> gemessen anhand definierter Metriken</a:t>
            </a:r>
          </a:p>
        </p:txBody>
      </p:sp>
      <p:sp>
        <p:nvSpPr>
          <p:cNvPr id="125041" name="AutoShape 113"/>
          <p:cNvSpPr>
            <a:spLocks noChangeArrowheads="1"/>
          </p:cNvSpPr>
          <p:nvPr/>
        </p:nvSpPr>
        <p:spPr bwMode="auto">
          <a:xfrm>
            <a:off x="6357938" y="1371600"/>
            <a:ext cx="3360737" cy="849313"/>
          </a:xfrm>
          <a:prstGeom prst="wedgeRectCallout">
            <a:avLst>
              <a:gd name="adj1" fmla="val -51403"/>
              <a:gd name="adj2" fmla="val 80444"/>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latin typeface="Arial" charset="0"/>
              </a:rPr>
              <a:t>  Der SW-Entwicklungsprozess ist ein</a:t>
            </a:r>
          </a:p>
          <a:p>
            <a:r>
              <a:rPr lang="de-DE" altLang="en-US" sz="1300">
                <a:latin typeface="Arial" charset="0"/>
              </a:rPr>
              <a:t>  definierter, permanent </a:t>
            </a:r>
          </a:p>
          <a:p>
            <a:r>
              <a:rPr lang="de-DE" altLang="en-US" sz="1300">
                <a:latin typeface="Arial" charset="0"/>
              </a:rPr>
              <a:t>  optimierter Prozess.</a:t>
            </a:r>
          </a:p>
        </p:txBody>
      </p:sp>
      <p:sp>
        <p:nvSpPr>
          <p:cNvPr id="125042" name="AutoShape 114"/>
          <p:cNvSpPr>
            <a:spLocks noChangeArrowheads="1"/>
          </p:cNvSpPr>
          <p:nvPr/>
        </p:nvSpPr>
        <p:spPr bwMode="auto">
          <a:xfrm>
            <a:off x="6357938" y="4329113"/>
            <a:ext cx="3360737" cy="866775"/>
          </a:xfrm>
          <a:prstGeom prst="wedgeRectCallout">
            <a:avLst>
              <a:gd name="adj1" fmla="val -60870"/>
              <a:gd name="adj2" fmla="val 10940"/>
            </a:avLst>
          </a:prstGeom>
          <a:solidFill>
            <a:srgbClr val="FFFFFF"/>
          </a:solidFill>
          <a:ln w="12700">
            <a:solidFill>
              <a:srgbClr val="FFFFFF"/>
            </a:solidFill>
            <a:miter lim="800000"/>
            <a:headEnd/>
            <a:tailEnd/>
          </a:ln>
          <a:effectLst>
            <a:outerShdw dist="107763" dir="2700000" algn="ctr" rotWithShape="0">
              <a:srgbClr val="0D1837"/>
            </a:outerShdw>
          </a:effec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latin typeface="Arial" charset="0"/>
              </a:rPr>
              <a:t> Das Projektmanagement adaptiert die</a:t>
            </a:r>
          </a:p>
          <a:p>
            <a:r>
              <a:rPr lang="de-DE" altLang="en-US" sz="1300">
                <a:latin typeface="Arial" charset="0"/>
              </a:rPr>
              <a:t> Prozessspezifikation und setzt sie durch</a:t>
            </a:r>
          </a:p>
          <a:p>
            <a:r>
              <a:rPr lang="de-DE" altLang="en-US" sz="1300">
                <a:latin typeface="Arial" charset="0"/>
              </a:rPr>
              <a:t>den Projektplan in der Zeit um.</a:t>
            </a:r>
          </a:p>
        </p:txBody>
      </p:sp>
      <p:graphicFrame>
        <p:nvGraphicFramePr>
          <p:cNvPr id="125045" name="Object 117"/>
          <p:cNvGraphicFramePr>
            <a:graphicFrameLocks noChangeAspect="1"/>
          </p:cNvGraphicFramePr>
          <p:nvPr/>
        </p:nvGraphicFramePr>
        <p:xfrm>
          <a:off x="5046663" y="2165350"/>
          <a:ext cx="649287" cy="588963"/>
        </p:xfrm>
        <a:graphic>
          <a:graphicData uri="http://schemas.openxmlformats.org/presentationml/2006/ole">
            <mc:AlternateContent xmlns:mc="http://schemas.openxmlformats.org/markup-compatibility/2006">
              <mc:Choice xmlns:v="urn:schemas-microsoft-com:vml" Requires="v">
                <p:oleObj spid="_x0000_s125085" name="Zeichnung" r:id="rId3" imgW="2937600" imgH="2667600" progId="FLW3Drawing">
                  <p:embed/>
                </p:oleObj>
              </mc:Choice>
              <mc:Fallback>
                <p:oleObj name="Zeichnung" r:id="rId3" imgW="2937600" imgH="2667600" progId="FLW3Drawing">
                  <p:embed/>
                  <p:pic>
                    <p:nvPicPr>
                      <p:cNvPr id="0" name="Object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663" y="2165350"/>
                        <a:ext cx="649287"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25046" name="Object 118"/>
          <p:cNvGraphicFramePr>
            <a:graphicFrameLocks noChangeAspect="1"/>
          </p:cNvGraphicFramePr>
          <p:nvPr/>
        </p:nvGraphicFramePr>
        <p:xfrm>
          <a:off x="4972050" y="4978400"/>
          <a:ext cx="650875" cy="590550"/>
        </p:xfrm>
        <a:graphic>
          <a:graphicData uri="http://schemas.openxmlformats.org/presentationml/2006/ole">
            <mc:AlternateContent xmlns:mc="http://schemas.openxmlformats.org/markup-compatibility/2006">
              <mc:Choice xmlns:v="urn:schemas-microsoft-com:vml" Requires="v">
                <p:oleObj spid="_x0000_s125086" name="Zeichnung" r:id="rId5" imgW="2937600" imgH="2667600" progId="FLW3Drawing">
                  <p:embed/>
                </p:oleObj>
              </mc:Choice>
              <mc:Fallback>
                <p:oleObj name="Zeichnung" r:id="rId5" imgW="2937600" imgH="2667600" progId="FLW3Drawing">
                  <p:embed/>
                  <p:pic>
                    <p:nvPicPr>
                      <p:cNvPr id="0"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4978400"/>
                        <a:ext cx="650875"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graphicFrame>
        <p:nvGraphicFramePr>
          <p:cNvPr id="125047" name="Object 119"/>
          <p:cNvGraphicFramePr>
            <a:graphicFrameLocks noChangeAspect="1"/>
          </p:cNvGraphicFramePr>
          <p:nvPr/>
        </p:nvGraphicFramePr>
        <p:xfrm>
          <a:off x="6508750" y="5411788"/>
          <a:ext cx="649288" cy="588962"/>
        </p:xfrm>
        <a:graphic>
          <a:graphicData uri="http://schemas.openxmlformats.org/presentationml/2006/ole">
            <mc:AlternateContent xmlns:mc="http://schemas.openxmlformats.org/markup-compatibility/2006">
              <mc:Choice xmlns:v="urn:schemas-microsoft-com:vml" Requires="v">
                <p:oleObj spid="_x0000_s125087" name="Zeichnung" r:id="rId6" imgW="2937600" imgH="2667600" progId="FLW3Drawing">
                  <p:embed/>
                </p:oleObj>
              </mc:Choice>
              <mc:Fallback>
                <p:oleObj name="Zeichnung" r:id="rId6" imgW="2937600" imgH="2667600" progId="FLW3Drawing">
                  <p:embed/>
                  <p:pic>
                    <p:nvPicPr>
                      <p:cNvPr id="0" name="Object 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50" y="5411788"/>
                        <a:ext cx="649288"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sp>
        <p:nvSpPr>
          <p:cNvPr id="125048" name="Text Box 120"/>
          <p:cNvSpPr txBox="1">
            <a:spLocks noChangeArrowheads="1"/>
          </p:cNvSpPr>
          <p:nvPr/>
        </p:nvSpPr>
        <p:spPr bwMode="auto">
          <a:xfrm>
            <a:off x="6670675" y="5846763"/>
            <a:ext cx="1858963"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Metriken anwenden</a:t>
            </a:r>
          </a:p>
        </p:txBody>
      </p:sp>
      <p:grpSp>
        <p:nvGrpSpPr>
          <p:cNvPr id="125067" name="Group 139"/>
          <p:cNvGrpSpPr>
            <a:grpSpLocks/>
          </p:cNvGrpSpPr>
          <p:nvPr/>
        </p:nvGrpSpPr>
        <p:grpSpPr bwMode="auto">
          <a:xfrm>
            <a:off x="8402638" y="215900"/>
            <a:ext cx="1243012" cy="950913"/>
            <a:chOff x="5520" y="144"/>
            <a:chExt cx="816" cy="632"/>
          </a:xfrm>
        </p:grpSpPr>
        <p:sp>
          <p:nvSpPr>
            <p:cNvPr id="125068" name="Oval 140"/>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5069" name="Oval 141"/>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5070" name="Oval 142"/>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5071" name="Oval 143"/>
            <p:cNvSpPr>
              <a:spLocks noChangeArrowheads="1"/>
            </p:cNvSpPr>
            <p:nvPr/>
          </p:nvSpPr>
          <p:spPr bwMode="auto">
            <a:xfrm>
              <a:off x="5808" y="193"/>
              <a:ext cx="206"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2" name="Oval 144"/>
            <p:cNvSpPr>
              <a:spLocks noChangeArrowheads="1"/>
            </p:cNvSpPr>
            <p:nvPr/>
          </p:nvSpPr>
          <p:spPr bwMode="auto">
            <a:xfrm>
              <a:off x="5756" y="306"/>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3" name="Oval 145"/>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4" name="Freeform 146"/>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5" name="Freeform 147"/>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6" name="Freeform 148"/>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7" name="Freeform 149"/>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5078" name="Oval 150"/>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5079" name="Oval 151"/>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5080" name="Oval 152"/>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5081" name="AutoShape 153"/>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5082" name="AutoShape 154"/>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5083" name="Text Box 155"/>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125084" name="Oval 156"/>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44613" y="550863"/>
            <a:ext cx="4464050" cy="720725"/>
          </a:xfrm>
        </p:spPr>
        <p:txBody>
          <a:bodyPr/>
          <a:lstStyle/>
          <a:p>
            <a:r>
              <a:rPr lang="de-DE" altLang="en-US"/>
              <a:t>Produktmanagement</a:t>
            </a:r>
            <a:br>
              <a:rPr lang="de-DE" altLang="en-US"/>
            </a:br>
            <a:r>
              <a:rPr lang="de-DE" altLang="en-US" sz="1700" i="1"/>
              <a:t>4. Wirkungsfelder : Software-Management</a:t>
            </a:r>
            <a:r>
              <a:rPr lang="de-DE" altLang="en-US" sz="1700"/>
              <a:t> </a:t>
            </a:r>
          </a:p>
        </p:txBody>
      </p:sp>
      <p:grpSp>
        <p:nvGrpSpPr>
          <p:cNvPr id="65567" name="Group 31"/>
          <p:cNvGrpSpPr>
            <a:grpSpLocks/>
          </p:cNvGrpSpPr>
          <p:nvPr/>
        </p:nvGrpSpPr>
        <p:grpSpPr bwMode="auto">
          <a:xfrm>
            <a:off x="8402638" y="215900"/>
            <a:ext cx="1243012" cy="950913"/>
            <a:chOff x="5520" y="144"/>
            <a:chExt cx="816" cy="632"/>
          </a:xfrm>
        </p:grpSpPr>
        <p:sp>
          <p:nvSpPr>
            <p:cNvPr id="65540" name="Oval 4"/>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5541" name="Oval 5"/>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5542" name="Oval 6"/>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65543" name="Oval 7"/>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4" name="Oval 8"/>
            <p:cNvSpPr>
              <a:spLocks noChangeArrowheads="1"/>
            </p:cNvSpPr>
            <p:nvPr/>
          </p:nvSpPr>
          <p:spPr bwMode="auto">
            <a:xfrm>
              <a:off x="5756" y="306"/>
              <a:ext cx="205"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5" name="Oval 9"/>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6" name="Freeform 10"/>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7" name="Freeform 11"/>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8" name="Freeform 12"/>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49" name="Freeform 13"/>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65550" name="Oval 14"/>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5551" name="Oval 15"/>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5552" name="Oval 16"/>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65553" name="AutoShape 17"/>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5554" name="AutoShape 18"/>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65555" name="Text Box 19"/>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65556" name="Oval 20"/>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
        <p:nvSpPr>
          <p:cNvPr id="65557" name="Text Box 21"/>
          <p:cNvSpPr txBox="1">
            <a:spLocks noChangeArrowheads="1"/>
          </p:cNvSpPr>
          <p:nvPr/>
        </p:nvSpPr>
        <p:spPr bwMode="auto">
          <a:xfrm>
            <a:off x="1584325" y="2314575"/>
            <a:ext cx="1839913"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900">
                <a:solidFill>
                  <a:srgbClr val="FFFFFF"/>
                </a:solidFill>
                <a:latin typeface="Arial" charset="0"/>
              </a:rPr>
              <a:t>Technologie</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Architektur</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Fertigungstiefe</a:t>
            </a:r>
          </a:p>
        </p:txBody>
      </p:sp>
      <p:sp>
        <p:nvSpPr>
          <p:cNvPr id="65559" name="Rectangle 23"/>
          <p:cNvSpPr>
            <a:spLocks noChangeArrowheads="1"/>
          </p:cNvSpPr>
          <p:nvPr/>
        </p:nvSpPr>
        <p:spPr bwMode="auto">
          <a:xfrm rot="-5400000">
            <a:off x="1117600" y="239871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5560" name="Rectangle 24"/>
          <p:cNvSpPr>
            <a:spLocks noChangeArrowheads="1"/>
          </p:cNvSpPr>
          <p:nvPr/>
        </p:nvSpPr>
        <p:spPr bwMode="auto">
          <a:xfrm rot="-5400000">
            <a:off x="1117600" y="2276476"/>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5562" name="Rectangle 26"/>
          <p:cNvSpPr>
            <a:spLocks noChangeArrowheads="1"/>
          </p:cNvSpPr>
          <p:nvPr/>
        </p:nvSpPr>
        <p:spPr bwMode="auto">
          <a:xfrm rot="-5400000">
            <a:off x="1117600" y="408463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5563" name="Rectangle 27"/>
          <p:cNvSpPr>
            <a:spLocks noChangeArrowheads="1"/>
          </p:cNvSpPr>
          <p:nvPr/>
        </p:nvSpPr>
        <p:spPr bwMode="auto">
          <a:xfrm rot="-5400000">
            <a:off x="1117600" y="395763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5565" name="Rectangle 29"/>
          <p:cNvSpPr>
            <a:spLocks noChangeArrowheads="1"/>
          </p:cNvSpPr>
          <p:nvPr/>
        </p:nvSpPr>
        <p:spPr bwMode="auto">
          <a:xfrm rot="-5400000">
            <a:off x="1117600" y="32051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65566" name="Rectangle 30"/>
          <p:cNvSpPr>
            <a:spLocks noChangeArrowheads="1"/>
          </p:cNvSpPr>
          <p:nvPr/>
        </p:nvSpPr>
        <p:spPr bwMode="auto">
          <a:xfrm rot="-5400000">
            <a:off x="1117600" y="30908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44613" y="550863"/>
            <a:ext cx="6251575" cy="720725"/>
          </a:xfrm>
        </p:spPr>
        <p:txBody>
          <a:bodyPr/>
          <a:lstStyle/>
          <a:p>
            <a:r>
              <a:rPr lang="de-DE" altLang="en-US"/>
              <a:t>Produktmanagement : Technologie</a:t>
            </a:r>
            <a:br>
              <a:rPr lang="de-DE" altLang="en-US"/>
            </a:br>
            <a:r>
              <a:rPr lang="de-DE" altLang="en-US" sz="1700" i="1"/>
              <a:t>4. Wirkungsfelder : Software-Management</a:t>
            </a:r>
            <a:r>
              <a:rPr lang="de-DE" altLang="en-US" sz="1700"/>
              <a:t> </a:t>
            </a:r>
          </a:p>
        </p:txBody>
      </p:sp>
      <p:sp>
        <p:nvSpPr>
          <p:cNvPr id="86036" name="Oval 20"/>
          <p:cNvSpPr>
            <a:spLocks noChangeArrowheads="1"/>
          </p:cNvSpPr>
          <p:nvPr/>
        </p:nvSpPr>
        <p:spPr bwMode="auto">
          <a:xfrm>
            <a:off x="8842375" y="1009650"/>
            <a:ext cx="44450" cy="4762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anchor="ctr">
            <a:spAutoFit/>
          </a:bodyPr>
          <a:lstStyle/>
          <a:p>
            <a:endParaRPr lang="en-GB"/>
          </a:p>
        </p:txBody>
      </p:sp>
      <p:sp>
        <p:nvSpPr>
          <p:cNvPr id="86037" name="Text Box 21"/>
          <p:cNvSpPr txBox="1">
            <a:spLocks noChangeArrowheads="1"/>
          </p:cNvSpPr>
          <p:nvPr/>
        </p:nvSpPr>
        <p:spPr bwMode="auto">
          <a:xfrm>
            <a:off x="2117725" y="2317750"/>
            <a:ext cx="5602288" cy="3482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endParaRPr lang="de-DE" altLang="en-US" sz="1500">
              <a:solidFill>
                <a:srgbClr val="FFFFFF"/>
              </a:solidFill>
              <a:latin typeface="Arial" charset="0"/>
            </a:endParaRPr>
          </a:p>
          <a:p>
            <a:endParaRPr lang="de-DE" altLang="en-US" sz="1500">
              <a:solidFill>
                <a:srgbClr val="FFFFFF"/>
              </a:solidFill>
              <a:latin typeface="Arial" charset="0"/>
            </a:endParaRPr>
          </a:p>
          <a:p>
            <a:r>
              <a:rPr lang="de-DE" altLang="en-US" sz="1700">
                <a:solidFill>
                  <a:srgbClr val="FFFF00"/>
                </a:solidFill>
                <a:latin typeface="Arial" charset="0"/>
              </a:rPr>
              <a:t>C = Crash ?</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500">
                <a:solidFill>
                  <a:srgbClr val="FFFFFF"/>
                </a:solidFill>
                <a:latin typeface="Comic Sans MS" pitchFamily="66" charset="0"/>
              </a:rPr>
              <a:t>pointer to nowhere?</a:t>
            </a:r>
          </a:p>
          <a:p>
            <a:r>
              <a:rPr lang="de-DE" altLang="en-US" sz="1500">
                <a:solidFill>
                  <a:srgbClr val="FFFFFF"/>
                </a:solidFill>
                <a:latin typeface="Comic Sans MS" pitchFamily="66" charset="0"/>
              </a:rPr>
              <a:t>		memory leak?</a:t>
            </a:r>
          </a:p>
          <a:p>
            <a:r>
              <a:rPr lang="de-DE" altLang="en-US" sz="1500">
                <a:solidFill>
                  <a:srgbClr val="FFFFFF"/>
                </a:solidFill>
                <a:latin typeface="Comic Sans MS" pitchFamily="66" charset="0"/>
              </a:rPr>
              <a:t>		friends = enemies?</a:t>
            </a:r>
            <a:endParaRPr lang="de-DE" altLang="en-US" sz="1500">
              <a:solidFill>
                <a:srgbClr val="FFFFFF"/>
              </a:solidFill>
              <a:latin typeface="Arial" charset="0"/>
            </a:endParaRPr>
          </a:p>
          <a:p>
            <a:endParaRPr lang="de-DE" altLang="en-US" sz="1500">
              <a:solidFill>
                <a:srgbClr val="FFFFFF"/>
              </a:solidFill>
              <a:latin typeface="Arial" charset="0"/>
            </a:endParaRPr>
          </a:p>
          <a:p>
            <a:r>
              <a:rPr lang="de-DE" altLang="en-US" sz="1700">
                <a:solidFill>
                  <a:srgbClr val="FFFF00"/>
                </a:solidFill>
                <a:latin typeface="Arial" charset="0"/>
              </a:rPr>
              <a:t>Smalltalk = slow?</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500">
                <a:solidFill>
                  <a:srgbClr val="FFFFFF"/>
                </a:solidFill>
                <a:latin typeface="Comic Sans MS" pitchFamily="66" charset="0"/>
              </a:rPr>
              <a:t>unter 16 MB no fun?</a:t>
            </a:r>
          </a:p>
          <a:p>
            <a:r>
              <a:rPr lang="de-DE" altLang="en-US" sz="1500">
                <a:solidFill>
                  <a:srgbClr val="FFFFFF"/>
                </a:solidFill>
                <a:latin typeface="Comic Sans MS" pitchFamily="66" charset="0"/>
              </a:rPr>
              <a:t>		Antwortzeiten werden zu Lieferzeiten</a:t>
            </a:r>
          </a:p>
          <a:p>
            <a:endParaRPr lang="de-DE" altLang="en-US" sz="1500">
              <a:solidFill>
                <a:srgbClr val="FFFFFF"/>
              </a:solidFill>
              <a:latin typeface="Arial" charset="0"/>
            </a:endParaRPr>
          </a:p>
          <a:p>
            <a:r>
              <a:rPr lang="de-DE" altLang="en-US" sz="1700">
                <a:solidFill>
                  <a:srgbClr val="FFFF00"/>
                </a:solidFill>
                <a:latin typeface="Arial" charset="0"/>
              </a:rPr>
              <a:t>Java = ?</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500">
                <a:solidFill>
                  <a:srgbClr val="FFFFFF"/>
                </a:solidFill>
                <a:latin typeface="Comic Sans MS" pitchFamily="66" charset="0"/>
              </a:rPr>
              <a:t>neue Herausforderungen</a:t>
            </a:r>
          </a:p>
          <a:p>
            <a:r>
              <a:rPr lang="de-DE" altLang="en-US" sz="1500">
                <a:solidFill>
                  <a:srgbClr val="FFFFFF"/>
                </a:solidFill>
                <a:latin typeface="Comic Sans MS" pitchFamily="66" charset="0"/>
              </a:rPr>
              <a:t>			durch neue Möglichkeiten</a:t>
            </a:r>
          </a:p>
          <a:p>
            <a:r>
              <a:rPr lang="de-DE" altLang="en-US" sz="1500">
                <a:solidFill>
                  <a:srgbClr val="FFFFFF"/>
                </a:solidFill>
                <a:latin typeface="Comic Sans MS" pitchFamily="66" charset="0"/>
              </a:rPr>
              <a:t>			... oder durch neue Schlampereien?</a:t>
            </a:r>
            <a:endParaRPr lang="de-DE" altLang="en-US" sz="1500">
              <a:solidFill>
                <a:srgbClr val="FFFFFF"/>
              </a:solidFill>
              <a:latin typeface="Arial" charset="0"/>
            </a:endParaRPr>
          </a:p>
        </p:txBody>
      </p:sp>
      <p:grpSp>
        <p:nvGrpSpPr>
          <p:cNvPr id="86038" name="Group 22"/>
          <p:cNvGrpSpPr>
            <a:grpSpLocks/>
          </p:cNvGrpSpPr>
          <p:nvPr/>
        </p:nvGrpSpPr>
        <p:grpSpPr bwMode="auto">
          <a:xfrm>
            <a:off x="657225" y="1651000"/>
            <a:ext cx="7893050" cy="504825"/>
            <a:chOff x="2792" y="3888"/>
            <a:chExt cx="3360" cy="240"/>
          </a:xfrm>
        </p:grpSpPr>
        <p:sp>
          <p:nvSpPr>
            <p:cNvPr id="86039" name="Line 23"/>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86040" name="Line 24"/>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86041" name="Rectangle 25"/>
          <p:cNvSpPr>
            <a:spLocks noChangeArrowheads="1"/>
          </p:cNvSpPr>
          <p:nvPr/>
        </p:nvSpPr>
        <p:spPr bwMode="auto">
          <a:xfrm>
            <a:off x="657225" y="1781175"/>
            <a:ext cx="7796213" cy="28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Wesentliche QS-Eigenschaften werden bereits über die Technik beeinflußt.</a:t>
            </a:r>
          </a:p>
        </p:txBody>
      </p:sp>
      <p:grpSp>
        <p:nvGrpSpPr>
          <p:cNvPr id="86051" name="Group 35"/>
          <p:cNvGrpSpPr>
            <a:grpSpLocks/>
          </p:cNvGrpSpPr>
          <p:nvPr/>
        </p:nvGrpSpPr>
        <p:grpSpPr bwMode="auto">
          <a:xfrm>
            <a:off x="1754188" y="2643188"/>
            <a:ext cx="331787" cy="460375"/>
            <a:chOff x="1988" y="1506"/>
            <a:chExt cx="1058" cy="2016"/>
          </a:xfrm>
        </p:grpSpPr>
        <p:sp>
          <p:nvSpPr>
            <p:cNvPr id="86043" name="Freeform 27"/>
            <p:cNvSpPr>
              <a:spLocks/>
            </p:cNvSpPr>
            <p:nvPr/>
          </p:nvSpPr>
          <p:spPr bwMode="auto">
            <a:xfrm>
              <a:off x="1988" y="2177"/>
              <a:ext cx="1058" cy="1345"/>
            </a:xfrm>
            <a:custGeom>
              <a:avLst/>
              <a:gdLst>
                <a:gd name="T0" fmla="*/ 594 w 1058"/>
                <a:gd name="T1" fmla="*/ 0 h 1345"/>
                <a:gd name="T2" fmla="*/ 412 w 1058"/>
                <a:gd name="T3" fmla="*/ 41 h 1345"/>
                <a:gd name="T4" fmla="*/ 315 w 1058"/>
                <a:gd name="T5" fmla="*/ 133 h 1345"/>
                <a:gd name="T6" fmla="*/ 361 w 1058"/>
                <a:gd name="T7" fmla="*/ 287 h 1345"/>
                <a:gd name="T8" fmla="*/ 206 w 1058"/>
                <a:gd name="T9" fmla="*/ 380 h 1345"/>
                <a:gd name="T10" fmla="*/ 79 w 1058"/>
                <a:gd name="T11" fmla="*/ 514 h 1345"/>
                <a:gd name="T12" fmla="*/ 7 w 1058"/>
                <a:gd name="T13" fmla="*/ 696 h 1345"/>
                <a:gd name="T14" fmla="*/ 0 w 1058"/>
                <a:gd name="T15" fmla="*/ 895 h 1345"/>
                <a:gd name="T16" fmla="*/ 72 w 1058"/>
                <a:gd name="T17" fmla="*/ 1081 h 1345"/>
                <a:gd name="T18" fmla="*/ 257 w 1058"/>
                <a:gd name="T19" fmla="*/ 1245 h 1345"/>
                <a:gd name="T20" fmla="*/ 526 w 1058"/>
                <a:gd name="T21" fmla="*/ 1338 h 1345"/>
                <a:gd name="T22" fmla="*/ 748 w 1058"/>
                <a:gd name="T23" fmla="*/ 1334 h 1345"/>
                <a:gd name="T24" fmla="*/ 903 w 1058"/>
                <a:gd name="T25" fmla="*/ 1225 h 1345"/>
                <a:gd name="T26" fmla="*/ 1017 w 1058"/>
                <a:gd name="T27" fmla="*/ 1060 h 1345"/>
                <a:gd name="T28" fmla="*/ 1058 w 1058"/>
                <a:gd name="T29" fmla="*/ 871 h 1345"/>
                <a:gd name="T30" fmla="*/ 1020 w 1058"/>
                <a:gd name="T31" fmla="*/ 669 h 1345"/>
                <a:gd name="T32" fmla="*/ 892 w 1058"/>
                <a:gd name="T33" fmla="*/ 470 h 1345"/>
                <a:gd name="T34" fmla="*/ 762 w 1058"/>
                <a:gd name="T35" fmla="*/ 376 h 1345"/>
                <a:gd name="T36" fmla="*/ 604 w 1058"/>
                <a:gd name="T37" fmla="*/ 325 h 1345"/>
                <a:gd name="T38" fmla="*/ 676 w 1058"/>
                <a:gd name="T39" fmla="*/ 387 h 1345"/>
                <a:gd name="T40" fmla="*/ 793 w 1058"/>
                <a:gd name="T41" fmla="*/ 432 h 1345"/>
                <a:gd name="T42" fmla="*/ 903 w 1058"/>
                <a:gd name="T43" fmla="*/ 562 h 1345"/>
                <a:gd name="T44" fmla="*/ 969 w 1058"/>
                <a:gd name="T45" fmla="*/ 669 h 1345"/>
                <a:gd name="T46" fmla="*/ 1010 w 1058"/>
                <a:gd name="T47" fmla="*/ 840 h 1345"/>
                <a:gd name="T48" fmla="*/ 989 w 1058"/>
                <a:gd name="T49" fmla="*/ 987 h 1345"/>
                <a:gd name="T50" fmla="*/ 916 w 1058"/>
                <a:gd name="T51" fmla="*/ 1129 h 1345"/>
                <a:gd name="T52" fmla="*/ 824 w 1058"/>
                <a:gd name="T53" fmla="*/ 1231 h 1345"/>
                <a:gd name="T54" fmla="*/ 711 w 1058"/>
                <a:gd name="T55" fmla="*/ 1293 h 1345"/>
                <a:gd name="T56" fmla="*/ 574 w 1058"/>
                <a:gd name="T57" fmla="*/ 1297 h 1345"/>
                <a:gd name="T58" fmla="*/ 371 w 1058"/>
                <a:gd name="T59" fmla="*/ 1245 h 1345"/>
                <a:gd name="T60" fmla="*/ 213 w 1058"/>
                <a:gd name="T61" fmla="*/ 1153 h 1345"/>
                <a:gd name="T62" fmla="*/ 110 w 1058"/>
                <a:gd name="T63" fmla="*/ 1046 h 1345"/>
                <a:gd name="T64" fmla="*/ 51 w 1058"/>
                <a:gd name="T65" fmla="*/ 905 h 1345"/>
                <a:gd name="T66" fmla="*/ 51 w 1058"/>
                <a:gd name="T67" fmla="*/ 710 h 1345"/>
                <a:gd name="T68" fmla="*/ 99 w 1058"/>
                <a:gd name="T69" fmla="*/ 556 h 1345"/>
                <a:gd name="T70" fmla="*/ 216 w 1058"/>
                <a:gd name="T71" fmla="*/ 432 h 1345"/>
                <a:gd name="T72" fmla="*/ 347 w 1058"/>
                <a:gd name="T73" fmla="*/ 356 h 1345"/>
                <a:gd name="T74" fmla="*/ 440 w 1058"/>
                <a:gd name="T75" fmla="*/ 318 h 1345"/>
                <a:gd name="T76" fmla="*/ 388 w 1058"/>
                <a:gd name="T77" fmla="*/ 150 h 1345"/>
                <a:gd name="T78" fmla="*/ 423 w 1058"/>
                <a:gd name="T79" fmla="*/ 102 h 1345"/>
                <a:gd name="T80" fmla="*/ 532 w 1058"/>
                <a:gd name="T81" fmla="*/ 58 h 1345"/>
                <a:gd name="T82" fmla="*/ 563 w 1058"/>
                <a:gd name="T83" fmla="*/ 161 h 1345"/>
                <a:gd name="T84" fmla="*/ 526 w 1058"/>
                <a:gd name="T85" fmla="*/ 400 h 1345"/>
                <a:gd name="T86" fmla="*/ 608 w 1058"/>
                <a:gd name="T87" fmla="*/ 46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8" h="1345">
                  <a:moveTo>
                    <a:pt x="608" y="460"/>
                  </a:moveTo>
                  <a:lnTo>
                    <a:pt x="594" y="0"/>
                  </a:lnTo>
                  <a:lnTo>
                    <a:pt x="532" y="10"/>
                  </a:lnTo>
                  <a:lnTo>
                    <a:pt x="412" y="41"/>
                  </a:lnTo>
                  <a:lnTo>
                    <a:pt x="340" y="78"/>
                  </a:lnTo>
                  <a:lnTo>
                    <a:pt x="315" y="133"/>
                  </a:lnTo>
                  <a:lnTo>
                    <a:pt x="358" y="253"/>
                  </a:lnTo>
                  <a:lnTo>
                    <a:pt x="361" y="287"/>
                  </a:lnTo>
                  <a:lnTo>
                    <a:pt x="278" y="328"/>
                  </a:lnTo>
                  <a:lnTo>
                    <a:pt x="206" y="380"/>
                  </a:lnTo>
                  <a:lnTo>
                    <a:pt x="151" y="439"/>
                  </a:lnTo>
                  <a:lnTo>
                    <a:pt x="79" y="514"/>
                  </a:lnTo>
                  <a:lnTo>
                    <a:pt x="31" y="597"/>
                  </a:lnTo>
                  <a:lnTo>
                    <a:pt x="7" y="696"/>
                  </a:lnTo>
                  <a:lnTo>
                    <a:pt x="0" y="778"/>
                  </a:lnTo>
                  <a:lnTo>
                    <a:pt x="0" y="895"/>
                  </a:lnTo>
                  <a:lnTo>
                    <a:pt x="27" y="1015"/>
                  </a:lnTo>
                  <a:lnTo>
                    <a:pt x="72" y="1081"/>
                  </a:lnTo>
                  <a:lnTo>
                    <a:pt x="154" y="1163"/>
                  </a:lnTo>
                  <a:lnTo>
                    <a:pt x="257" y="1245"/>
                  </a:lnTo>
                  <a:lnTo>
                    <a:pt x="378" y="1303"/>
                  </a:lnTo>
                  <a:lnTo>
                    <a:pt x="526" y="1338"/>
                  </a:lnTo>
                  <a:lnTo>
                    <a:pt x="666" y="1345"/>
                  </a:lnTo>
                  <a:lnTo>
                    <a:pt x="748" y="1334"/>
                  </a:lnTo>
                  <a:lnTo>
                    <a:pt x="820" y="1293"/>
                  </a:lnTo>
                  <a:lnTo>
                    <a:pt x="903" y="1225"/>
                  </a:lnTo>
                  <a:lnTo>
                    <a:pt x="947" y="1153"/>
                  </a:lnTo>
                  <a:lnTo>
                    <a:pt x="1017" y="1060"/>
                  </a:lnTo>
                  <a:lnTo>
                    <a:pt x="1041" y="973"/>
                  </a:lnTo>
                  <a:lnTo>
                    <a:pt x="1058" y="871"/>
                  </a:lnTo>
                  <a:lnTo>
                    <a:pt x="1048" y="768"/>
                  </a:lnTo>
                  <a:lnTo>
                    <a:pt x="1020" y="669"/>
                  </a:lnTo>
                  <a:lnTo>
                    <a:pt x="969" y="566"/>
                  </a:lnTo>
                  <a:lnTo>
                    <a:pt x="892" y="470"/>
                  </a:lnTo>
                  <a:lnTo>
                    <a:pt x="831" y="407"/>
                  </a:lnTo>
                  <a:lnTo>
                    <a:pt x="762" y="376"/>
                  </a:lnTo>
                  <a:lnTo>
                    <a:pt x="670" y="339"/>
                  </a:lnTo>
                  <a:lnTo>
                    <a:pt x="604" y="325"/>
                  </a:lnTo>
                  <a:lnTo>
                    <a:pt x="604" y="366"/>
                  </a:lnTo>
                  <a:lnTo>
                    <a:pt x="676" y="387"/>
                  </a:lnTo>
                  <a:lnTo>
                    <a:pt x="738" y="400"/>
                  </a:lnTo>
                  <a:lnTo>
                    <a:pt x="793" y="432"/>
                  </a:lnTo>
                  <a:lnTo>
                    <a:pt x="855" y="494"/>
                  </a:lnTo>
                  <a:lnTo>
                    <a:pt x="903" y="562"/>
                  </a:lnTo>
                  <a:lnTo>
                    <a:pt x="934" y="607"/>
                  </a:lnTo>
                  <a:lnTo>
                    <a:pt x="969" y="669"/>
                  </a:lnTo>
                  <a:lnTo>
                    <a:pt x="996" y="758"/>
                  </a:lnTo>
                  <a:lnTo>
                    <a:pt x="1010" y="840"/>
                  </a:lnTo>
                  <a:lnTo>
                    <a:pt x="1010" y="912"/>
                  </a:lnTo>
                  <a:lnTo>
                    <a:pt x="989" y="987"/>
                  </a:lnTo>
                  <a:lnTo>
                    <a:pt x="965" y="1060"/>
                  </a:lnTo>
                  <a:lnTo>
                    <a:pt x="916" y="1129"/>
                  </a:lnTo>
                  <a:lnTo>
                    <a:pt x="872" y="1183"/>
                  </a:lnTo>
                  <a:lnTo>
                    <a:pt x="824" y="1231"/>
                  </a:lnTo>
                  <a:lnTo>
                    <a:pt x="762" y="1262"/>
                  </a:lnTo>
                  <a:lnTo>
                    <a:pt x="711" y="1293"/>
                  </a:lnTo>
                  <a:lnTo>
                    <a:pt x="659" y="1303"/>
                  </a:lnTo>
                  <a:lnTo>
                    <a:pt x="574" y="1297"/>
                  </a:lnTo>
                  <a:lnTo>
                    <a:pt x="471" y="1283"/>
                  </a:lnTo>
                  <a:lnTo>
                    <a:pt x="371" y="1245"/>
                  </a:lnTo>
                  <a:lnTo>
                    <a:pt x="288" y="1204"/>
                  </a:lnTo>
                  <a:lnTo>
                    <a:pt x="213" y="1153"/>
                  </a:lnTo>
                  <a:lnTo>
                    <a:pt x="151" y="1098"/>
                  </a:lnTo>
                  <a:lnTo>
                    <a:pt x="110" y="1046"/>
                  </a:lnTo>
                  <a:lnTo>
                    <a:pt x="69" y="984"/>
                  </a:lnTo>
                  <a:lnTo>
                    <a:pt x="51" y="905"/>
                  </a:lnTo>
                  <a:lnTo>
                    <a:pt x="48" y="799"/>
                  </a:lnTo>
                  <a:lnTo>
                    <a:pt x="51" y="710"/>
                  </a:lnTo>
                  <a:lnTo>
                    <a:pt x="72" y="634"/>
                  </a:lnTo>
                  <a:lnTo>
                    <a:pt x="99" y="556"/>
                  </a:lnTo>
                  <a:lnTo>
                    <a:pt x="154" y="490"/>
                  </a:lnTo>
                  <a:lnTo>
                    <a:pt x="216" y="432"/>
                  </a:lnTo>
                  <a:lnTo>
                    <a:pt x="278" y="390"/>
                  </a:lnTo>
                  <a:lnTo>
                    <a:pt x="347" y="356"/>
                  </a:lnTo>
                  <a:lnTo>
                    <a:pt x="399" y="328"/>
                  </a:lnTo>
                  <a:lnTo>
                    <a:pt x="440" y="318"/>
                  </a:lnTo>
                  <a:lnTo>
                    <a:pt x="440" y="304"/>
                  </a:lnTo>
                  <a:lnTo>
                    <a:pt x="388" y="150"/>
                  </a:lnTo>
                  <a:lnTo>
                    <a:pt x="388" y="123"/>
                  </a:lnTo>
                  <a:lnTo>
                    <a:pt x="423" y="102"/>
                  </a:lnTo>
                  <a:lnTo>
                    <a:pt x="471" y="71"/>
                  </a:lnTo>
                  <a:lnTo>
                    <a:pt x="532" y="58"/>
                  </a:lnTo>
                  <a:lnTo>
                    <a:pt x="556" y="58"/>
                  </a:lnTo>
                  <a:lnTo>
                    <a:pt x="563" y="161"/>
                  </a:lnTo>
                  <a:lnTo>
                    <a:pt x="546" y="304"/>
                  </a:lnTo>
                  <a:lnTo>
                    <a:pt x="526" y="400"/>
                  </a:lnTo>
                  <a:lnTo>
                    <a:pt x="563" y="439"/>
                  </a:lnTo>
                  <a:lnTo>
                    <a:pt x="608" y="460"/>
                  </a:lnTo>
                  <a:close/>
                </a:path>
              </a:pathLst>
            </a:custGeom>
            <a:solidFill>
              <a:srgbClr val="FFFFFF"/>
            </a:solidFill>
            <a:ln w="9525">
              <a:solidFill>
                <a:srgbClr val="FFFFFF"/>
              </a:solidFill>
              <a:round/>
              <a:headEnd/>
              <a:tailEnd/>
            </a:ln>
          </p:spPr>
          <p:txBody>
            <a:bodyPr/>
            <a:lstStyle/>
            <a:p>
              <a:endParaRPr lang="en-GB"/>
            </a:p>
          </p:txBody>
        </p:sp>
        <p:sp>
          <p:nvSpPr>
            <p:cNvPr id="86044" name="Freeform 28"/>
            <p:cNvSpPr>
              <a:spLocks/>
            </p:cNvSpPr>
            <p:nvPr/>
          </p:nvSpPr>
          <p:spPr bwMode="auto">
            <a:xfrm>
              <a:off x="2316" y="1848"/>
              <a:ext cx="168" cy="402"/>
            </a:xfrm>
            <a:custGeom>
              <a:avLst/>
              <a:gdLst>
                <a:gd name="T0" fmla="*/ 154 w 168"/>
                <a:gd name="T1" fmla="*/ 341 h 402"/>
                <a:gd name="T2" fmla="*/ 154 w 168"/>
                <a:gd name="T3" fmla="*/ 282 h 402"/>
                <a:gd name="T4" fmla="*/ 137 w 168"/>
                <a:gd name="T5" fmla="*/ 190 h 402"/>
                <a:gd name="T6" fmla="*/ 103 w 168"/>
                <a:gd name="T7" fmla="*/ 135 h 402"/>
                <a:gd name="T8" fmla="*/ 55 w 168"/>
                <a:gd name="T9" fmla="*/ 31 h 402"/>
                <a:gd name="T10" fmla="*/ 34 w 168"/>
                <a:gd name="T11" fmla="*/ 0 h 402"/>
                <a:gd name="T12" fmla="*/ 0 w 168"/>
                <a:gd name="T13" fmla="*/ 21 h 402"/>
                <a:gd name="T14" fmla="*/ 0 w 168"/>
                <a:gd name="T15" fmla="*/ 45 h 402"/>
                <a:gd name="T16" fmla="*/ 24 w 168"/>
                <a:gd name="T17" fmla="*/ 86 h 402"/>
                <a:gd name="T18" fmla="*/ 61 w 168"/>
                <a:gd name="T19" fmla="*/ 169 h 402"/>
                <a:gd name="T20" fmla="*/ 92 w 168"/>
                <a:gd name="T21" fmla="*/ 231 h 402"/>
                <a:gd name="T22" fmla="*/ 96 w 168"/>
                <a:gd name="T23" fmla="*/ 289 h 402"/>
                <a:gd name="T24" fmla="*/ 106 w 168"/>
                <a:gd name="T25" fmla="*/ 382 h 402"/>
                <a:gd name="T26" fmla="*/ 137 w 168"/>
                <a:gd name="T27" fmla="*/ 402 h 402"/>
                <a:gd name="T28" fmla="*/ 168 w 168"/>
                <a:gd name="T29" fmla="*/ 375 h 402"/>
                <a:gd name="T30" fmla="*/ 154 w 168"/>
                <a:gd name="T31" fmla="*/ 34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402">
                  <a:moveTo>
                    <a:pt x="154" y="341"/>
                  </a:moveTo>
                  <a:lnTo>
                    <a:pt x="154" y="282"/>
                  </a:lnTo>
                  <a:lnTo>
                    <a:pt x="137" y="190"/>
                  </a:lnTo>
                  <a:lnTo>
                    <a:pt x="103" y="135"/>
                  </a:lnTo>
                  <a:lnTo>
                    <a:pt x="55" y="31"/>
                  </a:lnTo>
                  <a:lnTo>
                    <a:pt x="34" y="0"/>
                  </a:lnTo>
                  <a:lnTo>
                    <a:pt x="0" y="21"/>
                  </a:lnTo>
                  <a:lnTo>
                    <a:pt x="0" y="45"/>
                  </a:lnTo>
                  <a:lnTo>
                    <a:pt x="24" y="86"/>
                  </a:lnTo>
                  <a:lnTo>
                    <a:pt x="61" y="169"/>
                  </a:lnTo>
                  <a:lnTo>
                    <a:pt x="92" y="231"/>
                  </a:lnTo>
                  <a:lnTo>
                    <a:pt x="96" y="289"/>
                  </a:lnTo>
                  <a:lnTo>
                    <a:pt x="106" y="382"/>
                  </a:lnTo>
                  <a:lnTo>
                    <a:pt x="137" y="402"/>
                  </a:lnTo>
                  <a:lnTo>
                    <a:pt x="168" y="375"/>
                  </a:lnTo>
                  <a:lnTo>
                    <a:pt x="154" y="341"/>
                  </a:lnTo>
                  <a:close/>
                </a:path>
              </a:pathLst>
            </a:custGeom>
            <a:solidFill>
              <a:srgbClr val="FFFFFF"/>
            </a:solidFill>
            <a:ln w="9525">
              <a:solidFill>
                <a:srgbClr val="FFFFFF"/>
              </a:solidFill>
              <a:round/>
              <a:headEnd/>
              <a:tailEnd/>
            </a:ln>
          </p:spPr>
          <p:txBody>
            <a:bodyPr/>
            <a:lstStyle/>
            <a:p>
              <a:endParaRPr lang="en-GB"/>
            </a:p>
          </p:txBody>
        </p:sp>
        <p:sp>
          <p:nvSpPr>
            <p:cNvPr id="86045" name="Freeform 29"/>
            <p:cNvSpPr>
              <a:spLocks/>
            </p:cNvSpPr>
            <p:nvPr/>
          </p:nvSpPr>
          <p:spPr bwMode="auto">
            <a:xfrm>
              <a:off x="2463" y="1856"/>
              <a:ext cx="182" cy="92"/>
            </a:xfrm>
            <a:custGeom>
              <a:avLst/>
              <a:gdLst>
                <a:gd name="T0" fmla="*/ 182 w 182"/>
                <a:gd name="T1" fmla="*/ 85 h 92"/>
                <a:gd name="T2" fmla="*/ 171 w 182"/>
                <a:gd name="T3" fmla="*/ 61 h 92"/>
                <a:gd name="T4" fmla="*/ 113 w 182"/>
                <a:gd name="T5" fmla="*/ 24 h 92"/>
                <a:gd name="T6" fmla="*/ 51 w 182"/>
                <a:gd name="T7" fmla="*/ 0 h 92"/>
                <a:gd name="T8" fmla="*/ 17 w 182"/>
                <a:gd name="T9" fmla="*/ 0 h 92"/>
                <a:gd name="T10" fmla="*/ 0 w 182"/>
                <a:gd name="T11" fmla="*/ 20 h 92"/>
                <a:gd name="T12" fmla="*/ 10 w 182"/>
                <a:gd name="T13" fmla="*/ 51 h 92"/>
                <a:gd name="T14" fmla="*/ 68 w 182"/>
                <a:gd name="T15" fmla="*/ 71 h 92"/>
                <a:gd name="T16" fmla="*/ 151 w 182"/>
                <a:gd name="T17" fmla="*/ 92 h 92"/>
                <a:gd name="T18" fmla="*/ 182 w 182"/>
                <a:gd name="T19"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2">
                  <a:moveTo>
                    <a:pt x="182" y="85"/>
                  </a:moveTo>
                  <a:lnTo>
                    <a:pt x="171" y="61"/>
                  </a:lnTo>
                  <a:lnTo>
                    <a:pt x="113" y="24"/>
                  </a:lnTo>
                  <a:lnTo>
                    <a:pt x="51" y="0"/>
                  </a:lnTo>
                  <a:lnTo>
                    <a:pt x="17" y="0"/>
                  </a:lnTo>
                  <a:lnTo>
                    <a:pt x="0" y="20"/>
                  </a:lnTo>
                  <a:lnTo>
                    <a:pt x="10" y="51"/>
                  </a:lnTo>
                  <a:lnTo>
                    <a:pt x="68" y="71"/>
                  </a:lnTo>
                  <a:lnTo>
                    <a:pt x="151" y="92"/>
                  </a:lnTo>
                  <a:lnTo>
                    <a:pt x="182" y="85"/>
                  </a:lnTo>
                  <a:close/>
                </a:path>
              </a:pathLst>
            </a:custGeom>
            <a:solidFill>
              <a:srgbClr val="FFFFFF"/>
            </a:solidFill>
            <a:ln w="9525">
              <a:solidFill>
                <a:srgbClr val="FFFFFF"/>
              </a:solidFill>
              <a:round/>
              <a:headEnd/>
              <a:tailEnd/>
            </a:ln>
          </p:spPr>
          <p:txBody>
            <a:bodyPr/>
            <a:lstStyle/>
            <a:p>
              <a:endParaRPr lang="en-GB"/>
            </a:p>
          </p:txBody>
        </p:sp>
        <p:sp>
          <p:nvSpPr>
            <p:cNvPr id="86046" name="Freeform 30"/>
            <p:cNvSpPr>
              <a:spLocks/>
            </p:cNvSpPr>
            <p:nvPr/>
          </p:nvSpPr>
          <p:spPr bwMode="auto">
            <a:xfrm>
              <a:off x="2420" y="1579"/>
              <a:ext cx="129" cy="168"/>
            </a:xfrm>
            <a:custGeom>
              <a:avLst/>
              <a:gdLst>
                <a:gd name="T0" fmla="*/ 123 w 129"/>
                <a:gd name="T1" fmla="*/ 0 h 168"/>
                <a:gd name="T2" fmla="*/ 129 w 129"/>
                <a:gd name="T3" fmla="*/ 24 h 168"/>
                <a:gd name="T4" fmla="*/ 92 w 129"/>
                <a:gd name="T5" fmla="*/ 106 h 168"/>
                <a:gd name="T6" fmla="*/ 62 w 129"/>
                <a:gd name="T7" fmla="*/ 147 h 168"/>
                <a:gd name="T8" fmla="*/ 38 w 129"/>
                <a:gd name="T9" fmla="*/ 168 h 168"/>
                <a:gd name="T10" fmla="*/ 11 w 129"/>
                <a:gd name="T11" fmla="*/ 168 h 168"/>
                <a:gd name="T12" fmla="*/ 0 w 129"/>
                <a:gd name="T13" fmla="*/ 147 h 168"/>
                <a:gd name="T14" fmla="*/ 7 w 129"/>
                <a:gd name="T15" fmla="*/ 116 h 168"/>
                <a:gd name="T16" fmla="*/ 79 w 129"/>
                <a:gd name="T17" fmla="*/ 44 h 168"/>
                <a:gd name="T18" fmla="*/ 123 w 129"/>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68">
                  <a:moveTo>
                    <a:pt x="123" y="0"/>
                  </a:moveTo>
                  <a:lnTo>
                    <a:pt x="129" y="24"/>
                  </a:lnTo>
                  <a:lnTo>
                    <a:pt x="92" y="106"/>
                  </a:lnTo>
                  <a:lnTo>
                    <a:pt x="62" y="147"/>
                  </a:lnTo>
                  <a:lnTo>
                    <a:pt x="38" y="168"/>
                  </a:lnTo>
                  <a:lnTo>
                    <a:pt x="11" y="168"/>
                  </a:lnTo>
                  <a:lnTo>
                    <a:pt x="0" y="147"/>
                  </a:lnTo>
                  <a:lnTo>
                    <a:pt x="7" y="116"/>
                  </a:lnTo>
                  <a:lnTo>
                    <a:pt x="79" y="44"/>
                  </a:lnTo>
                  <a:lnTo>
                    <a:pt x="123" y="0"/>
                  </a:lnTo>
                  <a:close/>
                </a:path>
              </a:pathLst>
            </a:custGeom>
            <a:solidFill>
              <a:srgbClr val="FFFFFF"/>
            </a:solidFill>
            <a:ln w="9525">
              <a:solidFill>
                <a:srgbClr val="FFFFFF"/>
              </a:solidFill>
              <a:round/>
              <a:headEnd/>
              <a:tailEnd/>
            </a:ln>
          </p:spPr>
          <p:txBody>
            <a:bodyPr/>
            <a:lstStyle/>
            <a:p>
              <a:endParaRPr lang="en-GB"/>
            </a:p>
          </p:txBody>
        </p:sp>
        <p:sp>
          <p:nvSpPr>
            <p:cNvPr id="86047" name="Freeform 31"/>
            <p:cNvSpPr>
              <a:spLocks/>
            </p:cNvSpPr>
            <p:nvPr/>
          </p:nvSpPr>
          <p:spPr bwMode="auto">
            <a:xfrm>
              <a:off x="2287" y="1506"/>
              <a:ext cx="69" cy="187"/>
            </a:xfrm>
            <a:custGeom>
              <a:avLst/>
              <a:gdLst>
                <a:gd name="T0" fmla="*/ 10 w 69"/>
                <a:gd name="T1" fmla="*/ 0 h 187"/>
                <a:gd name="T2" fmla="*/ 42 w 69"/>
                <a:gd name="T3" fmla="*/ 55 h 187"/>
                <a:gd name="T4" fmla="*/ 59 w 69"/>
                <a:gd name="T5" fmla="*/ 116 h 187"/>
                <a:gd name="T6" fmla="*/ 69 w 69"/>
                <a:gd name="T7" fmla="*/ 163 h 187"/>
                <a:gd name="T8" fmla="*/ 52 w 69"/>
                <a:gd name="T9" fmla="*/ 187 h 187"/>
                <a:gd name="T10" fmla="*/ 28 w 69"/>
                <a:gd name="T11" fmla="*/ 187 h 187"/>
                <a:gd name="T12" fmla="*/ 18 w 69"/>
                <a:gd name="T13" fmla="*/ 167 h 187"/>
                <a:gd name="T14" fmla="*/ 0 w 69"/>
                <a:gd name="T15" fmla="*/ 126 h 187"/>
                <a:gd name="T16" fmla="*/ 0 w 69"/>
                <a:gd name="T17" fmla="*/ 61 h 187"/>
                <a:gd name="T18" fmla="*/ 10 w 6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87">
                  <a:moveTo>
                    <a:pt x="10" y="0"/>
                  </a:moveTo>
                  <a:lnTo>
                    <a:pt x="42" y="55"/>
                  </a:lnTo>
                  <a:lnTo>
                    <a:pt x="59" y="116"/>
                  </a:lnTo>
                  <a:lnTo>
                    <a:pt x="69" y="163"/>
                  </a:lnTo>
                  <a:lnTo>
                    <a:pt x="52" y="187"/>
                  </a:lnTo>
                  <a:lnTo>
                    <a:pt x="28" y="187"/>
                  </a:lnTo>
                  <a:lnTo>
                    <a:pt x="18" y="167"/>
                  </a:lnTo>
                  <a:lnTo>
                    <a:pt x="0" y="126"/>
                  </a:lnTo>
                  <a:lnTo>
                    <a:pt x="0" y="61"/>
                  </a:lnTo>
                  <a:lnTo>
                    <a:pt x="10" y="0"/>
                  </a:lnTo>
                  <a:close/>
                </a:path>
              </a:pathLst>
            </a:custGeom>
            <a:solidFill>
              <a:srgbClr val="FFFFFF"/>
            </a:solidFill>
            <a:ln w="9525">
              <a:solidFill>
                <a:srgbClr val="FFFFFF"/>
              </a:solidFill>
              <a:round/>
              <a:headEnd/>
              <a:tailEnd/>
            </a:ln>
          </p:spPr>
          <p:txBody>
            <a:bodyPr/>
            <a:lstStyle/>
            <a:p>
              <a:endParaRPr lang="en-GB"/>
            </a:p>
          </p:txBody>
        </p:sp>
        <p:sp>
          <p:nvSpPr>
            <p:cNvPr id="86048" name="Freeform 32"/>
            <p:cNvSpPr>
              <a:spLocks/>
            </p:cNvSpPr>
            <p:nvPr/>
          </p:nvSpPr>
          <p:spPr bwMode="auto">
            <a:xfrm>
              <a:off x="2046" y="1659"/>
              <a:ext cx="185" cy="93"/>
            </a:xfrm>
            <a:custGeom>
              <a:avLst/>
              <a:gdLst>
                <a:gd name="T0" fmla="*/ 0 w 185"/>
                <a:gd name="T1" fmla="*/ 0 h 93"/>
                <a:gd name="T2" fmla="*/ 89 w 185"/>
                <a:gd name="T3" fmla="*/ 11 h 93"/>
                <a:gd name="T4" fmla="*/ 154 w 185"/>
                <a:gd name="T5" fmla="*/ 28 h 93"/>
                <a:gd name="T6" fmla="*/ 185 w 185"/>
                <a:gd name="T7" fmla="*/ 52 h 93"/>
                <a:gd name="T8" fmla="*/ 174 w 185"/>
                <a:gd name="T9" fmla="*/ 83 h 93"/>
                <a:gd name="T10" fmla="*/ 154 w 185"/>
                <a:gd name="T11" fmla="*/ 93 h 93"/>
                <a:gd name="T12" fmla="*/ 102 w 185"/>
                <a:gd name="T13" fmla="*/ 79 h 93"/>
                <a:gd name="T14" fmla="*/ 0 w 185"/>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93">
                  <a:moveTo>
                    <a:pt x="0" y="0"/>
                  </a:moveTo>
                  <a:lnTo>
                    <a:pt x="89" y="11"/>
                  </a:lnTo>
                  <a:lnTo>
                    <a:pt x="154" y="28"/>
                  </a:lnTo>
                  <a:lnTo>
                    <a:pt x="185" y="52"/>
                  </a:lnTo>
                  <a:lnTo>
                    <a:pt x="174" y="83"/>
                  </a:lnTo>
                  <a:lnTo>
                    <a:pt x="154" y="93"/>
                  </a:lnTo>
                  <a:lnTo>
                    <a:pt x="102" y="79"/>
                  </a:lnTo>
                  <a:lnTo>
                    <a:pt x="0" y="0"/>
                  </a:lnTo>
                  <a:close/>
                </a:path>
              </a:pathLst>
            </a:custGeom>
            <a:solidFill>
              <a:srgbClr val="FFFFFF"/>
            </a:solidFill>
            <a:ln w="9525">
              <a:solidFill>
                <a:srgbClr val="FFFFFF"/>
              </a:solidFill>
              <a:round/>
              <a:headEnd/>
              <a:tailEnd/>
            </a:ln>
          </p:spPr>
          <p:txBody>
            <a:bodyPr/>
            <a:lstStyle/>
            <a:p>
              <a:endParaRPr lang="en-GB"/>
            </a:p>
          </p:txBody>
        </p:sp>
        <p:sp>
          <p:nvSpPr>
            <p:cNvPr id="86049" name="Freeform 33"/>
            <p:cNvSpPr>
              <a:spLocks/>
            </p:cNvSpPr>
            <p:nvPr/>
          </p:nvSpPr>
          <p:spPr bwMode="auto">
            <a:xfrm>
              <a:off x="2025" y="1817"/>
              <a:ext cx="205" cy="143"/>
            </a:xfrm>
            <a:custGeom>
              <a:avLst/>
              <a:gdLst>
                <a:gd name="T0" fmla="*/ 11 w 205"/>
                <a:gd name="T1" fmla="*/ 102 h 143"/>
                <a:gd name="T2" fmla="*/ 52 w 205"/>
                <a:gd name="T3" fmla="*/ 57 h 143"/>
                <a:gd name="T4" fmla="*/ 117 w 205"/>
                <a:gd name="T5" fmla="*/ 17 h 143"/>
                <a:gd name="T6" fmla="*/ 175 w 205"/>
                <a:gd name="T7" fmla="*/ 0 h 143"/>
                <a:gd name="T8" fmla="*/ 199 w 205"/>
                <a:gd name="T9" fmla="*/ 0 h 143"/>
                <a:gd name="T10" fmla="*/ 205 w 205"/>
                <a:gd name="T11" fmla="*/ 30 h 143"/>
                <a:gd name="T12" fmla="*/ 188 w 205"/>
                <a:gd name="T13" fmla="*/ 51 h 143"/>
                <a:gd name="T14" fmla="*/ 144 w 205"/>
                <a:gd name="T15" fmla="*/ 61 h 143"/>
                <a:gd name="T16" fmla="*/ 103 w 205"/>
                <a:gd name="T17" fmla="*/ 61 h 143"/>
                <a:gd name="T18" fmla="*/ 55 w 205"/>
                <a:gd name="T19" fmla="*/ 91 h 143"/>
                <a:gd name="T20" fmla="*/ 14 w 205"/>
                <a:gd name="T21" fmla="*/ 129 h 143"/>
                <a:gd name="T22" fmla="*/ 0 w 205"/>
                <a:gd name="T23" fmla="*/ 143 h 143"/>
                <a:gd name="T24" fmla="*/ 11 w 205"/>
                <a:gd name="T2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3">
                  <a:moveTo>
                    <a:pt x="11" y="102"/>
                  </a:moveTo>
                  <a:lnTo>
                    <a:pt x="52" y="57"/>
                  </a:lnTo>
                  <a:lnTo>
                    <a:pt x="117" y="17"/>
                  </a:lnTo>
                  <a:lnTo>
                    <a:pt x="175" y="0"/>
                  </a:lnTo>
                  <a:lnTo>
                    <a:pt x="199" y="0"/>
                  </a:lnTo>
                  <a:lnTo>
                    <a:pt x="205" y="30"/>
                  </a:lnTo>
                  <a:lnTo>
                    <a:pt x="188" y="51"/>
                  </a:lnTo>
                  <a:lnTo>
                    <a:pt x="144" y="61"/>
                  </a:lnTo>
                  <a:lnTo>
                    <a:pt x="103" y="61"/>
                  </a:lnTo>
                  <a:lnTo>
                    <a:pt x="55" y="91"/>
                  </a:lnTo>
                  <a:lnTo>
                    <a:pt x="14" y="129"/>
                  </a:lnTo>
                  <a:lnTo>
                    <a:pt x="0" y="143"/>
                  </a:lnTo>
                  <a:lnTo>
                    <a:pt x="11" y="102"/>
                  </a:lnTo>
                  <a:close/>
                </a:path>
              </a:pathLst>
            </a:custGeom>
            <a:solidFill>
              <a:srgbClr val="FFFFFF"/>
            </a:solidFill>
            <a:ln w="9525">
              <a:solidFill>
                <a:srgbClr val="FFFFFF"/>
              </a:solidFill>
              <a:round/>
              <a:headEnd/>
              <a:tailEnd/>
            </a:ln>
          </p:spPr>
          <p:txBody>
            <a:bodyPr/>
            <a:lstStyle/>
            <a:p>
              <a:endParaRPr lang="en-GB"/>
            </a:p>
          </p:txBody>
        </p:sp>
        <p:sp>
          <p:nvSpPr>
            <p:cNvPr id="86050" name="Freeform 34"/>
            <p:cNvSpPr>
              <a:spLocks/>
            </p:cNvSpPr>
            <p:nvPr/>
          </p:nvSpPr>
          <p:spPr bwMode="auto">
            <a:xfrm>
              <a:off x="2247" y="1939"/>
              <a:ext cx="54" cy="104"/>
            </a:xfrm>
            <a:custGeom>
              <a:avLst/>
              <a:gdLst>
                <a:gd name="T0" fmla="*/ 25 w 54"/>
                <a:gd name="T1" fmla="*/ 104 h 104"/>
                <a:gd name="T2" fmla="*/ 0 w 54"/>
                <a:gd name="T3" fmla="*/ 60 h 104"/>
                <a:gd name="T4" fmla="*/ 0 w 54"/>
                <a:gd name="T5" fmla="*/ 18 h 104"/>
                <a:gd name="T6" fmla="*/ 30 w 54"/>
                <a:gd name="T7" fmla="*/ 0 h 104"/>
                <a:gd name="T8" fmla="*/ 54 w 54"/>
                <a:gd name="T9" fmla="*/ 21 h 104"/>
                <a:gd name="T10" fmla="*/ 40 w 54"/>
                <a:gd name="T11" fmla="*/ 63 h 104"/>
                <a:gd name="T12" fmla="*/ 25 w 5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54" h="104">
                  <a:moveTo>
                    <a:pt x="25" y="104"/>
                  </a:moveTo>
                  <a:lnTo>
                    <a:pt x="0" y="60"/>
                  </a:lnTo>
                  <a:lnTo>
                    <a:pt x="0" y="18"/>
                  </a:lnTo>
                  <a:lnTo>
                    <a:pt x="30" y="0"/>
                  </a:lnTo>
                  <a:lnTo>
                    <a:pt x="54" y="21"/>
                  </a:lnTo>
                  <a:lnTo>
                    <a:pt x="40" y="63"/>
                  </a:lnTo>
                  <a:lnTo>
                    <a:pt x="25" y="104"/>
                  </a:lnTo>
                  <a:close/>
                </a:path>
              </a:pathLst>
            </a:custGeom>
            <a:solidFill>
              <a:srgbClr val="FFFFFF"/>
            </a:solidFill>
            <a:ln w="9525">
              <a:solidFill>
                <a:srgbClr val="FFFFFF"/>
              </a:solidFill>
              <a:round/>
              <a:headEnd/>
              <a:tailEnd/>
            </a:ln>
          </p:spPr>
          <p:txBody>
            <a:bodyPr/>
            <a:lstStyle/>
            <a:p>
              <a:endParaRPr lang="en-GB"/>
            </a:p>
          </p:txBody>
        </p:sp>
      </p:grpSp>
      <p:grpSp>
        <p:nvGrpSpPr>
          <p:cNvPr id="86175" name="Group 159"/>
          <p:cNvGrpSpPr>
            <a:grpSpLocks/>
          </p:cNvGrpSpPr>
          <p:nvPr/>
        </p:nvGrpSpPr>
        <p:grpSpPr bwMode="auto">
          <a:xfrm>
            <a:off x="1754188" y="3797300"/>
            <a:ext cx="331787" cy="460375"/>
            <a:chOff x="1988" y="1506"/>
            <a:chExt cx="1058" cy="2016"/>
          </a:xfrm>
        </p:grpSpPr>
        <p:sp>
          <p:nvSpPr>
            <p:cNvPr id="86176" name="Freeform 160"/>
            <p:cNvSpPr>
              <a:spLocks/>
            </p:cNvSpPr>
            <p:nvPr/>
          </p:nvSpPr>
          <p:spPr bwMode="auto">
            <a:xfrm>
              <a:off x="1988" y="2177"/>
              <a:ext cx="1058" cy="1345"/>
            </a:xfrm>
            <a:custGeom>
              <a:avLst/>
              <a:gdLst>
                <a:gd name="T0" fmla="*/ 594 w 1058"/>
                <a:gd name="T1" fmla="*/ 0 h 1345"/>
                <a:gd name="T2" fmla="*/ 412 w 1058"/>
                <a:gd name="T3" fmla="*/ 41 h 1345"/>
                <a:gd name="T4" fmla="*/ 315 w 1058"/>
                <a:gd name="T5" fmla="*/ 133 h 1345"/>
                <a:gd name="T6" fmla="*/ 361 w 1058"/>
                <a:gd name="T7" fmla="*/ 287 h 1345"/>
                <a:gd name="T8" fmla="*/ 206 w 1058"/>
                <a:gd name="T9" fmla="*/ 380 h 1345"/>
                <a:gd name="T10" fmla="*/ 79 w 1058"/>
                <a:gd name="T11" fmla="*/ 514 h 1345"/>
                <a:gd name="T12" fmla="*/ 7 w 1058"/>
                <a:gd name="T13" fmla="*/ 696 h 1345"/>
                <a:gd name="T14" fmla="*/ 0 w 1058"/>
                <a:gd name="T15" fmla="*/ 895 h 1345"/>
                <a:gd name="T16" fmla="*/ 72 w 1058"/>
                <a:gd name="T17" fmla="*/ 1081 h 1345"/>
                <a:gd name="T18" fmla="*/ 257 w 1058"/>
                <a:gd name="T19" fmla="*/ 1245 h 1345"/>
                <a:gd name="T20" fmla="*/ 526 w 1058"/>
                <a:gd name="T21" fmla="*/ 1338 h 1345"/>
                <a:gd name="T22" fmla="*/ 748 w 1058"/>
                <a:gd name="T23" fmla="*/ 1334 h 1345"/>
                <a:gd name="T24" fmla="*/ 903 w 1058"/>
                <a:gd name="T25" fmla="*/ 1225 h 1345"/>
                <a:gd name="T26" fmla="*/ 1017 w 1058"/>
                <a:gd name="T27" fmla="*/ 1060 h 1345"/>
                <a:gd name="T28" fmla="*/ 1058 w 1058"/>
                <a:gd name="T29" fmla="*/ 871 h 1345"/>
                <a:gd name="T30" fmla="*/ 1020 w 1058"/>
                <a:gd name="T31" fmla="*/ 669 h 1345"/>
                <a:gd name="T32" fmla="*/ 892 w 1058"/>
                <a:gd name="T33" fmla="*/ 470 h 1345"/>
                <a:gd name="T34" fmla="*/ 762 w 1058"/>
                <a:gd name="T35" fmla="*/ 376 h 1345"/>
                <a:gd name="T36" fmla="*/ 604 w 1058"/>
                <a:gd name="T37" fmla="*/ 325 h 1345"/>
                <a:gd name="T38" fmla="*/ 676 w 1058"/>
                <a:gd name="T39" fmla="*/ 387 h 1345"/>
                <a:gd name="T40" fmla="*/ 793 w 1058"/>
                <a:gd name="T41" fmla="*/ 432 h 1345"/>
                <a:gd name="T42" fmla="*/ 903 w 1058"/>
                <a:gd name="T43" fmla="*/ 562 h 1345"/>
                <a:gd name="T44" fmla="*/ 969 w 1058"/>
                <a:gd name="T45" fmla="*/ 669 h 1345"/>
                <a:gd name="T46" fmla="*/ 1010 w 1058"/>
                <a:gd name="T47" fmla="*/ 840 h 1345"/>
                <a:gd name="T48" fmla="*/ 989 w 1058"/>
                <a:gd name="T49" fmla="*/ 987 h 1345"/>
                <a:gd name="T50" fmla="*/ 916 w 1058"/>
                <a:gd name="T51" fmla="*/ 1129 h 1345"/>
                <a:gd name="T52" fmla="*/ 824 w 1058"/>
                <a:gd name="T53" fmla="*/ 1231 h 1345"/>
                <a:gd name="T54" fmla="*/ 711 w 1058"/>
                <a:gd name="T55" fmla="*/ 1293 h 1345"/>
                <a:gd name="T56" fmla="*/ 574 w 1058"/>
                <a:gd name="T57" fmla="*/ 1297 h 1345"/>
                <a:gd name="T58" fmla="*/ 371 w 1058"/>
                <a:gd name="T59" fmla="*/ 1245 h 1345"/>
                <a:gd name="T60" fmla="*/ 213 w 1058"/>
                <a:gd name="T61" fmla="*/ 1153 h 1345"/>
                <a:gd name="T62" fmla="*/ 110 w 1058"/>
                <a:gd name="T63" fmla="*/ 1046 h 1345"/>
                <a:gd name="T64" fmla="*/ 51 w 1058"/>
                <a:gd name="T65" fmla="*/ 905 h 1345"/>
                <a:gd name="T66" fmla="*/ 51 w 1058"/>
                <a:gd name="T67" fmla="*/ 710 h 1345"/>
                <a:gd name="T68" fmla="*/ 99 w 1058"/>
                <a:gd name="T69" fmla="*/ 556 h 1345"/>
                <a:gd name="T70" fmla="*/ 216 w 1058"/>
                <a:gd name="T71" fmla="*/ 432 h 1345"/>
                <a:gd name="T72" fmla="*/ 347 w 1058"/>
                <a:gd name="T73" fmla="*/ 356 h 1345"/>
                <a:gd name="T74" fmla="*/ 440 w 1058"/>
                <a:gd name="T75" fmla="*/ 318 h 1345"/>
                <a:gd name="T76" fmla="*/ 388 w 1058"/>
                <a:gd name="T77" fmla="*/ 150 h 1345"/>
                <a:gd name="T78" fmla="*/ 423 w 1058"/>
                <a:gd name="T79" fmla="*/ 102 h 1345"/>
                <a:gd name="T80" fmla="*/ 532 w 1058"/>
                <a:gd name="T81" fmla="*/ 58 h 1345"/>
                <a:gd name="T82" fmla="*/ 563 w 1058"/>
                <a:gd name="T83" fmla="*/ 161 h 1345"/>
                <a:gd name="T84" fmla="*/ 526 w 1058"/>
                <a:gd name="T85" fmla="*/ 400 h 1345"/>
                <a:gd name="T86" fmla="*/ 608 w 1058"/>
                <a:gd name="T87" fmla="*/ 46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8" h="1345">
                  <a:moveTo>
                    <a:pt x="608" y="460"/>
                  </a:moveTo>
                  <a:lnTo>
                    <a:pt x="594" y="0"/>
                  </a:lnTo>
                  <a:lnTo>
                    <a:pt x="532" y="10"/>
                  </a:lnTo>
                  <a:lnTo>
                    <a:pt x="412" y="41"/>
                  </a:lnTo>
                  <a:lnTo>
                    <a:pt x="340" y="78"/>
                  </a:lnTo>
                  <a:lnTo>
                    <a:pt x="315" y="133"/>
                  </a:lnTo>
                  <a:lnTo>
                    <a:pt x="358" y="253"/>
                  </a:lnTo>
                  <a:lnTo>
                    <a:pt x="361" y="287"/>
                  </a:lnTo>
                  <a:lnTo>
                    <a:pt x="278" y="328"/>
                  </a:lnTo>
                  <a:lnTo>
                    <a:pt x="206" y="380"/>
                  </a:lnTo>
                  <a:lnTo>
                    <a:pt x="151" y="439"/>
                  </a:lnTo>
                  <a:lnTo>
                    <a:pt x="79" y="514"/>
                  </a:lnTo>
                  <a:lnTo>
                    <a:pt x="31" y="597"/>
                  </a:lnTo>
                  <a:lnTo>
                    <a:pt x="7" y="696"/>
                  </a:lnTo>
                  <a:lnTo>
                    <a:pt x="0" y="778"/>
                  </a:lnTo>
                  <a:lnTo>
                    <a:pt x="0" y="895"/>
                  </a:lnTo>
                  <a:lnTo>
                    <a:pt x="27" y="1015"/>
                  </a:lnTo>
                  <a:lnTo>
                    <a:pt x="72" y="1081"/>
                  </a:lnTo>
                  <a:lnTo>
                    <a:pt x="154" y="1163"/>
                  </a:lnTo>
                  <a:lnTo>
                    <a:pt x="257" y="1245"/>
                  </a:lnTo>
                  <a:lnTo>
                    <a:pt x="378" y="1303"/>
                  </a:lnTo>
                  <a:lnTo>
                    <a:pt x="526" y="1338"/>
                  </a:lnTo>
                  <a:lnTo>
                    <a:pt x="666" y="1345"/>
                  </a:lnTo>
                  <a:lnTo>
                    <a:pt x="748" y="1334"/>
                  </a:lnTo>
                  <a:lnTo>
                    <a:pt x="820" y="1293"/>
                  </a:lnTo>
                  <a:lnTo>
                    <a:pt x="903" y="1225"/>
                  </a:lnTo>
                  <a:lnTo>
                    <a:pt x="947" y="1153"/>
                  </a:lnTo>
                  <a:lnTo>
                    <a:pt x="1017" y="1060"/>
                  </a:lnTo>
                  <a:lnTo>
                    <a:pt x="1041" y="973"/>
                  </a:lnTo>
                  <a:lnTo>
                    <a:pt x="1058" y="871"/>
                  </a:lnTo>
                  <a:lnTo>
                    <a:pt x="1048" y="768"/>
                  </a:lnTo>
                  <a:lnTo>
                    <a:pt x="1020" y="669"/>
                  </a:lnTo>
                  <a:lnTo>
                    <a:pt x="969" y="566"/>
                  </a:lnTo>
                  <a:lnTo>
                    <a:pt x="892" y="470"/>
                  </a:lnTo>
                  <a:lnTo>
                    <a:pt x="831" y="407"/>
                  </a:lnTo>
                  <a:lnTo>
                    <a:pt x="762" y="376"/>
                  </a:lnTo>
                  <a:lnTo>
                    <a:pt x="670" y="339"/>
                  </a:lnTo>
                  <a:lnTo>
                    <a:pt x="604" y="325"/>
                  </a:lnTo>
                  <a:lnTo>
                    <a:pt x="604" y="366"/>
                  </a:lnTo>
                  <a:lnTo>
                    <a:pt x="676" y="387"/>
                  </a:lnTo>
                  <a:lnTo>
                    <a:pt x="738" y="400"/>
                  </a:lnTo>
                  <a:lnTo>
                    <a:pt x="793" y="432"/>
                  </a:lnTo>
                  <a:lnTo>
                    <a:pt x="855" y="494"/>
                  </a:lnTo>
                  <a:lnTo>
                    <a:pt x="903" y="562"/>
                  </a:lnTo>
                  <a:lnTo>
                    <a:pt x="934" y="607"/>
                  </a:lnTo>
                  <a:lnTo>
                    <a:pt x="969" y="669"/>
                  </a:lnTo>
                  <a:lnTo>
                    <a:pt x="996" y="758"/>
                  </a:lnTo>
                  <a:lnTo>
                    <a:pt x="1010" y="840"/>
                  </a:lnTo>
                  <a:lnTo>
                    <a:pt x="1010" y="912"/>
                  </a:lnTo>
                  <a:lnTo>
                    <a:pt x="989" y="987"/>
                  </a:lnTo>
                  <a:lnTo>
                    <a:pt x="965" y="1060"/>
                  </a:lnTo>
                  <a:lnTo>
                    <a:pt x="916" y="1129"/>
                  </a:lnTo>
                  <a:lnTo>
                    <a:pt x="872" y="1183"/>
                  </a:lnTo>
                  <a:lnTo>
                    <a:pt x="824" y="1231"/>
                  </a:lnTo>
                  <a:lnTo>
                    <a:pt x="762" y="1262"/>
                  </a:lnTo>
                  <a:lnTo>
                    <a:pt x="711" y="1293"/>
                  </a:lnTo>
                  <a:lnTo>
                    <a:pt x="659" y="1303"/>
                  </a:lnTo>
                  <a:lnTo>
                    <a:pt x="574" y="1297"/>
                  </a:lnTo>
                  <a:lnTo>
                    <a:pt x="471" y="1283"/>
                  </a:lnTo>
                  <a:lnTo>
                    <a:pt x="371" y="1245"/>
                  </a:lnTo>
                  <a:lnTo>
                    <a:pt x="288" y="1204"/>
                  </a:lnTo>
                  <a:lnTo>
                    <a:pt x="213" y="1153"/>
                  </a:lnTo>
                  <a:lnTo>
                    <a:pt x="151" y="1098"/>
                  </a:lnTo>
                  <a:lnTo>
                    <a:pt x="110" y="1046"/>
                  </a:lnTo>
                  <a:lnTo>
                    <a:pt x="69" y="984"/>
                  </a:lnTo>
                  <a:lnTo>
                    <a:pt x="51" y="905"/>
                  </a:lnTo>
                  <a:lnTo>
                    <a:pt x="48" y="799"/>
                  </a:lnTo>
                  <a:lnTo>
                    <a:pt x="51" y="710"/>
                  </a:lnTo>
                  <a:lnTo>
                    <a:pt x="72" y="634"/>
                  </a:lnTo>
                  <a:lnTo>
                    <a:pt x="99" y="556"/>
                  </a:lnTo>
                  <a:lnTo>
                    <a:pt x="154" y="490"/>
                  </a:lnTo>
                  <a:lnTo>
                    <a:pt x="216" y="432"/>
                  </a:lnTo>
                  <a:lnTo>
                    <a:pt x="278" y="390"/>
                  </a:lnTo>
                  <a:lnTo>
                    <a:pt x="347" y="356"/>
                  </a:lnTo>
                  <a:lnTo>
                    <a:pt x="399" y="328"/>
                  </a:lnTo>
                  <a:lnTo>
                    <a:pt x="440" y="318"/>
                  </a:lnTo>
                  <a:lnTo>
                    <a:pt x="440" y="304"/>
                  </a:lnTo>
                  <a:lnTo>
                    <a:pt x="388" y="150"/>
                  </a:lnTo>
                  <a:lnTo>
                    <a:pt x="388" y="123"/>
                  </a:lnTo>
                  <a:lnTo>
                    <a:pt x="423" y="102"/>
                  </a:lnTo>
                  <a:lnTo>
                    <a:pt x="471" y="71"/>
                  </a:lnTo>
                  <a:lnTo>
                    <a:pt x="532" y="58"/>
                  </a:lnTo>
                  <a:lnTo>
                    <a:pt x="556" y="58"/>
                  </a:lnTo>
                  <a:lnTo>
                    <a:pt x="563" y="161"/>
                  </a:lnTo>
                  <a:lnTo>
                    <a:pt x="546" y="304"/>
                  </a:lnTo>
                  <a:lnTo>
                    <a:pt x="526" y="400"/>
                  </a:lnTo>
                  <a:lnTo>
                    <a:pt x="563" y="439"/>
                  </a:lnTo>
                  <a:lnTo>
                    <a:pt x="608" y="460"/>
                  </a:lnTo>
                  <a:close/>
                </a:path>
              </a:pathLst>
            </a:custGeom>
            <a:solidFill>
              <a:srgbClr val="FFFFFF"/>
            </a:solidFill>
            <a:ln w="9525">
              <a:solidFill>
                <a:srgbClr val="FFFFFF"/>
              </a:solidFill>
              <a:round/>
              <a:headEnd/>
              <a:tailEnd/>
            </a:ln>
          </p:spPr>
          <p:txBody>
            <a:bodyPr/>
            <a:lstStyle/>
            <a:p>
              <a:endParaRPr lang="en-GB"/>
            </a:p>
          </p:txBody>
        </p:sp>
        <p:sp>
          <p:nvSpPr>
            <p:cNvPr id="86177" name="Freeform 161"/>
            <p:cNvSpPr>
              <a:spLocks/>
            </p:cNvSpPr>
            <p:nvPr/>
          </p:nvSpPr>
          <p:spPr bwMode="auto">
            <a:xfrm>
              <a:off x="2316" y="1848"/>
              <a:ext cx="168" cy="402"/>
            </a:xfrm>
            <a:custGeom>
              <a:avLst/>
              <a:gdLst>
                <a:gd name="T0" fmla="*/ 154 w 168"/>
                <a:gd name="T1" fmla="*/ 341 h 402"/>
                <a:gd name="T2" fmla="*/ 154 w 168"/>
                <a:gd name="T3" fmla="*/ 282 h 402"/>
                <a:gd name="T4" fmla="*/ 137 w 168"/>
                <a:gd name="T5" fmla="*/ 190 h 402"/>
                <a:gd name="T6" fmla="*/ 103 w 168"/>
                <a:gd name="T7" fmla="*/ 135 h 402"/>
                <a:gd name="T8" fmla="*/ 55 w 168"/>
                <a:gd name="T9" fmla="*/ 31 h 402"/>
                <a:gd name="T10" fmla="*/ 34 w 168"/>
                <a:gd name="T11" fmla="*/ 0 h 402"/>
                <a:gd name="T12" fmla="*/ 0 w 168"/>
                <a:gd name="T13" fmla="*/ 21 h 402"/>
                <a:gd name="T14" fmla="*/ 0 w 168"/>
                <a:gd name="T15" fmla="*/ 45 h 402"/>
                <a:gd name="T16" fmla="*/ 24 w 168"/>
                <a:gd name="T17" fmla="*/ 86 h 402"/>
                <a:gd name="T18" fmla="*/ 61 w 168"/>
                <a:gd name="T19" fmla="*/ 169 h 402"/>
                <a:gd name="T20" fmla="*/ 92 w 168"/>
                <a:gd name="T21" fmla="*/ 231 h 402"/>
                <a:gd name="T22" fmla="*/ 96 w 168"/>
                <a:gd name="T23" fmla="*/ 289 h 402"/>
                <a:gd name="T24" fmla="*/ 106 w 168"/>
                <a:gd name="T25" fmla="*/ 382 h 402"/>
                <a:gd name="T26" fmla="*/ 137 w 168"/>
                <a:gd name="T27" fmla="*/ 402 h 402"/>
                <a:gd name="T28" fmla="*/ 168 w 168"/>
                <a:gd name="T29" fmla="*/ 375 h 402"/>
                <a:gd name="T30" fmla="*/ 154 w 168"/>
                <a:gd name="T31" fmla="*/ 34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402">
                  <a:moveTo>
                    <a:pt x="154" y="341"/>
                  </a:moveTo>
                  <a:lnTo>
                    <a:pt x="154" y="282"/>
                  </a:lnTo>
                  <a:lnTo>
                    <a:pt x="137" y="190"/>
                  </a:lnTo>
                  <a:lnTo>
                    <a:pt x="103" y="135"/>
                  </a:lnTo>
                  <a:lnTo>
                    <a:pt x="55" y="31"/>
                  </a:lnTo>
                  <a:lnTo>
                    <a:pt x="34" y="0"/>
                  </a:lnTo>
                  <a:lnTo>
                    <a:pt x="0" y="21"/>
                  </a:lnTo>
                  <a:lnTo>
                    <a:pt x="0" y="45"/>
                  </a:lnTo>
                  <a:lnTo>
                    <a:pt x="24" y="86"/>
                  </a:lnTo>
                  <a:lnTo>
                    <a:pt x="61" y="169"/>
                  </a:lnTo>
                  <a:lnTo>
                    <a:pt x="92" y="231"/>
                  </a:lnTo>
                  <a:lnTo>
                    <a:pt x="96" y="289"/>
                  </a:lnTo>
                  <a:lnTo>
                    <a:pt x="106" y="382"/>
                  </a:lnTo>
                  <a:lnTo>
                    <a:pt x="137" y="402"/>
                  </a:lnTo>
                  <a:lnTo>
                    <a:pt x="168" y="375"/>
                  </a:lnTo>
                  <a:lnTo>
                    <a:pt x="154" y="341"/>
                  </a:lnTo>
                  <a:close/>
                </a:path>
              </a:pathLst>
            </a:custGeom>
            <a:solidFill>
              <a:srgbClr val="FFFFFF"/>
            </a:solidFill>
            <a:ln w="9525">
              <a:solidFill>
                <a:srgbClr val="FFFFFF"/>
              </a:solidFill>
              <a:round/>
              <a:headEnd/>
              <a:tailEnd/>
            </a:ln>
          </p:spPr>
          <p:txBody>
            <a:bodyPr/>
            <a:lstStyle/>
            <a:p>
              <a:endParaRPr lang="en-GB"/>
            </a:p>
          </p:txBody>
        </p:sp>
        <p:sp>
          <p:nvSpPr>
            <p:cNvPr id="86178" name="Freeform 162"/>
            <p:cNvSpPr>
              <a:spLocks/>
            </p:cNvSpPr>
            <p:nvPr/>
          </p:nvSpPr>
          <p:spPr bwMode="auto">
            <a:xfrm>
              <a:off x="2463" y="1856"/>
              <a:ext cx="182" cy="92"/>
            </a:xfrm>
            <a:custGeom>
              <a:avLst/>
              <a:gdLst>
                <a:gd name="T0" fmla="*/ 182 w 182"/>
                <a:gd name="T1" fmla="*/ 85 h 92"/>
                <a:gd name="T2" fmla="*/ 171 w 182"/>
                <a:gd name="T3" fmla="*/ 61 h 92"/>
                <a:gd name="T4" fmla="*/ 113 w 182"/>
                <a:gd name="T5" fmla="*/ 24 h 92"/>
                <a:gd name="T6" fmla="*/ 51 w 182"/>
                <a:gd name="T7" fmla="*/ 0 h 92"/>
                <a:gd name="T8" fmla="*/ 17 w 182"/>
                <a:gd name="T9" fmla="*/ 0 h 92"/>
                <a:gd name="T10" fmla="*/ 0 w 182"/>
                <a:gd name="T11" fmla="*/ 20 h 92"/>
                <a:gd name="T12" fmla="*/ 10 w 182"/>
                <a:gd name="T13" fmla="*/ 51 h 92"/>
                <a:gd name="T14" fmla="*/ 68 w 182"/>
                <a:gd name="T15" fmla="*/ 71 h 92"/>
                <a:gd name="T16" fmla="*/ 151 w 182"/>
                <a:gd name="T17" fmla="*/ 92 h 92"/>
                <a:gd name="T18" fmla="*/ 182 w 182"/>
                <a:gd name="T19"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2">
                  <a:moveTo>
                    <a:pt x="182" y="85"/>
                  </a:moveTo>
                  <a:lnTo>
                    <a:pt x="171" y="61"/>
                  </a:lnTo>
                  <a:lnTo>
                    <a:pt x="113" y="24"/>
                  </a:lnTo>
                  <a:lnTo>
                    <a:pt x="51" y="0"/>
                  </a:lnTo>
                  <a:lnTo>
                    <a:pt x="17" y="0"/>
                  </a:lnTo>
                  <a:lnTo>
                    <a:pt x="0" y="20"/>
                  </a:lnTo>
                  <a:lnTo>
                    <a:pt x="10" y="51"/>
                  </a:lnTo>
                  <a:lnTo>
                    <a:pt x="68" y="71"/>
                  </a:lnTo>
                  <a:lnTo>
                    <a:pt x="151" y="92"/>
                  </a:lnTo>
                  <a:lnTo>
                    <a:pt x="182" y="85"/>
                  </a:lnTo>
                  <a:close/>
                </a:path>
              </a:pathLst>
            </a:custGeom>
            <a:solidFill>
              <a:srgbClr val="FFFFFF"/>
            </a:solidFill>
            <a:ln w="9525">
              <a:solidFill>
                <a:srgbClr val="FFFFFF"/>
              </a:solidFill>
              <a:round/>
              <a:headEnd/>
              <a:tailEnd/>
            </a:ln>
          </p:spPr>
          <p:txBody>
            <a:bodyPr/>
            <a:lstStyle/>
            <a:p>
              <a:endParaRPr lang="en-GB"/>
            </a:p>
          </p:txBody>
        </p:sp>
        <p:sp>
          <p:nvSpPr>
            <p:cNvPr id="86179" name="Freeform 163"/>
            <p:cNvSpPr>
              <a:spLocks/>
            </p:cNvSpPr>
            <p:nvPr/>
          </p:nvSpPr>
          <p:spPr bwMode="auto">
            <a:xfrm>
              <a:off x="2420" y="1579"/>
              <a:ext cx="129" cy="168"/>
            </a:xfrm>
            <a:custGeom>
              <a:avLst/>
              <a:gdLst>
                <a:gd name="T0" fmla="*/ 123 w 129"/>
                <a:gd name="T1" fmla="*/ 0 h 168"/>
                <a:gd name="T2" fmla="*/ 129 w 129"/>
                <a:gd name="T3" fmla="*/ 24 h 168"/>
                <a:gd name="T4" fmla="*/ 92 w 129"/>
                <a:gd name="T5" fmla="*/ 106 h 168"/>
                <a:gd name="T6" fmla="*/ 62 w 129"/>
                <a:gd name="T7" fmla="*/ 147 h 168"/>
                <a:gd name="T8" fmla="*/ 38 w 129"/>
                <a:gd name="T9" fmla="*/ 168 h 168"/>
                <a:gd name="T10" fmla="*/ 11 w 129"/>
                <a:gd name="T11" fmla="*/ 168 h 168"/>
                <a:gd name="T12" fmla="*/ 0 w 129"/>
                <a:gd name="T13" fmla="*/ 147 h 168"/>
                <a:gd name="T14" fmla="*/ 7 w 129"/>
                <a:gd name="T15" fmla="*/ 116 h 168"/>
                <a:gd name="T16" fmla="*/ 79 w 129"/>
                <a:gd name="T17" fmla="*/ 44 h 168"/>
                <a:gd name="T18" fmla="*/ 123 w 129"/>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68">
                  <a:moveTo>
                    <a:pt x="123" y="0"/>
                  </a:moveTo>
                  <a:lnTo>
                    <a:pt x="129" y="24"/>
                  </a:lnTo>
                  <a:lnTo>
                    <a:pt x="92" y="106"/>
                  </a:lnTo>
                  <a:lnTo>
                    <a:pt x="62" y="147"/>
                  </a:lnTo>
                  <a:lnTo>
                    <a:pt x="38" y="168"/>
                  </a:lnTo>
                  <a:lnTo>
                    <a:pt x="11" y="168"/>
                  </a:lnTo>
                  <a:lnTo>
                    <a:pt x="0" y="147"/>
                  </a:lnTo>
                  <a:lnTo>
                    <a:pt x="7" y="116"/>
                  </a:lnTo>
                  <a:lnTo>
                    <a:pt x="79" y="44"/>
                  </a:lnTo>
                  <a:lnTo>
                    <a:pt x="123" y="0"/>
                  </a:lnTo>
                  <a:close/>
                </a:path>
              </a:pathLst>
            </a:custGeom>
            <a:solidFill>
              <a:srgbClr val="FFFFFF"/>
            </a:solidFill>
            <a:ln w="9525">
              <a:solidFill>
                <a:srgbClr val="FFFFFF"/>
              </a:solidFill>
              <a:round/>
              <a:headEnd/>
              <a:tailEnd/>
            </a:ln>
          </p:spPr>
          <p:txBody>
            <a:bodyPr/>
            <a:lstStyle/>
            <a:p>
              <a:endParaRPr lang="en-GB"/>
            </a:p>
          </p:txBody>
        </p:sp>
        <p:sp>
          <p:nvSpPr>
            <p:cNvPr id="86180" name="Freeform 164"/>
            <p:cNvSpPr>
              <a:spLocks/>
            </p:cNvSpPr>
            <p:nvPr/>
          </p:nvSpPr>
          <p:spPr bwMode="auto">
            <a:xfrm>
              <a:off x="2287" y="1506"/>
              <a:ext cx="69" cy="187"/>
            </a:xfrm>
            <a:custGeom>
              <a:avLst/>
              <a:gdLst>
                <a:gd name="T0" fmla="*/ 10 w 69"/>
                <a:gd name="T1" fmla="*/ 0 h 187"/>
                <a:gd name="T2" fmla="*/ 42 w 69"/>
                <a:gd name="T3" fmla="*/ 55 h 187"/>
                <a:gd name="T4" fmla="*/ 59 w 69"/>
                <a:gd name="T5" fmla="*/ 116 h 187"/>
                <a:gd name="T6" fmla="*/ 69 w 69"/>
                <a:gd name="T7" fmla="*/ 163 h 187"/>
                <a:gd name="T8" fmla="*/ 52 w 69"/>
                <a:gd name="T9" fmla="*/ 187 h 187"/>
                <a:gd name="T10" fmla="*/ 28 w 69"/>
                <a:gd name="T11" fmla="*/ 187 h 187"/>
                <a:gd name="T12" fmla="*/ 18 w 69"/>
                <a:gd name="T13" fmla="*/ 167 h 187"/>
                <a:gd name="T14" fmla="*/ 0 w 69"/>
                <a:gd name="T15" fmla="*/ 126 h 187"/>
                <a:gd name="T16" fmla="*/ 0 w 69"/>
                <a:gd name="T17" fmla="*/ 61 h 187"/>
                <a:gd name="T18" fmla="*/ 10 w 6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87">
                  <a:moveTo>
                    <a:pt x="10" y="0"/>
                  </a:moveTo>
                  <a:lnTo>
                    <a:pt x="42" y="55"/>
                  </a:lnTo>
                  <a:lnTo>
                    <a:pt x="59" y="116"/>
                  </a:lnTo>
                  <a:lnTo>
                    <a:pt x="69" y="163"/>
                  </a:lnTo>
                  <a:lnTo>
                    <a:pt x="52" y="187"/>
                  </a:lnTo>
                  <a:lnTo>
                    <a:pt x="28" y="187"/>
                  </a:lnTo>
                  <a:lnTo>
                    <a:pt x="18" y="167"/>
                  </a:lnTo>
                  <a:lnTo>
                    <a:pt x="0" y="126"/>
                  </a:lnTo>
                  <a:lnTo>
                    <a:pt x="0" y="61"/>
                  </a:lnTo>
                  <a:lnTo>
                    <a:pt x="10" y="0"/>
                  </a:lnTo>
                  <a:close/>
                </a:path>
              </a:pathLst>
            </a:custGeom>
            <a:solidFill>
              <a:srgbClr val="FFFFFF"/>
            </a:solidFill>
            <a:ln w="9525">
              <a:solidFill>
                <a:srgbClr val="FFFFFF"/>
              </a:solidFill>
              <a:round/>
              <a:headEnd/>
              <a:tailEnd/>
            </a:ln>
          </p:spPr>
          <p:txBody>
            <a:bodyPr/>
            <a:lstStyle/>
            <a:p>
              <a:endParaRPr lang="en-GB"/>
            </a:p>
          </p:txBody>
        </p:sp>
        <p:sp>
          <p:nvSpPr>
            <p:cNvPr id="86181" name="Freeform 165"/>
            <p:cNvSpPr>
              <a:spLocks/>
            </p:cNvSpPr>
            <p:nvPr/>
          </p:nvSpPr>
          <p:spPr bwMode="auto">
            <a:xfrm>
              <a:off x="2046" y="1659"/>
              <a:ext cx="185" cy="93"/>
            </a:xfrm>
            <a:custGeom>
              <a:avLst/>
              <a:gdLst>
                <a:gd name="T0" fmla="*/ 0 w 185"/>
                <a:gd name="T1" fmla="*/ 0 h 93"/>
                <a:gd name="T2" fmla="*/ 89 w 185"/>
                <a:gd name="T3" fmla="*/ 11 h 93"/>
                <a:gd name="T4" fmla="*/ 154 w 185"/>
                <a:gd name="T5" fmla="*/ 28 h 93"/>
                <a:gd name="T6" fmla="*/ 185 w 185"/>
                <a:gd name="T7" fmla="*/ 52 h 93"/>
                <a:gd name="T8" fmla="*/ 174 w 185"/>
                <a:gd name="T9" fmla="*/ 83 h 93"/>
                <a:gd name="T10" fmla="*/ 154 w 185"/>
                <a:gd name="T11" fmla="*/ 93 h 93"/>
                <a:gd name="T12" fmla="*/ 102 w 185"/>
                <a:gd name="T13" fmla="*/ 79 h 93"/>
                <a:gd name="T14" fmla="*/ 0 w 185"/>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93">
                  <a:moveTo>
                    <a:pt x="0" y="0"/>
                  </a:moveTo>
                  <a:lnTo>
                    <a:pt x="89" y="11"/>
                  </a:lnTo>
                  <a:lnTo>
                    <a:pt x="154" y="28"/>
                  </a:lnTo>
                  <a:lnTo>
                    <a:pt x="185" y="52"/>
                  </a:lnTo>
                  <a:lnTo>
                    <a:pt x="174" y="83"/>
                  </a:lnTo>
                  <a:lnTo>
                    <a:pt x="154" y="93"/>
                  </a:lnTo>
                  <a:lnTo>
                    <a:pt x="102" y="79"/>
                  </a:lnTo>
                  <a:lnTo>
                    <a:pt x="0" y="0"/>
                  </a:lnTo>
                  <a:close/>
                </a:path>
              </a:pathLst>
            </a:custGeom>
            <a:solidFill>
              <a:srgbClr val="FFFFFF"/>
            </a:solidFill>
            <a:ln w="9525">
              <a:solidFill>
                <a:srgbClr val="FFFFFF"/>
              </a:solidFill>
              <a:round/>
              <a:headEnd/>
              <a:tailEnd/>
            </a:ln>
          </p:spPr>
          <p:txBody>
            <a:bodyPr/>
            <a:lstStyle/>
            <a:p>
              <a:endParaRPr lang="en-GB"/>
            </a:p>
          </p:txBody>
        </p:sp>
        <p:sp>
          <p:nvSpPr>
            <p:cNvPr id="86182" name="Freeform 166"/>
            <p:cNvSpPr>
              <a:spLocks/>
            </p:cNvSpPr>
            <p:nvPr/>
          </p:nvSpPr>
          <p:spPr bwMode="auto">
            <a:xfrm>
              <a:off x="2025" y="1817"/>
              <a:ext cx="205" cy="143"/>
            </a:xfrm>
            <a:custGeom>
              <a:avLst/>
              <a:gdLst>
                <a:gd name="T0" fmla="*/ 11 w 205"/>
                <a:gd name="T1" fmla="*/ 102 h 143"/>
                <a:gd name="T2" fmla="*/ 52 w 205"/>
                <a:gd name="T3" fmla="*/ 57 h 143"/>
                <a:gd name="T4" fmla="*/ 117 w 205"/>
                <a:gd name="T5" fmla="*/ 17 h 143"/>
                <a:gd name="T6" fmla="*/ 175 w 205"/>
                <a:gd name="T7" fmla="*/ 0 h 143"/>
                <a:gd name="T8" fmla="*/ 199 w 205"/>
                <a:gd name="T9" fmla="*/ 0 h 143"/>
                <a:gd name="T10" fmla="*/ 205 w 205"/>
                <a:gd name="T11" fmla="*/ 30 h 143"/>
                <a:gd name="T12" fmla="*/ 188 w 205"/>
                <a:gd name="T13" fmla="*/ 51 h 143"/>
                <a:gd name="T14" fmla="*/ 144 w 205"/>
                <a:gd name="T15" fmla="*/ 61 h 143"/>
                <a:gd name="T16" fmla="*/ 103 w 205"/>
                <a:gd name="T17" fmla="*/ 61 h 143"/>
                <a:gd name="T18" fmla="*/ 55 w 205"/>
                <a:gd name="T19" fmla="*/ 91 h 143"/>
                <a:gd name="T20" fmla="*/ 14 w 205"/>
                <a:gd name="T21" fmla="*/ 129 h 143"/>
                <a:gd name="T22" fmla="*/ 0 w 205"/>
                <a:gd name="T23" fmla="*/ 143 h 143"/>
                <a:gd name="T24" fmla="*/ 11 w 205"/>
                <a:gd name="T2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3">
                  <a:moveTo>
                    <a:pt x="11" y="102"/>
                  </a:moveTo>
                  <a:lnTo>
                    <a:pt x="52" y="57"/>
                  </a:lnTo>
                  <a:lnTo>
                    <a:pt x="117" y="17"/>
                  </a:lnTo>
                  <a:lnTo>
                    <a:pt x="175" y="0"/>
                  </a:lnTo>
                  <a:lnTo>
                    <a:pt x="199" y="0"/>
                  </a:lnTo>
                  <a:lnTo>
                    <a:pt x="205" y="30"/>
                  </a:lnTo>
                  <a:lnTo>
                    <a:pt x="188" y="51"/>
                  </a:lnTo>
                  <a:lnTo>
                    <a:pt x="144" y="61"/>
                  </a:lnTo>
                  <a:lnTo>
                    <a:pt x="103" y="61"/>
                  </a:lnTo>
                  <a:lnTo>
                    <a:pt x="55" y="91"/>
                  </a:lnTo>
                  <a:lnTo>
                    <a:pt x="14" y="129"/>
                  </a:lnTo>
                  <a:lnTo>
                    <a:pt x="0" y="143"/>
                  </a:lnTo>
                  <a:lnTo>
                    <a:pt x="11" y="102"/>
                  </a:lnTo>
                  <a:close/>
                </a:path>
              </a:pathLst>
            </a:custGeom>
            <a:solidFill>
              <a:srgbClr val="FFFFFF"/>
            </a:solidFill>
            <a:ln w="9525">
              <a:solidFill>
                <a:srgbClr val="FFFFFF"/>
              </a:solidFill>
              <a:round/>
              <a:headEnd/>
              <a:tailEnd/>
            </a:ln>
          </p:spPr>
          <p:txBody>
            <a:bodyPr/>
            <a:lstStyle/>
            <a:p>
              <a:endParaRPr lang="en-GB"/>
            </a:p>
          </p:txBody>
        </p:sp>
        <p:sp>
          <p:nvSpPr>
            <p:cNvPr id="86183" name="Freeform 167"/>
            <p:cNvSpPr>
              <a:spLocks/>
            </p:cNvSpPr>
            <p:nvPr/>
          </p:nvSpPr>
          <p:spPr bwMode="auto">
            <a:xfrm>
              <a:off x="2247" y="1939"/>
              <a:ext cx="54" cy="104"/>
            </a:xfrm>
            <a:custGeom>
              <a:avLst/>
              <a:gdLst>
                <a:gd name="T0" fmla="*/ 25 w 54"/>
                <a:gd name="T1" fmla="*/ 104 h 104"/>
                <a:gd name="T2" fmla="*/ 0 w 54"/>
                <a:gd name="T3" fmla="*/ 60 h 104"/>
                <a:gd name="T4" fmla="*/ 0 w 54"/>
                <a:gd name="T5" fmla="*/ 18 h 104"/>
                <a:gd name="T6" fmla="*/ 30 w 54"/>
                <a:gd name="T7" fmla="*/ 0 h 104"/>
                <a:gd name="T8" fmla="*/ 54 w 54"/>
                <a:gd name="T9" fmla="*/ 21 h 104"/>
                <a:gd name="T10" fmla="*/ 40 w 54"/>
                <a:gd name="T11" fmla="*/ 63 h 104"/>
                <a:gd name="T12" fmla="*/ 25 w 5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54" h="104">
                  <a:moveTo>
                    <a:pt x="25" y="104"/>
                  </a:moveTo>
                  <a:lnTo>
                    <a:pt x="0" y="60"/>
                  </a:lnTo>
                  <a:lnTo>
                    <a:pt x="0" y="18"/>
                  </a:lnTo>
                  <a:lnTo>
                    <a:pt x="30" y="0"/>
                  </a:lnTo>
                  <a:lnTo>
                    <a:pt x="54" y="21"/>
                  </a:lnTo>
                  <a:lnTo>
                    <a:pt x="40" y="63"/>
                  </a:lnTo>
                  <a:lnTo>
                    <a:pt x="25" y="104"/>
                  </a:lnTo>
                  <a:close/>
                </a:path>
              </a:pathLst>
            </a:custGeom>
            <a:solidFill>
              <a:srgbClr val="FFFFFF"/>
            </a:solidFill>
            <a:ln w="9525">
              <a:solidFill>
                <a:srgbClr val="FFFFFF"/>
              </a:solidFill>
              <a:round/>
              <a:headEnd/>
              <a:tailEnd/>
            </a:ln>
          </p:spPr>
          <p:txBody>
            <a:bodyPr/>
            <a:lstStyle/>
            <a:p>
              <a:endParaRPr lang="en-GB"/>
            </a:p>
          </p:txBody>
        </p:sp>
      </p:grpSp>
      <p:grpSp>
        <p:nvGrpSpPr>
          <p:cNvPr id="86184" name="Group 168"/>
          <p:cNvGrpSpPr>
            <a:grpSpLocks/>
          </p:cNvGrpSpPr>
          <p:nvPr/>
        </p:nvGrpSpPr>
        <p:grpSpPr bwMode="auto">
          <a:xfrm>
            <a:off x="1754188" y="4879975"/>
            <a:ext cx="331787" cy="460375"/>
            <a:chOff x="1988" y="1506"/>
            <a:chExt cx="1058" cy="2016"/>
          </a:xfrm>
        </p:grpSpPr>
        <p:sp>
          <p:nvSpPr>
            <p:cNvPr id="86185" name="Freeform 169"/>
            <p:cNvSpPr>
              <a:spLocks/>
            </p:cNvSpPr>
            <p:nvPr/>
          </p:nvSpPr>
          <p:spPr bwMode="auto">
            <a:xfrm>
              <a:off x="1988" y="2177"/>
              <a:ext cx="1058" cy="1345"/>
            </a:xfrm>
            <a:custGeom>
              <a:avLst/>
              <a:gdLst>
                <a:gd name="T0" fmla="*/ 594 w 1058"/>
                <a:gd name="T1" fmla="*/ 0 h 1345"/>
                <a:gd name="T2" fmla="*/ 412 w 1058"/>
                <a:gd name="T3" fmla="*/ 41 h 1345"/>
                <a:gd name="T4" fmla="*/ 315 w 1058"/>
                <a:gd name="T5" fmla="*/ 133 h 1345"/>
                <a:gd name="T6" fmla="*/ 361 w 1058"/>
                <a:gd name="T7" fmla="*/ 287 h 1345"/>
                <a:gd name="T8" fmla="*/ 206 w 1058"/>
                <a:gd name="T9" fmla="*/ 380 h 1345"/>
                <a:gd name="T10" fmla="*/ 79 w 1058"/>
                <a:gd name="T11" fmla="*/ 514 h 1345"/>
                <a:gd name="T12" fmla="*/ 7 w 1058"/>
                <a:gd name="T13" fmla="*/ 696 h 1345"/>
                <a:gd name="T14" fmla="*/ 0 w 1058"/>
                <a:gd name="T15" fmla="*/ 895 h 1345"/>
                <a:gd name="T16" fmla="*/ 72 w 1058"/>
                <a:gd name="T17" fmla="*/ 1081 h 1345"/>
                <a:gd name="T18" fmla="*/ 257 w 1058"/>
                <a:gd name="T19" fmla="*/ 1245 h 1345"/>
                <a:gd name="T20" fmla="*/ 526 w 1058"/>
                <a:gd name="T21" fmla="*/ 1338 h 1345"/>
                <a:gd name="T22" fmla="*/ 748 w 1058"/>
                <a:gd name="T23" fmla="*/ 1334 h 1345"/>
                <a:gd name="T24" fmla="*/ 903 w 1058"/>
                <a:gd name="T25" fmla="*/ 1225 h 1345"/>
                <a:gd name="T26" fmla="*/ 1017 w 1058"/>
                <a:gd name="T27" fmla="*/ 1060 h 1345"/>
                <a:gd name="T28" fmla="*/ 1058 w 1058"/>
                <a:gd name="T29" fmla="*/ 871 h 1345"/>
                <a:gd name="T30" fmla="*/ 1020 w 1058"/>
                <a:gd name="T31" fmla="*/ 669 h 1345"/>
                <a:gd name="T32" fmla="*/ 892 w 1058"/>
                <a:gd name="T33" fmla="*/ 470 h 1345"/>
                <a:gd name="T34" fmla="*/ 762 w 1058"/>
                <a:gd name="T35" fmla="*/ 376 h 1345"/>
                <a:gd name="T36" fmla="*/ 604 w 1058"/>
                <a:gd name="T37" fmla="*/ 325 h 1345"/>
                <a:gd name="T38" fmla="*/ 676 w 1058"/>
                <a:gd name="T39" fmla="*/ 387 h 1345"/>
                <a:gd name="T40" fmla="*/ 793 w 1058"/>
                <a:gd name="T41" fmla="*/ 432 h 1345"/>
                <a:gd name="T42" fmla="*/ 903 w 1058"/>
                <a:gd name="T43" fmla="*/ 562 h 1345"/>
                <a:gd name="T44" fmla="*/ 969 w 1058"/>
                <a:gd name="T45" fmla="*/ 669 h 1345"/>
                <a:gd name="T46" fmla="*/ 1010 w 1058"/>
                <a:gd name="T47" fmla="*/ 840 h 1345"/>
                <a:gd name="T48" fmla="*/ 989 w 1058"/>
                <a:gd name="T49" fmla="*/ 987 h 1345"/>
                <a:gd name="T50" fmla="*/ 916 w 1058"/>
                <a:gd name="T51" fmla="*/ 1129 h 1345"/>
                <a:gd name="T52" fmla="*/ 824 w 1058"/>
                <a:gd name="T53" fmla="*/ 1231 h 1345"/>
                <a:gd name="T54" fmla="*/ 711 w 1058"/>
                <a:gd name="T55" fmla="*/ 1293 h 1345"/>
                <a:gd name="T56" fmla="*/ 574 w 1058"/>
                <a:gd name="T57" fmla="*/ 1297 h 1345"/>
                <a:gd name="T58" fmla="*/ 371 w 1058"/>
                <a:gd name="T59" fmla="*/ 1245 h 1345"/>
                <a:gd name="T60" fmla="*/ 213 w 1058"/>
                <a:gd name="T61" fmla="*/ 1153 h 1345"/>
                <a:gd name="T62" fmla="*/ 110 w 1058"/>
                <a:gd name="T63" fmla="*/ 1046 h 1345"/>
                <a:gd name="T64" fmla="*/ 51 w 1058"/>
                <a:gd name="T65" fmla="*/ 905 h 1345"/>
                <a:gd name="T66" fmla="*/ 51 w 1058"/>
                <a:gd name="T67" fmla="*/ 710 h 1345"/>
                <a:gd name="T68" fmla="*/ 99 w 1058"/>
                <a:gd name="T69" fmla="*/ 556 h 1345"/>
                <a:gd name="T70" fmla="*/ 216 w 1058"/>
                <a:gd name="T71" fmla="*/ 432 h 1345"/>
                <a:gd name="T72" fmla="*/ 347 w 1058"/>
                <a:gd name="T73" fmla="*/ 356 h 1345"/>
                <a:gd name="T74" fmla="*/ 440 w 1058"/>
                <a:gd name="T75" fmla="*/ 318 h 1345"/>
                <a:gd name="T76" fmla="*/ 388 w 1058"/>
                <a:gd name="T77" fmla="*/ 150 h 1345"/>
                <a:gd name="T78" fmla="*/ 423 w 1058"/>
                <a:gd name="T79" fmla="*/ 102 h 1345"/>
                <a:gd name="T80" fmla="*/ 532 w 1058"/>
                <a:gd name="T81" fmla="*/ 58 h 1345"/>
                <a:gd name="T82" fmla="*/ 563 w 1058"/>
                <a:gd name="T83" fmla="*/ 161 h 1345"/>
                <a:gd name="T84" fmla="*/ 526 w 1058"/>
                <a:gd name="T85" fmla="*/ 400 h 1345"/>
                <a:gd name="T86" fmla="*/ 608 w 1058"/>
                <a:gd name="T87" fmla="*/ 46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58" h="1345">
                  <a:moveTo>
                    <a:pt x="608" y="460"/>
                  </a:moveTo>
                  <a:lnTo>
                    <a:pt x="594" y="0"/>
                  </a:lnTo>
                  <a:lnTo>
                    <a:pt x="532" y="10"/>
                  </a:lnTo>
                  <a:lnTo>
                    <a:pt x="412" y="41"/>
                  </a:lnTo>
                  <a:lnTo>
                    <a:pt x="340" y="78"/>
                  </a:lnTo>
                  <a:lnTo>
                    <a:pt x="315" y="133"/>
                  </a:lnTo>
                  <a:lnTo>
                    <a:pt x="358" y="253"/>
                  </a:lnTo>
                  <a:lnTo>
                    <a:pt x="361" y="287"/>
                  </a:lnTo>
                  <a:lnTo>
                    <a:pt x="278" y="328"/>
                  </a:lnTo>
                  <a:lnTo>
                    <a:pt x="206" y="380"/>
                  </a:lnTo>
                  <a:lnTo>
                    <a:pt x="151" y="439"/>
                  </a:lnTo>
                  <a:lnTo>
                    <a:pt x="79" y="514"/>
                  </a:lnTo>
                  <a:lnTo>
                    <a:pt x="31" y="597"/>
                  </a:lnTo>
                  <a:lnTo>
                    <a:pt x="7" y="696"/>
                  </a:lnTo>
                  <a:lnTo>
                    <a:pt x="0" y="778"/>
                  </a:lnTo>
                  <a:lnTo>
                    <a:pt x="0" y="895"/>
                  </a:lnTo>
                  <a:lnTo>
                    <a:pt x="27" y="1015"/>
                  </a:lnTo>
                  <a:lnTo>
                    <a:pt x="72" y="1081"/>
                  </a:lnTo>
                  <a:lnTo>
                    <a:pt x="154" y="1163"/>
                  </a:lnTo>
                  <a:lnTo>
                    <a:pt x="257" y="1245"/>
                  </a:lnTo>
                  <a:lnTo>
                    <a:pt x="378" y="1303"/>
                  </a:lnTo>
                  <a:lnTo>
                    <a:pt x="526" y="1338"/>
                  </a:lnTo>
                  <a:lnTo>
                    <a:pt x="666" y="1345"/>
                  </a:lnTo>
                  <a:lnTo>
                    <a:pt x="748" y="1334"/>
                  </a:lnTo>
                  <a:lnTo>
                    <a:pt x="820" y="1293"/>
                  </a:lnTo>
                  <a:lnTo>
                    <a:pt x="903" y="1225"/>
                  </a:lnTo>
                  <a:lnTo>
                    <a:pt x="947" y="1153"/>
                  </a:lnTo>
                  <a:lnTo>
                    <a:pt x="1017" y="1060"/>
                  </a:lnTo>
                  <a:lnTo>
                    <a:pt x="1041" y="973"/>
                  </a:lnTo>
                  <a:lnTo>
                    <a:pt x="1058" y="871"/>
                  </a:lnTo>
                  <a:lnTo>
                    <a:pt x="1048" y="768"/>
                  </a:lnTo>
                  <a:lnTo>
                    <a:pt x="1020" y="669"/>
                  </a:lnTo>
                  <a:lnTo>
                    <a:pt x="969" y="566"/>
                  </a:lnTo>
                  <a:lnTo>
                    <a:pt x="892" y="470"/>
                  </a:lnTo>
                  <a:lnTo>
                    <a:pt x="831" y="407"/>
                  </a:lnTo>
                  <a:lnTo>
                    <a:pt x="762" y="376"/>
                  </a:lnTo>
                  <a:lnTo>
                    <a:pt x="670" y="339"/>
                  </a:lnTo>
                  <a:lnTo>
                    <a:pt x="604" y="325"/>
                  </a:lnTo>
                  <a:lnTo>
                    <a:pt x="604" y="366"/>
                  </a:lnTo>
                  <a:lnTo>
                    <a:pt x="676" y="387"/>
                  </a:lnTo>
                  <a:lnTo>
                    <a:pt x="738" y="400"/>
                  </a:lnTo>
                  <a:lnTo>
                    <a:pt x="793" y="432"/>
                  </a:lnTo>
                  <a:lnTo>
                    <a:pt x="855" y="494"/>
                  </a:lnTo>
                  <a:lnTo>
                    <a:pt x="903" y="562"/>
                  </a:lnTo>
                  <a:lnTo>
                    <a:pt x="934" y="607"/>
                  </a:lnTo>
                  <a:lnTo>
                    <a:pt x="969" y="669"/>
                  </a:lnTo>
                  <a:lnTo>
                    <a:pt x="996" y="758"/>
                  </a:lnTo>
                  <a:lnTo>
                    <a:pt x="1010" y="840"/>
                  </a:lnTo>
                  <a:lnTo>
                    <a:pt x="1010" y="912"/>
                  </a:lnTo>
                  <a:lnTo>
                    <a:pt x="989" y="987"/>
                  </a:lnTo>
                  <a:lnTo>
                    <a:pt x="965" y="1060"/>
                  </a:lnTo>
                  <a:lnTo>
                    <a:pt x="916" y="1129"/>
                  </a:lnTo>
                  <a:lnTo>
                    <a:pt x="872" y="1183"/>
                  </a:lnTo>
                  <a:lnTo>
                    <a:pt x="824" y="1231"/>
                  </a:lnTo>
                  <a:lnTo>
                    <a:pt x="762" y="1262"/>
                  </a:lnTo>
                  <a:lnTo>
                    <a:pt x="711" y="1293"/>
                  </a:lnTo>
                  <a:lnTo>
                    <a:pt x="659" y="1303"/>
                  </a:lnTo>
                  <a:lnTo>
                    <a:pt x="574" y="1297"/>
                  </a:lnTo>
                  <a:lnTo>
                    <a:pt x="471" y="1283"/>
                  </a:lnTo>
                  <a:lnTo>
                    <a:pt x="371" y="1245"/>
                  </a:lnTo>
                  <a:lnTo>
                    <a:pt x="288" y="1204"/>
                  </a:lnTo>
                  <a:lnTo>
                    <a:pt x="213" y="1153"/>
                  </a:lnTo>
                  <a:lnTo>
                    <a:pt x="151" y="1098"/>
                  </a:lnTo>
                  <a:lnTo>
                    <a:pt x="110" y="1046"/>
                  </a:lnTo>
                  <a:lnTo>
                    <a:pt x="69" y="984"/>
                  </a:lnTo>
                  <a:lnTo>
                    <a:pt x="51" y="905"/>
                  </a:lnTo>
                  <a:lnTo>
                    <a:pt x="48" y="799"/>
                  </a:lnTo>
                  <a:lnTo>
                    <a:pt x="51" y="710"/>
                  </a:lnTo>
                  <a:lnTo>
                    <a:pt x="72" y="634"/>
                  </a:lnTo>
                  <a:lnTo>
                    <a:pt x="99" y="556"/>
                  </a:lnTo>
                  <a:lnTo>
                    <a:pt x="154" y="490"/>
                  </a:lnTo>
                  <a:lnTo>
                    <a:pt x="216" y="432"/>
                  </a:lnTo>
                  <a:lnTo>
                    <a:pt x="278" y="390"/>
                  </a:lnTo>
                  <a:lnTo>
                    <a:pt x="347" y="356"/>
                  </a:lnTo>
                  <a:lnTo>
                    <a:pt x="399" y="328"/>
                  </a:lnTo>
                  <a:lnTo>
                    <a:pt x="440" y="318"/>
                  </a:lnTo>
                  <a:lnTo>
                    <a:pt x="440" y="304"/>
                  </a:lnTo>
                  <a:lnTo>
                    <a:pt x="388" y="150"/>
                  </a:lnTo>
                  <a:lnTo>
                    <a:pt x="388" y="123"/>
                  </a:lnTo>
                  <a:lnTo>
                    <a:pt x="423" y="102"/>
                  </a:lnTo>
                  <a:lnTo>
                    <a:pt x="471" y="71"/>
                  </a:lnTo>
                  <a:lnTo>
                    <a:pt x="532" y="58"/>
                  </a:lnTo>
                  <a:lnTo>
                    <a:pt x="556" y="58"/>
                  </a:lnTo>
                  <a:lnTo>
                    <a:pt x="563" y="161"/>
                  </a:lnTo>
                  <a:lnTo>
                    <a:pt x="546" y="304"/>
                  </a:lnTo>
                  <a:lnTo>
                    <a:pt x="526" y="400"/>
                  </a:lnTo>
                  <a:lnTo>
                    <a:pt x="563" y="439"/>
                  </a:lnTo>
                  <a:lnTo>
                    <a:pt x="608" y="460"/>
                  </a:lnTo>
                  <a:close/>
                </a:path>
              </a:pathLst>
            </a:custGeom>
            <a:solidFill>
              <a:srgbClr val="FFFFFF"/>
            </a:solidFill>
            <a:ln w="9525">
              <a:solidFill>
                <a:srgbClr val="FFFFFF"/>
              </a:solidFill>
              <a:round/>
              <a:headEnd/>
              <a:tailEnd/>
            </a:ln>
          </p:spPr>
          <p:txBody>
            <a:bodyPr/>
            <a:lstStyle/>
            <a:p>
              <a:endParaRPr lang="en-GB"/>
            </a:p>
          </p:txBody>
        </p:sp>
        <p:sp>
          <p:nvSpPr>
            <p:cNvPr id="86186" name="Freeform 170"/>
            <p:cNvSpPr>
              <a:spLocks/>
            </p:cNvSpPr>
            <p:nvPr/>
          </p:nvSpPr>
          <p:spPr bwMode="auto">
            <a:xfrm>
              <a:off x="2316" y="1848"/>
              <a:ext cx="168" cy="402"/>
            </a:xfrm>
            <a:custGeom>
              <a:avLst/>
              <a:gdLst>
                <a:gd name="T0" fmla="*/ 154 w 168"/>
                <a:gd name="T1" fmla="*/ 341 h 402"/>
                <a:gd name="T2" fmla="*/ 154 w 168"/>
                <a:gd name="T3" fmla="*/ 282 h 402"/>
                <a:gd name="T4" fmla="*/ 137 w 168"/>
                <a:gd name="T5" fmla="*/ 190 h 402"/>
                <a:gd name="T6" fmla="*/ 103 w 168"/>
                <a:gd name="T7" fmla="*/ 135 h 402"/>
                <a:gd name="T8" fmla="*/ 55 w 168"/>
                <a:gd name="T9" fmla="*/ 31 h 402"/>
                <a:gd name="T10" fmla="*/ 34 w 168"/>
                <a:gd name="T11" fmla="*/ 0 h 402"/>
                <a:gd name="T12" fmla="*/ 0 w 168"/>
                <a:gd name="T13" fmla="*/ 21 h 402"/>
                <a:gd name="T14" fmla="*/ 0 w 168"/>
                <a:gd name="T15" fmla="*/ 45 h 402"/>
                <a:gd name="T16" fmla="*/ 24 w 168"/>
                <a:gd name="T17" fmla="*/ 86 h 402"/>
                <a:gd name="T18" fmla="*/ 61 w 168"/>
                <a:gd name="T19" fmla="*/ 169 h 402"/>
                <a:gd name="T20" fmla="*/ 92 w 168"/>
                <a:gd name="T21" fmla="*/ 231 h 402"/>
                <a:gd name="T22" fmla="*/ 96 w 168"/>
                <a:gd name="T23" fmla="*/ 289 h 402"/>
                <a:gd name="T24" fmla="*/ 106 w 168"/>
                <a:gd name="T25" fmla="*/ 382 h 402"/>
                <a:gd name="T26" fmla="*/ 137 w 168"/>
                <a:gd name="T27" fmla="*/ 402 h 402"/>
                <a:gd name="T28" fmla="*/ 168 w 168"/>
                <a:gd name="T29" fmla="*/ 375 h 402"/>
                <a:gd name="T30" fmla="*/ 154 w 168"/>
                <a:gd name="T31" fmla="*/ 34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402">
                  <a:moveTo>
                    <a:pt x="154" y="341"/>
                  </a:moveTo>
                  <a:lnTo>
                    <a:pt x="154" y="282"/>
                  </a:lnTo>
                  <a:lnTo>
                    <a:pt x="137" y="190"/>
                  </a:lnTo>
                  <a:lnTo>
                    <a:pt x="103" y="135"/>
                  </a:lnTo>
                  <a:lnTo>
                    <a:pt x="55" y="31"/>
                  </a:lnTo>
                  <a:lnTo>
                    <a:pt x="34" y="0"/>
                  </a:lnTo>
                  <a:lnTo>
                    <a:pt x="0" y="21"/>
                  </a:lnTo>
                  <a:lnTo>
                    <a:pt x="0" y="45"/>
                  </a:lnTo>
                  <a:lnTo>
                    <a:pt x="24" y="86"/>
                  </a:lnTo>
                  <a:lnTo>
                    <a:pt x="61" y="169"/>
                  </a:lnTo>
                  <a:lnTo>
                    <a:pt x="92" y="231"/>
                  </a:lnTo>
                  <a:lnTo>
                    <a:pt x="96" y="289"/>
                  </a:lnTo>
                  <a:lnTo>
                    <a:pt x="106" y="382"/>
                  </a:lnTo>
                  <a:lnTo>
                    <a:pt x="137" y="402"/>
                  </a:lnTo>
                  <a:lnTo>
                    <a:pt x="168" y="375"/>
                  </a:lnTo>
                  <a:lnTo>
                    <a:pt x="154" y="341"/>
                  </a:lnTo>
                  <a:close/>
                </a:path>
              </a:pathLst>
            </a:custGeom>
            <a:solidFill>
              <a:srgbClr val="FFFFFF"/>
            </a:solidFill>
            <a:ln w="9525">
              <a:solidFill>
                <a:srgbClr val="FFFFFF"/>
              </a:solidFill>
              <a:round/>
              <a:headEnd/>
              <a:tailEnd/>
            </a:ln>
          </p:spPr>
          <p:txBody>
            <a:bodyPr/>
            <a:lstStyle/>
            <a:p>
              <a:endParaRPr lang="en-GB"/>
            </a:p>
          </p:txBody>
        </p:sp>
        <p:sp>
          <p:nvSpPr>
            <p:cNvPr id="86187" name="Freeform 171"/>
            <p:cNvSpPr>
              <a:spLocks/>
            </p:cNvSpPr>
            <p:nvPr/>
          </p:nvSpPr>
          <p:spPr bwMode="auto">
            <a:xfrm>
              <a:off x="2463" y="1856"/>
              <a:ext cx="182" cy="92"/>
            </a:xfrm>
            <a:custGeom>
              <a:avLst/>
              <a:gdLst>
                <a:gd name="T0" fmla="*/ 182 w 182"/>
                <a:gd name="T1" fmla="*/ 85 h 92"/>
                <a:gd name="T2" fmla="*/ 171 w 182"/>
                <a:gd name="T3" fmla="*/ 61 h 92"/>
                <a:gd name="T4" fmla="*/ 113 w 182"/>
                <a:gd name="T5" fmla="*/ 24 h 92"/>
                <a:gd name="T6" fmla="*/ 51 w 182"/>
                <a:gd name="T7" fmla="*/ 0 h 92"/>
                <a:gd name="T8" fmla="*/ 17 w 182"/>
                <a:gd name="T9" fmla="*/ 0 h 92"/>
                <a:gd name="T10" fmla="*/ 0 w 182"/>
                <a:gd name="T11" fmla="*/ 20 h 92"/>
                <a:gd name="T12" fmla="*/ 10 w 182"/>
                <a:gd name="T13" fmla="*/ 51 h 92"/>
                <a:gd name="T14" fmla="*/ 68 w 182"/>
                <a:gd name="T15" fmla="*/ 71 h 92"/>
                <a:gd name="T16" fmla="*/ 151 w 182"/>
                <a:gd name="T17" fmla="*/ 92 h 92"/>
                <a:gd name="T18" fmla="*/ 182 w 182"/>
                <a:gd name="T19"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2">
                  <a:moveTo>
                    <a:pt x="182" y="85"/>
                  </a:moveTo>
                  <a:lnTo>
                    <a:pt x="171" y="61"/>
                  </a:lnTo>
                  <a:lnTo>
                    <a:pt x="113" y="24"/>
                  </a:lnTo>
                  <a:lnTo>
                    <a:pt x="51" y="0"/>
                  </a:lnTo>
                  <a:lnTo>
                    <a:pt x="17" y="0"/>
                  </a:lnTo>
                  <a:lnTo>
                    <a:pt x="0" y="20"/>
                  </a:lnTo>
                  <a:lnTo>
                    <a:pt x="10" y="51"/>
                  </a:lnTo>
                  <a:lnTo>
                    <a:pt x="68" y="71"/>
                  </a:lnTo>
                  <a:lnTo>
                    <a:pt x="151" y="92"/>
                  </a:lnTo>
                  <a:lnTo>
                    <a:pt x="182" y="85"/>
                  </a:lnTo>
                  <a:close/>
                </a:path>
              </a:pathLst>
            </a:custGeom>
            <a:solidFill>
              <a:srgbClr val="FFFFFF"/>
            </a:solidFill>
            <a:ln w="9525">
              <a:solidFill>
                <a:srgbClr val="FFFFFF"/>
              </a:solidFill>
              <a:round/>
              <a:headEnd/>
              <a:tailEnd/>
            </a:ln>
          </p:spPr>
          <p:txBody>
            <a:bodyPr/>
            <a:lstStyle/>
            <a:p>
              <a:endParaRPr lang="en-GB"/>
            </a:p>
          </p:txBody>
        </p:sp>
        <p:sp>
          <p:nvSpPr>
            <p:cNvPr id="86188" name="Freeform 172"/>
            <p:cNvSpPr>
              <a:spLocks/>
            </p:cNvSpPr>
            <p:nvPr/>
          </p:nvSpPr>
          <p:spPr bwMode="auto">
            <a:xfrm>
              <a:off x="2420" y="1579"/>
              <a:ext cx="129" cy="168"/>
            </a:xfrm>
            <a:custGeom>
              <a:avLst/>
              <a:gdLst>
                <a:gd name="T0" fmla="*/ 123 w 129"/>
                <a:gd name="T1" fmla="*/ 0 h 168"/>
                <a:gd name="T2" fmla="*/ 129 w 129"/>
                <a:gd name="T3" fmla="*/ 24 h 168"/>
                <a:gd name="T4" fmla="*/ 92 w 129"/>
                <a:gd name="T5" fmla="*/ 106 h 168"/>
                <a:gd name="T6" fmla="*/ 62 w 129"/>
                <a:gd name="T7" fmla="*/ 147 h 168"/>
                <a:gd name="T8" fmla="*/ 38 w 129"/>
                <a:gd name="T9" fmla="*/ 168 h 168"/>
                <a:gd name="T10" fmla="*/ 11 w 129"/>
                <a:gd name="T11" fmla="*/ 168 h 168"/>
                <a:gd name="T12" fmla="*/ 0 w 129"/>
                <a:gd name="T13" fmla="*/ 147 h 168"/>
                <a:gd name="T14" fmla="*/ 7 w 129"/>
                <a:gd name="T15" fmla="*/ 116 h 168"/>
                <a:gd name="T16" fmla="*/ 79 w 129"/>
                <a:gd name="T17" fmla="*/ 44 h 168"/>
                <a:gd name="T18" fmla="*/ 123 w 129"/>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68">
                  <a:moveTo>
                    <a:pt x="123" y="0"/>
                  </a:moveTo>
                  <a:lnTo>
                    <a:pt x="129" y="24"/>
                  </a:lnTo>
                  <a:lnTo>
                    <a:pt x="92" y="106"/>
                  </a:lnTo>
                  <a:lnTo>
                    <a:pt x="62" y="147"/>
                  </a:lnTo>
                  <a:lnTo>
                    <a:pt x="38" y="168"/>
                  </a:lnTo>
                  <a:lnTo>
                    <a:pt x="11" y="168"/>
                  </a:lnTo>
                  <a:lnTo>
                    <a:pt x="0" y="147"/>
                  </a:lnTo>
                  <a:lnTo>
                    <a:pt x="7" y="116"/>
                  </a:lnTo>
                  <a:lnTo>
                    <a:pt x="79" y="44"/>
                  </a:lnTo>
                  <a:lnTo>
                    <a:pt x="123" y="0"/>
                  </a:lnTo>
                  <a:close/>
                </a:path>
              </a:pathLst>
            </a:custGeom>
            <a:solidFill>
              <a:srgbClr val="FFFFFF"/>
            </a:solidFill>
            <a:ln w="9525">
              <a:solidFill>
                <a:srgbClr val="FFFFFF"/>
              </a:solidFill>
              <a:round/>
              <a:headEnd/>
              <a:tailEnd/>
            </a:ln>
          </p:spPr>
          <p:txBody>
            <a:bodyPr/>
            <a:lstStyle/>
            <a:p>
              <a:endParaRPr lang="en-GB"/>
            </a:p>
          </p:txBody>
        </p:sp>
        <p:sp>
          <p:nvSpPr>
            <p:cNvPr id="86189" name="Freeform 173"/>
            <p:cNvSpPr>
              <a:spLocks/>
            </p:cNvSpPr>
            <p:nvPr/>
          </p:nvSpPr>
          <p:spPr bwMode="auto">
            <a:xfrm>
              <a:off x="2287" y="1506"/>
              <a:ext cx="69" cy="187"/>
            </a:xfrm>
            <a:custGeom>
              <a:avLst/>
              <a:gdLst>
                <a:gd name="T0" fmla="*/ 10 w 69"/>
                <a:gd name="T1" fmla="*/ 0 h 187"/>
                <a:gd name="T2" fmla="*/ 42 w 69"/>
                <a:gd name="T3" fmla="*/ 55 h 187"/>
                <a:gd name="T4" fmla="*/ 59 w 69"/>
                <a:gd name="T5" fmla="*/ 116 h 187"/>
                <a:gd name="T6" fmla="*/ 69 w 69"/>
                <a:gd name="T7" fmla="*/ 163 h 187"/>
                <a:gd name="T8" fmla="*/ 52 w 69"/>
                <a:gd name="T9" fmla="*/ 187 h 187"/>
                <a:gd name="T10" fmla="*/ 28 w 69"/>
                <a:gd name="T11" fmla="*/ 187 h 187"/>
                <a:gd name="T12" fmla="*/ 18 w 69"/>
                <a:gd name="T13" fmla="*/ 167 h 187"/>
                <a:gd name="T14" fmla="*/ 0 w 69"/>
                <a:gd name="T15" fmla="*/ 126 h 187"/>
                <a:gd name="T16" fmla="*/ 0 w 69"/>
                <a:gd name="T17" fmla="*/ 61 h 187"/>
                <a:gd name="T18" fmla="*/ 10 w 69"/>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87">
                  <a:moveTo>
                    <a:pt x="10" y="0"/>
                  </a:moveTo>
                  <a:lnTo>
                    <a:pt x="42" y="55"/>
                  </a:lnTo>
                  <a:lnTo>
                    <a:pt x="59" y="116"/>
                  </a:lnTo>
                  <a:lnTo>
                    <a:pt x="69" y="163"/>
                  </a:lnTo>
                  <a:lnTo>
                    <a:pt x="52" y="187"/>
                  </a:lnTo>
                  <a:lnTo>
                    <a:pt x="28" y="187"/>
                  </a:lnTo>
                  <a:lnTo>
                    <a:pt x="18" y="167"/>
                  </a:lnTo>
                  <a:lnTo>
                    <a:pt x="0" y="126"/>
                  </a:lnTo>
                  <a:lnTo>
                    <a:pt x="0" y="61"/>
                  </a:lnTo>
                  <a:lnTo>
                    <a:pt x="10" y="0"/>
                  </a:lnTo>
                  <a:close/>
                </a:path>
              </a:pathLst>
            </a:custGeom>
            <a:solidFill>
              <a:srgbClr val="FFFFFF"/>
            </a:solidFill>
            <a:ln w="9525">
              <a:solidFill>
                <a:srgbClr val="FFFFFF"/>
              </a:solidFill>
              <a:round/>
              <a:headEnd/>
              <a:tailEnd/>
            </a:ln>
          </p:spPr>
          <p:txBody>
            <a:bodyPr/>
            <a:lstStyle/>
            <a:p>
              <a:endParaRPr lang="en-GB"/>
            </a:p>
          </p:txBody>
        </p:sp>
        <p:sp>
          <p:nvSpPr>
            <p:cNvPr id="86190" name="Freeform 174"/>
            <p:cNvSpPr>
              <a:spLocks/>
            </p:cNvSpPr>
            <p:nvPr/>
          </p:nvSpPr>
          <p:spPr bwMode="auto">
            <a:xfrm>
              <a:off x="2046" y="1659"/>
              <a:ext cx="185" cy="93"/>
            </a:xfrm>
            <a:custGeom>
              <a:avLst/>
              <a:gdLst>
                <a:gd name="T0" fmla="*/ 0 w 185"/>
                <a:gd name="T1" fmla="*/ 0 h 93"/>
                <a:gd name="T2" fmla="*/ 89 w 185"/>
                <a:gd name="T3" fmla="*/ 11 h 93"/>
                <a:gd name="T4" fmla="*/ 154 w 185"/>
                <a:gd name="T5" fmla="*/ 28 h 93"/>
                <a:gd name="T6" fmla="*/ 185 w 185"/>
                <a:gd name="T7" fmla="*/ 52 h 93"/>
                <a:gd name="T8" fmla="*/ 174 w 185"/>
                <a:gd name="T9" fmla="*/ 83 h 93"/>
                <a:gd name="T10" fmla="*/ 154 w 185"/>
                <a:gd name="T11" fmla="*/ 93 h 93"/>
                <a:gd name="T12" fmla="*/ 102 w 185"/>
                <a:gd name="T13" fmla="*/ 79 h 93"/>
                <a:gd name="T14" fmla="*/ 0 w 185"/>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93">
                  <a:moveTo>
                    <a:pt x="0" y="0"/>
                  </a:moveTo>
                  <a:lnTo>
                    <a:pt x="89" y="11"/>
                  </a:lnTo>
                  <a:lnTo>
                    <a:pt x="154" y="28"/>
                  </a:lnTo>
                  <a:lnTo>
                    <a:pt x="185" y="52"/>
                  </a:lnTo>
                  <a:lnTo>
                    <a:pt x="174" y="83"/>
                  </a:lnTo>
                  <a:lnTo>
                    <a:pt x="154" y="93"/>
                  </a:lnTo>
                  <a:lnTo>
                    <a:pt x="102" y="79"/>
                  </a:lnTo>
                  <a:lnTo>
                    <a:pt x="0" y="0"/>
                  </a:lnTo>
                  <a:close/>
                </a:path>
              </a:pathLst>
            </a:custGeom>
            <a:solidFill>
              <a:srgbClr val="FFFFFF"/>
            </a:solidFill>
            <a:ln w="9525">
              <a:solidFill>
                <a:srgbClr val="FFFFFF"/>
              </a:solidFill>
              <a:round/>
              <a:headEnd/>
              <a:tailEnd/>
            </a:ln>
          </p:spPr>
          <p:txBody>
            <a:bodyPr/>
            <a:lstStyle/>
            <a:p>
              <a:endParaRPr lang="en-GB"/>
            </a:p>
          </p:txBody>
        </p:sp>
        <p:sp>
          <p:nvSpPr>
            <p:cNvPr id="86191" name="Freeform 175"/>
            <p:cNvSpPr>
              <a:spLocks/>
            </p:cNvSpPr>
            <p:nvPr/>
          </p:nvSpPr>
          <p:spPr bwMode="auto">
            <a:xfrm>
              <a:off x="2025" y="1817"/>
              <a:ext cx="205" cy="143"/>
            </a:xfrm>
            <a:custGeom>
              <a:avLst/>
              <a:gdLst>
                <a:gd name="T0" fmla="*/ 11 w 205"/>
                <a:gd name="T1" fmla="*/ 102 h 143"/>
                <a:gd name="T2" fmla="*/ 52 w 205"/>
                <a:gd name="T3" fmla="*/ 57 h 143"/>
                <a:gd name="T4" fmla="*/ 117 w 205"/>
                <a:gd name="T5" fmla="*/ 17 h 143"/>
                <a:gd name="T6" fmla="*/ 175 w 205"/>
                <a:gd name="T7" fmla="*/ 0 h 143"/>
                <a:gd name="T8" fmla="*/ 199 w 205"/>
                <a:gd name="T9" fmla="*/ 0 h 143"/>
                <a:gd name="T10" fmla="*/ 205 w 205"/>
                <a:gd name="T11" fmla="*/ 30 h 143"/>
                <a:gd name="T12" fmla="*/ 188 w 205"/>
                <a:gd name="T13" fmla="*/ 51 h 143"/>
                <a:gd name="T14" fmla="*/ 144 w 205"/>
                <a:gd name="T15" fmla="*/ 61 h 143"/>
                <a:gd name="T16" fmla="*/ 103 w 205"/>
                <a:gd name="T17" fmla="*/ 61 h 143"/>
                <a:gd name="T18" fmla="*/ 55 w 205"/>
                <a:gd name="T19" fmla="*/ 91 h 143"/>
                <a:gd name="T20" fmla="*/ 14 w 205"/>
                <a:gd name="T21" fmla="*/ 129 h 143"/>
                <a:gd name="T22" fmla="*/ 0 w 205"/>
                <a:gd name="T23" fmla="*/ 143 h 143"/>
                <a:gd name="T24" fmla="*/ 11 w 205"/>
                <a:gd name="T2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143">
                  <a:moveTo>
                    <a:pt x="11" y="102"/>
                  </a:moveTo>
                  <a:lnTo>
                    <a:pt x="52" y="57"/>
                  </a:lnTo>
                  <a:lnTo>
                    <a:pt x="117" y="17"/>
                  </a:lnTo>
                  <a:lnTo>
                    <a:pt x="175" y="0"/>
                  </a:lnTo>
                  <a:lnTo>
                    <a:pt x="199" y="0"/>
                  </a:lnTo>
                  <a:lnTo>
                    <a:pt x="205" y="30"/>
                  </a:lnTo>
                  <a:lnTo>
                    <a:pt x="188" y="51"/>
                  </a:lnTo>
                  <a:lnTo>
                    <a:pt x="144" y="61"/>
                  </a:lnTo>
                  <a:lnTo>
                    <a:pt x="103" y="61"/>
                  </a:lnTo>
                  <a:lnTo>
                    <a:pt x="55" y="91"/>
                  </a:lnTo>
                  <a:lnTo>
                    <a:pt x="14" y="129"/>
                  </a:lnTo>
                  <a:lnTo>
                    <a:pt x="0" y="143"/>
                  </a:lnTo>
                  <a:lnTo>
                    <a:pt x="11" y="102"/>
                  </a:lnTo>
                  <a:close/>
                </a:path>
              </a:pathLst>
            </a:custGeom>
            <a:solidFill>
              <a:srgbClr val="FFFFFF"/>
            </a:solidFill>
            <a:ln w="9525">
              <a:solidFill>
                <a:srgbClr val="FFFFFF"/>
              </a:solidFill>
              <a:round/>
              <a:headEnd/>
              <a:tailEnd/>
            </a:ln>
          </p:spPr>
          <p:txBody>
            <a:bodyPr/>
            <a:lstStyle/>
            <a:p>
              <a:endParaRPr lang="en-GB"/>
            </a:p>
          </p:txBody>
        </p:sp>
        <p:sp>
          <p:nvSpPr>
            <p:cNvPr id="86192" name="Freeform 176"/>
            <p:cNvSpPr>
              <a:spLocks/>
            </p:cNvSpPr>
            <p:nvPr/>
          </p:nvSpPr>
          <p:spPr bwMode="auto">
            <a:xfrm>
              <a:off x="2247" y="1939"/>
              <a:ext cx="54" cy="104"/>
            </a:xfrm>
            <a:custGeom>
              <a:avLst/>
              <a:gdLst>
                <a:gd name="T0" fmla="*/ 25 w 54"/>
                <a:gd name="T1" fmla="*/ 104 h 104"/>
                <a:gd name="T2" fmla="*/ 0 w 54"/>
                <a:gd name="T3" fmla="*/ 60 h 104"/>
                <a:gd name="T4" fmla="*/ 0 w 54"/>
                <a:gd name="T5" fmla="*/ 18 h 104"/>
                <a:gd name="T6" fmla="*/ 30 w 54"/>
                <a:gd name="T7" fmla="*/ 0 h 104"/>
                <a:gd name="T8" fmla="*/ 54 w 54"/>
                <a:gd name="T9" fmla="*/ 21 h 104"/>
                <a:gd name="T10" fmla="*/ 40 w 54"/>
                <a:gd name="T11" fmla="*/ 63 h 104"/>
                <a:gd name="T12" fmla="*/ 25 w 54"/>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54" h="104">
                  <a:moveTo>
                    <a:pt x="25" y="104"/>
                  </a:moveTo>
                  <a:lnTo>
                    <a:pt x="0" y="60"/>
                  </a:lnTo>
                  <a:lnTo>
                    <a:pt x="0" y="18"/>
                  </a:lnTo>
                  <a:lnTo>
                    <a:pt x="30" y="0"/>
                  </a:lnTo>
                  <a:lnTo>
                    <a:pt x="54" y="21"/>
                  </a:lnTo>
                  <a:lnTo>
                    <a:pt x="40" y="63"/>
                  </a:lnTo>
                  <a:lnTo>
                    <a:pt x="25" y="104"/>
                  </a:lnTo>
                  <a:close/>
                </a:path>
              </a:pathLst>
            </a:custGeom>
            <a:solidFill>
              <a:srgbClr val="FFFFFF"/>
            </a:solidFill>
            <a:ln w="9525">
              <a:solidFill>
                <a:srgbClr val="FFFFFF"/>
              </a:solidFill>
              <a:round/>
              <a:headEnd/>
              <a:tailEnd/>
            </a:ln>
          </p:spPr>
          <p:txBody>
            <a:bodyPr/>
            <a:lstStyle/>
            <a:p>
              <a:endParaRPr lang="en-GB"/>
            </a:p>
          </p:txBody>
        </p:sp>
      </p:grpSp>
      <p:grpSp>
        <p:nvGrpSpPr>
          <p:cNvPr id="86193" name="Group 177"/>
          <p:cNvGrpSpPr>
            <a:grpSpLocks/>
          </p:cNvGrpSpPr>
          <p:nvPr/>
        </p:nvGrpSpPr>
        <p:grpSpPr bwMode="auto">
          <a:xfrm>
            <a:off x="8402638" y="215900"/>
            <a:ext cx="1243012" cy="950913"/>
            <a:chOff x="5520" y="144"/>
            <a:chExt cx="816" cy="632"/>
          </a:xfrm>
        </p:grpSpPr>
        <p:sp>
          <p:nvSpPr>
            <p:cNvPr id="86194" name="Oval 178"/>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6195" name="Oval 179"/>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6196" name="Oval 180"/>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6197" name="Oval 181"/>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198" name="Oval 182"/>
            <p:cNvSpPr>
              <a:spLocks noChangeArrowheads="1"/>
            </p:cNvSpPr>
            <p:nvPr/>
          </p:nvSpPr>
          <p:spPr bwMode="auto">
            <a:xfrm>
              <a:off x="5756" y="306"/>
              <a:ext cx="205"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199" name="Oval 183"/>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200" name="Freeform 184"/>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201" name="Freeform 185"/>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202" name="Freeform 186"/>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203" name="Freeform 187"/>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6204" name="Oval 188"/>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6205" name="Oval 189"/>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6206" name="Oval 190"/>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6207" name="AutoShape 191"/>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6208" name="AutoShape 192"/>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6209" name="Text Box 193"/>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86210" name="Oval 194"/>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344613" y="558800"/>
            <a:ext cx="3311525" cy="720725"/>
          </a:xfrm>
        </p:spPr>
        <p:txBody>
          <a:bodyPr/>
          <a:lstStyle/>
          <a:p>
            <a:r>
              <a:rPr lang="de-DE" altLang="en-US"/>
              <a:t>Qualität</a:t>
            </a:r>
            <a:br>
              <a:rPr lang="de-DE" altLang="en-US"/>
            </a:br>
            <a:r>
              <a:rPr lang="de-DE" altLang="en-US" sz="1700" i="1"/>
              <a:t>2.</a:t>
            </a:r>
            <a:r>
              <a:rPr lang="de-DE" altLang="en-US" sz="1700"/>
              <a:t> </a:t>
            </a:r>
            <a:r>
              <a:rPr lang="de-DE" altLang="en-US" sz="1700" i="1"/>
              <a:t>Begriffe rund um die Qualität</a:t>
            </a:r>
          </a:p>
        </p:txBody>
      </p:sp>
      <p:sp>
        <p:nvSpPr>
          <p:cNvPr id="141315" name="Line 3"/>
          <p:cNvSpPr>
            <a:spLocks noChangeShapeType="1"/>
          </p:cNvSpPr>
          <p:nvPr/>
        </p:nvSpPr>
        <p:spPr bwMode="auto">
          <a:xfrm flipV="1">
            <a:off x="5114925" y="1296988"/>
            <a:ext cx="4530725" cy="3175"/>
          </a:xfrm>
          <a:prstGeom prst="line">
            <a:avLst/>
          </a:prstGeom>
          <a:noFill/>
          <a:ln w="12700">
            <a:solidFill>
              <a:srgbClr val="FFFF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141316" name="Text Box 4"/>
          <p:cNvSpPr txBox="1">
            <a:spLocks noChangeArrowheads="1"/>
          </p:cNvSpPr>
          <p:nvPr/>
        </p:nvSpPr>
        <p:spPr bwMode="auto">
          <a:xfrm>
            <a:off x="4978400" y="650875"/>
            <a:ext cx="781050"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Deming</a:t>
            </a:r>
          </a:p>
        </p:txBody>
      </p:sp>
      <p:sp>
        <p:nvSpPr>
          <p:cNvPr id="141317" name="Text Box 5"/>
          <p:cNvSpPr txBox="1">
            <a:spLocks noChangeArrowheads="1"/>
          </p:cNvSpPr>
          <p:nvPr/>
        </p:nvSpPr>
        <p:spPr bwMode="auto">
          <a:xfrm>
            <a:off x="8705850" y="506413"/>
            <a:ext cx="865188"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Ishikawa</a:t>
            </a:r>
          </a:p>
        </p:txBody>
      </p:sp>
      <p:sp>
        <p:nvSpPr>
          <p:cNvPr id="141318" name="Text Box 6"/>
          <p:cNvSpPr txBox="1">
            <a:spLocks noChangeArrowheads="1"/>
          </p:cNvSpPr>
          <p:nvPr/>
        </p:nvSpPr>
        <p:spPr bwMode="auto">
          <a:xfrm>
            <a:off x="7608888" y="506413"/>
            <a:ext cx="744537"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Crosby</a:t>
            </a:r>
          </a:p>
        </p:txBody>
      </p:sp>
      <p:sp>
        <p:nvSpPr>
          <p:cNvPr id="141319" name="Text Box 7"/>
          <p:cNvSpPr txBox="1">
            <a:spLocks noChangeArrowheads="1"/>
          </p:cNvSpPr>
          <p:nvPr/>
        </p:nvSpPr>
        <p:spPr bwMode="auto">
          <a:xfrm>
            <a:off x="4975225" y="1401763"/>
            <a:ext cx="485775"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solidFill>
                  <a:srgbClr val="FFFF00"/>
                </a:solidFill>
                <a:latin typeface="Arial" charset="0"/>
              </a:rPr>
              <a:t>1950</a:t>
            </a:r>
          </a:p>
        </p:txBody>
      </p:sp>
      <p:sp>
        <p:nvSpPr>
          <p:cNvPr id="141320" name="Text Box 8"/>
          <p:cNvSpPr txBox="1">
            <a:spLocks noChangeArrowheads="1"/>
          </p:cNvSpPr>
          <p:nvPr/>
        </p:nvSpPr>
        <p:spPr bwMode="auto">
          <a:xfrm>
            <a:off x="6015038" y="1401763"/>
            <a:ext cx="485775"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solidFill>
                  <a:srgbClr val="FFFF00"/>
                </a:solidFill>
                <a:latin typeface="Arial" charset="0"/>
              </a:rPr>
              <a:t>1960</a:t>
            </a:r>
          </a:p>
        </p:txBody>
      </p:sp>
      <p:sp>
        <p:nvSpPr>
          <p:cNvPr id="141321" name="Text Box 9"/>
          <p:cNvSpPr txBox="1">
            <a:spLocks noChangeArrowheads="1"/>
          </p:cNvSpPr>
          <p:nvPr/>
        </p:nvSpPr>
        <p:spPr bwMode="auto">
          <a:xfrm>
            <a:off x="7056438" y="1401763"/>
            <a:ext cx="485775"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solidFill>
                  <a:srgbClr val="FFFF00"/>
                </a:solidFill>
                <a:latin typeface="Arial" charset="0"/>
              </a:rPr>
              <a:t>1970</a:t>
            </a:r>
          </a:p>
        </p:txBody>
      </p:sp>
      <p:sp>
        <p:nvSpPr>
          <p:cNvPr id="141322" name="Text Box 10"/>
          <p:cNvSpPr txBox="1">
            <a:spLocks noChangeArrowheads="1"/>
          </p:cNvSpPr>
          <p:nvPr/>
        </p:nvSpPr>
        <p:spPr bwMode="auto">
          <a:xfrm>
            <a:off x="8097838" y="1401763"/>
            <a:ext cx="485775"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solidFill>
                  <a:srgbClr val="FFFF00"/>
                </a:solidFill>
                <a:latin typeface="Arial" charset="0"/>
              </a:rPr>
              <a:t>1980</a:t>
            </a:r>
          </a:p>
        </p:txBody>
      </p:sp>
      <p:sp>
        <p:nvSpPr>
          <p:cNvPr id="141323" name="Text Box 11"/>
          <p:cNvSpPr txBox="1">
            <a:spLocks noChangeArrowheads="1"/>
          </p:cNvSpPr>
          <p:nvPr/>
        </p:nvSpPr>
        <p:spPr bwMode="auto">
          <a:xfrm>
            <a:off x="9139238" y="1401763"/>
            <a:ext cx="485775"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solidFill>
                  <a:srgbClr val="FFFF00"/>
                </a:solidFill>
                <a:latin typeface="Arial" charset="0"/>
              </a:rPr>
              <a:t>1990</a:t>
            </a:r>
          </a:p>
        </p:txBody>
      </p:sp>
      <p:sp>
        <p:nvSpPr>
          <p:cNvPr id="141324" name="Text Box 12"/>
          <p:cNvSpPr txBox="1">
            <a:spLocks noChangeArrowheads="1"/>
          </p:cNvSpPr>
          <p:nvPr/>
        </p:nvSpPr>
        <p:spPr bwMode="auto">
          <a:xfrm>
            <a:off x="6802438" y="723900"/>
            <a:ext cx="625475"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Juran</a:t>
            </a:r>
          </a:p>
        </p:txBody>
      </p:sp>
      <p:sp>
        <p:nvSpPr>
          <p:cNvPr id="141325" name="Text Box 13"/>
          <p:cNvSpPr txBox="1">
            <a:spLocks noChangeArrowheads="1"/>
          </p:cNvSpPr>
          <p:nvPr/>
        </p:nvSpPr>
        <p:spPr bwMode="auto">
          <a:xfrm>
            <a:off x="219075" y="1858963"/>
            <a:ext cx="942657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Deming:   </a:t>
            </a:r>
            <a:r>
              <a:rPr lang="de-DE" altLang="en-US" sz="1500">
                <a:solidFill>
                  <a:srgbClr val="FFFF00"/>
                </a:solidFill>
                <a:latin typeface="Arial" charset="0"/>
              </a:rPr>
              <a:t>„conformance to specifications“</a:t>
            </a:r>
          </a:p>
          <a:p>
            <a:r>
              <a:rPr lang="de-DE" altLang="en-US" sz="1500">
                <a:solidFill>
                  <a:srgbClr val="FFFFFF"/>
                </a:solidFill>
                <a:latin typeface="Arial" charset="0"/>
              </a:rPr>
              <a:t>		</a:t>
            </a:r>
            <a:r>
              <a:rPr lang="de-DE" altLang="en-US" sz="1300" b="0">
                <a:solidFill>
                  <a:srgbClr val="FFFFFF"/>
                </a:solidFill>
                <a:latin typeface="Arial" charset="0"/>
              </a:rPr>
              <a:t>90% der Abweichungen werden nicht durch Mitarbeiter, sondern durch das System verursacht.</a:t>
            </a:r>
          </a:p>
          <a:p>
            <a:r>
              <a:rPr lang="de-DE" altLang="en-US" sz="1300" b="0">
                <a:solidFill>
                  <a:srgbClr val="FFFFFF"/>
                </a:solidFill>
                <a:latin typeface="Arial" charset="0"/>
              </a:rPr>
              <a:t>		=&gt; Statistische Kontrolle und permanente Verbesserungen</a:t>
            </a:r>
            <a:endParaRPr lang="de-DE" altLang="en-US" sz="1500">
              <a:solidFill>
                <a:srgbClr val="FFFFFF"/>
              </a:solidFill>
              <a:latin typeface="Arial" charset="0"/>
            </a:endParaRPr>
          </a:p>
        </p:txBody>
      </p:sp>
      <p:sp>
        <p:nvSpPr>
          <p:cNvPr id="141326" name="Text Box 14"/>
          <p:cNvSpPr txBox="1">
            <a:spLocks noChangeArrowheads="1"/>
          </p:cNvSpPr>
          <p:nvPr/>
        </p:nvSpPr>
        <p:spPr bwMode="auto">
          <a:xfrm>
            <a:off x="1095375" y="2627313"/>
            <a:ext cx="676116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Juran:	</a:t>
            </a:r>
            <a:r>
              <a:rPr lang="de-DE" altLang="en-US" sz="1500">
                <a:solidFill>
                  <a:srgbClr val="FFFF00"/>
                </a:solidFill>
                <a:latin typeface="Arial" charset="0"/>
              </a:rPr>
              <a:t>„fitness for use“</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300" b="0">
                <a:solidFill>
                  <a:srgbClr val="FFFFFF"/>
                </a:solidFill>
                <a:latin typeface="Arial" charset="0"/>
              </a:rPr>
              <a:t>Qualität ist gleichbedeutend mit Gebrauchstauglichkeit für den Kunden.</a:t>
            </a:r>
            <a:endParaRPr lang="de-DE" altLang="en-US" sz="1300">
              <a:solidFill>
                <a:srgbClr val="FFFFFF"/>
              </a:solidFill>
              <a:latin typeface="Arial" charset="0"/>
            </a:endParaRPr>
          </a:p>
          <a:p>
            <a:r>
              <a:rPr lang="de-DE" altLang="en-US" sz="1500">
                <a:solidFill>
                  <a:srgbClr val="FFFFFF"/>
                </a:solidFill>
                <a:latin typeface="Arial" charset="0"/>
              </a:rPr>
              <a:t>		</a:t>
            </a:r>
            <a:endParaRPr lang="de-DE" altLang="en-US" sz="1300">
              <a:solidFill>
                <a:srgbClr val="FFFFFF"/>
              </a:solidFill>
              <a:latin typeface="Arial" charset="0"/>
            </a:endParaRPr>
          </a:p>
        </p:txBody>
      </p:sp>
      <p:sp>
        <p:nvSpPr>
          <p:cNvPr id="141327" name="Text Box 15"/>
          <p:cNvSpPr txBox="1">
            <a:spLocks noChangeArrowheads="1"/>
          </p:cNvSpPr>
          <p:nvPr/>
        </p:nvSpPr>
        <p:spPr bwMode="auto">
          <a:xfrm>
            <a:off x="1754188" y="3421063"/>
            <a:ext cx="706596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Crosby:   </a:t>
            </a:r>
            <a:r>
              <a:rPr lang="de-DE" altLang="en-US" sz="1500">
                <a:solidFill>
                  <a:srgbClr val="FFFF00"/>
                </a:solidFill>
                <a:latin typeface="Arial" charset="0"/>
              </a:rPr>
              <a:t>„Vermeidung von Fehlern“</a:t>
            </a:r>
          </a:p>
          <a:p>
            <a:r>
              <a:rPr lang="de-DE" altLang="en-US" sz="1500">
                <a:solidFill>
                  <a:srgbClr val="FFFFFF"/>
                </a:solidFill>
                <a:latin typeface="Arial" charset="0"/>
              </a:rPr>
              <a:t>		</a:t>
            </a:r>
            <a:r>
              <a:rPr lang="de-DE" altLang="en-US" sz="1300" b="0">
                <a:solidFill>
                  <a:srgbClr val="FFFFFF"/>
                </a:solidFill>
                <a:latin typeface="Arial" charset="0"/>
              </a:rPr>
              <a:t>Maßstab für Qualität sind die Kosten der Nichterfüllung von Anforderungen.</a:t>
            </a:r>
          </a:p>
          <a:p>
            <a:r>
              <a:rPr lang="de-DE" altLang="en-US" sz="1300" b="0">
                <a:solidFill>
                  <a:srgbClr val="FFFFFF"/>
                </a:solidFill>
                <a:latin typeface="Arial" charset="0"/>
              </a:rPr>
              <a:t>		„0 Fehler“ muss zum Standardfall werden.</a:t>
            </a:r>
            <a:r>
              <a:rPr lang="de-DE" altLang="en-US" sz="1500" b="0">
                <a:solidFill>
                  <a:srgbClr val="FFFFFF"/>
                </a:solidFill>
                <a:latin typeface="Arial" charset="0"/>
              </a:rPr>
              <a:t>		</a:t>
            </a:r>
            <a:endParaRPr lang="de-DE" altLang="en-US" sz="1300">
              <a:solidFill>
                <a:srgbClr val="FFFFFF"/>
              </a:solidFill>
              <a:latin typeface="Arial" charset="0"/>
            </a:endParaRPr>
          </a:p>
        </p:txBody>
      </p:sp>
      <p:sp>
        <p:nvSpPr>
          <p:cNvPr id="141328" name="Text Box 16"/>
          <p:cNvSpPr txBox="1">
            <a:spLocks noChangeArrowheads="1"/>
          </p:cNvSpPr>
          <p:nvPr/>
        </p:nvSpPr>
        <p:spPr bwMode="auto">
          <a:xfrm>
            <a:off x="2417763" y="4478338"/>
            <a:ext cx="7362825"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Feigenbaum:   </a:t>
            </a:r>
            <a:r>
              <a:rPr lang="de-DE" altLang="en-US" sz="1500">
                <a:solidFill>
                  <a:srgbClr val="FFFF00"/>
                </a:solidFill>
                <a:latin typeface="Arial" charset="0"/>
              </a:rPr>
              <a:t>„Total Quality Control“</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300" b="0">
                <a:solidFill>
                  <a:srgbClr val="FFFFFF"/>
                </a:solidFill>
                <a:latin typeface="Arial" charset="0"/>
              </a:rPr>
              <a:t>Alle involvierten Personen und Funktionen erzeugen Qualität. Neben</a:t>
            </a:r>
          </a:p>
          <a:p>
            <a:r>
              <a:rPr lang="de-DE" altLang="en-US" sz="1300" b="0">
                <a:solidFill>
                  <a:srgbClr val="FFFFFF"/>
                </a:solidFill>
                <a:latin typeface="Arial" charset="0"/>
              </a:rPr>
              <a:t>		dem Gebrauchsnutzen ist auch der Preis ein Qualitätsmerkmal.</a:t>
            </a:r>
            <a:r>
              <a:rPr lang="de-DE" altLang="en-US" sz="1500" b="0">
                <a:solidFill>
                  <a:srgbClr val="FFFFFF"/>
                </a:solidFill>
                <a:latin typeface="Arial" charset="0"/>
              </a:rPr>
              <a:t>		</a:t>
            </a:r>
            <a:endParaRPr lang="de-DE" altLang="en-US" sz="1300">
              <a:solidFill>
                <a:srgbClr val="FFFFFF"/>
              </a:solidFill>
              <a:latin typeface="Arial" charset="0"/>
            </a:endParaRPr>
          </a:p>
        </p:txBody>
      </p:sp>
      <p:sp>
        <p:nvSpPr>
          <p:cNvPr id="141329" name="Text Box 17"/>
          <p:cNvSpPr txBox="1">
            <a:spLocks noChangeArrowheads="1"/>
          </p:cNvSpPr>
          <p:nvPr/>
        </p:nvSpPr>
        <p:spPr bwMode="auto">
          <a:xfrm>
            <a:off x="3151188" y="5618163"/>
            <a:ext cx="675481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FF"/>
                </a:solidFill>
                <a:latin typeface="Arial" charset="0"/>
              </a:rPr>
              <a:t>Ishikawa:   </a:t>
            </a:r>
            <a:r>
              <a:rPr lang="de-DE" altLang="en-US" sz="1500">
                <a:solidFill>
                  <a:srgbClr val="FFFF00"/>
                </a:solidFill>
                <a:latin typeface="Arial" charset="0"/>
              </a:rPr>
              <a:t>„Mitarbeiter-Motivation“</a:t>
            </a:r>
            <a:endParaRPr lang="de-DE" altLang="en-US" sz="1500">
              <a:solidFill>
                <a:srgbClr val="FFFFFF"/>
              </a:solidFill>
              <a:latin typeface="Arial" charset="0"/>
            </a:endParaRPr>
          </a:p>
          <a:p>
            <a:r>
              <a:rPr lang="de-DE" altLang="en-US" sz="1500">
                <a:solidFill>
                  <a:srgbClr val="FFFFFF"/>
                </a:solidFill>
                <a:latin typeface="Arial" charset="0"/>
              </a:rPr>
              <a:t>	</a:t>
            </a:r>
            <a:r>
              <a:rPr lang="de-DE" altLang="en-US" sz="1300" b="0">
                <a:solidFill>
                  <a:srgbClr val="FFFFFF"/>
                </a:solidFill>
                <a:latin typeface="Arial" charset="0"/>
              </a:rPr>
              <a:t>Gleichmäßig hohe Qualität kann nur erzeugt werden, wenn alle</a:t>
            </a:r>
          </a:p>
          <a:p>
            <a:r>
              <a:rPr lang="de-DE" altLang="en-US" sz="1300" b="0">
                <a:solidFill>
                  <a:srgbClr val="FFFFFF"/>
                </a:solidFill>
                <a:latin typeface="Arial" charset="0"/>
              </a:rPr>
              <a:t>	Beteiligten motiviert und in der Lage sind, ihr Potential einzubringen.</a:t>
            </a:r>
            <a:r>
              <a:rPr lang="de-DE" altLang="en-US" sz="1500" b="0">
                <a:solidFill>
                  <a:srgbClr val="FFFFFF"/>
                </a:solidFill>
                <a:latin typeface="Arial" charset="0"/>
              </a:rPr>
              <a:t> </a:t>
            </a:r>
            <a:endParaRPr lang="de-DE" altLang="en-US" sz="1300" b="0">
              <a:solidFill>
                <a:srgbClr val="FFFFFF"/>
              </a:solidFill>
              <a:latin typeface="Arial" charset="0"/>
            </a:endParaRPr>
          </a:p>
        </p:txBody>
      </p:sp>
      <p:sp>
        <p:nvSpPr>
          <p:cNvPr id="141330" name="AutoShape 18"/>
          <p:cNvSpPr>
            <a:spLocks noChangeArrowheads="1"/>
          </p:cNvSpPr>
          <p:nvPr/>
        </p:nvSpPr>
        <p:spPr bwMode="auto">
          <a:xfrm flipV="1">
            <a:off x="584200" y="2381250"/>
            <a:ext cx="292100" cy="339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31" name="AutoShape 19"/>
          <p:cNvSpPr>
            <a:spLocks noChangeArrowheads="1"/>
          </p:cNvSpPr>
          <p:nvPr/>
        </p:nvSpPr>
        <p:spPr bwMode="auto">
          <a:xfrm flipV="1">
            <a:off x="1243013" y="3246438"/>
            <a:ext cx="292100" cy="339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32" name="AutoShape 20"/>
          <p:cNvSpPr>
            <a:spLocks noChangeArrowheads="1"/>
          </p:cNvSpPr>
          <p:nvPr/>
        </p:nvSpPr>
        <p:spPr bwMode="auto">
          <a:xfrm flipV="1">
            <a:off x="1900238" y="4184650"/>
            <a:ext cx="292100" cy="339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33" name="AutoShape 21"/>
          <p:cNvSpPr>
            <a:spLocks noChangeArrowheads="1"/>
          </p:cNvSpPr>
          <p:nvPr/>
        </p:nvSpPr>
        <p:spPr bwMode="auto">
          <a:xfrm flipV="1">
            <a:off x="2630488" y="5360988"/>
            <a:ext cx="292100" cy="3397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34" name="Text Box 22"/>
          <p:cNvSpPr txBox="1">
            <a:spLocks noChangeArrowheads="1"/>
          </p:cNvSpPr>
          <p:nvPr/>
        </p:nvSpPr>
        <p:spPr bwMode="auto">
          <a:xfrm>
            <a:off x="376238" y="2889250"/>
            <a:ext cx="1716087"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00"/>
                </a:solidFill>
                <a:latin typeface="Arial" charset="0"/>
              </a:rPr>
              <a:t>+ Gebrauchstauglichkeit</a:t>
            </a:r>
          </a:p>
        </p:txBody>
      </p:sp>
      <p:sp>
        <p:nvSpPr>
          <p:cNvPr id="141335" name="Text Box 23"/>
          <p:cNvSpPr txBox="1">
            <a:spLocks noChangeArrowheads="1"/>
          </p:cNvSpPr>
          <p:nvPr/>
        </p:nvSpPr>
        <p:spPr bwMode="auto">
          <a:xfrm>
            <a:off x="900113" y="3754438"/>
            <a:ext cx="1119187"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00"/>
                </a:solidFill>
                <a:latin typeface="Arial" charset="0"/>
              </a:rPr>
              <a:t>+ „Zero Defect“</a:t>
            </a:r>
          </a:p>
        </p:txBody>
      </p:sp>
      <p:sp>
        <p:nvSpPr>
          <p:cNvPr id="141336" name="Text Box 24"/>
          <p:cNvSpPr txBox="1">
            <a:spLocks noChangeArrowheads="1"/>
          </p:cNvSpPr>
          <p:nvPr/>
        </p:nvSpPr>
        <p:spPr bwMode="auto">
          <a:xfrm>
            <a:off x="1427163" y="4683125"/>
            <a:ext cx="205422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solidFill>
                  <a:srgbClr val="FFFF00"/>
                </a:solidFill>
                <a:latin typeface="Arial" charset="0"/>
              </a:rPr>
              <a:t>+ Kosten</a:t>
            </a:r>
          </a:p>
          <a:p>
            <a:r>
              <a:rPr lang="de-DE" altLang="en-US" sz="1100">
                <a:solidFill>
                  <a:srgbClr val="FFFF00"/>
                </a:solidFill>
                <a:latin typeface="Arial" charset="0"/>
              </a:rPr>
              <a:t>+ Einbindung aller Mitarbeiter</a:t>
            </a:r>
          </a:p>
        </p:txBody>
      </p:sp>
      <p:sp>
        <p:nvSpPr>
          <p:cNvPr id="141337" name="Text Box 25"/>
          <p:cNvSpPr txBox="1">
            <a:spLocks noChangeArrowheads="1"/>
          </p:cNvSpPr>
          <p:nvPr/>
        </p:nvSpPr>
        <p:spPr bwMode="auto">
          <a:xfrm>
            <a:off x="2074863" y="5919788"/>
            <a:ext cx="1281112"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100">
                <a:solidFill>
                  <a:srgbClr val="FFFF00"/>
                </a:solidFill>
                <a:latin typeface="Arial" charset="0"/>
              </a:rPr>
              <a:t>+ Soziales Umfeld</a:t>
            </a:r>
          </a:p>
        </p:txBody>
      </p:sp>
      <p:sp>
        <p:nvSpPr>
          <p:cNvPr id="141338" name="Text Box 26"/>
          <p:cNvSpPr txBox="1">
            <a:spLocks noChangeArrowheads="1"/>
          </p:cNvSpPr>
          <p:nvPr/>
        </p:nvSpPr>
        <p:spPr bwMode="auto">
          <a:xfrm>
            <a:off x="7977188" y="217488"/>
            <a:ext cx="1150937"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Feigenbaum</a:t>
            </a:r>
          </a:p>
        </p:txBody>
      </p:sp>
      <p:sp>
        <p:nvSpPr>
          <p:cNvPr id="141339" name="AutoShape 27"/>
          <p:cNvSpPr>
            <a:spLocks noChangeArrowheads="1"/>
          </p:cNvSpPr>
          <p:nvPr/>
        </p:nvSpPr>
        <p:spPr bwMode="auto">
          <a:xfrm>
            <a:off x="5260975" y="1006475"/>
            <a:ext cx="219075" cy="204788"/>
          </a:xfrm>
          <a:prstGeom prst="star5">
            <a:avLst/>
          </a:prstGeom>
          <a:noFill/>
          <a:ln w="127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40" name="AutoShape 28"/>
          <p:cNvSpPr>
            <a:spLocks noChangeArrowheads="1"/>
          </p:cNvSpPr>
          <p:nvPr/>
        </p:nvSpPr>
        <p:spPr bwMode="auto">
          <a:xfrm>
            <a:off x="7088188" y="1009650"/>
            <a:ext cx="219075" cy="206375"/>
          </a:xfrm>
          <a:prstGeom prst="star5">
            <a:avLst/>
          </a:prstGeom>
          <a:noFill/>
          <a:ln w="127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41" name="AutoShape 29"/>
          <p:cNvSpPr>
            <a:spLocks noChangeArrowheads="1"/>
          </p:cNvSpPr>
          <p:nvPr/>
        </p:nvSpPr>
        <p:spPr bwMode="auto">
          <a:xfrm>
            <a:off x="7891463" y="1009650"/>
            <a:ext cx="219075" cy="206375"/>
          </a:xfrm>
          <a:prstGeom prst="star5">
            <a:avLst/>
          </a:prstGeom>
          <a:noFill/>
          <a:ln w="127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42" name="AutoShape 30"/>
          <p:cNvSpPr>
            <a:spLocks noChangeArrowheads="1"/>
          </p:cNvSpPr>
          <p:nvPr/>
        </p:nvSpPr>
        <p:spPr bwMode="auto">
          <a:xfrm>
            <a:off x="8402638" y="793750"/>
            <a:ext cx="220662" cy="206375"/>
          </a:xfrm>
          <a:prstGeom prst="star5">
            <a:avLst/>
          </a:prstGeom>
          <a:noFill/>
          <a:ln w="127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41343" name="AutoShape 31"/>
          <p:cNvSpPr>
            <a:spLocks noChangeArrowheads="1"/>
          </p:cNvSpPr>
          <p:nvPr/>
        </p:nvSpPr>
        <p:spPr bwMode="auto">
          <a:xfrm>
            <a:off x="9061450" y="1009650"/>
            <a:ext cx="219075" cy="206375"/>
          </a:xfrm>
          <a:prstGeom prst="star5">
            <a:avLst/>
          </a:prstGeom>
          <a:noFill/>
          <a:ln w="12700">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344613" y="550863"/>
            <a:ext cx="6570662" cy="720725"/>
          </a:xfrm>
        </p:spPr>
        <p:txBody>
          <a:bodyPr/>
          <a:lstStyle/>
          <a:p>
            <a:r>
              <a:rPr lang="de-DE" altLang="en-US"/>
              <a:t>Architektur - ein Maßstab für Qualität</a:t>
            </a:r>
            <a:br>
              <a:rPr lang="de-DE" altLang="en-US"/>
            </a:br>
            <a:r>
              <a:rPr lang="de-DE" altLang="en-US" sz="1700" i="1"/>
              <a:t>4. Wirkungsfelder : Software-Management</a:t>
            </a:r>
            <a:r>
              <a:rPr lang="de-DE" altLang="en-US" sz="1700"/>
              <a:t> </a:t>
            </a:r>
          </a:p>
        </p:txBody>
      </p:sp>
      <p:sp>
        <p:nvSpPr>
          <p:cNvPr id="27651" name="Text Box 3"/>
          <p:cNvSpPr txBox="1">
            <a:spLocks noChangeArrowheads="1"/>
          </p:cNvSpPr>
          <p:nvPr/>
        </p:nvSpPr>
        <p:spPr bwMode="auto">
          <a:xfrm>
            <a:off x="1316038" y="1579563"/>
            <a:ext cx="8589962" cy="328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1500">
                <a:solidFill>
                  <a:srgbClr val="FFFFFF"/>
                </a:solidFill>
                <a:latin typeface="Arial" charset="0"/>
              </a:rPr>
              <a:t> Eine gute Architektur ist eine </a:t>
            </a:r>
            <a:r>
              <a:rPr lang="de-DE" altLang="en-US" sz="1500">
                <a:solidFill>
                  <a:srgbClr val="FFFF00"/>
                </a:solidFill>
                <a:latin typeface="Arial" charset="0"/>
              </a:rPr>
              <a:t>Voraussetzung für gute Anwendungen</a:t>
            </a:r>
            <a:r>
              <a:rPr lang="de-DE" altLang="en-US" sz="1500">
                <a:solidFill>
                  <a:srgbClr val="FFFFFF"/>
                </a:solidFill>
                <a:latin typeface="Arial" charset="0"/>
              </a:rPr>
              <a:t>.</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Design-Ergebnisse verlieren ihren zufälligen ( „persönlichen“ ) Charakter.</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Die Anwendungsarchitektur ist die </a:t>
            </a:r>
            <a:r>
              <a:rPr lang="de-DE" altLang="en-US" sz="1500">
                <a:solidFill>
                  <a:srgbClr val="FFFF00"/>
                </a:solidFill>
                <a:latin typeface="Arial" charset="0"/>
              </a:rPr>
              <a:t>Bewertungsgrundlage</a:t>
            </a:r>
            <a:r>
              <a:rPr lang="de-DE" altLang="en-US" sz="1500">
                <a:solidFill>
                  <a:srgbClr val="FFFFFF"/>
                </a:solidFill>
                <a:latin typeface="Arial" charset="0"/>
              </a:rPr>
              <a:t> für Design-Entscheidungen.</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Die Anwendungsarchitektur liefert eine </a:t>
            </a:r>
            <a:r>
              <a:rPr lang="de-DE" altLang="en-US" sz="1500">
                <a:solidFill>
                  <a:srgbClr val="FFFF00"/>
                </a:solidFill>
                <a:latin typeface="Arial" charset="0"/>
              </a:rPr>
              <a:t>Systematik </a:t>
            </a:r>
            <a:r>
              <a:rPr lang="de-DE" altLang="en-US" sz="1500">
                <a:solidFill>
                  <a:srgbClr val="FFFFFF"/>
                </a:solidFill>
                <a:latin typeface="Arial" charset="0"/>
              </a:rPr>
              <a:t>zur Gliederung der Anwendung </a:t>
            </a:r>
            <a:br>
              <a:rPr lang="de-DE" altLang="en-US" sz="1500">
                <a:solidFill>
                  <a:srgbClr val="FFFFFF"/>
                </a:solidFill>
                <a:latin typeface="Arial" charset="0"/>
              </a:rPr>
            </a:br>
            <a:r>
              <a:rPr lang="de-DE" altLang="en-US" sz="1500">
                <a:solidFill>
                  <a:srgbClr val="FFFFFF"/>
                </a:solidFill>
                <a:latin typeface="Arial" charset="0"/>
              </a:rPr>
              <a:t>   in Komponenten ( z.B. OO : Modul-Bildung, Vererbung )</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Sie schafft </a:t>
            </a:r>
            <a:r>
              <a:rPr lang="de-DE" altLang="en-US" sz="1500">
                <a:solidFill>
                  <a:srgbClr val="FFFF00"/>
                </a:solidFill>
                <a:latin typeface="Arial" charset="0"/>
              </a:rPr>
              <a:t>prüfbare Einheiten</a:t>
            </a:r>
            <a:r>
              <a:rPr lang="de-DE" altLang="en-US" sz="1500">
                <a:solidFill>
                  <a:srgbClr val="FFFFFF"/>
                </a:solidFill>
                <a:latin typeface="Arial" charset="0"/>
              </a:rPr>
              <a:t>.</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Eine gute Architektur ist eine </a:t>
            </a:r>
            <a:r>
              <a:rPr lang="de-DE" altLang="en-US" sz="1500">
                <a:solidFill>
                  <a:srgbClr val="FFFF00"/>
                </a:solidFill>
                <a:latin typeface="Arial" charset="0"/>
              </a:rPr>
              <a:t>schnittstellenorientierte</a:t>
            </a:r>
            <a:r>
              <a:rPr lang="de-DE" altLang="en-US" sz="1500">
                <a:solidFill>
                  <a:srgbClr val="FFFFFF"/>
                </a:solidFill>
                <a:latin typeface="Arial" charset="0"/>
              </a:rPr>
              <a:t> Architektur.</a:t>
            </a:r>
          </a:p>
          <a:p>
            <a:pPr>
              <a:lnSpc>
                <a:spcPct val="100000"/>
              </a:lnSpc>
              <a:buFontTx/>
              <a:buChar char="•"/>
            </a:pPr>
            <a:endParaRPr lang="de-DE" altLang="en-US" sz="1500">
              <a:solidFill>
                <a:srgbClr val="FFFFFF"/>
              </a:solidFill>
              <a:latin typeface="Arial" charset="0"/>
            </a:endParaRPr>
          </a:p>
          <a:p>
            <a:pPr>
              <a:lnSpc>
                <a:spcPct val="100000"/>
              </a:lnSpc>
              <a:buFontTx/>
              <a:buChar char="•"/>
            </a:pPr>
            <a:r>
              <a:rPr lang="de-DE" altLang="en-US" sz="1500">
                <a:solidFill>
                  <a:srgbClr val="FFFFFF"/>
                </a:solidFill>
                <a:latin typeface="Arial" charset="0"/>
              </a:rPr>
              <a:t> Sie ist zugleich </a:t>
            </a:r>
            <a:r>
              <a:rPr lang="de-DE" altLang="en-US" sz="1500">
                <a:solidFill>
                  <a:srgbClr val="FFFF00"/>
                </a:solidFill>
                <a:latin typeface="Arial" charset="0"/>
              </a:rPr>
              <a:t>Bildungs- und Strukturierungsprinzip</a:t>
            </a:r>
            <a:r>
              <a:rPr lang="de-DE" altLang="en-US" sz="1500">
                <a:solidFill>
                  <a:srgbClr val="FFFFFF"/>
                </a:solidFill>
                <a:latin typeface="Arial" charset="0"/>
              </a:rPr>
              <a:t>.</a:t>
            </a:r>
          </a:p>
        </p:txBody>
      </p:sp>
      <p:sp>
        <p:nvSpPr>
          <p:cNvPr id="27653" name="Text Box 5"/>
          <p:cNvSpPr txBox="1">
            <a:spLocks noChangeArrowheads="1"/>
          </p:cNvSpPr>
          <p:nvPr/>
        </p:nvSpPr>
        <p:spPr bwMode="auto">
          <a:xfrm>
            <a:off x="1827213" y="5202238"/>
            <a:ext cx="52895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solidFill>
                  <a:srgbClr val="FFFFFF"/>
                </a:solidFill>
                <a:latin typeface="Arial" charset="0"/>
              </a:rPr>
              <a:t>Batch &lt;-&gt; Dialogprogramme</a:t>
            </a:r>
          </a:p>
          <a:p>
            <a:pPr>
              <a:lnSpc>
                <a:spcPct val="100000"/>
              </a:lnSpc>
            </a:pPr>
            <a:r>
              <a:rPr lang="de-DE" altLang="en-US" sz="1500">
                <a:solidFill>
                  <a:srgbClr val="FFFFFF"/>
                </a:solidFill>
                <a:latin typeface="Arial" charset="0"/>
              </a:rPr>
              <a:t>monolithisch &lt;-&gt; Client/Server</a:t>
            </a:r>
          </a:p>
          <a:p>
            <a:pPr>
              <a:lnSpc>
                <a:spcPct val="100000"/>
              </a:lnSpc>
            </a:pPr>
            <a:r>
              <a:rPr lang="de-DE" altLang="en-US" sz="1500">
                <a:solidFill>
                  <a:srgbClr val="FFFFFF"/>
                </a:solidFill>
                <a:latin typeface="Arial" charset="0"/>
              </a:rPr>
              <a:t>1-, 2-, 3-, n-tier Schichtenmodelle</a:t>
            </a:r>
          </a:p>
          <a:p>
            <a:pPr>
              <a:lnSpc>
                <a:spcPct val="100000"/>
              </a:lnSpc>
            </a:pPr>
            <a:r>
              <a:rPr lang="de-DE" altLang="en-US" sz="1500">
                <a:solidFill>
                  <a:srgbClr val="FFFFFF"/>
                </a:solidFill>
                <a:latin typeface="Arial" charset="0"/>
              </a:rPr>
              <a:t>CORBA (Common Object Request Brooker Architecture)</a:t>
            </a:r>
          </a:p>
        </p:txBody>
      </p:sp>
      <p:sp>
        <p:nvSpPr>
          <p:cNvPr id="27654" name="Text Box 6"/>
          <p:cNvSpPr txBox="1">
            <a:spLocks noChangeArrowheads="1"/>
          </p:cNvSpPr>
          <p:nvPr/>
        </p:nvSpPr>
        <p:spPr bwMode="auto">
          <a:xfrm rot="-5400000">
            <a:off x="984250" y="5529263"/>
            <a:ext cx="116046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00"/>
                </a:solidFill>
                <a:latin typeface="Arial" charset="0"/>
              </a:rPr>
              <a:t>BEISPIEL</a:t>
            </a:r>
          </a:p>
        </p:txBody>
      </p:sp>
      <p:grpSp>
        <p:nvGrpSpPr>
          <p:cNvPr id="27672" name="Group 24"/>
          <p:cNvGrpSpPr>
            <a:grpSpLocks/>
          </p:cNvGrpSpPr>
          <p:nvPr/>
        </p:nvGrpSpPr>
        <p:grpSpPr bwMode="auto">
          <a:xfrm>
            <a:off x="8402638" y="215900"/>
            <a:ext cx="1243012" cy="950913"/>
            <a:chOff x="5520" y="144"/>
            <a:chExt cx="816" cy="632"/>
          </a:xfrm>
        </p:grpSpPr>
        <p:sp>
          <p:nvSpPr>
            <p:cNvPr id="27673" name="Oval 25"/>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27674" name="Oval 26"/>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27675" name="Oval 27"/>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27676" name="Oval 28"/>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77" name="Oval 29"/>
            <p:cNvSpPr>
              <a:spLocks noChangeArrowheads="1"/>
            </p:cNvSpPr>
            <p:nvPr/>
          </p:nvSpPr>
          <p:spPr bwMode="auto">
            <a:xfrm>
              <a:off x="5756" y="306"/>
              <a:ext cx="205"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78" name="Oval 30"/>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79" name="Freeform 31"/>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80" name="Freeform 32"/>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81" name="Freeform 33"/>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82" name="Freeform 34"/>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27683" name="Oval 35"/>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27684" name="Oval 36"/>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27685" name="Oval 37"/>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27686" name="AutoShape 38"/>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27687" name="AutoShape 39"/>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27688" name="Text Box 40"/>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27689" name="Oval 41"/>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344613" y="550863"/>
            <a:ext cx="6740525" cy="720725"/>
          </a:xfrm>
        </p:spPr>
        <p:txBody>
          <a:bodyPr/>
          <a:lstStyle/>
          <a:p>
            <a:r>
              <a:rPr lang="de-DE" altLang="en-US"/>
              <a:t>Produktmanagemant : Fertigungstiefe</a:t>
            </a:r>
            <a:br>
              <a:rPr lang="de-DE" altLang="en-US"/>
            </a:br>
            <a:r>
              <a:rPr lang="de-DE" altLang="en-US" sz="1700" i="1"/>
              <a:t>4. Wirkungsfelder : Software-Management</a:t>
            </a:r>
            <a:r>
              <a:rPr lang="de-DE" altLang="en-US" sz="1700"/>
              <a:t> </a:t>
            </a:r>
          </a:p>
        </p:txBody>
      </p:sp>
      <p:sp>
        <p:nvSpPr>
          <p:cNvPr id="87063" name="Text Box 23"/>
          <p:cNvSpPr txBox="1">
            <a:spLocks noChangeArrowheads="1"/>
          </p:cNvSpPr>
          <p:nvPr/>
        </p:nvSpPr>
        <p:spPr bwMode="auto">
          <a:xfrm>
            <a:off x="976313" y="2886075"/>
            <a:ext cx="744696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FF"/>
                </a:solidFill>
                <a:latin typeface="Arial" charset="0"/>
              </a:rPr>
              <a:t>Wo soll die Grenze zwischen Eigenfertigung und Zukauf liegen?</a:t>
            </a:r>
          </a:p>
        </p:txBody>
      </p:sp>
      <p:grpSp>
        <p:nvGrpSpPr>
          <p:cNvPr id="87064" name="Group 24"/>
          <p:cNvGrpSpPr>
            <a:grpSpLocks/>
          </p:cNvGrpSpPr>
          <p:nvPr/>
        </p:nvGrpSpPr>
        <p:grpSpPr bwMode="auto">
          <a:xfrm>
            <a:off x="8402638" y="215900"/>
            <a:ext cx="1243012" cy="950913"/>
            <a:chOff x="5520" y="144"/>
            <a:chExt cx="816" cy="632"/>
          </a:xfrm>
        </p:grpSpPr>
        <p:sp>
          <p:nvSpPr>
            <p:cNvPr id="87065" name="Oval 25"/>
            <p:cNvSpPr>
              <a:spLocks noChangeArrowheads="1"/>
            </p:cNvSpPr>
            <p:nvPr/>
          </p:nvSpPr>
          <p:spPr bwMode="auto">
            <a:xfrm>
              <a:off x="5520" y="175"/>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7066" name="Oval 26"/>
            <p:cNvSpPr>
              <a:spLocks noChangeArrowheads="1"/>
            </p:cNvSpPr>
            <p:nvPr/>
          </p:nvSpPr>
          <p:spPr bwMode="auto">
            <a:xfrm>
              <a:off x="5795" y="144"/>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7067" name="Oval 27"/>
            <p:cNvSpPr>
              <a:spLocks noChangeArrowheads="1"/>
            </p:cNvSpPr>
            <p:nvPr/>
          </p:nvSpPr>
          <p:spPr bwMode="auto">
            <a:xfrm>
              <a:off x="5704" y="144"/>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7068" name="Oval 28"/>
            <p:cNvSpPr>
              <a:spLocks noChangeArrowheads="1"/>
            </p:cNvSpPr>
            <p:nvPr/>
          </p:nvSpPr>
          <p:spPr bwMode="auto">
            <a:xfrm>
              <a:off x="5808" y="193"/>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69" name="Oval 29"/>
            <p:cNvSpPr>
              <a:spLocks noChangeArrowheads="1"/>
            </p:cNvSpPr>
            <p:nvPr/>
          </p:nvSpPr>
          <p:spPr bwMode="auto">
            <a:xfrm>
              <a:off x="5756" y="306"/>
              <a:ext cx="205" cy="206"/>
            </a:xfrm>
            <a:prstGeom prst="ellipse">
              <a:avLst/>
            </a:prstGeom>
            <a:solidFill>
              <a:srgbClr val="FFFF00"/>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0" name="Oval 30"/>
            <p:cNvSpPr>
              <a:spLocks noChangeArrowheads="1"/>
            </p:cNvSpPr>
            <p:nvPr/>
          </p:nvSpPr>
          <p:spPr bwMode="auto">
            <a:xfrm>
              <a:off x="5861" y="307"/>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1" name="Freeform 31"/>
            <p:cNvSpPr>
              <a:spLocks/>
            </p:cNvSpPr>
            <p:nvPr/>
          </p:nvSpPr>
          <p:spPr bwMode="auto">
            <a:xfrm>
              <a:off x="5863" y="320"/>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2" name="Freeform 32"/>
            <p:cNvSpPr>
              <a:spLocks/>
            </p:cNvSpPr>
            <p:nvPr/>
          </p:nvSpPr>
          <p:spPr bwMode="auto">
            <a:xfrm>
              <a:off x="5811" y="306"/>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3" name="Freeform 33"/>
            <p:cNvSpPr>
              <a:spLocks/>
            </p:cNvSpPr>
            <p:nvPr/>
          </p:nvSpPr>
          <p:spPr bwMode="auto">
            <a:xfrm>
              <a:off x="5912" y="306"/>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4" name="Freeform 34"/>
            <p:cNvSpPr>
              <a:spLocks/>
            </p:cNvSpPr>
            <p:nvPr/>
          </p:nvSpPr>
          <p:spPr bwMode="auto">
            <a:xfrm>
              <a:off x="5861" y="387"/>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FFFF00"/>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7075" name="Oval 35"/>
            <p:cNvSpPr>
              <a:spLocks noChangeArrowheads="1"/>
            </p:cNvSpPr>
            <p:nvPr/>
          </p:nvSpPr>
          <p:spPr bwMode="auto">
            <a:xfrm>
              <a:off x="5622" y="338"/>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7076" name="Oval 36"/>
            <p:cNvSpPr>
              <a:spLocks noChangeArrowheads="1"/>
            </p:cNvSpPr>
            <p:nvPr/>
          </p:nvSpPr>
          <p:spPr bwMode="auto">
            <a:xfrm>
              <a:off x="5561" y="501"/>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7077" name="Oval 37"/>
            <p:cNvSpPr>
              <a:spLocks noChangeArrowheads="1"/>
            </p:cNvSpPr>
            <p:nvPr/>
          </p:nvSpPr>
          <p:spPr bwMode="auto">
            <a:xfrm>
              <a:off x="5663" y="623"/>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7078" name="AutoShape 38"/>
            <p:cNvSpPr>
              <a:spLocks noChangeArrowheads="1"/>
            </p:cNvSpPr>
            <p:nvPr/>
          </p:nvSpPr>
          <p:spPr bwMode="auto">
            <a:xfrm rot="5400000">
              <a:off x="6110" y="477"/>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7079" name="AutoShape 39"/>
            <p:cNvSpPr>
              <a:spLocks noChangeArrowheads="1"/>
            </p:cNvSpPr>
            <p:nvPr/>
          </p:nvSpPr>
          <p:spPr bwMode="auto">
            <a:xfrm rot="5400000">
              <a:off x="6149" y="304"/>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7080" name="Text Box 40"/>
            <p:cNvSpPr txBox="1">
              <a:spLocks noChangeArrowheads="1"/>
            </p:cNvSpPr>
            <p:nvPr/>
          </p:nvSpPr>
          <p:spPr bwMode="auto">
            <a:xfrm>
              <a:off x="5822" y="288"/>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sp>
          <p:nvSpPr>
            <p:cNvPr id="87081" name="Oval 41"/>
            <p:cNvSpPr>
              <a:spLocks noChangeArrowheads="1"/>
            </p:cNvSpPr>
            <p:nvPr/>
          </p:nvSpPr>
          <p:spPr bwMode="auto">
            <a:xfrm>
              <a:off x="5808" y="672"/>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44613" y="550863"/>
            <a:ext cx="4729162" cy="720725"/>
          </a:xfrm>
        </p:spPr>
        <p:txBody>
          <a:bodyPr/>
          <a:lstStyle/>
          <a:p>
            <a:r>
              <a:rPr lang="de-DE" altLang="en-US"/>
              <a:t>Dispositive Ebene</a:t>
            </a:r>
            <a:br>
              <a:rPr lang="de-DE" altLang="en-US"/>
            </a:br>
            <a:r>
              <a:rPr lang="de-DE" altLang="en-US" sz="1700" i="1"/>
              <a:t>4. Wirkungsfelder : Ressourcen-Management</a:t>
            </a:r>
            <a:endParaRPr lang="de-DE" altLang="en-US"/>
          </a:p>
        </p:txBody>
      </p:sp>
      <p:grpSp>
        <p:nvGrpSpPr>
          <p:cNvPr id="88109" name="Group 45"/>
          <p:cNvGrpSpPr>
            <a:grpSpLocks/>
          </p:cNvGrpSpPr>
          <p:nvPr/>
        </p:nvGrpSpPr>
        <p:grpSpPr bwMode="auto">
          <a:xfrm>
            <a:off x="8402638" y="204788"/>
            <a:ext cx="1243012" cy="949325"/>
            <a:chOff x="5520" y="136"/>
            <a:chExt cx="816" cy="632"/>
          </a:xfrm>
        </p:grpSpPr>
        <p:sp>
          <p:nvSpPr>
            <p:cNvPr id="88087" name="Oval 23"/>
            <p:cNvSpPr>
              <a:spLocks noChangeArrowheads="1"/>
            </p:cNvSpPr>
            <p:nvPr/>
          </p:nvSpPr>
          <p:spPr bwMode="auto">
            <a:xfrm>
              <a:off x="5520" y="167"/>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8088" name="Oval 24"/>
            <p:cNvSpPr>
              <a:spLocks noChangeArrowheads="1"/>
            </p:cNvSpPr>
            <p:nvPr/>
          </p:nvSpPr>
          <p:spPr bwMode="auto">
            <a:xfrm>
              <a:off x="5795" y="136"/>
              <a:ext cx="541" cy="540"/>
            </a:xfrm>
            <a:prstGeom prst="ellipse">
              <a:avLst/>
            </a:prstGeom>
            <a:solidFill>
              <a:srgbClr val="FFFF00"/>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8089" name="Oval 25"/>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8090" name="Oval 26"/>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1" name="Oval 27"/>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2" name="Oval 28"/>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3" name="Freeform 29"/>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4" name="Freeform 30"/>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5" name="Freeform 31"/>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6" name="Freeform 32"/>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8097" name="Oval 33"/>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8098" name="Oval 34"/>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8099" name="Oval 35"/>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8100" name="AutoShape 36"/>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8101" name="AutoShape 37"/>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8102" name="Text Box 38"/>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
        <p:nvSpPr>
          <p:cNvPr id="88104" name="Text Box 40"/>
          <p:cNvSpPr txBox="1">
            <a:spLocks noChangeArrowheads="1"/>
          </p:cNvSpPr>
          <p:nvPr/>
        </p:nvSpPr>
        <p:spPr bwMode="auto">
          <a:xfrm>
            <a:off x="1900238" y="2297113"/>
            <a:ext cx="3789362"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900">
                <a:solidFill>
                  <a:srgbClr val="FFFFFF"/>
                </a:solidFill>
                <a:latin typeface="Arial" charset="0"/>
              </a:rPr>
              <a:t>Personal-Entwicklung</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Kundenbezogenes Management</a:t>
            </a:r>
          </a:p>
        </p:txBody>
      </p:sp>
      <p:sp>
        <p:nvSpPr>
          <p:cNvPr id="88105" name="Rectangle 41"/>
          <p:cNvSpPr>
            <a:spLocks noChangeArrowheads="1"/>
          </p:cNvSpPr>
          <p:nvPr/>
        </p:nvSpPr>
        <p:spPr bwMode="auto">
          <a:xfrm rot="-5400000">
            <a:off x="1117600" y="239871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8106" name="Rectangle 42"/>
          <p:cNvSpPr>
            <a:spLocks noChangeArrowheads="1"/>
          </p:cNvSpPr>
          <p:nvPr/>
        </p:nvSpPr>
        <p:spPr bwMode="auto">
          <a:xfrm rot="-5400000">
            <a:off x="1117600" y="2276476"/>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8107" name="Rectangle 43"/>
          <p:cNvSpPr>
            <a:spLocks noChangeArrowheads="1"/>
          </p:cNvSpPr>
          <p:nvPr/>
        </p:nvSpPr>
        <p:spPr bwMode="auto">
          <a:xfrm rot="-5400000">
            <a:off x="1117600" y="32051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88108" name="Rectangle 44"/>
          <p:cNvSpPr>
            <a:spLocks noChangeArrowheads="1"/>
          </p:cNvSpPr>
          <p:nvPr/>
        </p:nvSpPr>
        <p:spPr bwMode="auto">
          <a:xfrm rot="-5400000">
            <a:off x="1117600" y="30908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44613" y="550863"/>
            <a:ext cx="4729162" cy="720725"/>
          </a:xfrm>
        </p:spPr>
        <p:txBody>
          <a:bodyPr/>
          <a:lstStyle/>
          <a:p>
            <a:r>
              <a:rPr lang="de-DE" altLang="en-US"/>
              <a:t>Personal-Entwicklung</a:t>
            </a:r>
            <a:br>
              <a:rPr lang="de-DE" altLang="en-US"/>
            </a:br>
            <a:r>
              <a:rPr lang="de-DE" altLang="en-US" sz="1700" i="1"/>
              <a:t>4. Wirkungsfelder : Ressourcen-Management</a:t>
            </a:r>
          </a:p>
        </p:txBody>
      </p:sp>
      <p:sp>
        <p:nvSpPr>
          <p:cNvPr id="89146" name="Text Box 58"/>
          <p:cNvSpPr txBox="1">
            <a:spLocks noChangeArrowheads="1"/>
          </p:cNvSpPr>
          <p:nvPr/>
        </p:nvSpPr>
        <p:spPr bwMode="auto">
          <a:xfrm>
            <a:off x="590550" y="1547813"/>
            <a:ext cx="6299200" cy="2587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In a changing world the choice is that of changing or being changed.</a:t>
            </a:r>
          </a:p>
        </p:txBody>
      </p:sp>
      <p:grpSp>
        <p:nvGrpSpPr>
          <p:cNvPr id="89147" name="Group 59"/>
          <p:cNvGrpSpPr>
            <a:grpSpLocks/>
          </p:cNvGrpSpPr>
          <p:nvPr/>
        </p:nvGrpSpPr>
        <p:grpSpPr bwMode="auto">
          <a:xfrm>
            <a:off x="411163" y="1501775"/>
            <a:ext cx="6677025" cy="360363"/>
            <a:chOff x="2792" y="3888"/>
            <a:chExt cx="3360" cy="240"/>
          </a:xfrm>
        </p:grpSpPr>
        <p:sp>
          <p:nvSpPr>
            <p:cNvPr id="89148" name="Line 60"/>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89149" name="Line 61"/>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89150" name="Text Box 62"/>
          <p:cNvSpPr txBox="1">
            <a:spLocks noChangeArrowheads="1"/>
          </p:cNvSpPr>
          <p:nvPr/>
        </p:nvSpPr>
        <p:spPr bwMode="auto">
          <a:xfrm>
            <a:off x="6870700" y="1373188"/>
            <a:ext cx="390525"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a:solidFill>
                  <a:schemeClr val="folHlink"/>
                </a:solidFill>
                <a:latin typeface="Arial" charset="0"/>
              </a:rPr>
              <a:t>“</a:t>
            </a:r>
            <a:endParaRPr lang="de-DE" altLang="en-US" sz="1300">
              <a:latin typeface="Arial" charset="0"/>
            </a:endParaRPr>
          </a:p>
        </p:txBody>
      </p:sp>
      <p:sp>
        <p:nvSpPr>
          <p:cNvPr id="89151" name="Rectangle 63"/>
          <p:cNvSpPr>
            <a:spLocks noChangeArrowheads="1"/>
          </p:cNvSpPr>
          <p:nvPr/>
        </p:nvSpPr>
        <p:spPr bwMode="auto">
          <a:xfrm>
            <a:off x="307975" y="1295400"/>
            <a:ext cx="390525" cy="60325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003366">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400">
                <a:solidFill>
                  <a:schemeClr val="folHlink"/>
                </a:solidFill>
                <a:latin typeface="Arial" charset="0"/>
              </a:rPr>
              <a:t>„</a:t>
            </a:r>
          </a:p>
        </p:txBody>
      </p:sp>
      <p:sp>
        <p:nvSpPr>
          <p:cNvPr id="89152" name="Text Box 64"/>
          <p:cNvSpPr txBox="1">
            <a:spLocks noChangeArrowheads="1"/>
          </p:cNvSpPr>
          <p:nvPr/>
        </p:nvSpPr>
        <p:spPr bwMode="auto">
          <a:xfrm>
            <a:off x="7232650" y="1647825"/>
            <a:ext cx="1446213" cy="2587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Arial" charset="0"/>
              </a:rPr>
              <a:t>Gareth Morgan</a:t>
            </a:r>
          </a:p>
        </p:txBody>
      </p:sp>
      <p:sp>
        <p:nvSpPr>
          <p:cNvPr id="89153" name="Text Box 65"/>
          <p:cNvSpPr txBox="1">
            <a:spLocks noChangeArrowheads="1"/>
          </p:cNvSpPr>
          <p:nvPr/>
        </p:nvSpPr>
        <p:spPr bwMode="auto">
          <a:xfrm>
            <a:off x="476250" y="2041525"/>
            <a:ext cx="7994650" cy="42878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500">
                <a:solidFill>
                  <a:srgbClr val="FFFFFF"/>
                </a:solidFill>
                <a:latin typeface="Arial" charset="0"/>
              </a:rPr>
              <a:t> Jede Reorganisation verändert die Unternehmensverhältnisse.</a:t>
            </a:r>
          </a:p>
          <a:p>
            <a:pPr>
              <a:buFontTx/>
              <a:buChar char="•"/>
            </a:pPr>
            <a:r>
              <a:rPr lang="de-DE" altLang="en-US" sz="1500">
                <a:solidFill>
                  <a:srgbClr val="FFFFFF"/>
                </a:solidFill>
                <a:latin typeface="Arial" charset="0"/>
              </a:rPr>
              <a:t> Neuerungen in der Technologie, in den Arbeitsabläufen </a:t>
            </a:r>
            <a:br>
              <a:rPr lang="de-DE" altLang="en-US" sz="1500">
                <a:solidFill>
                  <a:srgbClr val="FFFFFF"/>
                </a:solidFill>
                <a:latin typeface="Arial" charset="0"/>
              </a:rPr>
            </a:br>
            <a:r>
              <a:rPr lang="de-DE" altLang="en-US" sz="1500">
                <a:solidFill>
                  <a:srgbClr val="FFFFFF"/>
                </a:solidFill>
                <a:latin typeface="Arial" charset="0"/>
              </a:rPr>
              <a:t>   betreffen auch immer die soziale Ebene. ... :</a:t>
            </a: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endParaRPr lang="de-DE" altLang="en-US" sz="1500">
              <a:solidFill>
                <a:srgbClr val="FFFFFF"/>
              </a:solidFill>
              <a:latin typeface="Arial" charset="0"/>
            </a:endParaRPr>
          </a:p>
          <a:p>
            <a:pPr>
              <a:buFontTx/>
              <a:buChar char="•"/>
            </a:pPr>
            <a:r>
              <a:rPr lang="de-DE" altLang="en-US" sz="1500">
                <a:solidFill>
                  <a:srgbClr val="FFFFFF"/>
                </a:solidFill>
                <a:latin typeface="Arial" charset="0"/>
              </a:rPr>
              <a:t> Aufgabe des Management ist es, durch offene Kommunikation Skepsis und Mißtrauen</a:t>
            </a:r>
            <a:br>
              <a:rPr lang="de-DE" altLang="en-US" sz="1500">
                <a:solidFill>
                  <a:srgbClr val="FFFFFF"/>
                </a:solidFill>
                <a:latin typeface="Arial" charset="0"/>
              </a:rPr>
            </a:br>
            <a:r>
              <a:rPr lang="de-DE" altLang="en-US" sz="1500">
                <a:solidFill>
                  <a:srgbClr val="FFFFFF"/>
                </a:solidFill>
                <a:latin typeface="Arial" charset="0"/>
              </a:rPr>
              <a:t>  auszuräumen, Entscheidungen mitzuteilen und zu erklären.</a:t>
            </a:r>
            <a:br>
              <a:rPr lang="de-DE" altLang="en-US" sz="1500">
                <a:solidFill>
                  <a:srgbClr val="FFFFFF"/>
                </a:solidFill>
                <a:latin typeface="Arial" charset="0"/>
              </a:rPr>
            </a:br>
            <a:r>
              <a:rPr lang="de-DE" altLang="en-US" sz="1500">
                <a:solidFill>
                  <a:srgbClr val="FFFFFF"/>
                </a:solidFill>
                <a:latin typeface="Arial" charset="0"/>
              </a:rPr>
              <a:t>  </a:t>
            </a:r>
          </a:p>
        </p:txBody>
      </p:sp>
      <p:sp>
        <p:nvSpPr>
          <p:cNvPr id="89154" name="Text Box 66"/>
          <p:cNvSpPr txBox="1">
            <a:spLocks noChangeArrowheads="1"/>
          </p:cNvSpPr>
          <p:nvPr/>
        </p:nvSpPr>
        <p:spPr bwMode="auto">
          <a:xfrm>
            <a:off x="904875" y="3613150"/>
            <a:ext cx="2398713" cy="7064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Enthusiastische</a:t>
            </a:r>
          </a:p>
          <a:p>
            <a:pPr algn="ctr"/>
            <a:r>
              <a:rPr lang="de-DE" altLang="en-US" sz="1500">
                <a:solidFill>
                  <a:srgbClr val="FFFFFF"/>
                </a:solidFill>
                <a:latin typeface="Arial" charset="0"/>
              </a:rPr>
              <a:t>Befürworter</a:t>
            </a:r>
          </a:p>
          <a:p>
            <a:pPr algn="ctr"/>
            <a:r>
              <a:rPr lang="de-DE" altLang="en-US" sz="1500">
                <a:solidFill>
                  <a:srgbClr val="FFFFFF"/>
                </a:solidFill>
                <a:latin typeface="Arial" charset="0"/>
              </a:rPr>
              <a:t>„Was neu ist, ist besser!“</a:t>
            </a:r>
          </a:p>
        </p:txBody>
      </p:sp>
      <p:sp>
        <p:nvSpPr>
          <p:cNvPr id="89155" name="Text Box 67"/>
          <p:cNvSpPr txBox="1">
            <a:spLocks noChangeArrowheads="1"/>
          </p:cNvSpPr>
          <p:nvPr/>
        </p:nvSpPr>
        <p:spPr bwMode="auto">
          <a:xfrm>
            <a:off x="4484688" y="3249613"/>
            <a:ext cx="2765425"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Neutrale Anpasser</a:t>
            </a:r>
          </a:p>
          <a:p>
            <a:pPr algn="ctr"/>
            <a:r>
              <a:rPr lang="de-DE" altLang="en-US" sz="1500">
                <a:solidFill>
                  <a:srgbClr val="FFFFFF"/>
                </a:solidFill>
                <a:latin typeface="Arial" charset="0"/>
              </a:rPr>
              <a:t>„Wenn es denn sein muss ...“</a:t>
            </a:r>
          </a:p>
        </p:txBody>
      </p:sp>
      <p:sp>
        <p:nvSpPr>
          <p:cNvPr id="89156" name="Text Box 68"/>
          <p:cNvSpPr txBox="1">
            <a:spLocks noChangeArrowheads="1"/>
          </p:cNvSpPr>
          <p:nvPr/>
        </p:nvSpPr>
        <p:spPr bwMode="auto">
          <a:xfrm>
            <a:off x="3895725" y="4621213"/>
            <a:ext cx="1878013"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Stille Resignierer</a:t>
            </a:r>
          </a:p>
          <a:p>
            <a:pPr algn="ctr"/>
            <a:r>
              <a:rPr lang="de-DE" altLang="en-US" sz="1500">
                <a:solidFill>
                  <a:srgbClr val="FFFFFF"/>
                </a:solidFill>
                <a:latin typeface="Arial" charset="0"/>
              </a:rPr>
              <a:t>„Wann ist Freitag?“</a:t>
            </a:r>
          </a:p>
        </p:txBody>
      </p:sp>
      <p:sp>
        <p:nvSpPr>
          <p:cNvPr id="89159" name="AutoShape 71"/>
          <p:cNvSpPr>
            <a:spLocks noChangeArrowheads="1"/>
          </p:cNvSpPr>
          <p:nvPr/>
        </p:nvSpPr>
        <p:spPr bwMode="auto">
          <a:xfrm rot="2264253">
            <a:off x="3506788" y="3608388"/>
            <a:ext cx="950912" cy="793750"/>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1500">
              <a:solidFill>
                <a:srgbClr val="FFFFFF"/>
              </a:solidFill>
              <a:latin typeface="Arial" charset="0"/>
            </a:endParaRPr>
          </a:p>
        </p:txBody>
      </p:sp>
      <p:grpSp>
        <p:nvGrpSpPr>
          <p:cNvPr id="89160" name="Group 72"/>
          <p:cNvGrpSpPr>
            <a:grpSpLocks/>
          </p:cNvGrpSpPr>
          <p:nvPr/>
        </p:nvGrpSpPr>
        <p:grpSpPr bwMode="auto">
          <a:xfrm>
            <a:off x="8402638" y="204788"/>
            <a:ext cx="1243012" cy="949325"/>
            <a:chOff x="5520" y="136"/>
            <a:chExt cx="816" cy="632"/>
          </a:xfrm>
        </p:grpSpPr>
        <p:sp>
          <p:nvSpPr>
            <p:cNvPr id="89161" name="Oval 73"/>
            <p:cNvSpPr>
              <a:spLocks noChangeArrowheads="1"/>
            </p:cNvSpPr>
            <p:nvPr/>
          </p:nvSpPr>
          <p:spPr bwMode="auto">
            <a:xfrm>
              <a:off x="5520" y="167"/>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9162" name="Oval 74"/>
            <p:cNvSpPr>
              <a:spLocks noChangeArrowheads="1"/>
            </p:cNvSpPr>
            <p:nvPr/>
          </p:nvSpPr>
          <p:spPr bwMode="auto">
            <a:xfrm>
              <a:off x="5795" y="136"/>
              <a:ext cx="541" cy="540"/>
            </a:xfrm>
            <a:prstGeom prst="ellipse">
              <a:avLst/>
            </a:prstGeom>
            <a:solidFill>
              <a:srgbClr val="FFFF00"/>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9163" name="Oval 75"/>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89164" name="Oval 76"/>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65" name="Oval 77"/>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66" name="Oval 78"/>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67" name="Freeform 79"/>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68" name="Freeform 80"/>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69" name="Freeform 81"/>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70" name="Freeform 82"/>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89171" name="Oval 83"/>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9172" name="Oval 84"/>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9173" name="Oval 85"/>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89174" name="AutoShape 86"/>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9175" name="AutoShape 87"/>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89176" name="Text Box 88"/>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Grp="1" noChangeArrowheads="1"/>
          </p:cNvSpPr>
          <p:nvPr>
            <p:ph type="title"/>
          </p:nvPr>
        </p:nvSpPr>
        <p:spPr>
          <a:xfrm>
            <a:off x="1344613" y="555625"/>
            <a:ext cx="4729162" cy="720725"/>
          </a:xfrm>
        </p:spPr>
        <p:txBody>
          <a:bodyPr/>
          <a:lstStyle/>
          <a:p>
            <a:r>
              <a:rPr lang="de-DE" altLang="en-US"/>
              <a:t>Personal-Entwicklung</a:t>
            </a:r>
            <a:br>
              <a:rPr lang="de-DE" altLang="en-US"/>
            </a:br>
            <a:r>
              <a:rPr lang="de-DE" altLang="en-US" sz="1700" i="1"/>
              <a:t>4. Wirkungsfelder : Ressourcen-Management</a:t>
            </a:r>
          </a:p>
        </p:txBody>
      </p:sp>
      <p:sp>
        <p:nvSpPr>
          <p:cNvPr id="101400" name="AutoShape 24"/>
          <p:cNvSpPr>
            <a:spLocks noChangeArrowheads="1"/>
          </p:cNvSpPr>
          <p:nvPr/>
        </p:nvSpPr>
        <p:spPr bwMode="auto">
          <a:xfrm>
            <a:off x="114300" y="1516063"/>
            <a:ext cx="2735263" cy="1220787"/>
          </a:xfrm>
          <a:prstGeom prst="cloudCallout">
            <a:avLst>
              <a:gd name="adj1" fmla="val 56565"/>
              <a:gd name="adj2" fmla="val 81120"/>
            </a:avLst>
          </a:prstGeom>
          <a:solidFill>
            <a:srgbClr val="FFFFFF"/>
          </a:solidFill>
          <a:ln>
            <a:noFill/>
          </a:ln>
          <a:effectLst>
            <a:outerShdw dist="107763" dir="2700000" algn="ctr" rotWithShape="0">
              <a:schemeClr val="bg1"/>
            </a:outerShdw>
          </a:effectLst>
          <a:extLst>
            <a:ext uri="{91240B29-F687-4F45-9708-019B960494DF}">
              <a14:hiddenLine xmlns:a14="http://schemas.microsoft.com/office/drawing/2010/main" w="12700">
                <a:solidFill>
                  <a:schemeClr val="tx1"/>
                </a:solidFill>
                <a:round/>
                <a:headEnd/>
                <a:tailEnd/>
              </a14:hiddenLine>
            </a:ext>
          </a:ex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Projektbesetzung mit</a:t>
            </a:r>
          </a:p>
          <a:p>
            <a:pPr algn="ctr"/>
            <a:r>
              <a:rPr lang="de-DE" altLang="en-US" sz="1500">
                <a:latin typeface="Arial" charset="0"/>
              </a:rPr>
              <a:t>geeigneten Mitarbeitern</a:t>
            </a:r>
          </a:p>
        </p:txBody>
      </p:sp>
      <p:sp>
        <p:nvSpPr>
          <p:cNvPr id="101401" name="Text Box 25"/>
          <p:cNvSpPr txBox="1">
            <a:spLocks noChangeArrowheads="1"/>
          </p:cNvSpPr>
          <p:nvPr/>
        </p:nvSpPr>
        <p:spPr bwMode="auto">
          <a:xfrm>
            <a:off x="2635250" y="2382838"/>
            <a:ext cx="776288"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rgbClr val="FFFFFF"/>
                </a:solidFill>
                <a:latin typeface="Arial" charset="0"/>
              </a:rPr>
              <a:t>Bedarf</a:t>
            </a:r>
          </a:p>
        </p:txBody>
      </p:sp>
      <p:sp>
        <p:nvSpPr>
          <p:cNvPr id="101402" name="Text Box 26"/>
          <p:cNvSpPr txBox="1">
            <a:spLocks noChangeArrowheads="1"/>
          </p:cNvSpPr>
          <p:nvPr/>
        </p:nvSpPr>
        <p:spPr bwMode="auto">
          <a:xfrm>
            <a:off x="2840038" y="3463925"/>
            <a:ext cx="1171575"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hlink"/>
                </a:solidFill>
                <a:latin typeface="Arial" charset="0"/>
              </a:rPr>
              <a:t>Motivation</a:t>
            </a:r>
          </a:p>
        </p:txBody>
      </p:sp>
      <p:sp>
        <p:nvSpPr>
          <p:cNvPr id="101403" name="Text Box 27"/>
          <p:cNvSpPr txBox="1">
            <a:spLocks noChangeArrowheads="1"/>
          </p:cNvSpPr>
          <p:nvPr/>
        </p:nvSpPr>
        <p:spPr bwMode="auto">
          <a:xfrm>
            <a:off x="365125" y="3538538"/>
            <a:ext cx="2208213" cy="7064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Nicht formalisiert</a:t>
            </a:r>
            <a:r>
              <a:rPr lang="de-DE" altLang="en-US" sz="1500">
                <a:solidFill>
                  <a:srgbClr val="FFFFFF"/>
                </a:solidFill>
                <a:latin typeface="Arial" charset="0"/>
              </a:rPr>
              <a:t>:</a:t>
            </a:r>
          </a:p>
          <a:p>
            <a:r>
              <a:rPr lang="de-DE" altLang="en-US" sz="1500">
                <a:solidFill>
                  <a:srgbClr val="FFFFFF"/>
                </a:solidFill>
                <a:latin typeface="Arial" charset="0"/>
              </a:rPr>
              <a:t>Regelmäßige MA-</a:t>
            </a:r>
          </a:p>
          <a:p>
            <a:r>
              <a:rPr lang="de-DE" altLang="en-US" sz="1500">
                <a:solidFill>
                  <a:srgbClr val="FFFFFF"/>
                </a:solidFill>
                <a:latin typeface="Arial" charset="0"/>
              </a:rPr>
              <a:t>Zufriedenheitsabfragen</a:t>
            </a:r>
          </a:p>
        </p:txBody>
      </p:sp>
      <p:sp>
        <p:nvSpPr>
          <p:cNvPr id="101404" name="Text Box 28"/>
          <p:cNvSpPr txBox="1">
            <a:spLocks noChangeArrowheads="1"/>
          </p:cNvSpPr>
          <p:nvPr/>
        </p:nvSpPr>
        <p:spPr bwMode="auto">
          <a:xfrm>
            <a:off x="6346825" y="1443038"/>
            <a:ext cx="3038475" cy="21590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Nicht formalisiert</a:t>
            </a:r>
            <a:r>
              <a:rPr lang="de-DE" altLang="en-US" sz="1500">
                <a:solidFill>
                  <a:srgbClr val="FFFFFF"/>
                </a:solidFill>
                <a:latin typeface="Arial" charset="0"/>
              </a:rPr>
              <a:t>:</a:t>
            </a:r>
          </a:p>
          <a:p>
            <a:pPr>
              <a:buFontTx/>
              <a:buChar char="•"/>
            </a:pPr>
            <a:r>
              <a:rPr lang="de-DE" altLang="en-US" sz="1500">
                <a:solidFill>
                  <a:srgbClr val="FFFFFF"/>
                </a:solidFill>
                <a:latin typeface="Arial" charset="0"/>
              </a:rPr>
              <a:t> (Arbeitsmarkt am) Standort</a:t>
            </a:r>
          </a:p>
          <a:p>
            <a:pPr>
              <a:buFontTx/>
              <a:buChar char="•"/>
            </a:pPr>
            <a:r>
              <a:rPr lang="de-DE" altLang="en-US" sz="1500">
                <a:solidFill>
                  <a:srgbClr val="FFFFFF"/>
                </a:solidFill>
                <a:latin typeface="Arial" charset="0"/>
              </a:rPr>
              <a:t> Arbeitsverträge</a:t>
            </a:r>
          </a:p>
          <a:p>
            <a:pPr>
              <a:buFontTx/>
              <a:buChar char="•"/>
            </a:pPr>
            <a:r>
              <a:rPr lang="de-DE" altLang="en-US" sz="1500">
                <a:solidFill>
                  <a:srgbClr val="FFFFFF"/>
                </a:solidFill>
                <a:latin typeface="Arial" charset="0"/>
              </a:rPr>
              <a:t> Unternehmensbeteiligung</a:t>
            </a:r>
          </a:p>
          <a:p>
            <a:pPr>
              <a:buFontTx/>
              <a:buChar char="•"/>
            </a:pPr>
            <a:r>
              <a:rPr lang="de-DE" altLang="en-US" sz="1500">
                <a:solidFill>
                  <a:srgbClr val="FFFFFF"/>
                </a:solidFill>
                <a:latin typeface="Arial" charset="0"/>
              </a:rPr>
              <a:t> langfristige Motivation</a:t>
            </a:r>
          </a:p>
          <a:p>
            <a:endParaRPr lang="de-DE" altLang="en-US" sz="1500">
              <a:solidFill>
                <a:srgbClr val="FFFFFF"/>
              </a:solidFill>
              <a:latin typeface="Arial" charset="0"/>
            </a:endParaRPr>
          </a:p>
          <a:p>
            <a:r>
              <a:rPr lang="de-DE" altLang="en-US" sz="1300">
                <a:solidFill>
                  <a:srgbClr val="FFFFFF"/>
                </a:solidFill>
                <a:latin typeface="Arial" charset="0"/>
              </a:rPr>
              <a:t>Warnung vor Knebelungsversuchen!</a:t>
            </a:r>
          </a:p>
          <a:p>
            <a:r>
              <a:rPr lang="de-DE" altLang="en-US" sz="1300">
                <a:solidFill>
                  <a:srgbClr val="FFFFFF"/>
                </a:solidFill>
                <a:latin typeface="Arial" charset="0"/>
              </a:rPr>
              <a:t>Mitarbeiter können nicht zum Bleiben</a:t>
            </a:r>
          </a:p>
          <a:p>
            <a:r>
              <a:rPr lang="de-DE" altLang="en-US" sz="1300">
                <a:solidFill>
                  <a:srgbClr val="FFFFFF"/>
                </a:solidFill>
                <a:latin typeface="Arial" charset="0"/>
              </a:rPr>
              <a:t>gezwungen werden.</a:t>
            </a:r>
          </a:p>
          <a:p>
            <a:r>
              <a:rPr lang="de-DE" altLang="en-US" sz="1300">
                <a:solidFill>
                  <a:srgbClr val="FFFFFF"/>
                </a:solidFill>
                <a:latin typeface="Arial" charset="0"/>
              </a:rPr>
              <a:t>=&gt; pull statt push!</a:t>
            </a:r>
          </a:p>
        </p:txBody>
      </p:sp>
      <p:sp>
        <p:nvSpPr>
          <p:cNvPr id="101405" name="Text Box 29"/>
          <p:cNvSpPr txBox="1">
            <a:spLocks noChangeArrowheads="1"/>
          </p:cNvSpPr>
          <p:nvPr/>
        </p:nvSpPr>
        <p:spPr bwMode="auto">
          <a:xfrm>
            <a:off x="5237163" y="2238375"/>
            <a:ext cx="966787"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accent1"/>
                </a:solidFill>
                <a:latin typeface="Arial" charset="0"/>
              </a:rPr>
              <a:t>Bindung</a:t>
            </a:r>
          </a:p>
        </p:txBody>
      </p:sp>
      <p:sp>
        <p:nvSpPr>
          <p:cNvPr id="101406" name="Text Box 30"/>
          <p:cNvSpPr txBox="1">
            <a:spLocks noChangeArrowheads="1"/>
          </p:cNvSpPr>
          <p:nvPr/>
        </p:nvSpPr>
        <p:spPr bwMode="auto">
          <a:xfrm>
            <a:off x="5116513" y="4616450"/>
            <a:ext cx="538162"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accent2"/>
                </a:solidFill>
                <a:latin typeface="Arial" charset="0"/>
              </a:rPr>
              <a:t>Skill</a:t>
            </a:r>
          </a:p>
        </p:txBody>
      </p:sp>
      <p:sp>
        <p:nvSpPr>
          <p:cNvPr id="101407" name="Text Box 31"/>
          <p:cNvSpPr txBox="1">
            <a:spLocks noChangeArrowheads="1"/>
          </p:cNvSpPr>
          <p:nvPr/>
        </p:nvSpPr>
        <p:spPr bwMode="auto">
          <a:xfrm>
            <a:off x="5918200" y="4627563"/>
            <a:ext cx="3841750" cy="187801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a:solidFill>
                  <a:srgbClr val="FFFF00"/>
                </a:solidFill>
                <a:latin typeface="Arial" charset="0"/>
              </a:rPr>
              <a:t>Formalisiert</a:t>
            </a:r>
            <a:r>
              <a:rPr lang="de-DE" altLang="en-US" sz="1500">
                <a:solidFill>
                  <a:srgbClr val="FFFFFF"/>
                </a:solidFill>
                <a:latin typeface="Arial" charset="0"/>
              </a:rPr>
              <a:t>:</a:t>
            </a:r>
          </a:p>
          <a:p>
            <a:r>
              <a:rPr lang="de-DE" altLang="en-US" sz="1500">
                <a:solidFill>
                  <a:srgbClr val="FFFFFF"/>
                </a:solidFill>
                <a:latin typeface="Arial" charset="0"/>
              </a:rPr>
              <a:t>Durch Vor- und Fortbildung</a:t>
            </a:r>
          </a:p>
          <a:p>
            <a:r>
              <a:rPr lang="de-DE" altLang="en-US" sz="1500">
                <a:solidFill>
                  <a:srgbClr val="FFFFFF"/>
                </a:solidFill>
                <a:latin typeface="Arial" charset="0"/>
              </a:rPr>
              <a:t>fachlich/ sozial/ Führung</a:t>
            </a:r>
          </a:p>
          <a:p>
            <a:endParaRPr lang="de-DE" altLang="en-US" sz="1300">
              <a:solidFill>
                <a:srgbClr val="FFFFFF"/>
              </a:solidFill>
              <a:latin typeface="Arial" charset="0"/>
            </a:endParaRPr>
          </a:p>
          <a:p>
            <a:r>
              <a:rPr lang="de-DE" altLang="en-US" sz="1300">
                <a:solidFill>
                  <a:srgbClr val="FFFFFF"/>
                </a:solidFill>
                <a:latin typeface="Arial" charset="0"/>
              </a:rPr>
              <a:t>ISO 9001/ QE 18: QM-Verfahrensanweisungen</a:t>
            </a:r>
          </a:p>
          <a:p>
            <a:pPr>
              <a:buFontTx/>
              <a:buChar char="•"/>
            </a:pPr>
            <a:r>
              <a:rPr lang="de-DE" altLang="en-US" sz="1300">
                <a:solidFill>
                  <a:srgbClr val="FFFFFF"/>
                </a:solidFill>
                <a:latin typeface="Arial" charset="0"/>
              </a:rPr>
              <a:t> zur Ermittlung des Schulungsbedarfs</a:t>
            </a:r>
          </a:p>
          <a:p>
            <a:pPr>
              <a:buFontTx/>
              <a:buChar char="•"/>
            </a:pPr>
            <a:r>
              <a:rPr lang="de-DE" altLang="en-US" sz="1300">
                <a:solidFill>
                  <a:srgbClr val="FFFFFF"/>
                </a:solidFill>
                <a:latin typeface="Arial" charset="0"/>
              </a:rPr>
              <a:t> zur Schulungsmethode</a:t>
            </a:r>
          </a:p>
          <a:p>
            <a:pPr>
              <a:buFontTx/>
              <a:buChar char="•"/>
            </a:pPr>
            <a:r>
              <a:rPr lang="de-DE" altLang="en-US" sz="1300">
                <a:solidFill>
                  <a:srgbClr val="FFFFFF"/>
                </a:solidFill>
                <a:latin typeface="Arial" charset="0"/>
              </a:rPr>
              <a:t> zur Durchführung &amp; Analyse von    </a:t>
            </a:r>
            <a:br>
              <a:rPr lang="de-DE" altLang="en-US" sz="1300">
                <a:solidFill>
                  <a:srgbClr val="FFFFFF"/>
                </a:solidFill>
                <a:latin typeface="Arial" charset="0"/>
              </a:rPr>
            </a:br>
            <a:r>
              <a:rPr lang="de-DE" altLang="en-US" sz="1300">
                <a:solidFill>
                  <a:srgbClr val="FFFFFF"/>
                </a:solidFill>
                <a:latin typeface="Arial" charset="0"/>
              </a:rPr>
              <a:t>  Mitarbeiterschulungen</a:t>
            </a:r>
            <a:endParaRPr lang="de-DE" altLang="en-US" sz="1500">
              <a:solidFill>
                <a:srgbClr val="FFFFFF"/>
              </a:solidFill>
              <a:latin typeface="Arial" charset="0"/>
            </a:endParaRPr>
          </a:p>
        </p:txBody>
      </p:sp>
      <p:sp>
        <p:nvSpPr>
          <p:cNvPr id="101408" name="Text Box 32"/>
          <p:cNvSpPr txBox="1">
            <a:spLocks noChangeArrowheads="1"/>
          </p:cNvSpPr>
          <p:nvPr/>
        </p:nvSpPr>
        <p:spPr bwMode="auto">
          <a:xfrm>
            <a:off x="365125" y="4489450"/>
            <a:ext cx="4968875" cy="18208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Die Produktivität von</a:t>
            </a:r>
          </a:p>
          <a:p>
            <a:r>
              <a:rPr lang="de-DE" altLang="en-US" sz="1300">
                <a:solidFill>
                  <a:srgbClr val="FFFFFF"/>
                </a:solidFill>
                <a:latin typeface="Arial" charset="0"/>
              </a:rPr>
              <a:t>SW-Entwicklern schwankt</a:t>
            </a:r>
          </a:p>
          <a:p>
            <a:r>
              <a:rPr lang="de-DE" altLang="en-US" sz="1300">
                <a:solidFill>
                  <a:srgbClr val="FFFFFF"/>
                </a:solidFill>
                <a:latin typeface="Arial" charset="0"/>
              </a:rPr>
              <a:t>um den Faktor 1 - 10.</a:t>
            </a:r>
          </a:p>
          <a:p>
            <a:pPr>
              <a:buFontTx/>
              <a:buChar char="•"/>
            </a:pPr>
            <a:r>
              <a:rPr lang="de-DE" altLang="en-US" sz="1300">
                <a:solidFill>
                  <a:srgbClr val="FFFFFF"/>
                </a:solidFill>
                <a:latin typeface="Arial" charset="0"/>
              </a:rPr>
              <a:t> Motivation ist einer der</a:t>
            </a:r>
            <a:br>
              <a:rPr lang="de-DE" altLang="en-US" sz="1300">
                <a:solidFill>
                  <a:srgbClr val="FFFFFF"/>
                </a:solidFill>
                <a:latin typeface="Arial" charset="0"/>
              </a:rPr>
            </a:br>
            <a:r>
              <a:rPr lang="de-DE" altLang="en-US" sz="1300">
                <a:solidFill>
                  <a:srgbClr val="FFFFFF"/>
                </a:solidFill>
                <a:latin typeface="Arial" charset="0"/>
              </a:rPr>
              <a:t>  gewichtigsten Faktoren.</a:t>
            </a:r>
          </a:p>
          <a:p>
            <a:pPr>
              <a:buFontTx/>
              <a:buChar char="•"/>
            </a:pPr>
            <a:r>
              <a:rPr lang="de-DE" altLang="en-US" sz="1300">
                <a:solidFill>
                  <a:srgbClr val="FFFFFF"/>
                </a:solidFill>
                <a:latin typeface="Arial" charset="0"/>
              </a:rPr>
              <a:t> Motivation läßt sich erzeugen und messen,</a:t>
            </a:r>
            <a:br>
              <a:rPr lang="de-DE" altLang="en-US" sz="1300">
                <a:solidFill>
                  <a:srgbClr val="FFFFFF"/>
                </a:solidFill>
                <a:latin typeface="Arial" charset="0"/>
              </a:rPr>
            </a:br>
            <a:r>
              <a:rPr lang="de-DE" altLang="en-US" sz="1300">
                <a:solidFill>
                  <a:srgbClr val="FFFFFF"/>
                </a:solidFill>
                <a:latin typeface="Arial" charset="0"/>
              </a:rPr>
              <a:t>  aber nicht mit Gewalt!</a:t>
            </a:r>
          </a:p>
          <a:p>
            <a:pPr>
              <a:buFontTx/>
              <a:buChar char="•"/>
            </a:pPr>
            <a:endParaRPr lang="de-DE" altLang="en-US" sz="1300">
              <a:solidFill>
                <a:srgbClr val="FFFFFF"/>
              </a:solidFill>
              <a:latin typeface="Arial" charset="0"/>
            </a:endParaRPr>
          </a:p>
          <a:p>
            <a:r>
              <a:rPr lang="de-DE" altLang="en-US" sz="1500">
                <a:solidFill>
                  <a:srgbClr val="FFFFFF"/>
                </a:solidFill>
                <a:latin typeface="Arial" charset="0"/>
              </a:rPr>
              <a:t>Handel: Selbstverantwortung &lt;-&gt; Transparenz</a:t>
            </a:r>
            <a:endParaRPr lang="de-DE" altLang="en-US" sz="1300">
              <a:solidFill>
                <a:srgbClr val="FFFFFF"/>
              </a:solidFill>
              <a:latin typeface="Arial" charset="0"/>
            </a:endParaRPr>
          </a:p>
        </p:txBody>
      </p:sp>
      <p:sp>
        <p:nvSpPr>
          <p:cNvPr id="101409" name="Rectangle 33"/>
          <p:cNvSpPr>
            <a:spLocks noChangeArrowheads="1"/>
          </p:cNvSpPr>
          <p:nvPr/>
        </p:nvSpPr>
        <p:spPr bwMode="auto">
          <a:xfrm>
            <a:off x="6284913" y="1443038"/>
            <a:ext cx="73025" cy="1009650"/>
          </a:xfrm>
          <a:prstGeom prst="rect">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47625" tIns="19050" rIns="47625" bIns="19050" anchor="ctr"/>
          <a:lstStyle/>
          <a:p>
            <a:endParaRPr lang="en-GB"/>
          </a:p>
        </p:txBody>
      </p:sp>
      <p:sp>
        <p:nvSpPr>
          <p:cNvPr id="101410" name="Rectangle 34"/>
          <p:cNvSpPr>
            <a:spLocks noChangeArrowheads="1"/>
          </p:cNvSpPr>
          <p:nvPr/>
        </p:nvSpPr>
        <p:spPr bwMode="auto">
          <a:xfrm>
            <a:off x="5845175" y="4689475"/>
            <a:ext cx="73025" cy="57785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lIns="47625" tIns="19050" rIns="47625" bIns="19050" anchor="ctr"/>
          <a:lstStyle/>
          <a:p>
            <a:endParaRPr lang="en-GB"/>
          </a:p>
        </p:txBody>
      </p:sp>
      <p:sp>
        <p:nvSpPr>
          <p:cNvPr id="101411" name="Rectangle 35"/>
          <p:cNvSpPr>
            <a:spLocks noChangeArrowheads="1"/>
          </p:cNvSpPr>
          <p:nvPr/>
        </p:nvSpPr>
        <p:spPr bwMode="auto">
          <a:xfrm>
            <a:off x="265113" y="3608388"/>
            <a:ext cx="73025" cy="576262"/>
          </a:xfrm>
          <a:prstGeom prst="rect">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47625" tIns="19050" rIns="47625" bIns="19050" anchor="ctr"/>
          <a:lstStyle/>
          <a:p>
            <a:endParaRPr lang="en-GB"/>
          </a:p>
        </p:txBody>
      </p:sp>
      <p:graphicFrame>
        <p:nvGraphicFramePr>
          <p:cNvPr id="101412" name="Object 36"/>
          <p:cNvGraphicFramePr>
            <a:graphicFrameLocks noChangeAspect="1"/>
          </p:cNvGraphicFramePr>
          <p:nvPr/>
        </p:nvGraphicFramePr>
        <p:xfrm>
          <a:off x="5337175" y="3175000"/>
          <a:ext cx="644525" cy="793750"/>
        </p:xfrm>
        <a:graphic>
          <a:graphicData uri="http://schemas.openxmlformats.org/presentationml/2006/ole">
            <mc:AlternateContent xmlns:mc="http://schemas.openxmlformats.org/markup-compatibility/2006">
              <mc:Choice xmlns:v="urn:schemas-microsoft-com:vml" Requires="v">
                <p:oleObj spid="_x0000_s101437" name="CorelPhotoPaint.Image.7" r:id="rId3" imgW="618884" imgH="761703" progId="CorelPhotoPaint.Image.7">
                  <p:embed/>
                </p:oleObj>
              </mc:Choice>
              <mc:Fallback>
                <p:oleObj name="CorelPhotoPaint.Image.7" r:id="rId3" imgW="618884" imgH="761703" progId="CorelPhotoPaint.Image.7">
                  <p:embed/>
                  <p:pic>
                    <p:nvPicPr>
                      <p:cNvPr id="0" name="Object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3175000"/>
                        <a:ext cx="644525" cy="793750"/>
                      </a:xfrm>
                      <a:prstGeom prst="rect">
                        <a:avLst/>
                      </a:prstGeom>
                      <a:noFill/>
                      <a:ln w="12700">
                        <a:solidFill>
                          <a:schemeClr val="bg1"/>
                        </a:solidFill>
                        <a:miter lim="800000"/>
                        <a:headEnd/>
                        <a:tailEnd/>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419" name="Oval 43"/>
          <p:cNvSpPr>
            <a:spLocks noChangeArrowheads="1"/>
          </p:cNvSpPr>
          <p:nvPr/>
        </p:nvSpPr>
        <p:spPr bwMode="auto">
          <a:xfrm>
            <a:off x="5260975" y="3103563"/>
            <a:ext cx="146050" cy="142875"/>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6" name="Line 40"/>
          <p:cNvSpPr>
            <a:spLocks noChangeShapeType="1"/>
          </p:cNvSpPr>
          <p:nvPr/>
        </p:nvSpPr>
        <p:spPr bwMode="auto">
          <a:xfrm flipV="1">
            <a:off x="3873500" y="3175000"/>
            <a:ext cx="1460500" cy="72231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7" name="Line 41"/>
          <p:cNvSpPr>
            <a:spLocks noChangeShapeType="1"/>
          </p:cNvSpPr>
          <p:nvPr/>
        </p:nvSpPr>
        <p:spPr bwMode="auto">
          <a:xfrm flipV="1">
            <a:off x="5114925" y="3175000"/>
            <a:ext cx="219075" cy="1298575"/>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8" name="Line 42"/>
          <p:cNvSpPr>
            <a:spLocks noChangeShapeType="1"/>
          </p:cNvSpPr>
          <p:nvPr/>
        </p:nvSpPr>
        <p:spPr bwMode="auto">
          <a:xfrm>
            <a:off x="5187950" y="2525713"/>
            <a:ext cx="146050" cy="64928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4" name="Oval 38"/>
          <p:cNvSpPr>
            <a:spLocks noChangeArrowheads="1"/>
          </p:cNvSpPr>
          <p:nvPr/>
        </p:nvSpPr>
        <p:spPr bwMode="auto">
          <a:xfrm>
            <a:off x="5114925" y="2452688"/>
            <a:ext cx="146050" cy="144462"/>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3" name="Oval 37"/>
          <p:cNvSpPr>
            <a:spLocks noChangeArrowheads="1"/>
          </p:cNvSpPr>
          <p:nvPr/>
        </p:nvSpPr>
        <p:spPr bwMode="auto">
          <a:xfrm>
            <a:off x="3800475" y="3824288"/>
            <a:ext cx="146050" cy="144462"/>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01415" name="Oval 39"/>
          <p:cNvSpPr>
            <a:spLocks noChangeArrowheads="1"/>
          </p:cNvSpPr>
          <p:nvPr/>
        </p:nvSpPr>
        <p:spPr bwMode="auto">
          <a:xfrm>
            <a:off x="5041900" y="4402138"/>
            <a:ext cx="146050" cy="14446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grpSp>
        <p:nvGrpSpPr>
          <p:cNvPr id="101420" name="Group 44"/>
          <p:cNvGrpSpPr>
            <a:grpSpLocks/>
          </p:cNvGrpSpPr>
          <p:nvPr/>
        </p:nvGrpSpPr>
        <p:grpSpPr bwMode="auto">
          <a:xfrm>
            <a:off x="8402638" y="204788"/>
            <a:ext cx="1243012" cy="949325"/>
            <a:chOff x="5520" y="136"/>
            <a:chExt cx="816" cy="632"/>
          </a:xfrm>
        </p:grpSpPr>
        <p:sp>
          <p:nvSpPr>
            <p:cNvPr id="101421" name="Oval 45"/>
            <p:cNvSpPr>
              <a:spLocks noChangeArrowheads="1"/>
            </p:cNvSpPr>
            <p:nvPr/>
          </p:nvSpPr>
          <p:spPr bwMode="auto">
            <a:xfrm>
              <a:off x="5520" y="167"/>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01422" name="Oval 46"/>
            <p:cNvSpPr>
              <a:spLocks noChangeArrowheads="1"/>
            </p:cNvSpPr>
            <p:nvPr/>
          </p:nvSpPr>
          <p:spPr bwMode="auto">
            <a:xfrm>
              <a:off x="5795" y="136"/>
              <a:ext cx="541" cy="540"/>
            </a:xfrm>
            <a:prstGeom prst="ellipse">
              <a:avLst/>
            </a:prstGeom>
            <a:solidFill>
              <a:srgbClr val="FFFF00"/>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01423" name="Oval 47"/>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01424" name="Oval 48"/>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25" name="Oval 49"/>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26" name="Oval 50"/>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27" name="Freeform 51"/>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28" name="Freeform 52"/>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29" name="Freeform 53"/>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30" name="Freeform 54"/>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01431" name="Oval 55"/>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01432" name="Oval 56"/>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01433" name="Oval 57"/>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01434" name="AutoShape 58"/>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01435" name="AutoShape 59"/>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01436" name="Text Box 60"/>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5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13" y="1539875"/>
            <a:ext cx="8915400" cy="4572000"/>
          </a:xfrm>
          <a:prstGeom prst="rect">
            <a:avLst/>
          </a:prstGeom>
          <a:noFill/>
          <a:ln>
            <a:noFill/>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pic>
      <p:sp>
        <p:nvSpPr>
          <p:cNvPr id="120853" name="Text Box 21"/>
          <p:cNvSpPr txBox="1">
            <a:spLocks noChangeArrowheads="1"/>
          </p:cNvSpPr>
          <p:nvPr/>
        </p:nvSpPr>
        <p:spPr bwMode="auto">
          <a:xfrm>
            <a:off x="1358900" y="1778000"/>
            <a:ext cx="35147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Traditionelle funktionale Organisation</a:t>
            </a:r>
          </a:p>
        </p:txBody>
      </p:sp>
      <p:sp>
        <p:nvSpPr>
          <p:cNvPr id="120854" name="Text Box 22"/>
          <p:cNvSpPr txBox="1">
            <a:spLocks noChangeArrowheads="1"/>
          </p:cNvSpPr>
          <p:nvPr/>
        </p:nvSpPr>
        <p:spPr bwMode="auto">
          <a:xfrm>
            <a:off x="6465888" y="1778000"/>
            <a:ext cx="19653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Prozessorganisation</a:t>
            </a:r>
          </a:p>
        </p:txBody>
      </p:sp>
      <p:sp>
        <p:nvSpPr>
          <p:cNvPr id="120874" name="Rectangle 42"/>
          <p:cNvSpPr>
            <a:spLocks noChangeArrowheads="1"/>
          </p:cNvSpPr>
          <p:nvPr/>
        </p:nvSpPr>
        <p:spPr bwMode="auto">
          <a:xfrm>
            <a:off x="1344613" y="550863"/>
            <a:ext cx="4729162" cy="720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900" b="1">
                <a:solidFill>
                  <a:srgbClr val="FAFD00"/>
                </a:solidFill>
                <a:latin typeface="Arial" charset="0"/>
              </a:defRPr>
            </a:lvl1pPr>
            <a:lvl2pPr algn="l" defTabSz="727075">
              <a:defRPr sz="2900" b="1">
                <a:solidFill>
                  <a:srgbClr val="FAFD00"/>
                </a:solidFill>
                <a:latin typeface="Arial" charset="0"/>
              </a:defRPr>
            </a:lvl2pPr>
            <a:lvl3pPr algn="l" defTabSz="727075">
              <a:defRPr sz="2900" b="1">
                <a:solidFill>
                  <a:srgbClr val="FAFD00"/>
                </a:solidFill>
                <a:latin typeface="Arial" charset="0"/>
              </a:defRPr>
            </a:lvl3pPr>
            <a:lvl4pPr algn="l" defTabSz="727075">
              <a:defRPr sz="2900" b="1">
                <a:solidFill>
                  <a:srgbClr val="FAFD00"/>
                </a:solidFill>
                <a:latin typeface="Arial" charset="0"/>
              </a:defRPr>
            </a:lvl4pPr>
            <a:lvl5pPr algn="l" defTabSz="727075">
              <a:defRPr sz="2900" b="1">
                <a:solidFill>
                  <a:srgbClr val="FAFD00"/>
                </a:solidFill>
                <a:latin typeface="Arial" charset="0"/>
              </a:defRPr>
            </a:lvl5pPr>
            <a:lvl6pPr marL="457200" defTabSz="727075" eaLnBrk="0" fontAlgn="base" hangingPunct="0">
              <a:lnSpc>
                <a:spcPct val="98000"/>
              </a:lnSpc>
              <a:spcBef>
                <a:spcPct val="0"/>
              </a:spcBef>
              <a:spcAft>
                <a:spcPct val="0"/>
              </a:spcAft>
              <a:defRPr sz="2900" b="1">
                <a:solidFill>
                  <a:srgbClr val="FAFD00"/>
                </a:solidFill>
                <a:latin typeface="Arial" charset="0"/>
              </a:defRPr>
            </a:lvl6pPr>
            <a:lvl7pPr marL="914400" defTabSz="727075" eaLnBrk="0" fontAlgn="base" hangingPunct="0">
              <a:lnSpc>
                <a:spcPct val="98000"/>
              </a:lnSpc>
              <a:spcBef>
                <a:spcPct val="0"/>
              </a:spcBef>
              <a:spcAft>
                <a:spcPct val="0"/>
              </a:spcAft>
              <a:defRPr sz="2900" b="1">
                <a:solidFill>
                  <a:srgbClr val="FAFD00"/>
                </a:solidFill>
                <a:latin typeface="Arial" charset="0"/>
              </a:defRPr>
            </a:lvl7pPr>
            <a:lvl8pPr marL="1371600" defTabSz="727075" eaLnBrk="0" fontAlgn="base" hangingPunct="0">
              <a:lnSpc>
                <a:spcPct val="98000"/>
              </a:lnSpc>
              <a:spcBef>
                <a:spcPct val="0"/>
              </a:spcBef>
              <a:spcAft>
                <a:spcPct val="0"/>
              </a:spcAft>
              <a:defRPr sz="2900" b="1">
                <a:solidFill>
                  <a:srgbClr val="FAFD00"/>
                </a:solidFill>
                <a:latin typeface="Arial" charset="0"/>
              </a:defRPr>
            </a:lvl8pPr>
            <a:lvl9pPr marL="1828800" defTabSz="727075" eaLnBrk="0" fontAlgn="base" hangingPunct="0">
              <a:lnSpc>
                <a:spcPct val="98000"/>
              </a:lnSpc>
              <a:spcBef>
                <a:spcPct val="0"/>
              </a:spcBef>
              <a:spcAft>
                <a:spcPct val="0"/>
              </a:spcAft>
              <a:defRPr sz="2900" b="1">
                <a:solidFill>
                  <a:srgbClr val="FAFD00"/>
                </a:solidFill>
                <a:latin typeface="Arial" charset="0"/>
              </a:defRPr>
            </a:lvl9pPr>
          </a:lstStyle>
          <a:p>
            <a:r>
              <a:rPr lang="de-DE" altLang="en-US"/>
              <a:t>Personal-Entwicklung</a:t>
            </a:r>
            <a:br>
              <a:rPr lang="de-DE" altLang="en-US"/>
            </a:br>
            <a:r>
              <a:rPr lang="de-DE" altLang="en-US" sz="1700" i="1"/>
              <a:t>4. Wirkungsfelder : Ressourcen-Management</a:t>
            </a:r>
          </a:p>
        </p:txBody>
      </p:sp>
      <p:grpSp>
        <p:nvGrpSpPr>
          <p:cNvPr id="120875" name="Group 43"/>
          <p:cNvGrpSpPr>
            <a:grpSpLocks/>
          </p:cNvGrpSpPr>
          <p:nvPr/>
        </p:nvGrpSpPr>
        <p:grpSpPr bwMode="auto">
          <a:xfrm>
            <a:off x="8402638" y="204788"/>
            <a:ext cx="1243012" cy="949325"/>
            <a:chOff x="5520" y="136"/>
            <a:chExt cx="816" cy="632"/>
          </a:xfrm>
        </p:grpSpPr>
        <p:sp>
          <p:nvSpPr>
            <p:cNvPr id="120876" name="Oval 44"/>
            <p:cNvSpPr>
              <a:spLocks noChangeArrowheads="1"/>
            </p:cNvSpPr>
            <p:nvPr/>
          </p:nvSpPr>
          <p:spPr bwMode="auto">
            <a:xfrm>
              <a:off x="5520" y="167"/>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0877" name="Oval 45"/>
            <p:cNvSpPr>
              <a:spLocks noChangeArrowheads="1"/>
            </p:cNvSpPr>
            <p:nvPr/>
          </p:nvSpPr>
          <p:spPr bwMode="auto">
            <a:xfrm>
              <a:off x="5795" y="136"/>
              <a:ext cx="541" cy="540"/>
            </a:xfrm>
            <a:prstGeom prst="ellipse">
              <a:avLst/>
            </a:prstGeom>
            <a:solidFill>
              <a:srgbClr val="FFFF00"/>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0878" name="Oval 46"/>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20879" name="Oval 47"/>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0" name="Oval 48"/>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1" name="Oval 49"/>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2" name="Freeform 50"/>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3" name="Freeform 51"/>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4" name="Freeform 52"/>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5" name="Freeform 53"/>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120886" name="Oval 54"/>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0887" name="Oval 55"/>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0888" name="Oval 56"/>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120889" name="AutoShape 57"/>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0890" name="AutoShape 58"/>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120891" name="Text Box 59"/>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344613" y="550863"/>
            <a:ext cx="5722937" cy="720725"/>
          </a:xfrm>
        </p:spPr>
        <p:txBody>
          <a:bodyPr/>
          <a:lstStyle/>
          <a:p>
            <a:r>
              <a:rPr lang="de-DE" altLang="en-US"/>
              <a:t>Kundenbezogenes Management</a:t>
            </a:r>
            <a:br>
              <a:rPr lang="de-DE" altLang="en-US"/>
            </a:br>
            <a:r>
              <a:rPr lang="de-DE" altLang="en-US" sz="1700" i="1"/>
              <a:t>4. Wirkungsfelder : Ressourcen-Management</a:t>
            </a:r>
          </a:p>
        </p:txBody>
      </p:sp>
      <p:sp>
        <p:nvSpPr>
          <p:cNvPr id="90132" name="Text Box 20"/>
          <p:cNvSpPr txBox="1">
            <a:spLocks noChangeArrowheads="1"/>
          </p:cNvSpPr>
          <p:nvPr/>
        </p:nvSpPr>
        <p:spPr bwMode="auto">
          <a:xfrm>
            <a:off x="511175" y="1690688"/>
            <a:ext cx="6211888" cy="542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Unabhängig von jeder Qualitätsdefinition wird Qualität durch den Kunden sehr subjektiv gesehen werden. </a:t>
            </a:r>
          </a:p>
        </p:txBody>
      </p:sp>
      <p:sp>
        <p:nvSpPr>
          <p:cNvPr id="90133" name="Text Box 21"/>
          <p:cNvSpPr txBox="1">
            <a:spLocks noChangeArrowheads="1"/>
          </p:cNvSpPr>
          <p:nvPr/>
        </p:nvSpPr>
        <p:spPr bwMode="auto">
          <a:xfrm>
            <a:off x="3101975" y="2586038"/>
            <a:ext cx="5491163"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i="1">
                <a:solidFill>
                  <a:srgbClr val="FFFFFF"/>
                </a:solidFill>
                <a:latin typeface="Arial" charset="0"/>
              </a:rPr>
              <a:t>Wat den een sein Ul, is den annern sein Nachtigall ...</a:t>
            </a:r>
          </a:p>
        </p:txBody>
      </p:sp>
      <p:sp>
        <p:nvSpPr>
          <p:cNvPr id="90134" name="Text Box 22"/>
          <p:cNvSpPr txBox="1">
            <a:spLocks noChangeArrowheads="1"/>
          </p:cNvSpPr>
          <p:nvPr/>
        </p:nvSpPr>
        <p:spPr bwMode="auto">
          <a:xfrm>
            <a:off x="539750" y="3248025"/>
            <a:ext cx="1174750"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Deshalb ...</a:t>
            </a:r>
          </a:p>
        </p:txBody>
      </p:sp>
      <p:sp>
        <p:nvSpPr>
          <p:cNvPr id="90137" name="Text Box 25"/>
          <p:cNvSpPr txBox="1">
            <a:spLocks noChangeArrowheads="1"/>
          </p:cNvSpPr>
          <p:nvPr/>
        </p:nvSpPr>
        <p:spPr bwMode="auto">
          <a:xfrm>
            <a:off x="660400" y="3732213"/>
            <a:ext cx="8464550" cy="2320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buFontTx/>
              <a:buChar char="•"/>
            </a:pPr>
            <a:r>
              <a:rPr lang="de-DE" altLang="en-US" sz="1700">
                <a:solidFill>
                  <a:srgbClr val="FFFFFF"/>
                </a:solidFill>
                <a:latin typeface="Arial" charset="0"/>
              </a:rPr>
              <a:t> </a:t>
            </a:r>
            <a:r>
              <a:rPr lang="de-DE" altLang="en-US" sz="1700">
                <a:solidFill>
                  <a:srgbClr val="FFFF00"/>
                </a:solidFill>
                <a:latin typeface="Arial" charset="0"/>
              </a:rPr>
              <a:t>Ownership für die Kundenbeziehung:</a:t>
            </a:r>
            <a:r>
              <a:rPr lang="de-DE" altLang="en-US" sz="1700">
                <a:solidFill>
                  <a:srgbClr val="FFFFFF"/>
                </a:solidFill>
                <a:latin typeface="Arial" charset="0"/>
              </a:rPr>
              <a:t/>
            </a:r>
            <a:br>
              <a:rPr lang="de-DE" altLang="en-US" sz="1700">
                <a:solidFill>
                  <a:srgbClr val="FFFFFF"/>
                </a:solidFill>
                <a:latin typeface="Arial" charset="0"/>
              </a:rPr>
            </a:br>
            <a:r>
              <a:rPr lang="de-DE" altLang="en-US" sz="1700">
                <a:solidFill>
                  <a:srgbClr val="FFFFFF"/>
                </a:solidFill>
                <a:latin typeface="Arial" charset="0"/>
              </a:rPr>
              <a:t>   Für jeden Kunden ist genau ein ein Mitabeiter verantwortlich.</a:t>
            </a:r>
          </a:p>
          <a:p>
            <a:pPr>
              <a:buFontTx/>
              <a:buChar char="•"/>
            </a:pPr>
            <a:endParaRPr lang="de-DE" altLang="en-US" sz="1700">
              <a:solidFill>
                <a:srgbClr val="FFFFFF"/>
              </a:solidFill>
              <a:latin typeface="Arial" charset="0"/>
            </a:endParaRPr>
          </a:p>
          <a:p>
            <a:pPr>
              <a:buFontTx/>
              <a:buChar char="•"/>
            </a:pPr>
            <a:r>
              <a:rPr lang="de-DE" altLang="en-US" sz="1700">
                <a:solidFill>
                  <a:srgbClr val="FFFFFF"/>
                </a:solidFill>
                <a:latin typeface="Arial" charset="0"/>
              </a:rPr>
              <a:t> </a:t>
            </a:r>
            <a:r>
              <a:rPr lang="de-DE" altLang="en-US" sz="1700">
                <a:solidFill>
                  <a:srgbClr val="FFFF00"/>
                </a:solidFill>
                <a:latin typeface="Arial" charset="0"/>
              </a:rPr>
              <a:t>Definition:</a:t>
            </a:r>
            <a:r>
              <a:rPr lang="de-DE" altLang="en-US" sz="1700">
                <a:solidFill>
                  <a:srgbClr val="FFFFFF"/>
                </a:solidFill>
                <a:latin typeface="Arial" charset="0"/>
              </a:rPr>
              <a:t/>
            </a:r>
            <a:br>
              <a:rPr lang="de-DE" altLang="en-US" sz="1700">
                <a:solidFill>
                  <a:srgbClr val="FFFFFF"/>
                </a:solidFill>
                <a:latin typeface="Arial" charset="0"/>
              </a:rPr>
            </a:br>
            <a:r>
              <a:rPr lang="de-DE" altLang="en-US" sz="1700">
                <a:solidFill>
                  <a:srgbClr val="FFFFFF"/>
                </a:solidFill>
                <a:latin typeface="Arial" charset="0"/>
              </a:rPr>
              <a:t>   Kundenerwartungen zu Projektbeginn sind Vertragsbestandteil (Requirements).</a:t>
            </a:r>
            <a:br>
              <a:rPr lang="de-DE" altLang="en-US" sz="1700">
                <a:solidFill>
                  <a:srgbClr val="FFFFFF"/>
                </a:solidFill>
                <a:latin typeface="Arial" charset="0"/>
              </a:rPr>
            </a:br>
            <a:endParaRPr lang="de-DE" altLang="en-US" sz="1700">
              <a:solidFill>
                <a:srgbClr val="FFFFFF"/>
              </a:solidFill>
              <a:latin typeface="Arial" charset="0"/>
            </a:endParaRPr>
          </a:p>
          <a:p>
            <a:pPr>
              <a:buFontTx/>
              <a:buChar char="•"/>
            </a:pPr>
            <a:r>
              <a:rPr lang="de-DE" altLang="en-US" sz="1700">
                <a:solidFill>
                  <a:srgbClr val="FFFFFF"/>
                </a:solidFill>
                <a:latin typeface="Arial" charset="0"/>
              </a:rPr>
              <a:t> </a:t>
            </a:r>
            <a:r>
              <a:rPr lang="de-DE" altLang="en-US" sz="1700">
                <a:solidFill>
                  <a:srgbClr val="FFFF00"/>
                </a:solidFill>
                <a:latin typeface="Arial" charset="0"/>
              </a:rPr>
              <a:t>Tracking:</a:t>
            </a:r>
            <a:r>
              <a:rPr lang="de-DE" altLang="en-US" sz="1700">
                <a:solidFill>
                  <a:srgbClr val="FFFFFF"/>
                </a:solidFill>
                <a:latin typeface="Arial" charset="0"/>
              </a:rPr>
              <a:t/>
            </a:r>
            <a:br>
              <a:rPr lang="de-DE" altLang="en-US" sz="1700">
                <a:solidFill>
                  <a:srgbClr val="FFFFFF"/>
                </a:solidFill>
                <a:latin typeface="Arial" charset="0"/>
              </a:rPr>
            </a:br>
            <a:r>
              <a:rPr lang="de-DE" altLang="en-US" sz="1700">
                <a:solidFill>
                  <a:srgbClr val="FFFFFF"/>
                </a:solidFill>
                <a:latin typeface="Arial" charset="0"/>
              </a:rPr>
              <a:t>  Die Kundenzufriedenheit wird während des Projektes durch regelmäßige</a:t>
            </a:r>
            <a:br>
              <a:rPr lang="de-DE" altLang="en-US" sz="1700">
                <a:solidFill>
                  <a:srgbClr val="FFFFFF"/>
                </a:solidFill>
                <a:latin typeface="Arial" charset="0"/>
              </a:rPr>
            </a:br>
            <a:r>
              <a:rPr lang="de-DE" altLang="en-US" sz="1700">
                <a:solidFill>
                  <a:srgbClr val="FFFFFF"/>
                </a:solidFill>
                <a:latin typeface="Arial" charset="0"/>
              </a:rPr>
              <a:t>  Abfrage und Auswertung überwacht.</a:t>
            </a:r>
          </a:p>
        </p:txBody>
      </p:sp>
      <p:pic>
        <p:nvPicPr>
          <p:cNvPr id="9014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4975" y="2874963"/>
            <a:ext cx="1414463"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90149"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3263" y="2479675"/>
            <a:ext cx="1168400" cy="93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90150"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5413" y="2959100"/>
            <a:ext cx="1425575"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sp>
        <p:nvSpPr>
          <p:cNvPr id="90152" name="Text Box 40"/>
          <p:cNvSpPr txBox="1">
            <a:spLocks noChangeArrowheads="1"/>
          </p:cNvSpPr>
          <p:nvPr/>
        </p:nvSpPr>
        <p:spPr bwMode="auto">
          <a:xfrm>
            <a:off x="9018588" y="2595563"/>
            <a:ext cx="92075" cy="379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endParaRPr lang="en-US" altLang="en-US" sz="2300" b="0">
              <a:latin typeface="Wingdings" pitchFamily="2" charset="2"/>
            </a:endParaRPr>
          </a:p>
        </p:txBody>
      </p:sp>
      <p:grpSp>
        <p:nvGrpSpPr>
          <p:cNvPr id="90154" name="Group 42"/>
          <p:cNvGrpSpPr>
            <a:grpSpLocks/>
          </p:cNvGrpSpPr>
          <p:nvPr/>
        </p:nvGrpSpPr>
        <p:grpSpPr bwMode="auto">
          <a:xfrm>
            <a:off x="8402638" y="204788"/>
            <a:ext cx="1243012" cy="949325"/>
            <a:chOff x="5520" y="136"/>
            <a:chExt cx="816" cy="632"/>
          </a:xfrm>
        </p:grpSpPr>
        <p:sp>
          <p:nvSpPr>
            <p:cNvPr id="90155" name="Oval 43"/>
            <p:cNvSpPr>
              <a:spLocks noChangeArrowheads="1"/>
            </p:cNvSpPr>
            <p:nvPr/>
          </p:nvSpPr>
          <p:spPr bwMode="auto">
            <a:xfrm>
              <a:off x="5520" y="167"/>
              <a:ext cx="632" cy="601"/>
            </a:xfrm>
            <a:prstGeom prst="ellipse">
              <a:avLst/>
            </a:prstGeom>
            <a:solidFill>
              <a:srgbClr val="FFFFFF"/>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0156" name="Oval 44"/>
            <p:cNvSpPr>
              <a:spLocks noChangeArrowheads="1"/>
            </p:cNvSpPr>
            <p:nvPr/>
          </p:nvSpPr>
          <p:spPr bwMode="auto">
            <a:xfrm>
              <a:off x="5795" y="136"/>
              <a:ext cx="541" cy="540"/>
            </a:xfrm>
            <a:prstGeom prst="ellipse">
              <a:avLst/>
            </a:prstGeom>
            <a:solidFill>
              <a:srgbClr val="FFFF00"/>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0157" name="Oval 45"/>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0158" name="Oval 46"/>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59" name="Oval 47"/>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0" name="Oval 48"/>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1" name="Freeform 49"/>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2" name="Freeform 50"/>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3" name="Freeform 51"/>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4" name="Freeform 52"/>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0165" name="Oval 53"/>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0166" name="Oval 54"/>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0167" name="Oval 55"/>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0168" name="AutoShape 56"/>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90169" name="AutoShape 57"/>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90170" name="Text Box 58"/>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58900" y="550863"/>
            <a:ext cx="5186363" cy="720725"/>
          </a:xfrm>
        </p:spPr>
        <p:txBody>
          <a:bodyPr/>
          <a:lstStyle/>
          <a:p>
            <a:r>
              <a:rPr lang="de-DE" altLang="en-US"/>
              <a:t>Strategisch-normative Ebene</a:t>
            </a:r>
            <a:br>
              <a:rPr lang="de-DE" altLang="en-US"/>
            </a:br>
            <a:r>
              <a:rPr lang="de-DE" altLang="en-US" sz="1700" i="1"/>
              <a:t>4. Wirkungsfelder</a:t>
            </a:r>
          </a:p>
        </p:txBody>
      </p:sp>
      <p:grpSp>
        <p:nvGrpSpPr>
          <p:cNvPr id="92219" name="Group 59"/>
          <p:cNvGrpSpPr>
            <a:grpSpLocks/>
          </p:cNvGrpSpPr>
          <p:nvPr/>
        </p:nvGrpSpPr>
        <p:grpSpPr bwMode="auto">
          <a:xfrm>
            <a:off x="8402638" y="204788"/>
            <a:ext cx="1243012" cy="949325"/>
            <a:chOff x="5520" y="136"/>
            <a:chExt cx="816" cy="632"/>
          </a:xfrm>
        </p:grpSpPr>
        <p:sp>
          <p:nvSpPr>
            <p:cNvPr id="92180" name="Oval 20"/>
            <p:cNvSpPr>
              <a:spLocks noChangeArrowheads="1"/>
            </p:cNvSpPr>
            <p:nvPr/>
          </p:nvSpPr>
          <p:spPr bwMode="auto">
            <a:xfrm>
              <a:off x="5520" y="167"/>
              <a:ext cx="632" cy="601"/>
            </a:xfrm>
            <a:prstGeom prst="ellipse">
              <a:avLst/>
            </a:prstGeom>
            <a:solidFill>
              <a:srgbClr val="FFFF00"/>
            </a:solidFill>
            <a:ln w="38100">
              <a:solidFill>
                <a:schemeClr val="hlink"/>
              </a:solidFill>
              <a:round/>
              <a:headEnd/>
              <a:tailEnd/>
            </a:ln>
            <a:effectLst>
              <a:outerShdw dist="71842"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2181" name="Oval 21"/>
            <p:cNvSpPr>
              <a:spLocks noChangeArrowheads="1"/>
            </p:cNvSpPr>
            <p:nvPr/>
          </p:nvSpPr>
          <p:spPr bwMode="auto">
            <a:xfrm>
              <a:off x="5795" y="136"/>
              <a:ext cx="541" cy="540"/>
            </a:xfrm>
            <a:prstGeom prst="ellipse">
              <a:avLst/>
            </a:prstGeom>
            <a:solidFill>
              <a:srgbClr val="FFFFFF"/>
            </a:solidFill>
            <a:ln w="38100">
              <a:solidFill>
                <a:schemeClr val="accent1"/>
              </a:solidFill>
              <a:round/>
              <a:headEnd/>
              <a:tailEnd/>
            </a:ln>
            <a:effectLst>
              <a:outerShdw dist="89803" dir="2700000" algn="ctr" rotWithShape="0">
                <a:srgbClr val="0D1837">
                  <a:alpha val="50000"/>
                </a:srgb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2182" name="Oval 22"/>
            <p:cNvSpPr>
              <a:spLocks noChangeArrowheads="1"/>
            </p:cNvSpPr>
            <p:nvPr/>
          </p:nvSpPr>
          <p:spPr bwMode="auto">
            <a:xfrm>
              <a:off x="5704" y="136"/>
              <a:ext cx="428" cy="428"/>
            </a:xfrm>
            <a:prstGeom prst="ellipse">
              <a:avLst/>
            </a:prstGeom>
            <a:solidFill>
              <a:srgbClr val="FFFFFF"/>
            </a:solidFill>
            <a:ln w="38100">
              <a:solidFill>
                <a:schemeClr val="accent2"/>
              </a:solidFill>
              <a:round/>
              <a:headEnd/>
              <a:tailEnd/>
            </a:ln>
            <a:effectLst>
              <a:outerShdw dist="71842" dir="2700000" algn="ctr" rotWithShape="0">
                <a:schemeClr val="bg2">
                  <a:alpha val="50000"/>
                </a:schemeClr>
              </a:outerShdw>
            </a:effec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92183" name="Oval 23"/>
            <p:cNvSpPr>
              <a:spLocks noChangeArrowheads="1"/>
            </p:cNvSpPr>
            <p:nvPr/>
          </p:nvSpPr>
          <p:spPr bwMode="auto">
            <a:xfrm>
              <a:off x="5808" y="185"/>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4" name="Oval 24"/>
            <p:cNvSpPr>
              <a:spLocks noChangeArrowheads="1"/>
            </p:cNvSpPr>
            <p:nvPr/>
          </p:nvSpPr>
          <p:spPr bwMode="auto">
            <a:xfrm>
              <a:off x="5756" y="298"/>
              <a:ext cx="205"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5" name="Oval 25"/>
            <p:cNvSpPr>
              <a:spLocks noChangeArrowheads="1"/>
            </p:cNvSpPr>
            <p:nvPr/>
          </p:nvSpPr>
          <p:spPr bwMode="auto">
            <a:xfrm>
              <a:off x="5861" y="299"/>
              <a:ext cx="206" cy="206"/>
            </a:xfrm>
            <a:prstGeom prst="ellipse">
              <a:avLst/>
            </a:prstGeom>
            <a:solidFill>
              <a:srgbClr val="5F85FF"/>
            </a:solidFill>
            <a:ln w="15875">
              <a:solidFill>
                <a:srgbClr val="FFFFFF"/>
              </a:solidFill>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6" name="Freeform 26"/>
            <p:cNvSpPr>
              <a:spLocks/>
            </p:cNvSpPr>
            <p:nvPr/>
          </p:nvSpPr>
          <p:spPr bwMode="auto">
            <a:xfrm>
              <a:off x="5863" y="312"/>
              <a:ext cx="96" cy="79"/>
            </a:xfrm>
            <a:custGeom>
              <a:avLst/>
              <a:gdLst>
                <a:gd name="T0" fmla="*/ 379 w 746"/>
                <a:gd name="T1" fmla="*/ 0 h 607"/>
                <a:gd name="T2" fmla="*/ 358 w 746"/>
                <a:gd name="T3" fmla="*/ 13 h 607"/>
                <a:gd name="T4" fmla="*/ 334 w 746"/>
                <a:gd name="T5" fmla="*/ 29 h 607"/>
                <a:gd name="T6" fmla="*/ 308 w 746"/>
                <a:gd name="T7" fmla="*/ 49 h 607"/>
                <a:gd name="T8" fmla="*/ 285 w 746"/>
                <a:gd name="T9" fmla="*/ 66 h 607"/>
                <a:gd name="T10" fmla="*/ 262 w 746"/>
                <a:gd name="T11" fmla="*/ 85 h 607"/>
                <a:gd name="T12" fmla="*/ 245 w 746"/>
                <a:gd name="T13" fmla="*/ 102 h 607"/>
                <a:gd name="T14" fmla="*/ 222 w 746"/>
                <a:gd name="T15" fmla="*/ 123 h 607"/>
                <a:gd name="T16" fmla="*/ 202 w 746"/>
                <a:gd name="T17" fmla="*/ 142 h 607"/>
                <a:gd name="T18" fmla="*/ 178 w 746"/>
                <a:gd name="T19" fmla="*/ 169 h 607"/>
                <a:gd name="T20" fmla="*/ 155 w 746"/>
                <a:gd name="T21" fmla="*/ 194 h 607"/>
                <a:gd name="T22" fmla="*/ 136 w 746"/>
                <a:gd name="T23" fmla="*/ 216 h 607"/>
                <a:gd name="T24" fmla="*/ 114 w 746"/>
                <a:gd name="T25" fmla="*/ 247 h 607"/>
                <a:gd name="T26" fmla="*/ 96 w 746"/>
                <a:gd name="T27" fmla="*/ 273 h 607"/>
                <a:gd name="T28" fmla="*/ 81 w 746"/>
                <a:gd name="T29" fmla="*/ 300 h 607"/>
                <a:gd name="T30" fmla="*/ 64 w 746"/>
                <a:gd name="T31" fmla="*/ 329 h 607"/>
                <a:gd name="T32" fmla="*/ 50 w 746"/>
                <a:gd name="T33" fmla="*/ 357 h 607"/>
                <a:gd name="T34" fmla="*/ 34 w 746"/>
                <a:gd name="T35" fmla="*/ 393 h 607"/>
                <a:gd name="T36" fmla="*/ 22 w 746"/>
                <a:gd name="T37" fmla="*/ 428 h 607"/>
                <a:gd name="T38" fmla="*/ 12 w 746"/>
                <a:gd name="T39" fmla="*/ 463 h 607"/>
                <a:gd name="T40" fmla="*/ 6 w 746"/>
                <a:gd name="T41" fmla="*/ 490 h 607"/>
                <a:gd name="T42" fmla="*/ 0 w 746"/>
                <a:gd name="T43" fmla="*/ 514 h 607"/>
                <a:gd name="T44" fmla="*/ 26 w 746"/>
                <a:gd name="T45" fmla="*/ 530 h 607"/>
                <a:gd name="T46" fmla="*/ 58 w 746"/>
                <a:gd name="T47" fmla="*/ 543 h 607"/>
                <a:gd name="T48" fmla="*/ 95 w 746"/>
                <a:gd name="T49" fmla="*/ 557 h 607"/>
                <a:gd name="T50" fmla="*/ 135 w 746"/>
                <a:gd name="T51" fmla="*/ 570 h 607"/>
                <a:gd name="T52" fmla="*/ 183 w 746"/>
                <a:gd name="T53" fmla="*/ 584 h 607"/>
                <a:gd name="T54" fmla="*/ 228 w 746"/>
                <a:gd name="T55" fmla="*/ 593 h 607"/>
                <a:gd name="T56" fmla="*/ 264 w 746"/>
                <a:gd name="T57" fmla="*/ 599 h 607"/>
                <a:gd name="T58" fmla="*/ 302 w 746"/>
                <a:gd name="T59" fmla="*/ 604 h 607"/>
                <a:gd name="T60" fmla="*/ 340 w 746"/>
                <a:gd name="T61" fmla="*/ 606 h 607"/>
                <a:gd name="T62" fmla="*/ 373 w 746"/>
                <a:gd name="T63" fmla="*/ 607 h 607"/>
                <a:gd name="T64" fmla="*/ 416 w 746"/>
                <a:gd name="T65" fmla="*/ 606 h 607"/>
                <a:gd name="T66" fmla="*/ 460 w 746"/>
                <a:gd name="T67" fmla="*/ 600 h 607"/>
                <a:gd name="T68" fmla="*/ 508 w 746"/>
                <a:gd name="T69" fmla="*/ 594 h 607"/>
                <a:gd name="T70" fmla="*/ 550 w 746"/>
                <a:gd name="T71" fmla="*/ 586 h 607"/>
                <a:gd name="T72" fmla="*/ 586 w 746"/>
                <a:gd name="T73" fmla="*/ 578 h 607"/>
                <a:gd name="T74" fmla="*/ 623 w 746"/>
                <a:gd name="T75" fmla="*/ 566 h 607"/>
                <a:gd name="T76" fmla="*/ 649 w 746"/>
                <a:gd name="T77" fmla="*/ 556 h 607"/>
                <a:gd name="T78" fmla="*/ 677 w 746"/>
                <a:gd name="T79" fmla="*/ 545 h 607"/>
                <a:gd name="T80" fmla="*/ 703 w 746"/>
                <a:gd name="T81" fmla="*/ 535 h 607"/>
                <a:gd name="T82" fmla="*/ 732 w 746"/>
                <a:gd name="T83" fmla="*/ 521 h 607"/>
                <a:gd name="T84" fmla="*/ 746 w 746"/>
                <a:gd name="T85" fmla="*/ 513 h 607"/>
                <a:gd name="T86" fmla="*/ 741 w 746"/>
                <a:gd name="T87" fmla="*/ 483 h 607"/>
                <a:gd name="T88" fmla="*/ 733 w 746"/>
                <a:gd name="T89" fmla="*/ 453 h 607"/>
                <a:gd name="T90" fmla="*/ 724 w 746"/>
                <a:gd name="T91" fmla="*/ 422 h 607"/>
                <a:gd name="T92" fmla="*/ 708 w 746"/>
                <a:gd name="T93" fmla="*/ 383 h 607"/>
                <a:gd name="T94" fmla="*/ 688 w 746"/>
                <a:gd name="T95" fmla="*/ 342 h 607"/>
                <a:gd name="T96" fmla="*/ 664 w 746"/>
                <a:gd name="T97" fmla="*/ 297 h 607"/>
                <a:gd name="T98" fmla="*/ 644 w 746"/>
                <a:gd name="T99" fmla="*/ 266 h 607"/>
                <a:gd name="T100" fmla="*/ 623 w 746"/>
                <a:gd name="T101" fmla="*/ 232 h 607"/>
                <a:gd name="T102" fmla="*/ 605 w 746"/>
                <a:gd name="T103" fmla="*/ 206 h 607"/>
                <a:gd name="T104" fmla="*/ 576 w 746"/>
                <a:gd name="T105" fmla="*/ 172 h 607"/>
                <a:gd name="T106" fmla="*/ 555 w 746"/>
                <a:gd name="T107" fmla="*/ 146 h 607"/>
                <a:gd name="T108" fmla="*/ 531 w 746"/>
                <a:gd name="T109" fmla="*/ 123 h 607"/>
                <a:gd name="T110" fmla="*/ 499 w 746"/>
                <a:gd name="T111" fmla="*/ 92 h 607"/>
                <a:gd name="T112" fmla="*/ 476 w 746"/>
                <a:gd name="T113" fmla="*/ 73 h 607"/>
                <a:gd name="T114" fmla="*/ 449 w 746"/>
                <a:gd name="T115" fmla="*/ 50 h 607"/>
                <a:gd name="T116" fmla="*/ 415 w 746"/>
                <a:gd name="T117" fmla="*/ 23 h 607"/>
                <a:gd name="T118" fmla="*/ 379 w 746"/>
                <a:gd name="T119"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6" h="607">
                  <a:moveTo>
                    <a:pt x="379" y="0"/>
                  </a:moveTo>
                  <a:lnTo>
                    <a:pt x="358" y="13"/>
                  </a:lnTo>
                  <a:lnTo>
                    <a:pt x="334" y="29"/>
                  </a:lnTo>
                  <a:lnTo>
                    <a:pt x="308" y="49"/>
                  </a:lnTo>
                  <a:lnTo>
                    <a:pt x="285" y="66"/>
                  </a:lnTo>
                  <a:lnTo>
                    <a:pt x="262" y="85"/>
                  </a:lnTo>
                  <a:lnTo>
                    <a:pt x="245" y="102"/>
                  </a:lnTo>
                  <a:lnTo>
                    <a:pt x="222" y="123"/>
                  </a:lnTo>
                  <a:lnTo>
                    <a:pt x="202" y="142"/>
                  </a:lnTo>
                  <a:lnTo>
                    <a:pt x="178" y="169"/>
                  </a:lnTo>
                  <a:lnTo>
                    <a:pt x="155" y="194"/>
                  </a:lnTo>
                  <a:lnTo>
                    <a:pt x="136" y="216"/>
                  </a:lnTo>
                  <a:lnTo>
                    <a:pt x="114" y="247"/>
                  </a:lnTo>
                  <a:lnTo>
                    <a:pt x="96" y="273"/>
                  </a:lnTo>
                  <a:lnTo>
                    <a:pt x="81" y="300"/>
                  </a:lnTo>
                  <a:lnTo>
                    <a:pt x="64" y="329"/>
                  </a:lnTo>
                  <a:lnTo>
                    <a:pt x="50" y="357"/>
                  </a:lnTo>
                  <a:lnTo>
                    <a:pt x="34" y="393"/>
                  </a:lnTo>
                  <a:lnTo>
                    <a:pt x="22" y="428"/>
                  </a:lnTo>
                  <a:lnTo>
                    <a:pt x="12" y="463"/>
                  </a:lnTo>
                  <a:lnTo>
                    <a:pt x="6" y="490"/>
                  </a:lnTo>
                  <a:lnTo>
                    <a:pt x="0" y="514"/>
                  </a:lnTo>
                  <a:lnTo>
                    <a:pt x="26" y="530"/>
                  </a:lnTo>
                  <a:lnTo>
                    <a:pt x="58" y="543"/>
                  </a:lnTo>
                  <a:lnTo>
                    <a:pt x="95" y="557"/>
                  </a:lnTo>
                  <a:lnTo>
                    <a:pt x="135" y="570"/>
                  </a:lnTo>
                  <a:lnTo>
                    <a:pt x="183" y="584"/>
                  </a:lnTo>
                  <a:lnTo>
                    <a:pt x="228" y="593"/>
                  </a:lnTo>
                  <a:lnTo>
                    <a:pt x="264" y="599"/>
                  </a:lnTo>
                  <a:lnTo>
                    <a:pt x="302" y="604"/>
                  </a:lnTo>
                  <a:lnTo>
                    <a:pt x="340" y="606"/>
                  </a:lnTo>
                  <a:lnTo>
                    <a:pt x="373" y="607"/>
                  </a:lnTo>
                  <a:lnTo>
                    <a:pt x="416" y="606"/>
                  </a:lnTo>
                  <a:lnTo>
                    <a:pt x="460" y="600"/>
                  </a:lnTo>
                  <a:lnTo>
                    <a:pt x="508" y="594"/>
                  </a:lnTo>
                  <a:lnTo>
                    <a:pt x="550" y="586"/>
                  </a:lnTo>
                  <a:lnTo>
                    <a:pt x="586" y="578"/>
                  </a:lnTo>
                  <a:lnTo>
                    <a:pt x="623" y="566"/>
                  </a:lnTo>
                  <a:lnTo>
                    <a:pt x="649" y="556"/>
                  </a:lnTo>
                  <a:lnTo>
                    <a:pt x="677" y="545"/>
                  </a:lnTo>
                  <a:lnTo>
                    <a:pt x="703" y="535"/>
                  </a:lnTo>
                  <a:lnTo>
                    <a:pt x="732" y="521"/>
                  </a:lnTo>
                  <a:lnTo>
                    <a:pt x="746" y="513"/>
                  </a:lnTo>
                  <a:lnTo>
                    <a:pt x="741" y="483"/>
                  </a:lnTo>
                  <a:lnTo>
                    <a:pt x="733" y="453"/>
                  </a:lnTo>
                  <a:lnTo>
                    <a:pt x="724" y="422"/>
                  </a:lnTo>
                  <a:lnTo>
                    <a:pt x="708" y="383"/>
                  </a:lnTo>
                  <a:lnTo>
                    <a:pt x="688" y="342"/>
                  </a:lnTo>
                  <a:lnTo>
                    <a:pt x="664" y="297"/>
                  </a:lnTo>
                  <a:lnTo>
                    <a:pt x="644" y="266"/>
                  </a:lnTo>
                  <a:lnTo>
                    <a:pt x="623" y="232"/>
                  </a:lnTo>
                  <a:lnTo>
                    <a:pt x="605" y="206"/>
                  </a:lnTo>
                  <a:lnTo>
                    <a:pt x="576" y="172"/>
                  </a:lnTo>
                  <a:lnTo>
                    <a:pt x="555" y="146"/>
                  </a:lnTo>
                  <a:lnTo>
                    <a:pt x="531" y="123"/>
                  </a:lnTo>
                  <a:lnTo>
                    <a:pt x="499" y="92"/>
                  </a:lnTo>
                  <a:lnTo>
                    <a:pt x="476" y="73"/>
                  </a:lnTo>
                  <a:lnTo>
                    <a:pt x="449" y="50"/>
                  </a:lnTo>
                  <a:lnTo>
                    <a:pt x="415" y="23"/>
                  </a:lnTo>
                  <a:lnTo>
                    <a:pt x="379" y="0"/>
                  </a:lnTo>
                  <a:close/>
                </a:path>
              </a:pathLst>
            </a:custGeom>
            <a:solidFill>
              <a:srgbClr val="FFFFFF"/>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7" name="Freeform 27"/>
            <p:cNvSpPr>
              <a:spLocks/>
            </p:cNvSpPr>
            <p:nvPr/>
          </p:nvSpPr>
          <p:spPr bwMode="auto">
            <a:xfrm>
              <a:off x="5811" y="298"/>
              <a:ext cx="101" cy="81"/>
            </a:xfrm>
            <a:custGeom>
              <a:avLst/>
              <a:gdLst>
                <a:gd name="T0" fmla="*/ 18 w 792"/>
                <a:gd name="T1" fmla="*/ 81 h 628"/>
                <a:gd name="T2" fmla="*/ 83 w 792"/>
                <a:gd name="T3" fmla="*/ 53 h 628"/>
                <a:gd name="T4" fmla="*/ 139 w 792"/>
                <a:gd name="T5" fmla="*/ 32 h 628"/>
                <a:gd name="T6" fmla="*/ 211 w 792"/>
                <a:gd name="T7" fmla="*/ 16 h 628"/>
                <a:gd name="T8" fmla="*/ 275 w 792"/>
                <a:gd name="T9" fmla="*/ 5 h 628"/>
                <a:gd name="T10" fmla="*/ 338 w 792"/>
                <a:gd name="T11" fmla="*/ 0 h 628"/>
                <a:gd name="T12" fmla="*/ 406 w 792"/>
                <a:gd name="T13" fmla="*/ 0 h 628"/>
                <a:gd name="T14" fmla="*/ 482 w 792"/>
                <a:gd name="T15" fmla="*/ 7 h 628"/>
                <a:gd name="T16" fmla="*/ 543 w 792"/>
                <a:gd name="T17" fmla="*/ 17 h 628"/>
                <a:gd name="T18" fmla="*/ 609 w 792"/>
                <a:gd name="T19" fmla="*/ 33 h 628"/>
                <a:gd name="T20" fmla="*/ 672 w 792"/>
                <a:gd name="T21" fmla="*/ 58 h 628"/>
                <a:gd name="T22" fmla="*/ 738 w 792"/>
                <a:gd name="T23" fmla="*/ 85 h 628"/>
                <a:gd name="T24" fmla="*/ 792 w 792"/>
                <a:gd name="T25" fmla="*/ 113 h 628"/>
                <a:gd name="T26" fmla="*/ 750 w 792"/>
                <a:gd name="T27" fmla="*/ 139 h 628"/>
                <a:gd name="T28" fmla="*/ 709 w 792"/>
                <a:gd name="T29" fmla="*/ 169 h 628"/>
                <a:gd name="T30" fmla="*/ 674 w 792"/>
                <a:gd name="T31" fmla="*/ 200 h 628"/>
                <a:gd name="T32" fmla="*/ 637 w 792"/>
                <a:gd name="T33" fmla="*/ 234 h 628"/>
                <a:gd name="T34" fmla="*/ 594 w 792"/>
                <a:gd name="T35" fmla="*/ 276 h 628"/>
                <a:gd name="T36" fmla="*/ 563 w 792"/>
                <a:gd name="T37" fmla="*/ 310 h 628"/>
                <a:gd name="T38" fmla="*/ 529 w 792"/>
                <a:gd name="T39" fmla="*/ 355 h 628"/>
                <a:gd name="T40" fmla="*/ 491 w 792"/>
                <a:gd name="T41" fmla="*/ 415 h 628"/>
                <a:gd name="T42" fmla="*/ 462 w 792"/>
                <a:gd name="T43" fmla="*/ 466 h 628"/>
                <a:gd name="T44" fmla="*/ 435 w 792"/>
                <a:gd name="T45" fmla="*/ 537 h 628"/>
                <a:gd name="T46" fmla="*/ 419 w 792"/>
                <a:gd name="T47" fmla="*/ 585 h 628"/>
                <a:gd name="T48" fmla="*/ 411 w 792"/>
                <a:gd name="T49" fmla="*/ 628 h 628"/>
                <a:gd name="T50" fmla="*/ 362 w 792"/>
                <a:gd name="T51" fmla="*/ 601 h 628"/>
                <a:gd name="T52" fmla="*/ 317 w 792"/>
                <a:gd name="T53" fmla="*/ 569 h 628"/>
                <a:gd name="T54" fmla="*/ 261 w 792"/>
                <a:gd name="T55" fmla="*/ 530 h 628"/>
                <a:gd name="T56" fmla="*/ 202 w 792"/>
                <a:gd name="T57" fmla="*/ 476 h 628"/>
                <a:gd name="T58" fmla="*/ 158 w 792"/>
                <a:gd name="T59" fmla="*/ 428 h 628"/>
                <a:gd name="T60" fmla="*/ 117 w 792"/>
                <a:gd name="T61" fmla="*/ 374 h 628"/>
                <a:gd name="T62" fmla="*/ 81 w 792"/>
                <a:gd name="T63" fmla="*/ 314 h 628"/>
                <a:gd name="T64" fmla="*/ 47 w 792"/>
                <a:gd name="T65" fmla="*/ 249 h 628"/>
                <a:gd name="T66" fmla="*/ 24 w 792"/>
                <a:gd name="T67" fmla="*/ 188 h 628"/>
                <a:gd name="T68" fmla="*/ 7 w 792"/>
                <a:gd name="T69" fmla="*/ 133 h 628"/>
                <a:gd name="T70" fmla="*/ 0 w 792"/>
                <a:gd name="T71" fmla="*/ 87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2" h="628">
                  <a:moveTo>
                    <a:pt x="2" y="90"/>
                  </a:moveTo>
                  <a:lnTo>
                    <a:pt x="18" y="81"/>
                  </a:lnTo>
                  <a:lnTo>
                    <a:pt x="50" y="65"/>
                  </a:lnTo>
                  <a:lnTo>
                    <a:pt x="83" y="53"/>
                  </a:lnTo>
                  <a:lnTo>
                    <a:pt x="107" y="43"/>
                  </a:lnTo>
                  <a:lnTo>
                    <a:pt x="139" y="32"/>
                  </a:lnTo>
                  <a:lnTo>
                    <a:pt x="178" y="23"/>
                  </a:lnTo>
                  <a:lnTo>
                    <a:pt x="211" y="16"/>
                  </a:lnTo>
                  <a:lnTo>
                    <a:pt x="245" y="10"/>
                  </a:lnTo>
                  <a:lnTo>
                    <a:pt x="275" y="5"/>
                  </a:lnTo>
                  <a:lnTo>
                    <a:pt x="306" y="3"/>
                  </a:lnTo>
                  <a:lnTo>
                    <a:pt x="338" y="0"/>
                  </a:lnTo>
                  <a:lnTo>
                    <a:pt x="373" y="0"/>
                  </a:lnTo>
                  <a:lnTo>
                    <a:pt x="406" y="0"/>
                  </a:lnTo>
                  <a:lnTo>
                    <a:pt x="443" y="3"/>
                  </a:lnTo>
                  <a:lnTo>
                    <a:pt x="482" y="7"/>
                  </a:lnTo>
                  <a:lnTo>
                    <a:pt x="512" y="11"/>
                  </a:lnTo>
                  <a:lnTo>
                    <a:pt x="543" y="17"/>
                  </a:lnTo>
                  <a:lnTo>
                    <a:pt x="576" y="25"/>
                  </a:lnTo>
                  <a:lnTo>
                    <a:pt x="609" y="33"/>
                  </a:lnTo>
                  <a:lnTo>
                    <a:pt x="639" y="44"/>
                  </a:lnTo>
                  <a:lnTo>
                    <a:pt x="672" y="58"/>
                  </a:lnTo>
                  <a:lnTo>
                    <a:pt x="705" y="70"/>
                  </a:lnTo>
                  <a:lnTo>
                    <a:pt x="738" y="85"/>
                  </a:lnTo>
                  <a:lnTo>
                    <a:pt x="764" y="97"/>
                  </a:lnTo>
                  <a:lnTo>
                    <a:pt x="792" y="113"/>
                  </a:lnTo>
                  <a:lnTo>
                    <a:pt x="772" y="124"/>
                  </a:lnTo>
                  <a:lnTo>
                    <a:pt x="750" y="139"/>
                  </a:lnTo>
                  <a:lnTo>
                    <a:pt x="731" y="155"/>
                  </a:lnTo>
                  <a:lnTo>
                    <a:pt x="709" y="169"/>
                  </a:lnTo>
                  <a:lnTo>
                    <a:pt x="695" y="180"/>
                  </a:lnTo>
                  <a:lnTo>
                    <a:pt x="674" y="200"/>
                  </a:lnTo>
                  <a:lnTo>
                    <a:pt x="655" y="217"/>
                  </a:lnTo>
                  <a:lnTo>
                    <a:pt x="637" y="234"/>
                  </a:lnTo>
                  <a:lnTo>
                    <a:pt x="617" y="253"/>
                  </a:lnTo>
                  <a:lnTo>
                    <a:pt x="594" y="276"/>
                  </a:lnTo>
                  <a:lnTo>
                    <a:pt x="577" y="293"/>
                  </a:lnTo>
                  <a:lnTo>
                    <a:pt x="563" y="310"/>
                  </a:lnTo>
                  <a:lnTo>
                    <a:pt x="546" y="331"/>
                  </a:lnTo>
                  <a:lnTo>
                    <a:pt x="529" y="355"/>
                  </a:lnTo>
                  <a:lnTo>
                    <a:pt x="510" y="382"/>
                  </a:lnTo>
                  <a:lnTo>
                    <a:pt x="491" y="415"/>
                  </a:lnTo>
                  <a:lnTo>
                    <a:pt x="476" y="439"/>
                  </a:lnTo>
                  <a:lnTo>
                    <a:pt x="462" y="466"/>
                  </a:lnTo>
                  <a:lnTo>
                    <a:pt x="449" y="498"/>
                  </a:lnTo>
                  <a:lnTo>
                    <a:pt x="435" y="537"/>
                  </a:lnTo>
                  <a:lnTo>
                    <a:pt x="426" y="563"/>
                  </a:lnTo>
                  <a:lnTo>
                    <a:pt x="419" y="585"/>
                  </a:lnTo>
                  <a:lnTo>
                    <a:pt x="413" y="609"/>
                  </a:lnTo>
                  <a:lnTo>
                    <a:pt x="411" y="628"/>
                  </a:lnTo>
                  <a:lnTo>
                    <a:pt x="390" y="617"/>
                  </a:lnTo>
                  <a:lnTo>
                    <a:pt x="362" y="601"/>
                  </a:lnTo>
                  <a:lnTo>
                    <a:pt x="341" y="588"/>
                  </a:lnTo>
                  <a:lnTo>
                    <a:pt x="317" y="569"/>
                  </a:lnTo>
                  <a:lnTo>
                    <a:pt x="295" y="555"/>
                  </a:lnTo>
                  <a:lnTo>
                    <a:pt x="261" y="530"/>
                  </a:lnTo>
                  <a:lnTo>
                    <a:pt x="228" y="499"/>
                  </a:lnTo>
                  <a:lnTo>
                    <a:pt x="202" y="476"/>
                  </a:lnTo>
                  <a:lnTo>
                    <a:pt x="182" y="455"/>
                  </a:lnTo>
                  <a:lnTo>
                    <a:pt x="158" y="428"/>
                  </a:lnTo>
                  <a:lnTo>
                    <a:pt x="136" y="401"/>
                  </a:lnTo>
                  <a:lnTo>
                    <a:pt x="117" y="374"/>
                  </a:lnTo>
                  <a:lnTo>
                    <a:pt x="100" y="346"/>
                  </a:lnTo>
                  <a:lnTo>
                    <a:pt x="81" y="314"/>
                  </a:lnTo>
                  <a:lnTo>
                    <a:pt x="64" y="283"/>
                  </a:lnTo>
                  <a:lnTo>
                    <a:pt x="47" y="249"/>
                  </a:lnTo>
                  <a:lnTo>
                    <a:pt x="34" y="219"/>
                  </a:lnTo>
                  <a:lnTo>
                    <a:pt x="24" y="188"/>
                  </a:lnTo>
                  <a:lnTo>
                    <a:pt x="14" y="157"/>
                  </a:lnTo>
                  <a:lnTo>
                    <a:pt x="7" y="133"/>
                  </a:lnTo>
                  <a:lnTo>
                    <a:pt x="2" y="113"/>
                  </a:lnTo>
                  <a:lnTo>
                    <a:pt x="0" y="87"/>
                  </a:lnTo>
                  <a:lnTo>
                    <a:pt x="2" y="90"/>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8" name="Freeform 28"/>
            <p:cNvSpPr>
              <a:spLocks/>
            </p:cNvSpPr>
            <p:nvPr/>
          </p:nvSpPr>
          <p:spPr bwMode="auto">
            <a:xfrm>
              <a:off x="5912" y="298"/>
              <a:ext cx="100" cy="81"/>
            </a:xfrm>
            <a:custGeom>
              <a:avLst/>
              <a:gdLst>
                <a:gd name="T0" fmla="*/ 776 w 776"/>
                <a:gd name="T1" fmla="*/ 97 h 629"/>
                <a:gd name="T2" fmla="*/ 725 w 776"/>
                <a:gd name="T3" fmla="*/ 65 h 629"/>
                <a:gd name="T4" fmla="*/ 663 w 776"/>
                <a:gd name="T5" fmla="*/ 42 h 629"/>
                <a:gd name="T6" fmla="*/ 596 w 776"/>
                <a:gd name="T7" fmla="*/ 22 h 629"/>
                <a:gd name="T8" fmla="*/ 531 w 776"/>
                <a:gd name="T9" fmla="*/ 10 h 629"/>
                <a:gd name="T10" fmla="*/ 473 w 776"/>
                <a:gd name="T11" fmla="*/ 3 h 629"/>
                <a:gd name="T12" fmla="*/ 405 w 776"/>
                <a:gd name="T13" fmla="*/ 0 h 629"/>
                <a:gd name="T14" fmla="*/ 335 w 776"/>
                <a:gd name="T15" fmla="*/ 3 h 629"/>
                <a:gd name="T16" fmla="*/ 264 w 776"/>
                <a:gd name="T17" fmla="*/ 11 h 629"/>
                <a:gd name="T18" fmla="*/ 199 w 776"/>
                <a:gd name="T19" fmla="*/ 25 h 629"/>
                <a:gd name="T20" fmla="*/ 134 w 776"/>
                <a:gd name="T21" fmla="*/ 47 h 629"/>
                <a:gd name="T22" fmla="*/ 64 w 776"/>
                <a:gd name="T23" fmla="*/ 75 h 629"/>
                <a:gd name="T24" fmla="*/ 12 w 776"/>
                <a:gd name="T25" fmla="*/ 101 h 629"/>
                <a:gd name="T26" fmla="*/ 16 w 776"/>
                <a:gd name="T27" fmla="*/ 124 h 629"/>
                <a:gd name="T28" fmla="*/ 48 w 776"/>
                <a:gd name="T29" fmla="*/ 146 h 629"/>
                <a:gd name="T30" fmla="*/ 78 w 776"/>
                <a:gd name="T31" fmla="*/ 171 h 629"/>
                <a:gd name="T32" fmla="*/ 121 w 776"/>
                <a:gd name="T33" fmla="*/ 208 h 629"/>
                <a:gd name="T34" fmla="*/ 165 w 776"/>
                <a:gd name="T35" fmla="*/ 248 h 629"/>
                <a:gd name="T36" fmla="*/ 199 w 776"/>
                <a:gd name="T37" fmla="*/ 286 h 629"/>
                <a:gd name="T38" fmla="*/ 233 w 776"/>
                <a:gd name="T39" fmla="*/ 327 h 629"/>
                <a:gd name="T40" fmla="*/ 268 w 776"/>
                <a:gd name="T41" fmla="*/ 381 h 629"/>
                <a:gd name="T42" fmla="*/ 302 w 776"/>
                <a:gd name="T43" fmla="*/ 438 h 629"/>
                <a:gd name="T44" fmla="*/ 330 w 776"/>
                <a:gd name="T45" fmla="*/ 497 h 629"/>
                <a:gd name="T46" fmla="*/ 353 w 776"/>
                <a:gd name="T47" fmla="*/ 559 h 629"/>
                <a:gd name="T48" fmla="*/ 365 w 776"/>
                <a:gd name="T49" fmla="*/ 614 h 629"/>
                <a:gd name="T50" fmla="*/ 391 w 776"/>
                <a:gd name="T51" fmla="*/ 616 h 629"/>
                <a:gd name="T52" fmla="*/ 439 w 776"/>
                <a:gd name="T53" fmla="*/ 587 h 629"/>
                <a:gd name="T54" fmla="*/ 486 w 776"/>
                <a:gd name="T55" fmla="*/ 554 h 629"/>
                <a:gd name="T56" fmla="*/ 552 w 776"/>
                <a:gd name="T57" fmla="*/ 498 h 629"/>
                <a:gd name="T58" fmla="*/ 598 w 776"/>
                <a:gd name="T59" fmla="*/ 453 h 629"/>
                <a:gd name="T60" fmla="*/ 642 w 776"/>
                <a:gd name="T61" fmla="*/ 400 h 629"/>
                <a:gd name="T62" fmla="*/ 680 w 776"/>
                <a:gd name="T63" fmla="*/ 345 h 629"/>
                <a:gd name="T64" fmla="*/ 715 w 776"/>
                <a:gd name="T65" fmla="*/ 282 h 629"/>
                <a:gd name="T66" fmla="*/ 745 w 776"/>
                <a:gd name="T67" fmla="*/ 221 h 629"/>
                <a:gd name="T68" fmla="*/ 765 w 776"/>
                <a:gd name="T69" fmla="*/ 151 h 629"/>
                <a:gd name="T70" fmla="*/ 776 w 776"/>
                <a:gd name="T71" fmla="*/ 10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6" h="629">
                  <a:moveTo>
                    <a:pt x="776" y="109"/>
                  </a:moveTo>
                  <a:lnTo>
                    <a:pt x="776" y="97"/>
                  </a:lnTo>
                  <a:lnTo>
                    <a:pt x="751" y="80"/>
                  </a:lnTo>
                  <a:lnTo>
                    <a:pt x="725" y="65"/>
                  </a:lnTo>
                  <a:lnTo>
                    <a:pt x="695" y="52"/>
                  </a:lnTo>
                  <a:lnTo>
                    <a:pt x="663" y="42"/>
                  </a:lnTo>
                  <a:lnTo>
                    <a:pt x="631" y="31"/>
                  </a:lnTo>
                  <a:lnTo>
                    <a:pt x="596" y="22"/>
                  </a:lnTo>
                  <a:lnTo>
                    <a:pt x="562" y="15"/>
                  </a:lnTo>
                  <a:lnTo>
                    <a:pt x="531" y="10"/>
                  </a:lnTo>
                  <a:lnTo>
                    <a:pt x="501" y="6"/>
                  </a:lnTo>
                  <a:lnTo>
                    <a:pt x="473" y="3"/>
                  </a:lnTo>
                  <a:lnTo>
                    <a:pt x="442" y="2"/>
                  </a:lnTo>
                  <a:lnTo>
                    <a:pt x="405" y="0"/>
                  </a:lnTo>
                  <a:lnTo>
                    <a:pt x="371" y="2"/>
                  </a:lnTo>
                  <a:lnTo>
                    <a:pt x="335" y="3"/>
                  </a:lnTo>
                  <a:lnTo>
                    <a:pt x="303" y="6"/>
                  </a:lnTo>
                  <a:lnTo>
                    <a:pt x="264" y="11"/>
                  </a:lnTo>
                  <a:lnTo>
                    <a:pt x="233" y="18"/>
                  </a:lnTo>
                  <a:lnTo>
                    <a:pt x="199" y="25"/>
                  </a:lnTo>
                  <a:lnTo>
                    <a:pt x="167" y="35"/>
                  </a:lnTo>
                  <a:lnTo>
                    <a:pt x="134" y="47"/>
                  </a:lnTo>
                  <a:lnTo>
                    <a:pt x="98" y="59"/>
                  </a:lnTo>
                  <a:lnTo>
                    <a:pt x="64" y="75"/>
                  </a:lnTo>
                  <a:lnTo>
                    <a:pt x="39" y="86"/>
                  </a:lnTo>
                  <a:lnTo>
                    <a:pt x="12" y="101"/>
                  </a:lnTo>
                  <a:lnTo>
                    <a:pt x="0" y="113"/>
                  </a:lnTo>
                  <a:lnTo>
                    <a:pt x="16" y="124"/>
                  </a:lnTo>
                  <a:lnTo>
                    <a:pt x="33" y="135"/>
                  </a:lnTo>
                  <a:lnTo>
                    <a:pt x="48" y="146"/>
                  </a:lnTo>
                  <a:lnTo>
                    <a:pt x="64" y="159"/>
                  </a:lnTo>
                  <a:lnTo>
                    <a:pt x="78" y="171"/>
                  </a:lnTo>
                  <a:lnTo>
                    <a:pt x="104" y="192"/>
                  </a:lnTo>
                  <a:lnTo>
                    <a:pt x="121" y="208"/>
                  </a:lnTo>
                  <a:lnTo>
                    <a:pt x="142" y="226"/>
                  </a:lnTo>
                  <a:lnTo>
                    <a:pt x="165" y="248"/>
                  </a:lnTo>
                  <a:lnTo>
                    <a:pt x="183" y="265"/>
                  </a:lnTo>
                  <a:lnTo>
                    <a:pt x="199" y="286"/>
                  </a:lnTo>
                  <a:lnTo>
                    <a:pt x="218" y="307"/>
                  </a:lnTo>
                  <a:lnTo>
                    <a:pt x="233" y="327"/>
                  </a:lnTo>
                  <a:lnTo>
                    <a:pt x="249" y="352"/>
                  </a:lnTo>
                  <a:lnTo>
                    <a:pt x="268" y="381"/>
                  </a:lnTo>
                  <a:lnTo>
                    <a:pt x="287" y="414"/>
                  </a:lnTo>
                  <a:lnTo>
                    <a:pt x="302" y="438"/>
                  </a:lnTo>
                  <a:lnTo>
                    <a:pt x="315" y="465"/>
                  </a:lnTo>
                  <a:lnTo>
                    <a:pt x="330" y="497"/>
                  </a:lnTo>
                  <a:lnTo>
                    <a:pt x="342" y="530"/>
                  </a:lnTo>
                  <a:lnTo>
                    <a:pt x="353" y="559"/>
                  </a:lnTo>
                  <a:lnTo>
                    <a:pt x="362" y="589"/>
                  </a:lnTo>
                  <a:lnTo>
                    <a:pt x="365" y="614"/>
                  </a:lnTo>
                  <a:lnTo>
                    <a:pt x="366" y="629"/>
                  </a:lnTo>
                  <a:lnTo>
                    <a:pt x="391" y="616"/>
                  </a:lnTo>
                  <a:lnTo>
                    <a:pt x="418" y="600"/>
                  </a:lnTo>
                  <a:lnTo>
                    <a:pt x="439" y="587"/>
                  </a:lnTo>
                  <a:lnTo>
                    <a:pt x="463" y="568"/>
                  </a:lnTo>
                  <a:lnTo>
                    <a:pt x="486" y="554"/>
                  </a:lnTo>
                  <a:lnTo>
                    <a:pt x="519" y="529"/>
                  </a:lnTo>
                  <a:lnTo>
                    <a:pt x="552" y="498"/>
                  </a:lnTo>
                  <a:lnTo>
                    <a:pt x="579" y="475"/>
                  </a:lnTo>
                  <a:lnTo>
                    <a:pt x="598" y="453"/>
                  </a:lnTo>
                  <a:lnTo>
                    <a:pt x="621" y="427"/>
                  </a:lnTo>
                  <a:lnTo>
                    <a:pt x="642" y="400"/>
                  </a:lnTo>
                  <a:lnTo>
                    <a:pt x="662" y="373"/>
                  </a:lnTo>
                  <a:lnTo>
                    <a:pt x="680" y="345"/>
                  </a:lnTo>
                  <a:lnTo>
                    <a:pt x="699" y="313"/>
                  </a:lnTo>
                  <a:lnTo>
                    <a:pt x="715" y="282"/>
                  </a:lnTo>
                  <a:lnTo>
                    <a:pt x="732" y="249"/>
                  </a:lnTo>
                  <a:lnTo>
                    <a:pt x="745" y="221"/>
                  </a:lnTo>
                  <a:lnTo>
                    <a:pt x="756" y="187"/>
                  </a:lnTo>
                  <a:lnTo>
                    <a:pt x="765" y="151"/>
                  </a:lnTo>
                  <a:lnTo>
                    <a:pt x="776" y="107"/>
                  </a:lnTo>
                  <a:lnTo>
                    <a:pt x="776" y="109"/>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89" name="Freeform 29"/>
            <p:cNvSpPr>
              <a:spLocks/>
            </p:cNvSpPr>
            <p:nvPr/>
          </p:nvSpPr>
          <p:spPr bwMode="auto">
            <a:xfrm>
              <a:off x="5861" y="379"/>
              <a:ext cx="100" cy="111"/>
            </a:xfrm>
            <a:custGeom>
              <a:avLst/>
              <a:gdLst>
                <a:gd name="T0" fmla="*/ 39 w 780"/>
                <a:gd name="T1" fmla="*/ 15 h 855"/>
                <a:gd name="T2" fmla="*/ 85 w 780"/>
                <a:gd name="T3" fmla="*/ 34 h 855"/>
                <a:gd name="T4" fmla="*/ 146 w 780"/>
                <a:gd name="T5" fmla="*/ 55 h 855"/>
                <a:gd name="T6" fmla="*/ 212 w 780"/>
                <a:gd name="T7" fmla="*/ 71 h 855"/>
                <a:gd name="T8" fmla="*/ 281 w 780"/>
                <a:gd name="T9" fmla="*/ 85 h 855"/>
                <a:gd name="T10" fmla="*/ 363 w 780"/>
                <a:gd name="T11" fmla="*/ 93 h 855"/>
                <a:gd name="T12" fmla="*/ 445 w 780"/>
                <a:gd name="T13" fmla="*/ 93 h 855"/>
                <a:gd name="T14" fmla="*/ 533 w 780"/>
                <a:gd name="T15" fmla="*/ 80 h 855"/>
                <a:gd name="T16" fmla="*/ 594 w 780"/>
                <a:gd name="T17" fmla="*/ 66 h 855"/>
                <a:gd name="T18" fmla="*/ 649 w 780"/>
                <a:gd name="T19" fmla="*/ 49 h 855"/>
                <a:gd name="T20" fmla="*/ 705 w 780"/>
                <a:gd name="T21" fmla="*/ 27 h 855"/>
                <a:gd name="T22" fmla="*/ 747 w 780"/>
                <a:gd name="T23" fmla="*/ 9 h 855"/>
                <a:gd name="T24" fmla="*/ 767 w 780"/>
                <a:gd name="T25" fmla="*/ 23 h 855"/>
                <a:gd name="T26" fmla="*/ 771 w 780"/>
                <a:gd name="T27" fmla="*/ 66 h 855"/>
                <a:gd name="T28" fmla="*/ 777 w 780"/>
                <a:gd name="T29" fmla="*/ 131 h 855"/>
                <a:gd name="T30" fmla="*/ 780 w 780"/>
                <a:gd name="T31" fmla="*/ 179 h 855"/>
                <a:gd name="T32" fmla="*/ 775 w 780"/>
                <a:gd name="T33" fmla="*/ 242 h 855"/>
                <a:gd name="T34" fmla="*/ 766 w 780"/>
                <a:gd name="T35" fmla="*/ 310 h 855"/>
                <a:gd name="T36" fmla="*/ 749 w 780"/>
                <a:gd name="T37" fmla="*/ 387 h 855"/>
                <a:gd name="T38" fmla="*/ 725 w 780"/>
                <a:gd name="T39" fmla="*/ 455 h 855"/>
                <a:gd name="T40" fmla="*/ 697 w 780"/>
                <a:gd name="T41" fmla="*/ 519 h 855"/>
                <a:gd name="T42" fmla="*/ 663 w 780"/>
                <a:gd name="T43" fmla="*/ 579 h 855"/>
                <a:gd name="T44" fmla="*/ 622 w 780"/>
                <a:gd name="T45" fmla="*/ 641 h 855"/>
                <a:gd name="T46" fmla="*/ 569 w 780"/>
                <a:gd name="T47" fmla="*/ 703 h 855"/>
                <a:gd name="T48" fmla="*/ 511 w 780"/>
                <a:gd name="T49" fmla="*/ 759 h 855"/>
                <a:gd name="T50" fmla="*/ 455 w 780"/>
                <a:gd name="T51" fmla="*/ 806 h 855"/>
                <a:gd name="T52" fmla="*/ 405 w 780"/>
                <a:gd name="T53" fmla="*/ 840 h 855"/>
                <a:gd name="T54" fmla="*/ 361 w 780"/>
                <a:gd name="T55" fmla="*/ 841 h 855"/>
                <a:gd name="T56" fmla="*/ 313 w 780"/>
                <a:gd name="T57" fmla="*/ 807 h 855"/>
                <a:gd name="T58" fmla="*/ 266 w 780"/>
                <a:gd name="T59" fmla="*/ 768 h 855"/>
                <a:gd name="T60" fmla="*/ 219 w 780"/>
                <a:gd name="T61" fmla="*/ 724 h 855"/>
                <a:gd name="T62" fmla="*/ 162 w 780"/>
                <a:gd name="T63" fmla="*/ 655 h 855"/>
                <a:gd name="T64" fmla="*/ 120 w 780"/>
                <a:gd name="T65" fmla="*/ 598 h 855"/>
                <a:gd name="T66" fmla="*/ 85 w 780"/>
                <a:gd name="T67" fmla="*/ 534 h 855"/>
                <a:gd name="T68" fmla="*/ 54 w 780"/>
                <a:gd name="T69" fmla="*/ 465 h 855"/>
                <a:gd name="T70" fmla="*/ 30 w 780"/>
                <a:gd name="T71" fmla="*/ 394 h 855"/>
                <a:gd name="T72" fmla="*/ 12 w 780"/>
                <a:gd name="T73" fmla="*/ 320 h 855"/>
                <a:gd name="T74" fmla="*/ 1 w 780"/>
                <a:gd name="T75" fmla="*/ 242 h 855"/>
                <a:gd name="T76" fmla="*/ 0 w 780"/>
                <a:gd name="T77" fmla="*/ 163 h 855"/>
                <a:gd name="T78" fmla="*/ 4 w 780"/>
                <a:gd name="T79" fmla="*/ 86 h 855"/>
                <a:gd name="T80" fmla="*/ 13 w 780"/>
                <a:gd name="T81" fmla="*/ 22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0" h="855">
                  <a:moveTo>
                    <a:pt x="18" y="1"/>
                  </a:moveTo>
                  <a:lnTo>
                    <a:pt x="39" y="15"/>
                  </a:lnTo>
                  <a:lnTo>
                    <a:pt x="63" y="25"/>
                  </a:lnTo>
                  <a:lnTo>
                    <a:pt x="85" y="34"/>
                  </a:lnTo>
                  <a:lnTo>
                    <a:pt x="118" y="46"/>
                  </a:lnTo>
                  <a:lnTo>
                    <a:pt x="146" y="55"/>
                  </a:lnTo>
                  <a:lnTo>
                    <a:pt x="177" y="64"/>
                  </a:lnTo>
                  <a:lnTo>
                    <a:pt x="212" y="71"/>
                  </a:lnTo>
                  <a:lnTo>
                    <a:pt x="245" y="79"/>
                  </a:lnTo>
                  <a:lnTo>
                    <a:pt x="281" y="85"/>
                  </a:lnTo>
                  <a:lnTo>
                    <a:pt x="322" y="90"/>
                  </a:lnTo>
                  <a:lnTo>
                    <a:pt x="363" y="93"/>
                  </a:lnTo>
                  <a:lnTo>
                    <a:pt x="399" y="93"/>
                  </a:lnTo>
                  <a:lnTo>
                    <a:pt x="445" y="93"/>
                  </a:lnTo>
                  <a:lnTo>
                    <a:pt x="495" y="85"/>
                  </a:lnTo>
                  <a:lnTo>
                    <a:pt x="533" y="80"/>
                  </a:lnTo>
                  <a:lnTo>
                    <a:pt x="560" y="75"/>
                  </a:lnTo>
                  <a:lnTo>
                    <a:pt x="594" y="66"/>
                  </a:lnTo>
                  <a:lnTo>
                    <a:pt x="623" y="58"/>
                  </a:lnTo>
                  <a:lnTo>
                    <a:pt x="649" y="49"/>
                  </a:lnTo>
                  <a:lnTo>
                    <a:pt x="681" y="36"/>
                  </a:lnTo>
                  <a:lnTo>
                    <a:pt x="705" y="27"/>
                  </a:lnTo>
                  <a:lnTo>
                    <a:pt x="728" y="16"/>
                  </a:lnTo>
                  <a:lnTo>
                    <a:pt x="747" y="9"/>
                  </a:lnTo>
                  <a:lnTo>
                    <a:pt x="761" y="0"/>
                  </a:lnTo>
                  <a:lnTo>
                    <a:pt x="767" y="23"/>
                  </a:lnTo>
                  <a:lnTo>
                    <a:pt x="770" y="46"/>
                  </a:lnTo>
                  <a:lnTo>
                    <a:pt x="771" y="66"/>
                  </a:lnTo>
                  <a:lnTo>
                    <a:pt x="776" y="104"/>
                  </a:lnTo>
                  <a:lnTo>
                    <a:pt x="777" y="131"/>
                  </a:lnTo>
                  <a:lnTo>
                    <a:pt x="780" y="156"/>
                  </a:lnTo>
                  <a:lnTo>
                    <a:pt x="780" y="179"/>
                  </a:lnTo>
                  <a:lnTo>
                    <a:pt x="776" y="215"/>
                  </a:lnTo>
                  <a:lnTo>
                    <a:pt x="775" y="242"/>
                  </a:lnTo>
                  <a:lnTo>
                    <a:pt x="771" y="273"/>
                  </a:lnTo>
                  <a:lnTo>
                    <a:pt x="766" y="310"/>
                  </a:lnTo>
                  <a:lnTo>
                    <a:pt x="761" y="340"/>
                  </a:lnTo>
                  <a:lnTo>
                    <a:pt x="749" y="387"/>
                  </a:lnTo>
                  <a:lnTo>
                    <a:pt x="738" y="422"/>
                  </a:lnTo>
                  <a:lnTo>
                    <a:pt x="725" y="455"/>
                  </a:lnTo>
                  <a:lnTo>
                    <a:pt x="713" y="484"/>
                  </a:lnTo>
                  <a:lnTo>
                    <a:pt x="697" y="519"/>
                  </a:lnTo>
                  <a:lnTo>
                    <a:pt x="680" y="552"/>
                  </a:lnTo>
                  <a:lnTo>
                    <a:pt x="663" y="579"/>
                  </a:lnTo>
                  <a:lnTo>
                    <a:pt x="644" y="607"/>
                  </a:lnTo>
                  <a:lnTo>
                    <a:pt x="622" y="641"/>
                  </a:lnTo>
                  <a:lnTo>
                    <a:pt x="594" y="676"/>
                  </a:lnTo>
                  <a:lnTo>
                    <a:pt x="569" y="703"/>
                  </a:lnTo>
                  <a:lnTo>
                    <a:pt x="542" y="732"/>
                  </a:lnTo>
                  <a:lnTo>
                    <a:pt x="511" y="759"/>
                  </a:lnTo>
                  <a:lnTo>
                    <a:pt x="479" y="786"/>
                  </a:lnTo>
                  <a:lnTo>
                    <a:pt x="455" y="806"/>
                  </a:lnTo>
                  <a:lnTo>
                    <a:pt x="433" y="823"/>
                  </a:lnTo>
                  <a:lnTo>
                    <a:pt x="405" y="840"/>
                  </a:lnTo>
                  <a:lnTo>
                    <a:pt x="384" y="855"/>
                  </a:lnTo>
                  <a:lnTo>
                    <a:pt x="361" y="841"/>
                  </a:lnTo>
                  <a:lnTo>
                    <a:pt x="341" y="828"/>
                  </a:lnTo>
                  <a:lnTo>
                    <a:pt x="313" y="807"/>
                  </a:lnTo>
                  <a:lnTo>
                    <a:pt x="290" y="789"/>
                  </a:lnTo>
                  <a:lnTo>
                    <a:pt x="266" y="768"/>
                  </a:lnTo>
                  <a:lnTo>
                    <a:pt x="245" y="749"/>
                  </a:lnTo>
                  <a:lnTo>
                    <a:pt x="219" y="724"/>
                  </a:lnTo>
                  <a:lnTo>
                    <a:pt x="195" y="695"/>
                  </a:lnTo>
                  <a:lnTo>
                    <a:pt x="162" y="655"/>
                  </a:lnTo>
                  <a:lnTo>
                    <a:pt x="139" y="624"/>
                  </a:lnTo>
                  <a:lnTo>
                    <a:pt x="120" y="598"/>
                  </a:lnTo>
                  <a:lnTo>
                    <a:pt x="100" y="562"/>
                  </a:lnTo>
                  <a:lnTo>
                    <a:pt x="85" y="534"/>
                  </a:lnTo>
                  <a:lnTo>
                    <a:pt x="68" y="498"/>
                  </a:lnTo>
                  <a:lnTo>
                    <a:pt x="54" y="465"/>
                  </a:lnTo>
                  <a:lnTo>
                    <a:pt x="43" y="437"/>
                  </a:lnTo>
                  <a:lnTo>
                    <a:pt x="30" y="394"/>
                  </a:lnTo>
                  <a:lnTo>
                    <a:pt x="20" y="364"/>
                  </a:lnTo>
                  <a:lnTo>
                    <a:pt x="12" y="320"/>
                  </a:lnTo>
                  <a:lnTo>
                    <a:pt x="7" y="290"/>
                  </a:lnTo>
                  <a:lnTo>
                    <a:pt x="1" y="242"/>
                  </a:lnTo>
                  <a:lnTo>
                    <a:pt x="0" y="206"/>
                  </a:lnTo>
                  <a:lnTo>
                    <a:pt x="0" y="163"/>
                  </a:lnTo>
                  <a:lnTo>
                    <a:pt x="1" y="120"/>
                  </a:lnTo>
                  <a:lnTo>
                    <a:pt x="4" y="86"/>
                  </a:lnTo>
                  <a:lnTo>
                    <a:pt x="8" y="50"/>
                  </a:lnTo>
                  <a:lnTo>
                    <a:pt x="13" y="22"/>
                  </a:lnTo>
                  <a:lnTo>
                    <a:pt x="18" y="1"/>
                  </a:lnTo>
                  <a:close/>
                </a:path>
              </a:pathLst>
            </a:custGeom>
            <a:solidFill>
              <a:srgbClr val="88C5FC"/>
            </a:solidFill>
            <a:ln w="15875">
              <a:solidFill>
                <a:srgbClr val="FFFFFF"/>
              </a:solidFill>
              <a:prstDash val="solid"/>
              <a:round/>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p>
              <a:endParaRPr lang="en-GB"/>
            </a:p>
          </p:txBody>
        </p:sp>
        <p:sp>
          <p:nvSpPr>
            <p:cNvPr id="92190" name="Oval 30"/>
            <p:cNvSpPr>
              <a:spLocks noChangeArrowheads="1"/>
            </p:cNvSpPr>
            <p:nvPr/>
          </p:nvSpPr>
          <p:spPr bwMode="auto">
            <a:xfrm>
              <a:off x="5622" y="330"/>
              <a:ext cx="31"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2191" name="Oval 31"/>
            <p:cNvSpPr>
              <a:spLocks noChangeArrowheads="1"/>
            </p:cNvSpPr>
            <p:nvPr/>
          </p:nvSpPr>
          <p:spPr bwMode="auto">
            <a:xfrm>
              <a:off x="5561" y="493"/>
              <a:ext cx="30" cy="3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2192" name="Oval 32"/>
            <p:cNvSpPr>
              <a:spLocks noChangeArrowheads="1"/>
            </p:cNvSpPr>
            <p:nvPr/>
          </p:nvSpPr>
          <p:spPr bwMode="auto">
            <a:xfrm>
              <a:off x="5663" y="615"/>
              <a:ext cx="30" cy="31"/>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7961" dir="2700000" algn="ctr" rotWithShape="0">
                      <a:schemeClr val="hlink">
                        <a:gamma/>
                        <a:shade val="60000"/>
                        <a:invGamma/>
                      </a:schemeClr>
                    </a:outerShdw>
                  </a:effectLst>
                </a14:hiddenEffects>
              </a:ext>
            </a:extLst>
          </p:spPr>
          <p:txBody>
            <a:bodyPr wrap="none" lIns="75741" tIns="37871" rIns="75741" bIns="37871" anchor="ctr"/>
            <a:lstStyle/>
            <a:p>
              <a:endParaRPr lang="en-GB"/>
            </a:p>
          </p:txBody>
        </p:sp>
        <p:sp>
          <p:nvSpPr>
            <p:cNvPr id="92193" name="AutoShape 33"/>
            <p:cNvSpPr>
              <a:spLocks noChangeArrowheads="1"/>
            </p:cNvSpPr>
            <p:nvPr/>
          </p:nvSpPr>
          <p:spPr bwMode="auto">
            <a:xfrm rot="5400000">
              <a:off x="6110" y="469"/>
              <a:ext cx="36" cy="31"/>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92194" name="AutoShape 34"/>
            <p:cNvSpPr>
              <a:spLocks noChangeArrowheads="1"/>
            </p:cNvSpPr>
            <p:nvPr/>
          </p:nvSpPr>
          <p:spPr bwMode="auto">
            <a:xfrm rot="5400000">
              <a:off x="6149" y="296"/>
              <a:ext cx="37" cy="32"/>
            </a:xfrm>
            <a:prstGeom prst="triangle">
              <a:avLst>
                <a:gd name="adj" fmla="val 50000"/>
              </a:avLst>
            </a:prstGeom>
            <a:solidFill>
              <a:schemeClr val="accent1"/>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lIns="75741" tIns="37871" rIns="75741" bIns="37871" anchor="ctr"/>
            <a:lstStyle/>
            <a:p>
              <a:endParaRPr lang="en-GB"/>
            </a:p>
          </p:txBody>
        </p:sp>
        <p:sp>
          <p:nvSpPr>
            <p:cNvPr id="92195" name="Text Box 35"/>
            <p:cNvSpPr txBox="1">
              <a:spLocks noChangeArrowheads="1"/>
            </p:cNvSpPr>
            <p:nvPr/>
          </p:nvSpPr>
          <p:spPr bwMode="auto">
            <a:xfrm>
              <a:off x="5822" y="280"/>
              <a:ext cx="178"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75741" tIns="37871" rIns="75741" bIns="37871"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Q</a:t>
              </a:r>
            </a:p>
          </p:txBody>
        </p:sp>
      </p:grpSp>
      <p:sp>
        <p:nvSpPr>
          <p:cNvPr id="92202" name="Rectangle 42"/>
          <p:cNvSpPr>
            <a:spLocks noChangeArrowheads="1"/>
          </p:cNvSpPr>
          <p:nvPr/>
        </p:nvSpPr>
        <p:spPr bwMode="auto">
          <a:xfrm rot="-5400000">
            <a:off x="1117600" y="239871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3" name="Rectangle 43"/>
          <p:cNvSpPr>
            <a:spLocks noChangeArrowheads="1"/>
          </p:cNvSpPr>
          <p:nvPr/>
        </p:nvSpPr>
        <p:spPr bwMode="auto">
          <a:xfrm rot="-5400000">
            <a:off x="1117600" y="2276476"/>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4" name="Rectangle 44"/>
          <p:cNvSpPr>
            <a:spLocks noChangeArrowheads="1"/>
          </p:cNvSpPr>
          <p:nvPr/>
        </p:nvSpPr>
        <p:spPr bwMode="auto">
          <a:xfrm rot="-5400000">
            <a:off x="1117600" y="408463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5" name="Rectangle 45"/>
          <p:cNvSpPr>
            <a:spLocks noChangeArrowheads="1"/>
          </p:cNvSpPr>
          <p:nvPr/>
        </p:nvSpPr>
        <p:spPr bwMode="auto">
          <a:xfrm rot="-5400000">
            <a:off x="1117600" y="3957638"/>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6" name="Rectangle 46"/>
          <p:cNvSpPr>
            <a:spLocks noChangeArrowheads="1"/>
          </p:cNvSpPr>
          <p:nvPr/>
        </p:nvSpPr>
        <p:spPr bwMode="auto">
          <a:xfrm rot="-5400000">
            <a:off x="1117600" y="32051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7" name="Rectangle 47"/>
          <p:cNvSpPr>
            <a:spLocks noChangeArrowheads="1"/>
          </p:cNvSpPr>
          <p:nvPr/>
        </p:nvSpPr>
        <p:spPr bwMode="auto">
          <a:xfrm rot="-5400000">
            <a:off x="1117600" y="30908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08" name="Text Box 48"/>
          <p:cNvSpPr txBox="1">
            <a:spLocks noChangeArrowheads="1"/>
          </p:cNvSpPr>
          <p:nvPr/>
        </p:nvSpPr>
        <p:spPr bwMode="auto">
          <a:xfrm>
            <a:off x="1608138" y="2236788"/>
            <a:ext cx="4916487" cy="286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900">
                <a:solidFill>
                  <a:srgbClr val="FFFFFF"/>
                </a:solidFill>
                <a:latin typeface="Arial" charset="0"/>
              </a:rPr>
              <a:t>Projekt- oder Produkthaus?</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Attraktivität für Mitarbeiter</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Good-Enough-Software</a:t>
            </a:r>
          </a:p>
          <a:p>
            <a:endParaRPr lang="de-DE" altLang="en-US" sz="1900">
              <a:solidFill>
                <a:srgbClr val="FFFFFF"/>
              </a:solidFill>
              <a:latin typeface="Arial" charset="0"/>
            </a:endParaRPr>
          </a:p>
          <a:p>
            <a:endParaRPr lang="de-DE" altLang="en-US" sz="1900">
              <a:solidFill>
                <a:srgbClr val="FFFFFF"/>
              </a:solidFill>
              <a:latin typeface="Arial" charset="0"/>
            </a:endParaRPr>
          </a:p>
          <a:p>
            <a:r>
              <a:rPr lang="de-DE" altLang="en-US" sz="1900">
                <a:solidFill>
                  <a:srgbClr val="FFFFFF"/>
                </a:solidFill>
                <a:latin typeface="Arial" charset="0"/>
              </a:rPr>
              <a:t>Unternehmenskultur/ Unternehmenswerte</a:t>
            </a:r>
          </a:p>
        </p:txBody>
      </p:sp>
      <p:sp>
        <p:nvSpPr>
          <p:cNvPr id="92217" name="Rectangle 57"/>
          <p:cNvSpPr>
            <a:spLocks noChangeArrowheads="1"/>
          </p:cNvSpPr>
          <p:nvPr/>
        </p:nvSpPr>
        <p:spPr bwMode="auto">
          <a:xfrm rot="-5400000">
            <a:off x="1112837" y="4881563"/>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92218" name="Rectangle 58"/>
          <p:cNvSpPr>
            <a:spLocks noChangeArrowheads="1"/>
          </p:cNvSpPr>
          <p:nvPr/>
        </p:nvSpPr>
        <p:spPr bwMode="auto">
          <a:xfrm rot="-5400000">
            <a:off x="1112837" y="4765676"/>
            <a:ext cx="85725" cy="222250"/>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46083"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FF"/>
                </a:solidFill>
              </a:rPr>
              <a:t>1.	Ziel:		Was wollen wir heute erreichen?</a:t>
            </a:r>
          </a:p>
          <a:p>
            <a:pPr marL="368300" indent="-368300" defTabSz="873125">
              <a:lnSpc>
                <a:spcPct val="100000"/>
              </a:lnSpc>
              <a:spcBef>
                <a:spcPct val="100000"/>
              </a:spcBef>
              <a:buSzTx/>
              <a:buFontTx/>
              <a:buNone/>
            </a:pPr>
            <a:r>
              <a:rPr lang="de-DE" altLang="en-US" b="0">
                <a:solidFill>
                  <a:srgbClr val="FFFFFF"/>
                </a:solidFill>
              </a:rPr>
              <a:t>2.	Begriffe:		Was bedeutet das alles?</a:t>
            </a:r>
          </a:p>
          <a:p>
            <a:pPr marL="368300" indent="-368300" defTabSz="873125">
              <a:lnSpc>
                <a:spcPct val="100000"/>
              </a:lnSpc>
              <a:spcBef>
                <a:spcPct val="100000"/>
              </a:spcBef>
              <a:buSzTx/>
              <a:buFontTx/>
              <a:buNone/>
            </a:pPr>
            <a:r>
              <a:rPr lang="de-DE" altLang="en-US" b="0">
                <a:solidFill>
                  <a:srgbClr val="E7E7E7"/>
                </a:solidFill>
              </a:rPr>
              <a:t>3.	Software-QM:	Was ist das Besondere?</a:t>
            </a:r>
            <a:endParaRPr lang="de-DE" altLang="en-US" b="0">
              <a:solidFill>
                <a:srgbClr val="FAFD00"/>
              </a:solidFill>
            </a:endParaRPr>
          </a:p>
          <a:p>
            <a:pPr marL="368300" indent="-368300" defTabSz="873125">
              <a:lnSpc>
                <a:spcPct val="100000"/>
              </a:lnSpc>
              <a:spcBef>
                <a:spcPct val="100000"/>
              </a:spcBef>
              <a:buSzTx/>
              <a:buFontTx/>
              <a:buNone/>
            </a:pPr>
            <a:r>
              <a:rPr lang="de-DE" altLang="en-US" b="0">
                <a:solidFill>
                  <a:srgbClr val="E7E7E7"/>
                </a:solidFill>
              </a:rPr>
              <a:t>4.	Wirkungsfelder:	Wo müssen wir ansetzen?</a:t>
            </a:r>
          </a:p>
          <a:p>
            <a:pPr marL="368300" indent="-368300" defTabSz="873125">
              <a:lnSpc>
                <a:spcPct val="100000"/>
              </a:lnSpc>
              <a:spcBef>
                <a:spcPct val="100000"/>
              </a:spcBef>
              <a:buSzTx/>
              <a:buFontTx/>
              <a:buNone/>
            </a:pPr>
            <a:r>
              <a:rPr lang="de-DE" altLang="en-US" b="0">
                <a:solidFill>
                  <a:srgbClr val="FFFF00"/>
                </a:solidFill>
              </a:rPr>
              <a:t>5.	Prinzipien:		Wo setzen wir unsere Schwerpunkte?</a:t>
            </a:r>
            <a:endParaRPr lang="de-DE" altLang="en-US" b="0">
              <a:solidFill>
                <a:srgbClr val="FFFFFF"/>
              </a:solidFill>
            </a:endParaRPr>
          </a:p>
          <a:p>
            <a:pPr marL="368300" indent="-368300" defTabSz="873125">
              <a:lnSpc>
                <a:spcPct val="100000"/>
              </a:lnSpc>
              <a:spcBef>
                <a:spcPct val="100000"/>
              </a:spcBef>
              <a:buSzTx/>
              <a:buFontTx/>
              <a:buNone/>
            </a:pPr>
            <a:r>
              <a:rPr lang="de-DE" altLang="en-US" b="0">
                <a:solidFill>
                  <a:srgbClr val="FFFFFF"/>
                </a:solidFill>
              </a:rPr>
              <a:t>6. Vorschlag:		Wie geht es weiter?</a:t>
            </a:r>
          </a:p>
          <a:p>
            <a:pPr marL="368300" indent="-368300" defTabSz="873125">
              <a:lnSpc>
                <a:spcPct val="100000"/>
              </a:lnSpc>
              <a:spcBef>
                <a:spcPct val="100000"/>
              </a:spcBef>
              <a:buSzTx/>
            </a:pPr>
            <a:endParaRPr lang="de-DE" altLang="en-US" b="0">
              <a:solidFill>
                <a:srgbClr val="FFFFFF"/>
              </a:solidFill>
            </a:endParaRPr>
          </a:p>
        </p:txBody>
      </p:sp>
      <p:sp>
        <p:nvSpPr>
          <p:cNvPr id="46084" name="WordArt 4"/>
          <p:cNvSpPr>
            <a:spLocks noChangeArrowheads="1" noChangeShapeType="1" noTextEdit="1"/>
          </p:cNvSpPr>
          <p:nvPr/>
        </p:nvSpPr>
        <p:spPr bwMode="auto">
          <a:xfrm>
            <a:off x="657225" y="4689475"/>
            <a:ext cx="511175" cy="506413"/>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44613" y="865188"/>
            <a:ext cx="2259012" cy="466725"/>
          </a:xfrm>
        </p:spPr>
        <p:txBody>
          <a:bodyPr/>
          <a:lstStyle/>
          <a:p>
            <a:r>
              <a:rPr lang="de-DE" altLang="en-US"/>
              <a:t>5. Prinzipien</a:t>
            </a:r>
          </a:p>
        </p:txBody>
      </p:sp>
      <p:sp>
        <p:nvSpPr>
          <p:cNvPr id="31747" name="Rectangle 3"/>
          <p:cNvSpPr>
            <a:spLocks noChangeArrowheads="1"/>
          </p:cNvSpPr>
          <p:nvPr/>
        </p:nvSpPr>
        <p:spPr bwMode="auto">
          <a:xfrm>
            <a:off x="949325" y="1803400"/>
            <a:ext cx="7369175" cy="39576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Lst>
        </p:spPr>
        <p:txBody>
          <a:bodyPr lIns="86326" tIns="42405" rIns="86326" bIns="42405"/>
          <a:lstStyle>
            <a:lvl1pPr marL="273050" indent="-273050" algn="l" defTabSz="727075">
              <a:defRPr sz="2400">
                <a:solidFill>
                  <a:schemeClr val="tx1"/>
                </a:solidFill>
                <a:latin typeface="Times New Roman" pitchFamily="18" charset="0"/>
              </a:defRPr>
            </a:lvl1pPr>
            <a:lvl2pPr marL="654050" indent="-217488" algn="l" defTabSz="727075">
              <a:defRPr sz="2400">
                <a:solidFill>
                  <a:schemeClr val="tx1"/>
                </a:solidFill>
                <a:latin typeface="Times New Roman" pitchFamily="18" charset="0"/>
              </a:defRPr>
            </a:lvl2pPr>
            <a:lvl3pPr marL="1090613" indent="-217488" algn="l" defTabSz="727075">
              <a:defRPr sz="2400">
                <a:solidFill>
                  <a:schemeClr val="tx1"/>
                </a:solidFill>
                <a:latin typeface="Times New Roman" pitchFamily="18" charset="0"/>
              </a:defRPr>
            </a:lvl3pPr>
            <a:lvl4pPr marL="1471613" indent="-163513" algn="l" defTabSz="727075">
              <a:defRPr sz="2400">
                <a:solidFill>
                  <a:schemeClr val="tx1"/>
                </a:solidFill>
                <a:latin typeface="Times New Roman" pitchFamily="18" charset="0"/>
              </a:defRPr>
            </a:lvl4pPr>
            <a:lvl5pPr marL="1908175" indent="-163513" algn="l" defTabSz="727075">
              <a:defRPr sz="2400">
                <a:solidFill>
                  <a:schemeClr val="tx1"/>
                </a:solidFill>
                <a:latin typeface="Times New Roman" pitchFamily="18" charset="0"/>
              </a:defRPr>
            </a:lvl5pPr>
            <a:lvl6pPr marL="2365375" indent="-163513" defTabSz="727075" eaLnBrk="0" fontAlgn="base" hangingPunct="0">
              <a:spcBef>
                <a:spcPct val="0"/>
              </a:spcBef>
              <a:spcAft>
                <a:spcPct val="0"/>
              </a:spcAft>
              <a:defRPr sz="2400">
                <a:solidFill>
                  <a:schemeClr val="tx1"/>
                </a:solidFill>
                <a:latin typeface="Times New Roman" pitchFamily="18" charset="0"/>
              </a:defRPr>
            </a:lvl6pPr>
            <a:lvl7pPr marL="2822575" indent="-163513" defTabSz="727075" eaLnBrk="0" fontAlgn="base" hangingPunct="0">
              <a:spcBef>
                <a:spcPct val="0"/>
              </a:spcBef>
              <a:spcAft>
                <a:spcPct val="0"/>
              </a:spcAft>
              <a:defRPr sz="2400">
                <a:solidFill>
                  <a:schemeClr val="tx1"/>
                </a:solidFill>
                <a:latin typeface="Times New Roman" pitchFamily="18" charset="0"/>
              </a:defRPr>
            </a:lvl7pPr>
            <a:lvl8pPr marL="3279775" indent="-163513" defTabSz="727075" eaLnBrk="0" fontAlgn="base" hangingPunct="0">
              <a:spcBef>
                <a:spcPct val="0"/>
              </a:spcBef>
              <a:spcAft>
                <a:spcPct val="0"/>
              </a:spcAft>
              <a:defRPr sz="2400">
                <a:solidFill>
                  <a:schemeClr val="tx1"/>
                </a:solidFill>
                <a:latin typeface="Times New Roman" pitchFamily="18" charset="0"/>
              </a:defRPr>
            </a:lvl8pPr>
            <a:lvl9pPr marL="3736975" indent="-163513"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0000"/>
              </a:spcBef>
              <a:buClr>
                <a:srgbClr val="FAFD00"/>
              </a:buClr>
              <a:buFont typeface="Wingdings" pitchFamily="2" charset="2"/>
              <a:buChar char=""/>
            </a:pPr>
            <a:r>
              <a:rPr lang="de-DE" altLang="en-US" sz="1700">
                <a:solidFill>
                  <a:srgbClr val="FAFD00"/>
                </a:solidFill>
                <a:latin typeface="Arial" charset="0"/>
              </a:rPr>
              <a:t>Flächendeckung</a:t>
            </a:r>
            <a:r>
              <a:rPr lang="de-DE" altLang="en-US" sz="1700">
                <a:solidFill>
                  <a:srgbClr val="FFFFFF"/>
                </a:solidFill>
                <a:latin typeface="Arial" charset="0"/>
              </a:rPr>
              <a:t>: </a:t>
            </a:r>
            <a:r>
              <a:rPr lang="de-DE" altLang="en-US" sz="1700" u="sng">
                <a:solidFill>
                  <a:srgbClr val="FFFFFF"/>
                </a:solidFill>
                <a:latin typeface="Arial" charset="0"/>
              </a:rPr>
              <a:t>Jedes</a:t>
            </a:r>
            <a:r>
              <a:rPr lang="de-DE" altLang="en-US" sz="1700">
                <a:solidFill>
                  <a:srgbClr val="FFFFFF"/>
                </a:solidFill>
                <a:latin typeface="Arial" charset="0"/>
              </a:rPr>
              <a:t> Ergebnis wird geprüft und freigegeben.</a:t>
            </a:r>
          </a:p>
          <a:p>
            <a:pPr>
              <a:lnSpc>
                <a:spcPct val="90000"/>
              </a:lnSpc>
              <a:spcBef>
                <a:spcPct val="30000"/>
              </a:spcBef>
              <a:buClr>
                <a:srgbClr val="FAFD00"/>
              </a:buClr>
              <a:buFont typeface="Wingdings" pitchFamily="2" charset="2"/>
              <a:buChar char=""/>
            </a:pPr>
            <a:r>
              <a:rPr lang="de-DE" altLang="en-US" sz="1700">
                <a:solidFill>
                  <a:srgbClr val="FAFD00"/>
                </a:solidFill>
                <a:latin typeface="Arial" charset="0"/>
              </a:rPr>
              <a:t>Unteilbarkeit</a:t>
            </a:r>
            <a:r>
              <a:rPr lang="de-DE" altLang="en-US" sz="1700">
                <a:solidFill>
                  <a:srgbClr val="FFFFFF"/>
                </a:solidFill>
                <a:latin typeface="Arial" charset="0"/>
              </a:rPr>
              <a:t>: Ein Ergebnis ist zu 0% oder zu 100% fertiggestellt.</a:t>
            </a:r>
          </a:p>
          <a:p>
            <a:pPr>
              <a:lnSpc>
                <a:spcPct val="100000"/>
              </a:lnSpc>
              <a:spcBef>
                <a:spcPct val="50000"/>
              </a:spcBef>
              <a:spcAft>
                <a:spcPct val="25000"/>
              </a:spcAft>
              <a:buClr>
                <a:srgbClr val="FAFD00"/>
              </a:buClr>
              <a:buFont typeface="Wingdings" pitchFamily="2" charset="2"/>
              <a:buChar char=""/>
            </a:pPr>
            <a:r>
              <a:rPr lang="de-DE" altLang="en-US" sz="1700">
                <a:solidFill>
                  <a:srgbClr val="FAFD00"/>
                </a:solidFill>
                <a:latin typeface="Arial" charset="0"/>
              </a:rPr>
              <a:t>Kollegenprinzip</a:t>
            </a:r>
            <a:r>
              <a:rPr lang="de-DE" altLang="en-US" sz="1700">
                <a:solidFill>
                  <a:srgbClr val="FFFFFF"/>
                </a:solidFill>
                <a:latin typeface="Arial" charset="0"/>
              </a:rPr>
              <a:t>: Die Projektergebnisse werden durch Fachexperten beurteilt ...</a:t>
            </a:r>
          </a:p>
          <a:p>
            <a:pPr lvl="1">
              <a:lnSpc>
                <a:spcPct val="90000"/>
              </a:lnSpc>
              <a:spcBef>
                <a:spcPct val="30000"/>
              </a:spcBef>
              <a:buClr>
                <a:srgbClr val="FAFD00"/>
              </a:buClr>
              <a:buFont typeface="Wingdings" pitchFamily="2" charset="2"/>
              <a:buChar char=""/>
            </a:pPr>
            <a:r>
              <a:rPr lang="de-DE" altLang="en-US" sz="1500">
                <a:solidFill>
                  <a:srgbClr val="FFFFFF"/>
                </a:solidFill>
                <a:latin typeface="Arial" charset="0"/>
              </a:rPr>
              <a:t>ein formaler Prozess ist einzuhalten</a:t>
            </a:r>
          </a:p>
          <a:p>
            <a:pPr lvl="1">
              <a:lnSpc>
                <a:spcPct val="90000"/>
              </a:lnSpc>
              <a:spcBef>
                <a:spcPct val="30000"/>
              </a:spcBef>
              <a:buClr>
                <a:srgbClr val="FAFD00"/>
              </a:buClr>
              <a:buFont typeface="Wingdings" pitchFamily="2" charset="2"/>
              <a:buChar char=""/>
            </a:pPr>
            <a:r>
              <a:rPr lang="de-DE" altLang="en-US" sz="1500">
                <a:solidFill>
                  <a:srgbClr val="FFFFFF"/>
                </a:solidFill>
                <a:latin typeface="Arial" charset="0"/>
              </a:rPr>
              <a:t>Kollegen, interne oder externe Experten</a:t>
            </a:r>
          </a:p>
          <a:p>
            <a:pPr lvl="1">
              <a:lnSpc>
                <a:spcPct val="90000"/>
              </a:lnSpc>
              <a:spcBef>
                <a:spcPct val="30000"/>
              </a:spcBef>
              <a:buClr>
                <a:srgbClr val="FAFD00"/>
              </a:buClr>
              <a:buFont typeface="Wingdings" pitchFamily="2" charset="2"/>
              <a:buChar char=""/>
            </a:pPr>
            <a:r>
              <a:rPr lang="de-DE" altLang="en-US" sz="1500">
                <a:solidFill>
                  <a:srgbClr val="FFFFFF"/>
                </a:solidFill>
                <a:latin typeface="Arial" charset="0"/>
              </a:rPr>
              <a:t>Reviews mit Meeting oder im Umlaufverfahren</a:t>
            </a:r>
          </a:p>
          <a:p>
            <a:pPr lvl="1">
              <a:lnSpc>
                <a:spcPct val="90000"/>
              </a:lnSpc>
              <a:spcBef>
                <a:spcPct val="30000"/>
              </a:spcBef>
              <a:buClr>
                <a:srgbClr val="FAFD00"/>
              </a:buClr>
              <a:buFont typeface="Wingdings" pitchFamily="2" charset="2"/>
              <a:buChar char=""/>
            </a:pPr>
            <a:r>
              <a:rPr lang="de-DE" altLang="en-US" sz="1500">
                <a:solidFill>
                  <a:srgbClr val="FFFFFF"/>
                </a:solidFill>
                <a:latin typeface="Arial" charset="0"/>
              </a:rPr>
              <a:t>Stellungnahmen und Freigabeentscheidung werden protokolliert</a:t>
            </a:r>
          </a:p>
          <a:p>
            <a:pPr lvl="1">
              <a:lnSpc>
                <a:spcPct val="90000"/>
              </a:lnSpc>
              <a:spcBef>
                <a:spcPct val="30000"/>
              </a:spcBef>
              <a:buClr>
                <a:srgbClr val="FAFD00"/>
              </a:buClr>
              <a:buFont typeface="Wingdings" pitchFamily="2" charset="2"/>
              <a:buChar char=""/>
            </a:pPr>
            <a:r>
              <a:rPr lang="de-DE" altLang="en-US" sz="1500">
                <a:solidFill>
                  <a:srgbClr val="FFFFFF"/>
                </a:solidFill>
                <a:latin typeface="Arial" charset="0"/>
              </a:rPr>
              <a:t>... und werden durch eine </a:t>
            </a:r>
            <a:r>
              <a:rPr lang="de-DE" altLang="en-US" sz="1500" i="1">
                <a:solidFill>
                  <a:srgbClr val="FFFFFF"/>
                </a:solidFill>
                <a:latin typeface="Arial" charset="0"/>
              </a:rPr>
              <a:t>dritte Kraft</a:t>
            </a:r>
            <a:r>
              <a:rPr lang="de-DE" altLang="en-US" sz="1500">
                <a:solidFill>
                  <a:srgbClr val="FFFFFF"/>
                </a:solidFill>
                <a:latin typeface="Arial" charset="0"/>
              </a:rPr>
              <a:t> freigegeben. </a:t>
            </a:r>
          </a:p>
          <a:p>
            <a:pPr>
              <a:lnSpc>
                <a:spcPct val="90000"/>
              </a:lnSpc>
              <a:spcBef>
                <a:spcPct val="30000"/>
              </a:spcBef>
              <a:buClr>
                <a:srgbClr val="FAFD00"/>
              </a:buClr>
              <a:buFont typeface="Wingdings" pitchFamily="2" charset="2"/>
              <a:buChar char=""/>
            </a:pPr>
            <a:r>
              <a:rPr lang="de-DE" altLang="en-US" sz="1700">
                <a:solidFill>
                  <a:srgbClr val="FAFD00"/>
                </a:solidFill>
                <a:latin typeface="Arial" charset="0"/>
              </a:rPr>
              <a:t>Verläßlichkeit durch Transparenz</a:t>
            </a:r>
            <a:r>
              <a:rPr lang="de-DE" altLang="en-US" sz="1700">
                <a:solidFill>
                  <a:srgbClr val="FFFFFF"/>
                </a:solidFill>
                <a:latin typeface="Arial" charset="0"/>
              </a:rPr>
              <a:t>: Einzelergebnisse werden für eine definierte </a:t>
            </a:r>
            <a:r>
              <a:rPr lang="de-DE" altLang="en-US" sz="1700" i="1">
                <a:solidFill>
                  <a:srgbClr val="FFFFFF"/>
                </a:solidFill>
                <a:latin typeface="Arial" charset="0"/>
              </a:rPr>
              <a:t>Öffentlichkeit</a:t>
            </a:r>
            <a:r>
              <a:rPr lang="de-DE" altLang="en-US" sz="1700">
                <a:solidFill>
                  <a:srgbClr val="FFFFFF"/>
                </a:solidFill>
                <a:latin typeface="Arial" charset="0"/>
              </a:rPr>
              <a:t> sichtbar.</a:t>
            </a:r>
          </a:p>
          <a:p>
            <a:pPr>
              <a:lnSpc>
                <a:spcPct val="90000"/>
              </a:lnSpc>
              <a:spcBef>
                <a:spcPct val="30000"/>
              </a:spcBef>
              <a:buClr>
                <a:srgbClr val="FAFD00"/>
              </a:buClr>
              <a:buFont typeface="Wingdings" pitchFamily="2" charset="2"/>
              <a:buChar char=""/>
            </a:pPr>
            <a:r>
              <a:rPr lang="de-DE" altLang="en-US" sz="1700">
                <a:solidFill>
                  <a:srgbClr val="FAFD00"/>
                </a:solidFill>
                <a:latin typeface="Arial" charset="0"/>
              </a:rPr>
              <a:t>Dokumentation</a:t>
            </a:r>
            <a:r>
              <a:rPr lang="de-DE" altLang="en-US" sz="1700">
                <a:solidFill>
                  <a:srgbClr val="FFFFFF"/>
                </a:solidFill>
                <a:latin typeface="Arial" charset="0"/>
              </a:rPr>
              <a:t>: Damit wir aus unseren Fehlern lernen können</a:t>
            </a:r>
          </a:p>
          <a:p>
            <a:pPr>
              <a:lnSpc>
                <a:spcPct val="90000"/>
              </a:lnSpc>
              <a:spcBef>
                <a:spcPct val="30000"/>
              </a:spcBef>
              <a:buClr>
                <a:srgbClr val="FAFD00"/>
              </a:buClr>
              <a:buFont typeface="Wingdings" pitchFamily="2" charset="2"/>
              <a:buChar char=""/>
            </a:pPr>
            <a:r>
              <a:rPr lang="de-DE" altLang="en-US" sz="1700">
                <a:solidFill>
                  <a:srgbClr val="FAFD00"/>
                </a:solidFill>
                <a:latin typeface="Arial" charset="0"/>
              </a:rPr>
              <a:t>Minimalprinzip</a:t>
            </a:r>
            <a:r>
              <a:rPr lang="de-DE" altLang="en-US" sz="1700">
                <a:solidFill>
                  <a:srgbClr val="FFFFFF"/>
                </a:solidFill>
                <a:latin typeface="Arial" charset="0"/>
              </a:rPr>
              <a:t>: schriftliche Regelungen so knapp wie möglich.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344613" y="550863"/>
            <a:ext cx="6735762" cy="720725"/>
          </a:xfrm>
        </p:spPr>
        <p:txBody>
          <a:bodyPr/>
          <a:lstStyle/>
          <a:p>
            <a:r>
              <a:rPr lang="de-DE" altLang="en-US"/>
              <a:t>Qualität: Definition nach DIN ISO 8204</a:t>
            </a:r>
            <a:br>
              <a:rPr lang="de-DE" altLang="en-US"/>
            </a:br>
            <a:r>
              <a:rPr lang="de-DE" altLang="en-US" sz="1700" i="1"/>
              <a:t>2.</a:t>
            </a:r>
            <a:r>
              <a:rPr lang="de-DE" altLang="en-US" sz="1700"/>
              <a:t> </a:t>
            </a:r>
            <a:r>
              <a:rPr lang="de-DE" altLang="en-US" sz="1700" i="1"/>
              <a:t>Begriffe rund um die Qualität</a:t>
            </a:r>
          </a:p>
        </p:txBody>
      </p:sp>
      <p:sp>
        <p:nvSpPr>
          <p:cNvPr id="41987" name="Text Box 3"/>
          <p:cNvSpPr txBox="1">
            <a:spLocks noChangeArrowheads="1"/>
          </p:cNvSpPr>
          <p:nvPr/>
        </p:nvSpPr>
        <p:spPr bwMode="auto">
          <a:xfrm>
            <a:off x="1462088" y="3206750"/>
            <a:ext cx="6356350" cy="1560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FAFD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234" tIns="43617" rIns="87234" bIns="43617">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50000"/>
              </a:spcBef>
            </a:pPr>
            <a:r>
              <a:rPr lang="de-DE" altLang="en-US" sz="1900">
                <a:solidFill>
                  <a:srgbClr val="FFFFFF"/>
                </a:solidFill>
                <a:latin typeface="Arial" charset="0"/>
              </a:rPr>
              <a:t>Gesamtheit von </a:t>
            </a:r>
            <a:r>
              <a:rPr lang="de-DE" altLang="en-US" sz="1900">
                <a:solidFill>
                  <a:srgbClr val="FAFD00"/>
                </a:solidFill>
                <a:latin typeface="Arial" charset="0"/>
              </a:rPr>
              <a:t>Merkmalen </a:t>
            </a:r>
            <a:r>
              <a:rPr lang="de-DE" altLang="en-US" sz="1900">
                <a:solidFill>
                  <a:srgbClr val="FFFFFF"/>
                </a:solidFill>
                <a:latin typeface="Arial" charset="0"/>
              </a:rPr>
              <a:t>einer</a:t>
            </a:r>
            <a:r>
              <a:rPr lang="de-DE" altLang="en-US" sz="1900">
                <a:solidFill>
                  <a:srgbClr val="FAFD00"/>
                </a:solidFill>
                <a:latin typeface="Arial" charset="0"/>
              </a:rPr>
              <a:t> Einheit</a:t>
            </a:r>
            <a:endParaRPr lang="de-DE" altLang="en-US" sz="1900">
              <a:solidFill>
                <a:srgbClr val="FFFFFF"/>
              </a:solidFill>
              <a:latin typeface="Arial" charset="0"/>
            </a:endParaRPr>
          </a:p>
          <a:p>
            <a:pPr>
              <a:lnSpc>
                <a:spcPct val="90000"/>
              </a:lnSpc>
              <a:spcBef>
                <a:spcPct val="50000"/>
              </a:spcBef>
            </a:pPr>
            <a:r>
              <a:rPr lang="de-DE" altLang="en-US" sz="1900">
                <a:solidFill>
                  <a:srgbClr val="FFFFFF"/>
                </a:solidFill>
                <a:latin typeface="Arial" charset="0"/>
              </a:rPr>
              <a:t>bezüglich ihrer Eignung,</a:t>
            </a:r>
          </a:p>
          <a:p>
            <a:pPr>
              <a:lnSpc>
                <a:spcPct val="90000"/>
              </a:lnSpc>
              <a:spcBef>
                <a:spcPct val="50000"/>
              </a:spcBef>
            </a:pPr>
            <a:r>
              <a:rPr lang="de-DE" altLang="en-US" sz="1900">
                <a:solidFill>
                  <a:srgbClr val="FAFD00"/>
                </a:solidFill>
                <a:latin typeface="Arial" charset="0"/>
              </a:rPr>
              <a:t>festgelegte</a:t>
            </a:r>
            <a:r>
              <a:rPr lang="de-DE" altLang="en-US" sz="1900">
                <a:solidFill>
                  <a:srgbClr val="FFFFFF"/>
                </a:solidFill>
                <a:latin typeface="Arial" charset="0"/>
              </a:rPr>
              <a:t> und </a:t>
            </a:r>
            <a:r>
              <a:rPr lang="de-DE" altLang="en-US" sz="1900">
                <a:solidFill>
                  <a:srgbClr val="FAFD00"/>
                </a:solidFill>
                <a:latin typeface="Arial" charset="0"/>
              </a:rPr>
              <a:t>vorausgesetzte Erfordernisse</a:t>
            </a:r>
            <a:endParaRPr lang="de-DE" altLang="en-US" sz="1900">
              <a:solidFill>
                <a:srgbClr val="FFFFFF"/>
              </a:solidFill>
              <a:latin typeface="Arial" charset="0"/>
            </a:endParaRPr>
          </a:p>
          <a:p>
            <a:pPr>
              <a:lnSpc>
                <a:spcPct val="90000"/>
              </a:lnSpc>
              <a:spcBef>
                <a:spcPct val="50000"/>
              </a:spcBef>
            </a:pPr>
            <a:r>
              <a:rPr lang="de-DE" altLang="en-US" sz="1900">
                <a:solidFill>
                  <a:srgbClr val="FFFFFF"/>
                </a:solidFill>
                <a:latin typeface="Arial" charset="0"/>
              </a:rPr>
              <a:t>zu erfüllen</a:t>
            </a:r>
          </a:p>
        </p:txBody>
      </p:sp>
      <p:sp>
        <p:nvSpPr>
          <p:cNvPr id="41989" name="AutoShape 5"/>
          <p:cNvSpPr>
            <a:spLocks noChangeArrowheads="1"/>
          </p:cNvSpPr>
          <p:nvPr/>
        </p:nvSpPr>
        <p:spPr bwMode="auto">
          <a:xfrm>
            <a:off x="1973263" y="2525713"/>
            <a:ext cx="1973262" cy="295275"/>
          </a:xfrm>
          <a:prstGeom prst="wedgeRoundRectCallout">
            <a:avLst>
              <a:gd name="adj1" fmla="val 39352"/>
              <a:gd name="adj2" fmla="val 147463"/>
              <a:gd name="adj3" fmla="val 16667"/>
            </a:avLst>
          </a:prstGeom>
          <a:solidFill>
            <a:srgbClr val="FFFFFF"/>
          </a:solidFill>
          <a:ln w="12700">
            <a:solidFill>
              <a:schemeClr val="tx1"/>
            </a:solidFill>
            <a:miter lim="800000"/>
            <a:headEnd/>
            <a:tailEnd/>
          </a:ln>
          <a:effectLst>
            <a:outerShdw dist="107763" dir="2700000" algn="ctr" rotWithShape="0">
              <a:schemeClr val="bg1"/>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latin typeface="Arial" charset="0"/>
              </a:rPr>
              <a:t>Qualitätsmerkmale</a:t>
            </a:r>
          </a:p>
        </p:txBody>
      </p:sp>
      <p:sp>
        <p:nvSpPr>
          <p:cNvPr id="41990" name="AutoShape 6"/>
          <p:cNvSpPr>
            <a:spLocks noChangeArrowheads="1"/>
          </p:cNvSpPr>
          <p:nvPr/>
        </p:nvSpPr>
        <p:spPr bwMode="auto">
          <a:xfrm>
            <a:off x="5991225" y="1741488"/>
            <a:ext cx="2533650" cy="1384300"/>
          </a:xfrm>
          <a:prstGeom prst="wedgeRoundRectCallout">
            <a:avLst>
              <a:gd name="adj1" fmla="val -37319"/>
              <a:gd name="adj2" fmla="val 64347"/>
              <a:gd name="adj3" fmla="val 16667"/>
            </a:avLst>
          </a:prstGeom>
          <a:solidFill>
            <a:srgbClr val="FFFFFF"/>
          </a:solidFill>
          <a:ln w="12700">
            <a:solidFill>
              <a:schemeClr val="tx1"/>
            </a:solidFill>
            <a:miter lim="800000"/>
            <a:headEnd/>
            <a:tailEnd/>
          </a:ln>
          <a:effectLst>
            <a:outerShdw dist="107763" dir="2700000" algn="ctr" rotWithShape="0">
              <a:schemeClr val="bg1"/>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End- oder Zwischenprodukt,</a:t>
            </a:r>
          </a:p>
          <a:p>
            <a:pPr algn="ctr">
              <a:lnSpc>
                <a:spcPct val="100000"/>
              </a:lnSpc>
            </a:pPr>
            <a:r>
              <a:rPr lang="de-DE" altLang="en-US" sz="1300">
                <a:latin typeface="Arial" charset="0"/>
              </a:rPr>
              <a:t>eine Dienstleistung, </a:t>
            </a:r>
          </a:p>
          <a:p>
            <a:pPr algn="ctr">
              <a:lnSpc>
                <a:spcPct val="100000"/>
              </a:lnSpc>
            </a:pPr>
            <a:r>
              <a:rPr lang="de-DE" altLang="en-US" sz="1300">
                <a:latin typeface="Arial" charset="0"/>
              </a:rPr>
              <a:t>ein Prozess,</a:t>
            </a:r>
          </a:p>
          <a:p>
            <a:pPr algn="ctr">
              <a:lnSpc>
                <a:spcPct val="100000"/>
              </a:lnSpc>
            </a:pPr>
            <a:r>
              <a:rPr lang="de-DE" altLang="en-US" sz="1300">
                <a:latin typeface="Arial" charset="0"/>
              </a:rPr>
              <a:t>eine Person,</a:t>
            </a:r>
          </a:p>
          <a:p>
            <a:pPr algn="ctr">
              <a:lnSpc>
                <a:spcPct val="100000"/>
              </a:lnSpc>
            </a:pPr>
            <a:r>
              <a:rPr lang="de-DE" altLang="en-US" sz="1300">
                <a:latin typeface="Arial" charset="0"/>
              </a:rPr>
              <a:t>eine Organisation, ...</a:t>
            </a:r>
          </a:p>
        </p:txBody>
      </p:sp>
      <p:sp>
        <p:nvSpPr>
          <p:cNvPr id="41991" name="AutoShape 7"/>
          <p:cNvSpPr>
            <a:spLocks noChangeArrowheads="1"/>
          </p:cNvSpPr>
          <p:nvPr/>
        </p:nvSpPr>
        <p:spPr bwMode="auto">
          <a:xfrm>
            <a:off x="3068638" y="4983163"/>
            <a:ext cx="1208087" cy="681037"/>
          </a:xfrm>
          <a:prstGeom prst="wedgeRoundRectCallout">
            <a:avLst>
              <a:gd name="adj1" fmla="val -61602"/>
              <a:gd name="adj2" fmla="val -116014"/>
              <a:gd name="adj3" fmla="val 16667"/>
            </a:avLst>
          </a:prstGeom>
          <a:solidFill>
            <a:srgbClr val="FFFFFF"/>
          </a:solidFill>
          <a:ln w="12700">
            <a:solidFill>
              <a:schemeClr val="tx1"/>
            </a:solidFill>
            <a:miter lim="800000"/>
            <a:headEnd/>
            <a:tailEnd/>
          </a:ln>
          <a:effectLst>
            <a:outerShdw dist="107763" dir="2700000" algn="ctr" rotWithShape="0">
              <a:schemeClr val="bg1"/>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latin typeface="Arial" charset="0"/>
              </a:rPr>
              <a:t>... was der Kunde</a:t>
            </a:r>
          </a:p>
          <a:p>
            <a:pPr algn="ctr">
              <a:lnSpc>
                <a:spcPct val="90000"/>
              </a:lnSpc>
            </a:pPr>
            <a:r>
              <a:rPr lang="de-DE" altLang="en-US" sz="1300">
                <a:latin typeface="Arial" charset="0"/>
              </a:rPr>
              <a:t>bestellt hat.</a:t>
            </a:r>
          </a:p>
        </p:txBody>
      </p:sp>
      <p:sp>
        <p:nvSpPr>
          <p:cNvPr id="41992" name="AutoShape 8"/>
          <p:cNvSpPr>
            <a:spLocks noChangeArrowheads="1"/>
          </p:cNvSpPr>
          <p:nvPr/>
        </p:nvSpPr>
        <p:spPr bwMode="auto">
          <a:xfrm>
            <a:off x="5114925" y="4765675"/>
            <a:ext cx="2636838" cy="485775"/>
          </a:xfrm>
          <a:prstGeom prst="wedgeRoundRectCallout">
            <a:avLst>
              <a:gd name="adj1" fmla="val -42148"/>
              <a:gd name="adj2" fmla="val -107926"/>
              <a:gd name="adj3" fmla="val 16667"/>
            </a:avLst>
          </a:prstGeom>
          <a:solidFill>
            <a:srgbClr val="FFFFFF"/>
          </a:solidFill>
          <a:ln w="12700">
            <a:solidFill>
              <a:schemeClr val="tx1"/>
            </a:solidFill>
            <a:miter lim="800000"/>
            <a:headEnd/>
            <a:tailEnd/>
          </a:ln>
          <a:effectLst>
            <a:outerShdw dist="107763" dir="2700000" algn="ctr" rotWithShape="0">
              <a:schemeClr val="bg1"/>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latin typeface="Arial" charset="0"/>
              </a:rPr>
              <a:t>... was man im allgemeinen erwarten darf.</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2" name="Rectangle 654"/>
          <p:cNvSpPr>
            <a:spLocks noChangeArrowheads="1"/>
          </p:cNvSpPr>
          <p:nvPr/>
        </p:nvSpPr>
        <p:spPr bwMode="auto">
          <a:xfrm>
            <a:off x="438150" y="1658938"/>
            <a:ext cx="2703513" cy="1804987"/>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rgbClr val="E7E7E7"/>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130" name="Rectangle 2"/>
          <p:cNvSpPr>
            <a:spLocks noGrp="1" noChangeArrowheads="1"/>
          </p:cNvSpPr>
          <p:nvPr>
            <p:ph type="title"/>
          </p:nvPr>
        </p:nvSpPr>
        <p:spPr>
          <a:xfrm>
            <a:off x="1344613" y="874713"/>
            <a:ext cx="5759450" cy="466725"/>
          </a:xfrm>
        </p:spPr>
        <p:txBody>
          <a:bodyPr/>
          <a:lstStyle/>
          <a:p>
            <a:r>
              <a:rPr lang="de-DE" altLang="en-US"/>
              <a:t>5. Prinzipien: „Flächendeckung“</a:t>
            </a:r>
          </a:p>
        </p:txBody>
      </p:sp>
      <p:sp>
        <p:nvSpPr>
          <p:cNvPr id="48140" name="Line 12"/>
          <p:cNvSpPr>
            <a:spLocks noChangeShapeType="1"/>
          </p:cNvSpPr>
          <p:nvPr/>
        </p:nvSpPr>
        <p:spPr bwMode="auto">
          <a:xfrm>
            <a:off x="3141663" y="3535363"/>
            <a:ext cx="5992812" cy="0"/>
          </a:xfrm>
          <a:prstGeom prst="line">
            <a:avLst/>
          </a:prstGeom>
          <a:noFill/>
          <a:ln w="12700">
            <a:solidFill>
              <a:srgbClr val="FFFFFF"/>
            </a:solidFill>
            <a:round/>
            <a:headEnd/>
            <a:tailEnd type="triangle" w="lg" len="lg"/>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48141" name="Line 13"/>
          <p:cNvSpPr>
            <a:spLocks noChangeShapeType="1"/>
          </p:cNvSpPr>
          <p:nvPr/>
        </p:nvSpPr>
        <p:spPr bwMode="auto">
          <a:xfrm>
            <a:off x="4457700" y="3103563"/>
            <a:ext cx="0" cy="43180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144" name="Text Box 16"/>
          <p:cNvSpPr txBox="1">
            <a:spLocks noChangeArrowheads="1"/>
          </p:cNvSpPr>
          <p:nvPr/>
        </p:nvSpPr>
        <p:spPr bwMode="auto">
          <a:xfrm>
            <a:off x="3302000" y="2816225"/>
            <a:ext cx="12620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1. Meilenstein</a:t>
            </a:r>
          </a:p>
        </p:txBody>
      </p:sp>
      <p:sp>
        <p:nvSpPr>
          <p:cNvPr id="48145" name="Text Box 17"/>
          <p:cNvSpPr txBox="1">
            <a:spLocks noChangeArrowheads="1"/>
          </p:cNvSpPr>
          <p:nvPr/>
        </p:nvSpPr>
        <p:spPr bwMode="auto">
          <a:xfrm>
            <a:off x="5200650" y="2816225"/>
            <a:ext cx="12620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2. Meilenstein</a:t>
            </a:r>
          </a:p>
        </p:txBody>
      </p:sp>
      <p:sp>
        <p:nvSpPr>
          <p:cNvPr id="48146" name="Text Box 18"/>
          <p:cNvSpPr txBox="1">
            <a:spLocks noChangeArrowheads="1"/>
          </p:cNvSpPr>
          <p:nvPr/>
        </p:nvSpPr>
        <p:spPr bwMode="auto">
          <a:xfrm>
            <a:off x="7173913" y="2816225"/>
            <a:ext cx="12620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3. Meilenstein</a:t>
            </a:r>
          </a:p>
        </p:txBody>
      </p:sp>
      <p:graphicFrame>
        <p:nvGraphicFramePr>
          <p:cNvPr id="48423" name="Object 295"/>
          <p:cNvGraphicFramePr>
            <a:graphicFrameLocks noChangeAspect="1"/>
          </p:cNvGraphicFramePr>
          <p:nvPr/>
        </p:nvGraphicFramePr>
        <p:xfrm>
          <a:off x="3363913" y="3679825"/>
          <a:ext cx="577850" cy="573088"/>
        </p:xfrm>
        <a:graphic>
          <a:graphicData uri="http://schemas.openxmlformats.org/presentationml/2006/ole">
            <mc:AlternateContent xmlns:mc="http://schemas.openxmlformats.org/markup-compatibility/2006">
              <mc:Choice xmlns:v="urn:schemas-microsoft-com:vml" Requires="v">
                <p:oleObj spid="_x0000_s48829" name="Zeichnung" r:id="rId3" imgW="1530000" imgH="1519200" progId="FLW3Drawing">
                  <p:embed/>
                </p:oleObj>
              </mc:Choice>
              <mc:Fallback>
                <p:oleObj name="Zeichnung" r:id="rId3" imgW="1530000" imgH="1519200" progId="FLW3Drawing">
                  <p:embed/>
                  <p:pic>
                    <p:nvPicPr>
                      <p:cNvPr id="0" name="Object 2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3913" y="3679825"/>
                        <a:ext cx="577850" cy="573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graphicFrame>
        <p:nvGraphicFramePr>
          <p:cNvPr id="48424" name="Object 296"/>
          <p:cNvGraphicFramePr>
            <a:graphicFrameLocks noChangeAspect="1"/>
          </p:cNvGraphicFramePr>
          <p:nvPr/>
        </p:nvGraphicFramePr>
        <p:xfrm>
          <a:off x="5264150" y="3636963"/>
          <a:ext cx="504825" cy="327025"/>
        </p:xfrm>
        <a:graphic>
          <a:graphicData uri="http://schemas.openxmlformats.org/presentationml/2006/ole">
            <mc:AlternateContent xmlns:mc="http://schemas.openxmlformats.org/markup-compatibility/2006">
              <mc:Choice xmlns:v="urn:schemas-microsoft-com:vml" Requires="v">
                <p:oleObj spid="_x0000_s48830" name="Zeichnung" r:id="rId5" imgW="1666800" imgH="1080000" progId="FLW3Drawing">
                  <p:embed/>
                </p:oleObj>
              </mc:Choice>
              <mc:Fallback>
                <p:oleObj name="Zeichnung" r:id="rId5" imgW="1666800" imgH="1080000" progId="FLW3Drawing">
                  <p:embed/>
                  <p:pic>
                    <p:nvPicPr>
                      <p:cNvPr id="0" name="Object 2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4150" y="3636963"/>
                        <a:ext cx="504825" cy="32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sp>
        <p:nvSpPr>
          <p:cNvPr id="48426" name="Freeform 298"/>
          <p:cNvSpPr>
            <a:spLocks/>
          </p:cNvSpPr>
          <p:nvPr/>
        </p:nvSpPr>
        <p:spPr bwMode="auto">
          <a:xfrm>
            <a:off x="3400425" y="5435600"/>
            <a:ext cx="546100" cy="2698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427" name="Freeform 299"/>
          <p:cNvSpPr>
            <a:spLocks/>
          </p:cNvSpPr>
          <p:nvPr/>
        </p:nvSpPr>
        <p:spPr bwMode="auto">
          <a:xfrm>
            <a:off x="3398838" y="4927600"/>
            <a:ext cx="28575" cy="534988"/>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428" name="Rectangle 300"/>
          <p:cNvSpPr>
            <a:spLocks noChangeArrowheads="1"/>
          </p:cNvSpPr>
          <p:nvPr/>
        </p:nvSpPr>
        <p:spPr bwMode="auto">
          <a:xfrm>
            <a:off x="3427413" y="4927600"/>
            <a:ext cx="517525" cy="511175"/>
          </a:xfrm>
          <a:prstGeom prst="rect">
            <a:avLst/>
          </a:prstGeom>
          <a:solidFill>
            <a:srgbClr val="FFED24"/>
          </a:solidFill>
          <a:ln w="4763">
            <a:solidFill>
              <a:srgbClr val="707000"/>
            </a:solidFill>
            <a:miter lim="800000"/>
            <a:headEnd/>
            <a:tailEnd/>
          </a:ln>
        </p:spPr>
        <p:txBody>
          <a:bodyPr/>
          <a:lstStyle/>
          <a:p>
            <a:endParaRPr lang="en-GB"/>
          </a:p>
        </p:txBody>
      </p:sp>
      <p:sp>
        <p:nvSpPr>
          <p:cNvPr id="48429" name="Line 301"/>
          <p:cNvSpPr>
            <a:spLocks noChangeShapeType="1"/>
          </p:cNvSpPr>
          <p:nvPr/>
        </p:nvSpPr>
        <p:spPr bwMode="auto">
          <a:xfrm>
            <a:off x="3419475" y="4938713"/>
            <a:ext cx="1588" cy="500062"/>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0" name="Line 302"/>
          <p:cNvSpPr>
            <a:spLocks noChangeShapeType="1"/>
          </p:cNvSpPr>
          <p:nvPr/>
        </p:nvSpPr>
        <p:spPr bwMode="auto">
          <a:xfrm>
            <a:off x="3411538" y="4945063"/>
            <a:ext cx="1587"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1" name="Line 303"/>
          <p:cNvSpPr>
            <a:spLocks noChangeShapeType="1"/>
          </p:cNvSpPr>
          <p:nvPr/>
        </p:nvSpPr>
        <p:spPr bwMode="auto">
          <a:xfrm>
            <a:off x="3405188" y="4953000"/>
            <a:ext cx="1587"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2" name="Line 304"/>
          <p:cNvSpPr>
            <a:spLocks noChangeShapeType="1"/>
          </p:cNvSpPr>
          <p:nvPr/>
        </p:nvSpPr>
        <p:spPr bwMode="auto">
          <a:xfrm flipH="1">
            <a:off x="3400425" y="4933950"/>
            <a:ext cx="23813" cy="2222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3" name="Line 305"/>
          <p:cNvSpPr>
            <a:spLocks noChangeShapeType="1"/>
          </p:cNvSpPr>
          <p:nvPr/>
        </p:nvSpPr>
        <p:spPr bwMode="auto">
          <a:xfrm>
            <a:off x="3406775" y="5456238"/>
            <a:ext cx="514350"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4" name="Line 306"/>
          <p:cNvSpPr>
            <a:spLocks noChangeShapeType="1"/>
          </p:cNvSpPr>
          <p:nvPr/>
        </p:nvSpPr>
        <p:spPr bwMode="auto">
          <a:xfrm>
            <a:off x="3413125" y="5451475"/>
            <a:ext cx="515938" cy="1588"/>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5" name="Line 307"/>
          <p:cNvSpPr>
            <a:spLocks noChangeShapeType="1"/>
          </p:cNvSpPr>
          <p:nvPr/>
        </p:nvSpPr>
        <p:spPr bwMode="auto">
          <a:xfrm>
            <a:off x="3419475" y="5445125"/>
            <a:ext cx="515938" cy="1588"/>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6" name="Line 308"/>
          <p:cNvSpPr>
            <a:spLocks noChangeShapeType="1"/>
          </p:cNvSpPr>
          <p:nvPr/>
        </p:nvSpPr>
        <p:spPr bwMode="auto">
          <a:xfrm>
            <a:off x="3398838" y="5607050"/>
            <a:ext cx="51911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7" name="Line 309"/>
          <p:cNvSpPr>
            <a:spLocks noChangeShapeType="1"/>
          </p:cNvSpPr>
          <p:nvPr/>
        </p:nvSpPr>
        <p:spPr bwMode="auto">
          <a:xfrm>
            <a:off x="3398838" y="4954588"/>
            <a:ext cx="1587" cy="506412"/>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8" name="Line 310"/>
          <p:cNvSpPr>
            <a:spLocks noChangeShapeType="1"/>
          </p:cNvSpPr>
          <p:nvPr/>
        </p:nvSpPr>
        <p:spPr bwMode="auto">
          <a:xfrm flipH="1">
            <a:off x="3398838" y="4927600"/>
            <a:ext cx="28575" cy="2698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39" name="Line 311"/>
          <p:cNvSpPr>
            <a:spLocks noChangeShapeType="1"/>
          </p:cNvSpPr>
          <p:nvPr/>
        </p:nvSpPr>
        <p:spPr bwMode="auto">
          <a:xfrm flipV="1">
            <a:off x="3919538" y="5438775"/>
            <a:ext cx="25400" cy="23813"/>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40" name="Line 312"/>
          <p:cNvSpPr>
            <a:spLocks noChangeShapeType="1"/>
          </p:cNvSpPr>
          <p:nvPr/>
        </p:nvSpPr>
        <p:spPr bwMode="auto">
          <a:xfrm>
            <a:off x="3941763" y="4933950"/>
            <a:ext cx="1587" cy="49530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41" name="Freeform 313"/>
          <p:cNvSpPr>
            <a:spLocks/>
          </p:cNvSpPr>
          <p:nvPr/>
        </p:nvSpPr>
        <p:spPr bwMode="auto">
          <a:xfrm>
            <a:off x="3425825" y="4927600"/>
            <a:ext cx="520700" cy="509588"/>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003399"/>
          </a:solidFill>
          <a:ln w="4763">
            <a:solidFill>
              <a:srgbClr val="707000"/>
            </a:solidFill>
            <a:prstDash val="solid"/>
            <a:round/>
            <a:headEnd/>
            <a:tailEnd/>
          </a:ln>
        </p:spPr>
        <p:txBody>
          <a:bodyPr/>
          <a:lstStyle/>
          <a:p>
            <a:endParaRPr lang="en-GB"/>
          </a:p>
        </p:txBody>
      </p:sp>
      <p:sp>
        <p:nvSpPr>
          <p:cNvPr id="48442" name="Line 314"/>
          <p:cNvSpPr>
            <a:spLocks noChangeShapeType="1"/>
          </p:cNvSpPr>
          <p:nvPr/>
        </p:nvSpPr>
        <p:spPr bwMode="auto">
          <a:xfrm>
            <a:off x="3433763" y="4933950"/>
            <a:ext cx="506412"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43" name="Line 315"/>
          <p:cNvSpPr>
            <a:spLocks noChangeShapeType="1"/>
          </p:cNvSpPr>
          <p:nvPr/>
        </p:nvSpPr>
        <p:spPr bwMode="auto">
          <a:xfrm>
            <a:off x="3427413" y="5438775"/>
            <a:ext cx="515937" cy="1588"/>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444" name="Rectangle 316"/>
          <p:cNvSpPr>
            <a:spLocks noChangeArrowheads="1"/>
          </p:cNvSpPr>
          <p:nvPr/>
        </p:nvSpPr>
        <p:spPr bwMode="auto">
          <a:xfrm>
            <a:off x="3446463" y="4926013"/>
            <a:ext cx="4794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445" name="Rectangle 317"/>
          <p:cNvSpPr>
            <a:spLocks noChangeArrowheads="1"/>
          </p:cNvSpPr>
          <p:nvPr/>
        </p:nvSpPr>
        <p:spPr bwMode="auto">
          <a:xfrm>
            <a:off x="3502025" y="5122863"/>
            <a:ext cx="3095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solidFill>
                  <a:srgbClr val="000000"/>
                </a:solidFill>
                <a:latin typeface="Lydian" pitchFamily="34" charset="0"/>
              </a:rPr>
              <a:t>Type title</a:t>
            </a:r>
            <a:endParaRPr lang="de-DE" altLang="en-US" sz="1300">
              <a:solidFill>
                <a:srgbClr val="FFFFFF"/>
              </a:solidFill>
              <a:latin typeface="Arial" charset="0"/>
            </a:endParaRPr>
          </a:p>
        </p:txBody>
      </p:sp>
      <p:sp>
        <p:nvSpPr>
          <p:cNvPr id="48446" name="Rectangle 318"/>
          <p:cNvSpPr>
            <a:spLocks noChangeArrowheads="1"/>
          </p:cNvSpPr>
          <p:nvPr/>
        </p:nvSpPr>
        <p:spPr bwMode="auto">
          <a:xfrm>
            <a:off x="3436938" y="5024438"/>
            <a:ext cx="492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8447" name="Rectangle 319"/>
          <p:cNvSpPr>
            <a:spLocks noChangeArrowheads="1"/>
          </p:cNvSpPr>
          <p:nvPr/>
        </p:nvSpPr>
        <p:spPr bwMode="auto">
          <a:xfrm>
            <a:off x="3486150" y="5018088"/>
            <a:ext cx="428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solidFill>
                  <a:srgbClr val="BC0024"/>
                </a:solidFill>
                <a:latin typeface="Lydian" pitchFamily="34" charset="0"/>
              </a:rPr>
              <a:t>1.</a:t>
            </a:r>
            <a:endParaRPr lang="de-DE" altLang="en-US" sz="1300">
              <a:solidFill>
                <a:srgbClr val="FFFFFF"/>
              </a:solidFill>
              <a:latin typeface="Arial" charset="0"/>
            </a:endParaRPr>
          </a:p>
        </p:txBody>
      </p:sp>
      <p:sp>
        <p:nvSpPr>
          <p:cNvPr id="48448" name="Rectangle 320"/>
          <p:cNvSpPr>
            <a:spLocks noChangeArrowheads="1"/>
          </p:cNvSpPr>
          <p:nvPr/>
        </p:nvSpPr>
        <p:spPr bwMode="auto">
          <a:xfrm>
            <a:off x="3478213" y="5018088"/>
            <a:ext cx="325437"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solidFill>
                  <a:srgbClr val="000000"/>
                </a:solidFill>
                <a:latin typeface="Lydian" pitchFamily="34" charset="0"/>
              </a:rPr>
              <a:t>Text eingeben</a:t>
            </a:r>
            <a:endParaRPr lang="de-DE" altLang="en-US" sz="1300">
              <a:solidFill>
                <a:srgbClr val="FFFFFF"/>
              </a:solidFill>
              <a:latin typeface="Arial" charset="0"/>
            </a:endParaRPr>
          </a:p>
        </p:txBody>
      </p:sp>
      <p:sp>
        <p:nvSpPr>
          <p:cNvPr id="48450" name="Rectangle 322"/>
          <p:cNvSpPr>
            <a:spLocks noChangeArrowheads="1"/>
          </p:cNvSpPr>
          <p:nvPr/>
        </p:nvSpPr>
        <p:spPr bwMode="auto">
          <a:xfrm>
            <a:off x="4019550" y="3530600"/>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48451" name="Rectangle 323"/>
          <p:cNvSpPr>
            <a:spLocks noChangeArrowheads="1"/>
          </p:cNvSpPr>
          <p:nvPr/>
        </p:nvSpPr>
        <p:spPr bwMode="auto">
          <a:xfrm>
            <a:off x="4006850" y="4179888"/>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48452" name="Rectangle 324"/>
          <p:cNvSpPr>
            <a:spLocks noChangeArrowheads="1"/>
          </p:cNvSpPr>
          <p:nvPr/>
        </p:nvSpPr>
        <p:spPr bwMode="auto">
          <a:xfrm>
            <a:off x="4006850" y="4786313"/>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graphicFrame>
        <p:nvGraphicFramePr>
          <p:cNvPr id="48453" name="Object 325"/>
          <p:cNvGraphicFramePr>
            <a:graphicFrameLocks noChangeAspect="1"/>
          </p:cNvGraphicFramePr>
          <p:nvPr/>
        </p:nvGraphicFramePr>
        <p:xfrm>
          <a:off x="3217863" y="4329113"/>
          <a:ext cx="723900" cy="468312"/>
        </p:xfrm>
        <a:graphic>
          <a:graphicData uri="http://schemas.openxmlformats.org/presentationml/2006/ole">
            <mc:AlternateContent xmlns:mc="http://schemas.openxmlformats.org/markup-compatibility/2006">
              <mc:Choice xmlns:v="urn:schemas-microsoft-com:vml" Requires="v">
                <p:oleObj spid="_x0000_s48831" name="Zeichnung" r:id="rId7" imgW="1666800" imgH="1080000" progId="FLW3Drawing">
                  <p:embed/>
                </p:oleObj>
              </mc:Choice>
              <mc:Fallback>
                <p:oleObj name="Zeichnung" r:id="rId7" imgW="1666800" imgH="1080000" progId="FLW3Drawing">
                  <p:embed/>
                  <p:pic>
                    <p:nvPicPr>
                      <p:cNvPr id="0" name="Object 3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7863" y="4329113"/>
                        <a:ext cx="723900" cy="4683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sp>
        <p:nvSpPr>
          <p:cNvPr id="48730" name="Rectangle 602"/>
          <p:cNvSpPr>
            <a:spLocks noChangeArrowheads="1"/>
          </p:cNvSpPr>
          <p:nvPr/>
        </p:nvSpPr>
        <p:spPr bwMode="auto">
          <a:xfrm>
            <a:off x="5918200" y="3559175"/>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48731" name="Rectangle 603"/>
          <p:cNvSpPr>
            <a:spLocks noChangeArrowheads="1"/>
          </p:cNvSpPr>
          <p:nvPr/>
        </p:nvSpPr>
        <p:spPr bwMode="auto">
          <a:xfrm>
            <a:off x="5918200" y="4137025"/>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chemeClr val="accent1"/>
                </a:solidFill>
                <a:latin typeface="Wingdings" pitchFamily="2" charset="2"/>
              </a:rPr>
              <a:t>ý</a:t>
            </a:r>
          </a:p>
        </p:txBody>
      </p:sp>
      <p:sp>
        <p:nvSpPr>
          <p:cNvPr id="48732" name="Rectangle 604"/>
          <p:cNvSpPr>
            <a:spLocks noChangeArrowheads="1"/>
          </p:cNvSpPr>
          <p:nvPr/>
        </p:nvSpPr>
        <p:spPr bwMode="auto">
          <a:xfrm>
            <a:off x="6357938" y="2665413"/>
            <a:ext cx="525462"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chemeClr val="accent1"/>
                </a:solidFill>
                <a:latin typeface="Wingdings" pitchFamily="2" charset="2"/>
              </a:rPr>
              <a:t>ý</a:t>
            </a:r>
          </a:p>
        </p:txBody>
      </p:sp>
      <p:sp>
        <p:nvSpPr>
          <p:cNvPr id="48733" name="Rectangle 605"/>
          <p:cNvSpPr>
            <a:spLocks noChangeArrowheads="1"/>
          </p:cNvSpPr>
          <p:nvPr/>
        </p:nvSpPr>
        <p:spPr bwMode="auto">
          <a:xfrm>
            <a:off x="4457700" y="2665413"/>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48734" name="Rectangle 606"/>
          <p:cNvSpPr>
            <a:spLocks noChangeArrowheads="1"/>
          </p:cNvSpPr>
          <p:nvPr/>
        </p:nvSpPr>
        <p:spPr bwMode="auto">
          <a:xfrm>
            <a:off x="8329613" y="2665413"/>
            <a:ext cx="525462"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chemeClr val="accent1"/>
                </a:solidFill>
                <a:latin typeface="Wingdings" pitchFamily="2" charset="2"/>
              </a:rPr>
              <a:t>ý</a:t>
            </a:r>
          </a:p>
        </p:txBody>
      </p:sp>
      <p:sp>
        <p:nvSpPr>
          <p:cNvPr id="48735" name="Rectangle 607"/>
          <p:cNvSpPr>
            <a:spLocks noChangeArrowheads="1"/>
          </p:cNvSpPr>
          <p:nvPr/>
        </p:nvSpPr>
        <p:spPr bwMode="auto">
          <a:xfrm>
            <a:off x="8110538" y="3679825"/>
            <a:ext cx="242887" cy="254000"/>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36" name="Rectangle 608"/>
          <p:cNvSpPr>
            <a:spLocks noChangeArrowheads="1"/>
          </p:cNvSpPr>
          <p:nvPr/>
        </p:nvSpPr>
        <p:spPr bwMode="auto">
          <a:xfrm>
            <a:off x="8110538" y="4184650"/>
            <a:ext cx="242887" cy="254000"/>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37" name="Rectangle 609"/>
          <p:cNvSpPr>
            <a:spLocks noChangeArrowheads="1"/>
          </p:cNvSpPr>
          <p:nvPr/>
        </p:nvSpPr>
        <p:spPr bwMode="auto">
          <a:xfrm>
            <a:off x="8110538" y="4689475"/>
            <a:ext cx="242887" cy="255588"/>
          </a:xfrm>
          <a:prstGeom prst="rect">
            <a:avLst/>
          </a:prstGeom>
          <a:noFill/>
          <a:ln w="381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63" name="Line 635"/>
          <p:cNvSpPr>
            <a:spLocks noChangeShapeType="1"/>
          </p:cNvSpPr>
          <p:nvPr/>
        </p:nvSpPr>
        <p:spPr bwMode="auto">
          <a:xfrm>
            <a:off x="6357938" y="3103563"/>
            <a:ext cx="0" cy="43180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64" name="Line 636"/>
          <p:cNvSpPr>
            <a:spLocks noChangeShapeType="1"/>
          </p:cNvSpPr>
          <p:nvPr/>
        </p:nvSpPr>
        <p:spPr bwMode="auto">
          <a:xfrm>
            <a:off x="8329613" y="3103563"/>
            <a:ext cx="0" cy="431800"/>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66" name="Text Box 638"/>
          <p:cNvSpPr txBox="1">
            <a:spLocks noChangeArrowheads="1"/>
          </p:cNvSpPr>
          <p:nvPr/>
        </p:nvSpPr>
        <p:spPr bwMode="auto">
          <a:xfrm>
            <a:off x="2943225" y="5775325"/>
            <a:ext cx="1795463" cy="48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Alle Ergebnisse</a:t>
            </a:r>
          </a:p>
          <a:p>
            <a:pPr algn="ctr">
              <a:lnSpc>
                <a:spcPct val="100000"/>
              </a:lnSpc>
            </a:pPr>
            <a:r>
              <a:rPr lang="de-DE" altLang="en-US" sz="1300">
                <a:solidFill>
                  <a:srgbClr val="FFFFFF"/>
                </a:solidFill>
                <a:latin typeface="Arial" charset="0"/>
              </a:rPr>
              <a:t>wurden freigegeben.</a:t>
            </a:r>
          </a:p>
        </p:txBody>
      </p:sp>
      <p:sp>
        <p:nvSpPr>
          <p:cNvPr id="48767" name="Text Box 639"/>
          <p:cNvSpPr txBox="1">
            <a:spLocks noChangeArrowheads="1"/>
          </p:cNvSpPr>
          <p:nvPr/>
        </p:nvSpPr>
        <p:spPr bwMode="auto">
          <a:xfrm>
            <a:off x="5064125" y="5775325"/>
            <a:ext cx="1849438"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Nicht alle Ergebnisse</a:t>
            </a:r>
          </a:p>
          <a:p>
            <a:pPr algn="ctr">
              <a:lnSpc>
                <a:spcPct val="100000"/>
              </a:lnSpc>
            </a:pPr>
            <a:r>
              <a:rPr lang="de-DE" altLang="en-US" sz="1300">
                <a:solidFill>
                  <a:srgbClr val="FFFFFF"/>
                </a:solidFill>
                <a:latin typeface="Arial" charset="0"/>
              </a:rPr>
              <a:t>wurden freigegeben.</a:t>
            </a:r>
          </a:p>
        </p:txBody>
      </p:sp>
      <p:sp>
        <p:nvSpPr>
          <p:cNvPr id="48768" name="Text Box 640"/>
          <p:cNvSpPr txBox="1">
            <a:spLocks noChangeArrowheads="1"/>
          </p:cNvSpPr>
          <p:nvPr/>
        </p:nvSpPr>
        <p:spPr bwMode="auto">
          <a:xfrm>
            <a:off x="7181850" y="5775325"/>
            <a:ext cx="1814513"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Es liegen noch keine</a:t>
            </a:r>
          </a:p>
          <a:p>
            <a:pPr algn="ctr">
              <a:lnSpc>
                <a:spcPct val="100000"/>
              </a:lnSpc>
            </a:pPr>
            <a:r>
              <a:rPr lang="de-DE" altLang="en-US" sz="1300">
                <a:solidFill>
                  <a:srgbClr val="FFFFFF"/>
                </a:solidFill>
                <a:latin typeface="Arial" charset="0"/>
              </a:rPr>
              <a:t>Ergebnisse vor.</a:t>
            </a:r>
          </a:p>
        </p:txBody>
      </p:sp>
      <p:sp>
        <p:nvSpPr>
          <p:cNvPr id="48769" name="Text Box 641"/>
          <p:cNvSpPr txBox="1">
            <a:spLocks noChangeArrowheads="1"/>
          </p:cNvSpPr>
          <p:nvPr/>
        </p:nvSpPr>
        <p:spPr bwMode="auto">
          <a:xfrm>
            <a:off x="447675" y="1660525"/>
            <a:ext cx="830263" cy="296863"/>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sp>
        <p:nvSpPr>
          <p:cNvPr id="48770" name="Text Box 642"/>
          <p:cNvSpPr txBox="1">
            <a:spLocks noChangeArrowheads="1"/>
          </p:cNvSpPr>
          <p:nvPr/>
        </p:nvSpPr>
        <p:spPr bwMode="auto">
          <a:xfrm>
            <a:off x="525463" y="2174875"/>
            <a:ext cx="1111250" cy="12763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Prüf-Termin</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10.8.98</a:t>
            </a:r>
          </a:p>
          <a:p>
            <a:pPr algn="ctr">
              <a:lnSpc>
                <a:spcPct val="100000"/>
              </a:lnSpc>
            </a:pPr>
            <a:r>
              <a:rPr lang="de-DE" altLang="en-US" sz="1300">
                <a:solidFill>
                  <a:srgbClr val="FFFFFF"/>
                </a:solidFill>
                <a:latin typeface="Arial" charset="0"/>
              </a:rPr>
              <a:t>3.9.98</a:t>
            </a:r>
          </a:p>
          <a:p>
            <a:pPr algn="ctr">
              <a:lnSpc>
                <a:spcPct val="100000"/>
              </a:lnSpc>
            </a:pPr>
            <a:r>
              <a:rPr lang="de-DE" altLang="en-US" sz="1300">
                <a:solidFill>
                  <a:srgbClr val="FFFFFF"/>
                </a:solidFill>
                <a:latin typeface="Arial" charset="0"/>
              </a:rPr>
              <a:t>22.9.98</a:t>
            </a:r>
          </a:p>
          <a:p>
            <a:pPr algn="ctr">
              <a:lnSpc>
                <a:spcPct val="100000"/>
              </a:lnSpc>
            </a:pPr>
            <a:r>
              <a:rPr lang="de-DE" altLang="en-US" sz="1300">
                <a:solidFill>
                  <a:srgbClr val="FFFFFF"/>
                </a:solidFill>
                <a:latin typeface="Arial" charset="0"/>
              </a:rPr>
              <a:t>...</a:t>
            </a:r>
          </a:p>
        </p:txBody>
      </p:sp>
      <p:sp>
        <p:nvSpPr>
          <p:cNvPr id="48771" name="Text Box 643"/>
          <p:cNvSpPr txBox="1">
            <a:spLocks noChangeArrowheads="1"/>
          </p:cNvSpPr>
          <p:nvPr/>
        </p:nvSpPr>
        <p:spPr bwMode="auto">
          <a:xfrm>
            <a:off x="1604963" y="2166938"/>
            <a:ext cx="1498600"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Projekt-Ergebnis</a:t>
            </a:r>
          </a:p>
        </p:txBody>
      </p:sp>
      <p:sp>
        <p:nvSpPr>
          <p:cNvPr id="48775" name="Oval 647"/>
          <p:cNvSpPr>
            <a:spLocks noChangeArrowheads="1"/>
          </p:cNvSpPr>
          <p:nvPr/>
        </p:nvSpPr>
        <p:spPr bwMode="auto">
          <a:xfrm>
            <a:off x="2265363" y="2670175"/>
            <a:ext cx="73025" cy="71438"/>
          </a:xfrm>
          <a:prstGeom prst="ellipse">
            <a:avLst/>
          </a:prstGeom>
          <a:solidFill>
            <a:srgbClr val="E7E7E7"/>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sp>
        <p:nvSpPr>
          <p:cNvPr id="48776" name="Oval 648"/>
          <p:cNvSpPr>
            <a:spLocks noChangeArrowheads="1"/>
          </p:cNvSpPr>
          <p:nvPr/>
        </p:nvSpPr>
        <p:spPr bwMode="auto">
          <a:xfrm>
            <a:off x="2265363" y="2886075"/>
            <a:ext cx="73025" cy="73025"/>
          </a:xfrm>
          <a:prstGeom prst="ellipse">
            <a:avLst/>
          </a:prstGeom>
          <a:solidFill>
            <a:srgbClr val="E7E7E7"/>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sp>
        <p:nvSpPr>
          <p:cNvPr id="48777" name="Oval 649"/>
          <p:cNvSpPr>
            <a:spLocks noChangeArrowheads="1"/>
          </p:cNvSpPr>
          <p:nvPr/>
        </p:nvSpPr>
        <p:spPr bwMode="auto">
          <a:xfrm>
            <a:off x="2265363" y="3103563"/>
            <a:ext cx="73025" cy="71437"/>
          </a:xfrm>
          <a:prstGeom prst="ellipse">
            <a:avLst/>
          </a:prstGeom>
          <a:solidFill>
            <a:srgbClr val="E7E7E7"/>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cxnSp>
        <p:nvCxnSpPr>
          <p:cNvPr id="48778" name="AutoShape 650"/>
          <p:cNvCxnSpPr>
            <a:cxnSpLocks noChangeShapeType="1"/>
            <a:stCxn id="48775" idx="6"/>
            <a:endCxn id="0" idx="1"/>
          </p:cNvCxnSpPr>
          <p:nvPr/>
        </p:nvCxnSpPr>
        <p:spPr bwMode="auto">
          <a:xfrm>
            <a:off x="2338388" y="2706688"/>
            <a:ext cx="1025525" cy="1260475"/>
          </a:xfrm>
          <a:prstGeom prst="curvedConnector3">
            <a:avLst>
              <a:gd name="adj1" fmla="val 50000"/>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48779" name="AutoShape 651"/>
          <p:cNvCxnSpPr>
            <a:cxnSpLocks noChangeShapeType="1"/>
            <a:stCxn id="48776" idx="6"/>
            <a:endCxn id="0" idx="1"/>
          </p:cNvCxnSpPr>
          <p:nvPr/>
        </p:nvCxnSpPr>
        <p:spPr bwMode="auto">
          <a:xfrm>
            <a:off x="2338388" y="2922588"/>
            <a:ext cx="879475" cy="1641475"/>
          </a:xfrm>
          <a:prstGeom prst="curvedConnector3">
            <a:avLst>
              <a:gd name="adj1" fmla="val 50000"/>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48780" name="AutoShape 652"/>
          <p:cNvCxnSpPr>
            <a:cxnSpLocks noChangeShapeType="1"/>
            <a:stCxn id="48777" idx="5"/>
            <a:endCxn id="48446" idx="1"/>
          </p:cNvCxnSpPr>
          <p:nvPr/>
        </p:nvCxnSpPr>
        <p:spPr bwMode="auto">
          <a:xfrm rot="16200000" flipH="1">
            <a:off x="1862138" y="3629025"/>
            <a:ext cx="2039937" cy="1109663"/>
          </a:xfrm>
          <a:prstGeom prst="curvedConnector2">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48781" name="Oval 653"/>
          <p:cNvSpPr>
            <a:spLocks noChangeArrowheads="1"/>
          </p:cNvSpPr>
          <p:nvPr/>
        </p:nvSpPr>
        <p:spPr bwMode="auto">
          <a:xfrm>
            <a:off x="2265363" y="3319463"/>
            <a:ext cx="73025" cy="71437"/>
          </a:xfrm>
          <a:prstGeom prst="ellipse">
            <a:avLst/>
          </a:prstGeom>
          <a:noFill/>
          <a:ln w="12700">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solidFill>
                  <a:srgbClr val="E7E7E7"/>
                </a:solidFill>
              </a14:hiddenFill>
            </a:ext>
          </a:extLst>
        </p:spPr>
        <p:txBody>
          <a:bodyPr wrap="none" anchor="ctr"/>
          <a:lstStyle/>
          <a:p>
            <a:endParaRPr lang="en-GB"/>
          </a:p>
        </p:txBody>
      </p:sp>
      <p:sp>
        <p:nvSpPr>
          <p:cNvPr id="48783" name="Line 655"/>
          <p:cNvSpPr>
            <a:spLocks noChangeShapeType="1"/>
          </p:cNvSpPr>
          <p:nvPr/>
        </p:nvSpPr>
        <p:spPr bwMode="auto">
          <a:xfrm>
            <a:off x="584200" y="2452688"/>
            <a:ext cx="241141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85" name="Line 657"/>
          <p:cNvSpPr>
            <a:spLocks noChangeShapeType="1"/>
          </p:cNvSpPr>
          <p:nvPr/>
        </p:nvSpPr>
        <p:spPr bwMode="auto">
          <a:xfrm>
            <a:off x="1608138" y="2165350"/>
            <a:ext cx="0" cy="115411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8786" name="Rectangle 658"/>
          <p:cNvSpPr>
            <a:spLocks noChangeArrowheads="1"/>
          </p:cNvSpPr>
          <p:nvPr/>
        </p:nvSpPr>
        <p:spPr bwMode="auto">
          <a:xfrm>
            <a:off x="2922588" y="5700713"/>
            <a:ext cx="1973262" cy="649287"/>
          </a:xfrm>
          <a:prstGeom prst="rect">
            <a:avLst/>
          </a:prstGeom>
          <a:noFill/>
          <a:ln w="38100">
            <a:solidFill>
              <a:srgbClr val="FF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48787" name="Rectangle 659"/>
          <p:cNvSpPr>
            <a:spLocks noChangeArrowheads="1"/>
          </p:cNvSpPr>
          <p:nvPr/>
        </p:nvSpPr>
        <p:spPr bwMode="auto">
          <a:xfrm>
            <a:off x="5041900" y="5700713"/>
            <a:ext cx="1973263" cy="6492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lstStyle/>
          <a:p>
            <a:endParaRPr lang="en-GB"/>
          </a:p>
        </p:txBody>
      </p:sp>
      <p:sp>
        <p:nvSpPr>
          <p:cNvPr id="48788" name="Rectangle 660"/>
          <p:cNvSpPr>
            <a:spLocks noChangeArrowheads="1"/>
          </p:cNvSpPr>
          <p:nvPr/>
        </p:nvSpPr>
        <p:spPr bwMode="auto">
          <a:xfrm>
            <a:off x="7161213" y="5700713"/>
            <a:ext cx="1973262" cy="64928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txBody>
          <a:bodyPr wrap="none" anchor="ctr"/>
          <a:lstStyle/>
          <a:p>
            <a:endParaRPr lang="en-GB"/>
          </a:p>
        </p:txBody>
      </p:sp>
      <p:sp>
        <p:nvSpPr>
          <p:cNvPr id="48789" name="Text Box 661"/>
          <p:cNvSpPr txBox="1">
            <a:spLocks noChangeArrowheads="1"/>
          </p:cNvSpPr>
          <p:nvPr/>
        </p:nvSpPr>
        <p:spPr bwMode="auto">
          <a:xfrm>
            <a:off x="3903663" y="1660525"/>
            <a:ext cx="4827587" cy="60325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00"/>
                </a:solidFill>
                <a:latin typeface="Arial" charset="0"/>
              </a:rPr>
              <a:t>Jedes</a:t>
            </a:r>
            <a:r>
              <a:rPr lang="de-DE" altLang="en-US" sz="1700">
                <a:solidFill>
                  <a:srgbClr val="FFFFFF"/>
                </a:solidFill>
                <a:latin typeface="Arial" charset="0"/>
              </a:rPr>
              <a:t> im QS-Plan definierte Projekt-Ergebnis</a:t>
            </a:r>
          </a:p>
          <a:p>
            <a:pPr algn="ctr">
              <a:lnSpc>
                <a:spcPct val="100000"/>
              </a:lnSpc>
            </a:pPr>
            <a:r>
              <a:rPr lang="de-DE" altLang="en-US" sz="1700">
                <a:solidFill>
                  <a:srgbClr val="FFFFFF"/>
                </a:solidFill>
                <a:latin typeface="Arial" charset="0"/>
              </a:rPr>
              <a:t>muss geprüft und freigegeben werden.</a:t>
            </a:r>
          </a:p>
        </p:txBody>
      </p:sp>
      <p:sp>
        <p:nvSpPr>
          <p:cNvPr id="48790" name="Line 662"/>
          <p:cNvSpPr>
            <a:spLocks noChangeShapeType="1"/>
          </p:cNvSpPr>
          <p:nvPr/>
        </p:nvSpPr>
        <p:spPr bwMode="auto">
          <a:xfrm>
            <a:off x="3800475" y="1587500"/>
            <a:ext cx="5114925"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48794" name="Line 666"/>
          <p:cNvSpPr>
            <a:spLocks noChangeShapeType="1"/>
          </p:cNvSpPr>
          <p:nvPr/>
        </p:nvSpPr>
        <p:spPr bwMode="auto">
          <a:xfrm>
            <a:off x="3800475" y="2309813"/>
            <a:ext cx="5114925"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nvGrpSpPr>
          <p:cNvPr id="48823" name="Group 695"/>
          <p:cNvGrpSpPr>
            <a:grpSpLocks/>
          </p:cNvGrpSpPr>
          <p:nvPr/>
        </p:nvGrpSpPr>
        <p:grpSpPr bwMode="auto">
          <a:xfrm>
            <a:off x="5260975" y="4189413"/>
            <a:ext cx="584200" cy="573087"/>
            <a:chOff x="3456" y="2787"/>
            <a:chExt cx="384" cy="381"/>
          </a:xfrm>
        </p:grpSpPr>
        <p:sp>
          <p:nvSpPr>
            <p:cNvPr id="48707" name="Freeform 579"/>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8709" name="Line 581"/>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10" name="Line 582"/>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11" name="Line 583"/>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12" name="Line 584"/>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17" name="Line 589"/>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18" name="Line 590"/>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727" name="Rectangle 599"/>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8800" name="Rectangle 672"/>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48801" name="Freeform 673"/>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8802" name="Freeform 674"/>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8803" name="Rectangle 675"/>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48804" name="Line 676"/>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05" name="Line 677"/>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06" name="Line 678"/>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07" name="Line 679"/>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08" name="Line 680"/>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09" name="Line 681"/>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0" name="Line 682"/>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1" name="Line 683"/>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2" name="Line 684"/>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3" name="Line 685"/>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4" name="Line 686"/>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5" name="Line 687"/>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6" name="Freeform 688"/>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48817" name="Line 689"/>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8" name="Line 690"/>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8819" name="Rectangle 691"/>
            <p:cNvSpPr>
              <a:spLocks noChangeArrowheads="1"/>
            </p:cNvSpPr>
            <p:nvPr/>
          </p:nvSpPr>
          <p:spPr bwMode="auto">
            <a:xfrm>
              <a:off x="3584" y="3059"/>
              <a:ext cx="20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48820" name="Rectangle 692"/>
            <p:cNvSpPr>
              <a:spLocks noChangeArrowheads="1"/>
            </p:cNvSpPr>
            <p:nvPr/>
          </p:nvSpPr>
          <p:spPr bwMode="auto">
            <a:xfrm>
              <a:off x="3647" y="2870"/>
              <a:ext cx="6"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48821" name="Rectangle 693"/>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8822" name="Rectangle 694"/>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sp>
        <p:nvSpPr>
          <p:cNvPr id="48827" name="AutoShape 699"/>
          <p:cNvSpPr>
            <a:spLocks noChangeArrowheads="1"/>
          </p:cNvSpPr>
          <p:nvPr/>
        </p:nvSpPr>
        <p:spPr bwMode="auto">
          <a:xfrm>
            <a:off x="293688" y="4202113"/>
            <a:ext cx="2389187" cy="2351087"/>
          </a:xfrm>
          <a:prstGeom prst="irregularSeal1">
            <a:avLst/>
          </a:prstGeom>
          <a:solidFill>
            <a:srgbClr val="FFFFFF"/>
          </a:solidFill>
          <a:ln w="12700">
            <a:solidFill>
              <a:schemeClr val="tx1"/>
            </a:solidFill>
            <a:miter lim="800000"/>
            <a:headEnd/>
            <a:tailEnd/>
          </a:ln>
          <a:effectLst>
            <a:outerShdw dist="107763" dir="2700000" algn="ctr" rotWithShape="0">
              <a:schemeClr val="tx2"/>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Was nicht getestet ist,</a:t>
            </a:r>
          </a:p>
          <a:p>
            <a:pPr algn="ctr">
              <a:lnSpc>
                <a:spcPct val="100000"/>
              </a:lnSpc>
            </a:pPr>
            <a:r>
              <a:rPr lang="de-DE" altLang="en-US" sz="1300">
                <a:latin typeface="Arial" charset="0"/>
              </a:rPr>
              <a:t>funktioniert auch nicht!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47" name="Picture 3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4473575"/>
            <a:ext cx="7397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49545" name="Picture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 y="3752850"/>
            <a:ext cx="685800"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49546" name="Picture 3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3968750"/>
            <a:ext cx="722313"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graphicFrame>
        <p:nvGraphicFramePr>
          <p:cNvPr id="49548" name="Object 396"/>
          <p:cNvGraphicFramePr>
            <a:graphicFrameLocks noChangeAspect="1"/>
          </p:cNvGraphicFramePr>
          <p:nvPr/>
        </p:nvGraphicFramePr>
        <p:xfrm>
          <a:off x="8699500" y="3175000"/>
          <a:ext cx="644525" cy="793750"/>
        </p:xfrm>
        <a:graphic>
          <a:graphicData uri="http://schemas.openxmlformats.org/presentationml/2006/ole">
            <mc:AlternateContent xmlns:mc="http://schemas.openxmlformats.org/markup-compatibility/2006">
              <mc:Choice xmlns:v="urn:schemas-microsoft-com:vml" Requires="v">
                <p:oleObj spid="_x0000_s49549" name="CorelPhotoPaint.Image.7" r:id="rId6" imgW="618884" imgH="761703" progId="CorelPhotoPaint.Image.7">
                  <p:embed/>
                </p:oleObj>
              </mc:Choice>
              <mc:Fallback>
                <p:oleObj name="CorelPhotoPaint.Image.7" r:id="rId6" imgW="618884" imgH="761703" progId="CorelPhotoPaint.Image.7">
                  <p:embed/>
                  <p:pic>
                    <p:nvPicPr>
                      <p:cNvPr id="0" name="Object 39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9500" y="3175000"/>
                        <a:ext cx="644525" cy="79375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sp>
        <p:nvSpPr>
          <p:cNvPr id="49154" name="Rectangle 2"/>
          <p:cNvSpPr>
            <a:spLocks noGrp="1" noChangeArrowheads="1"/>
          </p:cNvSpPr>
          <p:nvPr>
            <p:ph type="title"/>
          </p:nvPr>
        </p:nvSpPr>
        <p:spPr>
          <a:xfrm>
            <a:off x="1344613" y="874713"/>
            <a:ext cx="5080000" cy="466725"/>
          </a:xfrm>
        </p:spPr>
        <p:txBody>
          <a:bodyPr/>
          <a:lstStyle/>
          <a:p>
            <a:r>
              <a:rPr lang="de-DE" altLang="en-US"/>
              <a:t>5. Prinzipien: „Unteilbarkeit“</a:t>
            </a:r>
          </a:p>
        </p:txBody>
      </p:sp>
      <p:grpSp>
        <p:nvGrpSpPr>
          <p:cNvPr id="49212" name="Group 60"/>
          <p:cNvGrpSpPr>
            <a:grpSpLocks/>
          </p:cNvGrpSpPr>
          <p:nvPr/>
        </p:nvGrpSpPr>
        <p:grpSpPr bwMode="auto">
          <a:xfrm>
            <a:off x="1754188" y="4473575"/>
            <a:ext cx="584200" cy="573088"/>
            <a:chOff x="3456" y="2787"/>
            <a:chExt cx="384" cy="381"/>
          </a:xfrm>
        </p:grpSpPr>
        <p:sp>
          <p:nvSpPr>
            <p:cNvPr id="49213" name="Freeform 61"/>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214" name="Line 62"/>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15" name="Line 63"/>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16" name="Line 64"/>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17" name="Line 65"/>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18" name="Line 66"/>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19" name="Line 67"/>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20" name="Rectangle 68"/>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221" name="Rectangle 69"/>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49222" name="Freeform 70"/>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223" name="Freeform 71"/>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224" name="Rectangle 72"/>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49225" name="Line 73"/>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26" name="Line 74"/>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27" name="Line 75"/>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28" name="Line 76"/>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29" name="Line 77"/>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0" name="Line 78"/>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1" name="Line 79"/>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2" name="Line 80"/>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3" name="Line 81"/>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4" name="Line 82"/>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5" name="Line 83"/>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6" name="Line 84"/>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7" name="Freeform 85"/>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49238" name="Line 86"/>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39" name="Line 87"/>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240" name="Rectangle 88"/>
            <p:cNvSpPr>
              <a:spLocks noChangeArrowheads="1"/>
            </p:cNvSpPr>
            <p:nvPr/>
          </p:nvSpPr>
          <p:spPr bwMode="auto">
            <a:xfrm>
              <a:off x="3584" y="3059"/>
              <a:ext cx="20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49241" name="Rectangle 89"/>
            <p:cNvSpPr>
              <a:spLocks noChangeArrowheads="1"/>
            </p:cNvSpPr>
            <p:nvPr/>
          </p:nvSpPr>
          <p:spPr bwMode="auto">
            <a:xfrm>
              <a:off x="3647" y="2870"/>
              <a:ext cx="6"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49242" name="Rectangle 90"/>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243" name="Rectangle 91"/>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sp>
        <p:nvSpPr>
          <p:cNvPr id="49244" name="Text Box 92"/>
          <p:cNvSpPr txBox="1">
            <a:spLocks noChangeArrowheads="1"/>
          </p:cNvSpPr>
          <p:nvPr/>
        </p:nvSpPr>
        <p:spPr bwMode="auto">
          <a:xfrm>
            <a:off x="449263" y="1660525"/>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sp>
        <p:nvSpPr>
          <p:cNvPr id="49245" name="Text Box 93"/>
          <p:cNvSpPr txBox="1">
            <a:spLocks noChangeArrowheads="1"/>
          </p:cNvSpPr>
          <p:nvPr/>
        </p:nvSpPr>
        <p:spPr bwMode="auto">
          <a:xfrm>
            <a:off x="525463" y="2025650"/>
            <a:ext cx="1111250" cy="6810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Prüf-Termin</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10.11.98</a:t>
            </a:r>
          </a:p>
        </p:txBody>
      </p:sp>
      <p:sp>
        <p:nvSpPr>
          <p:cNvPr id="49246" name="Text Box 94"/>
          <p:cNvSpPr txBox="1">
            <a:spLocks noChangeArrowheads="1"/>
          </p:cNvSpPr>
          <p:nvPr/>
        </p:nvSpPr>
        <p:spPr bwMode="auto">
          <a:xfrm>
            <a:off x="1604963" y="2022475"/>
            <a:ext cx="1498600"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Projekt-Ergebnis</a:t>
            </a:r>
          </a:p>
        </p:txBody>
      </p:sp>
      <p:sp>
        <p:nvSpPr>
          <p:cNvPr id="49247" name="Oval 95"/>
          <p:cNvSpPr>
            <a:spLocks noChangeArrowheads="1"/>
          </p:cNvSpPr>
          <p:nvPr/>
        </p:nvSpPr>
        <p:spPr bwMode="auto">
          <a:xfrm>
            <a:off x="2192338" y="2525713"/>
            <a:ext cx="73025" cy="71437"/>
          </a:xfrm>
          <a:prstGeom prst="ellipse">
            <a:avLst/>
          </a:prstGeom>
          <a:solidFill>
            <a:srgbClr val="FFFF00"/>
          </a:solidFill>
          <a:ln w="12700">
            <a:solidFill>
              <a:srgbClr val="FFFF00"/>
            </a:solidFill>
            <a:round/>
            <a:headEnd/>
            <a:tailEnd/>
          </a:ln>
          <a:effectLst>
            <a:prstShdw prst="shdw17" dist="17961" dir="2700000">
              <a:srgbClr val="FFFF00">
                <a:gamma/>
                <a:shade val="60000"/>
                <a:invGamma/>
              </a:srgbClr>
            </a:prstShdw>
          </a:effectLst>
        </p:spPr>
        <p:txBody>
          <a:bodyPr wrap="none" anchor="ctr"/>
          <a:lstStyle/>
          <a:p>
            <a:endParaRPr lang="en-GB"/>
          </a:p>
        </p:txBody>
      </p:sp>
      <p:sp>
        <p:nvSpPr>
          <p:cNvPr id="49251" name="Rectangle 99"/>
          <p:cNvSpPr>
            <a:spLocks noChangeArrowheads="1"/>
          </p:cNvSpPr>
          <p:nvPr/>
        </p:nvSpPr>
        <p:spPr bwMode="auto">
          <a:xfrm>
            <a:off x="438150" y="1658938"/>
            <a:ext cx="7672388" cy="1227137"/>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52" name="Line 100"/>
          <p:cNvSpPr>
            <a:spLocks noChangeShapeType="1"/>
          </p:cNvSpPr>
          <p:nvPr/>
        </p:nvSpPr>
        <p:spPr bwMode="auto">
          <a:xfrm>
            <a:off x="511175" y="2309813"/>
            <a:ext cx="73072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53" name="Line 101"/>
          <p:cNvSpPr>
            <a:spLocks noChangeShapeType="1"/>
          </p:cNvSpPr>
          <p:nvPr/>
        </p:nvSpPr>
        <p:spPr bwMode="auto">
          <a:xfrm>
            <a:off x="1608138" y="2020888"/>
            <a:ext cx="0" cy="6492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54" name="Line 102"/>
          <p:cNvSpPr>
            <a:spLocks noChangeShapeType="1"/>
          </p:cNvSpPr>
          <p:nvPr/>
        </p:nvSpPr>
        <p:spPr bwMode="auto">
          <a:xfrm>
            <a:off x="3141663" y="2020888"/>
            <a:ext cx="0" cy="6492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55" name="Line 103"/>
          <p:cNvSpPr>
            <a:spLocks noChangeShapeType="1"/>
          </p:cNvSpPr>
          <p:nvPr/>
        </p:nvSpPr>
        <p:spPr bwMode="auto">
          <a:xfrm>
            <a:off x="4676775" y="2020888"/>
            <a:ext cx="0" cy="6492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56" name="Text Box 104"/>
          <p:cNvSpPr txBox="1">
            <a:spLocks noChangeArrowheads="1"/>
          </p:cNvSpPr>
          <p:nvPr/>
        </p:nvSpPr>
        <p:spPr bwMode="auto">
          <a:xfrm>
            <a:off x="3478213" y="2025650"/>
            <a:ext cx="857250" cy="6810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Methode</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Review</a:t>
            </a:r>
          </a:p>
        </p:txBody>
      </p:sp>
      <p:sp>
        <p:nvSpPr>
          <p:cNvPr id="49257" name="Text Box 105"/>
          <p:cNvSpPr txBox="1">
            <a:spLocks noChangeArrowheads="1"/>
          </p:cNvSpPr>
          <p:nvPr/>
        </p:nvSpPr>
        <p:spPr bwMode="auto">
          <a:xfrm>
            <a:off x="5073650" y="2025650"/>
            <a:ext cx="882650" cy="6810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Experten</a:t>
            </a:r>
          </a:p>
          <a:p>
            <a:pPr algn="ctr">
              <a:lnSpc>
                <a:spcPct val="100000"/>
              </a:lnSpc>
            </a:pPr>
            <a:endParaRPr lang="de-DE" altLang="en-US" sz="1300">
              <a:solidFill>
                <a:srgbClr val="FFFFFF"/>
              </a:solidFill>
              <a:latin typeface="Arial" charset="0"/>
            </a:endParaRPr>
          </a:p>
          <a:p>
            <a:pPr algn="ctr">
              <a:lnSpc>
                <a:spcPct val="100000"/>
              </a:lnSpc>
            </a:pPr>
            <a:endParaRPr lang="de-DE" altLang="en-US" sz="1300">
              <a:solidFill>
                <a:srgbClr val="FFFFFF"/>
              </a:solidFill>
              <a:latin typeface="Arial" charset="0"/>
            </a:endParaRPr>
          </a:p>
        </p:txBody>
      </p:sp>
      <p:sp>
        <p:nvSpPr>
          <p:cNvPr id="49258" name="Text Box 106"/>
          <p:cNvSpPr txBox="1">
            <a:spLocks noChangeArrowheads="1"/>
          </p:cNvSpPr>
          <p:nvPr/>
        </p:nvSpPr>
        <p:spPr bwMode="auto">
          <a:xfrm>
            <a:off x="6477000" y="2022475"/>
            <a:ext cx="1104900" cy="284163"/>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Checklisten</a:t>
            </a:r>
          </a:p>
        </p:txBody>
      </p:sp>
      <p:sp>
        <p:nvSpPr>
          <p:cNvPr id="49259" name="Line 107"/>
          <p:cNvSpPr>
            <a:spLocks noChangeShapeType="1"/>
          </p:cNvSpPr>
          <p:nvPr/>
        </p:nvSpPr>
        <p:spPr bwMode="auto">
          <a:xfrm>
            <a:off x="6211888" y="2020888"/>
            <a:ext cx="0" cy="64928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49260" name="Oval 108"/>
          <p:cNvSpPr>
            <a:spLocks noChangeArrowheads="1"/>
          </p:cNvSpPr>
          <p:nvPr/>
        </p:nvSpPr>
        <p:spPr bwMode="auto">
          <a:xfrm>
            <a:off x="7015163" y="2597150"/>
            <a:ext cx="73025" cy="73025"/>
          </a:xfrm>
          <a:prstGeom prst="ellipse">
            <a:avLst/>
          </a:prstGeom>
          <a:solidFill>
            <a:srgbClr val="FFFFFF"/>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cxnSp>
        <p:nvCxnSpPr>
          <p:cNvPr id="49263" name="AutoShape 111"/>
          <p:cNvCxnSpPr>
            <a:cxnSpLocks noChangeShapeType="1"/>
            <a:stCxn id="49247" idx="2"/>
          </p:cNvCxnSpPr>
          <p:nvPr/>
        </p:nvCxnSpPr>
        <p:spPr bwMode="auto">
          <a:xfrm rot="10800000" flipV="1">
            <a:off x="1846263" y="2562225"/>
            <a:ext cx="346075" cy="1879600"/>
          </a:xfrm>
          <a:prstGeom prst="curvedConnector3">
            <a:avLst>
              <a:gd name="adj1" fmla="val 168347"/>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cxnSp>
      <p:grpSp>
        <p:nvGrpSpPr>
          <p:cNvPr id="49270" name="Group 118"/>
          <p:cNvGrpSpPr>
            <a:grpSpLocks/>
          </p:cNvGrpSpPr>
          <p:nvPr/>
        </p:nvGrpSpPr>
        <p:grpSpPr bwMode="auto">
          <a:xfrm>
            <a:off x="2401888" y="3463925"/>
            <a:ext cx="812800" cy="960438"/>
            <a:chOff x="3402" y="2208"/>
            <a:chExt cx="534" cy="639"/>
          </a:xfrm>
        </p:grpSpPr>
        <p:sp>
          <p:nvSpPr>
            <p:cNvPr id="49264" name="Rectangle 112"/>
            <p:cNvSpPr>
              <a:spLocks noChangeArrowheads="1"/>
            </p:cNvSpPr>
            <p:nvPr/>
          </p:nvSpPr>
          <p:spPr bwMode="auto">
            <a:xfrm>
              <a:off x="3408" y="2208"/>
              <a:ext cx="528" cy="624"/>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49265" name="Rectangle 113"/>
            <p:cNvSpPr>
              <a:spLocks noChangeArrowheads="1"/>
            </p:cNvSpPr>
            <p:nvPr/>
          </p:nvSpPr>
          <p:spPr bwMode="auto">
            <a:xfrm>
              <a:off x="3792" y="2256"/>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49266" name="Rectangle 114"/>
            <p:cNvSpPr>
              <a:spLocks noChangeArrowheads="1"/>
            </p:cNvSpPr>
            <p:nvPr/>
          </p:nvSpPr>
          <p:spPr bwMode="auto">
            <a:xfrm>
              <a:off x="3792" y="2400"/>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49267" name="Rectangle 115"/>
            <p:cNvSpPr>
              <a:spLocks noChangeArrowheads="1"/>
            </p:cNvSpPr>
            <p:nvPr/>
          </p:nvSpPr>
          <p:spPr bwMode="auto">
            <a:xfrm>
              <a:off x="3792" y="2544"/>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49268" name="Rectangle 116"/>
            <p:cNvSpPr>
              <a:spLocks noChangeArrowheads="1"/>
            </p:cNvSpPr>
            <p:nvPr/>
          </p:nvSpPr>
          <p:spPr bwMode="auto">
            <a:xfrm>
              <a:off x="3792" y="2688"/>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49269" name="Text Box 117"/>
            <p:cNvSpPr txBox="1">
              <a:spLocks noChangeArrowheads="1"/>
            </p:cNvSpPr>
            <p:nvPr/>
          </p:nvSpPr>
          <p:spPr bwMode="auto">
            <a:xfrm>
              <a:off x="3402" y="2221"/>
              <a:ext cx="438" cy="626"/>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grpSp>
      <p:cxnSp>
        <p:nvCxnSpPr>
          <p:cNvPr id="49271" name="AutoShape 119"/>
          <p:cNvCxnSpPr>
            <a:cxnSpLocks noChangeShapeType="1"/>
            <a:stCxn id="49260" idx="4"/>
            <a:endCxn id="49264" idx="3"/>
          </p:cNvCxnSpPr>
          <p:nvPr/>
        </p:nvCxnSpPr>
        <p:spPr bwMode="auto">
          <a:xfrm rot="5400000">
            <a:off x="4501357" y="1383506"/>
            <a:ext cx="1263650" cy="3836987"/>
          </a:xfrm>
          <a:prstGeom prst="curvedConnector2">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49272" name="AutoShape 120"/>
          <p:cNvSpPr>
            <a:spLocks noChangeArrowheads="1"/>
          </p:cNvSpPr>
          <p:nvPr/>
        </p:nvSpPr>
        <p:spPr bwMode="auto">
          <a:xfrm>
            <a:off x="1389063" y="4906963"/>
            <a:ext cx="1606550" cy="865187"/>
          </a:xfrm>
          <a:prstGeom prst="rightArrow">
            <a:avLst>
              <a:gd name="adj1" fmla="val 50000"/>
              <a:gd name="adj2" fmla="val 46422"/>
            </a:avLst>
          </a:prstGeom>
          <a:solidFill>
            <a:srgbClr val="FFFFFF"/>
          </a:solidFill>
          <a:ln w="12700">
            <a:solidFill>
              <a:schemeClr val="tx1"/>
            </a:solidFill>
            <a:miter lim="800000"/>
            <a:headEnd/>
            <a:tailEnd/>
          </a:ln>
          <a:effectLst>
            <a:outerShdw dist="74053" dir="1857825" algn="ctr" rotWithShape="0">
              <a:schemeClr val="tx2"/>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Review</a:t>
            </a:r>
          </a:p>
        </p:txBody>
      </p:sp>
      <p:sp>
        <p:nvSpPr>
          <p:cNvPr id="49274" name="AutoShape 122"/>
          <p:cNvSpPr>
            <a:spLocks noChangeArrowheads="1"/>
          </p:cNvSpPr>
          <p:nvPr/>
        </p:nvSpPr>
        <p:spPr bwMode="auto">
          <a:xfrm>
            <a:off x="5407025" y="3608388"/>
            <a:ext cx="1681163" cy="865187"/>
          </a:xfrm>
          <a:prstGeom prst="rightArrow">
            <a:avLst>
              <a:gd name="adj1" fmla="val 50000"/>
              <a:gd name="adj2" fmla="val 48578"/>
            </a:avLst>
          </a:prstGeom>
          <a:solidFill>
            <a:srgbClr val="FFFFFF"/>
          </a:solidFill>
          <a:ln w="12700">
            <a:solidFill>
              <a:schemeClr val="tx1"/>
            </a:solidFill>
            <a:miter lim="800000"/>
            <a:headEnd/>
            <a:tailEnd/>
          </a:ln>
          <a:effectLst>
            <a:outerShdw dist="74053" dir="1857825" algn="ctr" rotWithShape="0">
              <a:schemeClr val="tx2"/>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Nachbesserungen</a:t>
            </a:r>
          </a:p>
        </p:txBody>
      </p:sp>
      <p:sp>
        <p:nvSpPr>
          <p:cNvPr id="49299" name="Rectangle 147"/>
          <p:cNvSpPr>
            <a:spLocks noChangeArrowheads="1"/>
          </p:cNvSpPr>
          <p:nvPr/>
        </p:nvSpPr>
        <p:spPr bwMode="auto">
          <a:xfrm>
            <a:off x="1452563" y="4545013"/>
            <a:ext cx="276225" cy="7937"/>
          </a:xfrm>
          <a:prstGeom prst="rect">
            <a:avLst/>
          </a:prstGeom>
          <a:solidFill>
            <a:srgbClr val="04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02" name="Rectangle 150"/>
          <p:cNvSpPr>
            <a:spLocks noChangeArrowheads="1"/>
          </p:cNvSpPr>
          <p:nvPr/>
        </p:nvSpPr>
        <p:spPr bwMode="auto">
          <a:xfrm>
            <a:off x="1452563" y="4519613"/>
            <a:ext cx="276225" cy="9525"/>
          </a:xfrm>
          <a:prstGeom prst="rect">
            <a:avLst/>
          </a:prstGeom>
          <a:solidFill>
            <a:srgbClr val="07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04" name="Rectangle 152"/>
          <p:cNvSpPr>
            <a:spLocks noChangeArrowheads="1"/>
          </p:cNvSpPr>
          <p:nvPr/>
        </p:nvSpPr>
        <p:spPr bwMode="auto">
          <a:xfrm>
            <a:off x="1452563" y="4505325"/>
            <a:ext cx="276225" cy="7938"/>
          </a:xfrm>
          <a:prstGeom prst="rect">
            <a:avLst/>
          </a:prstGeom>
          <a:solidFill>
            <a:srgbClr val="0A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09" name="Rectangle 157"/>
          <p:cNvSpPr>
            <a:spLocks noChangeArrowheads="1"/>
          </p:cNvSpPr>
          <p:nvPr/>
        </p:nvSpPr>
        <p:spPr bwMode="auto">
          <a:xfrm>
            <a:off x="1452563" y="4465638"/>
            <a:ext cx="276225" cy="7937"/>
          </a:xfrm>
          <a:prstGeom prst="rect">
            <a:avLst/>
          </a:prstGeom>
          <a:solidFill>
            <a:srgbClr val="1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25" name="Rectangle 173"/>
          <p:cNvSpPr>
            <a:spLocks noChangeArrowheads="1"/>
          </p:cNvSpPr>
          <p:nvPr/>
        </p:nvSpPr>
        <p:spPr bwMode="auto">
          <a:xfrm>
            <a:off x="1452563" y="4340225"/>
            <a:ext cx="276225" cy="7938"/>
          </a:xfrm>
          <a:prstGeom prst="rect">
            <a:avLst/>
          </a:prstGeom>
          <a:solidFill>
            <a:srgbClr val="23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28" name="Rectangle 176"/>
          <p:cNvSpPr>
            <a:spLocks noChangeArrowheads="1"/>
          </p:cNvSpPr>
          <p:nvPr/>
        </p:nvSpPr>
        <p:spPr bwMode="auto">
          <a:xfrm>
            <a:off x="1452563" y="4316413"/>
            <a:ext cx="276225" cy="6350"/>
          </a:xfrm>
          <a:prstGeom prst="rect">
            <a:avLst/>
          </a:prstGeom>
          <a:solidFill>
            <a:srgbClr val="27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34" name="Rectangle 182"/>
          <p:cNvSpPr>
            <a:spLocks noChangeArrowheads="1"/>
          </p:cNvSpPr>
          <p:nvPr/>
        </p:nvSpPr>
        <p:spPr bwMode="auto">
          <a:xfrm>
            <a:off x="1452563" y="4545013"/>
            <a:ext cx="276225" cy="7937"/>
          </a:xfrm>
          <a:prstGeom prst="rect">
            <a:avLst/>
          </a:prstGeom>
          <a:solidFill>
            <a:srgbClr val="0400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37" name="Rectangle 185"/>
          <p:cNvSpPr>
            <a:spLocks noChangeArrowheads="1"/>
          </p:cNvSpPr>
          <p:nvPr/>
        </p:nvSpPr>
        <p:spPr bwMode="auto">
          <a:xfrm>
            <a:off x="1452563" y="4519613"/>
            <a:ext cx="276225" cy="9525"/>
          </a:xfrm>
          <a:prstGeom prst="rect">
            <a:avLst/>
          </a:prstGeom>
          <a:solidFill>
            <a:srgbClr val="0700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39" name="Rectangle 187"/>
          <p:cNvSpPr>
            <a:spLocks noChangeArrowheads="1"/>
          </p:cNvSpPr>
          <p:nvPr/>
        </p:nvSpPr>
        <p:spPr bwMode="auto">
          <a:xfrm>
            <a:off x="1452563" y="4505325"/>
            <a:ext cx="276225" cy="7938"/>
          </a:xfrm>
          <a:prstGeom prst="rect">
            <a:avLst/>
          </a:prstGeom>
          <a:solidFill>
            <a:srgbClr val="0A00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44" name="Rectangle 192"/>
          <p:cNvSpPr>
            <a:spLocks noChangeArrowheads="1"/>
          </p:cNvSpPr>
          <p:nvPr/>
        </p:nvSpPr>
        <p:spPr bwMode="auto">
          <a:xfrm>
            <a:off x="1452563" y="4465638"/>
            <a:ext cx="276225" cy="7937"/>
          </a:xfrm>
          <a:prstGeom prst="rect">
            <a:avLst/>
          </a:prstGeom>
          <a:solidFill>
            <a:srgbClr val="1000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60" name="Rectangle 208"/>
          <p:cNvSpPr>
            <a:spLocks noChangeArrowheads="1"/>
          </p:cNvSpPr>
          <p:nvPr/>
        </p:nvSpPr>
        <p:spPr bwMode="auto">
          <a:xfrm>
            <a:off x="1452563" y="4340225"/>
            <a:ext cx="276225" cy="7938"/>
          </a:xfrm>
          <a:prstGeom prst="rect">
            <a:avLst/>
          </a:prstGeom>
          <a:solidFill>
            <a:srgbClr val="2300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363" name="Rectangle 211"/>
          <p:cNvSpPr>
            <a:spLocks noChangeArrowheads="1"/>
          </p:cNvSpPr>
          <p:nvPr/>
        </p:nvSpPr>
        <p:spPr bwMode="auto">
          <a:xfrm>
            <a:off x="1452563" y="4316413"/>
            <a:ext cx="276225" cy="6350"/>
          </a:xfrm>
          <a:prstGeom prst="rect">
            <a:avLst/>
          </a:prstGeom>
          <a:solidFill>
            <a:srgbClr val="27007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49467" name="Group 315"/>
          <p:cNvGrpSpPr>
            <a:grpSpLocks/>
          </p:cNvGrpSpPr>
          <p:nvPr/>
        </p:nvGrpSpPr>
        <p:grpSpPr bwMode="auto">
          <a:xfrm>
            <a:off x="3946525" y="3968750"/>
            <a:ext cx="584200" cy="573088"/>
            <a:chOff x="3456" y="2787"/>
            <a:chExt cx="384" cy="381"/>
          </a:xfrm>
        </p:grpSpPr>
        <p:sp>
          <p:nvSpPr>
            <p:cNvPr id="49468" name="Freeform 316"/>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469" name="Line 317"/>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0" name="Line 318"/>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1" name="Line 319"/>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2" name="Line 320"/>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3" name="Line 321"/>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4" name="Line 322"/>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75" name="Rectangle 323"/>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476" name="Rectangle 324"/>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49477" name="Freeform 325"/>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478" name="Freeform 326"/>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49479" name="Rectangle 327"/>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49480" name="Line 328"/>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1" name="Line 329"/>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2" name="Line 330"/>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3" name="Line 331"/>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4" name="Line 332"/>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5" name="Line 333"/>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6" name="Line 334"/>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7" name="Line 335"/>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8" name="Line 336"/>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89" name="Line 337"/>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90" name="Line 338"/>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91" name="Line 339"/>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92" name="Freeform 340"/>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49493" name="Line 341"/>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94" name="Line 342"/>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49495" name="Rectangle 343"/>
            <p:cNvSpPr>
              <a:spLocks noChangeArrowheads="1"/>
            </p:cNvSpPr>
            <p:nvPr/>
          </p:nvSpPr>
          <p:spPr bwMode="auto">
            <a:xfrm>
              <a:off x="3584" y="3059"/>
              <a:ext cx="20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49496" name="Rectangle 344"/>
            <p:cNvSpPr>
              <a:spLocks noChangeArrowheads="1"/>
            </p:cNvSpPr>
            <p:nvPr/>
          </p:nvSpPr>
          <p:spPr bwMode="auto">
            <a:xfrm>
              <a:off x="3647" y="2870"/>
              <a:ext cx="6"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49497" name="Rectangle 345"/>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498" name="Rectangle 346"/>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sp>
        <p:nvSpPr>
          <p:cNvPr id="49500" name="Freeform 348"/>
          <p:cNvSpPr>
            <a:spLocks/>
          </p:cNvSpPr>
          <p:nvPr/>
        </p:nvSpPr>
        <p:spPr bwMode="auto">
          <a:xfrm>
            <a:off x="7942263" y="3124200"/>
            <a:ext cx="26987" cy="534988"/>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501" name="Line 349"/>
          <p:cNvSpPr>
            <a:spLocks noChangeShapeType="1"/>
          </p:cNvSpPr>
          <p:nvPr/>
        </p:nvSpPr>
        <p:spPr bwMode="auto">
          <a:xfrm>
            <a:off x="7961313" y="3133725"/>
            <a:ext cx="1587"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2" name="Line 350"/>
          <p:cNvSpPr>
            <a:spLocks noChangeShapeType="1"/>
          </p:cNvSpPr>
          <p:nvPr/>
        </p:nvSpPr>
        <p:spPr bwMode="auto">
          <a:xfrm>
            <a:off x="7954963" y="3141663"/>
            <a:ext cx="1587" cy="500062"/>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3" name="Line 351"/>
          <p:cNvSpPr>
            <a:spLocks noChangeShapeType="1"/>
          </p:cNvSpPr>
          <p:nvPr/>
        </p:nvSpPr>
        <p:spPr bwMode="auto">
          <a:xfrm>
            <a:off x="7948613" y="3149600"/>
            <a:ext cx="1587" cy="50006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4" name="Line 352"/>
          <p:cNvSpPr>
            <a:spLocks noChangeShapeType="1"/>
          </p:cNvSpPr>
          <p:nvPr/>
        </p:nvSpPr>
        <p:spPr bwMode="auto">
          <a:xfrm flipH="1">
            <a:off x="7943850" y="3130550"/>
            <a:ext cx="22225" cy="2222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5" name="Line 353"/>
          <p:cNvSpPr>
            <a:spLocks noChangeShapeType="1"/>
          </p:cNvSpPr>
          <p:nvPr/>
        </p:nvSpPr>
        <p:spPr bwMode="auto">
          <a:xfrm>
            <a:off x="7942263" y="3151188"/>
            <a:ext cx="1587" cy="506412"/>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6" name="Line 354"/>
          <p:cNvSpPr>
            <a:spLocks noChangeShapeType="1"/>
          </p:cNvSpPr>
          <p:nvPr/>
        </p:nvSpPr>
        <p:spPr bwMode="auto">
          <a:xfrm flipH="1">
            <a:off x="7942263" y="3124200"/>
            <a:ext cx="26987" cy="2698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07" name="Rectangle 355"/>
          <p:cNvSpPr>
            <a:spLocks noChangeArrowheads="1"/>
          </p:cNvSpPr>
          <p:nvPr/>
        </p:nvSpPr>
        <p:spPr bwMode="auto">
          <a:xfrm>
            <a:off x="8108950" y="3390900"/>
            <a:ext cx="428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508" name="Rectangle 356"/>
          <p:cNvSpPr>
            <a:spLocks noChangeArrowheads="1"/>
          </p:cNvSpPr>
          <p:nvPr/>
        </p:nvSpPr>
        <p:spPr bwMode="auto">
          <a:xfrm>
            <a:off x="7710488" y="3103563"/>
            <a:ext cx="584200" cy="571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9509" name="Freeform 357"/>
          <p:cNvSpPr>
            <a:spLocks/>
          </p:cNvSpPr>
          <p:nvPr/>
        </p:nvSpPr>
        <p:spPr bwMode="auto">
          <a:xfrm>
            <a:off x="7724775" y="3632200"/>
            <a:ext cx="544513" cy="2698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510" name="Freeform 358"/>
          <p:cNvSpPr>
            <a:spLocks/>
          </p:cNvSpPr>
          <p:nvPr/>
        </p:nvSpPr>
        <p:spPr bwMode="auto">
          <a:xfrm>
            <a:off x="7723188" y="3124200"/>
            <a:ext cx="26987" cy="534988"/>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511" name="Rectangle 359"/>
          <p:cNvSpPr>
            <a:spLocks noChangeArrowheads="1"/>
          </p:cNvSpPr>
          <p:nvPr/>
        </p:nvSpPr>
        <p:spPr bwMode="auto">
          <a:xfrm>
            <a:off x="7750175" y="3140075"/>
            <a:ext cx="517525" cy="511175"/>
          </a:xfrm>
          <a:prstGeom prst="rect">
            <a:avLst/>
          </a:prstGeom>
          <a:solidFill>
            <a:srgbClr val="FFED24"/>
          </a:solidFill>
          <a:ln w="4763">
            <a:solidFill>
              <a:srgbClr val="707000"/>
            </a:solidFill>
            <a:miter lim="800000"/>
            <a:headEnd/>
            <a:tailEnd/>
          </a:ln>
        </p:spPr>
        <p:txBody>
          <a:bodyPr/>
          <a:lstStyle/>
          <a:p>
            <a:endParaRPr lang="en-GB"/>
          </a:p>
        </p:txBody>
      </p:sp>
      <p:sp>
        <p:nvSpPr>
          <p:cNvPr id="49512" name="Line 360"/>
          <p:cNvSpPr>
            <a:spLocks noChangeShapeType="1"/>
          </p:cNvSpPr>
          <p:nvPr/>
        </p:nvSpPr>
        <p:spPr bwMode="auto">
          <a:xfrm>
            <a:off x="7742238" y="3149600"/>
            <a:ext cx="1587" cy="50006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3" name="Line 361"/>
          <p:cNvSpPr>
            <a:spLocks noChangeShapeType="1"/>
          </p:cNvSpPr>
          <p:nvPr/>
        </p:nvSpPr>
        <p:spPr bwMode="auto">
          <a:xfrm>
            <a:off x="7735888" y="3141663"/>
            <a:ext cx="0" cy="500062"/>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4" name="Line 362"/>
          <p:cNvSpPr>
            <a:spLocks noChangeShapeType="1"/>
          </p:cNvSpPr>
          <p:nvPr/>
        </p:nvSpPr>
        <p:spPr bwMode="auto">
          <a:xfrm>
            <a:off x="7729538" y="3149600"/>
            <a:ext cx="1587" cy="50006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5" name="Line 363"/>
          <p:cNvSpPr>
            <a:spLocks noChangeShapeType="1"/>
          </p:cNvSpPr>
          <p:nvPr/>
        </p:nvSpPr>
        <p:spPr bwMode="auto">
          <a:xfrm flipH="1">
            <a:off x="7724775" y="3144838"/>
            <a:ext cx="22225" cy="2222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6" name="Line 364"/>
          <p:cNvSpPr>
            <a:spLocks noChangeShapeType="1"/>
          </p:cNvSpPr>
          <p:nvPr/>
        </p:nvSpPr>
        <p:spPr bwMode="auto">
          <a:xfrm>
            <a:off x="7731125" y="3652838"/>
            <a:ext cx="514350"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7" name="Line 365"/>
          <p:cNvSpPr>
            <a:spLocks noChangeShapeType="1"/>
          </p:cNvSpPr>
          <p:nvPr/>
        </p:nvSpPr>
        <p:spPr bwMode="auto">
          <a:xfrm>
            <a:off x="7735888" y="3646488"/>
            <a:ext cx="517525"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8" name="Line 366"/>
          <p:cNvSpPr>
            <a:spLocks noChangeShapeType="1"/>
          </p:cNvSpPr>
          <p:nvPr/>
        </p:nvSpPr>
        <p:spPr bwMode="auto">
          <a:xfrm>
            <a:off x="7742238" y="3641725"/>
            <a:ext cx="515937" cy="0"/>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19" name="Line 367"/>
          <p:cNvSpPr>
            <a:spLocks noChangeShapeType="1"/>
          </p:cNvSpPr>
          <p:nvPr/>
        </p:nvSpPr>
        <p:spPr bwMode="auto">
          <a:xfrm>
            <a:off x="7723188" y="3659188"/>
            <a:ext cx="519112"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0" name="Line 368"/>
          <p:cNvSpPr>
            <a:spLocks noChangeShapeType="1"/>
          </p:cNvSpPr>
          <p:nvPr/>
        </p:nvSpPr>
        <p:spPr bwMode="auto">
          <a:xfrm>
            <a:off x="7723188" y="3151188"/>
            <a:ext cx="1587" cy="506412"/>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1" name="Line 369"/>
          <p:cNvSpPr>
            <a:spLocks noChangeShapeType="1"/>
          </p:cNvSpPr>
          <p:nvPr/>
        </p:nvSpPr>
        <p:spPr bwMode="auto">
          <a:xfrm flipH="1">
            <a:off x="7723188" y="3138488"/>
            <a:ext cx="26987" cy="26987"/>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2" name="Line 370"/>
          <p:cNvSpPr>
            <a:spLocks noChangeShapeType="1"/>
          </p:cNvSpPr>
          <p:nvPr/>
        </p:nvSpPr>
        <p:spPr bwMode="auto">
          <a:xfrm flipV="1">
            <a:off x="8243888" y="3635375"/>
            <a:ext cx="23812" cy="23813"/>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3" name="Line 371"/>
          <p:cNvSpPr>
            <a:spLocks noChangeShapeType="1"/>
          </p:cNvSpPr>
          <p:nvPr/>
        </p:nvSpPr>
        <p:spPr bwMode="auto">
          <a:xfrm>
            <a:off x="8264525" y="3144838"/>
            <a:ext cx="1588" cy="496887"/>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4" name="Freeform 372"/>
          <p:cNvSpPr>
            <a:spLocks/>
          </p:cNvSpPr>
          <p:nvPr/>
        </p:nvSpPr>
        <p:spPr bwMode="auto">
          <a:xfrm>
            <a:off x="7748588" y="3141663"/>
            <a:ext cx="520700" cy="509587"/>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a:lstStyle/>
          <a:p>
            <a:endParaRPr lang="en-GB"/>
          </a:p>
        </p:txBody>
      </p:sp>
      <p:sp>
        <p:nvSpPr>
          <p:cNvPr id="49525" name="Line 373"/>
          <p:cNvSpPr>
            <a:spLocks noChangeShapeType="1"/>
          </p:cNvSpPr>
          <p:nvPr/>
        </p:nvSpPr>
        <p:spPr bwMode="auto">
          <a:xfrm>
            <a:off x="7758113" y="3144838"/>
            <a:ext cx="504825"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6" name="Line 374"/>
          <p:cNvSpPr>
            <a:spLocks noChangeShapeType="1"/>
          </p:cNvSpPr>
          <p:nvPr/>
        </p:nvSpPr>
        <p:spPr bwMode="auto">
          <a:xfrm>
            <a:off x="7750175" y="3649663"/>
            <a:ext cx="515938"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9527" name="Rectangle 375"/>
          <p:cNvSpPr>
            <a:spLocks noChangeArrowheads="1"/>
          </p:cNvSpPr>
          <p:nvPr/>
        </p:nvSpPr>
        <p:spPr bwMode="auto">
          <a:xfrm>
            <a:off x="7905750" y="3511550"/>
            <a:ext cx="3095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49528" name="Rectangle 376"/>
          <p:cNvSpPr>
            <a:spLocks noChangeArrowheads="1"/>
          </p:cNvSpPr>
          <p:nvPr/>
        </p:nvSpPr>
        <p:spPr bwMode="auto">
          <a:xfrm>
            <a:off x="7761288" y="3227388"/>
            <a:ext cx="492125" cy="358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87234" tIns="43617" rIns="87234" bIns="43617"/>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49529" name="Rectangle 377"/>
          <p:cNvSpPr>
            <a:spLocks noChangeArrowheads="1"/>
          </p:cNvSpPr>
          <p:nvPr/>
        </p:nvSpPr>
        <p:spPr bwMode="auto">
          <a:xfrm>
            <a:off x="7889875" y="3406775"/>
            <a:ext cx="428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530" name="Rectangle 378"/>
          <p:cNvSpPr>
            <a:spLocks noChangeArrowheads="1"/>
          </p:cNvSpPr>
          <p:nvPr/>
        </p:nvSpPr>
        <p:spPr bwMode="auto">
          <a:xfrm>
            <a:off x="7883525" y="3406775"/>
            <a:ext cx="3254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sp>
        <p:nvSpPr>
          <p:cNvPr id="49531" name="Text Box 379"/>
          <p:cNvSpPr txBox="1">
            <a:spLocks noChangeArrowheads="1"/>
          </p:cNvSpPr>
          <p:nvPr/>
        </p:nvSpPr>
        <p:spPr bwMode="auto">
          <a:xfrm>
            <a:off x="4127500" y="5486400"/>
            <a:ext cx="5280025" cy="86201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Ein Ergebnis ist entweder gültig oder nicht gültig.</a:t>
            </a:r>
          </a:p>
          <a:p>
            <a:pPr algn="ctr">
              <a:lnSpc>
                <a:spcPct val="100000"/>
              </a:lnSpc>
            </a:pPr>
            <a:r>
              <a:rPr lang="de-DE" altLang="en-US" sz="1700">
                <a:solidFill>
                  <a:srgbClr val="FFFFFF"/>
                </a:solidFill>
                <a:latin typeface="Arial" charset="0"/>
              </a:rPr>
              <a:t>Nur gültige Dokumente sind</a:t>
            </a:r>
          </a:p>
          <a:p>
            <a:pPr algn="ctr">
              <a:lnSpc>
                <a:spcPct val="100000"/>
              </a:lnSpc>
            </a:pPr>
            <a:r>
              <a:rPr lang="de-DE" altLang="en-US" sz="1700">
                <a:solidFill>
                  <a:srgbClr val="FFFFFF"/>
                </a:solidFill>
                <a:latin typeface="Arial" charset="0"/>
              </a:rPr>
              <a:t>verbindliche Projektergebnisse!</a:t>
            </a:r>
          </a:p>
        </p:txBody>
      </p:sp>
      <p:sp>
        <p:nvSpPr>
          <p:cNvPr id="49532" name="Line 380"/>
          <p:cNvSpPr>
            <a:spLocks noChangeShapeType="1"/>
          </p:cNvSpPr>
          <p:nvPr/>
        </p:nvSpPr>
        <p:spPr bwMode="auto">
          <a:xfrm>
            <a:off x="4249738" y="5483225"/>
            <a:ext cx="5116512"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49533" name="Line 381"/>
          <p:cNvSpPr>
            <a:spLocks noChangeShapeType="1"/>
          </p:cNvSpPr>
          <p:nvPr/>
        </p:nvSpPr>
        <p:spPr bwMode="auto">
          <a:xfrm>
            <a:off x="4249738" y="6351588"/>
            <a:ext cx="5116512"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49534" name="Text Box 382"/>
          <p:cNvSpPr txBox="1">
            <a:spLocks noChangeArrowheads="1"/>
          </p:cNvSpPr>
          <p:nvPr/>
        </p:nvSpPr>
        <p:spPr bwMode="auto">
          <a:xfrm>
            <a:off x="3313113" y="4622800"/>
            <a:ext cx="2192337"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Nicht freigegeben</a:t>
            </a:r>
          </a:p>
          <a:p>
            <a:pPr algn="ctr">
              <a:lnSpc>
                <a:spcPct val="100000"/>
              </a:lnSpc>
            </a:pPr>
            <a:r>
              <a:rPr lang="de-DE" altLang="en-US" sz="1300">
                <a:solidFill>
                  <a:srgbClr val="FFFFFF"/>
                </a:solidFill>
                <a:latin typeface="Arial" charset="0"/>
              </a:rPr>
              <a:t>Nachbesserungsauflagen</a:t>
            </a:r>
          </a:p>
        </p:txBody>
      </p:sp>
      <p:sp>
        <p:nvSpPr>
          <p:cNvPr id="49535" name="Text Box 383"/>
          <p:cNvSpPr txBox="1">
            <a:spLocks noChangeArrowheads="1"/>
          </p:cNvSpPr>
          <p:nvPr/>
        </p:nvSpPr>
        <p:spPr bwMode="auto">
          <a:xfrm>
            <a:off x="7321550" y="3756025"/>
            <a:ext cx="1419225"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Freigabe.</a:t>
            </a:r>
          </a:p>
          <a:p>
            <a:pPr algn="ctr">
              <a:lnSpc>
                <a:spcPct val="100000"/>
              </a:lnSpc>
            </a:pPr>
            <a:r>
              <a:rPr lang="de-DE" altLang="en-US" sz="1300">
                <a:solidFill>
                  <a:srgbClr val="FFFFFF"/>
                </a:solidFill>
                <a:latin typeface="Arial" charset="0"/>
              </a:rPr>
              <a:t>Status ist gültig</a:t>
            </a:r>
          </a:p>
        </p:txBody>
      </p:sp>
      <p:sp>
        <p:nvSpPr>
          <p:cNvPr id="49536" name="Rectangle 384"/>
          <p:cNvSpPr>
            <a:spLocks noChangeArrowheads="1"/>
          </p:cNvSpPr>
          <p:nvPr/>
        </p:nvSpPr>
        <p:spPr bwMode="auto">
          <a:xfrm>
            <a:off x="8024813" y="3175000"/>
            <a:ext cx="42862"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537" name="Rectangle 385"/>
          <p:cNvSpPr>
            <a:spLocks noChangeArrowheads="1"/>
          </p:cNvSpPr>
          <p:nvPr/>
        </p:nvSpPr>
        <p:spPr bwMode="auto">
          <a:xfrm>
            <a:off x="7821613" y="3295650"/>
            <a:ext cx="309562"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49538" name="Rectangle 386"/>
          <p:cNvSpPr>
            <a:spLocks noChangeArrowheads="1"/>
          </p:cNvSpPr>
          <p:nvPr/>
        </p:nvSpPr>
        <p:spPr bwMode="auto">
          <a:xfrm>
            <a:off x="7805738" y="3189288"/>
            <a:ext cx="42862"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49539" name="Rectangle 387"/>
          <p:cNvSpPr>
            <a:spLocks noChangeArrowheads="1"/>
          </p:cNvSpPr>
          <p:nvPr/>
        </p:nvSpPr>
        <p:spPr bwMode="auto">
          <a:xfrm>
            <a:off x="7772400" y="3175000"/>
            <a:ext cx="325438"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sp>
        <p:nvSpPr>
          <p:cNvPr id="49540" name="Oval 388"/>
          <p:cNvSpPr>
            <a:spLocks noChangeArrowheads="1"/>
          </p:cNvSpPr>
          <p:nvPr/>
        </p:nvSpPr>
        <p:spPr bwMode="auto">
          <a:xfrm>
            <a:off x="5480050" y="2452688"/>
            <a:ext cx="73025" cy="73025"/>
          </a:xfrm>
          <a:prstGeom prst="ellipse">
            <a:avLst/>
          </a:prstGeom>
          <a:solidFill>
            <a:srgbClr val="FFFFFF"/>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cxnSp>
        <p:nvCxnSpPr>
          <p:cNvPr id="49541" name="AutoShape 389"/>
          <p:cNvCxnSpPr>
            <a:cxnSpLocks noChangeShapeType="1"/>
          </p:cNvCxnSpPr>
          <p:nvPr/>
        </p:nvCxnSpPr>
        <p:spPr bwMode="auto">
          <a:xfrm rot="5400000">
            <a:off x="2831306" y="1054894"/>
            <a:ext cx="1381125" cy="4605338"/>
          </a:xfrm>
          <a:prstGeom prst="curvedConnector3">
            <a:avLst>
              <a:gd name="adj1" fmla="val 45514"/>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49542" name="Rectangle 390"/>
          <p:cNvSpPr>
            <a:spLocks noChangeArrowheads="1"/>
          </p:cNvSpPr>
          <p:nvPr/>
        </p:nvSpPr>
        <p:spPr bwMode="auto">
          <a:xfrm>
            <a:off x="8256588" y="3025775"/>
            <a:ext cx="525462"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49543" name="Rectangle 391"/>
          <p:cNvSpPr>
            <a:spLocks noChangeArrowheads="1"/>
          </p:cNvSpPr>
          <p:nvPr/>
        </p:nvSpPr>
        <p:spPr bwMode="auto">
          <a:xfrm>
            <a:off x="4530725" y="3963988"/>
            <a:ext cx="525463"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chemeClr val="accent1"/>
                </a:solidFill>
                <a:latin typeface="Wingdings" pitchFamily="2" charset="2"/>
              </a:rPr>
              <a:t>ý</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344613" y="874713"/>
            <a:ext cx="6308725" cy="466725"/>
          </a:xfrm>
        </p:spPr>
        <p:txBody>
          <a:bodyPr/>
          <a:lstStyle/>
          <a:p>
            <a:r>
              <a:rPr lang="de-DE" altLang="en-US"/>
              <a:t>5. Prinzipien: „Nachvollziehbarkeit“</a:t>
            </a:r>
          </a:p>
        </p:txBody>
      </p:sp>
      <p:sp>
        <p:nvSpPr>
          <p:cNvPr id="51203" name="Line 3"/>
          <p:cNvSpPr>
            <a:spLocks noChangeShapeType="1"/>
          </p:cNvSpPr>
          <p:nvPr/>
        </p:nvSpPr>
        <p:spPr bwMode="auto">
          <a:xfrm>
            <a:off x="3946525" y="1949450"/>
            <a:ext cx="3702050"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04" name="AutoShape 4"/>
          <p:cNvSpPr>
            <a:spLocks noChangeArrowheads="1"/>
          </p:cNvSpPr>
          <p:nvPr/>
        </p:nvSpPr>
        <p:spPr bwMode="auto">
          <a:xfrm>
            <a:off x="3940175" y="3103563"/>
            <a:ext cx="1263650" cy="431800"/>
          </a:xfrm>
          <a:prstGeom prst="homePlate">
            <a:avLst>
              <a:gd name="adj" fmla="val 97549"/>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nchor="ct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Organisations-</a:t>
            </a:r>
          </a:p>
          <a:p>
            <a:pPr algn="ctr">
              <a:lnSpc>
                <a:spcPct val="90000"/>
              </a:lnSpc>
            </a:pPr>
            <a:r>
              <a:rPr lang="de-DE" altLang="en-US" sz="1100">
                <a:latin typeface="Arial" charset="0"/>
              </a:rPr>
              <a:t>Woche</a:t>
            </a:r>
          </a:p>
        </p:txBody>
      </p:sp>
      <p:sp>
        <p:nvSpPr>
          <p:cNvPr id="51205" name="AutoShape 5"/>
          <p:cNvSpPr>
            <a:spLocks noChangeArrowheads="1"/>
          </p:cNvSpPr>
          <p:nvPr/>
        </p:nvSpPr>
        <p:spPr bwMode="auto">
          <a:xfrm>
            <a:off x="3873500" y="2336800"/>
            <a:ext cx="1047750" cy="24606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latin typeface="Arial" charset="0"/>
              </a:rPr>
              <a:t>Di., 27.10.98</a:t>
            </a:r>
          </a:p>
        </p:txBody>
      </p:sp>
      <p:sp>
        <p:nvSpPr>
          <p:cNvPr id="51206" name="AutoShape 6"/>
          <p:cNvSpPr>
            <a:spLocks noChangeArrowheads="1"/>
          </p:cNvSpPr>
          <p:nvPr/>
        </p:nvSpPr>
        <p:spPr bwMode="auto">
          <a:xfrm>
            <a:off x="5119688" y="2336800"/>
            <a:ext cx="960437" cy="24606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latin typeface="Arial" charset="0"/>
              </a:rPr>
              <a:t>Di., 3.11.98</a:t>
            </a:r>
          </a:p>
        </p:txBody>
      </p:sp>
      <p:sp>
        <p:nvSpPr>
          <p:cNvPr id="51207" name="AutoShape 7"/>
          <p:cNvSpPr>
            <a:spLocks noChangeArrowheads="1"/>
          </p:cNvSpPr>
          <p:nvPr/>
        </p:nvSpPr>
        <p:spPr bwMode="auto">
          <a:xfrm>
            <a:off x="2133600" y="3463925"/>
            <a:ext cx="1800225" cy="288925"/>
          </a:xfrm>
          <a:prstGeom prst="homePlate">
            <a:avLst>
              <a:gd name="adj" fmla="val 207692"/>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nchor="ct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Terminreservierung</a:t>
            </a:r>
          </a:p>
        </p:txBody>
      </p:sp>
      <p:sp>
        <p:nvSpPr>
          <p:cNvPr id="51208" name="AutoShape 8"/>
          <p:cNvSpPr>
            <a:spLocks noChangeArrowheads="1"/>
          </p:cNvSpPr>
          <p:nvPr/>
        </p:nvSpPr>
        <p:spPr bwMode="auto">
          <a:xfrm>
            <a:off x="5181600" y="3390900"/>
            <a:ext cx="1230313" cy="344488"/>
          </a:xfrm>
          <a:prstGeom prst="homePlate">
            <a:avLst>
              <a:gd name="adj" fmla="val 119047"/>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nchor="ct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Beurteilungs-</a:t>
            </a:r>
          </a:p>
          <a:p>
            <a:pPr algn="ctr">
              <a:lnSpc>
                <a:spcPct val="90000"/>
              </a:lnSpc>
            </a:pPr>
            <a:r>
              <a:rPr lang="de-DE" altLang="en-US" sz="1100">
                <a:latin typeface="Arial" charset="0"/>
              </a:rPr>
              <a:t>Woche</a:t>
            </a:r>
          </a:p>
        </p:txBody>
      </p:sp>
      <p:sp>
        <p:nvSpPr>
          <p:cNvPr id="51209" name="AutoShape 9"/>
          <p:cNvSpPr>
            <a:spLocks noChangeArrowheads="1"/>
          </p:cNvSpPr>
          <p:nvPr/>
        </p:nvSpPr>
        <p:spPr bwMode="auto">
          <a:xfrm>
            <a:off x="6424613" y="3679825"/>
            <a:ext cx="1230312" cy="361950"/>
          </a:xfrm>
          <a:prstGeom prst="homePlate">
            <a:avLst>
              <a:gd name="adj" fmla="val 113304"/>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nchor="ct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Protokoll-</a:t>
            </a:r>
          </a:p>
          <a:p>
            <a:pPr algn="ctr">
              <a:lnSpc>
                <a:spcPct val="90000"/>
              </a:lnSpc>
            </a:pPr>
            <a:r>
              <a:rPr lang="de-DE" altLang="en-US" sz="1100">
                <a:latin typeface="Arial" charset="0"/>
              </a:rPr>
              <a:t>Woche</a:t>
            </a:r>
          </a:p>
        </p:txBody>
      </p:sp>
      <p:sp>
        <p:nvSpPr>
          <p:cNvPr id="51210" name="Line 10"/>
          <p:cNvSpPr>
            <a:spLocks noChangeShapeType="1"/>
          </p:cNvSpPr>
          <p:nvPr/>
        </p:nvSpPr>
        <p:spPr bwMode="auto">
          <a:xfrm>
            <a:off x="3946525" y="4170363"/>
            <a:ext cx="1217613"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1" name="Oval 11"/>
          <p:cNvSpPr>
            <a:spLocks noChangeArrowheads="1"/>
          </p:cNvSpPr>
          <p:nvPr/>
        </p:nvSpPr>
        <p:spPr bwMode="auto">
          <a:xfrm>
            <a:off x="4067175" y="4276725"/>
            <a:ext cx="974725" cy="303213"/>
          </a:xfrm>
          <a:prstGeom prst="ellipse">
            <a:avLst/>
          </a:prstGeom>
          <a:solidFill>
            <a:srgbClr val="FFFF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1 Woche</a:t>
            </a:r>
          </a:p>
        </p:txBody>
      </p:sp>
      <p:sp>
        <p:nvSpPr>
          <p:cNvPr id="51212" name="Oval 12"/>
          <p:cNvSpPr>
            <a:spLocks noChangeArrowheads="1"/>
          </p:cNvSpPr>
          <p:nvPr/>
        </p:nvSpPr>
        <p:spPr bwMode="auto">
          <a:xfrm>
            <a:off x="5308600" y="4276725"/>
            <a:ext cx="974725" cy="303213"/>
          </a:xfrm>
          <a:prstGeom prst="ellipse">
            <a:avLst/>
          </a:prstGeom>
          <a:solidFill>
            <a:srgbClr val="FFFF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1 Woche</a:t>
            </a:r>
          </a:p>
        </p:txBody>
      </p:sp>
      <p:sp>
        <p:nvSpPr>
          <p:cNvPr id="51213" name="Line 13"/>
          <p:cNvSpPr>
            <a:spLocks noChangeShapeType="1"/>
          </p:cNvSpPr>
          <p:nvPr/>
        </p:nvSpPr>
        <p:spPr bwMode="auto">
          <a:xfrm>
            <a:off x="6430963" y="4170363"/>
            <a:ext cx="1217612"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4" name="Line 14"/>
          <p:cNvSpPr>
            <a:spLocks noChangeShapeType="1"/>
          </p:cNvSpPr>
          <p:nvPr/>
        </p:nvSpPr>
        <p:spPr bwMode="auto">
          <a:xfrm>
            <a:off x="3946525" y="4721225"/>
            <a:ext cx="3702050"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5" name="Oval 15"/>
          <p:cNvSpPr>
            <a:spLocks noChangeArrowheads="1"/>
          </p:cNvSpPr>
          <p:nvPr/>
        </p:nvSpPr>
        <p:spPr bwMode="auto">
          <a:xfrm>
            <a:off x="5248275" y="4856163"/>
            <a:ext cx="1098550" cy="303212"/>
          </a:xfrm>
          <a:prstGeom prst="ellipse">
            <a:avLst/>
          </a:prstGeom>
          <a:solidFill>
            <a:srgbClr val="FFFF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3 Wochen</a:t>
            </a:r>
          </a:p>
        </p:txBody>
      </p:sp>
      <p:sp>
        <p:nvSpPr>
          <p:cNvPr id="51216" name="Line 16"/>
          <p:cNvSpPr>
            <a:spLocks noChangeShapeType="1"/>
          </p:cNvSpPr>
          <p:nvPr/>
        </p:nvSpPr>
        <p:spPr bwMode="auto">
          <a:xfrm>
            <a:off x="2208213" y="1949450"/>
            <a:ext cx="1712912"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7" name="Rectangle 17"/>
          <p:cNvSpPr>
            <a:spLocks noChangeArrowheads="1"/>
          </p:cNvSpPr>
          <p:nvPr/>
        </p:nvSpPr>
        <p:spPr bwMode="auto">
          <a:xfrm>
            <a:off x="4999038" y="1690688"/>
            <a:ext cx="173831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solidFill>
                  <a:srgbClr val="FFFFFF"/>
                </a:solidFill>
                <a:latin typeface="Arial" charset="0"/>
              </a:rPr>
              <a:t>Review</a:t>
            </a:r>
          </a:p>
        </p:txBody>
      </p:sp>
      <p:sp>
        <p:nvSpPr>
          <p:cNvPr id="51218" name="Line 18"/>
          <p:cNvSpPr>
            <a:spLocks noChangeShapeType="1"/>
          </p:cNvSpPr>
          <p:nvPr/>
        </p:nvSpPr>
        <p:spPr bwMode="auto">
          <a:xfrm>
            <a:off x="803275" y="2998788"/>
            <a:ext cx="8510588" cy="6350"/>
          </a:xfrm>
          <a:prstGeom prst="line">
            <a:avLst/>
          </a:prstGeom>
          <a:noFill/>
          <a:ln w="508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19" name="Line 19"/>
          <p:cNvSpPr>
            <a:spLocks noChangeShapeType="1"/>
          </p:cNvSpPr>
          <p:nvPr/>
        </p:nvSpPr>
        <p:spPr bwMode="auto">
          <a:xfrm>
            <a:off x="5187950" y="4170363"/>
            <a:ext cx="1217613"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0" name="Oval 20"/>
          <p:cNvSpPr>
            <a:spLocks noChangeArrowheads="1"/>
          </p:cNvSpPr>
          <p:nvPr/>
        </p:nvSpPr>
        <p:spPr bwMode="auto">
          <a:xfrm>
            <a:off x="6551613" y="4276725"/>
            <a:ext cx="974725" cy="303213"/>
          </a:xfrm>
          <a:prstGeom prst="ellipse">
            <a:avLst/>
          </a:prstGeom>
          <a:solidFill>
            <a:srgbClr val="FFFFFF"/>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1 Woche</a:t>
            </a:r>
          </a:p>
        </p:txBody>
      </p:sp>
      <p:sp>
        <p:nvSpPr>
          <p:cNvPr id="51221" name="Rectangle 21"/>
          <p:cNvSpPr>
            <a:spLocks noChangeArrowheads="1"/>
          </p:cNvSpPr>
          <p:nvPr/>
        </p:nvSpPr>
        <p:spPr bwMode="auto">
          <a:xfrm>
            <a:off x="2654300" y="1690688"/>
            <a:ext cx="80327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solidFill>
                  <a:srgbClr val="FFFFFF"/>
                </a:solidFill>
                <a:latin typeface="Arial" charset="0"/>
              </a:rPr>
              <a:t>Planung</a:t>
            </a:r>
          </a:p>
        </p:txBody>
      </p:sp>
      <p:sp>
        <p:nvSpPr>
          <p:cNvPr id="51222" name="AutoShape 22"/>
          <p:cNvSpPr>
            <a:spLocks noChangeArrowheads="1"/>
          </p:cNvSpPr>
          <p:nvPr/>
        </p:nvSpPr>
        <p:spPr bwMode="auto">
          <a:xfrm>
            <a:off x="6357938" y="2336800"/>
            <a:ext cx="1047750" cy="24606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latin typeface="Arial" charset="0"/>
              </a:rPr>
              <a:t>Di., 10.11.98</a:t>
            </a:r>
          </a:p>
        </p:txBody>
      </p:sp>
      <p:sp>
        <p:nvSpPr>
          <p:cNvPr id="51223" name="AutoShape 23"/>
          <p:cNvSpPr>
            <a:spLocks noChangeArrowheads="1"/>
          </p:cNvSpPr>
          <p:nvPr/>
        </p:nvSpPr>
        <p:spPr bwMode="auto">
          <a:xfrm>
            <a:off x="6445250" y="3175000"/>
            <a:ext cx="2287588" cy="360363"/>
          </a:xfrm>
          <a:prstGeom prst="homePlate">
            <a:avLst>
              <a:gd name="adj" fmla="val 211600"/>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210" tIns="37862" rIns="74210" bIns="37862" anchor="ct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100">
                <a:latin typeface="Arial" charset="0"/>
              </a:rPr>
              <a:t>Nachbesserungs-</a:t>
            </a:r>
          </a:p>
          <a:p>
            <a:pPr algn="ctr">
              <a:lnSpc>
                <a:spcPct val="90000"/>
              </a:lnSpc>
            </a:pPr>
            <a:r>
              <a:rPr lang="de-DE" altLang="en-US" sz="1100">
                <a:latin typeface="Arial" charset="0"/>
              </a:rPr>
              <a:t>frist (1-6 Wochen)</a:t>
            </a:r>
          </a:p>
        </p:txBody>
      </p:sp>
      <p:sp>
        <p:nvSpPr>
          <p:cNvPr id="51224" name="AutoShape 24"/>
          <p:cNvSpPr>
            <a:spLocks noChangeArrowheads="1"/>
          </p:cNvSpPr>
          <p:nvPr/>
        </p:nvSpPr>
        <p:spPr bwMode="auto">
          <a:xfrm>
            <a:off x="7599363" y="2336800"/>
            <a:ext cx="1047750" cy="246063"/>
          </a:xfrm>
          <a:prstGeom prst="wedgeRoundRectCallout">
            <a:avLst>
              <a:gd name="adj1" fmla="val -41671"/>
              <a:gd name="adj2" fmla="val 66667"/>
              <a:gd name="adj3" fmla="val 16667"/>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45791" dir="3378596" algn="ctr" rotWithShape="0">
                    <a:schemeClr val="bg2"/>
                  </a:outerShdw>
                </a:effectLst>
              </a14:hiddenEffects>
            </a:ext>
          </a:extLst>
        </p:spPr>
        <p:txBody>
          <a:bodyPr wrap="none"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100">
                <a:latin typeface="Arial" charset="0"/>
              </a:rPr>
              <a:t>Di., 17.11.98</a:t>
            </a:r>
          </a:p>
        </p:txBody>
      </p:sp>
      <p:sp>
        <p:nvSpPr>
          <p:cNvPr id="51225" name="Line 25"/>
          <p:cNvSpPr>
            <a:spLocks noChangeShapeType="1"/>
          </p:cNvSpPr>
          <p:nvPr/>
        </p:nvSpPr>
        <p:spPr bwMode="auto">
          <a:xfrm>
            <a:off x="7672388" y="1949450"/>
            <a:ext cx="1716087" cy="0"/>
          </a:xfrm>
          <a:prstGeom prst="line">
            <a:avLst/>
          </a:prstGeom>
          <a:noFill/>
          <a:ln w="254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26" name="Rectangle 26"/>
          <p:cNvSpPr>
            <a:spLocks noChangeArrowheads="1"/>
          </p:cNvSpPr>
          <p:nvPr/>
        </p:nvSpPr>
        <p:spPr bwMode="auto">
          <a:xfrm>
            <a:off x="7688263" y="1658938"/>
            <a:ext cx="1738312"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210" tIns="37862" rIns="74210" bIns="37862">
            <a:spAutoFit/>
          </a:bodyPr>
          <a:lstStyle>
            <a:lvl1pPr algn="l" defTabSz="525463">
              <a:defRPr sz="2400">
                <a:solidFill>
                  <a:schemeClr val="tx1"/>
                </a:solidFill>
                <a:latin typeface="Times New Roman" pitchFamily="18" charset="0"/>
              </a:defRPr>
            </a:lvl1pPr>
            <a:lvl2pPr marL="463550" algn="l" defTabSz="525463">
              <a:defRPr sz="2400">
                <a:solidFill>
                  <a:schemeClr val="tx1"/>
                </a:solidFill>
                <a:latin typeface="Times New Roman" pitchFamily="18" charset="0"/>
              </a:defRPr>
            </a:lvl2pPr>
            <a:lvl3pPr marL="927100" algn="l" defTabSz="525463">
              <a:defRPr sz="2400">
                <a:solidFill>
                  <a:schemeClr val="tx1"/>
                </a:solidFill>
                <a:latin typeface="Times New Roman" pitchFamily="18" charset="0"/>
              </a:defRPr>
            </a:lvl3pPr>
            <a:lvl4pPr marL="1390650" algn="l" defTabSz="525463">
              <a:defRPr sz="2400">
                <a:solidFill>
                  <a:schemeClr val="tx1"/>
                </a:solidFill>
                <a:latin typeface="Times New Roman" pitchFamily="18" charset="0"/>
              </a:defRPr>
            </a:lvl4pPr>
            <a:lvl5pPr marL="1854200" algn="l" defTabSz="525463">
              <a:defRPr sz="2400">
                <a:solidFill>
                  <a:schemeClr val="tx1"/>
                </a:solidFill>
                <a:latin typeface="Times New Roman" pitchFamily="18" charset="0"/>
              </a:defRPr>
            </a:lvl5pPr>
            <a:lvl6pPr marL="2311400" defTabSz="525463" eaLnBrk="0" fontAlgn="base" hangingPunct="0">
              <a:spcBef>
                <a:spcPct val="0"/>
              </a:spcBef>
              <a:spcAft>
                <a:spcPct val="0"/>
              </a:spcAft>
              <a:defRPr sz="2400">
                <a:solidFill>
                  <a:schemeClr val="tx1"/>
                </a:solidFill>
                <a:latin typeface="Times New Roman" pitchFamily="18" charset="0"/>
              </a:defRPr>
            </a:lvl6pPr>
            <a:lvl7pPr marL="2768600" defTabSz="525463" eaLnBrk="0" fontAlgn="base" hangingPunct="0">
              <a:spcBef>
                <a:spcPct val="0"/>
              </a:spcBef>
              <a:spcAft>
                <a:spcPct val="0"/>
              </a:spcAft>
              <a:defRPr sz="2400">
                <a:solidFill>
                  <a:schemeClr val="tx1"/>
                </a:solidFill>
                <a:latin typeface="Times New Roman" pitchFamily="18" charset="0"/>
              </a:defRPr>
            </a:lvl7pPr>
            <a:lvl8pPr marL="3225800" defTabSz="525463" eaLnBrk="0" fontAlgn="base" hangingPunct="0">
              <a:spcBef>
                <a:spcPct val="0"/>
              </a:spcBef>
              <a:spcAft>
                <a:spcPct val="0"/>
              </a:spcAft>
              <a:defRPr sz="2400">
                <a:solidFill>
                  <a:schemeClr val="tx1"/>
                </a:solidFill>
                <a:latin typeface="Times New Roman" pitchFamily="18" charset="0"/>
              </a:defRPr>
            </a:lvl8pPr>
            <a:lvl9pPr marL="3683000" defTabSz="5254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300">
                <a:solidFill>
                  <a:srgbClr val="FFFFFF"/>
                </a:solidFill>
                <a:latin typeface="Arial" charset="0"/>
              </a:rPr>
              <a:t>Nacharbeit</a:t>
            </a:r>
          </a:p>
        </p:txBody>
      </p:sp>
      <p:sp>
        <p:nvSpPr>
          <p:cNvPr id="51227" name="Line 27"/>
          <p:cNvSpPr>
            <a:spLocks noChangeShapeType="1"/>
          </p:cNvSpPr>
          <p:nvPr/>
        </p:nvSpPr>
        <p:spPr bwMode="auto">
          <a:xfrm>
            <a:off x="3914775" y="1803400"/>
            <a:ext cx="0" cy="33194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1228" name="Line 28"/>
          <p:cNvSpPr>
            <a:spLocks noChangeShapeType="1"/>
          </p:cNvSpPr>
          <p:nvPr/>
        </p:nvSpPr>
        <p:spPr bwMode="auto">
          <a:xfrm>
            <a:off x="7656513" y="1876425"/>
            <a:ext cx="0" cy="3319463"/>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graphicFrame>
        <p:nvGraphicFramePr>
          <p:cNvPr id="51229" name="Object 29"/>
          <p:cNvGraphicFramePr>
            <a:graphicFrameLocks noChangeAspect="1"/>
          </p:cNvGraphicFramePr>
          <p:nvPr/>
        </p:nvGraphicFramePr>
        <p:xfrm>
          <a:off x="952500" y="5195888"/>
          <a:ext cx="733425" cy="1174750"/>
        </p:xfrm>
        <a:graphic>
          <a:graphicData uri="http://schemas.openxmlformats.org/presentationml/2006/ole">
            <mc:AlternateContent xmlns:mc="http://schemas.openxmlformats.org/markup-compatibility/2006">
              <mc:Choice xmlns:v="urn:schemas-microsoft-com:vml" Requires="v">
                <p:oleObj spid="_x0000_s51239" name="Zeichnung" r:id="rId3" imgW="774000" imgH="1242000" progId="FLW3Drawing">
                  <p:embed/>
                </p:oleObj>
              </mc:Choice>
              <mc:Fallback>
                <p:oleObj name="Zeichnung" r:id="rId3" imgW="774000" imgH="1242000" progId="FLW3Drawing">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5195888"/>
                        <a:ext cx="733425" cy="1174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pic>
                </p:oleObj>
              </mc:Fallback>
            </mc:AlternateContent>
          </a:graphicData>
        </a:graphic>
      </p:graphicFrame>
      <p:sp>
        <p:nvSpPr>
          <p:cNvPr id="51230" name="Text Box 30"/>
          <p:cNvSpPr txBox="1">
            <a:spLocks noChangeArrowheads="1"/>
          </p:cNvSpPr>
          <p:nvPr/>
        </p:nvSpPr>
        <p:spPr bwMode="auto">
          <a:xfrm>
            <a:off x="1768475" y="5776913"/>
            <a:ext cx="1195388"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Qualitäts-</a:t>
            </a:r>
          </a:p>
          <a:p>
            <a:pPr algn="ctr">
              <a:lnSpc>
                <a:spcPct val="100000"/>
              </a:lnSpc>
            </a:pPr>
            <a:r>
              <a:rPr lang="de-DE" altLang="en-US" sz="1300">
                <a:solidFill>
                  <a:srgbClr val="FFFFFF"/>
                </a:solidFill>
                <a:latin typeface="Arial" charset="0"/>
              </a:rPr>
              <a:t>management</a:t>
            </a:r>
          </a:p>
          <a:p>
            <a:pPr algn="ctr">
              <a:lnSpc>
                <a:spcPct val="100000"/>
              </a:lnSpc>
            </a:pPr>
            <a:r>
              <a:rPr lang="de-DE" altLang="en-US" sz="1300">
                <a:solidFill>
                  <a:srgbClr val="FFFFFF"/>
                </a:solidFill>
                <a:latin typeface="Arial" charset="0"/>
              </a:rPr>
              <a:t>Handbuch</a:t>
            </a:r>
          </a:p>
        </p:txBody>
      </p:sp>
      <p:sp>
        <p:nvSpPr>
          <p:cNvPr id="51231" name="AutoShape 31"/>
          <p:cNvSpPr>
            <a:spLocks noChangeArrowheads="1"/>
          </p:cNvSpPr>
          <p:nvPr/>
        </p:nvSpPr>
        <p:spPr bwMode="auto">
          <a:xfrm rot="-2033627">
            <a:off x="1973263" y="4978400"/>
            <a:ext cx="657225" cy="433388"/>
          </a:xfrm>
          <a:prstGeom prst="rightArrow">
            <a:avLst>
              <a:gd name="adj1" fmla="val 50000"/>
              <a:gd name="adj2" fmla="val 37912"/>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GB"/>
          </a:p>
        </p:txBody>
      </p:sp>
      <p:sp>
        <p:nvSpPr>
          <p:cNvPr id="51232" name="Text Box 32"/>
          <p:cNvSpPr txBox="1">
            <a:spLocks noChangeArrowheads="1"/>
          </p:cNvSpPr>
          <p:nvPr/>
        </p:nvSpPr>
        <p:spPr bwMode="auto">
          <a:xfrm>
            <a:off x="449263" y="1660525"/>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sp>
        <p:nvSpPr>
          <p:cNvPr id="51233" name="Rectangle 33"/>
          <p:cNvSpPr>
            <a:spLocks noChangeArrowheads="1"/>
          </p:cNvSpPr>
          <p:nvPr/>
        </p:nvSpPr>
        <p:spPr bwMode="auto">
          <a:xfrm>
            <a:off x="438150" y="1658938"/>
            <a:ext cx="1169988" cy="8667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1234" name="AutoShape 34"/>
          <p:cNvSpPr>
            <a:spLocks noChangeArrowheads="1"/>
          </p:cNvSpPr>
          <p:nvPr/>
        </p:nvSpPr>
        <p:spPr bwMode="auto">
          <a:xfrm rot="953281">
            <a:off x="2119313" y="2165350"/>
            <a:ext cx="657225" cy="431800"/>
          </a:xfrm>
          <a:prstGeom prst="rightArrow">
            <a:avLst>
              <a:gd name="adj1" fmla="val 50000"/>
              <a:gd name="adj2" fmla="val 38051"/>
            </a:avLst>
          </a:prstGeom>
          <a:solidFill>
            <a:schemeClr val="accent2"/>
          </a:solidFill>
          <a:ln>
            <a:noFill/>
          </a:ln>
          <a:effectLst>
            <a:prstShdw prst="shdw17" dist="17961" dir="2700000">
              <a:schemeClr val="accent2">
                <a:gamma/>
                <a:shade val="60000"/>
                <a:invGamma/>
              </a:scheme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GB"/>
          </a:p>
        </p:txBody>
      </p:sp>
      <p:grpSp>
        <p:nvGrpSpPr>
          <p:cNvPr id="51235" name="Group 35"/>
          <p:cNvGrpSpPr>
            <a:grpSpLocks/>
          </p:cNvGrpSpPr>
          <p:nvPr/>
        </p:nvGrpSpPr>
        <p:grpSpPr bwMode="auto">
          <a:xfrm>
            <a:off x="4019550" y="5845175"/>
            <a:ext cx="5480050" cy="360363"/>
            <a:chOff x="2792" y="3888"/>
            <a:chExt cx="3360" cy="240"/>
          </a:xfrm>
        </p:grpSpPr>
        <p:sp>
          <p:nvSpPr>
            <p:cNvPr id="51236" name="Line 36"/>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1237" name="Line 37"/>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1238" name="Text Box 38"/>
          <p:cNvSpPr txBox="1">
            <a:spLocks noChangeArrowheads="1"/>
          </p:cNvSpPr>
          <p:nvPr/>
        </p:nvSpPr>
        <p:spPr bwMode="auto">
          <a:xfrm>
            <a:off x="3933825" y="5859463"/>
            <a:ext cx="5668963" cy="3444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Ein formaler, allen bekannter Prozess ist einzuhalten!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44613" y="874713"/>
            <a:ext cx="5613400" cy="466725"/>
          </a:xfrm>
        </p:spPr>
        <p:txBody>
          <a:bodyPr/>
          <a:lstStyle/>
          <a:p>
            <a:r>
              <a:rPr lang="de-DE" altLang="en-US"/>
              <a:t>5. Prinzipien: „Kollegenprinzip“</a:t>
            </a:r>
          </a:p>
        </p:txBody>
      </p:sp>
      <p:sp>
        <p:nvSpPr>
          <p:cNvPr id="50257" name="Text Box 81"/>
          <p:cNvSpPr txBox="1">
            <a:spLocks noChangeArrowheads="1"/>
          </p:cNvSpPr>
          <p:nvPr/>
        </p:nvSpPr>
        <p:spPr bwMode="auto">
          <a:xfrm>
            <a:off x="449263" y="1517650"/>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grpSp>
        <p:nvGrpSpPr>
          <p:cNvPr id="50263" name="Group 87"/>
          <p:cNvGrpSpPr>
            <a:grpSpLocks/>
          </p:cNvGrpSpPr>
          <p:nvPr/>
        </p:nvGrpSpPr>
        <p:grpSpPr bwMode="auto">
          <a:xfrm>
            <a:off x="511175" y="3463925"/>
            <a:ext cx="3068638" cy="1370013"/>
            <a:chOff x="2792" y="3888"/>
            <a:chExt cx="3360" cy="240"/>
          </a:xfrm>
        </p:grpSpPr>
        <p:sp>
          <p:nvSpPr>
            <p:cNvPr id="50260" name="Line 84"/>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0261" name="Line 85"/>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0262" name="Text Box 86"/>
          <p:cNvSpPr txBox="1">
            <a:spLocks noChangeArrowheads="1"/>
          </p:cNvSpPr>
          <p:nvPr/>
        </p:nvSpPr>
        <p:spPr bwMode="auto">
          <a:xfrm>
            <a:off x="458788" y="3598863"/>
            <a:ext cx="3167062"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Interne und externe Experten</a:t>
            </a:r>
          </a:p>
          <a:p>
            <a:pPr algn="ctr">
              <a:lnSpc>
                <a:spcPct val="100000"/>
              </a:lnSpc>
            </a:pPr>
            <a:r>
              <a:rPr lang="de-DE" altLang="en-US" sz="1700">
                <a:solidFill>
                  <a:srgbClr val="FFFFFF"/>
                </a:solidFill>
                <a:latin typeface="Arial" charset="0"/>
              </a:rPr>
              <a:t>beurteilen Projektergebnisse</a:t>
            </a:r>
          </a:p>
          <a:p>
            <a:pPr algn="ctr">
              <a:lnSpc>
                <a:spcPct val="100000"/>
              </a:lnSpc>
            </a:pPr>
            <a:r>
              <a:rPr lang="de-DE" altLang="en-US" sz="1700">
                <a:solidFill>
                  <a:srgbClr val="FFFFFF"/>
                </a:solidFill>
                <a:latin typeface="Arial" charset="0"/>
              </a:rPr>
              <a:t>in offiziellen Reviews</a:t>
            </a:r>
          </a:p>
          <a:p>
            <a:pPr algn="ctr">
              <a:lnSpc>
                <a:spcPct val="100000"/>
              </a:lnSpc>
            </a:pPr>
            <a:r>
              <a:rPr lang="de-DE" altLang="en-US" sz="1700">
                <a:solidFill>
                  <a:srgbClr val="FFFFFF"/>
                </a:solidFill>
                <a:latin typeface="Arial" charset="0"/>
              </a:rPr>
              <a:t>anhand von Checklisten.</a:t>
            </a:r>
          </a:p>
        </p:txBody>
      </p:sp>
      <p:sp>
        <p:nvSpPr>
          <p:cNvPr id="50315" name="Text Box 139"/>
          <p:cNvSpPr txBox="1">
            <a:spLocks noChangeArrowheads="1"/>
          </p:cNvSpPr>
          <p:nvPr/>
        </p:nvSpPr>
        <p:spPr bwMode="auto">
          <a:xfrm>
            <a:off x="449263" y="1517650"/>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sp>
        <p:nvSpPr>
          <p:cNvPr id="50316" name="Text Box 140"/>
          <p:cNvSpPr txBox="1">
            <a:spLocks noChangeArrowheads="1"/>
          </p:cNvSpPr>
          <p:nvPr/>
        </p:nvSpPr>
        <p:spPr bwMode="auto">
          <a:xfrm>
            <a:off x="525463" y="1881188"/>
            <a:ext cx="1111250"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Prüf-Termin</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10.11.98</a:t>
            </a:r>
          </a:p>
        </p:txBody>
      </p:sp>
      <p:sp>
        <p:nvSpPr>
          <p:cNvPr id="50317" name="Text Box 141"/>
          <p:cNvSpPr txBox="1">
            <a:spLocks noChangeArrowheads="1"/>
          </p:cNvSpPr>
          <p:nvPr/>
        </p:nvSpPr>
        <p:spPr bwMode="auto">
          <a:xfrm>
            <a:off x="1604963" y="1878013"/>
            <a:ext cx="1498600"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Projekt-Ergebnis</a:t>
            </a:r>
          </a:p>
        </p:txBody>
      </p:sp>
      <p:sp>
        <p:nvSpPr>
          <p:cNvPr id="50318" name="Oval 142"/>
          <p:cNvSpPr>
            <a:spLocks noChangeArrowheads="1"/>
          </p:cNvSpPr>
          <p:nvPr/>
        </p:nvSpPr>
        <p:spPr bwMode="auto">
          <a:xfrm>
            <a:off x="2338388" y="2309813"/>
            <a:ext cx="73025" cy="71437"/>
          </a:xfrm>
          <a:prstGeom prst="ellipse">
            <a:avLst/>
          </a:prstGeom>
          <a:solidFill>
            <a:srgbClr val="E7E7E7"/>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sp>
        <p:nvSpPr>
          <p:cNvPr id="50319" name="Rectangle 143"/>
          <p:cNvSpPr>
            <a:spLocks noChangeArrowheads="1"/>
          </p:cNvSpPr>
          <p:nvPr/>
        </p:nvSpPr>
        <p:spPr bwMode="auto">
          <a:xfrm>
            <a:off x="438150" y="1516063"/>
            <a:ext cx="7672388" cy="1081087"/>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0" name="Line 144"/>
          <p:cNvSpPr>
            <a:spLocks noChangeShapeType="1"/>
          </p:cNvSpPr>
          <p:nvPr/>
        </p:nvSpPr>
        <p:spPr bwMode="auto">
          <a:xfrm>
            <a:off x="511175" y="2165350"/>
            <a:ext cx="73072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1" name="Line 145"/>
          <p:cNvSpPr>
            <a:spLocks noChangeShapeType="1"/>
          </p:cNvSpPr>
          <p:nvPr/>
        </p:nvSpPr>
        <p:spPr bwMode="auto">
          <a:xfrm>
            <a:off x="1608138" y="1876425"/>
            <a:ext cx="0" cy="6492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2" name="Line 146"/>
          <p:cNvSpPr>
            <a:spLocks noChangeShapeType="1"/>
          </p:cNvSpPr>
          <p:nvPr/>
        </p:nvSpPr>
        <p:spPr bwMode="auto">
          <a:xfrm>
            <a:off x="3141663" y="1876425"/>
            <a:ext cx="0" cy="6492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3" name="Line 147"/>
          <p:cNvSpPr>
            <a:spLocks noChangeShapeType="1"/>
          </p:cNvSpPr>
          <p:nvPr/>
        </p:nvSpPr>
        <p:spPr bwMode="auto">
          <a:xfrm>
            <a:off x="4676775" y="1876425"/>
            <a:ext cx="0" cy="6492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4" name="Text Box 148"/>
          <p:cNvSpPr txBox="1">
            <a:spLocks noChangeArrowheads="1"/>
          </p:cNvSpPr>
          <p:nvPr/>
        </p:nvSpPr>
        <p:spPr bwMode="auto">
          <a:xfrm>
            <a:off x="3478213" y="1881188"/>
            <a:ext cx="857250"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Methode</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Review</a:t>
            </a:r>
          </a:p>
        </p:txBody>
      </p:sp>
      <p:sp>
        <p:nvSpPr>
          <p:cNvPr id="50325" name="Text Box 149"/>
          <p:cNvSpPr txBox="1">
            <a:spLocks noChangeArrowheads="1"/>
          </p:cNvSpPr>
          <p:nvPr/>
        </p:nvSpPr>
        <p:spPr bwMode="auto">
          <a:xfrm>
            <a:off x="5073650" y="1878013"/>
            <a:ext cx="882650"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Experten</a:t>
            </a:r>
            <a:endParaRPr lang="de-DE" altLang="en-US" sz="1300">
              <a:solidFill>
                <a:srgbClr val="FFFFFF"/>
              </a:solidFill>
              <a:latin typeface="Arial" charset="0"/>
            </a:endParaRPr>
          </a:p>
        </p:txBody>
      </p:sp>
      <p:sp>
        <p:nvSpPr>
          <p:cNvPr id="50326" name="Text Box 150"/>
          <p:cNvSpPr txBox="1">
            <a:spLocks noChangeArrowheads="1"/>
          </p:cNvSpPr>
          <p:nvPr/>
        </p:nvSpPr>
        <p:spPr bwMode="auto">
          <a:xfrm>
            <a:off x="6477000" y="1878013"/>
            <a:ext cx="1104900"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Checklisten</a:t>
            </a:r>
          </a:p>
        </p:txBody>
      </p:sp>
      <p:sp>
        <p:nvSpPr>
          <p:cNvPr id="50327" name="Line 151"/>
          <p:cNvSpPr>
            <a:spLocks noChangeShapeType="1"/>
          </p:cNvSpPr>
          <p:nvPr/>
        </p:nvSpPr>
        <p:spPr bwMode="auto">
          <a:xfrm>
            <a:off x="6211888" y="1876425"/>
            <a:ext cx="0" cy="6492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28" name="Oval 152"/>
          <p:cNvSpPr>
            <a:spLocks noChangeArrowheads="1"/>
          </p:cNvSpPr>
          <p:nvPr/>
        </p:nvSpPr>
        <p:spPr bwMode="auto">
          <a:xfrm>
            <a:off x="7015163" y="2452688"/>
            <a:ext cx="73025" cy="73025"/>
          </a:xfrm>
          <a:prstGeom prst="ellipse">
            <a:avLst/>
          </a:prstGeom>
          <a:solidFill>
            <a:srgbClr val="E7E7E7"/>
          </a:solidFill>
          <a:ln w="12700">
            <a:solidFill>
              <a:srgbClr val="FFFFFF"/>
            </a:solidFill>
            <a:round/>
            <a:headEnd/>
            <a:tailEnd/>
          </a:ln>
          <a:effectLst>
            <a:prstShdw prst="shdw17" dist="17961" dir="2700000">
              <a:srgbClr val="FFFFFF">
                <a:gamma/>
                <a:shade val="60000"/>
                <a:invGamma/>
              </a:srgbClr>
            </a:prstShdw>
          </a:effectLst>
        </p:spPr>
        <p:txBody>
          <a:bodyPr wrap="none" anchor="ctr"/>
          <a:lstStyle/>
          <a:p>
            <a:endParaRPr lang="en-GB"/>
          </a:p>
        </p:txBody>
      </p:sp>
      <p:grpSp>
        <p:nvGrpSpPr>
          <p:cNvPr id="50329" name="Group 153"/>
          <p:cNvGrpSpPr>
            <a:grpSpLocks/>
          </p:cNvGrpSpPr>
          <p:nvPr/>
        </p:nvGrpSpPr>
        <p:grpSpPr bwMode="auto">
          <a:xfrm>
            <a:off x="5667375" y="4978400"/>
            <a:ext cx="584200" cy="573088"/>
            <a:chOff x="3456" y="2787"/>
            <a:chExt cx="384" cy="381"/>
          </a:xfrm>
        </p:grpSpPr>
        <p:sp>
          <p:nvSpPr>
            <p:cNvPr id="50330" name="Freeform 154"/>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0331" name="Line 155"/>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2" name="Line 156"/>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3" name="Line 157"/>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4" name="Line 158"/>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5" name="Line 159"/>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6" name="Line 160"/>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37" name="Rectangle 161"/>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0338" name="Rectangle 162"/>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50339" name="Freeform 163"/>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0340" name="Freeform 164"/>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0341" name="Rectangle 165"/>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50342" name="Line 166"/>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3" name="Line 167"/>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4" name="Line 168"/>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5" name="Line 169"/>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6" name="Line 170"/>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7" name="Line 171"/>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8" name="Line 172"/>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49" name="Line 173"/>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0" name="Line 174"/>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1" name="Line 175"/>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2" name="Line 176"/>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3" name="Line 177"/>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4" name="Freeform 178"/>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50355" name="Line 179"/>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6" name="Line 180"/>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0357" name="Rectangle 181"/>
            <p:cNvSpPr>
              <a:spLocks noChangeArrowheads="1"/>
            </p:cNvSpPr>
            <p:nvPr/>
          </p:nvSpPr>
          <p:spPr bwMode="auto">
            <a:xfrm>
              <a:off x="3584" y="3059"/>
              <a:ext cx="20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0358" name="Rectangle 182"/>
            <p:cNvSpPr>
              <a:spLocks noChangeArrowheads="1"/>
            </p:cNvSpPr>
            <p:nvPr/>
          </p:nvSpPr>
          <p:spPr bwMode="auto">
            <a:xfrm>
              <a:off x="3647" y="2870"/>
              <a:ext cx="6"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0359" name="Rectangle 183"/>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0360" name="Rectangle 184"/>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sp>
        <p:nvSpPr>
          <p:cNvPr id="50361" name="Oval 185"/>
          <p:cNvSpPr>
            <a:spLocks noChangeArrowheads="1"/>
          </p:cNvSpPr>
          <p:nvPr/>
        </p:nvSpPr>
        <p:spPr bwMode="auto">
          <a:xfrm>
            <a:off x="5480050" y="2452688"/>
            <a:ext cx="73025" cy="73025"/>
          </a:xfrm>
          <a:prstGeom prst="ellipse">
            <a:avLst/>
          </a:prstGeom>
          <a:solidFill>
            <a:srgbClr val="FFFF00"/>
          </a:solidFill>
          <a:ln w="12700">
            <a:solidFill>
              <a:srgbClr val="FFFF00"/>
            </a:solidFill>
            <a:round/>
            <a:headEnd/>
            <a:tailEnd/>
          </a:ln>
          <a:effectLst>
            <a:prstShdw prst="shdw17" dist="17961" dir="2700000">
              <a:srgbClr val="FFFF00">
                <a:gamma/>
                <a:shade val="60000"/>
                <a:invGamma/>
              </a:srgbClr>
            </a:prstShdw>
          </a:effectLst>
        </p:spPr>
        <p:txBody>
          <a:bodyPr wrap="none" anchor="ctr"/>
          <a:lstStyle/>
          <a:p>
            <a:endParaRPr lang="en-GB"/>
          </a:p>
        </p:txBody>
      </p:sp>
      <p:cxnSp>
        <p:nvCxnSpPr>
          <p:cNvPr id="50362" name="AutoShape 186"/>
          <p:cNvCxnSpPr>
            <a:cxnSpLocks noChangeShapeType="1"/>
            <a:stCxn id="50361" idx="2"/>
            <a:endCxn id="50431" idx="1"/>
          </p:cNvCxnSpPr>
          <p:nvPr/>
        </p:nvCxnSpPr>
        <p:spPr bwMode="auto">
          <a:xfrm rot="10800000" flipH="1" flipV="1">
            <a:off x="5480050" y="2489200"/>
            <a:ext cx="423863" cy="1123950"/>
          </a:xfrm>
          <a:prstGeom prst="curvedConnector3">
            <a:avLst>
              <a:gd name="adj1" fmla="val -53931"/>
            </a:avLst>
          </a:prstGeom>
          <a:noFill/>
          <a:ln w="127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cxnSp>
      <p:sp>
        <p:nvSpPr>
          <p:cNvPr id="50401" name="Line 225"/>
          <p:cNvSpPr>
            <a:spLocks noChangeShapeType="1"/>
          </p:cNvSpPr>
          <p:nvPr/>
        </p:nvSpPr>
        <p:spPr bwMode="auto">
          <a:xfrm flipH="1">
            <a:off x="5160963" y="4549775"/>
            <a:ext cx="292100" cy="288925"/>
          </a:xfrm>
          <a:prstGeom prst="line">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Lst>
        </p:spPr>
        <p:txBody>
          <a:bodyPr wrap="none" anchor="ctr"/>
          <a:lstStyle/>
          <a:p>
            <a:endParaRPr lang="en-GB"/>
          </a:p>
        </p:txBody>
      </p:sp>
      <p:sp>
        <p:nvSpPr>
          <p:cNvPr id="50402" name="Text Box 226"/>
          <p:cNvSpPr txBox="1">
            <a:spLocks noChangeArrowheads="1"/>
          </p:cNvSpPr>
          <p:nvPr/>
        </p:nvSpPr>
        <p:spPr bwMode="auto">
          <a:xfrm>
            <a:off x="5111750" y="6192838"/>
            <a:ext cx="1614488" cy="3143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FF"/>
                </a:solidFill>
                <a:effectLst>
                  <a:outerShdw blurRad="38100" dist="38100" dir="2700000" algn="tl">
                    <a:srgbClr val="000000"/>
                  </a:outerShdw>
                </a:effectLst>
                <a:latin typeface="Arial" charset="0"/>
              </a:rPr>
              <a:t>Review-Meeting</a:t>
            </a:r>
          </a:p>
        </p:txBody>
      </p:sp>
      <p:grpSp>
        <p:nvGrpSpPr>
          <p:cNvPr id="50403" name="Group 227"/>
          <p:cNvGrpSpPr>
            <a:grpSpLocks/>
          </p:cNvGrpSpPr>
          <p:nvPr/>
        </p:nvGrpSpPr>
        <p:grpSpPr bwMode="auto">
          <a:xfrm>
            <a:off x="6640513" y="3030538"/>
            <a:ext cx="812800" cy="960437"/>
            <a:chOff x="3402" y="2208"/>
            <a:chExt cx="534" cy="639"/>
          </a:xfrm>
        </p:grpSpPr>
        <p:sp>
          <p:nvSpPr>
            <p:cNvPr id="50404" name="Rectangle 228"/>
            <p:cNvSpPr>
              <a:spLocks noChangeArrowheads="1"/>
            </p:cNvSpPr>
            <p:nvPr/>
          </p:nvSpPr>
          <p:spPr bwMode="auto">
            <a:xfrm>
              <a:off x="3408" y="2208"/>
              <a:ext cx="528" cy="624"/>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05" name="Rectangle 229"/>
            <p:cNvSpPr>
              <a:spLocks noChangeArrowheads="1"/>
            </p:cNvSpPr>
            <p:nvPr/>
          </p:nvSpPr>
          <p:spPr bwMode="auto">
            <a:xfrm>
              <a:off x="3792" y="2256"/>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06" name="Rectangle 230"/>
            <p:cNvSpPr>
              <a:spLocks noChangeArrowheads="1"/>
            </p:cNvSpPr>
            <p:nvPr/>
          </p:nvSpPr>
          <p:spPr bwMode="auto">
            <a:xfrm>
              <a:off x="3792" y="2400"/>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07" name="Rectangle 231"/>
            <p:cNvSpPr>
              <a:spLocks noChangeArrowheads="1"/>
            </p:cNvSpPr>
            <p:nvPr/>
          </p:nvSpPr>
          <p:spPr bwMode="auto">
            <a:xfrm>
              <a:off x="3792" y="2544"/>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08" name="Rectangle 232"/>
            <p:cNvSpPr>
              <a:spLocks noChangeArrowheads="1"/>
            </p:cNvSpPr>
            <p:nvPr/>
          </p:nvSpPr>
          <p:spPr bwMode="auto">
            <a:xfrm>
              <a:off x="3792" y="2688"/>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09" name="Text Box 233"/>
            <p:cNvSpPr txBox="1">
              <a:spLocks noChangeArrowheads="1"/>
            </p:cNvSpPr>
            <p:nvPr/>
          </p:nvSpPr>
          <p:spPr bwMode="auto">
            <a:xfrm>
              <a:off x="3402" y="2221"/>
              <a:ext cx="438" cy="626"/>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grpSp>
      <p:grpSp>
        <p:nvGrpSpPr>
          <p:cNvPr id="50410" name="Group 234"/>
          <p:cNvGrpSpPr>
            <a:grpSpLocks/>
          </p:cNvGrpSpPr>
          <p:nvPr/>
        </p:nvGrpSpPr>
        <p:grpSpPr bwMode="auto">
          <a:xfrm>
            <a:off x="7993063" y="4257675"/>
            <a:ext cx="812800" cy="960438"/>
            <a:chOff x="3403" y="2208"/>
            <a:chExt cx="533" cy="639"/>
          </a:xfrm>
        </p:grpSpPr>
        <p:sp>
          <p:nvSpPr>
            <p:cNvPr id="50411" name="Rectangle 235"/>
            <p:cNvSpPr>
              <a:spLocks noChangeArrowheads="1"/>
            </p:cNvSpPr>
            <p:nvPr/>
          </p:nvSpPr>
          <p:spPr bwMode="auto">
            <a:xfrm>
              <a:off x="3408" y="2208"/>
              <a:ext cx="528" cy="624"/>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12" name="Rectangle 236"/>
            <p:cNvSpPr>
              <a:spLocks noChangeArrowheads="1"/>
            </p:cNvSpPr>
            <p:nvPr/>
          </p:nvSpPr>
          <p:spPr bwMode="auto">
            <a:xfrm>
              <a:off x="3792" y="2256"/>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13" name="Rectangle 237"/>
            <p:cNvSpPr>
              <a:spLocks noChangeArrowheads="1"/>
            </p:cNvSpPr>
            <p:nvPr/>
          </p:nvSpPr>
          <p:spPr bwMode="auto">
            <a:xfrm>
              <a:off x="3792" y="2400"/>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14" name="Rectangle 238"/>
            <p:cNvSpPr>
              <a:spLocks noChangeArrowheads="1"/>
            </p:cNvSpPr>
            <p:nvPr/>
          </p:nvSpPr>
          <p:spPr bwMode="auto">
            <a:xfrm>
              <a:off x="3792" y="2544"/>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15" name="Rectangle 239"/>
            <p:cNvSpPr>
              <a:spLocks noChangeArrowheads="1"/>
            </p:cNvSpPr>
            <p:nvPr/>
          </p:nvSpPr>
          <p:spPr bwMode="auto">
            <a:xfrm>
              <a:off x="3792" y="2688"/>
              <a:ext cx="96" cy="96"/>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p>
              <a:endParaRPr lang="en-GB"/>
            </a:p>
          </p:txBody>
        </p:sp>
        <p:sp>
          <p:nvSpPr>
            <p:cNvPr id="50416" name="Text Box 240"/>
            <p:cNvSpPr txBox="1">
              <a:spLocks noChangeArrowheads="1"/>
            </p:cNvSpPr>
            <p:nvPr/>
          </p:nvSpPr>
          <p:spPr bwMode="auto">
            <a:xfrm>
              <a:off x="3403" y="2221"/>
              <a:ext cx="437" cy="626"/>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grpSp>
      <p:sp>
        <p:nvSpPr>
          <p:cNvPr id="50417" name="Rectangle 241"/>
          <p:cNvSpPr>
            <a:spLocks noChangeArrowheads="1"/>
          </p:cNvSpPr>
          <p:nvPr/>
        </p:nvSpPr>
        <p:spPr bwMode="auto">
          <a:xfrm>
            <a:off x="8516938" y="42592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0420" name="Rectangle 244"/>
          <p:cNvSpPr>
            <a:spLocks noChangeArrowheads="1"/>
          </p:cNvSpPr>
          <p:nvPr/>
        </p:nvSpPr>
        <p:spPr bwMode="auto">
          <a:xfrm>
            <a:off x="8516938" y="44751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0421" name="Rectangle 245"/>
          <p:cNvSpPr>
            <a:spLocks noChangeArrowheads="1"/>
          </p:cNvSpPr>
          <p:nvPr/>
        </p:nvSpPr>
        <p:spPr bwMode="auto">
          <a:xfrm>
            <a:off x="8516938" y="49085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0423" name="Rectangle 247"/>
          <p:cNvSpPr>
            <a:spLocks noChangeArrowheads="1"/>
          </p:cNvSpPr>
          <p:nvPr/>
        </p:nvSpPr>
        <p:spPr bwMode="auto">
          <a:xfrm>
            <a:off x="7164388" y="368141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0424" name="Rectangle 248"/>
          <p:cNvSpPr>
            <a:spLocks noChangeArrowheads="1"/>
          </p:cNvSpPr>
          <p:nvPr/>
        </p:nvSpPr>
        <p:spPr bwMode="auto">
          <a:xfrm>
            <a:off x="7164388" y="346551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graphicFrame>
        <p:nvGraphicFramePr>
          <p:cNvPr id="50430" name="Object 254"/>
          <p:cNvGraphicFramePr>
            <a:graphicFrameLocks noChangeAspect="1"/>
          </p:cNvGraphicFramePr>
          <p:nvPr/>
        </p:nvGraphicFramePr>
        <p:xfrm>
          <a:off x="4460875" y="5627688"/>
          <a:ext cx="644525" cy="793750"/>
        </p:xfrm>
        <a:graphic>
          <a:graphicData uri="http://schemas.openxmlformats.org/presentationml/2006/ole">
            <mc:AlternateContent xmlns:mc="http://schemas.openxmlformats.org/markup-compatibility/2006">
              <mc:Choice xmlns:v="urn:schemas-microsoft-com:vml" Requires="v">
                <p:oleObj spid="_x0000_s50438" name="CorelPhotoPaint.Image.7" r:id="rId3" imgW="618884" imgH="761703" progId="CorelPhotoPaint.Image.7">
                  <p:embed/>
                </p:oleObj>
              </mc:Choice>
              <mc:Fallback>
                <p:oleObj name="CorelPhotoPaint.Image.7" r:id="rId3" imgW="618884" imgH="761703" progId="CorelPhotoPaint.Image.7">
                  <p:embed/>
                  <p:pic>
                    <p:nvPicPr>
                      <p:cNvPr id="0" name="Object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75" y="5627688"/>
                        <a:ext cx="64452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pic>
        <p:nvPicPr>
          <p:cNvPr id="50431" name="Picture 2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200" y="3246438"/>
            <a:ext cx="741363" cy="731837"/>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0432" name="Picture 2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5838" y="4044950"/>
            <a:ext cx="684212" cy="749300"/>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0433" name="Picture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38" y="4257675"/>
            <a:ext cx="722312" cy="703263"/>
          </a:xfrm>
          <a:prstGeom prst="rect">
            <a:avLst/>
          </a:prstGeom>
          <a:noFill/>
          <a:ln w="28575">
            <a:solidFill>
              <a:srgbClr val="FFFF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0434" name="Picture 2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4913" y="4978400"/>
            <a:ext cx="876300" cy="111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sp>
        <p:nvSpPr>
          <p:cNvPr id="50435" name="Text Box 259"/>
          <p:cNvSpPr txBox="1">
            <a:spLocks noChangeArrowheads="1"/>
          </p:cNvSpPr>
          <p:nvPr/>
        </p:nvSpPr>
        <p:spPr bwMode="auto">
          <a:xfrm>
            <a:off x="7165975" y="5872163"/>
            <a:ext cx="600075" cy="25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Autor</a:t>
            </a:r>
          </a:p>
        </p:txBody>
      </p:sp>
      <p:cxnSp>
        <p:nvCxnSpPr>
          <p:cNvPr id="50436" name="AutoShape 260"/>
          <p:cNvCxnSpPr>
            <a:cxnSpLocks noChangeShapeType="1"/>
            <a:stCxn id="50328" idx="6"/>
            <a:endCxn id="50424" idx="3"/>
          </p:cNvCxnSpPr>
          <p:nvPr/>
        </p:nvCxnSpPr>
        <p:spPr bwMode="auto">
          <a:xfrm>
            <a:off x="7088188" y="2489200"/>
            <a:ext cx="398462" cy="1119188"/>
          </a:xfrm>
          <a:prstGeom prst="curvedConnector3">
            <a:avLst>
              <a:gd name="adj1" fmla="val 157370"/>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cxnSp>
      <p:cxnSp>
        <p:nvCxnSpPr>
          <p:cNvPr id="50437" name="AutoShape 261"/>
          <p:cNvCxnSpPr>
            <a:cxnSpLocks noChangeShapeType="1"/>
            <a:stCxn id="50318" idx="6"/>
            <a:endCxn id="50354" idx="3"/>
          </p:cNvCxnSpPr>
          <p:nvPr/>
        </p:nvCxnSpPr>
        <p:spPr bwMode="auto">
          <a:xfrm>
            <a:off x="2411413" y="2346325"/>
            <a:ext cx="3294062" cy="3181350"/>
          </a:xfrm>
          <a:prstGeom prst="curvedConnector3">
            <a:avLst>
              <a:gd name="adj1" fmla="val 49977"/>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cxnSp>
      <p:sp>
        <p:nvSpPr>
          <p:cNvPr id="50376" name="Rectangle 200"/>
          <p:cNvSpPr>
            <a:spLocks noChangeArrowheads="1"/>
          </p:cNvSpPr>
          <p:nvPr/>
        </p:nvSpPr>
        <p:spPr bwMode="auto">
          <a:xfrm>
            <a:off x="3946525" y="4040188"/>
            <a:ext cx="803275" cy="938212"/>
          </a:xfrm>
          <a:prstGeom prst="rect">
            <a:avLst/>
          </a:prstGeom>
          <a:solidFill>
            <a:schemeClr val="bg1"/>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77" name="Rectangle 201"/>
          <p:cNvSpPr>
            <a:spLocks noChangeArrowheads="1"/>
          </p:cNvSpPr>
          <p:nvPr/>
        </p:nvSpPr>
        <p:spPr bwMode="auto">
          <a:xfrm>
            <a:off x="4530725" y="41132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78" name="Rectangle 202"/>
          <p:cNvSpPr>
            <a:spLocks noChangeArrowheads="1"/>
          </p:cNvSpPr>
          <p:nvPr/>
        </p:nvSpPr>
        <p:spPr bwMode="auto">
          <a:xfrm>
            <a:off x="4530725" y="43291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79" name="Rectangle 203"/>
          <p:cNvSpPr>
            <a:spLocks noChangeArrowheads="1"/>
          </p:cNvSpPr>
          <p:nvPr/>
        </p:nvSpPr>
        <p:spPr bwMode="auto">
          <a:xfrm>
            <a:off x="4530725" y="4546600"/>
            <a:ext cx="146050" cy="1428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80" name="Rectangle 204"/>
          <p:cNvSpPr>
            <a:spLocks noChangeArrowheads="1"/>
          </p:cNvSpPr>
          <p:nvPr/>
        </p:nvSpPr>
        <p:spPr bwMode="auto">
          <a:xfrm>
            <a:off x="4530725" y="47625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0381" name="Text Box 205"/>
          <p:cNvSpPr txBox="1">
            <a:spLocks noChangeArrowheads="1"/>
          </p:cNvSpPr>
          <p:nvPr/>
        </p:nvSpPr>
        <p:spPr bwMode="auto">
          <a:xfrm>
            <a:off x="3937000" y="405923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0418" name="Rectangle 242"/>
          <p:cNvSpPr>
            <a:spLocks noChangeArrowheads="1"/>
          </p:cNvSpPr>
          <p:nvPr/>
        </p:nvSpPr>
        <p:spPr bwMode="auto">
          <a:xfrm>
            <a:off x="4460875" y="4691063"/>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0419" name="Rectangle 243"/>
          <p:cNvSpPr>
            <a:spLocks noChangeArrowheads="1"/>
          </p:cNvSpPr>
          <p:nvPr/>
        </p:nvSpPr>
        <p:spPr bwMode="auto">
          <a:xfrm>
            <a:off x="4460875" y="4475163"/>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0422" name="Rectangle 246"/>
          <p:cNvSpPr>
            <a:spLocks noChangeArrowheads="1"/>
          </p:cNvSpPr>
          <p:nvPr/>
        </p:nvSpPr>
        <p:spPr bwMode="auto">
          <a:xfrm>
            <a:off x="4460875" y="404177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11" name="Picture 2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5195888"/>
            <a:ext cx="684212"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sp>
        <p:nvSpPr>
          <p:cNvPr id="52364" name="Rectangle 140"/>
          <p:cNvSpPr>
            <a:spLocks noChangeArrowheads="1"/>
          </p:cNvSpPr>
          <p:nvPr/>
        </p:nvSpPr>
        <p:spPr bwMode="auto">
          <a:xfrm>
            <a:off x="1206500" y="3246438"/>
            <a:ext cx="8293100" cy="10826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33" name="Rectangle 9"/>
          <p:cNvSpPr>
            <a:spLocks noGrp="1" noChangeArrowheads="1"/>
          </p:cNvSpPr>
          <p:nvPr>
            <p:ph type="title"/>
          </p:nvPr>
        </p:nvSpPr>
        <p:spPr>
          <a:xfrm>
            <a:off x="1344613" y="874713"/>
            <a:ext cx="5613400" cy="466725"/>
          </a:xfrm>
        </p:spPr>
        <p:txBody>
          <a:bodyPr/>
          <a:lstStyle/>
          <a:p>
            <a:r>
              <a:rPr lang="de-DE" altLang="en-US"/>
              <a:t>5. Prinzipien: „Kollegenprinzip“</a:t>
            </a:r>
          </a:p>
        </p:txBody>
      </p:sp>
      <p:sp>
        <p:nvSpPr>
          <p:cNvPr id="52234" name="Text Box 10"/>
          <p:cNvSpPr txBox="1">
            <a:spLocks noChangeArrowheads="1"/>
          </p:cNvSpPr>
          <p:nvPr/>
        </p:nvSpPr>
        <p:spPr bwMode="auto">
          <a:xfrm>
            <a:off x="449263" y="1517650"/>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grpSp>
        <p:nvGrpSpPr>
          <p:cNvPr id="52235" name="Group 11"/>
          <p:cNvGrpSpPr>
            <a:grpSpLocks/>
          </p:cNvGrpSpPr>
          <p:nvPr/>
        </p:nvGrpSpPr>
        <p:grpSpPr bwMode="auto">
          <a:xfrm>
            <a:off x="1316038" y="5003800"/>
            <a:ext cx="3068637" cy="866775"/>
            <a:chOff x="2792" y="3888"/>
            <a:chExt cx="3360" cy="240"/>
          </a:xfrm>
        </p:grpSpPr>
        <p:sp>
          <p:nvSpPr>
            <p:cNvPr id="52236" name="Line 12"/>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2237" name="Line 13"/>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2238" name="Text Box 14"/>
          <p:cNvSpPr txBox="1">
            <a:spLocks noChangeArrowheads="1"/>
          </p:cNvSpPr>
          <p:nvPr/>
        </p:nvSpPr>
        <p:spPr bwMode="auto">
          <a:xfrm>
            <a:off x="1479550" y="4981575"/>
            <a:ext cx="2733675" cy="86201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Stellungnahmen und </a:t>
            </a:r>
          </a:p>
          <a:p>
            <a:pPr algn="ctr">
              <a:lnSpc>
                <a:spcPct val="100000"/>
              </a:lnSpc>
            </a:pPr>
            <a:r>
              <a:rPr lang="de-DE" altLang="en-US" sz="1700">
                <a:solidFill>
                  <a:srgbClr val="FFFFFF"/>
                </a:solidFill>
                <a:latin typeface="Arial" charset="0"/>
              </a:rPr>
              <a:t>Freigabeentscheidungen</a:t>
            </a:r>
          </a:p>
          <a:p>
            <a:pPr algn="ctr">
              <a:lnSpc>
                <a:spcPct val="100000"/>
              </a:lnSpc>
            </a:pPr>
            <a:r>
              <a:rPr lang="de-DE" altLang="en-US" sz="1700">
                <a:solidFill>
                  <a:srgbClr val="FFFFFF"/>
                </a:solidFill>
                <a:latin typeface="Arial" charset="0"/>
              </a:rPr>
              <a:t>werden protokolliert</a:t>
            </a:r>
          </a:p>
        </p:txBody>
      </p:sp>
      <p:sp>
        <p:nvSpPr>
          <p:cNvPr id="52239" name="Text Box 15"/>
          <p:cNvSpPr txBox="1">
            <a:spLocks noChangeArrowheads="1"/>
          </p:cNvSpPr>
          <p:nvPr/>
        </p:nvSpPr>
        <p:spPr bwMode="auto">
          <a:xfrm>
            <a:off x="449263" y="1517650"/>
            <a:ext cx="817562"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bg1"/>
                </a:solidFill>
                <a:latin typeface="Arial" charset="0"/>
              </a:rPr>
              <a:t>QS-Plan</a:t>
            </a:r>
          </a:p>
        </p:txBody>
      </p:sp>
      <p:sp>
        <p:nvSpPr>
          <p:cNvPr id="52240" name="Text Box 16"/>
          <p:cNvSpPr txBox="1">
            <a:spLocks noChangeArrowheads="1"/>
          </p:cNvSpPr>
          <p:nvPr/>
        </p:nvSpPr>
        <p:spPr bwMode="auto">
          <a:xfrm>
            <a:off x="525463" y="1881188"/>
            <a:ext cx="1111250"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Prüf-Termin</a:t>
            </a:r>
          </a:p>
          <a:p>
            <a:pPr algn="ctr">
              <a:lnSpc>
                <a:spcPct val="100000"/>
              </a:lnSpc>
            </a:pPr>
            <a:endParaRPr lang="de-DE" altLang="en-US" sz="1300">
              <a:solidFill>
                <a:srgbClr val="FFFFFF"/>
              </a:solidFill>
              <a:latin typeface="Arial" charset="0"/>
            </a:endParaRPr>
          </a:p>
          <a:p>
            <a:pPr algn="ctr">
              <a:lnSpc>
                <a:spcPct val="100000"/>
              </a:lnSpc>
            </a:pPr>
            <a:r>
              <a:rPr lang="de-DE" altLang="en-US" sz="1300">
                <a:solidFill>
                  <a:srgbClr val="FFFFFF"/>
                </a:solidFill>
                <a:latin typeface="Arial" charset="0"/>
              </a:rPr>
              <a:t>10.11.98</a:t>
            </a:r>
          </a:p>
        </p:txBody>
      </p:sp>
      <p:sp>
        <p:nvSpPr>
          <p:cNvPr id="52243" name="Rectangle 19"/>
          <p:cNvSpPr>
            <a:spLocks noChangeArrowheads="1"/>
          </p:cNvSpPr>
          <p:nvPr/>
        </p:nvSpPr>
        <p:spPr bwMode="auto">
          <a:xfrm>
            <a:off x="438150" y="1516063"/>
            <a:ext cx="1535113" cy="1081087"/>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44" name="Line 20"/>
          <p:cNvSpPr>
            <a:spLocks noChangeShapeType="1"/>
          </p:cNvSpPr>
          <p:nvPr/>
        </p:nvSpPr>
        <p:spPr bwMode="auto">
          <a:xfrm>
            <a:off x="511175" y="2165350"/>
            <a:ext cx="1389063"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45" name="Line 21"/>
          <p:cNvSpPr>
            <a:spLocks noChangeShapeType="1"/>
          </p:cNvSpPr>
          <p:nvPr/>
        </p:nvSpPr>
        <p:spPr bwMode="auto">
          <a:xfrm>
            <a:off x="1608138" y="1876425"/>
            <a:ext cx="0" cy="649288"/>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88" name="Text Box 64"/>
          <p:cNvSpPr txBox="1">
            <a:spLocks noChangeArrowheads="1"/>
          </p:cNvSpPr>
          <p:nvPr/>
        </p:nvSpPr>
        <p:spPr bwMode="auto">
          <a:xfrm>
            <a:off x="5715000" y="5918200"/>
            <a:ext cx="14271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Review-Meeting</a:t>
            </a:r>
          </a:p>
        </p:txBody>
      </p:sp>
      <p:sp>
        <p:nvSpPr>
          <p:cNvPr id="52297" name="Rectangle 73"/>
          <p:cNvSpPr>
            <a:spLocks noChangeArrowheads="1"/>
          </p:cNvSpPr>
          <p:nvPr/>
        </p:nvSpPr>
        <p:spPr bwMode="auto">
          <a:xfrm>
            <a:off x="5005388" y="2525713"/>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8" name="Rectangle 74"/>
          <p:cNvSpPr>
            <a:spLocks noChangeArrowheads="1"/>
          </p:cNvSpPr>
          <p:nvPr/>
        </p:nvSpPr>
        <p:spPr bwMode="auto">
          <a:xfrm>
            <a:off x="5589588" y="25971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9" name="Rectangle 75"/>
          <p:cNvSpPr>
            <a:spLocks noChangeArrowheads="1"/>
          </p:cNvSpPr>
          <p:nvPr/>
        </p:nvSpPr>
        <p:spPr bwMode="auto">
          <a:xfrm>
            <a:off x="5589588" y="28146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300" name="Rectangle 76"/>
          <p:cNvSpPr>
            <a:spLocks noChangeArrowheads="1"/>
          </p:cNvSpPr>
          <p:nvPr/>
        </p:nvSpPr>
        <p:spPr bwMode="auto">
          <a:xfrm>
            <a:off x="5589588" y="30305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301" name="Rectangle 77"/>
          <p:cNvSpPr>
            <a:spLocks noChangeArrowheads="1"/>
          </p:cNvSpPr>
          <p:nvPr/>
        </p:nvSpPr>
        <p:spPr bwMode="auto">
          <a:xfrm>
            <a:off x="5589588" y="32464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302" name="Text Box 78"/>
          <p:cNvSpPr txBox="1">
            <a:spLocks noChangeArrowheads="1"/>
          </p:cNvSpPr>
          <p:nvPr/>
        </p:nvSpPr>
        <p:spPr bwMode="auto">
          <a:xfrm>
            <a:off x="4997450" y="2544763"/>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2354" name="Rectangle 130"/>
          <p:cNvSpPr>
            <a:spLocks noChangeArrowheads="1"/>
          </p:cNvSpPr>
          <p:nvPr/>
        </p:nvSpPr>
        <p:spPr bwMode="auto">
          <a:xfrm>
            <a:off x="5519738" y="252730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357" name="Rectangle 133"/>
          <p:cNvSpPr>
            <a:spLocks noChangeArrowheads="1"/>
          </p:cNvSpPr>
          <p:nvPr/>
        </p:nvSpPr>
        <p:spPr bwMode="auto">
          <a:xfrm>
            <a:off x="5519738" y="274320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358" name="Rectangle 134"/>
          <p:cNvSpPr>
            <a:spLocks noChangeArrowheads="1"/>
          </p:cNvSpPr>
          <p:nvPr/>
        </p:nvSpPr>
        <p:spPr bwMode="auto">
          <a:xfrm>
            <a:off x="5519738" y="3176588"/>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227" name="Rectangle 3"/>
          <p:cNvSpPr>
            <a:spLocks noChangeArrowheads="1"/>
          </p:cNvSpPr>
          <p:nvPr/>
        </p:nvSpPr>
        <p:spPr bwMode="auto">
          <a:xfrm>
            <a:off x="4786313" y="2814638"/>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28" name="Rectangle 4"/>
          <p:cNvSpPr>
            <a:spLocks noChangeArrowheads="1"/>
          </p:cNvSpPr>
          <p:nvPr/>
        </p:nvSpPr>
        <p:spPr bwMode="auto">
          <a:xfrm>
            <a:off x="5370513" y="288607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29" name="Rectangle 5"/>
          <p:cNvSpPr>
            <a:spLocks noChangeArrowheads="1"/>
          </p:cNvSpPr>
          <p:nvPr/>
        </p:nvSpPr>
        <p:spPr bwMode="auto">
          <a:xfrm>
            <a:off x="5370513" y="3103563"/>
            <a:ext cx="146050" cy="1428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30" name="Rectangle 6"/>
          <p:cNvSpPr>
            <a:spLocks noChangeArrowheads="1"/>
          </p:cNvSpPr>
          <p:nvPr/>
        </p:nvSpPr>
        <p:spPr bwMode="auto">
          <a:xfrm>
            <a:off x="5370513" y="33194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31" name="Rectangle 7"/>
          <p:cNvSpPr>
            <a:spLocks noChangeArrowheads="1"/>
          </p:cNvSpPr>
          <p:nvPr/>
        </p:nvSpPr>
        <p:spPr bwMode="auto">
          <a:xfrm>
            <a:off x="5370513" y="35353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32" name="Text Box 8"/>
          <p:cNvSpPr txBox="1">
            <a:spLocks noChangeArrowheads="1"/>
          </p:cNvSpPr>
          <p:nvPr/>
        </p:nvSpPr>
        <p:spPr bwMode="auto">
          <a:xfrm>
            <a:off x="4778375" y="283368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2355" name="Rectangle 131"/>
          <p:cNvSpPr>
            <a:spLocks noChangeArrowheads="1"/>
          </p:cNvSpPr>
          <p:nvPr/>
        </p:nvSpPr>
        <p:spPr bwMode="auto">
          <a:xfrm>
            <a:off x="5300663" y="346551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2356" name="Rectangle 132"/>
          <p:cNvSpPr>
            <a:spLocks noChangeArrowheads="1"/>
          </p:cNvSpPr>
          <p:nvPr/>
        </p:nvSpPr>
        <p:spPr bwMode="auto">
          <a:xfrm>
            <a:off x="5300663" y="3248025"/>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2359" name="Rectangle 135"/>
          <p:cNvSpPr>
            <a:spLocks noChangeArrowheads="1"/>
          </p:cNvSpPr>
          <p:nvPr/>
        </p:nvSpPr>
        <p:spPr bwMode="auto">
          <a:xfrm>
            <a:off x="5300663" y="2816225"/>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290" name="Rectangle 66"/>
          <p:cNvSpPr>
            <a:spLocks noChangeArrowheads="1"/>
          </p:cNvSpPr>
          <p:nvPr/>
        </p:nvSpPr>
        <p:spPr bwMode="auto">
          <a:xfrm>
            <a:off x="4640263" y="3103563"/>
            <a:ext cx="803275" cy="936625"/>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1" name="Rectangle 67"/>
          <p:cNvSpPr>
            <a:spLocks noChangeArrowheads="1"/>
          </p:cNvSpPr>
          <p:nvPr/>
        </p:nvSpPr>
        <p:spPr bwMode="auto">
          <a:xfrm>
            <a:off x="5224463" y="31750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2" name="Rectangle 68"/>
          <p:cNvSpPr>
            <a:spLocks noChangeArrowheads="1"/>
          </p:cNvSpPr>
          <p:nvPr/>
        </p:nvSpPr>
        <p:spPr bwMode="auto">
          <a:xfrm>
            <a:off x="5224463" y="33909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3" name="Rectangle 69"/>
          <p:cNvSpPr>
            <a:spLocks noChangeArrowheads="1"/>
          </p:cNvSpPr>
          <p:nvPr/>
        </p:nvSpPr>
        <p:spPr bwMode="auto">
          <a:xfrm>
            <a:off x="5224463" y="360838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4" name="Rectangle 70"/>
          <p:cNvSpPr>
            <a:spLocks noChangeArrowheads="1"/>
          </p:cNvSpPr>
          <p:nvPr/>
        </p:nvSpPr>
        <p:spPr bwMode="auto">
          <a:xfrm>
            <a:off x="5224463" y="382428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2295" name="Text Box 71"/>
          <p:cNvSpPr txBox="1">
            <a:spLocks noChangeArrowheads="1"/>
          </p:cNvSpPr>
          <p:nvPr/>
        </p:nvSpPr>
        <p:spPr bwMode="auto">
          <a:xfrm>
            <a:off x="4630738" y="3121025"/>
            <a:ext cx="666750" cy="9413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2360" name="Rectangle 136"/>
          <p:cNvSpPr>
            <a:spLocks noChangeArrowheads="1"/>
          </p:cNvSpPr>
          <p:nvPr/>
        </p:nvSpPr>
        <p:spPr bwMode="auto">
          <a:xfrm>
            <a:off x="5154613" y="3754438"/>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361" name="Rectangle 137"/>
          <p:cNvSpPr>
            <a:spLocks noChangeArrowheads="1"/>
          </p:cNvSpPr>
          <p:nvPr/>
        </p:nvSpPr>
        <p:spPr bwMode="auto">
          <a:xfrm>
            <a:off x="5154613" y="35369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2362" name="Text Box 138"/>
          <p:cNvSpPr txBox="1">
            <a:spLocks noChangeArrowheads="1"/>
          </p:cNvSpPr>
          <p:nvPr/>
        </p:nvSpPr>
        <p:spPr bwMode="auto">
          <a:xfrm>
            <a:off x="1228725" y="3248025"/>
            <a:ext cx="1905000" cy="28416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Qualitätsmanagement</a:t>
            </a:r>
          </a:p>
        </p:txBody>
      </p:sp>
      <p:sp>
        <p:nvSpPr>
          <p:cNvPr id="52363" name="Text Box 139"/>
          <p:cNvSpPr txBox="1">
            <a:spLocks noChangeArrowheads="1"/>
          </p:cNvSpPr>
          <p:nvPr/>
        </p:nvSpPr>
        <p:spPr bwMode="auto">
          <a:xfrm>
            <a:off x="1298575" y="3681413"/>
            <a:ext cx="1443038"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Vorgang Nr. 123</a:t>
            </a:r>
          </a:p>
        </p:txBody>
      </p:sp>
      <p:grpSp>
        <p:nvGrpSpPr>
          <p:cNvPr id="52253" name="Group 29"/>
          <p:cNvGrpSpPr>
            <a:grpSpLocks/>
          </p:cNvGrpSpPr>
          <p:nvPr/>
        </p:nvGrpSpPr>
        <p:grpSpPr bwMode="auto">
          <a:xfrm>
            <a:off x="3397250" y="3535363"/>
            <a:ext cx="585788" cy="573087"/>
            <a:chOff x="3456" y="2787"/>
            <a:chExt cx="384" cy="381"/>
          </a:xfrm>
        </p:grpSpPr>
        <p:sp>
          <p:nvSpPr>
            <p:cNvPr id="52254" name="Freeform 30"/>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2255" name="Line 31"/>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56" name="Line 32"/>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57" name="Line 33"/>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58" name="Line 34"/>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59" name="Line 35"/>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60" name="Line 36"/>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61" name="Rectangle 37"/>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2262" name="Rectangle 38"/>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52263" name="Freeform 39"/>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2264" name="Freeform 40"/>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2265" name="Rectangle 41"/>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52266" name="Line 42"/>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67" name="Line 43"/>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68" name="Line 44"/>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69" name="Line 45"/>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0" name="Line 46"/>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1" name="Line 47"/>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2" name="Line 48"/>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3" name="Line 49"/>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4" name="Line 50"/>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5" name="Line 51"/>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6" name="Line 52"/>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7" name="Line 53"/>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78" name="Freeform 54"/>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52279" name="Line 55"/>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80" name="Line 56"/>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2281" name="Rectangle 57"/>
            <p:cNvSpPr>
              <a:spLocks noChangeArrowheads="1"/>
            </p:cNvSpPr>
            <p:nvPr/>
          </p:nvSpPr>
          <p:spPr bwMode="auto">
            <a:xfrm>
              <a:off x="3584" y="3059"/>
              <a:ext cx="203"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2282" name="Rectangle 58"/>
            <p:cNvSpPr>
              <a:spLocks noChangeArrowheads="1"/>
            </p:cNvSpPr>
            <p:nvPr/>
          </p:nvSpPr>
          <p:spPr bwMode="auto">
            <a:xfrm>
              <a:off x="3647" y="2870"/>
              <a:ext cx="7"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2283" name="Rectangle 59"/>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2284" name="Rectangle 60"/>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cxnSp>
        <p:nvCxnSpPr>
          <p:cNvPr id="52371" name="AutoShape 147"/>
          <p:cNvCxnSpPr>
            <a:cxnSpLocks noChangeShapeType="1"/>
            <a:stCxn id="52243" idx="1"/>
            <a:endCxn id="52363" idx="1"/>
          </p:cNvCxnSpPr>
          <p:nvPr/>
        </p:nvCxnSpPr>
        <p:spPr bwMode="auto">
          <a:xfrm rot="10800000" flipH="1" flipV="1">
            <a:off x="438150" y="2057400"/>
            <a:ext cx="860425" cy="1766888"/>
          </a:xfrm>
          <a:prstGeom prst="curvedConnector3">
            <a:avLst>
              <a:gd name="adj1" fmla="val -26569"/>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grpSp>
        <p:nvGrpSpPr>
          <p:cNvPr id="52393" name="Group 169"/>
          <p:cNvGrpSpPr>
            <a:grpSpLocks/>
          </p:cNvGrpSpPr>
          <p:nvPr/>
        </p:nvGrpSpPr>
        <p:grpSpPr bwMode="auto">
          <a:xfrm>
            <a:off x="6650038" y="3319463"/>
            <a:ext cx="857250" cy="1019175"/>
            <a:chOff x="2411" y="1518"/>
            <a:chExt cx="563" cy="678"/>
          </a:xfrm>
        </p:grpSpPr>
        <p:sp>
          <p:nvSpPr>
            <p:cNvPr id="52381" name="Freeform 157"/>
            <p:cNvSpPr>
              <a:spLocks/>
            </p:cNvSpPr>
            <p:nvPr/>
          </p:nvSpPr>
          <p:spPr bwMode="auto">
            <a:xfrm>
              <a:off x="2417" y="1527"/>
              <a:ext cx="405" cy="666"/>
            </a:xfrm>
            <a:custGeom>
              <a:avLst/>
              <a:gdLst>
                <a:gd name="T0" fmla="*/ 230 w 405"/>
                <a:gd name="T1" fmla="*/ 0 h 666"/>
                <a:gd name="T2" fmla="*/ 171 w 405"/>
                <a:gd name="T3" fmla="*/ 3 h 666"/>
                <a:gd name="T4" fmla="*/ 137 w 405"/>
                <a:gd name="T5" fmla="*/ 56 h 666"/>
                <a:gd name="T6" fmla="*/ 42 w 405"/>
                <a:gd name="T7" fmla="*/ 143 h 666"/>
                <a:gd name="T8" fmla="*/ 0 w 405"/>
                <a:gd name="T9" fmla="*/ 191 h 666"/>
                <a:gd name="T10" fmla="*/ 28 w 405"/>
                <a:gd name="T11" fmla="*/ 317 h 666"/>
                <a:gd name="T12" fmla="*/ 50 w 405"/>
                <a:gd name="T13" fmla="*/ 412 h 666"/>
                <a:gd name="T14" fmla="*/ 107 w 405"/>
                <a:gd name="T15" fmla="*/ 523 h 666"/>
                <a:gd name="T16" fmla="*/ 205 w 405"/>
                <a:gd name="T17" fmla="*/ 601 h 666"/>
                <a:gd name="T18" fmla="*/ 315 w 405"/>
                <a:gd name="T19" fmla="*/ 666 h 666"/>
                <a:gd name="T20" fmla="*/ 318 w 405"/>
                <a:gd name="T21" fmla="*/ 649 h 666"/>
                <a:gd name="T22" fmla="*/ 326 w 405"/>
                <a:gd name="T23" fmla="*/ 646 h 666"/>
                <a:gd name="T24" fmla="*/ 326 w 405"/>
                <a:gd name="T25" fmla="*/ 638 h 666"/>
                <a:gd name="T26" fmla="*/ 326 w 405"/>
                <a:gd name="T27" fmla="*/ 629 h 666"/>
                <a:gd name="T28" fmla="*/ 326 w 405"/>
                <a:gd name="T29" fmla="*/ 621 h 666"/>
                <a:gd name="T30" fmla="*/ 326 w 405"/>
                <a:gd name="T31" fmla="*/ 613 h 666"/>
                <a:gd name="T32" fmla="*/ 335 w 405"/>
                <a:gd name="T33" fmla="*/ 610 h 666"/>
                <a:gd name="T34" fmla="*/ 343 w 405"/>
                <a:gd name="T35" fmla="*/ 610 h 666"/>
                <a:gd name="T36" fmla="*/ 352 w 405"/>
                <a:gd name="T37" fmla="*/ 610 h 666"/>
                <a:gd name="T38" fmla="*/ 360 w 405"/>
                <a:gd name="T39" fmla="*/ 604 h 666"/>
                <a:gd name="T40" fmla="*/ 360 w 405"/>
                <a:gd name="T41" fmla="*/ 596 h 666"/>
                <a:gd name="T42" fmla="*/ 360 w 405"/>
                <a:gd name="T43" fmla="*/ 587 h 666"/>
                <a:gd name="T44" fmla="*/ 360 w 405"/>
                <a:gd name="T45" fmla="*/ 579 h 666"/>
                <a:gd name="T46" fmla="*/ 369 w 405"/>
                <a:gd name="T47" fmla="*/ 576 h 666"/>
                <a:gd name="T48" fmla="*/ 377 w 405"/>
                <a:gd name="T49" fmla="*/ 576 h 666"/>
                <a:gd name="T50" fmla="*/ 385 w 405"/>
                <a:gd name="T51" fmla="*/ 576 h 666"/>
                <a:gd name="T52" fmla="*/ 391 w 405"/>
                <a:gd name="T53" fmla="*/ 568 h 666"/>
                <a:gd name="T54" fmla="*/ 388 w 405"/>
                <a:gd name="T55" fmla="*/ 559 h 666"/>
                <a:gd name="T56" fmla="*/ 388 w 405"/>
                <a:gd name="T57" fmla="*/ 551 h 666"/>
                <a:gd name="T58" fmla="*/ 397 w 405"/>
                <a:gd name="T59" fmla="*/ 545 h 666"/>
                <a:gd name="T60" fmla="*/ 405 w 405"/>
                <a:gd name="T61" fmla="*/ 543 h 666"/>
                <a:gd name="T62" fmla="*/ 255 w 405"/>
                <a:gd name="T63" fmla="*/ 478 h 666"/>
                <a:gd name="T64" fmla="*/ 109 w 405"/>
                <a:gd name="T65" fmla="*/ 289 h 666"/>
                <a:gd name="T66" fmla="*/ 115 w 405"/>
                <a:gd name="T67" fmla="*/ 177 h 666"/>
                <a:gd name="T68" fmla="*/ 216 w 405"/>
                <a:gd name="T69" fmla="*/ 59 h 666"/>
                <a:gd name="T70" fmla="*/ 230 w 405"/>
                <a:gd name="T7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66">
                  <a:moveTo>
                    <a:pt x="230" y="0"/>
                  </a:moveTo>
                  <a:lnTo>
                    <a:pt x="171" y="3"/>
                  </a:lnTo>
                  <a:lnTo>
                    <a:pt x="137" y="56"/>
                  </a:lnTo>
                  <a:lnTo>
                    <a:pt x="42" y="143"/>
                  </a:lnTo>
                  <a:lnTo>
                    <a:pt x="0" y="191"/>
                  </a:lnTo>
                  <a:lnTo>
                    <a:pt x="28" y="317"/>
                  </a:lnTo>
                  <a:lnTo>
                    <a:pt x="50" y="412"/>
                  </a:lnTo>
                  <a:lnTo>
                    <a:pt x="107" y="523"/>
                  </a:lnTo>
                  <a:lnTo>
                    <a:pt x="205" y="601"/>
                  </a:lnTo>
                  <a:lnTo>
                    <a:pt x="315" y="666"/>
                  </a:lnTo>
                  <a:lnTo>
                    <a:pt x="318" y="649"/>
                  </a:lnTo>
                  <a:lnTo>
                    <a:pt x="326" y="646"/>
                  </a:lnTo>
                  <a:lnTo>
                    <a:pt x="326" y="638"/>
                  </a:lnTo>
                  <a:lnTo>
                    <a:pt x="326" y="629"/>
                  </a:lnTo>
                  <a:lnTo>
                    <a:pt x="326" y="621"/>
                  </a:lnTo>
                  <a:lnTo>
                    <a:pt x="326" y="613"/>
                  </a:lnTo>
                  <a:lnTo>
                    <a:pt x="335" y="610"/>
                  </a:lnTo>
                  <a:lnTo>
                    <a:pt x="343" y="610"/>
                  </a:lnTo>
                  <a:lnTo>
                    <a:pt x="352" y="610"/>
                  </a:lnTo>
                  <a:lnTo>
                    <a:pt x="360" y="604"/>
                  </a:lnTo>
                  <a:lnTo>
                    <a:pt x="360" y="596"/>
                  </a:lnTo>
                  <a:lnTo>
                    <a:pt x="360" y="587"/>
                  </a:lnTo>
                  <a:lnTo>
                    <a:pt x="360" y="579"/>
                  </a:lnTo>
                  <a:lnTo>
                    <a:pt x="369" y="576"/>
                  </a:lnTo>
                  <a:lnTo>
                    <a:pt x="377" y="576"/>
                  </a:lnTo>
                  <a:lnTo>
                    <a:pt x="385" y="576"/>
                  </a:lnTo>
                  <a:lnTo>
                    <a:pt x="391" y="568"/>
                  </a:lnTo>
                  <a:lnTo>
                    <a:pt x="388" y="559"/>
                  </a:lnTo>
                  <a:lnTo>
                    <a:pt x="388" y="551"/>
                  </a:lnTo>
                  <a:lnTo>
                    <a:pt x="397" y="545"/>
                  </a:lnTo>
                  <a:lnTo>
                    <a:pt x="405" y="543"/>
                  </a:lnTo>
                  <a:lnTo>
                    <a:pt x="255" y="478"/>
                  </a:lnTo>
                  <a:lnTo>
                    <a:pt x="109" y="289"/>
                  </a:lnTo>
                  <a:lnTo>
                    <a:pt x="115" y="177"/>
                  </a:lnTo>
                  <a:lnTo>
                    <a:pt x="216" y="59"/>
                  </a:lnTo>
                  <a:lnTo>
                    <a:pt x="23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82" name="Freeform 158"/>
            <p:cNvSpPr>
              <a:spLocks/>
            </p:cNvSpPr>
            <p:nvPr/>
          </p:nvSpPr>
          <p:spPr bwMode="auto">
            <a:xfrm>
              <a:off x="2473" y="1521"/>
              <a:ext cx="492" cy="549"/>
            </a:xfrm>
            <a:custGeom>
              <a:avLst/>
              <a:gdLst>
                <a:gd name="T0" fmla="*/ 191 w 492"/>
                <a:gd name="T1" fmla="*/ 59 h 549"/>
                <a:gd name="T2" fmla="*/ 220 w 492"/>
                <a:gd name="T3" fmla="*/ 152 h 549"/>
                <a:gd name="T4" fmla="*/ 253 w 492"/>
                <a:gd name="T5" fmla="*/ 194 h 549"/>
                <a:gd name="T6" fmla="*/ 329 w 492"/>
                <a:gd name="T7" fmla="*/ 242 h 549"/>
                <a:gd name="T8" fmla="*/ 439 w 492"/>
                <a:gd name="T9" fmla="*/ 253 h 549"/>
                <a:gd name="T10" fmla="*/ 492 w 492"/>
                <a:gd name="T11" fmla="*/ 256 h 549"/>
                <a:gd name="T12" fmla="*/ 484 w 492"/>
                <a:gd name="T13" fmla="*/ 343 h 549"/>
                <a:gd name="T14" fmla="*/ 444 w 492"/>
                <a:gd name="T15" fmla="*/ 444 h 549"/>
                <a:gd name="T16" fmla="*/ 374 w 492"/>
                <a:gd name="T17" fmla="*/ 527 h 549"/>
                <a:gd name="T18" fmla="*/ 352 w 492"/>
                <a:gd name="T19" fmla="*/ 549 h 549"/>
                <a:gd name="T20" fmla="*/ 216 w 492"/>
                <a:gd name="T21" fmla="*/ 530 h 549"/>
                <a:gd name="T22" fmla="*/ 112 w 492"/>
                <a:gd name="T23" fmla="*/ 474 h 549"/>
                <a:gd name="T24" fmla="*/ 64 w 492"/>
                <a:gd name="T25" fmla="*/ 416 h 549"/>
                <a:gd name="T26" fmla="*/ 22 w 492"/>
                <a:gd name="T27" fmla="*/ 293 h 549"/>
                <a:gd name="T28" fmla="*/ 0 w 492"/>
                <a:gd name="T29" fmla="*/ 194 h 549"/>
                <a:gd name="T30" fmla="*/ 121 w 492"/>
                <a:gd name="T31" fmla="*/ 74 h 549"/>
                <a:gd name="T32" fmla="*/ 180 w 492"/>
                <a:gd name="T33" fmla="*/ 0 h 549"/>
                <a:gd name="T34" fmla="*/ 191 w 492"/>
                <a:gd name="T35" fmla="*/ 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549">
                  <a:moveTo>
                    <a:pt x="191" y="59"/>
                  </a:moveTo>
                  <a:lnTo>
                    <a:pt x="220" y="152"/>
                  </a:lnTo>
                  <a:lnTo>
                    <a:pt x="253" y="194"/>
                  </a:lnTo>
                  <a:lnTo>
                    <a:pt x="329" y="242"/>
                  </a:lnTo>
                  <a:lnTo>
                    <a:pt x="439" y="253"/>
                  </a:lnTo>
                  <a:lnTo>
                    <a:pt x="492" y="256"/>
                  </a:lnTo>
                  <a:lnTo>
                    <a:pt x="484" y="343"/>
                  </a:lnTo>
                  <a:lnTo>
                    <a:pt x="444" y="444"/>
                  </a:lnTo>
                  <a:lnTo>
                    <a:pt x="374" y="527"/>
                  </a:lnTo>
                  <a:lnTo>
                    <a:pt x="352" y="549"/>
                  </a:lnTo>
                  <a:lnTo>
                    <a:pt x="216" y="530"/>
                  </a:lnTo>
                  <a:lnTo>
                    <a:pt x="112" y="474"/>
                  </a:lnTo>
                  <a:lnTo>
                    <a:pt x="64" y="416"/>
                  </a:lnTo>
                  <a:lnTo>
                    <a:pt x="22" y="293"/>
                  </a:lnTo>
                  <a:lnTo>
                    <a:pt x="0" y="194"/>
                  </a:lnTo>
                  <a:lnTo>
                    <a:pt x="121" y="74"/>
                  </a:lnTo>
                  <a:lnTo>
                    <a:pt x="180" y="0"/>
                  </a:lnTo>
                  <a:lnTo>
                    <a:pt x="191"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83" name="Freeform 159"/>
            <p:cNvSpPr>
              <a:spLocks/>
            </p:cNvSpPr>
            <p:nvPr/>
          </p:nvSpPr>
          <p:spPr bwMode="auto">
            <a:xfrm>
              <a:off x="2411" y="1518"/>
              <a:ext cx="563" cy="678"/>
            </a:xfrm>
            <a:custGeom>
              <a:avLst/>
              <a:gdLst>
                <a:gd name="T0" fmla="*/ 171 w 563"/>
                <a:gd name="T1" fmla="*/ 76 h 678"/>
                <a:gd name="T2" fmla="*/ 146 w 563"/>
                <a:gd name="T3" fmla="*/ 76 h 678"/>
                <a:gd name="T4" fmla="*/ 14 w 563"/>
                <a:gd name="T5" fmla="*/ 202 h 678"/>
                <a:gd name="T6" fmla="*/ 65 w 563"/>
                <a:gd name="T7" fmla="*/ 421 h 678"/>
                <a:gd name="T8" fmla="*/ 141 w 563"/>
                <a:gd name="T9" fmla="*/ 549 h 678"/>
                <a:gd name="T10" fmla="*/ 304 w 563"/>
                <a:gd name="T11" fmla="*/ 655 h 678"/>
                <a:gd name="T12" fmla="*/ 244 w 563"/>
                <a:gd name="T13" fmla="*/ 602 h 678"/>
                <a:gd name="T14" fmla="*/ 84 w 563"/>
                <a:gd name="T15" fmla="*/ 444 h 678"/>
                <a:gd name="T16" fmla="*/ 124 w 563"/>
                <a:gd name="T17" fmla="*/ 498 h 678"/>
                <a:gd name="T18" fmla="*/ 242 w 563"/>
                <a:gd name="T19" fmla="*/ 582 h 678"/>
                <a:gd name="T20" fmla="*/ 324 w 563"/>
                <a:gd name="T21" fmla="*/ 613 h 678"/>
                <a:gd name="T22" fmla="*/ 335 w 563"/>
                <a:gd name="T23" fmla="*/ 605 h 678"/>
                <a:gd name="T24" fmla="*/ 278 w 563"/>
                <a:gd name="T25" fmla="*/ 566 h 678"/>
                <a:gd name="T26" fmla="*/ 141 w 563"/>
                <a:gd name="T27" fmla="*/ 481 h 678"/>
                <a:gd name="T28" fmla="*/ 216 w 563"/>
                <a:gd name="T29" fmla="*/ 526 h 678"/>
                <a:gd name="T30" fmla="*/ 355 w 563"/>
                <a:gd name="T31" fmla="*/ 571 h 678"/>
                <a:gd name="T32" fmla="*/ 389 w 563"/>
                <a:gd name="T33" fmla="*/ 563 h 678"/>
                <a:gd name="T34" fmla="*/ 256 w 563"/>
                <a:gd name="T35" fmla="*/ 529 h 678"/>
                <a:gd name="T36" fmla="*/ 169 w 563"/>
                <a:gd name="T37" fmla="*/ 476 h 678"/>
                <a:gd name="T38" fmla="*/ 101 w 563"/>
                <a:gd name="T39" fmla="*/ 371 h 678"/>
                <a:gd name="T40" fmla="*/ 56 w 563"/>
                <a:gd name="T41" fmla="*/ 211 h 678"/>
                <a:gd name="T42" fmla="*/ 84 w 563"/>
                <a:gd name="T43" fmla="*/ 278 h 678"/>
                <a:gd name="T44" fmla="*/ 149 w 563"/>
                <a:gd name="T45" fmla="*/ 435 h 678"/>
                <a:gd name="T46" fmla="*/ 273 w 563"/>
                <a:gd name="T47" fmla="*/ 518 h 678"/>
                <a:gd name="T48" fmla="*/ 414 w 563"/>
                <a:gd name="T49" fmla="*/ 540 h 678"/>
                <a:gd name="T50" fmla="*/ 504 w 563"/>
                <a:gd name="T51" fmla="*/ 433 h 678"/>
                <a:gd name="T52" fmla="*/ 543 w 563"/>
                <a:gd name="T53" fmla="*/ 303 h 678"/>
                <a:gd name="T54" fmla="*/ 442 w 563"/>
                <a:gd name="T55" fmla="*/ 256 h 678"/>
                <a:gd name="T56" fmla="*/ 352 w 563"/>
                <a:gd name="T57" fmla="*/ 230 h 678"/>
                <a:gd name="T58" fmla="*/ 270 w 563"/>
                <a:gd name="T59" fmla="*/ 152 h 678"/>
                <a:gd name="T60" fmla="*/ 236 w 563"/>
                <a:gd name="T61" fmla="*/ 31 h 678"/>
                <a:gd name="T62" fmla="*/ 253 w 563"/>
                <a:gd name="T63" fmla="*/ 45 h 678"/>
                <a:gd name="T64" fmla="*/ 288 w 563"/>
                <a:gd name="T65" fmla="*/ 152 h 678"/>
                <a:gd name="T66" fmla="*/ 363 w 563"/>
                <a:gd name="T67" fmla="*/ 216 h 678"/>
                <a:gd name="T68" fmla="*/ 470 w 563"/>
                <a:gd name="T69" fmla="*/ 242 h 678"/>
                <a:gd name="T70" fmla="*/ 563 w 563"/>
                <a:gd name="T71" fmla="*/ 250 h 678"/>
                <a:gd name="T72" fmla="*/ 543 w 563"/>
                <a:gd name="T73" fmla="*/ 396 h 678"/>
                <a:gd name="T74" fmla="*/ 462 w 563"/>
                <a:gd name="T75" fmla="*/ 518 h 678"/>
                <a:gd name="T76" fmla="*/ 406 w 563"/>
                <a:gd name="T77" fmla="*/ 574 h 678"/>
                <a:gd name="T78" fmla="*/ 392 w 563"/>
                <a:gd name="T79" fmla="*/ 599 h 678"/>
                <a:gd name="T80" fmla="*/ 375 w 563"/>
                <a:gd name="T81" fmla="*/ 613 h 678"/>
                <a:gd name="T82" fmla="*/ 344 w 563"/>
                <a:gd name="T83" fmla="*/ 636 h 678"/>
                <a:gd name="T84" fmla="*/ 327 w 563"/>
                <a:gd name="T85" fmla="*/ 670 h 678"/>
                <a:gd name="T86" fmla="*/ 194 w 563"/>
                <a:gd name="T87" fmla="*/ 608 h 678"/>
                <a:gd name="T88" fmla="*/ 90 w 563"/>
                <a:gd name="T89" fmla="*/ 515 h 678"/>
                <a:gd name="T90" fmla="*/ 42 w 563"/>
                <a:gd name="T91" fmla="*/ 399 h 678"/>
                <a:gd name="T92" fmla="*/ 3 w 563"/>
                <a:gd name="T93" fmla="*/ 228 h 678"/>
                <a:gd name="T94" fmla="*/ 101 w 563"/>
                <a:gd name="T95" fmla="*/ 95 h 678"/>
                <a:gd name="T96" fmla="*/ 171 w 563"/>
                <a:gd name="T97" fmla="*/ 0 h 678"/>
                <a:gd name="T98" fmla="*/ 188 w 563"/>
                <a:gd name="T99" fmla="*/ 79 h 678"/>
                <a:gd name="T100" fmla="*/ 56 w 563"/>
                <a:gd name="T101" fmla="*/ 1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678">
                  <a:moveTo>
                    <a:pt x="56" y="191"/>
                  </a:moveTo>
                  <a:lnTo>
                    <a:pt x="135" y="115"/>
                  </a:lnTo>
                  <a:lnTo>
                    <a:pt x="171" y="76"/>
                  </a:lnTo>
                  <a:lnTo>
                    <a:pt x="216" y="17"/>
                  </a:lnTo>
                  <a:lnTo>
                    <a:pt x="183" y="20"/>
                  </a:lnTo>
                  <a:lnTo>
                    <a:pt x="146" y="76"/>
                  </a:lnTo>
                  <a:lnTo>
                    <a:pt x="110" y="107"/>
                  </a:lnTo>
                  <a:lnTo>
                    <a:pt x="39" y="174"/>
                  </a:lnTo>
                  <a:lnTo>
                    <a:pt x="14" y="202"/>
                  </a:lnTo>
                  <a:lnTo>
                    <a:pt x="34" y="284"/>
                  </a:lnTo>
                  <a:lnTo>
                    <a:pt x="56" y="371"/>
                  </a:lnTo>
                  <a:lnTo>
                    <a:pt x="65" y="421"/>
                  </a:lnTo>
                  <a:lnTo>
                    <a:pt x="84" y="470"/>
                  </a:lnTo>
                  <a:lnTo>
                    <a:pt x="107" y="515"/>
                  </a:lnTo>
                  <a:lnTo>
                    <a:pt x="141" y="549"/>
                  </a:lnTo>
                  <a:lnTo>
                    <a:pt x="200" y="591"/>
                  </a:lnTo>
                  <a:lnTo>
                    <a:pt x="253" y="627"/>
                  </a:lnTo>
                  <a:lnTo>
                    <a:pt x="304" y="655"/>
                  </a:lnTo>
                  <a:lnTo>
                    <a:pt x="316" y="655"/>
                  </a:lnTo>
                  <a:lnTo>
                    <a:pt x="316" y="644"/>
                  </a:lnTo>
                  <a:lnTo>
                    <a:pt x="244" y="602"/>
                  </a:lnTo>
                  <a:lnTo>
                    <a:pt x="163" y="552"/>
                  </a:lnTo>
                  <a:lnTo>
                    <a:pt x="118" y="509"/>
                  </a:lnTo>
                  <a:lnTo>
                    <a:pt x="84" y="444"/>
                  </a:lnTo>
                  <a:lnTo>
                    <a:pt x="73" y="388"/>
                  </a:lnTo>
                  <a:lnTo>
                    <a:pt x="90" y="430"/>
                  </a:lnTo>
                  <a:lnTo>
                    <a:pt x="124" y="498"/>
                  </a:lnTo>
                  <a:lnTo>
                    <a:pt x="163" y="532"/>
                  </a:lnTo>
                  <a:lnTo>
                    <a:pt x="200" y="557"/>
                  </a:lnTo>
                  <a:lnTo>
                    <a:pt x="242" y="582"/>
                  </a:lnTo>
                  <a:lnTo>
                    <a:pt x="293" y="619"/>
                  </a:lnTo>
                  <a:lnTo>
                    <a:pt x="319" y="627"/>
                  </a:lnTo>
                  <a:lnTo>
                    <a:pt x="324" y="613"/>
                  </a:lnTo>
                  <a:lnTo>
                    <a:pt x="259" y="577"/>
                  </a:lnTo>
                  <a:lnTo>
                    <a:pt x="302" y="591"/>
                  </a:lnTo>
                  <a:lnTo>
                    <a:pt x="335" y="605"/>
                  </a:lnTo>
                  <a:lnTo>
                    <a:pt x="352" y="605"/>
                  </a:lnTo>
                  <a:lnTo>
                    <a:pt x="355" y="585"/>
                  </a:lnTo>
                  <a:lnTo>
                    <a:pt x="278" y="566"/>
                  </a:lnTo>
                  <a:lnTo>
                    <a:pt x="219" y="546"/>
                  </a:lnTo>
                  <a:lnTo>
                    <a:pt x="171" y="515"/>
                  </a:lnTo>
                  <a:lnTo>
                    <a:pt x="141" y="481"/>
                  </a:lnTo>
                  <a:lnTo>
                    <a:pt x="121" y="441"/>
                  </a:lnTo>
                  <a:lnTo>
                    <a:pt x="163" y="487"/>
                  </a:lnTo>
                  <a:lnTo>
                    <a:pt x="216" y="526"/>
                  </a:lnTo>
                  <a:lnTo>
                    <a:pt x="273" y="549"/>
                  </a:lnTo>
                  <a:lnTo>
                    <a:pt x="330" y="563"/>
                  </a:lnTo>
                  <a:lnTo>
                    <a:pt x="355" y="571"/>
                  </a:lnTo>
                  <a:lnTo>
                    <a:pt x="372" y="574"/>
                  </a:lnTo>
                  <a:lnTo>
                    <a:pt x="386" y="574"/>
                  </a:lnTo>
                  <a:lnTo>
                    <a:pt x="389" y="563"/>
                  </a:lnTo>
                  <a:lnTo>
                    <a:pt x="386" y="554"/>
                  </a:lnTo>
                  <a:lnTo>
                    <a:pt x="313" y="543"/>
                  </a:lnTo>
                  <a:lnTo>
                    <a:pt x="256" y="529"/>
                  </a:lnTo>
                  <a:lnTo>
                    <a:pt x="230" y="515"/>
                  </a:lnTo>
                  <a:lnTo>
                    <a:pt x="191" y="490"/>
                  </a:lnTo>
                  <a:lnTo>
                    <a:pt x="169" y="476"/>
                  </a:lnTo>
                  <a:lnTo>
                    <a:pt x="149" y="452"/>
                  </a:lnTo>
                  <a:lnTo>
                    <a:pt x="124" y="424"/>
                  </a:lnTo>
                  <a:lnTo>
                    <a:pt x="101" y="371"/>
                  </a:lnTo>
                  <a:lnTo>
                    <a:pt x="84" y="317"/>
                  </a:lnTo>
                  <a:lnTo>
                    <a:pt x="67" y="253"/>
                  </a:lnTo>
                  <a:lnTo>
                    <a:pt x="56" y="211"/>
                  </a:lnTo>
                  <a:lnTo>
                    <a:pt x="59" y="202"/>
                  </a:lnTo>
                  <a:lnTo>
                    <a:pt x="67" y="208"/>
                  </a:lnTo>
                  <a:lnTo>
                    <a:pt x="84" y="278"/>
                  </a:lnTo>
                  <a:lnTo>
                    <a:pt x="101" y="337"/>
                  </a:lnTo>
                  <a:lnTo>
                    <a:pt x="124" y="396"/>
                  </a:lnTo>
                  <a:lnTo>
                    <a:pt x="149" y="435"/>
                  </a:lnTo>
                  <a:lnTo>
                    <a:pt x="180" y="470"/>
                  </a:lnTo>
                  <a:lnTo>
                    <a:pt x="230" y="501"/>
                  </a:lnTo>
                  <a:lnTo>
                    <a:pt x="273" y="518"/>
                  </a:lnTo>
                  <a:lnTo>
                    <a:pt x="321" y="532"/>
                  </a:lnTo>
                  <a:lnTo>
                    <a:pt x="372" y="538"/>
                  </a:lnTo>
                  <a:lnTo>
                    <a:pt x="414" y="540"/>
                  </a:lnTo>
                  <a:lnTo>
                    <a:pt x="451" y="504"/>
                  </a:lnTo>
                  <a:lnTo>
                    <a:pt x="476" y="473"/>
                  </a:lnTo>
                  <a:lnTo>
                    <a:pt x="504" y="433"/>
                  </a:lnTo>
                  <a:lnTo>
                    <a:pt x="524" y="390"/>
                  </a:lnTo>
                  <a:lnTo>
                    <a:pt x="538" y="345"/>
                  </a:lnTo>
                  <a:lnTo>
                    <a:pt x="543" y="303"/>
                  </a:lnTo>
                  <a:lnTo>
                    <a:pt x="546" y="264"/>
                  </a:lnTo>
                  <a:lnTo>
                    <a:pt x="484" y="258"/>
                  </a:lnTo>
                  <a:lnTo>
                    <a:pt x="442" y="256"/>
                  </a:lnTo>
                  <a:lnTo>
                    <a:pt x="411" y="253"/>
                  </a:lnTo>
                  <a:lnTo>
                    <a:pt x="386" y="244"/>
                  </a:lnTo>
                  <a:lnTo>
                    <a:pt x="352" y="230"/>
                  </a:lnTo>
                  <a:lnTo>
                    <a:pt x="321" y="211"/>
                  </a:lnTo>
                  <a:lnTo>
                    <a:pt x="290" y="185"/>
                  </a:lnTo>
                  <a:lnTo>
                    <a:pt x="270" y="152"/>
                  </a:lnTo>
                  <a:lnTo>
                    <a:pt x="261" y="121"/>
                  </a:lnTo>
                  <a:lnTo>
                    <a:pt x="247" y="67"/>
                  </a:lnTo>
                  <a:lnTo>
                    <a:pt x="236" y="31"/>
                  </a:lnTo>
                  <a:lnTo>
                    <a:pt x="236" y="22"/>
                  </a:lnTo>
                  <a:lnTo>
                    <a:pt x="242" y="6"/>
                  </a:lnTo>
                  <a:lnTo>
                    <a:pt x="253" y="45"/>
                  </a:lnTo>
                  <a:lnTo>
                    <a:pt x="261" y="73"/>
                  </a:lnTo>
                  <a:lnTo>
                    <a:pt x="273" y="115"/>
                  </a:lnTo>
                  <a:lnTo>
                    <a:pt x="288" y="152"/>
                  </a:lnTo>
                  <a:lnTo>
                    <a:pt x="307" y="183"/>
                  </a:lnTo>
                  <a:lnTo>
                    <a:pt x="333" y="199"/>
                  </a:lnTo>
                  <a:lnTo>
                    <a:pt x="363" y="216"/>
                  </a:lnTo>
                  <a:lnTo>
                    <a:pt x="392" y="230"/>
                  </a:lnTo>
                  <a:lnTo>
                    <a:pt x="425" y="236"/>
                  </a:lnTo>
                  <a:lnTo>
                    <a:pt x="470" y="242"/>
                  </a:lnTo>
                  <a:lnTo>
                    <a:pt x="518" y="247"/>
                  </a:lnTo>
                  <a:lnTo>
                    <a:pt x="557" y="250"/>
                  </a:lnTo>
                  <a:lnTo>
                    <a:pt x="563" y="250"/>
                  </a:lnTo>
                  <a:lnTo>
                    <a:pt x="563" y="267"/>
                  </a:lnTo>
                  <a:lnTo>
                    <a:pt x="557" y="331"/>
                  </a:lnTo>
                  <a:lnTo>
                    <a:pt x="543" y="396"/>
                  </a:lnTo>
                  <a:lnTo>
                    <a:pt x="512" y="449"/>
                  </a:lnTo>
                  <a:lnTo>
                    <a:pt x="490" y="484"/>
                  </a:lnTo>
                  <a:lnTo>
                    <a:pt x="462" y="518"/>
                  </a:lnTo>
                  <a:lnTo>
                    <a:pt x="434" y="546"/>
                  </a:lnTo>
                  <a:lnTo>
                    <a:pt x="423" y="566"/>
                  </a:lnTo>
                  <a:lnTo>
                    <a:pt x="406" y="574"/>
                  </a:lnTo>
                  <a:lnTo>
                    <a:pt x="406" y="585"/>
                  </a:lnTo>
                  <a:lnTo>
                    <a:pt x="400" y="594"/>
                  </a:lnTo>
                  <a:lnTo>
                    <a:pt x="392" y="599"/>
                  </a:lnTo>
                  <a:lnTo>
                    <a:pt x="378" y="599"/>
                  </a:lnTo>
                  <a:lnTo>
                    <a:pt x="375" y="605"/>
                  </a:lnTo>
                  <a:lnTo>
                    <a:pt x="375" y="613"/>
                  </a:lnTo>
                  <a:lnTo>
                    <a:pt x="366" y="622"/>
                  </a:lnTo>
                  <a:lnTo>
                    <a:pt x="349" y="622"/>
                  </a:lnTo>
                  <a:lnTo>
                    <a:pt x="344" y="636"/>
                  </a:lnTo>
                  <a:lnTo>
                    <a:pt x="341" y="647"/>
                  </a:lnTo>
                  <a:lnTo>
                    <a:pt x="335" y="655"/>
                  </a:lnTo>
                  <a:lnTo>
                    <a:pt x="327" y="670"/>
                  </a:lnTo>
                  <a:lnTo>
                    <a:pt x="310" y="678"/>
                  </a:lnTo>
                  <a:lnTo>
                    <a:pt x="267" y="653"/>
                  </a:lnTo>
                  <a:lnTo>
                    <a:pt x="194" y="608"/>
                  </a:lnTo>
                  <a:lnTo>
                    <a:pt x="160" y="577"/>
                  </a:lnTo>
                  <a:lnTo>
                    <a:pt x="112" y="543"/>
                  </a:lnTo>
                  <a:lnTo>
                    <a:pt x="90" y="515"/>
                  </a:lnTo>
                  <a:lnTo>
                    <a:pt x="70" y="473"/>
                  </a:lnTo>
                  <a:lnTo>
                    <a:pt x="53" y="430"/>
                  </a:lnTo>
                  <a:lnTo>
                    <a:pt x="42" y="399"/>
                  </a:lnTo>
                  <a:lnTo>
                    <a:pt x="34" y="340"/>
                  </a:lnTo>
                  <a:lnTo>
                    <a:pt x="20" y="281"/>
                  </a:lnTo>
                  <a:lnTo>
                    <a:pt x="3" y="228"/>
                  </a:lnTo>
                  <a:lnTo>
                    <a:pt x="0" y="194"/>
                  </a:lnTo>
                  <a:lnTo>
                    <a:pt x="51" y="140"/>
                  </a:lnTo>
                  <a:lnTo>
                    <a:pt x="101" y="95"/>
                  </a:lnTo>
                  <a:lnTo>
                    <a:pt x="138" y="62"/>
                  </a:lnTo>
                  <a:lnTo>
                    <a:pt x="152" y="36"/>
                  </a:lnTo>
                  <a:lnTo>
                    <a:pt x="171" y="0"/>
                  </a:lnTo>
                  <a:lnTo>
                    <a:pt x="242" y="6"/>
                  </a:lnTo>
                  <a:lnTo>
                    <a:pt x="219" y="39"/>
                  </a:lnTo>
                  <a:lnTo>
                    <a:pt x="188" y="79"/>
                  </a:lnTo>
                  <a:lnTo>
                    <a:pt x="135" y="129"/>
                  </a:lnTo>
                  <a:lnTo>
                    <a:pt x="96" y="166"/>
                  </a:lnTo>
                  <a:lnTo>
                    <a:pt x="56"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84" name="Freeform 160"/>
            <p:cNvSpPr>
              <a:spLocks/>
            </p:cNvSpPr>
            <p:nvPr/>
          </p:nvSpPr>
          <p:spPr bwMode="auto">
            <a:xfrm>
              <a:off x="2526" y="1630"/>
              <a:ext cx="375" cy="379"/>
            </a:xfrm>
            <a:custGeom>
              <a:avLst/>
              <a:gdLst>
                <a:gd name="T0" fmla="*/ 0 w 375"/>
                <a:gd name="T1" fmla="*/ 110 h 379"/>
                <a:gd name="T2" fmla="*/ 107 w 375"/>
                <a:gd name="T3" fmla="*/ 0 h 379"/>
                <a:gd name="T4" fmla="*/ 119 w 375"/>
                <a:gd name="T5" fmla="*/ 51 h 379"/>
                <a:gd name="T6" fmla="*/ 138 w 375"/>
                <a:gd name="T7" fmla="*/ 104 h 379"/>
                <a:gd name="T8" fmla="*/ 170 w 375"/>
                <a:gd name="T9" fmla="*/ 138 h 379"/>
                <a:gd name="T10" fmla="*/ 218 w 375"/>
                <a:gd name="T11" fmla="*/ 164 h 379"/>
                <a:gd name="T12" fmla="*/ 274 w 375"/>
                <a:gd name="T13" fmla="*/ 183 h 379"/>
                <a:gd name="T14" fmla="*/ 328 w 375"/>
                <a:gd name="T15" fmla="*/ 183 h 379"/>
                <a:gd name="T16" fmla="*/ 375 w 375"/>
                <a:gd name="T17" fmla="*/ 186 h 379"/>
                <a:gd name="T18" fmla="*/ 373 w 375"/>
                <a:gd name="T19" fmla="*/ 223 h 379"/>
                <a:gd name="T20" fmla="*/ 356 w 375"/>
                <a:gd name="T21" fmla="*/ 279 h 379"/>
                <a:gd name="T22" fmla="*/ 325 w 375"/>
                <a:gd name="T23" fmla="*/ 324 h 379"/>
                <a:gd name="T24" fmla="*/ 291 w 375"/>
                <a:gd name="T25" fmla="*/ 362 h 379"/>
                <a:gd name="T26" fmla="*/ 277 w 375"/>
                <a:gd name="T27" fmla="*/ 379 h 379"/>
                <a:gd name="T28" fmla="*/ 204 w 375"/>
                <a:gd name="T29" fmla="*/ 373 h 379"/>
                <a:gd name="T30" fmla="*/ 138 w 375"/>
                <a:gd name="T31" fmla="*/ 359 h 379"/>
                <a:gd name="T32" fmla="*/ 90 w 375"/>
                <a:gd name="T33" fmla="*/ 327 h 379"/>
                <a:gd name="T34" fmla="*/ 65 w 375"/>
                <a:gd name="T35" fmla="*/ 293 h 379"/>
                <a:gd name="T36" fmla="*/ 40 w 375"/>
                <a:gd name="T37" fmla="*/ 251 h 379"/>
                <a:gd name="T38" fmla="*/ 23 w 375"/>
                <a:gd name="T39" fmla="*/ 200 h 379"/>
                <a:gd name="T40" fmla="*/ 9 w 375"/>
                <a:gd name="T41" fmla="*/ 147 h 379"/>
                <a:gd name="T42" fmla="*/ 0 w 375"/>
                <a:gd name="T43" fmla="*/ 1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79">
                  <a:moveTo>
                    <a:pt x="0" y="110"/>
                  </a:moveTo>
                  <a:lnTo>
                    <a:pt x="107" y="0"/>
                  </a:lnTo>
                  <a:lnTo>
                    <a:pt x="119" y="51"/>
                  </a:lnTo>
                  <a:lnTo>
                    <a:pt x="138" y="104"/>
                  </a:lnTo>
                  <a:lnTo>
                    <a:pt x="170" y="138"/>
                  </a:lnTo>
                  <a:lnTo>
                    <a:pt x="218" y="164"/>
                  </a:lnTo>
                  <a:lnTo>
                    <a:pt x="274" y="183"/>
                  </a:lnTo>
                  <a:lnTo>
                    <a:pt x="328" y="183"/>
                  </a:lnTo>
                  <a:lnTo>
                    <a:pt x="375" y="186"/>
                  </a:lnTo>
                  <a:lnTo>
                    <a:pt x="373" y="223"/>
                  </a:lnTo>
                  <a:lnTo>
                    <a:pt x="356" y="279"/>
                  </a:lnTo>
                  <a:lnTo>
                    <a:pt x="325" y="324"/>
                  </a:lnTo>
                  <a:lnTo>
                    <a:pt x="291" y="362"/>
                  </a:lnTo>
                  <a:lnTo>
                    <a:pt x="277" y="379"/>
                  </a:lnTo>
                  <a:lnTo>
                    <a:pt x="204" y="373"/>
                  </a:lnTo>
                  <a:lnTo>
                    <a:pt x="138" y="359"/>
                  </a:lnTo>
                  <a:lnTo>
                    <a:pt x="90" y="327"/>
                  </a:lnTo>
                  <a:lnTo>
                    <a:pt x="65" y="293"/>
                  </a:lnTo>
                  <a:lnTo>
                    <a:pt x="40" y="251"/>
                  </a:lnTo>
                  <a:lnTo>
                    <a:pt x="23" y="200"/>
                  </a:lnTo>
                  <a:lnTo>
                    <a:pt x="9" y="147"/>
                  </a:lnTo>
                  <a:lnTo>
                    <a:pt x="0" y="110"/>
                  </a:lnTo>
                  <a:close/>
                </a:path>
              </a:pathLst>
            </a:custGeom>
            <a:solidFill>
              <a:srgbClr val="FFFFFF"/>
            </a:solidFill>
            <a:ln w="12700">
              <a:solidFill>
                <a:srgbClr val="000000"/>
              </a:solidFill>
              <a:prstDash val="solid"/>
              <a:round/>
              <a:headEnd/>
              <a:tailEnd/>
            </a:ln>
          </p:spPr>
          <p:txBody>
            <a:bodyPr/>
            <a:lstStyle/>
            <a:p>
              <a:endParaRPr lang="en-GB"/>
            </a:p>
          </p:txBody>
        </p:sp>
        <p:sp>
          <p:nvSpPr>
            <p:cNvPr id="52385" name="Line 161"/>
            <p:cNvSpPr>
              <a:spLocks noChangeShapeType="1"/>
            </p:cNvSpPr>
            <p:nvPr/>
          </p:nvSpPr>
          <p:spPr bwMode="auto">
            <a:xfrm flipV="1">
              <a:off x="2545" y="1689"/>
              <a:ext cx="99"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386" name="Freeform 162"/>
            <p:cNvSpPr>
              <a:spLocks/>
            </p:cNvSpPr>
            <p:nvPr/>
          </p:nvSpPr>
          <p:spPr bwMode="auto">
            <a:xfrm>
              <a:off x="2563" y="1741"/>
              <a:ext cx="101" cy="122"/>
            </a:xfrm>
            <a:custGeom>
              <a:avLst/>
              <a:gdLst>
                <a:gd name="T0" fmla="*/ 101 w 101"/>
                <a:gd name="T1" fmla="*/ 0 h 122"/>
                <a:gd name="T2" fmla="*/ 64 w 101"/>
                <a:gd name="T3" fmla="*/ 50 h 122"/>
                <a:gd name="T4" fmla="*/ 19 w 101"/>
                <a:gd name="T5" fmla="*/ 100 h 122"/>
                <a:gd name="T6" fmla="*/ 0 w 101"/>
                <a:gd name="T7" fmla="*/ 122 h 122"/>
              </a:gdLst>
              <a:ahLst/>
              <a:cxnLst>
                <a:cxn ang="0">
                  <a:pos x="T0" y="T1"/>
                </a:cxn>
                <a:cxn ang="0">
                  <a:pos x="T2" y="T3"/>
                </a:cxn>
                <a:cxn ang="0">
                  <a:pos x="T4" y="T5"/>
                </a:cxn>
                <a:cxn ang="0">
                  <a:pos x="T6" y="T7"/>
                </a:cxn>
              </a:cxnLst>
              <a:rect l="0" t="0" r="r" b="b"/>
              <a:pathLst>
                <a:path w="101" h="122">
                  <a:moveTo>
                    <a:pt x="101" y="0"/>
                  </a:moveTo>
                  <a:lnTo>
                    <a:pt x="64" y="50"/>
                  </a:lnTo>
                  <a:lnTo>
                    <a:pt x="19" y="100"/>
                  </a:lnTo>
                  <a:lnTo>
                    <a:pt x="0"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87" name="Freeform 163"/>
            <p:cNvSpPr>
              <a:spLocks/>
            </p:cNvSpPr>
            <p:nvPr/>
          </p:nvSpPr>
          <p:spPr bwMode="auto">
            <a:xfrm>
              <a:off x="2600" y="1779"/>
              <a:ext cx="104" cy="146"/>
            </a:xfrm>
            <a:custGeom>
              <a:avLst/>
              <a:gdLst>
                <a:gd name="T0" fmla="*/ 104 w 104"/>
                <a:gd name="T1" fmla="*/ 0 h 146"/>
                <a:gd name="T2" fmla="*/ 81 w 104"/>
                <a:gd name="T3" fmla="*/ 48 h 146"/>
                <a:gd name="T4" fmla="*/ 42 w 104"/>
                <a:gd name="T5" fmla="*/ 107 h 146"/>
                <a:gd name="T6" fmla="*/ 0 w 104"/>
                <a:gd name="T7" fmla="*/ 146 h 146"/>
              </a:gdLst>
              <a:ahLst/>
              <a:cxnLst>
                <a:cxn ang="0">
                  <a:pos x="T0" y="T1"/>
                </a:cxn>
                <a:cxn ang="0">
                  <a:pos x="T2" y="T3"/>
                </a:cxn>
                <a:cxn ang="0">
                  <a:pos x="T4" y="T5"/>
                </a:cxn>
                <a:cxn ang="0">
                  <a:pos x="T6" y="T7"/>
                </a:cxn>
              </a:cxnLst>
              <a:rect l="0" t="0" r="r" b="b"/>
              <a:pathLst>
                <a:path w="104" h="146">
                  <a:moveTo>
                    <a:pt x="104" y="0"/>
                  </a:moveTo>
                  <a:lnTo>
                    <a:pt x="81" y="48"/>
                  </a:lnTo>
                  <a:lnTo>
                    <a:pt x="42" y="107"/>
                  </a:lnTo>
                  <a:lnTo>
                    <a:pt x="0" y="1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88" name="Freeform 164"/>
            <p:cNvSpPr>
              <a:spLocks/>
            </p:cNvSpPr>
            <p:nvPr/>
          </p:nvSpPr>
          <p:spPr bwMode="auto">
            <a:xfrm>
              <a:off x="2656" y="1807"/>
              <a:ext cx="107" cy="173"/>
            </a:xfrm>
            <a:custGeom>
              <a:avLst/>
              <a:gdLst>
                <a:gd name="T0" fmla="*/ 107 w 107"/>
                <a:gd name="T1" fmla="*/ 0 h 173"/>
                <a:gd name="T2" fmla="*/ 90 w 107"/>
                <a:gd name="T3" fmla="*/ 62 h 173"/>
                <a:gd name="T4" fmla="*/ 57 w 107"/>
                <a:gd name="T5" fmla="*/ 111 h 173"/>
                <a:gd name="T6" fmla="*/ 20 w 107"/>
                <a:gd name="T7" fmla="*/ 153 h 173"/>
                <a:gd name="T8" fmla="*/ 0 w 107"/>
                <a:gd name="T9" fmla="*/ 173 h 173"/>
              </a:gdLst>
              <a:ahLst/>
              <a:cxnLst>
                <a:cxn ang="0">
                  <a:pos x="T0" y="T1"/>
                </a:cxn>
                <a:cxn ang="0">
                  <a:pos x="T2" y="T3"/>
                </a:cxn>
                <a:cxn ang="0">
                  <a:pos x="T4" y="T5"/>
                </a:cxn>
                <a:cxn ang="0">
                  <a:pos x="T6" y="T7"/>
                </a:cxn>
                <a:cxn ang="0">
                  <a:pos x="T8" y="T9"/>
                </a:cxn>
              </a:cxnLst>
              <a:rect l="0" t="0" r="r" b="b"/>
              <a:pathLst>
                <a:path w="107" h="173">
                  <a:moveTo>
                    <a:pt x="107" y="0"/>
                  </a:moveTo>
                  <a:lnTo>
                    <a:pt x="90" y="62"/>
                  </a:lnTo>
                  <a:lnTo>
                    <a:pt x="57" y="111"/>
                  </a:lnTo>
                  <a:lnTo>
                    <a:pt x="20" y="153"/>
                  </a:lnTo>
                  <a:lnTo>
                    <a:pt x="0" y="17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89" name="Freeform 165"/>
            <p:cNvSpPr>
              <a:spLocks/>
            </p:cNvSpPr>
            <p:nvPr/>
          </p:nvSpPr>
          <p:spPr bwMode="auto">
            <a:xfrm>
              <a:off x="2726" y="1822"/>
              <a:ext cx="105" cy="178"/>
            </a:xfrm>
            <a:custGeom>
              <a:avLst/>
              <a:gdLst>
                <a:gd name="T0" fmla="*/ 105 w 105"/>
                <a:gd name="T1" fmla="*/ 0 h 178"/>
                <a:gd name="T2" fmla="*/ 99 w 105"/>
                <a:gd name="T3" fmla="*/ 39 h 178"/>
                <a:gd name="T4" fmla="*/ 82 w 105"/>
                <a:gd name="T5" fmla="*/ 84 h 178"/>
                <a:gd name="T6" fmla="*/ 48 w 105"/>
                <a:gd name="T7" fmla="*/ 124 h 178"/>
                <a:gd name="T8" fmla="*/ 26 w 105"/>
                <a:gd name="T9" fmla="*/ 149 h 178"/>
                <a:gd name="T10" fmla="*/ 0 w 105"/>
                <a:gd name="T11" fmla="*/ 178 h 178"/>
              </a:gdLst>
              <a:ahLst/>
              <a:cxnLst>
                <a:cxn ang="0">
                  <a:pos x="T0" y="T1"/>
                </a:cxn>
                <a:cxn ang="0">
                  <a:pos x="T2" y="T3"/>
                </a:cxn>
                <a:cxn ang="0">
                  <a:pos x="T4" y="T5"/>
                </a:cxn>
                <a:cxn ang="0">
                  <a:pos x="T6" y="T7"/>
                </a:cxn>
                <a:cxn ang="0">
                  <a:pos x="T8" y="T9"/>
                </a:cxn>
                <a:cxn ang="0">
                  <a:pos x="T10" y="T11"/>
                </a:cxn>
              </a:cxnLst>
              <a:rect l="0" t="0" r="r" b="b"/>
              <a:pathLst>
                <a:path w="105" h="178">
                  <a:moveTo>
                    <a:pt x="105" y="0"/>
                  </a:moveTo>
                  <a:lnTo>
                    <a:pt x="99" y="39"/>
                  </a:lnTo>
                  <a:lnTo>
                    <a:pt x="82" y="84"/>
                  </a:lnTo>
                  <a:lnTo>
                    <a:pt x="48" y="124"/>
                  </a:lnTo>
                  <a:lnTo>
                    <a:pt x="26" y="149"/>
                  </a:lnTo>
                  <a:lnTo>
                    <a:pt x="0" y="1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90" name="Freeform 166"/>
            <p:cNvSpPr>
              <a:spLocks/>
            </p:cNvSpPr>
            <p:nvPr/>
          </p:nvSpPr>
          <p:spPr bwMode="auto">
            <a:xfrm>
              <a:off x="2613" y="1664"/>
              <a:ext cx="280" cy="195"/>
            </a:xfrm>
            <a:custGeom>
              <a:avLst/>
              <a:gdLst>
                <a:gd name="T0" fmla="*/ 0 w 280"/>
                <a:gd name="T1" fmla="*/ 0 h 195"/>
                <a:gd name="T2" fmla="*/ 6 w 280"/>
                <a:gd name="T3" fmla="*/ 45 h 195"/>
                <a:gd name="T4" fmla="*/ 17 w 280"/>
                <a:gd name="T5" fmla="*/ 90 h 195"/>
                <a:gd name="T6" fmla="*/ 34 w 280"/>
                <a:gd name="T7" fmla="*/ 124 h 195"/>
                <a:gd name="T8" fmla="*/ 56 w 280"/>
                <a:gd name="T9" fmla="*/ 150 h 195"/>
                <a:gd name="T10" fmla="*/ 100 w 280"/>
                <a:gd name="T11" fmla="*/ 164 h 195"/>
                <a:gd name="T12" fmla="*/ 136 w 280"/>
                <a:gd name="T13" fmla="*/ 178 h 195"/>
                <a:gd name="T14" fmla="*/ 173 w 280"/>
                <a:gd name="T15" fmla="*/ 189 h 195"/>
                <a:gd name="T16" fmla="*/ 226 w 280"/>
                <a:gd name="T17" fmla="*/ 192 h 195"/>
                <a:gd name="T18" fmla="*/ 280 w 280"/>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95">
                  <a:moveTo>
                    <a:pt x="0" y="0"/>
                  </a:moveTo>
                  <a:lnTo>
                    <a:pt x="6" y="45"/>
                  </a:lnTo>
                  <a:lnTo>
                    <a:pt x="17" y="90"/>
                  </a:lnTo>
                  <a:lnTo>
                    <a:pt x="34" y="124"/>
                  </a:lnTo>
                  <a:lnTo>
                    <a:pt x="56" y="150"/>
                  </a:lnTo>
                  <a:lnTo>
                    <a:pt x="100" y="164"/>
                  </a:lnTo>
                  <a:lnTo>
                    <a:pt x="136" y="178"/>
                  </a:lnTo>
                  <a:lnTo>
                    <a:pt x="173" y="189"/>
                  </a:lnTo>
                  <a:lnTo>
                    <a:pt x="226" y="192"/>
                  </a:lnTo>
                  <a:lnTo>
                    <a:pt x="28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91" name="Freeform 167"/>
            <p:cNvSpPr>
              <a:spLocks/>
            </p:cNvSpPr>
            <p:nvPr/>
          </p:nvSpPr>
          <p:spPr bwMode="auto">
            <a:xfrm>
              <a:off x="2579" y="1698"/>
              <a:ext cx="302" cy="211"/>
            </a:xfrm>
            <a:custGeom>
              <a:avLst/>
              <a:gdLst>
                <a:gd name="T0" fmla="*/ 0 w 302"/>
                <a:gd name="T1" fmla="*/ 0 h 211"/>
                <a:gd name="T2" fmla="*/ 14 w 302"/>
                <a:gd name="T3" fmla="*/ 67 h 211"/>
                <a:gd name="T4" fmla="*/ 31 w 302"/>
                <a:gd name="T5" fmla="*/ 107 h 211"/>
                <a:gd name="T6" fmla="*/ 51 w 302"/>
                <a:gd name="T7" fmla="*/ 138 h 211"/>
                <a:gd name="T8" fmla="*/ 84 w 302"/>
                <a:gd name="T9" fmla="*/ 160 h 211"/>
                <a:gd name="T10" fmla="*/ 125 w 302"/>
                <a:gd name="T11" fmla="*/ 180 h 211"/>
                <a:gd name="T12" fmla="*/ 173 w 302"/>
                <a:gd name="T13" fmla="*/ 197 h 211"/>
                <a:gd name="T14" fmla="*/ 240 w 302"/>
                <a:gd name="T15" fmla="*/ 205 h 211"/>
                <a:gd name="T16" fmla="*/ 302 w 302"/>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11">
                  <a:moveTo>
                    <a:pt x="0" y="0"/>
                  </a:moveTo>
                  <a:lnTo>
                    <a:pt x="14" y="67"/>
                  </a:lnTo>
                  <a:lnTo>
                    <a:pt x="31" y="107"/>
                  </a:lnTo>
                  <a:lnTo>
                    <a:pt x="51" y="138"/>
                  </a:lnTo>
                  <a:lnTo>
                    <a:pt x="84" y="160"/>
                  </a:lnTo>
                  <a:lnTo>
                    <a:pt x="125" y="180"/>
                  </a:lnTo>
                  <a:lnTo>
                    <a:pt x="173" y="197"/>
                  </a:lnTo>
                  <a:lnTo>
                    <a:pt x="240" y="205"/>
                  </a:lnTo>
                  <a:lnTo>
                    <a:pt x="302" y="2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2392" name="Freeform 168"/>
            <p:cNvSpPr>
              <a:spLocks/>
            </p:cNvSpPr>
            <p:nvPr/>
          </p:nvSpPr>
          <p:spPr bwMode="auto">
            <a:xfrm>
              <a:off x="2554" y="1732"/>
              <a:ext cx="257" cy="224"/>
            </a:xfrm>
            <a:custGeom>
              <a:avLst/>
              <a:gdLst>
                <a:gd name="T0" fmla="*/ 0 w 257"/>
                <a:gd name="T1" fmla="*/ 0 h 224"/>
                <a:gd name="T2" fmla="*/ 26 w 257"/>
                <a:gd name="T3" fmla="*/ 98 h 224"/>
                <a:gd name="T4" fmla="*/ 65 w 257"/>
                <a:gd name="T5" fmla="*/ 151 h 224"/>
                <a:gd name="T6" fmla="*/ 113 w 257"/>
                <a:gd name="T7" fmla="*/ 190 h 224"/>
                <a:gd name="T8" fmla="*/ 159 w 257"/>
                <a:gd name="T9" fmla="*/ 210 h 224"/>
                <a:gd name="T10" fmla="*/ 207 w 257"/>
                <a:gd name="T11" fmla="*/ 221 h 224"/>
                <a:gd name="T12" fmla="*/ 257 w 257"/>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57" h="224">
                  <a:moveTo>
                    <a:pt x="0" y="0"/>
                  </a:moveTo>
                  <a:lnTo>
                    <a:pt x="26" y="98"/>
                  </a:lnTo>
                  <a:lnTo>
                    <a:pt x="65" y="151"/>
                  </a:lnTo>
                  <a:lnTo>
                    <a:pt x="113" y="190"/>
                  </a:lnTo>
                  <a:lnTo>
                    <a:pt x="159" y="210"/>
                  </a:lnTo>
                  <a:lnTo>
                    <a:pt x="207" y="221"/>
                  </a:lnTo>
                  <a:lnTo>
                    <a:pt x="257" y="2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52403" name="Group 179"/>
          <p:cNvGrpSpPr>
            <a:grpSpLocks/>
          </p:cNvGrpSpPr>
          <p:nvPr/>
        </p:nvGrpSpPr>
        <p:grpSpPr bwMode="auto">
          <a:xfrm>
            <a:off x="3433763" y="2814638"/>
            <a:ext cx="731837" cy="666750"/>
            <a:chOff x="3494" y="1099"/>
            <a:chExt cx="564" cy="552"/>
          </a:xfrm>
        </p:grpSpPr>
        <p:grpSp>
          <p:nvGrpSpPr>
            <p:cNvPr id="52396" name="Group 172"/>
            <p:cNvGrpSpPr>
              <a:grpSpLocks/>
            </p:cNvGrpSpPr>
            <p:nvPr/>
          </p:nvGrpSpPr>
          <p:grpSpPr bwMode="auto">
            <a:xfrm>
              <a:off x="3494" y="1099"/>
              <a:ext cx="483" cy="322"/>
              <a:chOff x="3494" y="1099"/>
              <a:chExt cx="483" cy="322"/>
            </a:xfrm>
          </p:grpSpPr>
          <p:sp>
            <p:nvSpPr>
              <p:cNvPr id="52394" name="Freeform 170"/>
              <p:cNvSpPr>
                <a:spLocks/>
              </p:cNvSpPr>
              <p:nvPr/>
            </p:nvSpPr>
            <p:spPr bwMode="auto">
              <a:xfrm>
                <a:off x="3505" y="1108"/>
                <a:ext cx="464" cy="307"/>
              </a:xfrm>
              <a:custGeom>
                <a:avLst/>
                <a:gdLst>
                  <a:gd name="T0" fmla="*/ 35 w 464"/>
                  <a:gd name="T1" fmla="*/ 0 h 307"/>
                  <a:gd name="T2" fmla="*/ 14 w 464"/>
                  <a:gd name="T3" fmla="*/ 123 h 307"/>
                  <a:gd name="T4" fmla="*/ 0 w 464"/>
                  <a:gd name="T5" fmla="*/ 206 h 307"/>
                  <a:gd name="T6" fmla="*/ 1 w 464"/>
                  <a:gd name="T7" fmla="*/ 228 h 307"/>
                  <a:gd name="T8" fmla="*/ 120 w 464"/>
                  <a:gd name="T9" fmla="*/ 244 h 307"/>
                  <a:gd name="T10" fmla="*/ 261 w 464"/>
                  <a:gd name="T11" fmla="*/ 273 h 307"/>
                  <a:gd name="T12" fmla="*/ 347 w 464"/>
                  <a:gd name="T13" fmla="*/ 292 h 307"/>
                  <a:gd name="T14" fmla="*/ 403 w 464"/>
                  <a:gd name="T15" fmla="*/ 306 h 307"/>
                  <a:gd name="T16" fmla="*/ 413 w 464"/>
                  <a:gd name="T17" fmla="*/ 307 h 307"/>
                  <a:gd name="T18" fmla="*/ 422 w 464"/>
                  <a:gd name="T19" fmla="*/ 297 h 307"/>
                  <a:gd name="T20" fmla="*/ 431 w 464"/>
                  <a:gd name="T21" fmla="*/ 249 h 307"/>
                  <a:gd name="T22" fmla="*/ 442 w 464"/>
                  <a:gd name="T23" fmla="*/ 199 h 307"/>
                  <a:gd name="T24" fmla="*/ 452 w 464"/>
                  <a:gd name="T25" fmla="*/ 152 h 307"/>
                  <a:gd name="T26" fmla="*/ 458 w 464"/>
                  <a:gd name="T27" fmla="*/ 118 h 307"/>
                  <a:gd name="T28" fmla="*/ 464 w 464"/>
                  <a:gd name="T29" fmla="*/ 87 h 307"/>
                  <a:gd name="T30" fmla="*/ 455 w 464"/>
                  <a:gd name="T31" fmla="*/ 76 h 307"/>
                  <a:gd name="T32" fmla="*/ 315 w 464"/>
                  <a:gd name="T33" fmla="*/ 54 h 307"/>
                  <a:gd name="T34" fmla="*/ 254 w 464"/>
                  <a:gd name="T35" fmla="*/ 43 h 307"/>
                  <a:gd name="T36" fmla="*/ 149 w 464"/>
                  <a:gd name="T37" fmla="*/ 21 h 307"/>
                  <a:gd name="T38" fmla="*/ 92 w 464"/>
                  <a:gd name="T39" fmla="*/ 6 h 307"/>
                  <a:gd name="T40" fmla="*/ 47 w 464"/>
                  <a:gd name="T41" fmla="*/ 2 h 307"/>
                  <a:gd name="T42" fmla="*/ 35 w 464"/>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307">
                    <a:moveTo>
                      <a:pt x="35" y="0"/>
                    </a:moveTo>
                    <a:lnTo>
                      <a:pt x="14" y="123"/>
                    </a:lnTo>
                    <a:lnTo>
                      <a:pt x="0" y="206"/>
                    </a:lnTo>
                    <a:lnTo>
                      <a:pt x="1" y="228"/>
                    </a:lnTo>
                    <a:lnTo>
                      <a:pt x="120" y="244"/>
                    </a:lnTo>
                    <a:lnTo>
                      <a:pt x="261" y="273"/>
                    </a:lnTo>
                    <a:lnTo>
                      <a:pt x="347" y="292"/>
                    </a:lnTo>
                    <a:lnTo>
                      <a:pt x="403" y="306"/>
                    </a:lnTo>
                    <a:lnTo>
                      <a:pt x="413" y="307"/>
                    </a:lnTo>
                    <a:lnTo>
                      <a:pt x="422" y="297"/>
                    </a:lnTo>
                    <a:lnTo>
                      <a:pt x="431" y="249"/>
                    </a:lnTo>
                    <a:lnTo>
                      <a:pt x="442" y="199"/>
                    </a:lnTo>
                    <a:lnTo>
                      <a:pt x="452" y="152"/>
                    </a:lnTo>
                    <a:lnTo>
                      <a:pt x="458" y="118"/>
                    </a:lnTo>
                    <a:lnTo>
                      <a:pt x="464" y="87"/>
                    </a:lnTo>
                    <a:lnTo>
                      <a:pt x="455" y="76"/>
                    </a:lnTo>
                    <a:lnTo>
                      <a:pt x="315" y="54"/>
                    </a:lnTo>
                    <a:lnTo>
                      <a:pt x="254" y="43"/>
                    </a:lnTo>
                    <a:lnTo>
                      <a:pt x="149" y="21"/>
                    </a:lnTo>
                    <a:lnTo>
                      <a:pt x="92" y="6"/>
                    </a:lnTo>
                    <a:lnTo>
                      <a:pt x="47" y="2"/>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95" name="Freeform 171"/>
              <p:cNvSpPr>
                <a:spLocks/>
              </p:cNvSpPr>
              <p:nvPr/>
            </p:nvSpPr>
            <p:spPr bwMode="auto">
              <a:xfrm>
                <a:off x="3494" y="1099"/>
                <a:ext cx="483" cy="322"/>
              </a:xfrm>
              <a:custGeom>
                <a:avLst/>
                <a:gdLst>
                  <a:gd name="T0" fmla="*/ 50 w 483"/>
                  <a:gd name="T1" fmla="*/ 0 h 322"/>
                  <a:gd name="T2" fmla="*/ 152 w 483"/>
                  <a:gd name="T3" fmla="*/ 22 h 322"/>
                  <a:gd name="T4" fmla="*/ 274 w 483"/>
                  <a:gd name="T5" fmla="*/ 50 h 322"/>
                  <a:gd name="T6" fmla="*/ 349 w 483"/>
                  <a:gd name="T7" fmla="*/ 60 h 322"/>
                  <a:gd name="T8" fmla="*/ 426 w 483"/>
                  <a:gd name="T9" fmla="*/ 70 h 322"/>
                  <a:gd name="T10" fmla="*/ 475 w 483"/>
                  <a:gd name="T11" fmla="*/ 77 h 322"/>
                  <a:gd name="T12" fmla="*/ 483 w 483"/>
                  <a:gd name="T13" fmla="*/ 92 h 322"/>
                  <a:gd name="T14" fmla="*/ 475 w 483"/>
                  <a:gd name="T15" fmla="*/ 129 h 322"/>
                  <a:gd name="T16" fmla="*/ 459 w 483"/>
                  <a:gd name="T17" fmla="*/ 210 h 322"/>
                  <a:gd name="T18" fmla="*/ 448 w 483"/>
                  <a:gd name="T19" fmla="*/ 279 h 322"/>
                  <a:gd name="T20" fmla="*/ 439 w 483"/>
                  <a:gd name="T21" fmla="*/ 315 h 322"/>
                  <a:gd name="T22" fmla="*/ 424 w 483"/>
                  <a:gd name="T23" fmla="*/ 322 h 322"/>
                  <a:gd name="T24" fmla="*/ 177 w 483"/>
                  <a:gd name="T25" fmla="*/ 270 h 322"/>
                  <a:gd name="T26" fmla="*/ 8 w 483"/>
                  <a:gd name="T27" fmla="*/ 245 h 322"/>
                  <a:gd name="T28" fmla="*/ 0 w 483"/>
                  <a:gd name="T29" fmla="*/ 235 h 322"/>
                  <a:gd name="T30" fmla="*/ 17 w 483"/>
                  <a:gd name="T31" fmla="*/ 152 h 322"/>
                  <a:gd name="T32" fmla="*/ 30 w 483"/>
                  <a:gd name="T33" fmla="*/ 80 h 322"/>
                  <a:gd name="T34" fmla="*/ 40 w 483"/>
                  <a:gd name="T35" fmla="*/ 14 h 322"/>
                  <a:gd name="T36" fmla="*/ 51 w 483"/>
                  <a:gd name="T37" fmla="*/ 21 h 322"/>
                  <a:gd name="T38" fmla="*/ 57 w 483"/>
                  <a:gd name="T39" fmla="*/ 43 h 322"/>
                  <a:gd name="T40" fmla="*/ 242 w 483"/>
                  <a:gd name="T41" fmla="*/ 184 h 322"/>
                  <a:gd name="T42" fmla="*/ 470 w 483"/>
                  <a:gd name="T43" fmla="*/ 129 h 322"/>
                  <a:gd name="T44" fmla="*/ 465 w 483"/>
                  <a:gd name="T45" fmla="*/ 139 h 322"/>
                  <a:gd name="T46" fmla="*/ 246 w 483"/>
                  <a:gd name="T47" fmla="*/ 201 h 322"/>
                  <a:gd name="T48" fmla="*/ 233 w 483"/>
                  <a:gd name="T49" fmla="*/ 197 h 322"/>
                  <a:gd name="T50" fmla="*/ 54 w 483"/>
                  <a:gd name="T51" fmla="*/ 60 h 322"/>
                  <a:gd name="T52" fmla="*/ 43 w 483"/>
                  <a:gd name="T53" fmla="*/ 67 h 322"/>
                  <a:gd name="T54" fmla="*/ 28 w 483"/>
                  <a:gd name="T55" fmla="*/ 153 h 322"/>
                  <a:gd name="T56" fmla="*/ 133 w 483"/>
                  <a:gd name="T57" fmla="*/ 145 h 322"/>
                  <a:gd name="T58" fmla="*/ 23 w 483"/>
                  <a:gd name="T59" fmla="*/ 165 h 322"/>
                  <a:gd name="T60" fmla="*/ 18 w 483"/>
                  <a:gd name="T61" fmla="*/ 223 h 322"/>
                  <a:gd name="T62" fmla="*/ 22 w 483"/>
                  <a:gd name="T63" fmla="*/ 229 h 322"/>
                  <a:gd name="T64" fmla="*/ 144 w 483"/>
                  <a:gd name="T65" fmla="*/ 251 h 322"/>
                  <a:gd name="T66" fmla="*/ 262 w 483"/>
                  <a:gd name="T67" fmla="*/ 271 h 322"/>
                  <a:gd name="T68" fmla="*/ 351 w 483"/>
                  <a:gd name="T69" fmla="*/ 291 h 322"/>
                  <a:gd name="T70" fmla="*/ 414 w 483"/>
                  <a:gd name="T71" fmla="*/ 310 h 322"/>
                  <a:gd name="T72" fmla="*/ 429 w 483"/>
                  <a:gd name="T73" fmla="*/ 306 h 322"/>
                  <a:gd name="T74" fmla="*/ 437 w 483"/>
                  <a:gd name="T75" fmla="*/ 258 h 322"/>
                  <a:gd name="T76" fmla="*/ 313 w 483"/>
                  <a:gd name="T77" fmla="*/ 182 h 322"/>
                  <a:gd name="T78" fmla="*/ 326 w 483"/>
                  <a:gd name="T79" fmla="*/ 173 h 322"/>
                  <a:gd name="T80" fmla="*/ 441 w 483"/>
                  <a:gd name="T81" fmla="*/ 236 h 322"/>
                  <a:gd name="T82" fmla="*/ 453 w 483"/>
                  <a:gd name="T83" fmla="*/ 182 h 322"/>
                  <a:gd name="T84" fmla="*/ 467 w 483"/>
                  <a:gd name="T85" fmla="*/ 132 h 322"/>
                  <a:gd name="T86" fmla="*/ 470 w 483"/>
                  <a:gd name="T87" fmla="*/ 98 h 322"/>
                  <a:gd name="T88" fmla="*/ 417 w 483"/>
                  <a:gd name="T89" fmla="*/ 90 h 322"/>
                  <a:gd name="T90" fmla="*/ 278 w 483"/>
                  <a:gd name="T91" fmla="*/ 61 h 322"/>
                  <a:gd name="T92" fmla="*/ 100 w 483"/>
                  <a:gd name="T93" fmla="*/ 22 h 322"/>
                  <a:gd name="T94" fmla="*/ 49 w 483"/>
                  <a:gd name="T95" fmla="*/ 11 h 322"/>
                  <a:gd name="T96" fmla="*/ 50 w 483"/>
                  <a:gd name="T9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322">
                    <a:moveTo>
                      <a:pt x="50" y="0"/>
                    </a:moveTo>
                    <a:lnTo>
                      <a:pt x="152" y="22"/>
                    </a:lnTo>
                    <a:lnTo>
                      <a:pt x="274" y="50"/>
                    </a:lnTo>
                    <a:lnTo>
                      <a:pt x="349" y="60"/>
                    </a:lnTo>
                    <a:lnTo>
                      <a:pt x="426" y="70"/>
                    </a:lnTo>
                    <a:lnTo>
                      <a:pt x="475" y="77"/>
                    </a:lnTo>
                    <a:lnTo>
                      <a:pt x="483" y="92"/>
                    </a:lnTo>
                    <a:lnTo>
                      <a:pt x="475" y="129"/>
                    </a:lnTo>
                    <a:lnTo>
                      <a:pt x="459" y="210"/>
                    </a:lnTo>
                    <a:lnTo>
                      <a:pt x="448" y="279"/>
                    </a:lnTo>
                    <a:lnTo>
                      <a:pt x="439" y="315"/>
                    </a:lnTo>
                    <a:lnTo>
                      <a:pt x="424" y="322"/>
                    </a:lnTo>
                    <a:lnTo>
                      <a:pt x="177" y="270"/>
                    </a:lnTo>
                    <a:lnTo>
                      <a:pt x="8" y="245"/>
                    </a:lnTo>
                    <a:lnTo>
                      <a:pt x="0" y="235"/>
                    </a:lnTo>
                    <a:lnTo>
                      <a:pt x="17" y="152"/>
                    </a:lnTo>
                    <a:lnTo>
                      <a:pt x="30" y="80"/>
                    </a:lnTo>
                    <a:lnTo>
                      <a:pt x="40" y="14"/>
                    </a:lnTo>
                    <a:lnTo>
                      <a:pt x="51" y="21"/>
                    </a:lnTo>
                    <a:lnTo>
                      <a:pt x="57" y="43"/>
                    </a:lnTo>
                    <a:lnTo>
                      <a:pt x="242" y="184"/>
                    </a:lnTo>
                    <a:lnTo>
                      <a:pt x="470" y="129"/>
                    </a:lnTo>
                    <a:lnTo>
                      <a:pt x="465" y="139"/>
                    </a:lnTo>
                    <a:lnTo>
                      <a:pt x="246" y="201"/>
                    </a:lnTo>
                    <a:lnTo>
                      <a:pt x="233" y="197"/>
                    </a:lnTo>
                    <a:lnTo>
                      <a:pt x="54" y="60"/>
                    </a:lnTo>
                    <a:lnTo>
                      <a:pt x="43" y="67"/>
                    </a:lnTo>
                    <a:lnTo>
                      <a:pt x="28" y="153"/>
                    </a:lnTo>
                    <a:lnTo>
                      <a:pt x="133" y="145"/>
                    </a:lnTo>
                    <a:lnTo>
                      <a:pt x="23" y="165"/>
                    </a:lnTo>
                    <a:lnTo>
                      <a:pt x="18" y="223"/>
                    </a:lnTo>
                    <a:lnTo>
                      <a:pt x="22" y="229"/>
                    </a:lnTo>
                    <a:lnTo>
                      <a:pt x="144" y="251"/>
                    </a:lnTo>
                    <a:lnTo>
                      <a:pt x="262" y="271"/>
                    </a:lnTo>
                    <a:lnTo>
                      <a:pt x="351" y="291"/>
                    </a:lnTo>
                    <a:lnTo>
                      <a:pt x="414" y="310"/>
                    </a:lnTo>
                    <a:lnTo>
                      <a:pt x="429" y="306"/>
                    </a:lnTo>
                    <a:lnTo>
                      <a:pt x="437" y="258"/>
                    </a:lnTo>
                    <a:lnTo>
                      <a:pt x="313" y="182"/>
                    </a:lnTo>
                    <a:lnTo>
                      <a:pt x="326" y="173"/>
                    </a:lnTo>
                    <a:lnTo>
                      <a:pt x="441" y="236"/>
                    </a:lnTo>
                    <a:lnTo>
                      <a:pt x="453" y="182"/>
                    </a:lnTo>
                    <a:lnTo>
                      <a:pt x="467" y="132"/>
                    </a:lnTo>
                    <a:lnTo>
                      <a:pt x="470" y="98"/>
                    </a:lnTo>
                    <a:lnTo>
                      <a:pt x="417" y="90"/>
                    </a:lnTo>
                    <a:lnTo>
                      <a:pt x="278" y="61"/>
                    </a:lnTo>
                    <a:lnTo>
                      <a:pt x="100" y="22"/>
                    </a:lnTo>
                    <a:lnTo>
                      <a:pt x="49" y="1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2399" name="Group 175"/>
            <p:cNvGrpSpPr>
              <a:grpSpLocks/>
            </p:cNvGrpSpPr>
            <p:nvPr/>
          </p:nvGrpSpPr>
          <p:grpSpPr bwMode="auto">
            <a:xfrm>
              <a:off x="3545" y="1157"/>
              <a:ext cx="500" cy="388"/>
              <a:chOff x="3545" y="1157"/>
              <a:chExt cx="500" cy="388"/>
            </a:xfrm>
          </p:grpSpPr>
          <p:sp>
            <p:nvSpPr>
              <p:cNvPr id="52397" name="Freeform 173"/>
              <p:cNvSpPr>
                <a:spLocks/>
              </p:cNvSpPr>
              <p:nvPr/>
            </p:nvSpPr>
            <p:spPr bwMode="auto">
              <a:xfrm>
                <a:off x="3555" y="1165"/>
                <a:ext cx="484" cy="372"/>
              </a:xfrm>
              <a:custGeom>
                <a:avLst/>
                <a:gdLst>
                  <a:gd name="T0" fmla="*/ 78 w 484"/>
                  <a:gd name="T1" fmla="*/ 0 h 372"/>
                  <a:gd name="T2" fmla="*/ 34 w 484"/>
                  <a:gd name="T3" fmla="*/ 115 h 372"/>
                  <a:gd name="T4" fmla="*/ 4 w 484"/>
                  <a:gd name="T5" fmla="*/ 193 h 372"/>
                  <a:gd name="T6" fmla="*/ 0 w 484"/>
                  <a:gd name="T7" fmla="*/ 217 h 372"/>
                  <a:gd name="T8" fmla="*/ 115 w 484"/>
                  <a:gd name="T9" fmla="*/ 255 h 372"/>
                  <a:gd name="T10" fmla="*/ 248 w 484"/>
                  <a:gd name="T11" fmla="*/ 310 h 372"/>
                  <a:gd name="T12" fmla="*/ 330 w 484"/>
                  <a:gd name="T13" fmla="*/ 344 h 372"/>
                  <a:gd name="T14" fmla="*/ 382 w 484"/>
                  <a:gd name="T15" fmla="*/ 368 h 372"/>
                  <a:gd name="T16" fmla="*/ 392 w 484"/>
                  <a:gd name="T17" fmla="*/ 372 h 372"/>
                  <a:gd name="T18" fmla="*/ 403 w 484"/>
                  <a:gd name="T19" fmla="*/ 364 h 372"/>
                  <a:gd name="T20" fmla="*/ 420 w 484"/>
                  <a:gd name="T21" fmla="*/ 320 h 372"/>
                  <a:gd name="T22" fmla="*/ 440 w 484"/>
                  <a:gd name="T23" fmla="*/ 272 h 372"/>
                  <a:gd name="T24" fmla="*/ 460 w 484"/>
                  <a:gd name="T25" fmla="*/ 228 h 372"/>
                  <a:gd name="T26" fmla="*/ 473 w 484"/>
                  <a:gd name="T27" fmla="*/ 196 h 372"/>
                  <a:gd name="T28" fmla="*/ 484 w 484"/>
                  <a:gd name="T29" fmla="*/ 167 h 372"/>
                  <a:gd name="T30" fmla="*/ 476 w 484"/>
                  <a:gd name="T31" fmla="*/ 153 h 372"/>
                  <a:gd name="T32" fmla="*/ 343 w 484"/>
                  <a:gd name="T33" fmla="*/ 107 h 372"/>
                  <a:gd name="T34" fmla="*/ 286 w 484"/>
                  <a:gd name="T35" fmla="*/ 84 h 372"/>
                  <a:gd name="T36" fmla="*/ 186 w 484"/>
                  <a:gd name="T37" fmla="*/ 42 h 372"/>
                  <a:gd name="T38" fmla="*/ 132 w 484"/>
                  <a:gd name="T39" fmla="*/ 16 h 372"/>
                  <a:gd name="T40" fmla="*/ 89 w 484"/>
                  <a:gd name="T41" fmla="*/ 4 h 372"/>
                  <a:gd name="T42" fmla="*/ 78 w 484"/>
                  <a:gd name="T4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4" h="372">
                    <a:moveTo>
                      <a:pt x="78" y="0"/>
                    </a:moveTo>
                    <a:lnTo>
                      <a:pt x="34" y="115"/>
                    </a:lnTo>
                    <a:lnTo>
                      <a:pt x="4" y="193"/>
                    </a:lnTo>
                    <a:lnTo>
                      <a:pt x="0" y="217"/>
                    </a:lnTo>
                    <a:lnTo>
                      <a:pt x="115" y="255"/>
                    </a:lnTo>
                    <a:lnTo>
                      <a:pt x="248" y="310"/>
                    </a:lnTo>
                    <a:lnTo>
                      <a:pt x="330" y="344"/>
                    </a:lnTo>
                    <a:lnTo>
                      <a:pt x="382" y="368"/>
                    </a:lnTo>
                    <a:lnTo>
                      <a:pt x="392" y="372"/>
                    </a:lnTo>
                    <a:lnTo>
                      <a:pt x="403" y="364"/>
                    </a:lnTo>
                    <a:lnTo>
                      <a:pt x="420" y="320"/>
                    </a:lnTo>
                    <a:lnTo>
                      <a:pt x="440" y="272"/>
                    </a:lnTo>
                    <a:lnTo>
                      <a:pt x="460" y="228"/>
                    </a:lnTo>
                    <a:lnTo>
                      <a:pt x="473" y="196"/>
                    </a:lnTo>
                    <a:lnTo>
                      <a:pt x="484" y="167"/>
                    </a:lnTo>
                    <a:lnTo>
                      <a:pt x="476" y="153"/>
                    </a:lnTo>
                    <a:lnTo>
                      <a:pt x="343" y="107"/>
                    </a:lnTo>
                    <a:lnTo>
                      <a:pt x="286" y="84"/>
                    </a:lnTo>
                    <a:lnTo>
                      <a:pt x="186" y="42"/>
                    </a:lnTo>
                    <a:lnTo>
                      <a:pt x="132" y="16"/>
                    </a:lnTo>
                    <a:lnTo>
                      <a:pt x="89" y="4"/>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398" name="Freeform 174"/>
              <p:cNvSpPr>
                <a:spLocks/>
              </p:cNvSpPr>
              <p:nvPr/>
            </p:nvSpPr>
            <p:spPr bwMode="auto">
              <a:xfrm>
                <a:off x="3545" y="1157"/>
                <a:ext cx="500" cy="388"/>
              </a:xfrm>
              <a:custGeom>
                <a:avLst/>
                <a:gdLst>
                  <a:gd name="T0" fmla="*/ 93 w 500"/>
                  <a:gd name="T1" fmla="*/ 0 h 388"/>
                  <a:gd name="T2" fmla="*/ 189 w 500"/>
                  <a:gd name="T3" fmla="*/ 41 h 388"/>
                  <a:gd name="T4" fmla="*/ 304 w 500"/>
                  <a:gd name="T5" fmla="*/ 91 h 388"/>
                  <a:gd name="T6" fmla="*/ 375 w 500"/>
                  <a:gd name="T7" fmla="*/ 116 h 388"/>
                  <a:gd name="T8" fmla="*/ 447 w 500"/>
                  <a:gd name="T9" fmla="*/ 141 h 388"/>
                  <a:gd name="T10" fmla="*/ 496 w 500"/>
                  <a:gd name="T11" fmla="*/ 156 h 388"/>
                  <a:gd name="T12" fmla="*/ 500 w 500"/>
                  <a:gd name="T13" fmla="*/ 171 h 388"/>
                  <a:gd name="T14" fmla="*/ 485 w 500"/>
                  <a:gd name="T15" fmla="*/ 208 h 388"/>
                  <a:gd name="T16" fmla="*/ 453 w 500"/>
                  <a:gd name="T17" fmla="*/ 285 h 388"/>
                  <a:gd name="T18" fmla="*/ 429 w 500"/>
                  <a:gd name="T19" fmla="*/ 351 h 388"/>
                  <a:gd name="T20" fmla="*/ 414 w 500"/>
                  <a:gd name="T21" fmla="*/ 384 h 388"/>
                  <a:gd name="T22" fmla="*/ 398 w 500"/>
                  <a:gd name="T23" fmla="*/ 388 h 388"/>
                  <a:gd name="T24" fmla="*/ 166 w 500"/>
                  <a:gd name="T25" fmla="*/ 291 h 388"/>
                  <a:gd name="T26" fmla="*/ 5 w 500"/>
                  <a:gd name="T27" fmla="*/ 232 h 388"/>
                  <a:gd name="T28" fmla="*/ 0 w 500"/>
                  <a:gd name="T29" fmla="*/ 221 h 388"/>
                  <a:gd name="T30" fmla="*/ 31 w 500"/>
                  <a:gd name="T31" fmla="*/ 142 h 388"/>
                  <a:gd name="T32" fmla="*/ 58 w 500"/>
                  <a:gd name="T33" fmla="*/ 75 h 388"/>
                  <a:gd name="T34" fmla="*/ 81 w 500"/>
                  <a:gd name="T35" fmla="*/ 11 h 388"/>
                  <a:gd name="T36" fmla="*/ 90 w 500"/>
                  <a:gd name="T37" fmla="*/ 20 h 388"/>
                  <a:gd name="T38" fmla="*/ 92 w 500"/>
                  <a:gd name="T39" fmla="*/ 44 h 388"/>
                  <a:gd name="T40" fmla="*/ 246 w 500"/>
                  <a:gd name="T41" fmla="*/ 217 h 388"/>
                  <a:gd name="T42" fmla="*/ 479 w 500"/>
                  <a:gd name="T43" fmla="*/ 207 h 388"/>
                  <a:gd name="T44" fmla="*/ 473 w 500"/>
                  <a:gd name="T45" fmla="*/ 216 h 388"/>
                  <a:gd name="T46" fmla="*/ 247 w 500"/>
                  <a:gd name="T47" fmla="*/ 235 h 388"/>
                  <a:gd name="T48" fmla="*/ 234 w 500"/>
                  <a:gd name="T49" fmla="*/ 229 h 388"/>
                  <a:gd name="T50" fmla="*/ 86 w 500"/>
                  <a:gd name="T51" fmla="*/ 60 h 388"/>
                  <a:gd name="T52" fmla="*/ 73 w 500"/>
                  <a:gd name="T53" fmla="*/ 65 h 388"/>
                  <a:gd name="T54" fmla="*/ 42 w 500"/>
                  <a:gd name="T55" fmla="*/ 146 h 388"/>
                  <a:gd name="T56" fmla="*/ 148 w 500"/>
                  <a:gd name="T57" fmla="*/ 158 h 388"/>
                  <a:gd name="T58" fmla="*/ 37 w 500"/>
                  <a:gd name="T59" fmla="*/ 156 h 388"/>
                  <a:gd name="T60" fmla="*/ 19 w 500"/>
                  <a:gd name="T61" fmla="*/ 213 h 388"/>
                  <a:gd name="T62" fmla="*/ 23 w 500"/>
                  <a:gd name="T63" fmla="*/ 220 h 388"/>
                  <a:gd name="T64" fmla="*/ 139 w 500"/>
                  <a:gd name="T65" fmla="*/ 265 h 388"/>
                  <a:gd name="T66" fmla="*/ 249 w 500"/>
                  <a:gd name="T67" fmla="*/ 307 h 388"/>
                  <a:gd name="T68" fmla="*/ 332 w 500"/>
                  <a:gd name="T69" fmla="*/ 345 h 388"/>
                  <a:gd name="T70" fmla="*/ 391 w 500"/>
                  <a:gd name="T71" fmla="*/ 374 h 388"/>
                  <a:gd name="T72" fmla="*/ 405 w 500"/>
                  <a:gd name="T73" fmla="*/ 373 h 388"/>
                  <a:gd name="T74" fmla="*/ 422 w 500"/>
                  <a:gd name="T75" fmla="*/ 329 h 388"/>
                  <a:gd name="T76" fmla="*/ 318 w 500"/>
                  <a:gd name="T77" fmla="*/ 228 h 388"/>
                  <a:gd name="T78" fmla="*/ 330 w 500"/>
                  <a:gd name="T79" fmla="*/ 222 h 388"/>
                  <a:gd name="T80" fmla="*/ 431 w 500"/>
                  <a:gd name="T81" fmla="*/ 307 h 388"/>
                  <a:gd name="T82" fmla="*/ 454 w 500"/>
                  <a:gd name="T83" fmla="*/ 256 h 388"/>
                  <a:gd name="T84" fmla="*/ 476 w 500"/>
                  <a:gd name="T85" fmla="*/ 208 h 388"/>
                  <a:gd name="T86" fmla="*/ 485 w 500"/>
                  <a:gd name="T87" fmla="*/ 176 h 388"/>
                  <a:gd name="T88" fmla="*/ 436 w 500"/>
                  <a:gd name="T89" fmla="*/ 158 h 388"/>
                  <a:gd name="T90" fmla="*/ 306 w 500"/>
                  <a:gd name="T91" fmla="*/ 103 h 388"/>
                  <a:gd name="T92" fmla="*/ 139 w 500"/>
                  <a:gd name="T93" fmla="*/ 32 h 388"/>
                  <a:gd name="T94" fmla="*/ 90 w 500"/>
                  <a:gd name="T95" fmla="*/ 11 h 388"/>
                  <a:gd name="T96" fmla="*/ 93 w 500"/>
                  <a:gd name="T9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388">
                    <a:moveTo>
                      <a:pt x="93" y="0"/>
                    </a:moveTo>
                    <a:lnTo>
                      <a:pt x="189" y="41"/>
                    </a:lnTo>
                    <a:lnTo>
                      <a:pt x="304" y="91"/>
                    </a:lnTo>
                    <a:lnTo>
                      <a:pt x="375" y="116"/>
                    </a:lnTo>
                    <a:lnTo>
                      <a:pt x="447" y="141"/>
                    </a:lnTo>
                    <a:lnTo>
                      <a:pt x="496" y="156"/>
                    </a:lnTo>
                    <a:lnTo>
                      <a:pt x="500" y="171"/>
                    </a:lnTo>
                    <a:lnTo>
                      <a:pt x="485" y="208"/>
                    </a:lnTo>
                    <a:lnTo>
                      <a:pt x="453" y="285"/>
                    </a:lnTo>
                    <a:lnTo>
                      <a:pt x="429" y="351"/>
                    </a:lnTo>
                    <a:lnTo>
                      <a:pt x="414" y="384"/>
                    </a:lnTo>
                    <a:lnTo>
                      <a:pt x="398" y="388"/>
                    </a:lnTo>
                    <a:lnTo>
                      <a:pt x="166" y="291"/>
                    </a:lnTo>
                    <a:lnTo>
                      <a:pt x="5" y="232"/>
                    </a:lnTo>
                    <a:lnTo>
                      <a:pt x="0" y="221"/>
                    </a:lnTo>
                    <a:lnTo>
                      <a:pt x="31" y="142"/>
                    </a:lnTo>
                    <a:lnTo>
                      <a:pt x="58" y="75"/>
                    </a:lnTo>
                    <a:lnTo>
                      <a:pt x="81" y="11"/>
                    </a:lnTo>
                    <a:lnTo>
                      <a:pt x="90" y="20"/>
                    </a:lnTo>
                    <a:lnTo>
                      <a:pt x="92" y="44"/>
                    </a:lnTo>
                    <a:lnTo>
                      <a:pt x="246" y="217"/>
                    </a:lnTo>
                    <a:lnTo>
                      <a:pt x="479" y="207"/>
                    </a:lnTo>
                    <a:lnTo>
                      <a:pt x="473" y="216"/>
                    </a:lnTo>
                    <a:lnTo>
                      <a:pt x="247" y="235"/>
                    </a:lnTo>
                    <a:lnTo>
                      <a:pt x="234" y="229"/>
                    </a:lnTo>
                    <a:lnTo>
                      <a:pt x="86" y="60"/>
                    </a:lnTo>
                    <a:lnTo>
                      <a:pt x="73" y="65"/>
                    </a:lnTo>
                    <a:lnTo>
                      <a:pt x="42" y="146"/>
                    </a:lnTo>
                    <a:lnTo>
                      <a:pt x="148" y="158"/>
                    </a:lnTo>
                    <a:lnTo>
                      <a:pt x="37" y="156"/>
                    </a:lnTo>
                    <a:lnTo>
                      <a:pt x="19" y="213"/>
                    </a:lnTo>
                    <a:lnTo>
                      <a:pt x="23" y="220"/>
                    </a:lnTo>
                    <a:lnTo>
                      <a:pt x="139" y="265"/>
                    </a:lnTo>
                    <a:lnTo>
                      <a:pt x="249" y="307"/>
                    </a:lnTo>
                    <a:lnTo>
                      <a:pt x="332" y="345"/>
                    </a:lnTo>
                    <a:lnTo>
                      <a:pt x="391" y="374"/>
                    </a:lnTo>
                    <a:lnTo>
                      <a:pt x="405" y="373"/>
                    </a:lnTo>
                    <a:lnTo>
                      <a:pt x="422" y="329"/>
                    </a:lnTo>
                    <a:lnTo>
                      <a:pt x="318" y="228"/>
                    </a:lnTo>
                    <a:lnTo>
                      <a:pt x="330" y="222"/>
                    </a:lnTo>
                    <a:lnTo>
                      <a:pt x="431" y="307"/>
                    </a:lnTo>
                    <a:lnTo>
                      <a:pt x="454" y="256"/>
                    </a:lnTo>
                    <a:lnTo>
                      <a:pt x="476" y="208"/>
                    </a:lnTo>
                    <a:lnTo>
                      <a:pt x="485" y="176"/>
                    </a:lnTo>
                    <a:lnTo>
                      <a:pt x="436" y="158"/>
                    </a:lnTo>
                    <a:lnTo>
                      <a:pt x="306" y="103"/>
                    </a:lnTo>
                    <a:lnTo>
                      <a:pt x="139" y="32"/>
                    </a:lnTo>
                    <a:lnTo>
                      <a:pt x="90" y="11"/>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2402" name="Group 178"/>
            <p:cNvGrpSpPr>
              <a:grpSpLocks/>
            </p:cNvGrpSpPr>
            <p:nvPr/>
          </p:nvGrpSpPr>
          <p:grpSpPr bwMode="auto">
            <a:xfrm>
              <a:off x="3558" y="1204"/>
              <a:ext cx="500" cy="447"/>
              <a:chOff x="3558" y="1204"/>
              <a:chExt cx="500" cy="447"/>
            </a:xfrm>
          </p:grpSpPr>
          <p:sp>
            <p:nvSpPr>
              <p:cNvPr id="52400" name="Freeform 176"/>
              <p:cNvSpPr>
                <a:spLocks/>
              </p:cNvSpPr>
              <p:nvPr/>
            </p:nvSpPr>
            <p:spPr bwMode="auto">
              <a:xfrm>
                <a:off x="3568" y="1211"/>
                <a:ext cx="481" cy="432"/>
              </a:xfrm>
              <a:custGeom>
                <a:avLst/>
                <a:gdLst>
                  <a:gd name="T0" fmla="*/ 125 w 481"/>
                  <a:gd name="T1" fmla="*/ 0 h 432"/>
                  <a:gd name="T2" fmla="*/ 56 w 481"/>
                  <a:gd name="T3" fmla="*/ 102 h 432"/>
                  <a:gd name="T4" fmla="*/ 9 w 481"/>
                  <a:gd name="T5" fmla="*/ 172 h 432"/>
                  <a:gd name="T6" fmla="*/ 0 w 481"/>
                  <a:gd name="T7" fmla="*/ 194 h 432"/>
                  <a:gd name="T8" fmla="*/ 103 w 481"/>
                  <a:gd name="T9" fmla="*/ 257 h 432"/>
                  <a:gd name="T10" fmla="*/ 220 w 481"/>
                  <a:gd name="T11" fmla="*/ 340 h 432"/>
                  <a:gd name="T12" fmla="*/ 292 w 481"/>
                  <a:gd name="T13" fmla="*/ 391 h 432"/>
                  <a:gd name="T14" fmla="*/ 337 w 481"/>
                  <a:gd name="T15" fmla="*/ 426 h 432"/>
                  <a:gd name="T16" fmla="*/ 347 w 481"/>
                  <a:gd name="T17" fmla="*/ 432 h 432"/>
                  <a:gd name="T18" fmla="*/ 360 w 481"/>
                  <a:gd name="T19" fmla="*/ 426 h 432"/>
                  <a:gd name="T20" fmla="*/ 386 w 481"/>
                  <a:gd name="T21" fmla="*/ 387 h 432"/>
                  <a:gd name="T22" fmla="*/ 416 w 481"/>
                  <a:gd name="T23" fmla="*/ 346 h 432"/>
                  <a:gd name="T24" fmla="*/ 445 w 481"/>
                  <a:gd name="T25" fmla="*/ 308 h 432"/>
                  <a:gd name="T26" fmla="*/ 464 w 481"/>
                  <a:gd name="T27" fmla="*/ 280 h 432"/>
                  <a:gd name="T28" fmla="*/ 481 w 481"/>
                  <a:gd name="T29" fmla="*/ 254 h 432"/>
                  <a:gd name="T30" fmla="*/ 478 w 481"/>
                  <a:gd name="T31" fmla="*/ 239 h 432"/>
                  <a:gd name="T32" fmla="*/ 359 w 481"/>
                  <a:gd name="T33" fmla="*/ 163 h 432"/>
                  <a:gd name="T34" fmla="*/ 308 w 481"/>
                  <a:gd name="T35" fmla="*/ 127 h 432"/>
                  <a:gd name="T36" fmla="*/ 220 w 481"/>
                  <a:gd name="T37" fmla="*/ 64 h 432"/>
                  <a:gd name="T38" fmla="*/ 174 w 481"/>
                  <a:gd name="T39" fmla="*/ 28 h 432"/>
                  <a:gd name="T40" fmla="*/ 135 w 481"/>
                  <a:gd name="T41" fmla="*/ 6 h 432"/>
                  <a:gd name="T42" fmla="*/ 125 w 481"/>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32">
                    <a:moveTo>
                      <a:pt x="125" y="0"/>
                    </a:moveTo>
                    <a:lnTo>
                      <a:pt x="56" y="102"/>
                    </a:lnTo>
                    <a:lnTo>
                      <a:pt x="9" y="172"/>
                    </a:lnTo>
                    <a:lnTo>
                      <a:pt x="0" y="194"/>
                    </a:lnTo>
                    <a:lnTo>
                      <a:pt x="103" y="257"/>
                    </a:lnTo>
                    <a:lnTo>
                      <a:pt x="220" y="340"/>
                    </a:lnTo>
                    <a:lnTo>
                      <a:pt x="292" y="391"/>
                    </a:lnTo>
                    <a:lnTo>
                      <a:pt x="337" y="426"/>
                    </a:lnTo>
                    <a:lnTo>
                      <a:pt x="347" y="432"/>
                    </a:lnTo>
                    <a:lnTo>
                      <a:pt x="360" y="426"/>
                    </a:lnTo>
                    <a:lnTo>
                      <a:pt x="386" y="387"/>
                    </a:lnTo>
                    <a:lnTo>
                      <a:pt x="416" y="346"/>
                    </a:lnTo>
                    <a:lnTo>
                      <a:pt x="445" y="308"/>
                    </a:lnTo>
                    <a:lnTo>
                      <a:pt x="464" y="280"/>
                    </a:lnTo>
                    <a:lnTo>
                      <a:pt x="481" y="254"/>
                    </a:lnTo>
                    <a:lnTo>
                      <a:pt x="478" y="239"/>
                    </a:lnTo>
                    <a:lnTo>
                      <a:pt x="359" y="163"/>
                    </a:lnTo>
                    <a:lnTo>
                      <a:pt x="308" y="127"/>
                    </a:lnTo>
                    <a:lnTo>
                      <a:pt x="220" y="64"/>
                    </a:lnTo>
                    <a:lnTo>
                      <a:pt x="174" y="28"/>
                    </a:lnTo>
                    <a:lnTo>
                      <a:pt x="135" y="6"/>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401" name="Freeform 177"/>
              <p:cNvSpPr>
                <a:spLocks/>
              </p:cNvSpPr>
              <p:nvPr/>
            </p:nvSpPr>
            <p:spPr bwMode="auto">
              <a:xfrm>
                <a:off x="3558" y="1204"/>
                <a:ext cx="500" cy="447"/>
              </a:xfrm>
              <a:custGeom>
                <a:avLst/>
                <a:gdLst>
                  <a:gd name="T0" fmla="*/ 141 w 500"/>
                  <a:gd name="T1" fmla="*/ 0 h 447"/>
                  <a:gd name="T2" fmla="*/ 226 w 500"/>
                  <a:gd name="T3" fmla="*/ 62 h 447"/>
                  <a:gd name="T4" fmla="*/ 327 w 500"/>
                  <a:gd name="T5" fmla="*/ 136 h 447"/>
                  <a:gd name="T6" fmla="*/ 391 w 500"/>
                  <a:gd name="T7" fmla="*/ 176 h 447"/>
                  <a:gd name="T8" fmla="*/ 456 w 500"/>
                  <a:gd name="T9" fmla="*/ 217 h 447"/>
                  <a:gd name="T10" fmla="*/ 499 w 500"/>
                  <a:gd name="T11" fmla="*/ 243 h 447"/>
                  <a:gd name="T12" fmla="*/ 500 w 500"/>
                  <a:gd name="T13" fmla="*/ 260 h 447"/>
                  <a:gd name="T14" fmla="*/ 477 w 500"/>
                  <a:gd name="T15" fmla="*/ 292 h 447"/>
                  <a:gd name="T16" fmla="*/ 430 w 500"/>
                  <a:gd name="T17" fmla="*/ 358 h 447"/>
                  <a:gd name="T18" fmla="*/ 392 w 500"/>
                  <a:gd name="T19" fmla="*/ 418 h 447"/>
                  <a:gd name="T20" fmla="*/ 369 w 500"/>
                  <a:gd name="T21" fmla="*/ 447 h 447"/>
                  <a:gd name="T22" fmla="*/ 352 w 500"/>
                  <a:gd name="T23" fmla="*/ 447 h 447"/>
                  <a:gd name="T24" fmla="*/ 148 w 500"/>
                  <a:gd name="T25" fmla="*/ 300 h 447"/>
                  <a:gd name="T26" fmla="*/ 4 w 500"/>
                  <a:gd name="T27" fmla="*/ 207 h 447"/>
                  <a:gd name="T28" fmla="*/ 0 w 500"/>
                  <a:gd name="T29" fmla="*/ 196 h 447"/>
                  <a:gd name="T30" fmla="*/ 50 w 500"/>
                  <a:gd name="T31" fmla="*/ 126 h 447"/>
                  <a:gd name="T32" fmla="*/ 91 w 500"/>
                  <a:gd name="T33" fmla="*/ 66 h 447"/>
                  <a:gd name="T34" fmla="*/ 127 w 500"/>
                  <a:gd name="T35" fmla="*/ 8 h 447"/>
                  <a:gd name="T36" fmla="*/ 134 w 500"/>
                  <a:gd name="T37" fmla="*/ 19 h 447"/>
                  <a:gd name="T38" fmla="*/ 130 w 500"/>
                  <a:gd name="T39" fmla="*/ 42 h 447"/>
                  <a:gd name="T40" fmla="*/ 242 w 500"/>
                  <a:gd name="T41" fmla="*/ 247 h 447"/>
                  <a:gd name="T42" fmla="*/ 473 w 500"/>
                  <a:gd name="T43" fmla="*/ 290 h 447"/>
                  <a:gd name="T44" fmla="*/ 464 w 500"/>
                  <a:gd name="T45" fmla="*/ 298 h 447"/>
                  <a:gd name="T46" fmla="*/ 239 w 500"/>
                  <a:gd name="T47" fmla="*/ 265 h 447"/>
                  <a:gd name="T48" fmla="*/ 228 w 500"/>
                  <a:gd name="T49" fmla="*/ 256 h 447"/>
                  <a:gd name="T50" fmla="*/ 122 w 500"/>
                  <a:gd name="T51" fmla="*/ 57 h 447"/>
                  <a:gd name="T52" fmla="*/ 108 w 500"/>
                  <a:gd name="T53" fmla="*/ 59 h 447"/>
                  <a:gd name="T54" fmla="*/ 60 w 500"/>
                  <a:gd name="T55" fmla="*/ 131 h 447"/>
                  <a:gd name="T56" fmla="*/ 159 w 500"/>
                  <a:gd name="T57" fmla="*/ 166 h 447"/>
                  <a:gd name="T58" fmla="*/ 51 w 500"/>
                  <a:gd name="T59" fmla="*/ 140 h 447"/>
                  <a:gd name="T60" fmla="*/ 22 w 500"/>
                  <a:gd name="T61" fmla="*/ 192 h 447"/>
                  <a:gd name="T62" fmla="*/ 24 w 500"/>
                  <a:gd name="T63" fmla="*/ 200 h 447"/>
                  <a:gd name="T64" fmla="*/ 127 w 500"/>
                  <a:gd name="T65" fmla="*/ 269 h 447"/>
                  <a:gd name="T66" fmla="*/ 225 w 500"/>
                  <a:gd name="T67" fmla="*/ 335 h 447"/>
                  <a:gd name="T68" fmla="*/ 298 w 500"/>
                  <a:gd name="T69" fmla="*/ 390 h 447"/>
                  <a:gd name="T70" fmla="*/ 348 w 500"/>
                  <a:gd name="T71" fmla="*/ 432 h 447"/>
                  <a:gd name="T72" fmla="*/ 363 w 500"/>
                  <a:gd name="T73" fmla="*/ 434 h 447"/>
                  <a:gd name="T74" fmla="*/ 389 w 500"/>
                  <a:gd name="T75" fmla="*/ 394 h 447"/>
                  <a:gd name="T76" fmla="*/ 310 w 500"/>
                  <a:gd name="T77" fmla="*/ 273 h 447"/>
                  <a:gd name="T78" fmla="*/ 324 w 500"/>
                  <a:gd name="T79" fmla="*/ 272 h 447"/>
                  <a:gd name="T80" fmla="*/ 404 w 500"/>
                  <a:gd name="T81" fmla="*/ 376 h 447"/>
                  <a:gd name="T82" fmla="*/ 436 w 500"/>
                  <a:gd name="T83" fmla="*/ 330 h 447"/>
                  <a:gd name="T84" fmla="*/ 469 w 500"/>
                  <a:gd name="T85" fmla="*/ 291 h 447"/>
                  <a:gd name="T86" fmla="*/ 486 w 500"/>
                  <a:gd name="T87" fmla="*/ 261 h 447"/>
                  <a:gd name="T88" fmla="*/ 441 w 500"/>
                  <a:gd name="T89" fmla="*/ 231 h 447"/>
                  <a:gd name="T90" fmla="*/ 326 w 500"/>
                  <a:gd name="T91" fmla="*/ 148 h 447"/>
                  <a:gd name="T92" fmla="*/ 180 w 500"/>
                  <a:gd name="T93" fmla="*/ 41 h 447"/>
                  <a:gd name="T94" fmla="*/ 136 w 500"/>
                  <a:gd name="T95" fmla="*/ 10 h 447"/>
                  <a:gd name="T96" fmla="*/ 141 w 500"/>
                  <a:gd name="T9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447">
                    <a:moveTo>
                      <a:pt x="141" y="0"/>
                    </a:moveTo>
                    <a:lnTo>
                      <a:pt x="226" y="62"/>
                    </a:lnTo>
                    <a:lnTo>
                      <a:pt x="327" y="136"/>
                    </a:lnTo>
                    <a:lnTo>
                      <a:pt x="391" y="176"/>
                    </a:lnTo>
                    <a:lnTo>
                      <a:pt x="456" y="217"/>
                    </a:lnTo>
                    <a:lnTo>
                      <a:pt x="499" y="243"/>
                    </a:lnTo>
                    <a:lnTo>
                      <a:pt x="500" y="260"/>
                    </a:lnTo>
                    <a:lnTo>
                      <a:pt x="477" y="292"/>
                    </a:lnTo>
                    <a:lnTo>
                      <a:pt x="430" y="358"/>
                    </a:lnTo>
                    <a:lnTo>
                      <a:pt x="392" y="418"/>
                    </a:lnTo>
                    <a:lnTo>
                      <a:pt x="369" y="447"/>
                    </a:lnTo>
                    <a:lnTo>
                      <a:pt x="352" y="447"/>
                    </a:lnTo>
                    <a:lnTo>
                      <a:pt x="148" y="300"/>
                    </a:lnTo>
                    <a:lnTo>
                      <a:pt x="4" y="207"/>
                    </a:lnTo>
                    <a:lnTo>
                      <a:pt x="0" y="196"/>
                    </a:lnTo>
                    <a:lnTo>
                      <a:pt x="50" y="126"/>
                    </a:lnTo>
                    <a:lnTo>
                      <a:pt x="91" y="66"/>
                    </a:lnTo>
                    <a:lnTo>
                      <a:pt x="127" y="8"/>
                    </a:lnTo>
                    <a:lnTo>
                      <a:pt x="134" y="19"/>
                    </a:lnTo>
                    <a:lnTo>
                      <a:pt x="130" y="42"/>
                    </a:lnTo>
                    <a:lnTo>
                      <a:pt x="242" y="247"/>
                    </a:lnTo>
                    <a:lnTo>
                      <a:pt x="473" y="290"/>
                    </a:lnTo>
                    <a:lnTo>
                      <a:pt x="464" y="298"/>
                    </a:lnTo>
                    <a:lnTo>
                      <a:pt x="239" y="265"/>
                    </a:lnTo>
                    <a:lnTo>
                      <a:pt x="228" y="256"/>
                    </a:lnTo>
                    <a:lnTo>
                      <a:pt x="122" y="57"/>
                    </a:lnTo>
                    <a:lnTo>
                      <a:pt x="108" y="59"/>
                    </a:lnTo>
                    <a:lnTo>
                      <a:pt x="60" y="131"/>
                    </a:lnTo>
                    <a:lnTo>
                      <a:pt x="159" y="166"/>
                    </a:lnTo>
                    <a:lnTo>
                      <a:pt x="51" y="140"/>
                    </a:lnTo>
                    <a:lnTo>
                      <a:pt x="22" y="192"/>
                    </a:lnTo>
                    <a:lnTo>
                      <a:pt x="24" y="200"/>
                    </a:lnTo>
                    <a:lnTo>
                      <a:pt x="127" y="269"/>
                    </a:lnTo>
                    <a:lnTo>
                      <a:pt x="225" y="335"/>
                    </a:lnTo>
                    <a:lnTo>
                      <a:pt x="298" y="390"/>
                    </a:lnTo>
                    <a:lnTo>
                      <a:pt x="348" y="432"/>
                    </a:lnTo>
                    <a:lnTo>
                      <a:pt x="363" y="434"/>
                    </a:lnTo>
                    <a:lnTo>
                      <a:pt x="389" y="394"/>
                    </a:lnTo>
                    <a:lnTo>
                      <a:pt x="310" y="273"/>
                    </a:lnTo>
                    <a:lnTo>
                      <a:pt x="324" y="272"/>
                    </a:lnTo>
                    <a:lnTo>
                      <a:pt x="404" y="376"/>
                    </a:lnTo>
                    <a:lnTo>
                      <a:pt x="436" y="330"/>
                    </a:lnTo>
                    <a:lnTo>
                      <a:pt x="469" y="291"/>
                    </a:lnTo>
                    <a:lnTo>
                      <a:pt x="486" y="261"/>
                    </a:lnTo>
                    <a:lnTo>
                      <a:pt x="441" y="231"/>
                    </a:lnTo>
                    <a:lnTo>
                      <a:pt x="326" y="148"/>
                    </a:lnTo>
                    <a:lnTo>
                      <a:pt x="180" y="41"/>
                    </a:lnTo>
                    <a:lnTo>
                      <a:pt x="136" y="1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52404" name="Text Box 180"/>
          <p:cNvSpPr txBox="1">
            <a:spLocks noChangeArrowheads="1"/>
          </p:cNvSpPr>
          <p:nvPr/>
        </p:nvSpPr>
        <p:spPr bwMode="auto">
          <a:xfrm>
            <a:off x="2132013" y="2743200"/>
            <a:ext cx="1169987"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Einladungen</a:t>
            </a:r>
          </a:p>
        </p:txBody>
      </p:sp>
      <p:sp>
        <p:nvSpPr>
          <p:cNvPr id="52405" name="Text Box 181"/>
          <p:cNvSpPr txBox="1">
            <a:spLocks noChangeArrowheads="1"/>
          </p:cNvSpPr>
          <p:nvPr/>
        </p:nvSpPr>
        <p:spPr bwMode="auto">
          <a:xfrm>
            <a:off x="3889375" y="1733550"/>
            <a:ext cx="1463675"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Stellungnahmen</a:t>
            </a:r>
          </a:p>
        </p:txBody>
      </p:sp>
      <p:cxnSp>
        <p:nvCxnSpPr>
          <p:cNvPr id="52406" name="AutoShape 182"/>
          <p:cNvCxnSpPr>
            <a:cxnSpLocks noChangeShapeType="1"/>
            <a:stCxn id="52279" idx="0"/>
          </p:cNvCxnSpPr>
          <p:nvPr/>
        </p:nvCxnSpPr>
        <p:spPr bwMode="auto">
          <a:xfrm rot="5400000" flipH="1">
            <a:off x="2881313" y="3014663"/>
            <a:ext cx="1008062" cy="119062"/>
          </a:xfrm>
          <a:prstGeom prst="curvedConnector3">
            <a:avLst>
              <a:gd name="adj1" fmla="val 49921"/>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52407" name="AutoShape 183"/>
          <p:cNvCxnSpPr>
            <a:cxnSpLocks noChangeShapeType="1"/>
            <a:endCxn id="52297" idx="0"/>
          </p:cNvCxnSpPr>
          <p:nvPr/>
        </p:nvCxnSpPr>
        <p:spPr bwMode="auto">
          <a:xfrm>
            <a:off x="3678238" y="2120900"/>
            <a:ext cx="1728787" cy="404813"/>
          </a:xfrm>
          <a:prstGeom prst="curvedConnector2">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52440" name="Line 216"/>
          <p:cNvSpPr>
            <a:spLocks noChangeShapeType="1"/>
          </p:cNvSpPr>
          <p:nvPr/>
        </p:nvSpPr>
        <p:spPr bwMode="auto">
          <a:xfrm flipH="1">
            <a:off x="5635625" y="5710238"/>
            <a:ext cx="292100" cy="287337"/>
          </a:xfrm>
          <a:prstGeom prst="line">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type="triangle" w="med" len="med"/>
              </a14:hiddenLine>
            </a:ext>
          </a:extLst>
        </p:spPr>
        <p:txBody>
          <a:bodyPr wrap="none" anchor="ctr"/>
          <a:lstStyle/>
          <a:p>
            <a:endParaRPr lang="en-GB"/>
          </a:p>
        </p:txBody>
      </p:sp>
      <p:cxnSp>
        <p:nvCxnSpPr>
          <p:cNvPr id="52492" name="AutoShape 268"/>
          <p:cNvCxnSpPr>
            <a:cxnSpLocks noChangeShapeType="1"/>
            <a:stCxn id="52295" idx="2"/>
          </p:cNvCxnSpPr>
          <p:nvPr/>
        </p:nvCxnSpPr>
        <p:spPr bwMode="auto">
          <a:xfrm rot="16200000" flipH="1">
            <a:off x="4791076" y="4235450"/>
            <a:ext cx="1219200" cy="873125"/>
          </a:xfrm>
          <a:prstGeom prst="curvedConnector2">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cxnSp>
        <p:nvCxnSpPr>
          <p:cNvPr id="52493" name="AutoShape 269"/>
          <p:cNvCxnSpPr>
            <a:cxnSpLocks noChangeShapeType="1"/>
            <a:endCxn id="52383" idx="44"/>
          </p:cNvCxnSpPr>
          <p:nvPr/>
        </p:nvCxnSpPr>
        <p:spPr bwMode="auto">
          <a:xfrm rot="16200000">
            <a:off x="6095207" y="4109244"/>
            <a:ext cx="706437" cy="676275"/>
          </a:xfrm>
          <a:prstGeom prst="curvedConnector2">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cxnSp>
      <p:sp>
        <p:nvSpPr>
          <p:cNvPr id="52494" name="Text Box 270"/>
          <p:cNvSpPr txBox="1">
            <a:spLocks noChangeArrowheads="1"/>
          </p:cNvSpPr>
          <p:nvPr/>
        </p:nvSpPr>
        <p:spPr bwMode="auto">
          <a:xfrm>
            <a:off x="7180263" y="4478338"/>
            <a:ext cx="1573212" cy="68103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Review-Protokoll:</a:t>
            </a:r>
          </a:p>
          <a:p>
            <a:pPr algn="ctr">
              <a:lnSpc>
                <a:spcPct val="100000"/>
              </a:lnSpc>
            </a:pPr>
            <a:r>
              <a:rPr lang="de-DE" altLang="en-US" sz="1300">
                <a:solidFill>
                  <a:srgbClr val="FFFFFF"/>
                </a:solidFill>
                <a:latin typeface="Arial" charset="0"/>
              </a:rPr>
              <a:t>Ergebnis</a:t>
            </a:r>
          </a:p>
          <a:p>
            <a:pPr algn="ctr">
              <a:lnSpc>
                <a:spcPct val="100000"/>
              </a:lnSpc>
            </a:pPr>
            <a:r>
              <a:rPr lang="de-DE" altLang="en-US" sz="1300">
                <a:solidFill>
                  <a:srgbClr val="FFFFFF"/>
                </a:solidFill>
                <a:latin typeface="Arial" charset="0"/>
              </a:rPr>
              <a:t>ggf. Auflagen</a:t>
            </a:r>
          </a:p>
        </p:txBody>
      </p:sp>
      <p:grpSp>
        <p:nvGrpSpPr>
          <p:cNvPr id="52496" name="Group 272"/>
          <p:cNvGrpSpPr>
            <a:grpSpLocks/>
          </p:cNvGrpSpPr>
          <p:nvPr/>
        </p:nvGrpSpPr>
        <p:grpSpPr bwMode="auto">
          <a:xfrm>
            <a:off x="6357938" y="1757363"/>
            <a:ext cx="3068637" cy="865187"/>
            <a:chOff x="2792" y="3888"/>
            <a:chExt cx="3360" cy="240"/>
          </a:xfrm>
        </p:grpSpPr>
        <p:sp>
          <p:nvSpPr>
            <p:cNvPr id="52497" name="Line 273"/>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2498" name="Line 274"/>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2499" name="Text Box 275"/>
          <p:cNvSpPr txBox="1">
            <a:spLocks noChangeArrowheads="1"/>
          </p:cNvSpPr>
          <p:nvPr/>
        </p:nvSpPr>
        <p:spPr bwMode="auto">
          <a:xfrm>
            <a:off x="6173788" y="1735138"/>
            <a:ext cx="3430587" cy="86201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Ergebnisse werden durch</a:t>
            </a:r>
          </a:p>
          <a:p>
            <a:pPr algn="ctr">
              <a:lnSpc>
                <a:spcPct val="100000"/>
              </a:lnSpc>
            </a:pPr>
            <a:r>
              <a:rPr lang="de-DE" altLang="en-US" sz="1700">
                <a:solidFill>
                  <a:srgbClr val="FFFFFF"/>
                </a:solidFill>
                <a:latin typeface="Arial" charset="0"/>
              </a:rPr>
              <a:t>eine dritte Kraft formal</a:t>
            </a:r>
          </a:p>
          <a:p>
            <a:pPr algn="ctr">
              <a:lnSpc>
                <a:spcPct val="100000"/>
              </a:lnSpc>
            </a:pPr>
            <a:r>
              <a:rPr lang="de-DE" altLang="en-US" sz="1700">
                <a:solidFill>
                  <a:srgbClr val="FFFFFF"/>
                </a:solidFill>
                <a:latin typeface="Arial" charset="0"/>
              </a:rPr>
              <a:t>freigegeben (Qualitätsmanager)</a:t>
            </a:r>
          </a:p>
        </p:txBody>
      </p:sp>
      <p:graphicFrame>
        <p:nvGraphicFramePr>
          <p:cNvPr id="52504" name="Object 280"/>
          <p:cNvGraphicFramePr>
            <a:graphicFrameLocks noChangeAspect="1"/>
          </p:cNvGraphicFramePr>
          <p:nvPr/>
        </p:nvGraphicFramePr>
        <p:xfrm>
          <a:off x="7967663" y="3390900"/>
          <a:ext cx="644525" cy="793750"/>
        </p:xfrm>
        <a:graphic>
          <a:graphicData uri="http://schemas.openxmlformats.org/presentationml/2006/ole">
            <mc:AlternateContent xmlns:mc="http://schemas.openxmlformats.org/markup-compatibility/2006">
              <mc:Choice xmlns:v="urn:schemas-microsoft-com:vml" Requires="v">
                <p:oleObj spid="_x0000_s52544" name="CorelPhotoPaint.Image.7" r:id="rId4" imgW="618884" imgH="761703" progId="CorelPhotoPaint.Image.7">
                  <p:embed/>
                </p:oleObj>
              </mc:Choice>
              <mc:Fallback>
                <p:oleObj name="CorelPhotoPaint.Image.7" r:id="rId4" imgW="618884" imgH="761703" progId="CorelPhotoPaint.Image.7">
                  <p:embed/>
                  <p:pic>
                    <p:nvPicPr>
                      <p:cNvPr id="0" name="Object 2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7663" y="3390900"/>
                        <a:ext cx="644525"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oleObj>
              </mc:Fallback>
            </mc:AlternateContent>
          </a:graphicData>
        </a:graphic>
      </p:graphicFrame>
      <p:sp>
        <p:nvSpPr>
          <p:cNvPr id="52495" name="Text Box 271"/>
          <p:cNvSpPr txBox="1">
            <a:spLocks noChangeArrowheads="1"/>
          </p:cNvSpPr>
          <p:nvPr/>
        </p:nvSpPr>
        <p:spPr bwMode="auto">
          <a:xfrm>
            <a:off x="8407400" y="3681413"/>
            <a:ext cx="6270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chemeClr val="accent1"/>
                </a:solidFill>
                <a:latin typeface="Arial" charset="0"/>
              </a:rPr>
              <a:t>gültig</a:t>
            </a:r>
          </a:p>
        </p:txBody>
      </p:sp>
      <p:pic>
        <p:nvPicPr>
          <p:cNvPr id="52505" name="Picture 2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8" y="2020888"/>
            <a:ext cx="7397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2506" name="Picture 2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1516063"/>
            <a:ext cx="685800"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2507" name="Picture 2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7463" y="1389063"/>
            <a:ext cx="722312"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2508" name="Picture 28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4913" y="4618038"/>
            <a:ext cx="739775" cy="73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pic>
        <p:nvPicPr>
          <p:cNvPr id="52510" name="Picture 2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3075" y="5122863"/>
            <a:ext cx="722313"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FFFF00"/>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pic>
      <p:sp>
        <p:nvSpPr>
          <p:cNvPr id="52513" name="Freeform 289"/>
          <p:cNvSpPr>
            <a:spLocks/>
          </p:cNvSpPr>
          <p:nvPr/>
        </p:nvSpPr>
        <p:spPr bwMode="auto">
          <a:xfrm>
            <a:off x="6442075" y="5287963"/>
            <a:ext cx="28575" cy="534987"/>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14" name="Line 290"/>
          <p:cNvSpPr>
            <a:spLocks noChangeShapeType="1"/>
          </p:cNvSpPr>
          <p:nvPr/>
        </p:nvSpPr>
        <p:spPr bwMode="auto">
          <a:xfrm>
            <a:off x="6462713" y="5299075"/>
            <a:ext cx="1587" cy="50006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15" name="Line 291"/>
          <p:cNvSpPr>
            <a:spLocks noChangeShapeType="1"/>
          </p:cNvSpPr>
          <p:nvPr/>
        </p:nvSpPr>
        <p:spPr bwMode="auto">
          <a:xfrm>
            <a:off x="6454775" y="5307013"/>
            <a:ext cx="1588" cy="500062"/>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16" name="Line 292"/>
          <p:cNvSpPr>
            <a:spLocks noChangeShapeType="1"/>
          </p:cNvSpPr>
          <p:nvPr/>
        </p:nvSpPr>
        <p:spPr bwMode="auto">
          <a:xfrm>
            <a:off x="6448425" y="5313363"/>
            <a:ext cx="1588"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17" name="Line 293"/>
          <p:cNvSpPr>
            <a:spLocks noChangeShapeType="1"/>
          </p:cNvSpPr>
          <p:nvPr/>
        </p:nvSpPr>
        <p:spPr bwMode="auto">
          <a:xfrm flipH="1">
            <a:off x="6443663" y="5294313"/>
            <a:ext cx="23812" cy="2222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18" name="Line 294"/>
          <p:cNvSpPr>
            <a:spLocks noChangeShapeType="1"/>
          </p:cNvSpPr>
          <p:nvPr/>
        </p:nvSpPr>
        <p:spPr bwMode="auto">
          <a:xfrm>
            <a:off x="6442075" y="5314950"/>
            <a:ext cx="1588" cy="508000"/>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19" name="Line 295"/>
          <p:cNvSpPr>
            <a:spLocks noChangeShapeType="1"/>
          </p:cNvSpPr>
          <p:nvPr/>
        </p:nvSpPr>
        <p:spPr bwMode="auto">
          <a:xfrm flipH="1">
            <a:off x="6442075" y="5287963"/>
            <a:ext cx="28575" cy="26987"/>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20" name="Rectangle 296"/>
          <p:cNvSpPr>
            <a:spLocks noChangeArrowheads="1"/>
          </p:cNvSpPr>
          <p:nvPr/>
        </p:nvSpPr>
        <p:spPr bwMode="auto">
          <a:xfrm>
            <a:off x="6610350" y="5556250"/>
            <a:ext cx="428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2521" name="Rectangle 297"/>
          <p:cNvSpPr>
            <a:spLocks noChangeArrowheads="1"/>
          </p:cNvSpPr>
          <p:nvPr/>
        </p:nvSpPr>
        <p:spPr bwMode="auto">
          <a:xfrm>
            <a:off x="6211888" y="5267325"/>
            <a:ext cx="584200" cy="573088"/>
          </a:xfrm>
          <a:prstGeom prst="rect">
            <a:avLst/>
          </a:prstGeom>
          <a:solidFill>
            <a:srgbClr val="FFFFFF"/>
          </a:solidFill>
          <a:ln w="9525">
            <a:solidFill>
              <a:schemeClr val="bg1"/>
            </a:solidFill>
            <a:miter lim="800000"/>
            <a:headEnd/>
            <a:tailEnd/>
          </a:ln>
          <a:effectLst>
            <a:outerShdw dist="35921" dir="2700000" algn="ctr" rotWithShape="0">
              <a:schemeClr val="bg1"/>
            </a:outerShdw>
          </a:effectLst>
        </p:spPr>
        <p:txBody>
          <a:bodyPr/>
          <a:lstStyle/>
          <a:p>
            <a:endParaRPr lang="en-GB"/>
          </a:p>
        </p:txBody>
      </p:sp>
      <p:sp>
        <p:nvSpPr>
          <p:cNvPr id="52522" name="Freeform 298"/>
          <p:cNvSpPr>
            <a:spLocks/>
          </p:cNvSpPr>
          <p:nvPr/>
        </p:nvSpPr>
        <p:spPr bwMode="auto">
          <a:xfrm>
            <a:off x="6224588" y="5795963"/>
            <a:ext cx="546100" cy="26987"/>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23" name="Freeform 299"/>
          <p:cNvSpPr>
            <a:spLocks/>
          </p:cNvSpPr>
          <p:nvPr/>
        </p:nvSpPr>
        <p:spPr bwMode="auto">
          <a:xfrm>
            <a:off x="6223000" y="5287963"/>
            <a:ext cx="28575" cy="534987"/>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524" name="Rectangle 300"/>
          <p:cNvSpPr>
            <a:spLocks noChangeArrowheads="1"/>
          </p:cNvSpPr>
          <p:nvPr/>
        </p:nvSpPr>
        <p:spPr bwMode="auto">
          <a:xfrm>
            <a:off x="6251575" y="5305425"/>
            <a:ext cx="517525" cy="511175"/>
          </a:xfrm>
          <a:prstGeom prst="rect">
            <a:avLst/>
          </a:prstGeom>
          <a:solidFill>
            <a:srgbClr val="FFED24"/>
          </a:solidFill>
          <a:ln w="4763">
            <a:solidFill>
              <a:srgbClr val="707000"/>
            </a:solidFill>
            <a:miter lim="800000"/>
            <a:headEnd/>
            <a:tailEnd/>
          </a:ln>
        </p:spPr>
        <p:txBody>
          <a:bodyPr/>
          <a:lstStyle/>
          <a:p>
            <a:endParaRPr lang="en-GB"/>
          </a:p>
        </p:txBody>
      </p:sp>
      <p:sp>
        <p:nvSpPr>
          <p:cNvPr id="52525" name="Line 301"/>
          <p:cNvSpPr>
            <a:spLocks noChangeShapeType="1"/>
          </p:cNvSpPr>
          <p:nvPr/>
        </p:nvSpPr>
        <p:spPr bwMode="auto">
          <a:xfrm>
            <a:off x="6243638" y="5313363"/>
            <a:ext cx="1587"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26" name="Line 302"/>
          <p:cNvSpPr>
            <a:spLocks noChangeShapeType="1"/>
          </p:cNvSpPr>
          <p:nvPr/>
        </p:nvSpPr>
        <p:spPr bwMode="auto">
          <a:xfrm>
            <a:off x="6235700" y="5307013"/>
            <a:ext cx="1588" cy="500062"/>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27" name="Line 303"/>
          <p:cNvSpPr>
            <a:spLocks noChangeShapeType="1"/>
          </p:cNvSpPr>
          <p:nvPr/>
        </p:nvSpPr>
        <p:spPr bwMode="auto">
          <a:xfrm>
            <a:off x="6229350" y="5313363"/>
            <a:ext cx="1588" cy="501650"/>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28" name="Line 304"/>
          <p:cNvSpPr>
            <a:spLocks noChangeShapeType="1"/>
          </p:cNvSpPr>
          <p:nvPr/>
        </p:nvSpPr>
        <p:spPr bwMode="auto">
          <a:xfrm flipH="1">
            <a:off x="6224588" y="5310188"/>
            <a:ext cx="23812" cy="2222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29" name="Line 305"/>
          <p:cNvSpPr>
            <a:spLocks noChangeShapeType="1"/>
          </p:cNvSpPr>
          <p:nvPr/>
        </p:nvSpPr>
        <p:spPr bwMode="auto">
          <a:xfrm>
            <a:off x="6230938" y="5818188"/>
            <a:ext cx="514350"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0" name="Line 306"/>
          <p:cNvSpPr>
            <a:spLocks noChangeShapeType="1"/>
          </p:cNvSpPr>
          <p:nvPr/>
        </p:nvSpPr>
        <p:spPr bwMode="auto">
          <a:xfrm>
            <a:off x="6237288" y="5811838"/>
            <a:ext cx="515937"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1" name="Line 307"/>
          <p:cNvSpPr>
            <a:spLocks noChangeShapeType="1"/>
          </p:cNvSpPr>
          <p:nvPr/>
        </p:nvSpPr>
        <p:spPr bwMode="auto">
          <a:xfrm>
            <a:off x="6243638" y="5805488"/>
            <a:ext cx="515937"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2" name="Line 308"/>
          <p:cNvSpPr>
            <a:spLocks noChangeShapeType="1"/>
          </p:cNvSpPr>
          <p:nvPr/>
        </p:nvSpPr>
        <p:spPr bwMode="auto">
          <a:xfrm>
            <a:off x="6223000" y="5822950"/>
            <a:ext cx="519113"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3" name="Line 309"/>
          <p:cNvSpPr>
            <a:spLocks noChangeShapeType="1"/>
          </p:cNvSpPr>
          <p:nvPr/>
        </p:nvSpPr>
        <p:spPr bwMode="auto">
          <a:xfrm>
            <a:off x="6223000" y="5314950"/>
            <a:ext cx="1588" cy="508000"/>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4" name="Line 310"/>
          <p:cNvSpPr>
            <a:spLocks noChangeShapeType="1"/>
          </p:cNvSpPr>
          <p:nvPr/>
        </p:nvSpPr>
        <p:spPr bwMode="auto">
          <a:xfrm flipH="1">
            <a:off x="6223000" y="5303838"/>
            <a:ext cx="28575" cy="26987"/>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5" name="Line 311"/>
          <p:cNvSpPr>
            <a:spLocks noChangeShapeType="1"/>
          </p:cNvSpPr>
          <p:nvPr/>
        </p:nvSpPr>
        <p:spPr bwMode="auto">
          <a:xfrm flipV="1">
            <a:off x="6743700" y="5799138"/>
            <a:ext cx="25400" cy="23812"/>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6" name="Line 312"/>
          <p:cNvSpPr>
            <a:spLocks noChangeShapeType="1"/>
          </p:cNvSpPr>
          <p:nvPr/>
        </p:nvSpPr>
        <p:spPr bwMode="auto">
          <a:xfrm>
            <a:off x="6765925" y="5310188"/>
            <a:ext cx="1588" cy="49530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7" name="Freeform 313"/>
          <p:cNvSpPr>
            <a:spLocks/>
          </p:cNvSpPr>
          <p:nvPr/>
        </p:nvSpPr>
        <p:spPr bwMode="auto">
          <a:xfrm>
            <a:off x="6249988" y="5307013"/>
            <a:ext cx="520700" cy="509587"/>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a:lstStyle/>
          <a:p>
            <a:endParaRPr lang="en-GB"/>
          </a:p>
        </p:txBody>
      </p:sp>
      <p:sp>
        <p:nvSpPr>
          <p:cNvPr id="52538" name="Line 314"/>
          <p:cNvSpPr>
            <a:spLocks noChangeShapeType="1"/>
          </p:cNvSpPr>
          <p:nvPr/>
        </p:nvSpPr>
        <p:spPr bwMode="auto">
          <a:xfrm>
            <a:off x="6257925" y="5310188"/>
            <a:ext cx="506413" cy="158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39" name="Line 315"/>
          <p:cNvSpPr>
            <a:spLocks noChangeShapeType="1"/>
          </p:cNvSpPr>
          <p:nvPr/>
        </p:nvSpPr>
        <p:spPr bwMode="auto">
          <a:xfrm>
            <a:off x="6251575" y="5815013"/>
            <a:ext cx="515938" cy="158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2540" name="Rectangle 316"/>
          <p:cNvSpPr>
            <a:spLocks noChangeArrowheads="1"/>
          </p:cNvSpPr>
          <p:nvPr/>
        </p:nvSpPr>
        <p:spPr bwMode="auto">
          <a:xfrm>
            <a:off x="6407150" y="5676900"/>
            <a:ext cx="30956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2541" name="Rectangle 317"/>
          <p:cNvSpPr>
            <a:spLocks noChangeArrowheads="1"/>
          </p:cNvSpPr>
          <p:nvPr/>
        </p:nvSpPr>
        <p:spPr bwMode="auto">
          <a:xfrm>
            <a:off x="6261100" y="5392738"/>
            <a:ext cx="492125" cy="3587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lIns="87234" tIns="43617" rIns="87234" bIns="43617"/>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2542" name="Rectangle 318"/>
          <p:cNvSpPr>
            <a:spLocks noChangeArrowheads="1"/>
          </p:cNvSpPr>
          <p:nvPr/>
        </p:nvSpPr>
        <p:spPr bwMode="auto">
          <a:xfrm>
            <a:off x="6391275" y="5570538"/>
            <a:ext cx="42863"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2543" name="Rectangle 319"/>
          <p:cNvSpPr>
            <a:spLocks noChangeArrowheads="1"/>
          </p:cNvSpPr>
          <p:nvPr/>
        </p:nvSpPr>
        <p:spPr bwMode="auto">
          <a:xfrm>
            <a:off x="6383338" y="5570538"/>
            <a:ext cx="325437"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74" name="Rectangle 426"/>
          <p:cNvSpPr>
            <a:spLocks noChangeArrowheads="1"/>
          </p:cNvSpPr>
          <p:nvPr/>
        </p:nvSpPr>
        <p:spPr bwMode="auto">
          <a:xfrm>
            <a:off x="146050" y="1658938"/>
            <a:ext cx="6248400" cy="1082675"/>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anchor="ctr"/>
          <a:lstStyle/>
          <a:p>
            <a:endParaRPr lang="en-GB"/>
          </a:p>
        </p:txBody>
      </p:sp>
      <p:grpSp>
        <p:nvGrpSpPr>
          <p:cNvPr id="53850" name="Group 602"/>
          <p:cNvGrpSpPr>
            <a:grpSpLocks/>
          </p:cNvGrpSpPr>
          <p:nvPr/>
        </p:nvGrpSpPr>
        <p:grpSpPr bwMode="auto">
          <a:xfrm>
            <a:off x="4019550" y="1731963"/>
            <a:ext cx="787400" cy="938212"/>
            <a:chOff x="2411" y="1518"/>
            <a:chExt cx="563" cy="678"/>
          </a:xfrm>
        </p:grpSpPr>
        <p:sp>
          <p:nvSpPr>
            <p:cNvPr id="53851" name="Freeform 603"/>
            <p:cNvSpPr>
              <a:spLocks/>
            </p:cNvSpPr>
            <p:nvPr/>
          </p:nvSpPr>
          <p:spPr bwMode="auto">
            <a:xfrm>
              <a:off x="2417" y="1527"/>
              <a:ext cx="405" cy="666"/>
            </a:xfrm>
            <a:custGeom>
              <a:avLst/>
              <a:gdLst>
                <a:gd name="T0" fmla="*/ 230 w 405"/>
                <a:gd name="T1" fmla="*/ 0 h 666"/>
                <a:gd name="T2" fmla="*/ 171 w 405"/>
                <a:gd name="T3" fmla="*/ 3 h 666"/>
                <a:gd name="T4" fmla="*/ 137 w 405"/>
                <a:gd name="T5" fmla="*/ 56 h 666"/>
                <a:gd name="T6" fmla="*/ 42 w 405"/>
                <a:gd name="T7" fmla="*/ 143 h 666"/>
                <a:gd name="T8" fmla="*/ 0 w 405"/>
                <a:gd name="T9" fmla="*/ 191 h 666"/>
                <a:gd name="T10" fmla="*/ 28 w 405"/>
                <a:gd name="T11" fmla="*/ 317 h 666"/>
                <a:gd name="T12" fmla="*/ 50 w 405"/>
                <a:gd name="T13" fmla="*/ 412 h 666"/>
                <a:gd name="T14" fmla="*/ 107 w 405"/>
                <a:gd name="T15" fmla="*/ 523 h 666"/>
                <a:gd name="T16" fmla="*/ 205 w 405"/>
                <a:gd name="T17" fmla="*/ 601 h 666"/>
                <a:gd name="T18" fmla="*/ 315 w 405"/>
                <a:gd name="T19" fmla="*/ 666 h 666"/>
                <a:gd name="T20" fmla="*/ 318 w 405"/>
                <a:gd name="T21" fmla="*/ 649 h 666"/>
                <a:gd name="T22" fmla="*/ 326 w 405"/>
                <a:gd name="T23" fmla="*/ 646 h 666"/>
                <a:gd name="T24" fmla="*/ 326 w 405"/>
                <a:gd name="T25" fmla="*/ 638 h 666"/>
                <a:gd name="T26" fmla="*/ 326 w 405"/>
                <a:gd name="T27" fmla="*/ 629 h 666"/>
                <a:gd name="T28" fmla="*/ 326 w 405"/>
                <a:gd name="T29" fmla="*/ 621 h 666"/>
                <a:gd name="T30" fmla="*/ 326 w 405"/>
                <a:gd name="T31" fmla="*/ 613 h 666"/>
                <a:gd name="T32" fmla="*/ 335 w 405"/>
                <a:gd name="T33" fmla="*/ 610 h 666"/>
                <a:gd name="T34" fmla="*/ 343 w 405"/>
                <a:gd name="T35" fmla="*/ 610 h 666"/>
                <a:gd name="T36" fmla="*/ 352 w 405"/>
                <a:gd name="T37" fmla="*/ 610 h 666"/>
                <a:gd name="T38" fmla="*/ 360 w 405"/>
                <a:gd name="T39" fmla="*/ 604 h 666"/>
                <a:gd name="T40" fmla="*/ 360 w 405"/>
                <a:gd name="T41" fmla="*/ 596 h 666"/>
                <a:gd name="T42" fmla="*/ 360 w 405"/>
                <a:gd name="T43" fmla="*/ 587 h 666"/>
                <a:gd name="T44" fmla="*/ 360 w 405"/>
                <a:gd name="T45" fmla="*/ 579 h 666"/>
                <a:gd name="T46" fmla="*/ 369 w 405"/>
                <a:gd name="T47" fmla="*/ 576 h 666"/>
                <a:gd name="T48" fmla="*/ 377 w 405"/>
                <a:gd name="T49" fmla="*/ 576 h 666"/>
                <a:gd name="T50" fmla="*/ 385 w 405"/>
                <a:gd name="T51" fmla="*/ 576 h 666"/>
                <a:gd name="T52" fmla="*/ 391 w 405"/>
                <a:gd name="T53" fmla="*/ 568 h 666"/>
                <a:gd name="T54" fmla="*/ 388 w 405"/>
                <a:gd name="T55" fmla="*/ 559 h 666"/>
                <a:gd name="T56" fmla="*/ 388 w 405"/>
                <a:gd name="T57" fmla="*/ 551 h 666"/>
                <a:gd name="T58" fmla="*/ 397 w 405"/>
                <a:gd name="T59" fmla="*/ 545 h 666"/>
                <a:gd name="T60" fmla="*/ 405 w 405"/>
                <a:gd name="T61" fmla="*/ 543 h 666"/>
                <a:gd name="T62" fmla="*/ 255 w 405"/>
                <a:gd name="T63" fmla="*/ 478 h 666"/>
                <a:gd name="T64" fmla="*/ 109 w 405"/>
                <a:gd name="T65" fmla="*/ 289 h 666"/>
                <a:gd name="T66" fmla="*/ 115 w 405"/>
                <a:gd name="T67" fmla="*/ 177 h 666"/>
                <a:gd name="T68" fmla="*/ 216 w 405"/>
                <a:gd name="T69" fmla="*/ 59 h 666"/>
                <a:gd name="T70" fmla="*/ 230 w 405"/>
                <a:gd name="T7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66">
                  <a:moveTo>
                    <a:pt x="230" y="0"/>
                  </a:moveTo>
                  <a:lnTo>
                    <a:pt x="171" y="3"/>
                  </a:lnTo>
                  <a:lnTo>
                    <a:pt x="137" y="56"/>
                  </a:lnTo>
                  <a:lnTo>
                    <a:pt x="42" y="143"/>
                  </a:lnTo>
                  <a:lnTo>
                    <a:pt x="0" y="191"/>
                  </a:lnTo>
                  <a:lnTo>
                    <a:pt x="28" y="317"/>
                  </a:lnTo>
                  <a:lnTo>
                    <a:pt x="50" y="412"/>
                  </a:lnTo>
                  <a:lnTo>
                    <a:pt x="107" y="523"/>
                  </a:lnTo>
                  <a:lnTo>
                    <a:pt x="205" y="601"/>
                  </a:lnTo>
                  <a:lnTo>
                    <a:pt x="315" y="666"/>
                  </a:lnTo>
                  <a:lnTo>
                    <a:pt x="318" y="649"/>
                  </a:lnTo>
                  <a:lnTo>
                    <a:pt x="326" y="646"/>
                  </a:lnTo>
                  <a:lnTo>
                    <a:pt x="326" y="638"/>
                  </a:lnTo>
                  <a:lnTo>
                    <a:pt x="326" y="629"/>
                  </a:lnTo>
                  <a:lnTo>
                    <a:pt x="326" y="621"/>
                  </a:lnTo>
                  <a:lnTo>
                    <a:pt x="326" y="613"/>
                  </a:lnTo>
                  <a:lnTo>
                    <a:pt x="335" y="610"/>
                  </a:lnTo>
                  <a:lnTo>
                    <a:pt x="343" y="610"/>
                  </a:lnTo>
                  <a:lnTo>
                    <a:pt x="352" y="610"/>
                  </a:lnTo>
                  <a:lnTo>
                    <a:pt x="360" y="604"/>
                  </a:lnTo>
                  <a:lnTo>
                    <a:pt x="360" y="596"/>
                  </a:lnTo>
                  <a:lnTo>
                    <a:pt x="360" y="587"/>
                  </a:lnTo>
                  <a:lnTo>
                    <a:pt x="360" y="579"/>
                  </a:lnTo>
                  <a:lnTo>
                    <a:pt x="369" y="576"/>
                  </a:lnTo>
                  <a:lnTo>
                    <a:pt x="377" y="576"/>
                  </a:lnTo>
                  <a:lnTo>
                    <a:pt x="385" y="576"/>
                  </a:lnTo>
                  <a:lnTo>
                    <a:pt x="391" y="568"/>
                  </a:lnTo>
                  <a:lnTo>
                    <a:pt x="388" y="559"/>
                  </a:lnTo>
                  <a:lnTo>
                    <a:pt x="388" y="551"/>
                  </a:lnTo>
                  <a:lnTo>
                    <a:pt x="397" y="545"/>
                  </a:lnTo>
                  <a:lnTo>
                    <a:pt x="405" y="543"/>
                  </a:lnTo>
                  <a:lnTo>
                    <a:pt x="255" y="478"/>
                  </a:lnTo>
                  <a:lnTo>
                    <a:pt x="109" y="289"/>
                  </a:lnTo>
                  <a:lnTo>
                    <a:pt x="115" y="177"/>
                  </a:lnTo>
                  <a:lnTo>
                    <a:pt x="216" y="59"/>
                  </a:lnTo>
                  <a:lnTo>
                    <a:pt x="23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852" name="Freeform 604"/>
            <p:cNvSpPr>
              <a:spLocks/>
            </p:cNvSpPr>
            <p:nvPr/>
          </p:nvSpPr>
          <p:spPr bwMode="auto">
            <a:xfrm>
              <a:off x="2473" y="1521"/>
              <a:ext cx="492" cy="549"/>
            </a:xfrm>
            <a:custGeom>
              <a:avLst/>
              <a:gdLst>
                <a:gd name="T0" fmla="*/ 191 w 492"/>
                <a:gd name="T1" fmla="*/ 59 h 549"/>
                <a:gd name="T2" fmla="*/ 220 w 492"/>
                <a:gd name="T3" fmla="*/ 152 h 549"/>
                <a:gd name="T4" fmla="*/ 253 w 492"/>
                <a:gd name="T5" fmla="*/ 194 h 549"/>
                <a:gd name="T6" fmla="*/ 329 w 492"/>
                <a:gd name="T7" fmla="*/ 242 h 549"/>
                <a:gd name="T8" fmla="*/ 439 w 492"/>
                <a:gd name="T9" fmla="*/ 253 h 549"/>
                <a:gd name="T10" fmla="*/ 492 w 492"/>
                <a:gd name="T11" fmla="*/ 256 h 549"/>
                <a:gd name="T12" fmla="*/ 484 w 492"/>
                <a:gd name="T13" fmla="*/ 343 h 549"/>
                <a:gd name="T14" fmla="*/ 444 w 492"/>
                <a:gd name="T15" fmla="*/ 444 h 549"/>
                <a:gd name="T16" fmla="*/ 374 w 492"/>
                <a:gd name="T17" fmla="*/ 527 h 549"/>
                <a:gd name="T18" fmla="*/ 352 w 492"/>
                <a:gd name="T19" fmla="*/ 549 h 549"/>
                <a:gd name="T20" fmla="*/ 216 w 492"/>
                <a:gd name="T21" fmla="*/ 530 h 549"/>
                <a:gd name="T22" fmla="*/ 112 w 492"/>
                <a:gd name="T23" fmla="*/ 474 h 549"/>
                <a:gd name="T24" fmla="*/ 64 w 492"/>
                <a:gd name="T25" fmla="*/ 416 h 549"/>
                <a:gd name="T26" fmla="*/ 22 w 492"/>
                <a:gd name="T27" fmla="*/ 293 h 549"/>
                <a:gd name="T28" fmla="*/ 0 w 492"/>
                <a:gd name="T29" fmla="*/ 194 h 549"/>
                <a:gd name="T30" fmla="*/ 121 w 492"/>
                <a:gd name="T31" fmla="*/ 74 h 549"/>
                <a:gd name="T32" fmla="*/ 180 w 492"/>
                <a:gd name="T33" fmla="*/ 0 h 549"/>
                <a:gd name="T34" fmla="*/ 191 w 492"/>
                <a:gd name="T35" fmla="*/ 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549">
                  <a:moveTo>
                    <a:pt x="191" y="59"/>
                  </a:moveTo>
                  <a:lnTo>
                    <a:pt x="220" y="152"/>
                  </a:lnTo>
                  <a:lnTo>
                    <a:pt x="253" y="194"/>
                  </a:lnTo>
                  <a:lnTo>
                    <a:pt x="329" y="242"/>
                  </a:lnTo>
                  <a:lnTo>
                    <a:pt x="439" y="253"/>
                  </a:lnTo>
                  <a:lnTo>
                    <a:pt x="492" y="256"/>
                  </a:lnTo>
                  <a:lnTo>
                    <a:pt x="484" y="343"/>
                  </a:lnTo>
                  <a:lnTo>
                    <a:pt x="444" y="444"/>
                  </a:lnTo>
                  <a:lnTo>
                    <a:pt x="374" y="527"/>
                  </a:lnTo>
                  <a:lnTo>
                    <a:pt x="352" y="549"/>
                  </a:lnTo>
                  <a:lnTo>
                    <a:pt x="216" y="530"/>
                  </a:lnTo>
                  <a:lnTo>
                    <a:pt x="112" y="474"/>
                  </a:lnTo>
                  <a:lnTo>
                    <a:pt x="64" y="416"/>
                  </a:lnTo>
                  <a:lnTo>
                    <a:pt x="22" y="293"/>
                  </a:lnTo>
                  <a:lnTo>
                    <a:pt x="0" y="194"/>
                  </a:lnTo>
                  <a:lnTo>
                    <a:pt x="121" y="74"/>
                  </a:lnTo>
                  <a:lnTo>
                    <a:pt x="180" y="0"/>
                  </a:lnTo>
                  <a:lnTo>
                    <a:pt x="191"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853" name="Freeform 605"/>
            <p:cNvSpPr>
              <a:spLocks/>
            </p:cNvSpPr>
            <p:nvPr/>
          </p:nvSpPr>
          <p:spPr bwMode="auto">
            <a:xfrm>
              <a:off x="2411" y="1518"/>
              <a:ext cx="563" cy="678"/>
            </a:xfrm>
            <a:custGeom>
              <a:avLst/>
              <a:gdLst>
                <a:gd name="T0" fmla="*/ 171 w 563"/>
                <a:gd name="T1" fmla="*/ 76 h 678"/>
                <a:gd name="T2" fmla="*/ 146 w 563"/>
                <a:gd name="T3" fmla="*/ 76 h 678"/>
                <a:gd name="T4" fmla="*/ 14 w 563"/>
                <a:gd name="T5" fmla="*/ 202 h 678"/>
                <a:gd name="T6" fmla="*/ 65 w 563"/>
                <a:gd name="T7" fmla="*/ 421 h 678"/>
                <a:gd name="T8" fmla="*/ 141 w 563"/>
                <a:gd name="T9" fmla="*/ 549 h 678"/>
                <a:gd name="T10" fmla="*/ 304 w 563"/>
                <a:gd name="T11" fmla="*/ 655 h 678"/>
                <a:gd name="T12" fmla="*/ 244 w 563"/>
                <a:gd name="T13" fmla="*/ 602 h 678"/>
                <a:gd name="T14" fmla="*/ 84 w 563"/>
                <a:gd name="T15" fmla="*/ 444 h 678"/>
                <a:gd name="T16" fmla="*/ 124 w 563"/>
                <a:gd name="T17" fmla="*/ 498 h 678"/>
                <a:gd name="T18" fmla="*/ 242 w 563"/>
                <a:gd name="T19" fmla="*/ 582 h 678"/>
                <a:gd name="T20" fmla="*/ 324 w 563"/>
                <a:gd name="T21" fmla="*/ 613 h 678"/>
                <a:gd name="T22" fmla="*/ 335 w 563"/>
                <a:gd name="T23" fmla="*/ 605 h 678"/>
                <a:gd name="T24" fmla="*/ 278 w 563"/>
                <a:gd name="T25" fmla="*/ 566 h 678"/>
                <a:gd name="T26" fmla="*/ 141 w 563"/>
                <a:gd name="T27" fmla="*/ 481 h 678"/>
                <a:gd name="T28" fmla="*/ 216 w 563"/>
                <a:gd name="T29" fmla="*/ 526 h 678"/>
                <a:gd name="T30" fmla="*/ 355 w 563"/>
                <a:gd name="T31" fmla="*/ 571 h 678"/>
                <a:gd name="T32" fmla="*/ 389 w 563"/>
                <a:gd name="T33" fmla="*/ 563 h 678"/>
                <a:gd name="T34" fmla="*/ 256 w 563"/>
                <a:gd name="T35" fmla="*/ 529 h 678"/>
                <a:gd name="T36" fmla="*/ 169 w 563"/>
                <a:gd name="T37" fmla="*/ 476 h 678"/>
                <a:gd name="T38" fmla="*/ 101 w 563"/>
                <a:gd name="T39" fmla="*/ 371 h 678"/>
                <a:gd name="T40" fmla="*/ 56 w 563"/>
                <a:gd name="T41" fmla="*/ 211 h 678"/>
                <a:gd name="T42" fmla="*/ 84 w 563"/>
                <a:gd name="T43" fmla="*/ 278 h 678"/>
                <a:gd name="T44" fmla="*/ 149 w 563"/>
                <a:gd name="T45" fmla="*/ 435 h 678"/>
                <a:gd name="T46" fmla="*/ 273 w 563"/>
                <a:gd name="T47" fmla="*/ 518 h 678"/>
                <a:gd name="T48" fmla="*/ 414 w 563"/>
                <a:gd name="T49" fmla="*/ 540 h 678"/>
                <a:gd name="T50" fmla="*/ 504 w 563"/>
                <a:gd name="T51" fmla="*/ 433 h 678"/>
                <a:gd name="T52" fmla="*/ 543 w 563"/>
                <a:gd name="T53" fmla="*/ 303 h 678"/>
                <a:gd name="T54" fmla="*/ 442 w 563"/>
                <a:gd name="T55" fmla="*/ 256 h 678"/>
                <a:gd name="T56" fmla="*/ 352 w 563"/>
                <a:gd name="T57" fmla="*/ 230 h 678"/>
                <a:gd name="T58" fmla="*/ 270 w 563"/>
                <a:gd name="T59" fmla="*/ 152 h 678"/>
                <a:gd name="T60" fmla="*/ 236 w 563"/>
                <a:gd name="T61" fmla="*/ 31 h 678"/>
                <a:gd name="T62" fmla="*/ 253 w 563"/>
                <a:gd name="T63" fmla="*/ 45 h 678"/>
                <a:gd name="T64" fmla="*/ 288 w 563"/>
                <a:gd name="T65" fmla="*/ 152 h 678"/>
                <a:gd name="T66" fmla="*/ 363 w 563"/>
                <a:gd name="T67" fmla="*/ 216 h 678"/>
                <a:gd name="T68" fmla="*/ 470 w 563"/>
                <a:gd name="T69" fmla="*/ 242 h 678"/>
                <a:gd name="T70" fmla="*/ 563 w 563"/>
                <a:gd name="T71" fmla="*/ 250 h 678"/>
                <a:gd name="T72" fmla="*/ 543 w 563"/>
                <a:gd name="T73" fmla="*/ 396 h 678"/>
                <a:gd name="T74" fmla="*/ 462 w 563"/>
                <a:gd name="T75" fmla="*/ 518 h 678"/>
                <a:gd name="T76" fmla="*/ 406 w 563"/>
                <a:gd name="T77" fmla="*/ 574 h 678"/>
                <a:gd name="T78" fmla="*/ 392 w 563"/>
                <a:gd name="T79" fmla="*/ 599 h 678"/>
                <a:gd name="T80" fmla="*/ 375 w 563"/>
                <a:gd name="T81" fmla="*/ 613 h 678"/>
                <a:gd name="T82" fmla="*/ 344 w 563"/>
                <a:gd name="T83" fmla="*/ 636 h 678"/>
                <a:gd name="T84" fmla="*/ 327 w 563"/>
                <a:gd name="T85" fmla="*/ 670 h 678"/>
                <a:gd name="T86" fmla="*/ 194 w 563"/>
                <a:gd name="T87" fmla="*/ 608 h 678"/>
                <a:gd name="T88" fmla="*/ 90 w 563"/>
                <a:gd name="T89" fmla="*/ 515 h 678"/>
                <a:gd name="T90" fmla="*/ 42 w 563"/>
                <a:gd name="T91" fmla="*/ 399 h 678"/>
                <a:gd name="T92" fmla="*/ 3 w 563"/>
                <a:gd name="T93" fmla="*/ 228 h 678"/>
                <a:gd name="T94" fmla="*/ 101 w 563"/>
                <a:gd name="T95" fmla="*/ 95 h 678"/>
                <a:gd name="T96" fmla="*/ 171 w 563"/>
                <a:gd name="T97" fmla="*/ 0 h 678"/>
                <a:gd name="T98" fmla="*/ 188 w 563"/>
                <a:gd name="T99" fmla="*/ 79 h 678"/>
                <a:gd name="T100" fmla="*/ 56 w 563"/>
                <a:gd name="T101" fmla="*/ 1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678">
                  <a:moveTo>
                    <a:pt x="56" y="191"/>
                  </a:moveTo>
                  <a:lnTo>
                    <a:pt x="135" y="115"/>
                  </a:lnTo>
                  <a:lnTo>
                    <a:pt x="171" y="76"/>
                  </a:lnTo>
                  <a:lnTo>
                    <a:pt x="216" y="17"/>
                  </a:lnTo>
                  <a:lnTo>
                    <a:pt x="183" y="20"/>
                  </a:lnTo>
                  <a:lnTo>
                    <a:pt x="146" y="76"/>
                  </a:lnTo>
                  <a:lnTo>
                    <a:pt x="110" y="107"/>
                  </a:lnTo>
                  <a:lnTo>
                    <a:pt x="39" y="174"/>
                  </a:lnTo>
                  <a:lnTo>
                    <a:pt x="14" y="202"/>
                  </a:lnTo>
                  <a:lnTo>
                    <a:pt x="34" y="284"/>
                  </a:lnTo>
                  <a:lnTo>
                    <a:pt x="56" y="371"/>
                  </a:lnTo>
                  <a:lnTo>
                    <a:pt x="65" y="421"/>
                  </a:lnTo>
                  <a:lnTo>
                    <a:pt x="84" y="470"/>
                  </a:lnTo>
                  <a:lnTo>
                    <a:pt x="107" y="515"/>
                  </a:lnTo>
                  <a:lnTo>
                    <a:pt x="141" y="549"/>
                  </a:lnTo>
                  <a:lnTo>
                    <a:pt x="200" y="591"/>
                  </a:lnTo>
                  <a:lnTo>
                    <a:pt x="253" y="627"/>
                  </a:lnTo>
                  <a:lnTo>
                    <a:pt x="304" y="655"/>
                  </a:lnTo>
                  <a:lnTo>
                    <a:pt x="316" y="655"/>
                  </a:lnTo>
                  <a:lnTo>
                    <a:pt x="316" y="644"/>
                  </a:lnTo>
                  <a:lnTo>
                    <a:pt x="244" y="602"/>
                  </a:lnTo>
                  <a:lnTo>
                    <a:pt x="163" y="552"/>
                  </a:lnTo>
                  <a:lnTo>
                    <a:pt x="118" y="509"/>
                  </a:lnTo>
                  <a:lnTo>
                    <a:pt x="84" y="444"/>
                  </a:lnTo>
                  <a:lnTo>
                    <a:pt x="73" y="388"/>
                  </a:lnTo>
                  <a:lnTo>
                    <a:pt x="90" y="430"/>
                  </a:lnTo>
                  <a:lnTo>
                    <a:pt x="124" y="498"/>
                  </a:lnTo>
                  <a:lnTo>
                    <a:pt x="163" y="532"/>
                  </a:lnTo>
                  <a:lnTo>
                    <a:pt x="200" y="557"/>
                  </a:lnTo>
                  <a:lnTo>
                    <a:pt x="242" y="582"/>
                  </a:lnTo>
                  <a:lnTo>
                    <a:pt x="293" y="619"/>
                  </a:lnTo>
                  <a:lnTo>
                    <a:pt x="319" y="627"/>
                  </a:lnTo>
                  <a:lnTo>
                    <a:pt x="324" y="613"/>
                  </a:lnTo>
                  <a:lnTo>
                    <a:pt x="259" y="577"/>
                  </a:lnTo>
                  <a:lnTo>
                    <a:pt x="302" y="591"/>
                  </a:lnTo>
                  <a:lnTo>
                    <a:pt x="335" y="605"/>
                  </a:lnTo>
                  <a:lnTo>
                    <a:pt x="352" y="605"/>
                  </a:lnTo>
                  <a:lnTo>
                    <a:pt x="355" y="585"/>
                  </a:lnTo>
                  <a:lnTo>
                    <a:pt x="278" y="566"/>
                  </a:lnTo>
                  <a:lnTo>
                    <a:pt x="219" y="546"/>
                  </a:lnTo>
                  <a:lnTo>
                    <a:pt x="171" y="515"/>
                  </a:lnTo>
                  <a:lnTo>
                    <a:pt x="141" y="481"/>
                  </a:lnTo>
                  <a:lnTo>
                    <a:pt x="121" y="441"/>
                  </a:lnTo>
                  <a:lnTo>
                    <a:pt x="163" y="487"/>
                  </a:lnTo>
                  <a:lnTo>
                    <a:pt x="216" y="526"/>
                  </a:lnTo>
                  <a:lnTo>
                    <a:pt x="273" y="549"/>
                  </a:lnTo>
                  <a:lnTo>
                    <a:pt x="330" y="563"/>
                  </a:lnTo>
                  <a:lnTo>
                    <a:pt x="355" y="571"/>
                  </a:lnTo>
                  <a:lnTo>
                    <a:pt x="372" y="574"/>
                  </a:lnTo>
                  <a:lnTo>
                    <a:pt x="386" y="574"/>
                  </a:lnTo>
                  <a:lnTo>
                    <a:pt x="389" y="563"/>
                  </a:lnTo>
                  <a:lnTo>
                    <a:pt x="386" y="554"/>
                  </a:lnTo>
                  <a:lnTo>
                    <a:pt x="313" y="543"/>
                  </a:lnTo>
                  <a:lnTo>
                    <a:pt x="256" y="529"/>
                  </a:lnTo>
                  <a:lnTo>
                    <a:pt x="230" y="515"/>
                  </a:lnTo>
                  <a:lnTo>
                    <a:pt x="191" y="490"/>
                  </a:lnTo>
                  <a:lnTo>
                    <a:pt x="169" y="476"/>
                  </a:lnTo>
                  <a:lnTo>
                    <a:pt x="149" y="452"/>
                  </a:lnTo>
                  <a:lnTo>
                    <a:pt x="124" y="424"/>
                  </a:lnTo>
                  <a:lnTo>
                    <a:pt x="101" y="371"/>
                  </a:lnTo>
                  <a:lnTo>
                    <a:pt x="84" y="317"/>
                  </a:lnTo>
                  <a:lnTo>
                    <a:pt x="67" y="253"/>
                  </a:lnTo>
                  <a:lnTo>
                    <a:pt x="56" y="211"/>
                  </a:lnTo>
                  <a:lnTo>
                    <a:pt x="59" y="202"/>
                  </a:lnTo>
                  <a:lnTo>
                    <a:pt x="67" y="208"/>
                  </a:lnTo>
                  <a:lnTo>
                    <a:pt x="84" y="278"/>
                  </a:lnTo>
                  <a:lnTo>
                    <a:pt x="101" y="337"/>
                  </a:lnTo>
                  <a:lnTo>
                    <a:pt x="124" y="396"/>
                  </a:lnTo>
                  <a:lnTo>
                    <a:pt x="149" y="435"/>
                  </a:lnTo>
                  <a:lnTo>
                    <a:pt x="180" y="470"/>
                  </a:lnTo>
                  <a:lnTo>
                    <a:pt x="230" y="501"/>
                  </a:lnTo>
                  <a:lnTo>
                    <a:pt x="273" y="518"/>
                  </a:lnTo>
                  <a:lnTo>
                    <a:pt x="321" y="532"/>
                  </a:lnTo>
                  <a:lnTo>
                    <a:pt x="372" y="538"/>
                  </a:lnTo>
                  <a:lnTo>
                    <a:pt x="414" y="540"/>
                  </a:lnTo>
                  <a:lnTo>
                    <a:pt x="451" y="504"/>
                  </a:lnTo>
                  <a:lnTo>
                    <a:pt x="476" y="473"/>
                  </a:lnTo>
                  <a:lnTo>
                    <a:pt x="504" y="433"/>
                  </a:lnTo>
                  <a:lnTo>
                    <a:pt x="524" y="390"/>
                  </a:lnTo>
                  <a:lnTo>
                    <a:pt x="538" y="345"/>
                  </a:lnTo>
                  <a:lnTo>
                    <a:pt x="543" y="303"/>
                  </a:lnTo>
                  <a:lnTo>
                    <a:pt x="546" y="264"/>
                  </a:lnTo>
                  <a:lnTo>
                    <a:pt x="484" y="258"/>
                  </a:lnTo>
                  <a:lnTo>
                    <a:pt x="442" y="256"/>
                  </a:lnTo>
                  <a:lnTo>
                    <a:pt x="411" y="253"/>
                  </a:lnTo>
                  <a:lnTo>
                    <a:pt x="386" y="244"/>
                  </a:lnTo>
                  <a:lnTo>
                    <a:pt x="352" y="230"/>
                  </a:lnTo>
                  <a:lnTo>
                    <a:pt x="321" y="211"/>
                  </a:lnTo>
                  <a:lnTo>
                    <a:pt x="290" y="185"/>
                  </a:lnTo>
                  <a:lnTo>
                    <a:pt x="270" y="152"/>
                  </a:lnTo>
                  <a:lnTo>
                    <a:pt x="261" y="121"/>
                  </a:lnTo>
                  <a:lnTo>
                    <a:pt x="247" y="67"/>
                  </a:lnTo>
                  <a:lnTo>
                    <a:pt x="236" y="31"/>
                  </a:lnTo>
                  <a:lnTo>
                    <a:pt x="236" y="22"/>
                  </a:lnTo>
                  <a:lnTo>
                    <a:pt x="242" y="6"/>
                  </a:lnTo>
                  <a:lnTo>
                    <a:pt x="253" y="45"/>
                  </a:lnTo>
                  <a:lnTo>
                    <a:pt x="261" y="73"/>
                  </a:lnTo>
                  <a:lnTo>
                    <a:pt x="273" y="115"/>
                  </a:lnTo>
                  <a:lnTo>
                    <a:pt x="288" y="152"/>
                  </a:lnTo>
                  <a:lnTo>
                    <a:pt x="307" y="183"/>
                  </a:lnTo>
                  <a:lnTo>
                    <a:pt x="333" y="199"/>
                  </a:lnTo>
                  <a:lnTo>
                    <a:pt x="363" y="216"/>
                  </a:lnTo>
                  <a:lnTo>
                    <a:pt x="392" y="230"/>
                  </a:lnTo>
                  <a:lnTo>
                    <a:pt x="425" y="236"/>
                  </a:lnTo>
                  <a:lnTo>
                    <a:pt x="470" y="242"/>
                  </a:lnTo>
                  <a:lnTo>
                    <a:pt x="518" y="247"/>
                  </a:lnTo>
                  <a:lnTo>
                    <a:pt x="557" y="250"/>
                  </a:lnTo>
                  <a:lnTo>
                    <a:pt x="563" y="250"/>
                  </a:lnTo>
                  <a:lnTo>
                    <a:pt x="563" y="267"/>
                  </a:lnTo>
                  <a:lnTo>
                    <a:pt x="557" y="331"/>
                  </a:lnTo>
                  <a:lnTo>
                    <a:pt x="543" y="396"/>
                  </a:lnTo>
                  <a:lnTo>
                    <a:pt x="512" y="449"/>
                  </a:lnTo>
                  <a:lnTo>
                    <a:pt x="490" y="484"/>
                  </a:lnTo>
                  <a:lnTo>
                    <a:pt x="462" y="518"/>
                  </a:lnTo>
                  <a:lnTo>
                    <a:pt x="434" y="546"/>
                  </a:lnTo>
                  <a:lnTo>
                    <a:pt x="423" y="566"/>
                  </a:lnTo>
                  <a:lnTo>
                    <a:pt x="406" y="574"/>
                  </a:lnTo>
                  <a:lnTo>
                    <a:pt x="406" y="585"/>
                  </a:lnTo>
                  <a:lnTo>
                    <a:pt x="400" y="594"/>
                  </a:lnTo>
                  <a:lnTo>
                    <a:pt x="392" y="599"/>
                  </a:lnTo>
                  <a:lnTo>
                    <a:pt x="378" y="599"/>
                  </a:lnTo>
                  <a:lnTo>
                    <a:pt x="375" y="605"/>
                  </a:lnTo>
                  <a:lnTo>
                    <a:pt x="375" y="613"/>
                  </a:lnTo>
                  <a:lnTo>
                    <a:pt x="366" y="622"/>
                  </a:lnTo>
                  <a:lnTo>
                    <a:pt x="349" y="622"/>
                  </a:lnTo>
                  <a:lnTo>
                    <a:pt x="344" y="636"/>
                  </a:lnTo>
                  <a:lnTo>
                    <a:pt x="341" y="647"/>
                  </a:lnTo>
                  <a:lnTo>
                    <a:pt x="335" y="655"/>
                  </a:lnTo>
                  <a:lnTo>
                    <a:pt x="327" y="670"/>
                  </a:lnTo>
                  <a:lnTo>
                    <a:pt x="310" y="678"/>
                  </a:lnTo>
                  <a:lnTo>
                    <a:pt x="267" y="653"/>
                  </a:lnTo>
                  <a:lnTo>
                    <a:pt x="194" y="608"/>
                  </a:lnTo>
                  <a:lnTo>
                    <a:pt x="160" y="577"/>
                  </a:lnTo>
                  <a:lnTo>
                    <a:pt x="112" y="543"/>
                  </a:lnTo>
                  <a:lnTo>
                    <a:pt x="90" y="515"/>
                  </a:lnTo>
                  <a:lnTo>
                    <a:pt x="70" y="473"/>
                  </a:lnTo>
                  <a:lnTo>
                    <a:pt x="53" y="430"/>
                  </a:lnTo>
                  <a:lnTo>
                    <a:pt x="42" y="399"/>
                  </a:lnTo>
                  <a:lnTo>
                    <a:pt x="34" y="340"/>
                  </a:lnTo>
                  <a:lnTo>
                    <a:pt x="20" y="281"/>
                  </a:lnTo>
                  <a:lnTo>
                    <a:pt x="3" y="228"/>
                  </a:lnTo>
                  <a:lnTo>
                    <a:pt x="0" y="194"/>
                  </a:lnTo>
                  <a:lnTo>
                    <a:pt x="51" y="140"/>
                  </a:lnTo>
                  <a:lnTo>
                    <a:pt x="101" y="95"/>
                  </a:lnTo>
                  <a:lnTo>
                    <a:pt x="138" y="62"/>
                  </a:lnTo>
                  <a:lnTo>
                    <a:pt x="152" y="36"/>
                  </a:lnTo>
                  <a:lnTo>
                    <a:pt x="171" y="0"/>
                  </a:lnTo>
                  <a:lnTo>
                    <a:pt x="242" y="6"/>
                  </a:lnTo>
                  <a:lnTo>
                    <a:pt x="219" y="39"/>
                  </a:lnTo>
                  <a:lnTo>
                    <a:pt x="188" y="79"/>
                  </a:lnTo>
                  <a:lnTo>
                    <a:pt x="135" y="129"/>
                  </a:lnTo>
                  <a:lnTo>
                    <a:pt x="96" y="166"/>
                  </a:lnTo>
                  <a:lnTo>
                    <a:pt x="56"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854" name="Freeform 606"/>
            <p:cNvSpPr>
              <a:spLocks/>
            </p:cNvSpPr>
            <p:nvPr/>
          </p:nvSpPr>
          <p:spPr bwMode="auto">
            <a:xfrm>
              <a:off x="2526" y="1630"/>
              <a:ext cx="375" cy="379"/>
            </a:xfrm>
            <a:custGeom>
              <a:avLst/>
              <a:gdLst>
                <a:gd name="T0" fmla="*/ 0 w 375"/>
                <a:gd name="T1" fmla="*/ 110 h 379"/>
                <a:gd name="T2" fmla="*/ 107 w 375"/>
                <a:gd name="T3" fmla="*/ 0 h 379"/>
                <a:gd name="T4" fmla="*/ 119 w 375"/>
                <a:gd name="T5" fmla="*/ 51 h 379"/>
                <a:gd name="T6" fmla="*/ 138 w 375"/>
                <a:gd name="T7" fmla="*/ 104 h 379"/>
                <a:gd name="T8" fmla="*/ 170 w 375"/>
                <a:gd name="T9" fmla="*/ 138 h 379"/>
                <a:gd name="T10" fmla="*/ 218 w 375"/>
                <a:gd name="T11" fmla="*/ 164 h 379"/>
                <a:gd name="T12" fmla="*/ 274 w 375"/>
                <a:gd name="T13" fmla="*/ 183 h 379"/>
                <a:gd name="T14" fmla="*/ 328 w 375"/>
                <a:gd name="T15" fmla="*/ 183 h 379"/>
                <a:gd name="T16" fmla="*/ 375 w 375"/>
                <a:gd name="T17" fmla="*/ 186 h 379"/>
                <a:gd name="T18" fmla="*/ 373 w 375"/>
                <a:gd name="T19" fmla="*/ 223 h 379"/>
                <a:gd name="T20" fmla="*/ 356 w 375"/>
                <a:gd name="T21" fmla="*/ 279 h 379"/>
                <a:gd name="T22" fmla="*/ 325 w 375"/>
                <a:gd name="T23" fmla="*/ 324 h 379"/>
                <a:gd name="T24" fmla="*/ 291 w 375"/>
                <a:gd name="T25" fmla="*/ 362 h 379"/>
                <a:gd name="T26" fmla="*/ 277 w 375"/>
                <a:gd name="T27" fmla="*/ 379 h 379"/>
                <a:gd name="T28" fmla="*/ 204 w 375"/>
                <a:gd name="T29" fmla="*/ 373 h 379"/>
                <a:gd name="T30" fmla="*/ 138 w 375"/>
                <a:gd name="T31" fmla="*/ 359 h 379"/>
                <a:gd name="T32" fmla="*/ 90 w 375"/>
                <a:gd name="T33" fmla="*/ 327 h 379"/>
                <a:gd name="T34" fmla="*/ 65 w 375"/>
                <a:gd name="T35" fmla="*/ 293 h 379"/>
                <a:gd name="T36" fmla="*/ 40 w 375"/>
                <a:gd name="T37" fmla="*/ 251 h 379"/>
                <a:gd name="T38" fmla="*/ 23 w 375"/>
                <a:gd name="T39" fmla="*/ 200 h 379"/>
                <a:gd name="T40" fmla="*/ 9 w 375"/>
                <a:gd name="T41" fmla="*/ 147 h 379"/>
                <a:gd name="T42" fmla="*/ 0 w 375"/>
                <a:gd name="T43" fmla="*/ 1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79">
                  <a:moveTo>
                    <a:pt x="0" y="110"/>
                  </a:moveTo>
                  <a:lnTo>
                    <a:pt x="107" y="0"/>
                  </a:lnTo>
                  <a:lnTo>
                    <a:pt x="119" y="51"/>
                  </a:lnTo>
                  <a:lnTo>
                    <a:pt x="138" y="104"/>
                  </a:lnTo>
                  <a:lnTo>
                    <a:pt x="170" y="138"/>
                  </a:lnTo>
                  <a:lnTo>
                    <a:pt x="218" y="164"/>
                  </a:lnTo>
                  <a:lnTo>
                    <a:pt x="274" y="183"/>
                  </a:lnTo>
                  <a:lnTo>
                    <a:pt x="328" y="183"/>
                  </a:lnTo>
                  <a:lnTo>
                    <a:pt x="375" y="186"/>
                  </a:lnTo>
                  <a:lnTo>
                    <a:pt x="373" y="223"/>
                  </a:lnTo>
                  <a:lnTo>
                    <a:pt x="356" y="279"/>
                  </a:lnTo>
                  <a:lnTo>
                    <a:pt x="325" y="324"/>
                  </a:lnTo>
                  <a:lnTo>
                    <a:pt x="291" y="362"/>
                  </a:lnTo>
                  <a:lnTo>
                    <a:pt x="277" y="379"/>
                  </a:lnTo>
                  <a:lnTo>
                    <a:pt x="204" y="373"/>
                  </a:lnTo>
                  <a:lnTo>
                    <a:pt x="138" y="359"/>
                  </a:lnTo>
                  <a:lnTo>
                    <a:pt x="90" y="327"/>
                  </a:lnTo>
                  <a:lnTo>
                    <a:pt x="65" y="293"/>
                  </a:lnTo>
                  <a:lnTo>
                    <a:pt x="40" y="251"/>
                  </a:lnTo>
                  <a:lnTo>
                    <a:pt x="23" y="200"/>
                  </a:lnTo>
                  <a:lnTo>
                    <a:pt x="9" y="147"/>
                  </a:lnTo>
                  <a:lnTo>
                    <a:pt x="0" y="110"/>
                  </a:lnTo>
                  <a:close/>
                </a:path>
              </a:pathLst>
            </a:custGeom>
            <a:solidFill>
              <a:srgbClr val="FFFFFF"/>
            </a:solidFill>
            <a:ln w="12700">
              <a:solidFill>
                <a:srgbClr val="000000"/>
              </a:solidFill>
              <a:prstDash val="solid"/>
              <a:round/>
              <a:headEnd/>
              <a:tailEnd/>
            </a:ln>
          </p:spPr>
          <p:txBody>
            <a:bodyPr/>
            <a:lstStyle/>
            <a:p>
              <a:endParaRPr lang="en-GB"/>
            </a:p>
          </p:txBody>
        </p:sp>
        <p:sp>
          <p:nvSpPr>
            <p:cNvPr id="53855" name="Line 607"/>
            <p:cNvSpPr>
              <a:spLocks noChangeShapeType="1"/>
            </p:cNvSpPr>
            <p:nvPr/>
          </p:nvSpPr>
          <p:spPr bwMode="auto">
            <a:xfrm flipV="1">
              <a:off x="2545" y="1689"/>
              <a:ext cx="99"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856" name="Freeform 608"/>
            <p:cNvSpPr>
              <a:spLocks/>
            </p:cNvSpPr>
            <p:nvPr/>
          </p:nvSpPr>
          <p:spPr bwMode="auto">
            <a:xfrm>
              <a:off x="2563" y="1741"/>
              <a:ext cx="101" cy="122"/>
            </a:xfrm>
            <a:custGeom>
              <a:avLst/>
              <a:gdLst>
                <a:gd name="T0" fmla="*/ 101 w 101"/>
                <a:gd name="T1" fmla="*/ 0 h 122"/>
                <a:gd name="T2" fmla="*/ 64 w 101"/>
                <a:gd name="T3" fmla="*/ 50 h 122"/>
                <a:gd name="T4" fmla="*/ 19 w 101"/>
                <a:gd name="T5" fmla="*/ 100 h 122"/>
                <a:gd name="T6" fmla="*/ 0 w 101"/>
                <a:gd name="T7" fmla="*/ 122 h 122"/>
              </a:gdLst>
              <a:ahLst/>
              <a:cxnLst>
                <a:cxn ang="0">
                  <a:pos x="T0" y="T1"/>
                </a:cxn>
                <a:cxn ang="0">
                  <a:pos x="T2" y="T3"/>
                </a:cxn>
                <a:cxn ang="0">
                  <a:pos x="T4" y="T5"/>
                </a:cxn>
                <a:cxn ang="0">
                  <a:pos x="T6" y="T7"/>
                </a:cxn>
              </a:cxnLst>
              <a:rect l="0" t="0" r="r" b="b"/>
              <a:pathLst>
                <a:path w="101" h="122">
                  <a:moveTo>
                    <a:pt x="101" y="0"/>
                  </a:moveTo>
                  <a:lnTo>
                    <a:pt x="64" y="50"/>
                  </a:lnTo>
                  <a:lnTo>
                    <a:pt x="19" y="100"/>
                  </a:lnTo>
                  <a:lnTo>
                    <a:pt x="0"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57" name="Freeform 609"/>
            <p:cNvSpPr>
              <a:spLocks/>
            </p:cNvSpPr>
            <p:nvPr/>
          </p:nvSpPr>
          <p:spPr bwMode="auto">
            <a:xfrm>
              <a:off x="2600" y="1779"/>
              <a:ext cx="104" cy="146"/>
            </a:xfrm>
            <a:custGeom>
              <a:avLst/>
              <a:gdLst>
                <a:gd name="T0" fmla="*/ 104 w 104"/>
                <a:gd name="T1" fmla="*/ 0 h 146"/>
                <a:gd name="T2" fmla="*/ 81 w 104"/>
                <a:gd name="T3" fmla="*/ 48 h 146"/>
                <a:gd name="T4" fmla="*/ 42 w 104"/>
                <a:gd name="T5" fmla="*/ 107 h 146"/>
                <a:gd name="T6" fmla="*/ 0 w 104"/>
                <a:gd name="T7" fmla="*/ 146 h 146"/>
              </a:gdLst>
              <a:ahLst/>
              <a:cxnLst>
                <a:cxn ang="0">
                  <a:pos x="T0" y="T1"/>
                </a:cxn>
                <a:cxn ang="0">
                  <a:pos x="T2" y="T3"/>
                </a:cxn>
                <a:cxn ang="0">
                  <a:pos x="T4" y="T5"/>
                </a:cxn>
                <a:cxn ang="0">
                  <a:pos x="T6" y="T7"/>
                </a:cxn>
              </a:cxnLst>
              <a:rect l="0" t="0" r="r" b="b"/>
              <a:pathLst>
                <a:path w="104" h="146">
                  <a:moveTo>
                    <a:pt x="104" y="0"/>
                  </a:moveTo>
                  <a:lnTo>
                    <a:pt x="81" y="48"/>
                  </a:lnTo>
                  <a:lnTo>
                    <a:pt x="42" y="107"/>
                  </a:lnTo>
                  <a:lnTo>
                    <a:pt x="0" y="1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58" name="Freeform 610"/>
            <p:cNvSpPr>
              <a:spLocks/>
            </p:cNvSpPr>
            <p:nvPr/>
          </p:nvSpPr>
          <p:spPr bwMode="auto">
            <a:xfrm>
              <a:off x="2656" y="1807"/>
              <a:ext cx="107" cy="173"/>
            </a:xfrm>
            <a:custGeom>
              <a:avLst/>
              <a:gdLst>
                <a:gd name="T0" fmla="*/ 107 w 107"/>
                <a:gd name="T1" fmla="*/ 0 h 173"/>
                <a:gd name="T2" fmla="*/ 90 w 107"/>
                <a:gd name="T3" fmla="*/ 62 h 173"/>
                <a:gd name="T4" fmla="*/ 57 w 107"/>
                <a:gd name="T5" fmla="*/ 111 h 173"/>
                <a:gd name="T6" fmla="*/ 20 w 107"/>
                <a:gd name="T7" fmla="*/ 153 h 173"/>
                <a:gd name="T8" fmla="*/ 0 w 107"/>
                <a:gd name="T9" fmla="*/ 173 h 173"/>
              </a:gdLst>
              <a:ahLst/>
              <a:cxnLst>
                <a:cxn ang="0">
                  <a:pos x="T0" y="T1"/>
                </a:cxn>
                <a:cxn ang="0">
                  <a:pos x="T2" y="T3"/>
                </a:cxn>
                <a:cxn ang="0">
                  <a:pos x="T4" y="T5"/>
                </a:cxn>
                <a:cxn ang="0">
                  <a:pos x="T6" y="T7"/>
                </a:cxn>
                <a:cxn ang="0">
                  <a:pos x="T8" y="T9"/>
                </a:cxn>
              </a:cxnLst>
              <a:rect l="0" t="0" r="r" b="b"/>
              <a:pathLst>
                <a:path w="107" h="173">
                  <a:moveTo>
                    <a:pt x="107" y="0"/>
                  </a:moveTo>
                  <a:lnTo>
                    <a:pt x="90" y="62"/>
                  </a:lnTo>
                  <a:lnTo>
                    <a:pt x="57" y="111"/>
                  </a:lnTo>
                  <a:lnTo>
                    <a:pt x="20" y="153"/>
                  </a:lnTo>
                  <a:lnTo>
                    <a:pt x="0" y="17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59" name="Freeform 611"/>
            <p:cNvSpPr>
              <a:spLocks/>
            </p:cNvSpPr>
            <p:nvPr/>
          </p:nvSpPr>
          <p:spPr bwMode="auto">
            <a:xfrm>
              <a:off x="2726" y="1822"/>
              <a:ext cx="105" cy="178"/>
            </a:xfrm>
            <a:custGeom>
              <a:avLst/>
              <a:gdLst>
                <a:gd name="T0" fmla="*/ 105 w 105"/>
                <a:gd name="T1" fmla="*/ 0 h 178"/>
                <a:gd name="T2" fmla="*/ 99 w 105"/>
                <a:gd name="T3" fmla="*/ 39 h 178"/>
                <a:gd name="T4" fmla="*/ 82 w 105"/>
                <a:gd name="T5" fmla="*/ 84 h 178"/>
                <a:gd name="T6" fmla="*/ 48 w 105"/>
                <a:gd name="T7" fmla="*/ 124 h 178"/>
                <a:gd name="T8" fmla="*/ 26 w 105"/>
                <a:gd name="T9" fmla="*/ 149 h 178"/>
                <a:gd name="T10" fmla="*/ 0 w 105"/>
                <a:gd name="T11" fmla="*/ 178 h 178"/>
              </a:gdLst>
              <a:ahLst/>
              <a:cxnLst>
                <a:cxn ang="0">
                  <a:pos x="T0" y="T1"/>
                </a:cxn>
                <a:cxn ang="0">
                  <a:pos x="T2" y="T3"/>
                </a:cxn>
                <a:cxn ang="0">
                  <a:pos x="T4" y="T5"/>
                </a:cxn>
                <a:cxn ang="0">
                  <a:pos x="T6" y="T7"/>
                </a:cxn>
                <a:cxn ang="0">
                  <a:pos x="T8" y="T9"/>
                </a:cxn>
                <a:cxn ang="0">
                  <a:pos x="T10" y="T11"/>
                </a:cxn>
              </a:cxnLst>
              <a:rect l="0" t="0" r="r" b="b"/>
              <a:pathLst>
                <a:path w="105" h="178">
                  <a:moveTo>
                    <a:pt x="105" y="0"/>
                  </a:moveTo>
                  <a:lnTo>
                    <a:pt x="99" y="39"/>
                  </a:lnTo>
                  <a:lnTo>
                    <a:pt x="82" y="84"/>
                  </a:lnTo>
                  <a:lnTo>
                    <a:pt x="48" y="124"/>
                  </a:lnTo>
                  <a:lnTo>
                    <a:pt x="26" y="149"/>
                  </a:lnTo>
                  <a:lnTo>
                    <a:pt x="0" y="1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60" name="Freeform 612"/>
            <p:cNvSpPr>
              <a:spLocks/>
            </p:cNvSpPr>
            <p:nvPr/>
          </p:nvSpPr>
          <p:spPr bwMode="auto">
            <a:xfrm>
              <a:off x="2613" y="1664"/>
              <a:ext cx="280" cy="195"/>
            </a:xfrm>
            <a:custGeom>
              <a:avLst/>
              <a:gdLst>
                <a:gd name="T0" fmla="*/ 0 w 280"/>
                <a:gd name="T1" fmla="*/ 0 h 195"/>
                <a:gd name="T2" fmla="*/ 6 w 280"/>
                <a:gd name="T3" fmla="*/ 45 h 195"/>
                <a:gd name="T4" fmla="*/ 17 w 280"/>
                <a:gd name="T5" fmla="*/ 90 h 195"/>
                <a:gd name="T6" fmla="*/ 34 w 280"/>
                <a:gd name="T7" fmla="*/ 124 h 195"/>
                <a:gd name="T8" fmla="*/ 56 w 280"/>
                <a:gd name="T9" fmla="*/ 150 h 195"/>
                <a:gd name="T10" fmla="*/ 100 w 280"/>
                <a:gd name="T11" fmla="*/ 164 h 195"/>
                <a:gd name="T12" fmla="*/ 136 w 280"/>
                <a:gd name="T13" fmla="*/ 178 h 195"/>
                <a:gd name="T14" fmla="*/ 173 w 280"/>
                <a:gd name="T15" fmla="*/ 189 h 195"/>
                <a:gd name="T16" fmla="*/ 226 w 280"/>
                <a:gd name="T17" fmla="*/ 192 h 195"/>
                <a:gd name="T18" fmla="*/ 280 w 280"/>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95">
                  <a:moveTo>
                    <a:pt x="0" y="0"/>
                  </a:moveTo>
                  <a:lnTo>
                    <a:pt x="6" y="45"/>
                  </a:lnTo>
                  <a:lnTo>
                    <a:pt x="17" y="90"/>
                  </a:lnTo>
                  <a:lnTo>
                    <a:pt x="34" y="124"/>
                  </a:lnTo>
                  <a:lnTo>
                    <a:pt x="56" y="150"/>
                  </a:lnTo>
                  <a:lnTo>
                    <a:pt x="100" y="164"/>
                  </a:lnTo>
                  <a:lnTo>
                    <a:pt x="136" y="178"/>
                  </a:lnTo>
                  <a:lnTo>
                    <a:pt x="173" y="189"/>
                  </a:lnTo>
                  <a:lnTo>
                    <a:pt x="226" y="192"/>
                  </a:lnTo>
                  <a:lnTo>
                    <a:pt x="28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61" name="Freeform 613"/>
            <p:cNvSpPr>
              <a:spLocks/>
            </p:cNvSpPr>
            <p:nvPr/>
          </p:nvSpPr>
          <p:spPr bwMode="auto">
            <a:xfrm>
              <a:off x="2579" y="1698"/>
              <a:ext cx="302" cy="211"/>
            </a:xfrm>
            <a:custGeom>
              <a:avLst/>
              <a:gdLst>
                <a:gd name="T0" fmla="*/ 0 w 302"/>
                <a:gd name="T1" fmla="*/ 0 h 211"/>
                <a:gd name="T2" fmla="*/ 14 w 302"/>
                <a:gd name="T3" fmla="*/ 67 h 211"/>
                <a:gd name="T4" fmla="*/ 31 w 302"/>
                <a:gd name="T5" fmla="*/ 107 h 211"/>
                <a:gd name="T6" fmla="*/ 51 w 302"/>
                <a:gd name="T7" fmla="*/ 138 h 211"/>
                <a:gd name="T8" fmla="*/ 84 w 302"/>
                <a:gd name="T9" fmla="*/ 160 h 211"/>
                <a:gd name="T10" fmla="*/ 125 w 302"/>
                <a:gd name="T11" fmla="*/ 180 h 211"/>
                <a:gd name="T12" fmla="*/ 173 w 302"/>
                <a:gd name="T13" fmla="*/ 197 h 211"/>
                <a:gd name="T14" fmla="*/ 240 w 302"/>
                <a:gd name="T15" fmla="*/ 205 h 211"/>
                <a:gd name="T16" fmla="*/ 302 w 302"/>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11">
                  <a:moveTo>
                    <a:pt x="0" y="0"/>
                  </a:moveTo>
                  <a:lnTo>
                    <a:pt x="14" y="67"/>
                  </a:lnTo>
                  <a:lnTo>
                    <a:pt x="31" y="107"/>
                  </a:lnTo>
                  <a:lnTo>
                    <a:pt x="51" y="138"/>
                  </a:lnTo>
                  <a:lnTo>
                    <a:pt x="84" y="160"/>
                  </a:lnTo>
                  <a:lnTo>
                    <a:pt x="125" y="180"/>
                  </a:lnTo>
                  <a:lnTo>
                    <a:pt x="173" y="197"/>
                  </a:lnTo>
                  <a:lnTo>
                    <a:pt x="240" y="205"/>
                  </a:lnTo>
                  <a:lnTo>
                    <a:pt x="302" y="2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862" name="Freeform 614"/>
            <p:cNvSpPr>
              <a:spLocks/>
            </p:cNvSpPr>
            <p:nvPr/>
          </p:nvSpPr>
          <p:spPr bwMode="auto">
            <a:xfrm>
              <a:off x="2554" y="1732"/>
              <a:ext cx="257" cy="224"/>
            </a:xfrm>
            <a:custGeom>
              <a:avLst/>
              <a:gdLst>
                <a:gd name="T0" fmla="*/ 0 w 257"/>
                <a:gd name="T1" fmla="*/ 0 h 224"/>
                <a:gd name="T2" fmla="*/ 26 w 257"/>
                <a:gd name="T3" fmla="*/ 98 h 224"/>
                <a:gd name="T4" fmla="*/ 65 w 257"/>
                <a:gd name="T5" fmla="*/ 151 h 224"/>
                <a:gd name="T6" fmla="*/ 113 w 257"/>
                <a:gd name="T7" fmla="*/ 190 h 224"/>
                <a:gd name="T8" fmla="*/ 159 w 257"/>
                <a:gd name="T9" fmla="*/ 210 h 224"/>
                <a:gd name="T10" fmla="*/ 207 w 257"/>
                <a:gd name="T11" fmla="*/ 221 h 224"/>
                <a:gd name="T12" fmla="*/ 257 w 257"/>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57" h="224">
                  <a:moveTo>
                    <a:pt x="0" y="0"/>
                  </a:moveTo>
                  <a:lnTo>
                    <a:pt x="26" y="98"/>
                  </a:lnTo>
                  <a:lnTo>
                    <a:pt x="65" y="151"/>
                  </a:lnTo>
                  <a:lnTo>
                    <a:pt x="113" y="190"/>
                  </a:lnTo>
                  <a:lnTo>
                    <a:pt x="159" y="210"/>
                  </a:lnTo>
                  <a:lnTo>
                    <a:pt x="207" y="221"/>
                  </a:lnTo>
                  <a:lnTo>
                    <a:pt x="257" y="2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53706" name="Group 458"/>
          <p:cNvGrpSpPr>
            <a:grpSpLocks/>
          </p:cNvGrpSpPr>
          <p:nvPr/>
        </p:nvGrpSpPr>
        <p:grpSpPr bwMode="auto">
          <a:xfrm>
            <a:off x="5114925" y="1803400"/>
            <a:ext cx="584200" cy="573088"/>
            <a:chOff x="3456" y="2787"/>
            <a:chExt cx="384" cy="381"/>
          </a:xfrm>
        </p:grpSpPr>
        <p:sp>
          <p:nvSpPr>
            <p:cNvPr id="53707" name="Freeform 459"/>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08" name="Line 460"/>
            <p:cNvSpPr>
              <a:spLocks noChangeShapeType="1"/>
            </p:cNvSpPr>
            <p:nvPr/>
          </p:nvSpPr>
          <p:spPr bwMode="auto">
            <a:xfrm>
              <a:off x="3621" y="2808"/>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09" name="Line 461"/>
            <p:cNvSpPr>
              <a:spLocks noChangeShapeType="1"/>
            </p:cNvSpPr>
            <p:nvPr/>
          </p:nvSpPr>
          <p:spPr bwMode="auto">
            <a:xfrm>
              <a:off x="3616" y="2813"/>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0" name="Line 462"/>
            <p:cNvSpPr>
              <a:spLocks noChangeShapeType="1"/>
            </p:cNvSpPr>
            <p:nvPr/>
          </p:nvSpPr>
          <p:spPr bwMode="auto">
            <a:xfrm>
              <a:off x="3612" y="2818"/>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1" name="Line 463"/>
            <p:cNvSpPr>
              <a:spLocks noChangeShapeType="1"/>
            </p:cNvSpPr>
            <p:nvPr/>
          </p:nvSpPr>
          <p:spPr bwMode="auto">
            <a:xfrm flipH="1">
              <a:off x="3609" y="2805"/>
              <a:ext cx="15" cy="15"/>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2" name="Line 464"/>
            <p:cNvSpPr>
              <a:spLocks noChangeShapeType="1"/>
            </p:cNvSpPr>
            <p:nvPr/>
          </p:nvSpPr>
          <p:spPr bwMode="auto">
            <a:xfrm>
              <a:off x="3608" y="2819"/>
              <a:ext cx="1" cy="337"/>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3" name="Line 465"/>
            <p:cNvSpPr>
              <a:spLocks noChangeShapeType="1"/>
            </p:cNvSpPr>
            <p:nvPr/>
          </p:nvSpPr>
          <p:spPr bwMode="auto">
            <a:xfrm flipH="1">
              <a:off x="3608" y="2801"/>
              <a:ext cx="18" cy="18"/>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4" name="Rectangle 466"/>
            <p:cNvSpPr>
              <a:spLocks noChangeArrowheads="1"/>
            </p:cNvSpPr>
            <p:nvPr/>
          </p:nvSpPr>
          <p:spPr bwMode="auto">
            <a:xfrm>
              <a:off x="3715" y="2979"/>
              <a:ext cx="34" cy="47"/>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715" name="Rectangle 467"/>
            <p:cNvSpPr>
              <a:spLocks noChangeArrowheads="1"/>
            </p:cNvSpPr>
            <p:nvPr/>
          </p:nvSpPr>
          <p:spPr bwMode="auto">
            <a:xfrm>
              <a:off x="3456" y="2787"/>
              <a:ext cx="384" cy="381"/>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6" name="Freeform 468"/>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7" name="Freeform 469"/>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8" name="Rectangle 470"/>
            <p:cNvSpPr>
              <a:spLocks noChangeArrowheads="1"/>
            </p:cNvSpPr>
            <p:nvPr/>
          </p:nvSpPr>
          <p:spPr bwMode="auto">
            <a:xfrm>
              <a:off x="3482" y="2812"/>
              <a:ext cx="340" cy="340"/>
            </a:xfrm>
            <a:prstGeom prst="rect">
              <a:avLst/>
            </a:prstGeom>
            <a:solidFill>
              <a:srgbClr val="FFFFFF"/>
            </a:solidFill>
            <a:ln w="4763">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19" name="Line 471"/>
            <p:cNvSpPr>
              <a:spLocks noChangeShapeType="1"/>
            </p:cNvSpPr>
            <p:nvPr/>
          </p:nvSpPr>
          <p:spPr bwMode="auto">
            <a:xfrm>
              <a:off x="3477" y="2818"/>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0" name="Line 472"/>
            <p:cNvSpPr>
              <a:spLocks noChangeShapeType="1"/>
            </p:cNvSpPr>
            <p:nvPr/>
          </p:nvSpPr>
          <p:spPr bwMode="auto">
            <a:xfrm>
              <a:off x="3472" y="2813"/>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1" name="Line 473"/>
            <p:cNvSpPr>
              <a:spLocks noChangeShapeType="1"/>
            </p:cNvSpPr>
            <p:nvPr/>
          </p:nvSpPr>
          <p:spPr bwMode="auto">
            <a:xfrm>
              <a:off x="3468" y="2818"/>
              <a:ext cx="1" cy="333"/>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2" name="Line 474"/>
            <p:cNvSpPr>
              <a:spLocks noChangeShapeType="1"/>
            </p:cNvSpPr>
            <p:nvPr/>
          </p:nvSpPr>
          <p:spPr bwMode="auto">
            <a:xfrm flipH="1">
              <a:off x="3465" y="2815"/>
              <a:ext cx="15" cy="15"/>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3" name="Line 475"/>
            <p:cNvSpPr>
              <a:spLocks noChangeShapeType="1"/>
            </p:cNvSpPr>
            <p:nvPr/>
          </p:nvSpPr>
          <p:spPr bwMode="auto">
            <a:xfrm>
              <a:off x="3469" y="3153"/>
              <a:ext cx="338" cy="1"/>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4" name="Line 476"/>
            <p:cNvSpPr>
              <a:spLocks noChangeShapeType="1"/>
            </p:cNvSpPr>
            <p:nvPr/>
          </p:nvSpPr>
          <p:spPr bwMode="auto">
            <a:xfrm>
              <a:off x="3473" y="3149"/>
              <a:ext cx="339" cy="1"/>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5" name="Line 477"/>
            <p:cNvSpPr>
              <a:spLocks noChangeShapeType="1"/>
            </p:cNvSpPr>
            <p:nvPr/>
          </p:nvSpPr>
          <p:spPr bwMode="auto">
            <a:xfrm>
              <a:off x="3477" y="3145"/>
              <a:ext cx="339" cy="1"/>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6" name="Line 478"/>
            <p:cNvSpPr>
              <a:spLocks noChangeShapeType="1"/>
            </p:cNvSpPr>
            <p:nvPr/>
          </p:nvSpPr>
          <p:spPr bwMode="auto">
            <a:xfrm>
              <a:off x="3464" y="3157"/>
              <a:ext cx="341" cy="1"/>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7" name="Line 479"/>
            <p:cNvSpPr>
              <a:spLocks noChangeShapeType="1"/>
            </p:cNvSpPr>
            <p:nvPr/>
          </p:nvSpPr>
          <p:spPr bwMode="auto">
            <a:xfrm>
              <a:off x="3464" y="2819"/>
              <a:ext cx="1" cy="337"/>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8" name="Line 480"/>
            <p:cNvSpPr>
              <a:spLocks noChangeShapeType="1"/>
            </p:cNvSpPr>
            <p:nvPr/>
          </p:nvSpPr>
          <p:spPr bwMode="auto">
            <a:xfrm flipH="1">
              <a:off x="3464" y="2811"/>
              <a:ext cx="18" cy="18"/>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29" name="Line 481"/>
            <p:cNvSpPr>
              <a:spLocks noChangeShapeType="1"/>
            </p:cNvSpPr>
            <p:nvPr/>
          </p:nvSpPr>
          <p:spPr bwMode="auto">
            <a:xfrm flipV="1">
              <a:off x="3806" y="3141"/>
              <a:ext cx="16" cy="16"/>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30" name="Line 482"/>
            <p:cNvSpPr>
              <a:spLocks noChangeShapeType="1"/>
            </p:cNvSpPr>
            <p:nvPr/>
          </p:nvSpPr>
          <p:spPr bwMode="auto">
            <a:xfrm>
              <a:off x="3820" y="2815"/>
              <a:ext cx="1" cy="330"/>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31" name="Freeform 483"/>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FFFFFF"/>
            </a:solidFill>
            <a:ln w="4763">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32" name="Line 484"/>
            <p:cNvSpPr>
              <a:spLocks noChangeShapeType="1"/>
            </p:cNvSpPr>
            <p:nvPr/>
          </p:nvSpPr>
          <p:spPr bwMode="auto">
            <a:xfrm>
              <a:off x="3487" y="2815"/>
              <a:ext cx="332"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33" name="Line 485"/>
            <p:cNvSpPr>
              <a:spLocks noChangeShapeType="1"/>
            </p:cNvSpPr>
            <p:nvPr/>
          </p:nvSpPr>
          <p:spPr bwMode="auto">
            <a:xfrm>
              <a:off x="3482" y="3151"/>
              <a:ext cx="339" cy="1"/>
            </a:xfrm>
            <a:prstGeom prst="line">
              <a:avLst/>
            </a:prstGeom>
            <a:noFill/>
            <a:ln w="4763">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endParaRPr lang="en-GB"/>
            </a:p>
          </p:txBody>
        </p:sp>
        <p:sp>
          <p:nvSpPr>
            <p:cNvPr id="53734" name="Rectangle 486"/>
            <p:cNvSpPr>
              <a:spLocks noChangeArrowheads="1"/>
            </p:cNvSpPr>
            <p:nvPr/>
          </p:nvSpPr>
          <p:spPr bwMode="auto">
            <a:xfrm>
              <a:off x="3581" y="3059"/>
              <a:ext cx="210" cy="68"/>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3735" name="Rectangle 487"/>
            <p:cNvSpPr>
              <a:spLocks noChangeArrowheads="1"/>
            </p:cNvSpPr>
            <p:nvPr/>
          </p:nvSpPr>
          <p:spPr bwMode="auto">
            <a:xfrm>
              <a:off x="3647" y="2870"/>
              <a:ext cx="6" cy="139"/>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3736" name="Rectangle 488"/>
            <p:cNvSpPr>
              <a:spLocks noChangeArrowheads="1"/>
            </p:cNvSpPr>
            <p:nvPr/>
          </p:nvSpPr>
          <p:spPr bwMode="auto">
            <a:xfrm>
              <a:off x="3571" y="2989"/>
              <a:ext cx="34" cy="4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737" name="Rectangle 489"/>
            <p:cNvSpPr>
              <a:spLocks noChangeArrowheads="1"/>
            </p:cNvSpPr>
            <p:nvPr/>
          </p:nvSpPr>
          <p:spPr bwMode="auto">
            <a:xfrm>
              <a:off x="3566" y="2989"/>
              <a:ext cx="220" cy="46"/>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sp>
        <p:nvSpPr>
          <p:cNvPr id="53823" name="Rectangle 575"/>
          <p:cNvSpPr>
            <a:spLocks noChangeArrowheads="1"/>
          </p:cNvSpPr>
          <p:nvPr/>
        </p:nvSpPr>
        <p:spPr bwMode="auto">
          <a:xfrm>
            <a:off x="2827338" y="1731963"/>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24" name="Rectangle 576"/>
          <p:cNvSpPr>
            <a:spLocks noChangeArrowheads="1"/>
          </p:cNvSpPr>
          <p:nvPr/>
        </p:nvSpPr>
        <p:spPr bwMode="auto">
          <a:xfrm>
            <a:off x="3411538" y="18034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25" name="Rectangle 577"/>
          <p:cNvSpPr>
            <a:spLocks noChangeArrowheads="1"/>
          </p:cNvSpPr>
          <p:nvPr/>
        </p:nvSpPr>
        <p:spPr bwMode="auto">
          <a:xfrm>
            <a:off x="3411538" y="202088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26" name="Rectangle 578"/>
          <p:cNvSpPr>
            <a:spLocks noChangeArrowheads="1"/>
          </p:cNvSpPr>
          <p:nvPr/>
        </p:nvSpPr>
        <p:spPr bwMode="auto">
          <a:xfrm>
            <a:off x="3411538" y="223678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27" name="Rectangle 579"/>
          <p:cNvSpPr>
            <a:spLocks noChangeArrowheads="1"/>
          </p:cNvSpPr>
          <p:nvPr/>
        </p:nvSpPr>
        <p:spPr bwMode="auto">
          <a:xfrm>
            <a:off x="3411538" y="245268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28" name="Text Box 580"/>
          <p:cNvSpPr txBox="1">
            <a:spLocks noChangeArrowheads="1"/>
          </p:cNvSpPr>
          <p:nvPr/>
        </p:nvSpPr>
        <p:spPr bwMode="auto">
          <a:xfrm>
            <a:off x="2817813" y="1751013"/>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29" name="Rectangle 581"/>
          <p:cNvSpPr>
            <a:spLocks noChangeArrowheads="1"/>
          </p:cNvSpPr>
          <p:nvPr/>
        </p:nvSpPr>
        <p:spPr bwMode="auto">
          <a:xfrm>
            <a:off x="3341688" y="17335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30" name="Rectangle 582"/>
          <p:cNvSpPr>
            <a:spLocks noChangeArrowheads="1"/>
          </p:cNvSpPr>
          <p:nvPr/>
        </p:nvSpPr>
        <p:spPr bwMode="auto">
          <a:xfrm>
            <a:off x="3341688" y="19494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31" name="Rectangle 583"/>
          <p:cNvSpPr>
            <a:spLocks noChangeArrowheads="1"/>
          </p:cNvSpPr>
          <p:nvPr/>
        </p:nvSpPr>
        <p:spPr bwMode="auto">
          <a:xfrm>
            <a:off x="3341688" y="2382838"/>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33" name="Rectangle 585"/>
          <p:cNvSpPr>
            <a:spLocks noChangeArrowheads="1"/>
          </p:cNvSpPr>
          <p:nvPr/>
        </p:nvSpPr>
        <p:spPr bwMode="auto">
          <a:xfrm>
            <a:off x="2767013" y="1771650"/>
            <a:ext cx="804862" cy="938213"/>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34" name="Rectangle 586"/>
          <p:cNvSpPr>
            <a:spLocks noChangeArrowheads="1"/>
          </p:cNvSpPr>
          <p:nvPr/>
        </p:nvSpPr>
        <p:spPr bwMode="auto">
          <a:xfrm>
            <a:off x="3352800" y="184467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35" name="Rectangle 587"/>
          <p:cNvSpPr>
            <a:spLocks noChangeArrowheads="1"/>
          </p:cNvSpPr>
          <p:nvPr/>
        </p:nvSpPr>
        <p:spPr bwMode="auto">
          <a:xfrm>
            <a:off x="3352800" y="206057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36" name="Rectangle 588"/>
          <p:cNvSpPr>
            <a:spLocks noChangeArrowheads="1"/>
          </p:cNvSpPr>
          <p:nvPr/>
        </p:nvSpPr>
        <p:spPr bwMode="auto">
          <a:xfrm>
            <a:off x="3352800" y="22780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37" name="Rectangle 589"/>
          <p:cNvSpPr>
            <a:spLocks noChangeArrowheads="1"/>
          </p:cNvSpPr>
          <p:nvPr/>
        </p:nvSpPr>
        <p:spPr bwMode="auto">
          <a:xfrm>
            <a:off x="3352800" y="24939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38" name="Text Box 590"/>
          <p:cNvSpPr txBox="1">
            <a:spLocks noChangeArrowheads="1"/>
          </p:cNvSpPr>
          <p:nvPr/>
        </p:nvSpPr>
        <p:spPr bwMode="auto">
          <a:xfrm>
            <a:off x="2759075" y="1790700"/>
            <a:ext cx="666750" cy="9413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39" name="Rectangle 591"/>
          <p:cNvSpPr>
            <a:spLocks noChangeArrowheads="1"/>
          </p:cNvSpPr>
          <p:nvPr/>
        </p:nvSpPr>
        <p:spPr bwMode="auto">
          <a:xfrm>
            <a:off x="3282950" y="2424113"/>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840" name="Rectangle 592"/>
          <p:cNvSpPr>
            <a:spLocks noChangeArrowheads="1"/>
          </p:cNvSpPr>
          <p:nvPr/>
        </p:nvSpPr>
        <p:spPr bwMode="auto">
          <a:xfrm>
            <a:off x="3282950" y="220662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841" name="Rectangle 593"/>
          <p:cNvSpPr>
            <a:spLocks noChangeArrowheads="1"/>
          </p:cNvSpPr>
          <p:nvPr/>
        </p:nvSpPr>
        <p:spPr bwMode="auto">
          <a:xfrm>
            <a:off x="3282950" y="1773238"/>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42" name="Rectangle 594"/>
          <p:cNvSpPr>
            <a:spLocks noChangeArrowheads="1"/>
          </p:cNvSpPr>
          <p:nvPr/>
        </p:nvSpPr>
        <p:spPr bwMode="auto">
          <a:xfrm>
            <a:off x="2703513" y="1817688"/>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43" name="Rectangle 595"/>
          <p:cNvSpPr>
            <a:spLocks noChangeArrowheads="1"/>
          </p:cNvSpPr>
          <p:nvPr/>
        </p:nvSpPr>
        <p:spPr bwMode="auto">
          <a:xfrm>
            <a:off x="3287713" y="18891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44" name="Rectangle 596"/>
          <p:cNvSpPr>
            <a:spLocks noChangeArrowheads="1"/>
          </p:cNvSpPr>
          <p:nvPr/>
        </p:nvSpPr>
        <p:spPr bwMode="auto">
          <a:xfrm>
            <a:off x="3287713" y="21066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45" name="Rectangle 597"/>
          <p:cNvSpPr>
            <a:spLocks noChangeArrowheads="1"/>
          </p:cNvSpPr>
          <p:nvPr/>
        </p:nvSpPr>
        <p:spPr bwMode="auto">
          <a:xfrm>
            <a:off x="3287713" y="23225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46" name="Rectangle 598"/>
          <p:cNvSpPr>
            <a:spLocks noChangeArrowheads="1"/>
          </p:cNvSpPr>
          <p:nvPr/>
        </p:nvSpPr>
        <p:spPr bwMode="auto">
          <a:xfrm>
            <a:off x="3287713" y="25384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47" name="Text Box 599"/>
          <p:cNvSpPr txBox="1">
            <a:spLocks noChangeArrowheads="1"/>
          </p:cNvSpPr>
          <p:nvPr/>
        </p:nvSpPr>
        <p:spPr bwMode="auto">
          <a:xfrm>
            <a:off x="2695575" y="183673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48" name="Rectangle 600"/>
          <p:cNvSpPr>
            <a:spLocks noChangeArrowheads="1"/>
          </p:cNvSpPr>
          <p:nvPr/>
        </p:nvSpPr>
        <p:spPr bwMode="auto">
          <a:xfrm>
            <a:off x="3217863" y="24685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49" name="Rectangle 601"/>
          <p:cNvSpPr>
            <a:spLocks noChangeArrowheads="1"/>
          </p:cNvSpPr>
          <p:nvPr/>
        </p:nvSpPr>
        <p:spPr bwMode="auto">
          <a:xfrm>
            <a:off x="3217863" y="203041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784" name="AutoShape 536"/>
          <p:cNvSpPr>
            <a:spLocks noChangeArrowheads="1"/>
          </p:cNvSpPr>
          <p:nvPr/>
        </p:nvSpPr>
        <p:spPr bwMode="auto">
          <a:xfrm>
            <a:off x="6589713" y="2092325"/>
            <a:ext cx="585787" cy="504825"/>
          </a:xfrm>
          <a:prstGeom prst="rightArrow">
            <a:avLst>
              <a:gd name="adj1" fmla="val 50000"/>
              <a:gd name="adj2" fmla="val 29009"/>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GB"/>
          </a:p>
        </p:txBody>
      </p:sp>
      <p:sp>
        <p:nvSpPr>
          <p:cNvPr id="53705" name="Text Box 457"/>
          <p:cNvSpPr txBox="1">
            <a:spLocks noChangeArrowheads="1"/>
          </p:cNvSpPr>
          <p:nvPr/>
        </p:nvSpPr>
        <p:spPr bwMode="auto">
          <a:xfrm>
            <a:off x="238125" y="1733550"/>
            <a:ext cx="1443038" cy="284163"/>
          </a:xfrm>
          <a:prstGeom prst="rect">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122</a:t>
            </a:r>
          </a:p>
        </p:txBody>
      </p:sp>
      <p:sp>
        <p:nvSpPr>
          <p:cNvPr id="53762" name="Rectangle 514"/>
          <p:cNvSpPr>
            <a:spLocks noChangeArrowheads="1"/>
          </p:cNvSpPr>
          <p:nvPr/>
        </p:nvSpPr>
        <p:spPr bwMode="auto">
          <a:xfrm>
            <a:off x="5772150" y="1668463"/>
            <a:ext cx="525463" cy="55880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chemeClr val="accent1"/>
                </a:solidFill>
                <a:latin typeface="Wingdings" pitchFamily="2" charset="2"/>
              </a:rPr>
              <a:t>ý</a:t>
            </a:r>
          </a:p>
        </p:txBody>
      </p:sp>
      <p:sp>
        <p:nvSpPr>
          <p:cNvPr id="53585" name="Rectangle 337"/>
          <p:cNvSpPr>
            <a:spLocks noChangeArrowheads="1"/>
          </p:cNvSpPr>
          <p:nvPr/>
        </p:nvSpPr>
        <p:spPr bwMode="auto">
          <a:xfrm>
            <a:off x="292100" y="2165350"/>
            <a:ext cx="6248400" cy="1081088"/>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anchor="ctr"/>
          <a:lstStyle/>
          <a:p>
            <a:endParaRPr lang="en-GB"/>
          </a:p>
        </p:txBody>
      </p:sp>
      <p:sp>
        <p:nvSpPr>
          <p:cNvPr id="53587" name="Rectangle 339"/>
          <p:cNvSpPr>
            <a:spLocks noChangeArrowheads="1"/>
          </p:cNvSpPr>
          <p:nvPr/>
        </p:nvSpPr>
        <p:spPr bwMode="auto">
          <a:xfrm>
            <a:off x="3165475" y="2195513"/>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88" name="Rectangle 340"/>
          <p:cNvSpPr>
            <a:spLocks noChangeArrowheads="1"/>
          </p:cNvSpPr>
          <p:nvPr/>
        </p:nvSpPr>
        <p:spPr bwMode="auto">
          <a:xfrm>
            <a:off x="3749675" y="22685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89" name="Rectangle 341"/>
          <p:cNvSpPr>
            <a:spLocks noChangeArrowheads="1"/>
          </p:cNvSpPr>
          <p:nvPr/>
        </p:nvSpPr>
        <p:spPr bwMode="auto">
          <a:xfrm>
            <a:off x="3749675" y="24844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90" name="Rectangle 342"/>
          <p:cNvSpPr>
            <a:spLocks noChangeArrowheads="1"/>
          </p:cNvSpPr>
          <p:nvPr/>
        </p:nvSpPr>
        <p:spPr bwMode="auto">
          <a:xfrm>
            <a:off x="3749675" y="27019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91" name="Rectangle 343"/>
          <p:cNvSpPr>
            <a:spLocks noChangeArrowheads="1"/>
          </p:cNvSpPr>
          <p:nvPr/>
        </p:nvSpPr>
        <p:spPr bwMode="auto">
          <a:xfrm>
            <a:off x="3749675" y="29178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92" name="Text Box 344"/>
          <p:cNvSpPr txBox="1">
            <a:spLocks noChangeArrowheads="1"/>
          </p:cNvSpPr>
          <p:nvPr/>
        </p:nvSpPr>
        <p:spPr bwMode="auto">
          <a:xfrm>
            <a:off x="3155950" y="2214563"/>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593" name="Rectangle 345"/>
          <p:cNvSpPr>
            <a:spLocks noChangeArrowheads="1"/>
          </p:cNvSpPr>
          <p:nvPr/>
        </p:nvSpPr>
        <p:spPr bwMode="auto">
          <a:xfrm>
            <a:off x="3679825" y="21971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594" name="Rectangle 346"/>
          <p:cNvSpPr>
            <a:spLocks noChangeArrowheads="1"/>
          </p:cNvSpPr>
          <p:nvPr/>
        </p:nvSpPr>
        <p:spPr bwMode="auto">
          <a:xfrm>
            <a:off x="3679825" y="2414588"/>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595" name="Rectangle 347"/>
          <p:cNvSpPr>
            <a:spLocks noChangeArrowheads="1"/>
          </p:cNvSpPr>
          <p:nvPr/>
        </p:nvSpPr>
        <p:spPr bwMode="auto">
          <a:xfrm>
            <a:off x="3679825" y="284797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597" name="Rectangle 349"/>
          <p:cNvSpPr>
            <a:spLocks noChangeArrowheads="1"/>
          </p:cNvSpPr>
          <p:nvPr/>
        </p:nvSpPr>
        <p:spPr bwMode="auto">
          <a:xfrm>
            <a:off x="3105150" y="2236788"/>
            <a:ext cx="804863"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98" name="Rectangle 350"/>
          <p:cNvSpPr>
            <a:spLocks noChangeArrowheads="1"/>
          </p:cNvSpPr>
          <p:nvPr/>
        </p:nvSpPr>
        <p:spPr bwMode="auto">
          <a:xfrm>
            <a:off x="3690938" y="2309813"/>
            <a:ext cx="146050" cy="1428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599" name="Rectangle 351"/>
          <p:cNvSpPr>
            <a:spLocks noChangeArrowheads="1"/>
          </p:cNvSpPr>
          <p:nvPr/>
        </p:nvSpPr>
        <p:spPr bwMode="auto">
          <a:xfrm>
            <a:off x="3690938" y="25257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00" name="Rectangle 352"/>
          <p:cNvSpPr>
            <a:spLocks noChangeArrowheads="1"/>
          </p:cNvSpPr>
          <p:nvPr/>
        </p:nvSpPr>
        <p:spPr bwMode="auto">
          <a:xfrm>
            <a:off x="3690938" y="27416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01" name="Rectangle 353"/>
          <p:cNvSpPr>
            <a:spLocks noChangeArrowheads="1"/>
          </p:cNvSpPr>
          <p:nvPr/>
        </p:nvSpPr>
        <p:spPr bwMode="auto">
          <a:xfrm>
            <a:off x="3690938" y="29591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02" name="Text Box 354"/>
          <p:cNvSpPr txBox="1">
            <a:spLocks noChangeArrowheads="1"/>
          </p:cNvSpPr>
          <p:nvPr/>
        </p:nvSpPr>
        <p:spPr bwMode="auto">
          <a:xfrm>
            <a:off x="3097213" y="225583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603" name="Rectangle 355"/>
          <p:cNvSpPr>
            <a:spLocks noChangeArrowheads="1"/>
          </p:cNvSpPr>
          <p:nvPr/>
        </p:nvSpPr>
        <p:spPr bwMode="auto">
          <a:xfrm>
            <a:off x="3621088" y="28876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604" name="Rectangle 356"/>
          <p:cNvSpPr>
            <a:spLocks noChangeArrowheads="1"/>
          </p:cNvSpPr>
          <p:nvPr/>
        </p:nvSpPr>
        <p:spPr bwMode="auto">
          <a:xfrm>
            <a:off x="3621088" y="26717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605" name="Rectangle 357"/>
          <p:cNvSpPr>
            <a:spLocks noChangeArrowheads="1"/>
          </p:cNvSpPr>
          <p:nvPr/>
        </p:nvSpPr>
        <p:spPr bwMode="auto">
          <a:xfrm>
            <a:off x="3621088" y="2238375"/>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607" name="Rectangle 359"/>
          <p:cNvSpPr>
            <a:spLocks noChangeArrowheads="1"/>
          </p:cNvSpPr>
          <p:nvPr/>
        </p:nvSpPr>
        <p:spPr bwMode="auto">
          <a:xfrm>
            <a:off x="3041650" y="2281238"/>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08" name="Rectangle 360"/>
          <p:cNvSpPr>
            <a:spLocks noChangeArrowheads="1"/>
          </p:cNvSpPr>
          <p:nvPr/>
        </p:nvSpPr>
        <p:spPr bwMode="auto">
          <a:xfrm>
            <a:off x="3625850" y="23542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09" name="Rectangle 361"/>
          <p:cNvSpPr>
            <a:spLocks noChangeArrowheads="1"/>
          </p:cNvSpPr>
          <p:nvPr/>
        </p:nvSpPr>
        <p:spPr bwMode="auto">
          <a:xfrm>
            <a:off x="3625850" y="257016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10" name="Rectangle 362"/>
          <p:cNvSpPr>
            <a:spLocks noChangeArrowheads="1"/>
          </p:cNvSpPr>
          <p:nvPr/>
        </p:nvSpPr>
        <p:spPr bwMode="auto">
          <a:xfrm>
            <a:off x="3625850" y="27876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11" name="Rectangle 363"/>
          <p:cNvSpPr>
            <a:spLocks noChangeArrowheads="1"/>
          </p:cNvSpPr>
          <p:nvPr/>
        </p:nvSpPr>
        <p:spPr bwMode="auto">
          <a:xfrm>
            <a:off x="3625850" y="30035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612" name="Text Box 364"/>
          <p:cNvSpPr txBox="1">
            <a:spLocks noChangeArrowheads="1"/>
          </p:cNvSpPr>
          <p:nvPr/>
        </p:nvSpPr>
        <p:spPr bwMode="auto">
          <a:xfrm>
            <a:off x="3033713" y="230028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613" name="Rectangle 365"/>
          <p:cNvSpPr>
            <a:spLocks noChangeArrowheads="1"/>
          </p:cNvSpPr>
          <p:nvPr/>
        </p:nvSpPr>
        <p:spPr bwMode="auto">
          <a:xfrm>
            <a:off x="3556000" y="29337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614" name="Rectangle 366"/>
          <p:cNvSpPr>
            <a:spLocks noChangeArrowheads="1"/>
          </p:cNvSpPr>
          <p:nvPr/>
        </p:nvSpPr>
        <p:spPr bwMode="auto">
          <a:xfrm>
            <a:off x="3556000" y="2716213"/>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616" name="Text Box 368"/>
          <p:cNvSpPr txBox="1">
            <a:spLocks noChangeArrowheads="1"/>
          </p:cNvSpPr>
          <p:nvPr/>
        </p:nvSpPr>
        <p:spPr bwMode="auto">
          <a:xfrm>
            <a:off x="384175" y="2238375"/>
            <a:ext cx="1443038" cy="284163"/>
          </a:xfrm>
          <a:prstGeom prst="rect">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123</a:t>
            </a:r>
          </a:p>
        </p:txBody>
      </p:sp>
      <p:grpSp>
        <p:nvGrpSpPr>
          <p:cNvPr id="53617" name="Group 369"/>
          <p:cNvGrpSpPr>
            <a:grpSpLocks/>
          </p:cNvGrpSpPr>
          <p:nvPr/>
        </p:nvGrpSpPr>
        <p:grpSpPr bwMode="auto">
          <a:xfrm>
            <a:off x="7307263" y="2020888"/>
            <a:ext cx="584200" cy="571500"/>
            <a:chOff x="3456" y="2787"/>
            <a:chExt cx="384" cy="381"/>
          </a:xfrm>
        </p:grpSpPr>
        <p:sp>
          <p:nvSpPr>
            <p:cNvPr id="53618" name="Freeform 370"/>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619" name="Line 371"/>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0" name="Line 372"/>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1" name="Line 373"/>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2" name="Line 374"/>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3" name="Line 375"/>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4" name="Line 376"/>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25" name="Rectangle 377"/>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626" name="Rectangle 378"/>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53627" name="Freeform 379"/>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628" name="Freeform 380"/>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629" name="Rectangle 381"/>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53630" name="Line 382"/>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1" name="Line 383"/>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2" name="Line 384"/>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3" name="Line 385"/>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4" name="Line 386"/>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5" name="Line 387"/>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6" name="Line 388"/>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7" name="Line 389"/>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8" name="Line 390"/>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39" name="Line 391"/>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40" name="Line 392"/>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41" name="Line 393"/>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42" name="Freeform 394"/>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53643" name="Line 395"/>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44" name="Line 396"/>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645" name="Rectangle 397"/>
            <p:cNvSpPr>
              <a:spLocks noChangeArrowheads="1"/>
            </p:cNvSpPr>
            <p:nvPr/>
          </p:nvSpPr>
          <p:spPr bwMode="auto">
            <a:xfrm>
              <a:off x="3584" y="3059"/>
              <a:ext cx="204"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3646" name="Rectangle 398"/>
            <p:cNvSpPr>
              <a:spLocks noChangeArrowheads="1"/>
            </p:cNvSpPr>
            <p:nvPr/>
          </p:nvSpPr>
          <p:spPr bwMode="auto">
            <a:xfrm>
              <a:off x="3647" y="2870"/>
              <a:ext cx="6" cy="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3647" name="Rectangle 399"/>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648" name="Rectangle 400"/>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grpSp>
        <p:nvGrpSpPr>
          <p:cNvPr id="53649" name="Group 401"/>
          <p:cNvGrpSpPr>
            <a:grpSpLocks/>
          </p:cNvGrpSpPr>
          <p:nvPr/>
        </p:nvGrpSpPr>
        <p:grpSpPr bwMode="auto">
          <a:xfrm>
            <a:off x="4056063" y="2165350"/>
            <a:ext cx="857250" cy="1019175"/>
            <a:chOff x="2411" y="1518"/>
            <a:chExt cx="563" cy="678"/>
          </a:xfrm>
        </p:grpSpPr>
        <p:sp>
          <p:nvSpPr>
            <p:cNvPr id="53650" name="Freeform 402"/>
            <p:cNvSpPr>
              <a:spLocks/>
            </p:cNvSpPr>
            <p:nvPr/>
          </p:nvSpPr>
          <p:spPr bwMode="auto">
            <a:xfrm>
              <a:off x="2417" y="1527"/>
              <a:ext cx="405" cy="666"/>
            </a:xfrm>
            <a:custGeom>
              <a:avLst/>
              <a:gdLst>
                <a:gd name="T0" fmla="*/ 230 w 405"/>
                <a:gd name="T1" fmla="*/ 0 h 666"/>
                <a:gd name="T2" fmla="*/ 171 w 405"/>
                <a:gd name="T3" fmla="*/ 3 h 666"/>
                <a:gd name="T4" fmla="*/ 137 w 405"/>
                <a:gd name="T5" fmla="*/ 56 h 666"/>
                <a:gd name="T6" fmla="*/ 42 w 405"/>
                <a:gd name="T7" fmla="*/ 143 h 666"/>
                <a:gd name="T8" fmla="*/ 0 w 405"/>
                <a:gd name="T9" fmla="*/ 191 h 666"/>
                <a:gd name="T10" fmla="*/ 28 w 405"/>
                <a:gd name="T11" fmla="*/ 317 h 666"/>
                <a:gd name="T12" fmla="*/ 50 w 405"/>
                <a:gd name="T13" fmla="*/ 412 h 666"/>
                <a:gd name="T14" fmla="*/ 107 w 405"/>
                <a:gd name="T15" fmla="*/ 523 h 666"/>
                <a:gd name="T16" fmla="*/ 205 w 405"/>
                <a:gd name="T17" fmla="*/ 601 h 666"/>
                <a:gd name="T18" fmla="*/ 315 w 405"/>
                <a:gd name="T19" fmla="*/ 666 h 666"/>
                <a:gd name="T20" fmla="*/ 318 w 405"/>
                <a:gd name="T21" fmla="*/ 649 h 666"/>
                <a:gd name="T22" fmla="*/ 326 w 405"/>
                <a:gd name="T23" fmla="*/ 646 h 666"/>
                <a:gd name="T24" fmla="*/ 326 w 405"/>
                <a:gd name="T25" fmla="*/ 638 h 666"/>
                <a:gd name="T26" fmla="*/ 326 w 405"/>
                <a:gd name="T27" fmla="*/ 629 h 666"/>
                <a:gd name="T28" fmla="*/ 326 w 405"/>
                <a:gd name="T29" fmla="*/ 621 h 666"/>
                <a:gd name="T30" fmla="*/ 326 w 405"/>
                <a:gd name="T31" fmla="*/ 613 h 666"/>
                <a:gd name="T32" fmla="*/ 335 w 405"/>
                <a:gd name="T33" fmla="*/ 610 h 666"/>
                <a:gd name="T34" fmla="*/ 343 w 405"/>
                <a:gd name="T35" fmla="*/ 610 h 666"/>
                <a:gd name="T36" fmla="*/ 352 w 405"/>
                <a:gd name="T37" fmla="*/ 610 h 666"/>
                <a:gd name="T38" fmla="*/ 360 w 405"/>
                <a:gd name="T39" fmla="*/ 604 h 666"/>
                <a:gd name="T40" fmla="*/ 360 w 405"/>
                <a:gd name="T41" fmla="*/ 596 h 666"/>
                <a:gd name="T42" fmla="*/ 360 w 405"/>
                <a:gd name="T43" fmla="*/ 587 h 666"/>
                <a:gd name="T44" fmla="*/ 360 w 405"/>
                <a:gd name="T45" fmla="*/ 579 h 666"/>
                <a:gd name="T46" fmla="*/ 369 w 405"/>
                <a:gd name="T47" fmla="*/ 576 h 666"/>
                <a:gd name="T48" fmla="*/ 377 w 405"/>
                <a:gd name="T49" fmla="*/ 576 h 666"/>
                <a:gd name="T50" fmla="*/ 385 w 405"/>
                <a:gd name="T51" fmla="*/ 576 h 666"/>
                <a:gd name="T52" fmla="*/ 391 w 405"/>
                <a:gd name="T53" fmla="*/ 568 h 666"/>
                <a:gd name="T54" fmla="*/ 388 w 405"/>
                <a:gd name="T55" fmla="*/ 559 h 666"/>
                <a:gd name="T56" fmla="*/ 388 w 405"/>
                <a:gd name="T57" fmla="*/ 551 h 666"/>
                <a:gd name="T58" fmla="*/ 397 w 405"/>
                <a:gd name="T59" fmla="*/ 545 h 666"/>
                <a:gd name="T60" fmla="*/ 405 w 405"/>
                <a:gd name="T61" fmla="*/ 543 h 666"/>
                <a:gd name="T62" fmla="*/ 255 w 405"/>
                <a:gd name="T63" fmla="*/ 478 h 666"/>
                <a:gd name="T64" fmla="*/ 109 w 405"/>
                <a:gd name="T65" fmla="*/ 289 h 666"/>
                <a:gd name="T66" fmla="*/ 115 w 405"/>
                <a:gd name="T67" fmla="*/ 177 h 666"/>
                <a:gd name="T68" fmla="*/ 216 w 405"/>
                <a:gd name="T69" fmla="*/ 59 h 666"/>
                <a:gd name="T70" fmla="*/ 230 w 405"/>
                <a:gd name="T7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66">
                  <a:moveTo>
                    <a:pt x="230" y="0"/>
                  </a:moveTo>
                  <a:lnTo>
                    <a:pt x="171" y="3"/>
                  </a:lnTo>
                  <a:lnTo>
                    <a:pt x="137" y="56"/>
                  </a:lnTo>
                  <a:lnTo>
                    <a:pt x="42" y="143"/>
                  </a:lnTo>
                  <a:lnTo>
                    <a:pt x="0" y="191"/>
                  </a:lnTo>
                  <a:lnTo>
                    <a:pt x="28" y="317"/>
                  </a:lnTo>
                  <a:lnTo>
                    <a:pt x="50" y="412"/>
                  </a:lnTo>
                  <a:lnTo>
                    <a:pt x="107" y="523"/>
                  </a:lnTo>
                  <a:lnTo>
                    <a:pt x="205" y="601"/>
                  </a:lnTo>
                  <a:lnTo>
                    <a:pt x="315" y="666"/>
                  </a:lnTo>
                  <a:lnTo>
                    <a:pt x="318" y="649"/>
                  </a:lnTo>
                  <a:lnTo>
                    <a:pt x="326" y="646"/>
                  </a:lnTo>
                  <a:lnTo>
                    <a:pt x="326" y="638"/>
                  </a:lnTo>
                  <a:lnTo>
                    <a:pt x="326" y="629"/>
                  </a:lnTo>
                  <a:lnTo>
                    <a:pt x="326" y="621"/>
                  </a:lnTo>
                  <a:lnTo>
                    <a:pt x="326" y="613"/>
                  </a:lnTo>
                  <a:lnTo>
                    <a:pt x="335" y="610"/>
                  </a:lnTo>
                  <a:lnTo>
                    <a:pt x="343" y="610"/>
                  </a:lnTo>
                  <a:lnTo>
                    <a:pt x="352" y="610"/>
                  </a:lnTo>
                  <a:lnTo>
                    <a:pt x="360" y="604"/>
                  </a:lnTo>
                  <a:lnTo>
                    <a:pt x="360" y="596"/>
                  </a:lnTo>
                  <a:lnTo>
                    <a:pt x="360" y="587"/>
                  </a:lnTo>
                  <a:lnTo>
                    <a:pt x="360" y="579"/>
                  </a:lnTo>
                  <a:lnTo>
                    <a:pt x="369" y="576"/>
                  </a:lnTo>
                  <a:lnTo>
                    <a:pt x="377" y="576"/>
                  </a:lnTo>
                  <a:lnTo>
                    <a:pt x="385" y="576"/>
                  </a:lnTo>
                  <a:lnTo>
                    <a:pt x="391" y="568"/>
                  </a:lnTo>
                  <a:lnTo>
                    <a:pt x="388" y="559"/>
                  </a:lnTo>
                  <a:lnTo>
                    <a:pt x="388" y="551"/>
                  </a:lnTo>
                  <a:lnTo>
                    <a:pt x="397" y="545"/>
                  </a:lnTo>
                  <a:lnTo>
                    <a:pt x="405" y="543"/>
                  </a:lnTo>
                  <a:lnTo>
                    <a:pt x="255" y="478"/>
                  </a:lnTo>
                  <a:lnTo>
                    <a:pt x="109" y="289"/>
                  </a:lnTo>
                  <a:lnTo>
                    <a:pt x="115" y="177"/>
                  </a:lnTo>
                  <a:lnTo>
                    <a:pt x="216" y="59"/>
                  </a:lnTo>
                  <a:lnTo>
                    <a:pt x="23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51" name="Freeform 403"/>
            <p:cNvSpPr>
              <a:spLocks/>
            </p:cNvSpPr>
            <p:nvPr/>
          </p:nvSpPr>
          <p:spPr bwMode="auto">
            <a:xfrm>
              <a:off x="2473" y="1521"/>
              <a:ext cx="492" cy="549"/>
            </a:xfrm>
            <a:custGeom>
              <a:avLst/>
              <a:gdLst>
                <a:gd name="T0" fmla="*/ 191 w 492"/>
                <a:gd name="T1" fmla="*/ 59 h 549"/>
                <a:gd name="T2" fmla="*/ 220 w 492"/>
                <a:gd name="T3" fmla="*/ 152 h 549"/>
                <a:gd name="T4" fmla="*/ 253 w 492"/>
                <a:gd name="T5" fmla="*/ 194 h 549"/>
                <a:gd name="T6" fmla="*/ 329 w 492"/>
                <a:gd name="T7" fmla="*/ 242 h 549"/>
                <a:gd name="T8" fmla="*/ 439 w 492"/>
                <a:gd name="T9" fmla="*/ 253 h 549"/>
                <a:gd name="T10" fmla="*/ 492 w 492"/>
                <a:gd name="T11" fmla="*/ 256 h 549"/>
                <a:gd name="T12" fmla="*/ 484 w 492"/>
                <a:gd name="T13" fmla="*/ 343 h 549"/>
                <a:gd name="T14" fmla="*/ 444 w 492"/>
                <a:gd name="T15" fmla="*/ 444 h 549"/>
                <a:gd name="T16" fmla="*/ 374 w 492"/>
                <a:gd name="T17" fmla="*/ 527 h 549"/>
                <a:gd name="T18" fmla="*/ 352 w 492"/>
                <a:gd name="T19" fmla="*/ 549 h 549"/>
                <a:gd name="T20" fmla="*/ 216 w 492"/>
                <a:gd name="T21" fmla="*/ 530 h 549"/>
                <a:gd name="T22" fmla="*/ 112 w 492"/>
                <a:gd name="T23" fmla="*/ 474 h 549"/>
                <a:gd name="T24" fmla="*/ 64 w 492"/>
                <a:gd name="T25" fmla="*/ 416 h 549"/>
                <a:gd name="T26" fmla="*/ 22 w 492"/>
                <a:gd name="T27" fmla="*/ 293 h 549"/>
                <a:gd name="T28" fmla="*/ 0 w 492"/>
                <a:gd name="T29" fmla="*/ 194 h 549"/>
                <a:gd name="T30" fmla="*/ 121 w 492"/>
                <a:gd name="T31" fmla="*/ 74 h 549"/>
                <a:gd name="T32" fmla="*/ 180 w 492"/>
                <a:gd name="T33" fmla="*/ 0 h 549"/>
                <a:gd name="T34" fmla="*/ 191 w 492"/>
                <a:gd name="T35" fmla="*/ 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549">
                  <a:moveTo>
                    <a:pt x="191" y="59"/>
                  </a:moveTo>
                  <a:lnTo>
                    <a:pt x="220" y="152"/>
                  </a:lnTo>
                  <a:lnTo>
                    <a:pt x="253" y="194"/>
                  </a:lnTo>
                  <a:lnTo>
                    <a:pt x="329" y="242"/>
                  </a:lnTo>
                  <a:lnTo>
                    <a:pt x="439" y="253"/>
                  </a:lnTo>
                  <a:lnTo>
                    <a:pt x="492" y="256"/>
                  </a:lnTo>
                  <a:lnTo>
                    <a:pt x="484" y="343"/>
                  </a:lnTo>
                  <a:lnTo>
                    <a:pt x="444" y="444"/>
                  </a:lnTo>
                  <a:lnTo>
                    <a:pt x="374" y="527"/>
                  </a:lnTo>
                  <a:lnTo>
                    <a:pt x="352" y="549"/>
                  </a:lnTo>
                  <a:lnTo>
                    <a:pt x="216" y="530"/>
                  </a:lnTo>
                  <a:lnTo>
                    <a:pt x="112" y="474"/>
                  </a:lnTo>
                  <a:lnTo>
                    <a:pt x="64" y="416"/>
                  </a:lnTo>
                  <a:lnTo>
                    <a:pt x="22" y="293"/>
                  </a:lnTo>
                  <a:lnTo>
                    <a:pt x="0" y="194"/>
                  </a:lnTo>
                  <a:lnTo>
                    <a:pt x="121" y="74"/>
                  </a:lnTo>
                  <a:lnTo>
                    <a:pt x="180" y="0"/>
                  </a:lnTo>
                  <a:lnTo>
                    <a:pt x="191"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52" name="Freeform 404"/>
            <p:cNvSpPr>
              <a:spLocks/>
            </p:cNvSpPr>
            <p:nvPr/>
          </p:nvSpPr>
          <p:spPr bwMode="auto">
            <a:xfrm>
              <a:off x="2411" y="1518"/>
              <a:ext cx="563" cy="678"/>
            </a:xfrm>
            <a:custGeom>
              <a:avLst/>
              <a:gdLst>
                <a:gd name="T0" fmla="*/ 171 w 563"/>
                <a:gd name="T1" fmla="*/ 76 h 678"/>
                <a:gd name="T2" fmla="*/ 146 w 563"/>
                <a:gd name="T3" fmla="*/ 76 h 678"/>
                <a:gd name="T4" fmla="*/ 14 w 563"/>
                <a:gd name="T5" fmla="*/ 202 h 678"/>
                <a:gd name="T6" fmla="*/ 65 w 563"/>
                <a:gd name="T7" fmla="*/ 421 h 678"/>
                <a:gd name="T8" fmla="*/ 141 w 563"/>
                <a:gd name="T9" fmla="*/ 549 h 678"/>
                <a:gd name="T10" fmla="*/ 304 w 563"/>
                <a:gd name="T11" fmla="*/ 655 h 678"/>
                <a:gd name="T12" fmla="*/ 244 w 563"/>
                <a:gd name="T13" fmla="*/ 602 h 678"/>
                <a:gd name="T14" fmla="*/ 84 w 563"/>
                <a:gd name="T15" fmla="*/ 444 h 678"/>
                <a:gd name="T16" fmla="*/ 124 w 563"/>
                <a:gd name="T17" fmla="*/ 498 h 678"/>
                <a:gd name="T18" fmla="*/ 242 w 563"/>
                <a:gd name="T19" fmla="*/ 582 h 678"/>
                <a:gd name="T20" fmla="*/ 324 w 563"/>
                <a:gd name="T21" fmla="*/ 613 h 678"/>
                <a:gd name="T22" fmla="*/ 335 w 563"/>
                <a:gd name="T23" fmla="*/ 605 h 678"/>
                <a:gd name="T24" fmla="*/ 278 w 563"/>
                <a:gd name="T25" fmla="*/ 566 h 678"/>
                <a:gd name="T26" fmla="*/ 141 w 563"/>
                <a:gd name="T27" fmla="*/ 481 h 678"/>
                <a:gd name="T28" fmla="*/ 216 w 563"/>
                <a:gd name="T29" fmla="*/ 526 h 678"/>
                <a:gd name="T30" fmla="*/ 355 w 563"/>
                <a:gd name="T31" fmla="*/ 571 h 678"/>
                <a:gd name="T32" fmla="*/ 389 w 563"/>
                <a:gd name="T33" fmla="*/ 563 h 678"/>
                <a:gd name="T34" fmla="*/ 256 w 563"/>
                <a:gd name="T35" fmla="*/ 529 h 678"/>
                <a:gd name="T36" fmla="*/ 169 w 563"/>
                <a:gd name="T37" fmla="*/ 476 h 678"/>
                <a:gd name="T38" fmla="*/ 101 w 563"/>
                <a:gd name="T39" fmla="*/ 371 h 678"/>
                <a:gd name="T40" fmla="*/ 56 w 563"/>
                <a:gd name="T41" fmla="*/ 211 h 678"/>
                <a:gd name="T42" fmla="*/ 84 w 563"/>
                <a:gd name="T43" fmla="*/ 278 h 678"/>
                <a:gd name="T44" fmla="*/ 149 w 563"/>
                <a:gd name="T45" fmla="*/ 435 h 678"/>
                <a:gd name="T46" fmla="*/ 273 w 563"/>
                <a:gd name="T47" fmla="*/ 518 h 678"/>
                <a:gd name="T48" fmla="*/ 414 w 563"/>
                <a:gd name="T49" fmla="*/ 540 h 678"/>
                <a:gd name="T50" fmla="*/ 504 w 563"/>
                <a:gd name="T51" fmla="*/ 433 h 678"/>
                <a:gd name="T52" fmla="*/ 543 w 563"/>
                <a:gd name="T53" fmla="*/ 303 h 678"/>
                <a:gd name="T54" fmla="*/ 442 w 563"/>
                <a:gd name="T55" fmla="*/ 256 h 678"/>
                <a:gd name="T56" fmla="*/ 352 w 563"/>
                <a:gd name="T57" fmla="*/ 230 h 678"/>
                <a:gd name="T58" fmla="*/ 270 w 563"/>
                <a:gd name="T59" fmla="*/ 152 h 678"/>
                <a:gd name="T60" fmla="*/ 236 w 563"/>
                <a:gd name="T61" fmla="*/ 31 h 678"/>
                <a:gd name="T62" fmla="*/ 253 w 563"/>
                <a:gd name="T63" fmla="*/ 45 h 678"/>
                <a:gd name="T64" fmla="*/ 288 w 563"/>
                <a:gd name="T65" fmla="*/ 152 h 678"/>
                <a:gd name="T66" fmla="*/ 363 w 563"/>
                <a:gd name="T67" fmla="*/ 216 h 678"/>
                <a:gd name="T68" fmla="*/ 470 w 563"/>
                <a:gd name="T69" fmla="*/ 242 h 678"/>
                <a:gd name="T70" fmla="*/ 563 w 563"/>
                <a:gd name="T71" fmla="*/ 250 h 678"/>
                <a:gd name="T72" fmla="*/ 543 w 563"/>
                <a:gd name="T73" fmla="*/ 396 h 678"/>
                <a:gd name="T74" fmla="*/ 462 w 563"/>
                <a:gd name="T75" fmla="*/ 518 h 678"/>
                <a:gd name="T76" fmla="*/ 406 w 563"/>
                <a:gd name="T77" fmla="*/ 574 h 678"/>
                <a:gd name="T78" fmla="*/ 392 w 563"/>
                <a:gd name="T79" fmla="*/ 599 h 678"/>
                <a:gd name="T80" fmla="*/ 375 w 563"/>
                <a:gd name="T81" fmla="*/ 613 h 678"/>
                <a:gd name="T82" fmla="*/ 344 w 563"/>
                <a:gd name="T83" fmla="*/ 636 h 678"/>
                <a:gd name="T84" fmla="*/ 327 w 563"/>
                <a:gd name="T85" fmla="*/ 670 h 678"/>
                <a:gd name="T86" fmla="*/ 194 w 563"/>
                <a:gd name="T87" fmla="*/ 608 h 678"/>
                <a:gd name="T88" fmla="*/ 90 w 563"/>
                <a:gd name="T89" fmla="*/ 515 h 678"/>
                <a:gd name="T90" fmla="*/ 42 w 563"/>
                <a:gd name="T91" fmla="*/ 399 h 678"/>
                <a:gd name="T92" fmla="*/ 3 w 563"/>
                <a:gd name="T93" fmla="*/ 228 h 678"/>
                <a:gd name="T94" fmla="*/ 101 w 563"/>
                <a:gd name="T95" fmla="*/ 95 h 678"/>
                <a:gd name="T96" fmla="*/ 171 w 563"/>
                <a:gd name="T97" fmla="*/ 0 h 678"/>
                <a:gd name="T98" fmla="*/ 188 w 563"/>
                <a:gd name="T99" fmla="*/ 79 h 678"/>
                <a:gd name="T100" fmla="*/ 56 w 563"/>
                <a:gd name="T101" fmla="*/ 1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678">
                  <a:moveTo>
                    <a:pt x="56" y="191"/>
                  </a:moveTo>
                  <a:lnTo>
                    <a:pt x="135" y="115"/>
                  </a:lnTo>
                  <a:lnTo>
                    <a:pt x="171" y="76"/>
                  </a:lnTo>
                  <a:lnTo>
                    <a:pt x="216" y="17"/>
                  </a:lnTo>
                  <a:lnTo>
                    <a:pt x="183" y="20"/>
                  </a:lnTo>
                  <a:lnTo>
                    <a:pt x="146" y="76"/>
                  </a:lnTo>
                  <a:lnTo>
                    <a:pt x="110" y="107"/>
                  </a:lnTo>
                  <a:lnTo>
                    <a:pt x="39" y="174"/>
                  </a:lnTo>
                  <a:lnTo>
                    <a:pt x="14" y="202"/>
                  </a:lnTo>
                  <a:lnTo>
                    <a:pt x="34" y="284"/>
                  </a:lnTo>
                  <a:lnTo>
                    <a:pt x="56" y="371"/>
                  </a:lnTo>
                  <a:lnTo>
                    <a:pt x="65" y="421"/>
                  </a:lnTo>
                  <a:lnTo>
                    <a:pt x="84" y="470"/>
                  </a:lnTo>
                  <a:lnTo>
                    <a:pt x="107" y="515"/>
                  </a:lnTo>
                  <a:lnTo>
                    <a:pt x="141" y="549"/>
                  </a:lnTo>
                  <a:lnTo>
                    <a:pt x="200" y="591"/>
                  </a:lnTo>
                  <a:lnTo>
                    <a:pt x="253" y="627"/>
                  </a:lnTo>
                  <a:lnTo>
                    <a:pt x="304" y="655"/>
                  </a:lnTo>
                  <a:lnTo>
                    <a:pt x="316" y="655"/>
                  </a:lnTo>
                  <a:lnTo>
                    <a:pt x="316" y="644"/>
                  </a:lnTo>
                  <a:lnTo>
                    <a:pt x="244" y="602"/>
                  </a:lnTo>
                  <a:lnTo>
                    <a:pt x="163" y="552"/>
                  </a:lnTo>
                  <a:lnTo>
                    <a:pt x="118" y="509"/>
                  </a:lnTo>
                  <a:lnTo>
                    <a:pt x="84" y="444"/>
                  </a:lnTo>
                  <a:lnTo>
                    <a:pt x="73" y="388"/>
                  </a:lnTo>
                  <a:lnTo>
                    <a:pt x="90" y="430"/>
                  </a:lnTo>
                  <a:lnTo>
                    <a:pt x="124" y="498"/>
                  </a:lnTo>
                  <a:lnTo>
                    <a:pt x="163" y="532"/>
                  </a:lnTo>
                  <a:lnTo>
                    <a:pt x="200" y="557"/>
                  </a:lnTo>
                  <a:lnTo>
                    <a:pt x="242" y="582"/>
                  </a:lnTo>
                  <a:lnTo>
                    <a:pt x="293" y="619"/>
                  </a:lnTo>
                  <a:lnTo>
                    <a:pt x="319" y="627"/>
                  </a:lnTo>
                  <a:lnTo>
                    <a:pt x="324" y="613"/>
                  </a:lnTo>
                  <a:lnTo>
                    <a:pt x="259" y="577"/>
                  </a:lnTo>
                  <a:lnTo>
                    <a:pt x="302" y="591"/>
                  </a:lnTo>
                  <a:lnTo>
                    <a:pt x="335" y="605"/>
                  </a:lnTo>
                  <a:lnTo>
                    <a:pt x="352" y="605"/>
                  </a:lnTo>
                  <a:lnTo>
                    <a:pt x="355" y="585"/>
                  </a:lnTo>
                  <a:lnTo>
                    <a:pt x="278" y="566"/>
                  </a:lnTo>
                  <a:lnTo>
                    <a:pt x="219" y="546"/>
                  </a:lnTo>
                  <a:lnTo>
                    <a:pt x="171" y="515"/>
                  </a:lnTo>
                  <a:lnTo>
                    <a:pt x="141" y="481"/>
                  </a:lnTo>
                  <a:lnTo>
                    <a:pt x="121" y="441"/>
                  </a:lnTo>
                  <a:lnTo>
                    <a:pt x="163" y="487"/>
                  </a:lnTo>
                  <a:lnTo>
                    <a:pt x="216" y="526"/>
                  </a:lnTo>
                  <a:lnTo>
                    <a:pt x="273" y="549"/>
                  </a:lnTo>
                  <a:lnTo>
                    <a:pt x="330" y="563"/>
                  </a:lnTo>
                  <a:lnTo>
                    <a:pt x="355" y="571"/>
                  </a:lnTo>
                  <a:lnTo>
                    <a:pt x="372" y="574"/>
                  </a:lnTo>
                  <a:lnTo>
                    <a:pt x="386" y="574"/>
                  </a:lnTo>
                  <a:lnTo>
                    <a:pt x="389" y="563"/>
                  </a:lnTo>
                  <a:lnTo>
                    <a:pt x="386" y="554"/>
                  </a:lnTo>
                  <a:lnTo>
                    <a:pt x="313" y="543"/>
                  </a:lnTo>
                  <a:lnTo>
                    <a:pt x="256" y="529"/>
                  </a:lnTo>
                  <a:lnTo>
                    <a:pt x="230" y="515"/>
                  </a:lnTo>
                  <a:lnTo>
                    <a:pt x="191" y="490"/>
                  </a:lnTo>
                  <a:lnTo>
                    <a:pt x="169" y="476"/>
                  </a:lnTo>
                  <a:lnTo>
                    <a:pt x="149" y="452"/>
                  </a:lnTo>
                  <a:lnTo>
                    <a:pt x="124" y="424"/>
                  </a:lnTo>
                  <a:lnTo>
                    <a:pt x="101" y="371"/>
                  </a:lnTo>
                  <a:lnTo>
                    <a:pt x="84" y="317"/>
                  </a:lnTo>
                  <a:lnTo>
                    <a:pt x="67" y="253"/>
                  </a:lnTo>
                  <a:lnTo>
                    <a:pt x="56" y="211"/>
                  </a:lnTo>
                  <a:lnTo>
                    <a:pt x="59" y="202"/>
                  </a:lnTo>
                  <a:lnTo>
                    <a:pt x="67" y="208"/>
                  </a:lnTo>
                  <a:lnTo>
                    <a:pt x="84" y="278"/>
                  </a:lnTo>
                  <a:lnTo>
                    <a:pt x="101" y="337"/>
                  </a:lnTo>
                  <a:lnTo>
                    <a:pt x="124" y="396"/>
                  </a:lnTo>
                  <a:lnTo>
                    <a:pt x="149" y="435"/>
                  </a:lnTo>
                  <a:lnTo>
                    <a:pt x="180" y="470"/>
                  </a:lnTo>
                  <a:lnTo>
                    <a:pt x="230" y="501"/>
                  </a:lnTo>
                  <a:lnTo>
                    <a:pt x="273" y="518"/>
                  </a:lnTo>
                  <a:lnTo>
                    <a:pt x="321" y="532"/>
                  </a:lnTo>
                  <a:lnTo>
                    <a:pt x="372" y="538"/>
                  </a:lnTo>
                  <a:lnTo>
                    <a:pt x="414" y="540"/>
                  </a:lnTo>
                  <a:lnTo>
                    <a:pt x="451" y="504"/>
                  </a:lnTo>
                  <a:lnTo>
                    <a:pt x="476" y="473"/>
                  </a:lnTo>
                  <a:lnTo>
                    <a:pt x="504" y="433"/>
                  </a:lnTo>
                  <a:lnTo>
                    <a:pt x="524" y="390"/>
                  </a:lnTo>
                  <a:lnTo>
                    <a:pt x="538" y="345"/>
                  </a:lnTo>
                  <a:lnTo>
                    <a:pt x="543" y="303"/>
                  </a:lnTo>
                  <a:lnTo>
                    <a:pt x="546" y="264"/>
                  </a:lnTo>
                  <a:lnTo>
                    <a:pt x="484" y="258"/>
                  </a:lnTo>
                  <a:lnTo>
                    <a:pt x="442" y="256"/>
                  </a:lnTo>
                  <a:lnTo>
                    <a:pt x="411" y="253"/>
                  </a:lnTo>
                  <a:lnTo>
                    <a:pt x="386" y="244"/>
                  </a:lnTo>
                  <a:lnTo>
                    <a:pt x="352" y="230"/>
                  </a:lnTo>
                  <a:lnTo>
                    <a:pt x="321" y="211"/>
                  </a:lnTo>
                  <a:lnTo>
                    <a:pt x="290" y="185"/>
                  </a:lnTo>
                  <a:lnTo>
                    <a:pt x="270" y="152"/>
                  </a:lnTo>
                  <a:lnTo>
                    <a:pt x="261" y="121"/>
                  </a:lnTo>
                  <a:lnTo>
                    <a:pt x="247" y="67"/>
                  </a:lnTo>
                  <a:lnTo>
                    <a:pt x="236" y="31"/>
                  </a:lnTo>
                  <a:lnTo>
                    <a:pt x="236" y="22"/>
                  </a:lnTo>
                  <a:lnTo>
                    <a:pt x="242" y="6"/>
                  </a:lnTo>
                  <a:lnTo>
                    <a:pt x="253" y="45"/>
                  </a:lnTo>
                  <a:lnTo>
                    <a:pt x="261" y="73"/>
                  </a:lnTo>
                  <a:lnTo>
                    <a:pt x="273" y="115"/>
                  </a:lnTo>
                  <a:lnTo>
                    <a:pt x="288" y="152"/>
                  </a:lnTo>
                  <a:lnTo>
                    <a:pt x="307" y="183"/>
                  </a:lnTo>
                  <a:lnTo>
                    <a:pt x="333" y="199"/>
                  </a:lnTo>
                  <a:lnTo>
                    <a:pt x="363" y="216"/>
                  </a:lnTo>
                  <a:lnTo>
                    <a:pt x="392" y="230"/>
                  </a:lnTo>
                  <a:lnTo>
                    <a:pt x="425" y="236"/>
                  </a:lnTo>
                  <a:lnTo>
                    <a:pt x="470" y="242"/>
                  </a:lnTo>
                  <a:lnTo>
                    <a:pt x="518" y="247"/>
                  </a:lnTo>
                  <a:lnTo>
                    <a:pt x="557" y="250"/>
                  </a:lnTo>
                  <a:lnTo>
                    <a:pt x="563" y="250"/>
                  </a:lnTo>
                  <a:lnTo>
                    <a:pt x="563" y="267"/>
                  </a:lnTo>
                  <a:lnTo>
                    <a:pt x="557" y="331"/>
                  </a:lnTo>
                  <a:lnTo>
                    <a:pt x="543" y="396"/>
                  </a:lnTo>
                  <a:lnTo>
                    <a:pt x="512" y="449"/>
                  </a:lnTo>
                  <a:lnTo>
                    <a:pt x="490" y="484"/>
                  </a:lnTo>
                  <a:lnTo>
                    <a:pt x="462" y="518"/>
                  </a:lnTo>
                  <a:lnTo>
                    <a:pt x="434" y="546"/>
                  </a:lnTo>
                  <a:lnTo>
                    <a:pt x="423" y="566"/>
                  </a:lnTo>
                  <a:lnTo>
                    <a:pt x="406" y="574"/>
                  </a:lnTo>
                  <a:lnTo>
                    <a:pt x="406" y="585"/>
                  </a:lnTo>
                  <a:lnTo>
                    <a:pt x="400" y="594"/>
                  </a:lnTo>
                  <a:lnTo>
                    <a:pt x="392" y="599"/>
                  </a:lnTo>
                  <a:lnTo>
                    <a:pt x="378" y="599"/>
                  </a:lnTo>
                  <a:lnTo>
                    <a:pt x="375" y="605"/>
                  </a:lnTo>
                  <a:lnTo>
                    <a:pt x="375" y="613"/>
                  </a:lnTo>
                  <a:lnTo>
                    <a:pt x="366" y="622"/>
                  </a:lnTo>
                  <a:lnTo>
                    <a:pt x="349" y="622"/>
                  </a:lnTo>
                  <a:lnTo>
                    <a:pt x="344" y="636"/>
                  </a:lnTo>
                  <a:lnTo>
                    <a:pt x="341" y="647"/>
                  </a:lnTo>
                  <a:lnTo>
                    <a:pt x="335" y="655"/>
                  </a:lnTo>
                  <a:lnTo>
                    <a:pt x="327" y="670"/>
                  </a:lnTo>
                  <a:lnTo>
                    <a:pt x="310" y="678"/>
                  </a:lnTo>
                  <a:lnTo>
                    <a:pt x="267" y="653"/>
                  </a:lnTo>
                  <a:lnTo>
                    <a:pt x="194" y="608"/>
                  </a:lnTo>
                  <a:lnTo>
                    <a:pt x="160" y="577"/>
                  </a:lnTo>
                  <a:lnTo>
                    <a:pt x="112" y="543"/>
                  </a:lnTo>
                  <a:lnTo>
                    <a:pt x="90" y="515"/>
                  </a:lnTo>
                  <a:lnTo>
                    <a:pt x="70" y="473"/>
                  </a:lnTo>
                  <a:lnTo>
                    <a:pt x="53" y="430"/>
                  </a:lnTo>
                  <a:lnTo>
                    <a:pt x="42" y="399"/>
                  </a:lnTo>
                  <a:lnTo>
                    <a:pt x="34" y="340"/>
                  </a:lnTo>
                  <a:lnTo>
                    <a:pt x="20" y="281"/>
                  </a:lnTo>
                  <a:lnTo>
                    <a:pt x="3" y="228"/>
                  </a:lnTo>
                  <a:lnTo>
                    <a:pt x="0" y="194"/>
                  </a:lnTo>
                  <a:lnTo>
                    <a:pt x="51" y="140"/>
                  </a:lnTo>
                  <a:lnTo>
                    <a:pt x="101" y="95"/>
                  </a:lnTo>
                  <a:lnTo>
                    <a:pt x="138" y="62"/>
                  </a:lnTo>
                  <a:lnTo>
                    <a:pt x="152" y="36"/>
                  </a:lnTo>
                  <a:lnTo>
                    <a:pt x="171" y="0"/>
                  </a:lnTo>
                  <a:lnTo>
                    <a:pt x="242" y="6"/>
                  </a:lnTo>
                  <a:lnTo>
                    <a:pt x="219" y="39"/>
                  </a:lnTo>
                  <a:lnTo>
                    <a:pt x="188" y="79"/>
                  </a:lnTo>
                  <a:lnTo>
                    <a:pt x="135" y="129"/>
                  </a:lnTo>
                  <a:lnTo>
                    <a:pt x="96" y="166"/>
                  </a:lnTo>
                  <a:lnTo>
                    <a:pt x="56"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53" name="Freeform 405"/>
            <p:cNvSpPr>
              <a:spLocks/>
            </p:cNvSpPr>
            <p:nvPr/>
          </p:nvSpPr>
          <p:spPr bwMode="auto">
            <a:xfrm>
              <a:off x="2526" y="1630"/>
              <a:ext cx="375" cy="379"/>
            </a:xfrm>
            <a:custGeom>
              <a:avLst/>
              <a:gdLst>
                <a:gd name="T0" fmla="*/ 0 w 375"/>
                <a:gd name="T1" fmla="*/ 110 h 379"/>
                <a:gd name="T2" fmla="*/ 107 w 375"/>
                <a:gd name="T3" fmla="*/ 0 h 379"/>
                <a:gd name="T4" fmla="*/ 119 w 375"/>
                <a:gd name="T5" fmla="*/ 51 h 379"/>
                <a:gd name="T6" fmla="*/ 138 w 375"/>
                <a:gd name="T7" fmla="*/ 104 h 379"/>
                <a:gd name="T8" fmla="*/ 170 w 375"/>
                <a:gd name="T9" fmla="*/ 138 h 379"/>
                <a:gd name="T10" fmla="*/ 218 w 375"/>
                <a:gd name="T11" fmla="*/ 164 h 379"/>
                <a:gd name="T12" fmla="*/ 274 w 375"/>
                <a:gd name="T13" fmla="*/ 183 h 379"/>
                <a:gd name="T14" fmla="*/ 328 w 375"/>
                <a:gd name="T15" fmla="*/ 183 h 379"/>
                <a:gd name="T16" fmla="*/ 375 w 375"/>
                <a:gd name="T17" fmla="*/ 186 h 379"/>
                <a:gd name="T18" fmla="*/ 373 w 375"/>
                <a:gd name="T19" fmla="*/ 223 h 379"/>
                <a:gd name="T20" fmla="*/ 356 w 375"/>
                <a:gd name="T21" fmla="*/ 279 h 379"/>
                <a:gd name="T22" fmla="*/ 325 w 375"/>
                <a:gd name="T23" fmla="*/ 324 h 379"/>
                <a:gd name="T24" fmla="*/ 291 w 375"/>
                <a:gd name="T25" fmla="*/ 362 h 379"/>
                <a:gd name="T26" fmla="*/ 277 w 375"/>
                <a:gd name="T27" fmla="*/ 379 h 379"/>
                <a:gd name="T28" fmla="*/ 204 w 375"/>
                <a:gd name="T29" fmla="*/ 373 h 379"/>
                <a:gd name="T30" fmla="*/ 138 w 375"/>
                <a:gd name="T31" fmla="*/ 359 h 379"/>
                <a:gd name="T32" fmla="*/ 90 w 375"/>
                <a:gd name="T33" fmla="*/ 327 h 379"/>
                <a:gd name="T34" fmla="*/ 65 w 375"/>
                <a:gd name="T35" fmla="*/ 293 h 379"/>
                <a:gd name="T36" fmla="*/ 40 w 375"/>
                <a:gd name="T37" fmla="*/ 251 h 379"/>
                <a:gd name="T38" fmla="*/ 23 w 375"/>
                <a:gd name="T39" fmla="*/ 200 h 379"/>
                <a:gd name="T40" fmla="*/ 9 w 375"/>
                <a:gd name="T41" fmla="*/ 147 h 379"/>
                <a:gd name="T42" fmla="*/ 0 w 375"/>
                <a:gd name="T43" fmla="*/ 1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79">
                  <a:moveTo>
                    <a:pt x="0" y="110"/>
                  </a:moveTo>
                  <a:lnTo>
                    <a:pt x="107" y="0"/>
                  </a:lnTo>
                  <a:lnTo>
                    <a:pt x="119" y="51"/>
                  </a:lnTo>
                  <a:lnTo>
                    <a:pt x="138" y="104"/>
                  </a:lnTo>
                  <a:lnTo>
                    <a:pt x="170" y="138"/>
                  </a:lnTo>
                  <a:lnTo>
                    <a:pt x="218" y="164"/>
                  </a:lnTo>
                  <a:lnTo>
                    <a:pt x="274" y="183"/>
                  </a:lnTo>
                  <a:lnTo>
                    <a:pt x="328" y="183"/>
                  </a:lnTo>
                  <a:lnTo>
                    <a:pt x="375" y="186"/>
                  </a:lnTo>
                  <a:lnTo>
                    <a:pt x="373" y="223"/>
                  </a:lnTo>
                  <a:lnTo>
                    <a:pt x="356" y="279"/>
                  </a:lnTo>
                  <a:lnTo>
                    <a:pt x="325" y="324"/>
                  </a:lnTo>
                  <a:lnTo>
                    <a:pt x="291" y="362"/>
                  </a:lnTo>
                  <a:lnTo>
                    <a:pt x="277" y="379"/>
                  </a:lnTo>
                  <a:lnTo>
                    <a:pt x="204" y="373"/>
                  </a:lnTo>
                  <a:lnTo>
                    <a:pt x="138" y="359"/>
                  </a:lnTo>
                  <a:lnTo>
                    <a:pt x="90" y="327"/>
                  </a:lnTo>
                  <a:lnTo>
                    <a:pt x="65" y="293"/>
                  </a:lnTo>
                  <a:lnTo>
                    <a:pt x="40" y="251"/>
                  </a:lnTo>
                  <a:lnTo>
                    <a:pt x="23" y="200"/>
                  </a:lnTo>
                  <a:lnTo>
                    <a:pt x="9" y="147"/>
                  </a:lnTo>
                  <a:lnTo>
                    <a:pt x="0" y="110"/>
                  </a:lnTo>
                  <a:close/>
                </a:path>
              </a:pathLst>
            </a:custGeom>
            <a:solidFill>
              <a:srgbClr val="FFFFFF"/>
            </a:solidFill>
            <a:ln w="12700">
              <a:solidFill>
                <a:srgbClr val="000000"/>
              </a:solidFill>
              <a:prstDash val="solid"/>
              <a:round/>
              <a:headEnd/>
              <a:tailEnd/>
            </a:ln>
          </p:spPr>
          <p:txBody>
            <a:bodyPr/>
            <a:lstStyle/>
            <a:p>
              <a:endParaRPr lang="en-GB"/>
            </a:p>
          </p:txBody>
        </p:sp>
        <p:sp>
          <p:nvSpPr>
            <p:cNvPr id="53654" name="Line 406"/>
            <p:cNvSpPr>
              <a:spLocks noChangeShapeType="1"/>
            </p:cNvSpPr>
            <p:nvPr/>
          </p:nvSpPr>
          <p:spPr bwMode="auto">
            <a:xfrm flipV="1">
              <a:off x="2545" y="1689"/>
              <a:ext cx="99"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655" name="Freeform 407"/>
            <p:cNvSpPr>
              <a:spLocks/>
            </p:cNvSpPr>
            <p:nvPr/>
          </p:nvSpPr>
          <p:spPr bwMode="auto">
            <a:xfrm>
              <a:off x="2563" y="1741"/>
              <a:ext cx="101" cy="122"/>
            </a:xfrm>
            <a:custGeom>
              <a:avLst/>
              <a:gdLst>
                <a:gd name="T0" fmla="*/ 101 w 101"/>
                <a:gd name="T1" fmla="*/ 0 h 122"/>
                <a:gd name="T2" fmla="*/ 64 w 101"/>
                <a:gd name="T3" fmla="*/ 50 h 122"/>
                <a:gd name="T4" fmla="*/ 19 w 101"/>
                <a:gd name="T5" fmla="*/ 100 h 122"/>
                <a:gd name="T6" fmla="*/ 0 w 101"/>
                <a:gd name="T7" fmla="*/ 122 h 122"/>
              </a:gdLst>
              <a:ahLst/>
              <a:cxnLst>
                <a:cxn ang="0">
                  <a:pos x="T0" y="T1"/>
                </a:cxn>
                <a:cxn ang="0">
                  <a:pos x="T2" y="T3"/>
                </a:cxn>
                <a:cxn ang="0">
                  <a:pos x="T4" y="T5"/>
                </a:cxn>
                <a:cxn ang="0">
                  <a:pos x="T6" y="T7"/>
                </a:cxn>
              </a:cxnLst>
              <a:rect l="0" t="0" r="r" b="b"/>
              <a:pathLst>
                <a:path w="101" h="122">
                  <a:moveTo>
                    <a:pt x="101" y="0"/>
                  </a:moveTo>
                  <a:lnTo>
                    <a:pt x="64" y="50"/>
                  </a:lnTo>
                  <a:lnTo>
                    <a:pt x="19" y="100"/>
                  </a:lnTo>
                  <a:lnTo>
                    <a:pt x="0"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56" name="Freeform 408"/>
            <p:cNvSpPr>
              <a:spLocks/>
            </p:cNvSpPr>
            <p:nvPr/>
          </p:nvSpPr>
          <p:spPr bwMode="auto">
            <a:xfrm>
              <a:off x="2600" y="1779"/>
              <a:ext cx="104" cy="146"/>
            </a:xfrm>
            <a:custGeom>
              <a:avLst/>
              <a:gdLst>
                <a:gd name="T0" fmla="*/ 104 w 104"/>
                <a:gd name="T1" fmla="*/ 0 h 146"/>
                <a:gd name="T2" fmla="*/ 81 w 104"/>
                <a:gd name="T3" fmla="*/ 48 h 146"/>
                <a:gd name="T4" fmla="*/ 42 w 104"/>
                <a:gd name="T5" fmla="*/ 107 h 146"/>
                <a:gd name="T6" fmla="*/ 0 w 104"/>
                <a:gd name="T7" fmla="*/ 146 h 146"/>
              </a:gdLst>
              <a:ahLst/>
              <a:cxnLst>
                <a:cxn ang="0">
                  <a:pos x="T0" y="T1"/>
                </a:cxn>
                <a:cxn ang="0">
                  <a:pos x="T2" y="T3"/>
                </a:cxn>
                <a:cxn ang="0">
                  <a:pos x="T4" y="T5"/>
                </a:cxn>
                <a:cxn ang="0">
                  <a:pos x="T6" y="T7"/>
                </a:cxn>
              </a:cxnLst>
              <a:rect l="0" t="0" r="r" b="b"/>
              <a:pathLst>
                <a:path w="104" h="146">
                  <a:moveTo>
                    <a:pt x="104" y="0"/>
                  </a:moveTo>
                  <a:lnTo>
                    <a:pt x="81" y="48"/>
                  </a:lnTo>
                  <a:lnTo>
                    <a:pt x="42" y="107"/>
                  </a:lnTo>
                  <a:lnTo>
                    <a:pt x="0" y="1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57" name="Freeform 409"/>
            <p:cNvSpPr>
              <a:spLocks/>
            </p:cNvSpPr>
            <p:nvPr/>
          </p:nvSpPr>
          <p:spPr bwMode="auto">
            <a:xfrm>
              <a:off x="2656" y="1807"/>
              <a:ext cx="107" cy="173"/>
            </a:xfrm>
            <a:custGeom>
              <a:avLst/>
              <a:gdLst>
                <a:gd name="T0" fmla="*/ 107 w 107"/>
                <a:gd name="T1" fmla="*/ 0 h 173"/>
                <a:gd name="T2" fmla="*/ 90 w 107"/>
                <a:gd name="T3" fmla="*/ 62 h 173"/>
                <a:gd name="T4" fmla="*/ 57 w 107"/>
                <a:gd name="T5" fmla="*/ 111 h 173"/>
                <a:gd name="T6" fmla="*/ 20 w 107"/>
                <a:gd name="T7" fmla="*/ 153 h 173"/>
                <a:gd name="T8" fmla="*/ 0 w 107"/>
                <a:gd name="T9" fmla="*/ 173 h 173"/>
              </a:gdLst>
              <a:ahLst/>
              <a:cxnLst>
                <a:cxn ang="0">
                  <a:pos x="T0" y="T1"/>
                </a:cxn>
                <a:cxn ang="0">
                  <a:pos x="T2" y="T3"/>
                </a:cxn>
                <a:cxn ang="0">
                  <a:pos x="T4" y="T5"/>
                </a:cxn>
                <a:cxn ang="0">
                  <a:pos x="T6" y="T7"/>
                </a:cxn>
                <a:cxn ang="0">
                  <a:pos x="T8" y="T9"/>
                </a:cxn>
              </a:cxnLst>
              <a:rect l="0" t="0" r="r" b="b"/>
              <a:pathLst>
                <a:path w="107" h="173">
                  <a:moveTo>
                    <a:pt x="107" y="0"/>
                  </a:moveTo>
                  <a:lnTo>
                    <a:pt x="90" y="62"/>
                  </a:lnTo>
                  <a:lnTo>
                    <a:pt x="57" y="111"/>
                  </a:lnTo>
                  <a:lnTo>
                    <a:pt x="20" y="153"/>
                  </a:lnTo>
                  <a:lnTo>
                    <a:pt x="0" y="17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58" name="Freeform 410"/>
            <p:cNvSpPr>
              <a:spLocks/>
            </p:cNvSpPr>
            <p:nvPr/>
          </p:nvSpPr>
          <p:spPr bwMode="auto">
            <a:xfrm>
              <a:off x="2726" y="1822"/>
              <a:ext cx="105" cy="178"/>
            </a:xfrm>
            <a:custGeom>
              <a:avLst/>
              <a:gdLst>
                <a:gd name="T0" fmla="*/ 105 w 105"/>
                <a:gd name="T1" fmla="*/ 0 h 178"/>
                <a:gd name="T2" fmla="*/ 99 w 105"/>
                <a:gd name="T3" fmla="*/ 39 h 178"/>
                <a:gd name="T4" fmla="*/ 82 w 105"/>
                <a:gd name="T5" fmla="*/ 84 h 178"/>
                <a:gd name="T6" fmla="*/ 48 w 105"/>
                <a:gd name="T7" fmla="*/ 124 h 178"/>
                <a:gd name="T8" fmla="*/ 26 w 105"/>
                <a:gd name="T9" fmla="*/ 149 h 178"/>
                <a:gd name="T10" fmla="*/ 0 w 105"/>
                <a:gd name="T11" fmla="*/ 178 h 178"/>
              </a:gdLst>
              <a:ahLst/>
              <a:cxnLst>
                <a:cxn ang="0">
                  <a:pos x="T0" y="T1"/>
                </a:cxn>
                <a:cxn ang="0">
                  <a:pos x="T2" y="T3"/>
                </a:cxn>
                <a:cxn ang="0">
                  <a:pos x="T4" y="T5"/>
                </a:cxn>
                <a:cxn ang="0">
                  <a:pos x="T6" y="T7"/>
                </a:cxn>
                <a:cxn ang="0">
                  <a:pos x="T8" y="T9"/>
                </a:cxn>
                <a:cxn ang="0">
                  <a:pos x="T10" y="T11"/>
                </a:cxn>
              </a:cxnLst>
              <a:rect l="0" t="0" r="r" b="b"/>
              <a:pathLst>
                <a:path w="105" h="178">
                  <a:moveTo>
                    <a:pt x="105" y="0"/>
                  </a:moveTo>
                  <a:lnTo>
                    <a:pt x="99" y="39"/>
                  </a:lnTo>
                  <a:lnTo>
                    <a:pt x="82" y="84"/>
                  </a:lnTo>
                  <a:lnTo>
                    <a:pt x="48" y="124"/>
                  </a:lnTo>
                  <a:lnTo>
                    <a:pt x="26" y="149"/>
                  </a:lnTo>
                  <a:lnTo>
                    <a:pt x="0" y="1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59" name="Freeform 411"/>
            <p:cNvSpPr>
              <a:spLocks/>
            </p:cNvSpPr>
            <p:nvPr/>
          </p:nvSpPr>
          <p:spPr bwMode="auto">
            <a:xfrm>
              <a:off x="2613" y="1664"/>
              <a:ext cx="280" cy="195"/>
            </a:xfrm>
            <a:custGeom>
              <a:avLst/>
              <a:gdLst>
                <a:gd name="T0" fmla="*/ 0 w 280"/>
                <a:gd name="T1" fmla="*/ 0 h 195"/>
                <a:gd name="T2" fmla="*/ 6 w 280"/>
                <a:gd name="T3" fmla="*/ 45 h 195"/>
                <a:gd name="T4" fmla="*/ 17 w 280"/>
                <a:gd name="T5" fmla="*/ 90 h 195"/>
                <a:gd name="T6" fmla="*/ 34 w 280"/>
                <a:gd name="T7" fmla="*/ 124 h 195"/>
                <a:gd name="T8" fmla="*/ 56 w 280"/>
                <a:gd name="T9" fmla="*/ 150 h 195"/>
                <a:gd name="T10" fmla="*/ 100 w 280"/>
                <a:gd name="T11" fmla="*/ 164 h 195"/>
                <a:gd name="T12" fmla="*/ 136 w 280"/>
                <a:gd name="T13" fmla="*/ 178 h 195"/>
                <a:gd name="T14" fmla="*/ 173 w 280"/>
                <a:gd name="T15" fmla="*/ 189 h 195"/>
                <a:gd name="T16" fmla="*/ 226 w 280"/>
                <a:gd name="T17" fmla="*/ 192 h 195"/>
                <a:gd name="T18" fmla="*/ 280 w 280"/>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95">
                  <a:moveTo>
                    <a:pt x="0" y="0"/>
                  </a:moveTo>
                  <a:lnTo>
                    <a:pt x="6" y="45"/>
                  </a:lnTo>
                  <a:lnTo>
                    <a:pt x="17" y="90"/>
                  </a:lnTo>
                  <a:lnTo>
                    <a:pt x="34" y="124"/>
                  </a:lnTo>
                  <a:lnTo>
                    <a:pt x="56" y="150"/>
                  </a:lnTo>
                  <a:lnTo>
                    <a:pt x="100" y="164"/>
                  </a:lnTo>
                  <a:lnTo>
                    <a:pt x="136" y="178"/>
                  </a:lnTo>
                  <a:lnTo>
                    <a:pt x="173" y="189"/>
                  </a:lnTo>
                  <a:lnTo>
                    <a:pt x="226" y="192"/>
                  </a:lnTo>
                  <a:lnTo>
                    <a:pt x="28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60" name="Freeform 412"/>
            <p:cNvSpPr>
              <a:spLocks/>
            </p:cNvSpPr>
            <p:nvPr/>
          </p:nvSpPr>
          <p:spPr bwMode="auto">
            <a:xfrm>
              <a:off x="2579" y="1698"/>
              <a:ext cx="302" cy="211"/>
            </a:xfrm>
            <a:custGeom>
              <a:avLst/>
              <a:gdLst>
                <a:gd name="T0" fmla="*/ 0 w 302"/>
                <a:gd name="T1" fmla="*/ 0 h 211"/>
                <a:gd name="T2" fmla="*/ 14 w 302"/>
                <a:gd name="T3" fmla="*/ 67 h 211"/>
                <a:gd name="T4" fmla="*/ 31 w 302"/>
                <a:gd name="T5" fmla="*/ 107 h 211"/>
                <a:gd name="T6" fmla="*/ 51 w 302"/>
                <a:gd name="T7" fmla="*/ 138 h 211"/>
                <a:gd name="T8" fmla="*/ 84 w 302"/>
                <a:gd name="T9" fmla="*/ 160 h 211"/>
                <a:gd name="T10" fmla="*/ 125 w 302"/>
                <a:gd name="T11" fmla="*/ 180 h 211"/>
                <a:gd name="T12" fmla="*/ 173 w 302"/>
                <a:gd name="T13" fmla="*/ 197 h 211"/>
                <a:gd name="T14" fmla="*/ 240 w 302"/>
                <a:gd name="T15" fmla="*/ 205 h 211"/>
                <a:gd name="T16" fmla="*/ 302 w 302"/>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11">
                  <a:moveTo>
                    <a:pt x="0" y="0"/>
                  </a:moveTo>
                  <a:lnTo>
                    <a:pt x="14" y="67"/>
                  </a:lnTo>
                  <a:lnTo>
                    <a:pt x="31" y="107"/>
                  </a:lnTo>
                  <a:lnTo>
                    <a:pt x="51" y="138"/>
                  </a:lnTo>
                  <a:lnTo>
                    <a:pt x="84" y="160"/>
                  </a:lnTo>
                  <a:lnTo>
                    <a:pt x="125" y="180"/>
                  </a:lnTo>
                  <a:lnTo>
                    <a:pt x="173" y="197"/>
                  </a:lnTo>
                  <a:lnTo>
                    <a:pt x="240" y="205"/>
                  </a:lnTo>
                  <a:lnTo>
                    <a:pt x="302" y="2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661" name="Freeform 413"/>
            <p:cNvSpPr>
              <a:spLocks/>
            </p:cNvSpPr>
            <p:nvPr/>
          </p:nvSpPr>
          <p:spPr bwMode="auto">
            <a:xfrm>
              <a:off x="2554" y="1732"/>
              <a:ext cx="257" cy="224"/>
            </a:xfrm>
            <a:custGeom>
              <a:avLst/>
              <a:gdLst>
                <a:gd name="T0" fmla="*/ 0 w 257"/>
                <a:gd name="T1" fmla="*/ 0 h 224"/>
                <a:gd name="T2" fmla="*/ 26 w 257"/>
                <a:gd name="T3" fmla="*/ 98 h 224"/>
                <a:gd name="T4" fmla="*/ 65 w 257"/>
                <a:gd name="T5" fmla="*/ 151 h 224"/>
                <a:gd name="T6" fmla="*/ 113 w 257"/>
                <a:gd name="T7" fmla="*/ 190 h 224"/>
                <a:gd name="T8" fmla="*/ 159 w 257"/>
                <a:gd name="T9" fmla="*/ 210 h 224"/>
                <a:gd name="T10" fmla="*/ 207 w 257"/>
                <a:gd name="T11" fmla="*/ 221 h 224"/>
                <a:gd name="T12" fmla="*/ 257 w 257"/>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57" h="224">
                  <a:moveTo>
                    <a:pt x="0" y="0"/>
                  </a:moveTo>
                  <a:lnTo>
                    <a:pt x="26" y="98"/>
                  </a:lnTo>
                  <a:lnTo>
                    <a:pt x="65" y="151"/>
                  </a:lnTo>
                  <a:lnTo>
                    <a:pt x="113" y="190"/>
                  </a:lnTo>
                  <a:lnTo>
                    <a:pt x="159" y="210"/>
                  </a:lnTo>
                  <a:lnTo>
                    <a:pt x="207" y="221"/>
                  </a:lnTo>
                  <a:lnTo>
                    <a:pt x="257" y="2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53662" name="Group 414"/>
          <p:cNvGrpSpPr>
            <a:grpSpLocks/>
          </p:cNvGrpSpPr>
          <p:nvPr/>
        </p:nvGrpSpPr>
        <p:grpSpPr bwMode="auto">
          <a:xfrm>
            <a:off x="2082800" y="2525713"/>
            <a:ext cx="730250" cy="666750"/>
            <a:chOff x="3494" y="1099"/>
            <a:chExt cx="564" cy="552"/>
          </a:xfrm>
        </p:grpSpPr>
        <p:grpSp>
          <p:nvGrpSpPr>
            <p:cNvPr id="53663" name="Group 415"/>
            <p:cNvGrpSpPr>
              <a:grpSpLocks/>
            </p:cNvGrpSpPr>
            <p:nvPr/>
          </p:nvGrpSpPr>
          <p:grpSpPr bwMode="auto">
            <a:xfrm>
              <a:off x="3494" y="1099"/>
              <a:ext cx="483" cy="322"/>
              <a:chOff x="3494" y="1099"/>
              <a:chExt cx="483" cy="322"/>
            </a:xfrm>
          </p:grpSpPr>
          <p:sp>
            <p:nvSpPr>
              <p:cNvPr id="53664" name="Freeform 416"/>
              <p:cNvSpPr>
                <a:spLocks/>
              </p:cNvSpPr>
              <p:nvPr/>
            </p:nvSpPr>
            <p:spPr bwMode="auto">
              <a:xfrm>
                <a:off x="3505" y="1108"/>
                <a:ext cx="464" cy="307"/>
              </a:xfrm>
              <a:custGeom>
                <a:avLst/>
                <a:gdLst>
                  <a:gd name="T0" fmla="*/ 35 w 464"/>
                  <a:gd name="T1" fmla="*/ 0 h 307"/>
                  <a:gd name="T2" fmla="*/ 14 w 464"/>
                  <a:gd name="T3" fmla="*/ 123 h 307"/>
                  <a:gd name="T4" fmla="*/ 0 w 464"/>
                  <a:gd name="T5" fmla="*/ 206 h 307"/>
                  <a:gd name="T6" fmla="*/ 1 w 464"/>
                  <a:gd name="T7" fmla="*/ 228 h 307"/>
                  <a:gd name="T8" fmla="*/ 120 w 464"/>
                  <a:gd name="T9" fmla="*/ 244 h 307"/>
                  <a:gd name="T10" fmla="*/ 261 w 464"/>
                  <a:gd name="T11" fmla="*/ 273 h 307"/>
                  <a:gd name="T12" fmla="*/ 347 w 464"/>
                  <a:gd name="T13" fmla="*/ 292 h 307"/>
                  <a:gd name="T14" fmla="*/ 403 w 464"/>
                  <a:gd name="T15" fmla="*/ 306 h 307"/>
                  <a:gd name="T16" fmla="*/ 413 w 464"/>
                  <a:gd name="T17" fmla="*/ 307 h 307"/>
                  <a:gd name="T18" fmla="*/ 422 w 464"/>
                  <a:gd name="T19" fmla="*/ 297 h 307"/>
                  <a:gd name="T20" fmla="*/ 431 w 464"/>
                  <a:gd name="T21" fmla="*/ 249 h 307"/>
                  <a:gd name="T22" fmla="*/ 442 w 464"/>
                  <a:gd name="T23" fmla="*/ 199 h 307"/>
                  <a:gd name="T24" fmla="*/ 452 w 464"/>
                  <a:gd name="T25" fmla="*/ 152 h 307"/>
                  <a:gd name="T26" fmla="*/ 458 w 464"/>
                  <a:gd name="T27" fmla="*/ 118 h 307"/>
                  <a:gd name="T28" fmla="*/ 464 w 464"/>
                  <a:gd name="T29" fmla="*/ 87 h 307"/>
                  <a:gd name="T30" fmla="*/ 455 w 464"/>
                  <a:gd name="T31" fmla="*/ 76 h 307"/>
                  <a:gd name="T32" fmla="*/ 315 w 464"/>
                  <a:gd name="T33" fmla="*/ 54 h 307"/>
                  <a:gd name="T34" fmla="*/ 254 w 464"/>
                  <a:gd name="T35" fmla="*/ 43 h 307"/>
                  <a:gd name="T36" fmla="*/ 149 w 464"/>
                  <a:gd name="T37" fmla="*/ 21 h 307"/>
                  <a:gd name="T38" fmla="*/ 92 w 464"/>
                  <a:gd name="T39" fmla="*/ 6 h 307"/>
                  <a:gd name="T40" fmla="*/ 47 w 464"/>
                  <a:gd name="T41" fmla="*/ 2 h 307"/>
                  <a:gd name="T42" fmla="*/ 35 w 464"/>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307">
                    <a:moveTo>
                      <a:pt x="35" y="0"/>
                    </a:moveTo>
                    <a:lnTo>
                      <a:pt x="14" y="123"/>
                    </a:lnTo>
                    <a:lnTo>
                      <a:pt x="0" y="206"/>
                    </a:lnTo>
                    <a:lnTo>
                      <a:pt x="1" y="228"/>
                    </a:lnTo>
                    <a:lnTo>
                      <a:pt x="120" y="244"/>
                    </a:lnTo>
                    <a:lnTo>
                      <a:pt x="261" y="273"/>
                    </a:lnTo>
                    <a:lnTo>
                      <a:pt x="347" y="292"/>
                    </a:lnTo>
                    <a:lnTo>
                      <a:pt x="403" y="306"/>
                    </a:lnTo>
                    <a:lnTo>
                      <a:pt x="413" y="307"/>
                    </a:lnTo>
                    <a:lnTo>
                      <a:pt x="422" y="297"/>
                    </a:lnTo>
                    <a:lnTo>
                      <a:pt x="431" y="249"/>
                    </a:lnTo>
                    <a:lnTo>
                      <a:pt x="442" y="199"/>
                    </a:lnTo>
                    <a:lnTo>
                      <a:pt x="452" y="152"/>
                    </a:lnTo>
                    <a:lnTo>
                      <a:pt x="458" y="118"/>
                    </a:lnTo>
                    <a:lnTo>
                      <a:pt x="464" y="87"/>
                    </a:lnTo>
                    <a:lnTo>
                      <a:pt x="455" y="76"/>
                    </a:lnTo>
                    <a:lnTo>
                      <a:pt x="315" y="54"/>
                    </a:lnTo>
                    <a:lnTo>
                      <a:pt x="254" y="43"/>
                    </a:lnTo>
                    <a:lnTo>
                      <a:pt x="149" y="21"/>
                    </a:lnTo>
                    <a:lnTo>
                      <a:pt x="92" y="6"/>
                    </a:lnTo>
                    <a:lnTo>
                      <a:pt x="47" y="2"/>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65" name="Freeform 417"/>
              <p:cNvSpPr>
                <a:spLocks/>
              </p:cNvSpPr>
              <p:nvPr/>
            </p:nvSpPr>
            <p:spPr bwMode="auto">
              <a:xfrm>
                <a:off x="3494" y="1099"/>
                <a:ext cx="483" cy="322"/>
              </a:xfrm>
              <a:custGeom>
                <a:avLst/>
                <a:gdLst>
                  <a:gd name="T0" fmla="*/ 50 w 483"/>
                  <a:gd name="T1" fmla="*/ 0 h 322"/>
                  <a:gd name="T2" fmla="*/ 152 w 483"/>
                  <a:gd name="T3" fmla="*/ 22 h 322"/>
                  <a:gd name="T4" fmla="*/ 274 w 483"/>
                  <a:gd name="T5" fmla="*/ 50 h 322"/>
                  <a:gd name="T6" fmla="*/ 349 w 483"/>
                  <a:gd name="T7" fmla="*/ 60 h 322"/>
                  <a:gd name="T8" fmla="*/ 426 w 483"/>
                  <a:gd name="T9" fmla="*/ 70 h 322"/>
                  <a:gd name="T10" fmla="*/ 475 w 483"/>
                  <a:gd name="T11" fmla="*/ 77 h 322"/>
                  <a:gd name="T12" fmla="*/ 483 w 483"/>
                  <a:gd name="T13" fmla="*/ 92 h 322"/>
                  <a:gd name="T14" fmla="*/ 475 w 483"/>
                  <a:gd name="T15" fmla="*/ 129 h 322"/>
                  <a:gd name="T16" fmla="*/ 459 w 483"/>
                  <a:gd name="T17" fmla="*/ 210 h 322"/>
                  <a:gd name="T18" fmla="*/ 448 w 483"/>
                  <a:gd name="T19" fmla="*/ 279 h 322"/>
                  <a:gd name="T20" fmla="*/ 439 w 483"/>
                  <a:gd name="T21" fmla="*/ 315 h 322"/>
                  <a:gd name="T22" fmla="*/ 424 w 483"/>
                  <a:gd name="T23" fmla="*/ 322 h 322"/>
                  <a:gd name="T24" fmla="*/ 177 w 483"/>
                  <a:gd name="T25" fmla="*/ 270 h 322"/>
                  <a:gd name="T26" fmla="*/ 8 w 483"/>
                  <a:gd name="T27" fmla="*/ 245 h 322"/>
                  <a:gd name="T28" fmla="*/ 0 w 483"/>
                  <a:gd name="T29" fmla="*/ 235 h 322"/>
                  <a:gd name="T30" fmla="*/ 17 w 483"/>
                  <a:gd name="T31" fmla="*/ 152 h 322"/>
                  <a:gd name="T32" fmla="*/ 30 w 483"/>
                  <a:gd name="T33" fmla="*/ 80 h 322"/>
                  <a:gd name="T34" fmla="*/ 40 w 483"/>
                  <a:gd name="T35" fmla="*/ 14 h 322"/>
                  <a:gd name="T36" fmla="*/ 51 w 483"/>
                  <a:gd name="T37" fmla="*/ 21 h 322"/>
                  <a:gd name="T38" fmla="*/ 57 w 483"/>
                  <a:gd name="T39" fmla="*/ 43 h 322"/>
                  <a:gd name="T40" fmla="*/ 242 w 483"/>
                  <a:gd name="T41" fmla="*/ 184 h 322"/>
                  <a:gd name="T42" fmla="*/ 470 w 483"/>
                  <a:gd name="T43" fmla="*/ 129 h 322"/>
                  <a:gd name="T44" fmla="*/ 465 w 483"/>
                  <a:gd name="T45" fmla="*/ 139 h 322"/>
                  <a:gd name="T46" fmla="*/ 246 w 483"/>
                  <a:gd name="T47" fmla="*/ 201 h 322"/>
                  <a:gd name="T48" fmla="*/ 233 w 483"/>
                  <a:gd name="T49" fmla="*/ 197 h 322"/>
                  <a:gd name="T50" fmla="*/ 54 w 483"/>
                  <a:gd name="T51" fmla="*/ 60 h 322"/>
                  <a:gd name="T52" fmla="*/ 43 w 483"/>
                  <a:gd name="T53" fmla="*/ 67 h 322"/>
                  <a:gd name="T54" fmla="*/ 28 w 483"/>
                  <a:gd name="T55" fmla="*/ 153 h 322"/>
                  <a:gd name="T56" fmla="*/ 133 w 483"/>
                  <a:gd name="T57" fmla="*/ 145 h 322"/>
                  <a:gd name="T58" fmla="*/ 23 w 483"/>
                  <a:gd name="T59" fmla="*/ 165 h 322"/>
                  <a:gd name="T60" fmla="*/ 18 w 483"/>
                  <a:gd name="T61" fmla="*/ 223 h 322"/>
                  <a:gd name="T62" fmla="*/ 22 w 483"/>
                  <a:gd name="T63" fmla="*/ 229 h 322"/>
                  <a:gd name="T64" fmla="*/ 144 w 483"/>
                  <a:gd name="T65" fmla="*/ 251 h 322"/>
                  <a:gd name="T66" fmla="*/ 262 w 483"/>
                  <a:gd name="T67" fmla="*/ 271 h 322"/>
                  <a:gd name="T68" fmla="*/ 351 w 483"/>
                  <a:gd name="T69" fmla="*/ 291 h 322"/>
                  <a:gd name="T70" fmla="*/ 414 w 483"/>
                  <a:gd name="T71" fmla="*/ 310 h 322"/>
                  <a:gd name="T72" fmla="*/ 429 w 483"/>
                  <a:gd name="T73" fmla="*/ 306 h 322"/>
                  <a:gd name="T74" fmla="*/ 437 w 483"/>
                  <a:gd name="T75" fmla="*/ 258 h 322"/>
                  <a:gd name="T76" fmla="*/ 313 w 483"/>
                  <a:gd name="T77" fmla="*/ 182 h 322"/>
                  <a:gd name="T78" fmla="*/ 326 w 483"/>
                  <a:gd name="T79" fmla="*/ 173 h 322"/>
                  <a:gd name="T80" fmla="*/ 441 w 483"/>
                  <a:gd name="T81" fmla="*/ 236 h 322"/>
                  <a:gd name="T82" fmla="*/ 453 w 483"/>
                  <a:gd name="T83" fmla="*/ 182 h 322"/>
                  <a:gd name="T84" fmla="*/ 467 w 483"/>
                  <a:gd name="T85" fmla="*/ 132 h 322"/>
                  <a:gd name="T86" fmla="*/ 470 w 483"/>
                  <a:gd name="T87" fmla="*/ 98 h 322"/>
                  <a:gd name="T88" fmla="*/ 417 w 483"/>
                  <a:gd name="T89" fmla="*/ 90 h 322"/>
                  <a:gd name="T90" fmla="*/ 278 w 483"/>
                  <a:gd name="T91" fmla="*/ 61 h 322"/>
                  <a:gd name="T92" fmla="*/ 100 w 483"/>
                  <a:gd name="T93" fmla="*/ 22 h 322"/>
                  <a:gd name="T94" fmla="*/ 49 w 483"/>
                  <a:gd name="T95" fmla="*/ 11 h 322"/>
                  <a:gd name="T96" fmla="*/ 50 w 483"/>
                  <a:gd name="T9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322">
                    <a:moveTo>
                      <a:pt x="50" y="0"/>
                    </a:moveTo>
                    <a:lnTo>
                      <a:pt x="152" y="22"/>
                    </a:lnTo>
                    <a:lnTo>
                      <a:pt x="274" y="50"/>
                    </a:lnTo>
                    <a:lnTo>
                      <a:pt x="349" y="60"/>
                    </a:lnTo>
                    <a:lnTo>
                      <a:pt x="426" y="70"/>
                    </a:lnTo>
                    <a:lnTo>
                      <a:pt x="475" y="77"/>
                    </a:lnTo>
                    <a:lnTo>
                      <a:pt x="483" y="92"/>
                    </a:lnTo>
                    <a:lnTo>
                      <a:pt x="475" y="129"/>
                    </a:lnTo>
                    <a:lnTo>
                      <a:pt x="459" y="210"/>
                    </a:lnTo>
                    <a:lnTo>
                      <a:pt x="448" y="279"/>
                    </a:lnTo>
                    <a:lnTo>
                      <a:pt x="439" y="315"/>
                    </a:lnTo>
                    <a:lnTo>
                      <a:pt x="424" y="322"/>
                    </a:lnTo>
                    <a:lnTo>
                      <a:pt x="177" y="270"/>
                    </a:lnTo>
                    <a:lnTo>
                      <a:pt x="8" y="245"/>
                    </a:lnTo>
                    <a:lnTo>
                      <a:pt x="0" y="235"/>
                    </a:lnTo>
                    <a:lnTo>
                      <a:pt x="17" y="152"/>
                    </a:lnTo>
                    <a:lnTo>
                      <a:pt x="30" y="80"/>
                    </a:lnTo>
                    <a:lnTo>
                      <a:pt x="40" y="14"/>
                    </a:lnTo>
                    <a:lnTo>
                      <a:pt x="51" y="21"/>
                    </a:lnTo>
                    <a:lnTo>
                      <a:pt x="57" y="43"/>
                    </a:lnTo>
                    <a:lnTo>
                      <a:pt x="242" y="184"/>
                    </a:lnTo>
                    <a:lnTo>
                      <a:pt x="470" y="129"/>
                    </a:lnTo>
                    <a:lnTo>
                      <a:pt x="465" y="139"/>
                    </a:lnTo>
                    <a:lnTo>
                      <a:pt x="246" y="201"/>
                    </a:lnTo>
                    <a:lnTo>
                      <a:pt x="233" y="197"/>
                    </a:lnTo>
                    <a:lnTo>
                      <a:pt x="54" y="60"/>
                    </a:lnTo>
                    <a:lnTo>
                      <a:pt x="43" y="67"/>
                    </a:lnTo>
                    <a:lnTo>
                      <a:pt x="28" y="153"/>
                    </a:lnTo>
                    <a:lnTo>
                      <a:pt x="133" y="145"/>
                    </a:lnTo>
                    <a:lnTo>
                      <a:pt x="23" y="165"/>
                    </a:lnTo>
                    <a:lnTo>
                      <a:pt x="18" y="223"/>
                    </a:lnTo>
                    <a:lnTo>
                      <a:pt x="22" y="229"/>
                    </a:lnTo>
                    <a:lnTo>
                      <a:pt x="144" y="251"/>
                    </a:lnTo>
                    <a:lnTo>
                      <a:pt x="262" y="271"/>
                    </a:lnTo>
                    <a:lnTo>
                      <a:pt x="351" y="291"/>
                    </a:lnTo>
                    <a:lnTo>
                      <a:pt x="414" y="310"/>
                    </a:lnTo>
                    <a:lnTo>
                      <a:pt x="429" y="306"/>
                    </a:lnTo>
                    <a:lnTo>
                      <a:pt x="437" y="258"/>
                    </a:lnTo>
                    <a:lnTo>
                      <a:pt x="313" y="182"/>
                    </a:lnTo>
                    <a:lnTo>
                      <a:pt x="326" y="173"/>
                    </a:lnTo>
                    <a:lnTo>
                      <a:pt x="441" y="236"/>
                    </a:lnTo>
                    <a:lnTo>
                      <a:pt x="453" y="182"/>
                    </a:lnTo>
                    <a:lnTo>
                      <a:pt x="467" y="132"/>
                    </a:lnTo>
                    <a:lnTo>
                      <a:pt x="470" y="98"/>
                    </a:lnTo>
                    <a:lnTo>
                      <a:pt x="417" y="90"/>
                    </a:lnTo>
                    <a:lnTo>
                      <a:pt x="278" y="61"/>
                    </a:lnTo>
                    <a:lnTo>
                      <a:pt x="100" y="22"/>
                    </a:lnTo>
                    <a:lnTo>
                      <a:pt x="49" y="1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666" name="Group 418"/>
            <p:cNvGrpSpPr>
              <a:grpSpLocks/>
            </p:cNvGrpSpPr>
            <p:nvPr/>
          </p:nvGrpSpPr>
          <p:grpSpPr bwMode="auto">
            <a:xfrm>
              <a:off x="3545" y="1157"/>
              <a:ext cx="500" cy="388"/>
              <a:chOff x="3545" y="1157"/>
              <a:chExt cx="500" cy="388"/>
            </a:xfrm>
          </p:grpSpPr>
          <p:sp>
            <p:nvSpPr>
              <p:cNvPr id="53667" name="Freeform 419"/>
              <p:cNvSpPr>
                <a:spLocks/>
              </p:cNvSpPr>
              <p:nvPr/>
            </p:nvSpPr>
            <p:spPr bwMode="auto">
              <a:xfrm>
                <a:off x="3555" y="1165"/>
                <a:ext cx="484" cy="372"/>
              </a:xfrm>
              <a:custGeom>
                <a:avLst/>
                <a:gdLst>
                  <a:gd name="T0" fmla="*/ 78 w 484"/>
                  <a:gd name="T1" fmla="*/ 0 h 372"/>
                  <a:gd name="T2" fmla="*/ 34 w 484"/>
                  <a:gd name="T3" fmla="*/ 115 h 372"/>
                  <a:gd name="T4" fmla="*/ 4 w 484"/>
                  <a:gd name="T5" fmla="*/ 193 h 372"/>
                  <a:gd name="T6" fmla="*/ 0 w 484"/>
                  <a:gd name="T7" fmla="*/ 217 h 372"/>
                  <a:gd name="T8" fmla="*/ 115 w 484"/>
                  <a:gd name="T9" fmla="*/ 255 h 372"/>
                  <a:gd name="T10" fmla="*/ 248 w 484"/>
                  <a:gd name="T11" fmla="*/ 310 h 372"/>
                  <a:gd name="T12" fmla="*/ 330 w 484"/>
                  <a:gd name="T13" fmla="*/ 344 h 372"/>
                  <a:gd name="T14" fmla="*/ 382 w 484"/>
                  <a:gd name="T15" fmla="*/ 368 h 372"/>
                  <a:gd name="T16" fmla="*/ 392 w 484"/>
                  <a:gd name="T17" fmla="*/ 372 h 372"/>
                  <a:gd name="T18" fmla="*/ 403 w 484"/>
                  <a:gd name="T19" fmla="*/ 364 h 372"/>
                  <a:gd name="T20" fmla="*/ 420 w 484"/>
                  <a:gd name="T21" fmla="*/ 320 h 372"/>
                  <a:gd name="T22" fmla="*/ 440 w 484"/>
                  <a:gd name="T23" fmla="*/ 272 h 372"/>
                  <a:gd name="T24" fmla="*/ 460 w 484"/>
                  <a:gd name="T25" fmla="*/ 228 h 372"/>
                  <a:gd name="T26" fmla="*/ 473 w 484"/>
                  <a:gd name="T27" fmla="*/ 196 h 372"/>
                  <a:gd name="T28" fmla="*/ 484 w 484"/>
                  <a:gd name="T29" fmla="*/ 167 h 372"/>
                  <a:gd name="T30" fmla="*/ 476 w 484"/>
                  <a:gd name="T31" fmla="*/ 153 h 372"/>
                  <a:gd name="T32" fmla="*/ 343 w 484"/>
                  <a:gd name="T33" fmla="*/ 107 h 372"/>
                  <a:gd name="T34" fmla="*/ 286 w 484"/>
                  <a:gd name="T35" fmla="*/ 84 h 372"/>
                  <a:gd name="T36" fmla="*/ 186 w 484"/>
                  <a:gd name="T37" fmla="*/ 42 h 372"/>
                  <a:gd name="T38" fmla="*/ 132 w 484"/>
                  <a:gd name="T39" fmla="*/ 16 h 372"/>
                  <a:gd name="T40" fmla="*/ 89 w 484"/>
                  <a:gd name="T41" fmla="*/ 4 h 372"/>
                  <a:gd name="T42" fmla="*/ 78 w 484"/>
                  <a:gd name="T4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4" h="372">
                    <a:moveTo>
                      <a:pt x="78" y="0"/>
                    </a:moveTo>
                    <a:lnTo>
                      <a:pt x="34" y="115"/>
                    </a:lnTo>
                    <a:lnTo>
                      <a:pt x="4" y="193"/>
                    </a:lnTo>
                    <a:lnTo>
                      <a:pt x="0" y="217"/>
                    </a:lnTo>
                    <a:lnTo>
                      <a:pt x="115" y="255"/>
                    </a:lnTo>
                    <a:lnTo>
                      <a:pt x="248" y="310"/>
                    </a:lnTo>
                    <a:lnTo>
                      <a:pt x="330" y="344"/>
                    </a:lnTo>
                    <a:lnTo>
                      <a:pt x="382" y="368"/>
                    </a:lnTo>
                    <a:lnTo>
                      <a:pt x="392" y="372"/>
                    </a:lnTo>
                    <a:lnTo>
                      <a:pt x="403" y="364"/>
                    </a:lnTo>
                    <a:lnTo>
                      <a:pt x="420" y="320"/>
                    </a:lnTo>
                    <a:lnTo>
                      <a:pt x="440" y="272"/>
                    </a:lnTo>
                    <a:lnTo>
                      <a:pt x="460" y="228"/>
                    </a:lnTo>
                    <a:lnTo>
                      <a:pt x="473" y="196"/>
                    </a:lnTo>
                    <a:lnTo>
                      <a:pt x="484" y="167"/>
                    </a:lnTo>
                    <a:lnTo>
                      <a:pt x="476" y="153"/>
                    </a:lnTo>
                    <a:lnTo>
                      <a:pt x="343" y="107"/>
                    </a:lnTo>
                    <a:lnTo>
                      <a:pt x="286" y="84"/>
                    </a:lnTo>
                    <a:lnTo>
                      <a:pt x="186" y="42"/>
                    </a:lnTo>
                    <a:lnTo>
                      <a:pt x="132" y="16"/>
                    </a:lnTo>
                    <a:lnTo>
                      <a:pt x="89" y="4"/>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68" name="Freeform 420"/>
              <p:cNvSpPr>
                <a:spLocks/>
              </p:cNvSpPr>
              <p:nvPr/>
            </p:nvSpPr>
            <p:spPr bwMode="auto">
              <a:xfrm>
                <a:off x="3545" y="1157"/>
                <a:ext cx="500" cy="388"/>
              </a:xfrm>
              <a:custGeom>
                <a:avLst/>
                <a:gdLst>
                  <a:gd name="T0" fmla="*/ 93 w 500"/>
                  <a:gd name="T1" fmla="*/ 0 h 388"/>
                  <a:gd name="T2" fmla="*/ 189 w 500"/>
                  <a:gd name="T3" fmla="*/ 41 h 388"/>
                  <a:gd name="T4" fmla="*/ 304 w 500"/>
                  <a:gd name="T5" fmla="*/ 91 h 388"/>
                  <a:gd name="T6" fmla="*/ 375 w 500"/>
                  <a:gd name="T7" fmla="*/ 116 h 388"/>
                  <a:gd name="T8" fmla="*/ 447 w 500"/>
                  <a:gd name="T9" fmla="*/ 141 h 388"/>
                  <a:gd name="T10" fmla="*/ 496 w 500"/>
                  <a:gd name="T11" fmla="*/ 156 h 388"/>
                  <a:gd name="T12" fmla="*/ 500 w 500"/>
                  <a:gd name="T13" fmla="*/ 171 h 388"/>
                  <a:gd name="T14" fmla="*/ 485 w 500"/>
                  <a:gd name="T15" fmla="*/ 208 h 388"/>
                  <a:gd name="T16" fmla="*/ 453 w 500"/>
                  <a:gd name="T17" fmla="*/ 285 h 388"/>
                  <a:gd name="T18" fmla="*/ 429 w 500"/>
                  <a:gd name="T19" fmla="*/ 351 h 388"/>
                  <a:gd name="T20" fmla="*/ 414 w 500"/>
                  <a:gd name="T21" fmla="*/ 384 h 388"/>
                  <a:gd name="T22" fmla="*/ 398 w 500"/>
                  <a:gd name="T23" fmla="*/ 388 h 388"/>
                  <a:gd name="T24" fmla="*/ 166 w 500"/>
                  <a:gd name="T25" fmla="*/ 291 h 388"/>
                  <a:gd name="T26" fmla="*/ 5 w 500"/>
                  <a:gd name="T27" fmla="*/ 232 h 388"/>
                  <a:gd name="T28" fmla="*/ 0 w 500"/>
                  <a:gd name="T29" fmla="*/ 221 h 388"/>
                  <a:gd name="T30" fmla="*/ 31 w 500"/>
                  <a:gd name="T31" fmla="*/ 142 h 388"/>
                  <a:gd name="T32" fmla="*/ 58 w 500"/>
                  <a:gd name="T33" fmla="*/ 75 h 388"/>
                  <a:gd name="T34" fmla="*/ 81 w 500"/>
                  <a:gd name="T35" fmla="*/ 11 h 388"/>
                  <a:gd name="T36" fmla="*/ 90 w 500"/>
                  <a:gd name="T37" fmla="*/ 20 h 388"/>
                  <a:gd name="T38" fmla="*/ 92 w 500"/>
                  <a:gd name="T39" fmla="*/ 44 h 388"/>
                  <a:gd name="T40" fmla="*/ 246 w 500"/>
                  <a:gd name="T41" fmla="*/ 217 h 388"/>
                  <a:gd name="T42" fmla="*/ 479 w 500"/>
                  <a:gd name="T43" fmla="*/ 207 h 388"/>
                  <a:gd name="T44" fmla="*/ 473 w 500"/>
                  <a:gd name="T45" fmla="*/ 216 h 388"/>
                  <a:gd name="T46" fmla="*/ 247 w 500"/>
                  <a:gd name="T47" fmla="*/ 235 h 388"/>
                  <a:gd name="T48" fmla="*/ 234 w 500"/>
                  <a:gd name="T49" fmla="*/ 229 h 388"/>
                  <a:gd name="T50" fmla="*/ 86 w 500"/>
                  <a:gd name="T51" fmla="*/ 60 h 388"/>
                  <a:gd name="T52" fmla="*/ 73 w 500"/>
                  <a:gd name="T53" fmla="*/ 65 h 388"/>
                  <a:gd name="T54" fmla="*/ 42 w 500"/>
                  <a:gd name="T55" fmla="*/ 146 h 388"/>
                  <a:gd name="T56" fmla="*/ 148 w 500"/>
                  <a:gd name="T57" fmla="*/ 158 h 388"/>
                  <a:gd name="T58" fmla="*/ 37 w 500"/>
                  <a:gd name="T59" fmla="*/ 156 h 388"/>
                  <a:gd name="T60" fmla="*/ 19 w 500"/>
                  <a:gd name="T61" fmla="*/ 213 h 388"/>
                  <a:gd name="T62" fmla="*/ 23 w 500"/>
                  <a:gd name="T63" fmla="*/ 220 h 388"/>
                  <a:gd name="T64" fmla="*/ 139 w 500"/>
                  <a:gd name="T65" fmla="*/ 265 h 388"/>
                  <a:gd name="T66" fmla="*/ 249 w 500"/>
                  <a:gd name="T67" fmla="*/ 307 h 388"/>
                  <a:gd name="T68" fmla="*/ 332 w 500"/>
                  <a:gd name="T69" fmla="*/ 345 h 388"/>
                  <a:gd name="T70" fmla="*/ 391 w 500"/>
                  <a:gd name="T71" fmla="*/ 374 h 388"/>
                  <a:gd name="T72" fmla="*/ 405 w 500"/>
                  <a:gd name="T73" fmla="*/ 373 h 388"/>
                  <a:gd name="T74" fmla="*/ 422 w 500"/>
                  <a:gd name="T75" fmla="*/ 329 h 388"/>
                  <a:gd name="T76" fmla="*/ 318 w 500"/>
                  <a:gd name="T77" fmla="*/ 228 h 388"/>
                  <a:gd name="T78" fmla="*/ 330 w 500"/>
                  <a:gd name="T79" fmla="*/ 222 h 388"/>
                  <a:gd name="T80" fmla="*/ 431 w 500"/>
                  <a:gd name="T81" fmla="*/ 307 h 388"/>
                  <a:gd name="T82" fmla="*/ 454 w 500"/>
                  <a:gd name="T83" fmla="*/ 256 h 388"/>
                  <a:gd name="T84" fmla="*/ 476 w 500"/>
                  <a:gd name="T85" fmla="*/ 208 h 388"/>
                  <a:gd name="T86" fmla="*/ 485 w 500"/>
                  <a:gd name="T87" fmla="*/ 176 h 388"/>
                  <a:gd name="T88" fmla="*/ 436 w 500"/>
                  <a:gd name="T89" fmla="*/ 158 h 388"/>
                  <a:gd name="T90" fmla="*/ 306 w 500"/>
                  <a:gd name="T91" fmla="*/ 103 h 388"/>
                  <a:gd name="T92" fmla="*/ 139 w 500"/>
                  <a:gd name="T93" fmla="*/ 32 h 388"/>
                  <a:gd name="T94" fmla="*/ 90 w 500"/>
                  <a:gd name="T95" fmla="*/ 11 h 388"/>
                  <a:gd name="T96" fmla="*/ 93 w 500"/>
                  <a:gd name="T9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388">
                    <a:moveTo>
                      <a:pt x="93" y="0"/>
                    </a:moveTo>
                    <a:lnTo>
                      <a:pt x="189" y="41"/>
                    </a:lnTo>
                    <a:lnTo>
                      <a:pt x="304" y="91"/>
                    </a:lnTo>
                    <a:lnTo>
                      <a:pt x="375" y="116"/>
                    </a:lnTo>
                    <a:lnTo>
                      <a:pt x="447" y="141"/>
                    </a:lnTo>
                    <a:lnTo>
                      <a:pt x="496" y="156"/>
                    </a:lnTo>
                    <a:lnTo>
                      <a:pt x="500" y="171"/>
                    </a:lnTo>
                    <a:lnTo>
                      <a:pt x="485" y="208"/>
                    </a:lnTo>
                    <a:lnTo>
                      <a:pt x="453" y="285"/>
                    </a:lnTo>
                    <a:lnTo>
                      <a:pt x="429" y="351"/>
                    </a:lnTo>
                    <a:lnTo>
                      <a:pt x="414" y="384"/>
                    </a:lnTo>
                    <a:lnTo>
                      <a:pt x="398" y="388"/>
                    </a:lnTo>
                    <a:lnTo>
                      <a:pt x="166" y="291"/>
                    </a:lnTo>
                    <a:lnTo>
                      <a:pt x="5" y="232"/>
                    </a:lnTo>
                    <a:lnTo>
                      <a:pt x="0" y="221"/>
                    </a:lnTo>
                    <a:lnTo>
                      <a:pt x="31" y="142"/>
                    </a:lnTo>
                    <a:lnTo>
                      <a:pt x="58" y="75"/>
                    </a:lnTo>
                    <a:lnTo>
                      <a:pt x="81" y="11"/>
                    </a:lnTo>
                    <a:lnTo>
                      <a:pt x="90" y="20"/>
                    </a:lnTo>
                    <a:lnTo>
                      <a:pt x="92" y="44"/>
                    </a:lnTo>
                    <a:lnTo>
                      <a:pt x="246" y="217"/>
                    </a:lnTo>
                    <a:lnTo>
                      <a:pt x="479" y="207"/>
                    </a:lnTo>
                    <a:lnTo>
                      <a:pt x="473" y="216"/>
                    </a:lnTo>
                    <a:lnTo>
                      <a:pt x="247" y="235"/>
                    </a:lnTo>
                    <a:lnTo>
                      <a:pt x="234" y="229"/>
                    </a:lnTo>
                    <a:lnTo>
                      <a:pt x="86" y="60"/>
                    </a:lnTo>
                    <a:lnTo>
                      <a:pt x="73" y="65"/>
                    </a:lnTo>
                    <a:lnTo>
                      <a:pt x="42" y="146"/>
                    </a:lnTo>
                    <a:lnTo>
                      <a:pt x="148" y="158"/>
                    </a:lnTo>
                    <a:lnTo>
                      <a:pt x="37" y="156"/>
                    </a:lnTo>
                    <a:lnTo>
                      <a:pt x="19" y="213"/>
                    </a:lnTo>
                    <a:lnTo>
                      <a:pt x="23" y="220"/>
                    </a:lnTo>
                    <a:lnTo>
                      <a:pt x="139" y="265"/>
                    </a:lnTo>
                    <a:lnTo>
                      <a:pt x="249" y="307"/>
                    </a:lnTo>
                    <a:lnTo>
                      <a:pt x="332" y="345"/>
                    </a:lnTo>
                    <a:lnTo>
                      <a:pt x="391" y="374"/>
                    </a:lnTo>
                    <a:lnTo>
                      <a:pt x="405" y="373"/>
                    </a:lnTo>
                    <a:lnTo>
                      <a:pt x="422" y="329"/>
                    </a:lnTo>
                    <a:lnTo>
                      <a:pt x="318" y="228"/>
                    </a:lnTo>
                    <a:lnTo>
                      <a:pt x="330" y="222"/>
                    </a:lnTo>
                    <a:lnTo>
                      <a:pt x="431" y="307"/>
                    </a:lnTo>
                    <a:lnTo>
                      <a:pt x="454" y="256"/>
                    </a:lnTo>
                    <a:lnTo>
                      <a:pt x="476" y="208"/>
                    </a:lnTo>
                    <a:lnTo>
                      <a:pt x="485" y="176"/>
                    </a:lnTo>
                    <a:lnTo>
                      <a:pt x="436" y="158"/>
                    </a:lnTo>
                    <a:lnTo>
                      <a:pt x="306" y="103"/>
                    </a:lnTo>
                    <a:lnTo>
                      <a:pt x="139" y="32"/>
                    </a:lnTo>
                    <a:lnTo>
                      <a:pt x="90" y="11"/>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669" name="Group 421"/>
            <p:cNvGrpSpPr>
              <a:grpSpLocks/>
            </p:cNvGrpSpPr>
            <p:nvPr/>
          </p:nvGrpSpPr>
          <p:grpSpPr bwMode="auto">
            <a:xfrm>
              <a:off x="3558" y="1204"/>
              <a:ext cx="500" cy="447"/>
              <a:chOff x="3558" y="1204"/>
              <a:chExt cx="500" cy="447"/>
            </a:xfrm>
          </p:grpSpPr>
          <p:sp>
            <p:nvSpPr>
              <p:cNvPr id="53670" name="Freeform 422"/>
              <p:cNvSpPr>
                <a:spLocks/>
              </p:cNvSpPr>
              <p:nvPr/>
            </p:nvSpPr>
            <p:spPr bwMode="auto">
              <a:xfrm>
                <a:off x="3568" y="1211"/>
                <a:ext cx="481" cy="432"/>
              </a:xfrm>
              <a:custGeom>
                <a:avLst/>
                <a:gdLst>
                  <a:gd name="T0" fmla="*/ 125 w 481"/>
                  <a:gd name="T1" fmla="*/ 0 h 432"/>
                  <a:gd name="T2" fmla="*/ 56 w 481"/>
                  <a:gd name="T3" fmla="*/ 102 h 432"/>
                  <a:gd name="T4" fmla="*/ 9 w 481"/>
                  <a:gd name="T5" fmla="*/ 172 h 432"/>
                  <a:gd name="T6" fmla="*/ 0 w 481"/>
                  <a:gd name="T7" fmla="*/ 194 h 432"/>
                  <a:gd name="T8" fmla="*/ 103 w 481"/>
                  <a:gd name="T9" fmla="*/ 257 h 432"/>
                  <a:gd name="T10" fmla="*/ 220 w 481"/>
                  <a:gd name="T11" fmla="*/ 340 h 432"/>
                  <a:gd name="T12" fmla="*/ 292 w 481"/>
                  <a:gd name="T13" fmla="*/ 391 h 432"/>
                  <a:gd name="T14" fmla="*/ 337 w 481"/>
                  <a:gd name="T15" fmla="*/ 426 h 432"/>
                  <a:gd name="T16" fmla="*/ 347 w 481"/>
                  <a:gd name="T17" fmla="*/ 432 h 432"/>
                  <a:gd name="T18" fmla="*/ 360 w 481"/>
                  <a:gd name="T19" fmla="*/ 426 h 432"/>
                  <a:gd name="T20" fmla="*/ 386 w 481"/>
                  <a:gd name="T21" fmla="*/ 387 h 432"/>
                  <a:gd name="T22" fmla="*/ 416 w 481"/>
                  <a:gd name="T23" fmla="*/ 346 h 432"/>
                  <a:gd name="T24" fmla="*/ 445 w 481"/>
                  <a:gd name="T25" fmla="*/ 308 h 432"/>
                  <a:gd name="T26" fmla="*/ 464 w 481"/>
                  <a:gd name="T27" fmla="*/ 280 h 432"/>
                  <a:gd name="T28" fmla="*/ 481 w 481"/>
                  <a:gd name="T29" fmla="*/ 254 h 432"/>
                  <a:gd name="T30" fmla="*/ 478 w 481"/>
                  <a:gd name="T31" fmla="*/ 239 h 432"/>
                  <a:gd name="T32" fmla="*/ 359 w 481"/>
                  <a:gd name="T33" fmla="*/ 163 h 432"/>
                  <a:gd name="T34" fmla="*/ 308 w 481"/>
                  <a:gd name="T35" fmla="*/ 127 h 432"/>
                  <a:gd name="T36" fmla="*/ 220 w 481"/>
                  <a:gd name="T37" fmla="*/ 64 h 432"/>
                  <a:gd name="T38" fmla="*/ 174 w 481"/>
                  <a:gd name="T39" fmla="*/ 28 h 432"/>
                  <a:gd name="T40" fmla="*/ 135 w 481"/>
                  <a:gd name="T41" fmla="*/ 6 h 432"/>
                  <a:gd name="T42" fmla="*/ 125 w 481"/>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32">
                    <a:moveTo>
                      <a:pt x="125" y="0"/>
                    </a:moveTo>
                    <a:lnTo>
                      <a:pt x="56" y="102"/>
                    </a:lnTo>
                    <a:lnTo>
                      <a:pt x="9" y="172"/>
                    </a:lnTo>
                    <a:lnTo>
                      <a:pt x="0" y="194"/>
                    </a:lnTo>
                    <a:lnTo>
                      <a:pt x="103" y="257"/>
                    </a:lnTo>
                    <a:lnTo>
                      <a:pt x="220" y="340"/>
                    </a:lnTo>
                    <a:lnTo>
                      <a:pt x="292" y="391"/>
                    </a:lnTo>
                    <a:lnTo>
                      <a:pt x="337" y="426"/>
                    </a:lnTo>
                    <a:lnTo>
                      <a:pt x="347" y="432"/>
                    </a:lnTo>
                    <a:lnTo>
                      <a:pt x="360" y="426"/>
                    </a:lnTo>
                    <a:lnTo>
                      <a:pt x="386" y="387"/>
                    </a:lnTo>
                    <a:lnTo>
                      <a:pt x="416" y="346"/>
                    </a:lnTo>
                    <a:lnTo>
                      <a:pt x="445" y="308"/>
                    </a:lnTo>
                    <a:lnTo>
                      <a:pt x="464" y="280"/>
                    </a:lnTo>
                    <a:lnTo>
                      <a:pt x="481" y="254"/>
                    </a:lnTo>
                    <a:lnTo>
                      <a:pt x="478" y="239"/>
                    </a:lnTo>
                    <a:lnTo>
                      <a:pt x="359" y="163"/>
                    </a:lnTo>
                    <a:lnTo>
                      <a:pt x="308" y="127"/>
                    </a:lnTo>
                    <a:lnTo>
                      <a:pt x="220" y="64"/>
                    </a:lnTo>
                    <a:lnTo>
                      <a:pt x="174" y="28"/>
                    </a:lnTo>
                    <a:lnTo>
                      <a:pt x="135" y="6"/>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671" name="Freeform 423"/>
              <p:cNvSpPr>
                <a:spLocks/>
              </p:cNvSpPr>
              <p:nvPr/>
            </p:nvSpPr>
            <p:spPr bwMode="auto">
              <a:xfrm>
                <a:off x="3558" y="1204"/>
                <a:ext cx="500" cy="447"/>
              </a:xfrm>
              <a:custGeom>
                <a:avLst/>
                <a:gdLst>
                  <a:gd name="T0" fmla="*/ 141 w 500"/>
                  <a:gd name="T1" fmla="*/ 0 h 447"/>
                  <a:gd name="T2" fmla="*/ 226 w 500"/>
                  <a:gd name="T3" fmla="*/ 62 h 447"/>
                  <a:gd name="T4" fmla="*/ 327 w 500"/>
                  <a:gd name="T5" fmla="*/ 136 h 447"/>
                  <a:gd name="T6" fmla="*/ 391 w 500"/>
                  <a:gd name="T7" fmla="*/ 176 h 447"/>
                  <a:gd name="T8" fmla="*/ 456 w 500"/>
                  <a:gd name="T9" fmla="*/ 217 h 447"/>
                  <a:gd name="T10" fmla="*/ 499 w 500"/>
                  <a:gd name="T11" fmla="*/ 243 h 447"/>
                  <a:gd name="T12" fmla="*/ 500 w 500"/>
                  <a:gd name="T13" fmla="*/ 260 h 447"/>
                  <a:gd name="T14" fmla="*/ 477 w 500"/>
                  <a:gd name="T15" fmla="*/ 292 h 447"/>
                  <a:gd name="T16" fmla="*/ 430 w 500"/>
                  <a:gd name="T17" fmla="*/ 358 h 447"/>
                  <a:gd name="T18" fmla="*/ 392 w 500"/>
                  <a:gd name="T19" fmla="*/ 418 h 447"/>
                  <a:gd name="T20" fmla="*/ 369 w 500"/>
                  <a:gd name="T21" fmla="*/ 447 h 447"/>
                  <a:gd name="T22" fmla="*/ 352 w 500"/>
                  <a:gd name="T23" fmla="*/ 447 h 447"/>
                  <a:gd name="T24" fmla="*/ 148 w 500"/>
                  <a:gd name="T25" fmla="*/ 300 h 447"/>
                  <a:gd name="T26" fmla="*/ 4 w 500"/>
                  <a:gd name="T27" fmla="*/ 207 h 447"/>
                  <a:gd name="T28" fmla="*/ 0 w 500"/>
                  <a:gd name="T29" fmla="*/ 196 h 447"/>
                  <a:gd name="T30" fmla="*/ 50 w 500"/>
                  <a:gd name="T31" fmla="*/ 126 h 447"/>
                  <a:gd name="T32" fmla="*/ 91 w 500"/>
                  <a:gd name="T33" fmla="*/ 66 h 447"/>
                  <a:gd name="T34" fmla="*/ 127 w 500"/>
                  <a:gd name="T35" fmla="*/ 8 h 447"/>
                  <a:gd name="T36" fmla="*/ 134 w 500"/>
                  <a:gd name="T37" fmla="*/ 19 h 447"/>
                  <a:gd name="T38" fmla="*/ 130 w 500"/>
                  <a:gd name="T39" fmla="*/ 42 h 447"/>
                  <a:gd name="T40" fmla="*/ 242 w 500"/>
                  <a:gd name="T41" fmla="*/ 247 h 447"/>
                  <a:gd name="T42" fmla="*/ 473 w 500"/>
                  <a:gd name="T43" fmla="*/ 290 h 447"/>
                  <a:gd name="T44" fmla="*/ 464 w 500"/>
                  <a:gd name="T45" fmla="*/ 298 h 447"/>
                  <a:gd name="T46" fmla="*/ 239 w 500"/>
                  <a:gd name="T47" fmla="*/ 265 h 447"/>
                  <a:gd name="T48" fmla="*/ 228 w 500"/>
                  <a:gd name="T49" fmla="*/ 256 h 447"/>
                  <a:gd name="T50" fmla="*/ 122 w 500"/>
                  <a:gd name="T51" fmla="*/ 57 h 447"/>
                  <a:gd name="T52" fmla="*/ 108 w 500"/>
                  <a:gd name="T53" fmla="*/ 59 h 447"/>
                  <a:gd name="T54" fmla="*/ 60 w 500"/>
                  <a:gd name="T55" fmla="*/ 131 h 447"/>
                  <a:gd name="T56" fmla="*/ 159 w 500"/>
                  <a:gd name="T57" fmla="*/ 166 h 447"/>
                  <a:gd name="T58" fmla="*/ 51 w 500"/>
                  <a:gd name="T59" fmla="*/ 140 h 447"/>
                  <a:gd name="T60" fmla="*/ 22 w 500"/>
                  <a:gd name="T61" fmla="*/ 192 h 447"/>
                  <a:gd name="T62" fmla="*/ 24 w 500"/>
                  <a:gd name="T63" fmla="*/ 200 h 447"/>
                  <a:gd name="T64" fmla="*/ 127 w 500"/>
                  <a:gd name="T65" fmla="*/ 269 h 447"/>
                  <a:gd name="T66" fmla="*/ 225 w 500"/>
                  <a:gd name="T67" fmla="*/ 335 h 447"/>
                  <a:gd name="T68" fmla="*/ 298 w 500"/>
                  <a:gd name="T69" fmla="*/ 390 h 447"/>
                  <a:gd name="T70" fmla="*/ 348 w 500"/>
                  <a:gd name="T71" fmla="*/ 432 h 447"/>
                  <a:gd name="T72" fmla="*/ 363 w 500"/>
                  <a:gd name="T73" fmla="*/ 434 h 447"/>
                  <a:gd name="T74" fmla="*/ 389 w 500"/>
                  <a:gd name="T75" fmla="*/ 394 h 447"/>
                  <a:gd name="T76" fmla="*/ 310 w 500"/>
                  <a:gd name="T77" fmla="*/ 273 h 447"/>
                  <a:gd name="T78" fmla="*/ 324 w 500"/>
                  <a:gd name="T79" fmla="*/ 272 h 447"/>
                  <a:gd name="T80" fmla="*/ 404 w 500"/>
                  <a:gd name="T81" fmla="*/ 376 h 447"/>
                  <a:gd name="T82" fmla="*/ 436 w 500"/>
                  <a:gd name="T83" fmla="*/ 330 h 447"/>
                  <a:gd name="T84" fmla="*/ 469 w 500"/>
                  <a:gd name="T85" fmla="*/ 291 h 447"/>
                  <a:gd name="T86" fmla="*/ 486 w 500"/>
                  <a:gd name="T87" fmla="*/ 261 h 447"/>
                  <a:gd name="T88" fmla="*/ 441 w 500"/>
                  <a:gd name="T89" fmla="*/ 231 h 447"/>
                  <a:gd name="T90" fmla="*/ 326 w 500"/>
                  <a:gd name="T91" fmla="*/ 148 h 447"/>
                  <a:gd name="T92" fmla="*/ 180 w 500"/>
                  <a:gd name="T93" fmla="*/ 41 h 447"/>
                  <a:gd name="T94" fmla="*/ 136 w 500"/>
                  <a:gd name="T95" fmla="*/ 10 h 447"/>
                  <a:gd name="T96" fmla="*/ 141 w 500"/>
                  <a:gd name="T9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447">
                    <a:moveTo>
                      <a:pt x="141" y="0"/>
                    </a:moveTo>
                    <a:lnTo>
                      <a:pt x="226" y="62"/>
                    </a:lnTo>
                    <a:lnTo>
                      <a:pt x="327" y="136"/>
                    </a:lnTo>
                    <a:lnTo>
                      <a:pt x="391" y="176"/>
                    </a:lnTo>
                    <a:lnTo>
                      <a:pt x="456" y="217"/>
                    </a:lnTo>
                    <a:lnTo>
                      <a:pt x="499" y="243"/>
                    </a:lnTo>
                    <a:lnTo>
                      <a:pt x="500" y="260"/>
                    </a:lnTo>
                    <a:lnTo>
                      <a:pt x="477" y="292"/>
                    </a:lnTo>
                    <a:lnTo>
                      <a:pt x="430" y="358"/>
                    </a:lnTo>
                    <a:lnTo>
                      <a:pt x="392" y="418"/>
                    </a:lnTo>
                    <a:lnTo>
                      <a:pt x="369" y="447"/>
                    </a:lnTo>
                    <a:lnTo>
                      <a:pt x="352" y="447"/>
                    </a:lnTo>
                    <a:lnTo>
                      <a:pt x="148" y="300"/>
                    </a:lnTo>
                    <a:lnTo>
                      <a:pt x="4" y="207"/>
                    </a:lnTo>
                    <a:lnTo>
                      <a:pt x="0" y="196"/>
                    </a:lnTo>
                    <a:lnTo>
                      <a:pt x="50" y="126"/>
                    </a:lnTo>
                    <a:lnTo>
                      <a:pt x="91" y="66"/>
                    </a:lnTo>
                    <a:lnTo>
                      <a:pt x="127" y="8"/>
                    </a:lnTo>
                    <a:lnTo>
                      <a:pt x="134" y="19"/>
                    </a:lnTo>
                    <a:lnTo>
                      <a:pt x="130" y="42"/>
                    </a:lnTo>
                    <a:lnTo>
                      <a:pt x="242" y="247"/>
                    </a:lnTo>
                    <a:lnTo>
                      <a:pt x="473" y="290"/>
                    </a:lnTo>
                    <a:lnTo>
                      <a:pt x="464" y="298"/>
                    </a:lnTo>
                    <a:lnTo>
                      <a:pt x="239" y="265"/>
                    </a:lnTo>
                    <a:lnTo>
                      <a:pt x="228" y="256"/>
                    </a:lnTo>
                    <a:lnTo>
                      <a:pt x="122" y="57"/>
                    </a:lnTo>
                    <a:lnTo>
                      <a:pt x="108" y="59"/>
                    </a:lnTo>
                    <a:lnTo>
                      <a:pt x="60" y="131"/>
                    </a:lnTo>
                    <a:lnTo>
                      <a:pt x="159" y="166"/>
                    </a:lnTo>
                    <a:lnTo>
                      <a:pt x="51" y="140"/>
                    </a:lnTo>
                    <a:lnTo>
                      <a:pt x="22" y="192"/>
                    </a:lnTo>
                    <a:lnTo>
                      <a:pt x="24" y="200"/>
                    </a:lnTo>
                    <a:lnTo>
                      <a:pt x="127" y="269"/>
                    </a:lnTo>
                    <a:lnTo>
                      <a:pt x="225" y="335"/>
                    </a:lnTo>
                    <a:lnTo>
                      <a:pt x="298" y="390"/>
                    </a:lnTo>
                    <a:lnTo>
                      <a:pt x="348" y="432"/>
                    </a:lnTo>
                    <a:lnTo>
                      <a:pt x="363" y="434"/>
                    </a:lnTo>
                    <a:lnTo>
                      <a:pt x="389" y="394"/>
                    </a:lnTo>
                    <a:lnTo>
                      <a:pt x="310" y="273"/>
                    </a:lnTo>
                    <a:lnTo>
                      <a:pt x="324" y="272"/>
                    </a:lnTo>
                    <a:lnTo>
                      <a:pt x="404" y="376"/>
                    </a:lnTo>
                    <a:lnTo>
                      <a:pt x="436" y="330"/>
                    </a:lnTo>
                    <a:lnTo>
                      <a:pt x="469" y="291"/>
                    </a:lnTo>
                    <a:lnTo>
                      <a:pt x="486" y="261"/>
                    </a:lnTo>
                    <a:lnTo>
                      <a:pt x="441" y="231"/>
                    </a:lnTo>
                    <a:lnTo>
                      <a:pt x="326" y="148"/>
                    </a:lnTo>
                    <a:lnTo>
                      <a:pt x="180" y="41"/>
                    </a:lnTo>
                    <a:lnTo>
                      <a:pt x="136" y="1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53672" name="Rectangle 424"/>
          <p:cNvSpPr>
            <a:spLocks noChangeArrowheads="1"/>
          </p:cNvSpPr>
          <p:nvPr/>
        </p:nvSpPr>
        <p:spPr bwMode="auto">
          <a:xfrm>
            <a:off x="5954713" y="2087563"/>
            <a:ext cx="525462"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53250" name="Rectangle 2"/>
          <p:cNvSpPr>
            <a:spLocks noChangeArrowheads="1"/>
          </p:cNvSpPr>
          <p:nvPr/>
        </p:nvSpPr>
        <p:spPr bwMode="auto">
          <a:xfrm>
            <a:off x="511175" y="2597150"/>
            <a:ext cx="6248400" cy="1082675"/>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anchor="ctr"/>
          <a:lstStyle/>
          <a:p>
            <a:endParaRPr lang="en-GB"/>
          </a:p>
        </p:txBody>
      </p:sp>
      <p:sp>
        <p:nvSpPr>
          <p:cNvPr id="53251" name="Rectangle 3"/>
          <p:cNvSpPr>
            <a:spLocks noGrp="1" noChangeArrowheads="1"/>
          </p:cNvSpPr>
          <p:nvPr>
            <p:ph type="title"/>
          </p:nvPr>
        </p:nvSpPr>
        <p:spPr>
          <a:xfrm>
            <a:off x="1344613" y="874713"/>
            <a:ext cx="7375525" cy="466725"/>
          </a:xfrm>
        </p:spPr>
        <p:txBody>
          <a:bodyPr/>
          <a:lstStyle/>
          <a:p>
            <a:r>
              <a:rPr lang="de-DE" altLang="en-US"/>
              <a:t>5. Prinzipien: </a:t>
            </a:r>
            <a:r>
              <a:rPr lang="de-DE" altLang="en-US" sz="2300"/>
              <a:t>„Verläßlichkeit durch Transparenz“</a:t>
            </a:r>
            <a:endParaRPr lang="de-DE" altLang="en-US"/>
          </a:p>
        </p:txBody>
      </p:sp>
      <p:sp>
        <p:nvSpPr>
          <p:cNvPr id="53299" name="Rectangle 51"/>
          <p:cNvSpPr>
            <a:spLocks noChangeArrowheads="1"/>
          </p:cNvSpPr>
          <p:nvPr/>
        </p:nvSpPr>
        <p:spPr bwMode="auto">
          <a:xfrm>
            <a:off x="3384550" y="2628900"/>
            <a:ext cx="803275" cy="938213"/>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00" name="Rectangle 52"/>
          <p:cNvSpPr>
            <a:spLocks noChangeArrowheads="1"/>
          </p:cNvSpPr>
          <p:nvPr/>
        </p:nvSpPr>
        <p:spPr bwMode="auto">
          <a:xfrm>
            <a:off x="3968750" y="27019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01" name="Rectangle 53"/>
          <p:cNvSpPr>
            <a:spLocks noChangeArrowheads="1"/>
          </p:cNvSpPr>
          <p:nvPr/>
        </p:nvSpPr>
        <p:spPr bwMode="auto">
          <a:xfrm>
            <a:off x="3968750" y="29178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02" name="Rectangle 54"/>
          <p:cNvSpPr>
            <a:spLocks noChangeArrowheads="1"/>
          </p:cNvSpPr>
          <p:nvPr/>
        </p:nvSpPr>
        <p:spPr bwMode="auto">
          <a:xfrm>
            <a:off x="3968750" y="31337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03" name="Rectangle 55"/>
          <p:cNvSpPr>
            <a:spLocks noChangeArrowheads="1"/>
          </p:cNvSpPr>
          <p:nvPr/>
        </p:nvSpPr>
        <p:spPr bwMode="auto">
          <a:xfrm>
            <a:off x="3968750" y="33512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04" name="Text Box 56"/>
          <p:cNvSpPr txBox="1">
            <a:spLocks noChangeArrowheads="1"/>
          </p:cNvSpPr>
          <p:nvPr/>
        </p:nvSpPr>
        <p:spPr bwMode="auto">
          <a:xfrm>
            <a:off x="3375025" y="2647950"/>
            <a:ext cx="666750" cy="9413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305" name="Rectangle 57"/>
          <p:cNvSpPr>
            <a:spLocks noChangeArrowheads="1"/>
          </p:cNvSpPr>
          <p:nvPr/>
        </p:nvSpPr>
        <p:spPr bwMode="auto">
          <a:xfrm>
            <a:off x="3898900" y="2630488"/>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06" name="Rectangle 58"/>
          <p:cNvSpPr>
            <a:spLocks noChangeArrowheads="1"/>
          </p:cNvSpPr>
          <p:nvPr/>
        </p:nvSpPr>
        <p:spPr bwMode="auto">
          <a:xfrm>
            <a:off x="3898900" y="284797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07" name="Rectangle 59"/>
          <p:cNvSpPr>
            <a:spLocks noChangeArrowheads="1"/>
          </p:cNvSpPr>
          <p:nvPr/>
        </p:nvSpPr>
        <p:spPr bwMode="auto">
          <a:xfrm>
            <a:off x="3898900" y="327977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09" name="Rectangle 61"/>
          <p:cNvSpPr>
            <a:spLocks noChangeArrowheads="1"/>
          </p:cNvSpPr>
          <p:nvPr/>
        </p:nvSpPr>
        <p:spPr bwMode="auto">
          <a:xfrm>
            <a:off x="3324225" y="2670175"/>
            <a:ext cx="804863" cy="938213"/>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10" name="Rectangle 62"/>
          <p:cNvSpPr>
            <a:spLocks noChangeArrowheads="1"/>
          </p:cNvSpPr>
          <p:nvPr/>
        </p:nvSpPr>
        <p:spPr bwMode="auto">
          <a:xfrm>
            <a:off x="3910013" y="27416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11" name="Rectangle 63"/>
          <p:cNvSpPr>
            <a:spLocks noChangeArrowheads="1"/>
          </p:cNvSpPr>
          <p:nvPr/>
        </p:nvSpPr>
        <p:spPr bwMode="auto">
          <a:xfrm>
            <a:off x="3910013" y="29591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12" name="Rectangle 64"/>
          <p:cNvSpPr>
            <a:spLocks noChangeArrowheads="1"/>
          </p:cNvSpPr>
          <p:nvPr/>
        </p:nvSpPr>
        <p:spPr bwMode="auto">
          <a:xfrm>
            <a:off x="3910013" y="31750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13" name="Rectangle 65"/>
          <p:cNvSpPr>
            <a:spLocks noChangeArrowheads="1"/>
          </p:cNvSpPr>
          <p:nvPr/>
        </p:nvSpPr>
        <p:spPr bwMode="auto">
          <a:xfrm>
            <a:off x="3910013" y="339090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14" name="Text Box 66"/>
          <p:cNvSpPr txBox="1">
            <a:spLocks noChangeArrowheads="1"/>
          </p:cNvSpPr>
          <p:nvPr/>
        </p:nvSpPr>
        <p:spPr bwMode="auto">
          <a:xfrm>
            <a:off x="3316288" y="2689225"/>
            <a:ext cx="666750" cy="9413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315" name="Rectangle 67"/>
          <p:cNvSpPr>
            <a:spLocks noChangeArrowheads="1"/>
          </p:cNvSpPr>
          <p:nvPr/>
        </p:nvSpPr>
        <p:spPr bwMode="auto">
          <a:xfrm>
            <a:off x="3840163" y="33210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316" name="Rectangle 68"/>
          <p:cNvSpPr>
            <a:spLocks noChangeArrowheads="1"/>
          </p:cNvSpPr>
          <p:nvPr/>
        </p:nvSpPr>
        <p:spPr bwMode="auto">
          <a:xfrm>
            <a:off x="3840163" y="3105150"/>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317" name="Rectangle 69"/>
          <p:cNvSpPr>
            <a:spLocks noChangeArrowheads="1"/>
          </p:cNvSpPr>
          <p:nvPr/>
        </p:nvSpPr>
        <p:spPr bwMode="auto">
          <a:xfrm>
            <a:off x="3840163" y="26717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19" name="Rectangle 71"/>
          <p:cNvSpPr>
            <a:spLocks noChangeArrowheads="1"/>
          </p:cNvSpPr>
          <p:nvPr/>
        </p:nvSpPr>
        <p:spPr bwMode="auto">
          <a:xfrm>
            <a:off x="3260725" y="2714625"/>
            <a:ext cx="803275" cy="938213"/>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20" name="Rectangle 72"/>
          <p:cNvSpPr>
            <a:spLocks noChangeArrowheads="1"/>
          </p:cNvSpPr>
          <p:nvPr/>
        </p:nvSpPr>
        <p:spPr bwMode="auto">
          <a:xfrm>
            <a:off x="3844925" y="27876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21" name="Rectangle 73"/>
          <p:cNvSpPr>
            <a:spLocks noChangeArrowheads="1"/>
          </p:cNvSpPr>
          <p:nvPr/>
        </p:nvSpPr>
        <p:spPr bwMode="auto">
          <a:xfrm>
            <a:off x="3844925" y="30035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22" name="Rectangle 74"/>
          <p:cNvSpPr>
            <a:spLocks noChangeArrowheads="1"/>
          </p:cNvSpPr>
          <p:nvPr/>
        </p:nvSpPr>
        <p:spPr bwMode="auto">
          <a:xfrm>
            <a:off x="3844925" y="3219450"/>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23" name="Rectangle 75"/>
          <p:cNvSpPr>
            <a:spLocks noChangeArrowheads="1"/>
          </p:cNvSpPr>
          <p:nvPr/>
        </p:nvSpPr>
        <p:spPr bwMode="auto">
          <a:xfrm>
            <a:off x="3844925" y="34369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324" name="Text Box 76"/>
          <p:cNvSpPr txBox="1">
            <a:spLocks noChangeArrowheads="1"/>
          </p:cNvSpPr>
          <p:nvPr/>
        </p:nvSpPr>
        <p:spPr bwMode="auto">
          <a:xfrm>
            <a:off x="3252788" y="2733675"/>
            <a:ext cx="666750" cy="9413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325" name="Rectangle 77"/>
          <p:cNvSpPr>
            <a:spLocks noChangeArrowheads="1"/>
          </p:cNvSpPr>
          <p:nvPr/>
        </p:nvSpPr>
        <p:spPr bwMode="auto">
          <a:xfrm>
            <a:off x="3775075" y="33655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26" name="Rectangle 78"/>
          <p:cNvSpPr>
            <a:spLocks noChangeArrowheads="1"/>
          </p:cNvSpPr>
          <p:nvPr/>
        </p:nvSpPr>
        <p:spPr bwMode="auto">
          <a:xfrm>
            <a:off x="3775075" y="31496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328" name="Text Box 80"/>
          <p:cNvSpPr txBox="1">
            <a:spLocks noChangeArrowheads="1"/>
          </p:cNvSpPr>
          <p:nvPr/>
        </p:nvSpPr>
        <p:spPr bwMode="auto">
          <a:xfrm>
            <a:off x="603250" y="2743200"/>
            <a:ext cx="1443038" cy="284163"/>
          </a:xfrm>
          <a:prstGeom prst="rect">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123</a:t>
            </a:r>
          </a:p>
        </p:txBody>
      </p:sp>
      <p:grpSp>
        <p:nvGrpSpPr>
          <p:cNvPr id="53329" name="Group 81"/>
          <p:cNvGrpSpPr>
            <a:grpSpLocks/>
          </p:cNvGrpSpPr>
          <p:nvPr/>
        </p:nvGrpSpPr>
        <p:grpSpPr bwMode="auto">
          <a:xfrm>
            <a:off x="7526338" y="2741613"/>
            <a:ext cx="584200" cy="573087"/>
            <a:chOff x="3456" y="2787"/>
            <a:chExt cx="384" cy="381"/>
          </a:xfrm>
        </p:grpSpPr>
        <p:sp>
          <p:nvSpPr>
            <p:cNvPr id="53330" name="Freeform 82"/>
            <p:cNvSpPr>
              <a:spLocks/>
            </p:cNvSpPr>
            <p:nvPr/>
          </p:nvSpPr>
          <p:spPr bwMode="auto">
            <a:xfrm>
              <a:off x="3608"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331" name="Line 83"/>
            <p:cNvSpPr>
              <a:spLocks noChangeShapeType="1"/>
            </p:cNvSpPr>
            <p:nvPr/>
          </p:nvSpPr>
          <p:spPr bwMode="auto">
            <a:xfrm>
              <a:off x="3621" y="280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2" name="Line 84"/>
            <p:cNvSpPr>
              <a:spLocks noChangeShapeType="1"/>
            </p:cNvSpPr>
            <p:nvPr/>
          </p:nvSpPr>
          <p:spPr bwMode="auto">
            <a:xfrm>
              <a:off x="3616"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3" name="Line 85"/>
            <p:cNvSpPr>
              <a:spLocks noChangeShapeType="1"/>
            </p:cNvSpPr>
            <p:nvPr/>
          </p:nvSpPr>
          <p:spPr bwMode="auto">
            <a:xfrm>
              <a:off x="3612"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4" name="Line 86"/>
            <p:cNvSpPr>
              <a:spLocks noChangeShapeType="1"/>
            </p:cNvSpPr>
            <p:nvPr/>
          </p:nvSpPr>
          <p:spPr bwMode="auto">
            <a:xfrm flipH="1">
              <a:off x="3609" y="280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5" name="Line 87"/>
            <p:cNvSpPr>
              <a:spLocks noChangeShapeType="1"/>
            </p:cNvSpPr>
            <p:nvPr/>
          </p:nvSpPr>
          <p:spPr bwMode="auto">
            <a:xfrm>
              <a:off x="3608"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6" name="Line 88"/>
            <p:cNvSpPr>
              <a:spLocks noChangeShapeType="1"/>
            </p:cNvSpPr>
            <p:nvPr/>
          </p:nvSpPr>
          <p:spPr bwMode="auto">
            <a:xfrm flipH="1">
              <a:off x="3608" y="280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37" name="Rectangle 89"/>
            <p:cNvSpPr>
              <a:spLocks noChangeArrowheads="1"/>
            </p:cNvSpPr>
            <p:nvPr/>
          </p:nvSpPr>
          <p:spPr bwMode="auto">
            <a:xfrm>
              <a:off x="3718" y="297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338" name="Rectangle 90"/>
            <p:cNvSpPr>
              <a:spLocks noChangeArrowheads="1"/>
            </p:cNvSpPr>
            <p:nvPr/>
          </p:nvSpPr>
          <p:spPr bwMode="auto">
            <a:xfrm>
              <a:off x="3456" y="2787"/>
              <a:ext cx="384"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GB"/>
            </a:p>
          </p:txBody>
        </p:sp>
        <p:sp>
          <p:nvSpPr>
            <p:cNvPr id="53339" name="Freeform 91"/>
            <p:cNvSpPr>
              <a:spLocks/>
            </p:cNvSpPr>
            <p:nvPr/>
          </p:nvSpPr>
          <p:spPr bwMode="auto">
            <a:xfrm>
              <a:off x="3465" y="3139"/>
              <a:ext cx="358" cy="18"/>
            </a:xfrm>
            <a:custGeom>
              <a:avLst/>
              <a:gdLst>
                <a:gd name="T0" fmla="*/ 1431 w 1431"/>
                <a:gd name="T1" fmla="*/ 2 h 73"/>
                <a:gd name="T2" fmla="*/ 1365 w 1431"/>
                <a:gd name="T3" fmla="*/ 73 h 73"/>
                <a:gd name="T4" fmla="*/ 0 w 1431"/>
                <a:gd name="T5" fmla="*/ 73 h 73"/>
                <a:gd name="T6" fmla="*/ 0 w 1431"/>
                <a:gd name="T7" fmla="*/ 0 h 73"/>
                <a:gd name="T8" fmla="*/ 1431 w 1431"/>
                <a:gd name="T9" fmla="*/ 2 h 73"/>
              </a:gdLst>
              <a:ahLst/>
              <a:cxnLst>
                <a:cxn ang="0">
                  <a:pos x="T0" y="T1"/>
                </a:cxn>
                <a:cxn ang="0">
                  <a:pos x="T2" y="T3"/>
                </a:cxn>
                <a:cxn ang="0">
                  <a:pos x="T4" y="T5"/>
                </a:cxn>
                <a:cxn ang="0">
                  <a:pos x="T6" y="T7"/>
                </a:cxn>
                <a:cxn ang="0">
                  <a:pos x="T8" y="T9"/>
                </a:cxn>
              </a:cxnLst>
              <a:rect l="0" t="0" r="r" b="b"/>
              <a:pathLst>
                <a:path w="1431" h="73">
                  <a:moveTo>
                    <a:pt x="1431" y="2"/>
                  </a:moveTo>
                  <a:lnTo>
                    <a:pt x="1365" y="73"/>
                  </a:lnTo>
                  <a:lnTo>
                    <a:pt x="0" y="73"/>
                  </a:lnTo>
                  <a:lnTo>
                    <a:pt x="0" y="0"/>
                  </a:lnTo>
                  <a:lnTo>
                    <a:pt x="1431" y="2"/>
                  </a:lnTo>
                  <a:close/>
                </a:path>
              </a:pathLst>
            </a:custGeom>
            <a:solidFill>
              <a:srgbClr val="707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340" name="Freeform 92"/>
            <p:cNvSpPr>
              <a:spLocks/>
            </p:cNvSpPr>
            <p:nvPr/>
          </p:nvSpPr>
          <p:spPr bwMode="auto">
            <a:xfrm>
              <a:off x="3464" y="2801"/>
              <a:ext cx="18" cy="356"/>
            </a:xfrm>
            <a:custGeom>
              <a:avLst/>
              <a:gdLst>
                <a:gd name="T0" fmla="*/ 74 w 74"/>
                <a:gd name="T1" fmla="*/ 0 h 1423"/>
                <a:gd name="T2" fmla="*/ 0 w 74"/>
                <a:gd name="T3" fmla="*/ 73 h 1423"/>
                <a:gd name="T4" fmla="*/ 0 w 74"/>
                <a:gd name="T5" fmla="*/ 1423 h 1423"/>
                <a:gd name="T6" fmla="*/ 74 w 74"/>
                <a:gd name="T7" fmla="*/ 1350 h 1423"/>
                <a:gd name="T8" fmla="*/ 74 w 74"/>
                <a:gd name="T9" fmla="*/ 0 h 1423"/>
              </a:gdLst>
              <a:ahLst/>
              <a:cxnLst>
                <a:cxn ang="0">
                  <a:pos x="T0" y="T1"/>
                </a:cxn>
                <a:cxn ang="0">
                  <a:pos x="T2" y="T3"/>
                </a:cxn>
                <a:cxn ang="0">
                  <a:pos x="T4" y="T5"/>
                </a:cxn>
                <a:cxn ang="0">
                  <a:pos x="T6" y="T7"/>
                </a:cxn>
                <a:cxn ang="0">
                  <a:pos x="T8" y="T9"/>
                </a:cxn>
              </a:cxnLst>
              <a:rect l="0" t="0" r="r" b="b"/>
              <a:pathLst>
                <a:path w="74" h="1423">
                  <a:moveTo>
                    <a:pt x="74" y="0"/>
                  </a:moveTo>
                  <a:lnTo>
                    <a:pt x="0" y="73"/>
                  </a:lnTo>
                  <a:lnTo>
                    <a:pt x="0" y="1423"/>
                  </a:lnTo>
                  <a:lnTo>
                    <a:pt x="74" y="1350"/>
                  </a:lnTo>
                  <a:lnTo>
                    <a:pt x="74" y="0"/>
                  </a:lnTo>
                  <a:close/>
                </a:path>
              </a:pathLst>
            </a:custGeom>
            <a:solidFill>
              <a:srgbClr val="B1B1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p>
              <a:endParaRPr lang="en-GB"/>
            </a:p>
          </p:txBody>
        </p:sp>
        <p:sp>
          <p:nvSpPr>
            <p:cNvPr id="53341" name="Rectangle 93"/>
            <p:cNvSpPr>
              <a:spLocks noChangeArrowheads="1"/>
            </p:cNvSpPr>
            <p:nvPr/>
          </p:nvSpPr>
          <p:spPr bwMode="auto">
            <a:xfrm>
              <a:off x="3482" y="2812"/>
              <a:ext cx="340" cy="340"/>
            </a:xfrm>
            <a:prstGeom prst="rect">
              <a:avLst/>
            </a:prstGeom>
            <a:solidFill>
              <a:srgbClr val="FFED24"/>
            </a:solidFill>
            <a:ln w="4763">
              <a:solidFill>
                <a:srgbClr val="707000"/>
              </a:solidFill>
              <a:miter lim="800000"/>
              <a:headEnd/>
              <a:tailEnd/>
            </a:ln>
          </p:spPr>
          <p:txBody>
            <a:bodyPr wrap="none" lIns="0" tIns="0" rIns="0" bIns="0">
              <a:spAutoFit/>
            </a:bodyPr>
            <a:lstStyle/>
            <a:p>
              <a:endParaRPr lang="en-GB"/>
            </a:p>
          </p:txBody>
        </p:sp>
        <p:sp>
          <p:nvSpPr>
            <p:cNvPr id="53342" name="Line 94"/>
            <p:cNvSpPr>
              <a:spLocks noChangeShapeType="1"/>
            </p:cNvSpPr>
            <p:nvPr/>
          </p:nvSpPr>
          <p:spPr bwMode="auto">
            <a:xfrm>
              <a:off x="3477"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3" name="Line 95"/>
            <p:cNvSpPr>
              <a:spLocks noChangeShapeType="1"/>
            </p:cNvSpPr>
            <p:nvPr/>
          </p:nvSpPr>
          <p:spPr bwMode="auto">
            <a:xfrm>
              <a:off x="3472" y="2813"/>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4" name="Line 96"/>
            <p:cNvSpPr>
              <a:spLocks noChangeShapeType="1"/>
            </p:cNvSpPr>
            <p:nvPr/>
          </p:nvSpPr>
          <p:spPr bwMode="auto">
            <a:xfrm>
              <a:off x="3468" y="2818"/>
              <a:ext cx="1" cy="333"/>
            </a:xfrm>
            <a:prstGeom prst="line">
              <a:avLst/>
            </a:prstGeom>
            <a:noFill/>
            <a:ln w="4763">
              <a:solidFill>
                <a:srgbClr val="707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5" name="Line 97"/>
            <p:cNvSpPr>
              <a:spLocks noChangeShapeType="1"/>
            </p:cNvSpPr>
            <p:nvPr/>
          </p:nvSpPr>
          <p:spPr bwMode="auto">
            <a:xfrm flipH="1">
              <a:off x="3465" y="2815"/>
              <a:ext cx="15" cy="15"/>
            </a:xfrm>
            <a:prstGeom prst="line">
              <a:avLst/>
            </a:prstGeom>
            <a:noFill/>
            <a:ln w="4763">
              <a:solidFill>
                <a:srgbClr val="FFFF6D"/>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6" name="Line 98"/>
            <p:cNvSpPr>
              <a:spLocks noChangeShapeType="1"/>
            </p:cNvSpPr>
            <p:nvPr/>
          </p:nvSpPr>
          <p:spPr bwMode="auto">
            <a:xfrm>
              <a:off x="3469" y="3153"/>
              <a:ext cx="338"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7" name="Line 99"/>
            <p:cNvSpPr>
              <a:spLocks noChangeShapeType="1"/>
            </p:cNvSpPr>
            <p:nvPr/>
          </p:nvSpPr>
          <p:spPr bwMode="auto">
            <a:xfrm>
              <a:off x="3473" y="3149"/>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8" name="Line 100"/>
            <p:cNvSpPr>
              <a:spLocks noChangeShapeType="1"/>
            </p:cNvSpPr>
            <p:nvPr/>
          </p:nvSpPr>
          <p:spPr bwMode="auto">
            <a:xfrm>
              <a:off x="3477" y="3145"/>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49" name="Line 101"/>
            <p:cNvSpPr>
              <a:spLocks noChangeShapeType="1"/>
            </p:cNvSpPr>
            <p:nvPr/>
          </p:nvSpPr>
          <p:spPr bwMode="auto">
            <a:xfrm>
              <a:off x="3464" y="3157"/>
              <a:ext cx="341"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0" name="Line 102"/>
            <p:cNvSpPr>
              <a:spLocks noChangeShapeType="1"/>
            </p:cNvSpPr>
            <p:nvPr/>
          </p:nvSpPr>
          <p:spPr bwMode="auto">
            <a:xfrm>
              <a:off x="3464" y="2819"/>
              <a:ext cx="1" cy="337"/>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1" name="Line 103"/>
            <p:cNvSpPr>
              <a:spLocks noChangeShapeType="1"/>
            </p:cNvSpPr>
            <p:nvPr/>
          </p:nvSpPr>
          <p:spPr bwMode="auto">
            <a:xfrm flipH="1">
              <a:off x="3464" y="2811"/>
              <a:ext cx="18" cy="18"/>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2" name="Line 104"/>
            <p:cNvSpPr>
              <a:spLocks noChangeShapeType="1"/>
            </p:cNvSpPr>
            <p:nvPr/>
          </p:nvSpPr>
          <p:spPr bwMode="auto">
            <a:xfrm flipV="1">
              <a:off x="3806" y="3141"/>
              <a:ext cx="16" cy="16"/>
            </a:xfrm>
            <a:prstGeom prst="line">
              <a:avLst/>
            </a:prstGeom>
            <a:noFill/>
            <a:ln w="4763">
              <a:solidFill>
                <a:srgbClr val="5A5A5A"/>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3" name="Line 105"/>
            <p:cNvSpPr>
              <a:spLocks noChangeShapeType="1"/>
            </p:cNvSpPr>
            <p:nvPr/>
          </p:nvSpPr>
          <p:spPr bwMode="auto">
            <a:xfrm>
              <a:off x="3820" y="2815"/>
              <a:ext cx="1" cy="330"/>
            </a:xfrm>
            <a:prstGeom prst="line">
              <a:avLst/>
            </a:prstGeom>
            <a:noFill/>
            <a:ln w="4763">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4" name="Freeform 106"/>
            <p:cNvSpPr>
              <a:spLocks/>
            </p:cNvSpPr>
            <p:nvPr/>
          </p:nvSpPr>
          <p:spPr bwMode="auto">
            <a:xfrm>
              <a:off x="3481" y="2813"/>
              <a:ext cx="342" cy="339"/>
            </a:xfrm>
            <a:custGeom>
              <a:avLst/>
              <a:gdLst>
                <a:gd name="T0" fmla="*/ 1 w 1364"/>
                <a:gd name="T1" fmla="*/ 0 h 1358"/>
                <a:gd name="T2" fmla="*/ 1364 w 1364"/>
                <a:gd name="T3" fmla="*/ 0 h 1358"/>
                <a:gd name="T4" fmla="*/ 1364 w 1364"/>
                <a:gd name="T5" fmla="*/ 1358 h 1358"/>
                <a:gd name="T6" fmla="*/ 0 w 1364"/>
                <a:gd name="T7" fmla="*/ 1357 h 1358"/>
                <a:gd name="T8" fmla="*/ 1 w 1364"/>
                <a:gd name="T9" fmla="*/ 0 h 1358"/>
              </a:gdLst>
              <a:ahLst/>
              <a:cxnLst>
                <a:cxn ang="0">
                  <a:pos x="T0" y="T1"/>
                </a:cxn>
                <a:cxn ang="0">
                  <a:pos x="T2" y="T3"/>
                </a:cxn>
                <a:cxn ang="0">
                  <a:pos x="T4" y="T5"/>
                </a:cxn>
                <a:cxn ang="0">
                  <a:pos x="T6" y="T7"/>
                </a:cxn>
                <a:cxn ang="0">
                  <a:pos x="T8" y="T9"/>
                </a:cxn>
              </a:cxnLst>
              <a:rect l="0" t="0" r="r" b="b"/>
              <a:pathLst>
                <a:path w="1364" h="1358">
                  <a:moveTo>
                    <a:pt x="1" y="0"/>
                  </a:moveTo>
                  <a:lnTo>
                    <a:pt x="1364" y="0"/>
                  </a:lnTo>
                  <a:lnTo>
                    <a:pt x="1364" y="1358"/>
                  </a:lnTo>
                  <a:lnTo>
                    <a:pt x="0" y="1357"/>
                  </a:lnTo>
                  <a:lnTo>
                    <a:pt x="1" y="0"/>
                  </a:lnTo>
                  <a:close/>
                </a:path>
              </a:pathLst>
            </a:custGeom>
            <a:solidFill>
              <a:srgbClr val="E7E7E7"/>
            </a:solidFill>
            <a:ln w="4763">
              <a:solidFill>
                <a:srgbClr val="FFFFFF"/>
              </a:solidFill>
              <a:prstDash val="solid"/>
              <a:round/>
              <a:headEnd/>
              <a:tailEnd/>
            </a:ln>
          </p:spPr>
          <p:txBody>
            <a:bodyPr wrap="none" lIns="0" tIns="0" rIns="0" bIns="0">
              <a:spAutoFit/>
            </a:bodyPr>
            <a:lstStyle/>
            <a:p>
              <a:endParaRPr lang="en-GB"/>
            </a:p>
          </p:txBody>
        </p:sp>
        <p:sp>
          <p:nvSpPr>
            <p:cNvPr id="53355" name="Line 107"/>
            <p:cNvSpPr>
              <a:spLocks noChangeShapeType="1"/>
            </p:cNvSpPr>
            <p:nvPr/>
          </p:nvSpPr>
          <p:spPr bwMode="auto">
            <a:xfrm>
              <a:off x="3487" y="2815"/>
              <a:ext cx="33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6" name="Line 108"/>
            <p:cNvSpPr>
              <a:spLocks noChangeShapeType="1"/>
            </p:cNvSpPr>
            <p:nvPr/>
          </p:nvSpPr>
          <p:spPr bwMode="auto">
            <a:xfrm>
              <a:off x="3482" y="3151"/>
              <a:ext cx="339" cy="1"/>
            </a:xfrm>
            <a:prstGeom prst="line">
              <a:avLst/>
            </a:prstGeom>
            <a:noFill/>
            <a:ln w="4763">
              <a:solidFill>
                <a:srgbClr val="323232"/>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GB"/>
            </a:p>
          </p:txBody>
        </p:sp>
        <p:sp>
          <p:nvSpPr>
            <p:cNvPr id="53357" name="Rectangle 109"/>
            <p:cNvSpPr>
              <a:spLocks noChangeArrowheads="1"/>
            </p:cNvSpPr>
            <p:nvPr/>
          </p:nvSpPr>
          <p:spPr bwMode="auto">
            <a:xfrm>
              <a:off x="3584" y="3059"/>
              <a:ext cx="204" cy="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600" b="0">
                  <a:latin typeface="Lydian" pitchFamily="34" charset="0"/>
                </a:rPr>
                <a:t>Type title</a:t>
              </a:r>
              <a:endParaRPr lang="de-DE" altLang="en-US" sz="1300">
                <a:latin typeface="Arial" charset="0"/>
              </a:endParaRPr>
            </a:p>
          </p:txBody>
        </p:sp>
        <p:sp>
          <p:nvSpPr>
            <p:cNvPr id="53358" name="Rectangle 110"/>
            <p:cNvSpPr>
              <a:spLocks noChangeArrowheads="1"/>
            </p:cNvSpPr>
            <p:nvPr/>
          </p:nvSpPr>
          <p:spPr bwMode="auto">
            <a:xfrm>
              <a:off x="3647" y="2870"/>
              <a:ext cx="6" cy="13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solidFill>
                  <a:schemeClr val="accent1"/>
                </a:solidFill>
                <a:latin typeface="Arial" charset="0"/>
              </a:endParaRPr>
            </a:p>
          </p:txBody>
        </p:sp>
        <p:sp>
          <p:nvSpPr>
            <p:cNvPr id="53359" name="Rectangle 111"/>
            <p:cNvSpPr>
              <a:spLocks noChangeArrowheads="1"/>
            </p:cNvSpPr>
            <p:nvPr/>
          </p:nvSpPr>
          <p:spPr bwMode="auto">
            <a:xfrm>
              <a:off x="3574" y="2989"/>
              <a:ext cx="28"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1.</a:t>
              </a:r>
              <a:endParaRPr lang="de-DE" altLang="en-US" sz="1300">
                <a:latin typeface="Arial" charset="0"/>
              </a:endParaRPr>
            </a:p>
          </p:txBody>
        </p:sp>
        <p:sp>
          <p:nvSpPr>
            <p:cNvPr id="53360" name="Rectangle 112"/>
            <p:cNvSpPr>
              <a:spLocks noChangeArrowheads="1"/>
            </p:cNvSpPr>
            <p:nvPr/>
          </p:nvSpPr>
          <p:spPr bwMode="auto">
            <a:xfrm>
              <a:off x="3569" y="2989"/>
              <a:ext cx="21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400" b="0">
                  <a:latin typeface="Lydian" pitchFamily="34" charset="0"/>
                </a:rPr>
                <a:t>Text eingeben</a:t>
              </a:r>
              <a:endParaRPr lang="de-DE" altLang="en-US" sz="1300">
                <a:latin typeface="Arial" charset="0"/>
              </a:endParaRPr>
            </a:p>
          </p:txBody>
        </p:sp>
      </p:grpSp>
      <p:grpSp>
        <p:nvGrpSpPr>
          <p:cNvPr id="53377" name="Group 129"/>
          <p:cNvGrpSpPr>
            <a:grpSpLocks/>
          </p:cNvGrpSpPr>
          <p:nvPr/>
        </p:nvGrpSpPr>
        <p:grpSpPr bwMode="auto">
          <a:xfrm>
            <a:off x="4275138" y="2597150"/>
            <a:ext cx="857250" cy="1019175"/>
            <a:chOff x="2411" y="1518"/>
            <a:chExt cx="563" cy="678"/>
          </a:xfrm>
        </p:grpSpPr>
        <p:sp>
          <p:nvSpPr>
            <p:cNvPr id="53378" name="Freeform 130"/>
            <p:cNvSpPr>
              <a:spLocks/>
            </p:cNvSpPr>
            <p:nvPr/>
          </p:nvSpPr>
          <p:spPr bwMode="auto">
            <a:xfrm>
              <a:off x="2417" y="1527"/>
              <a:ext cx="405" cy="666"/>
            </a:xfrm>
            <a:custGeom>
              <a:avLst/>
              <a:gdLst>
                <a:gd name="T0" fmla="*/ 230 w 405"/>
                <a:gd name="T1" fmla="*/ 0 h 666"/>
                <a:gd name="T2" fmla="*/ 171 w 405"/>
                <a:gd name="T3" fmla="*/ 3 h 666"/>
                <a:gd name="T4" fmla="*/ 137 w 405"/>
                <a:gd name="T5" fmla="*/ 56 h 666"/>
                <a:gd name="T6" fmla="*/ 42 w 405"/>
                <a:gd name="T7" fmla="*/ 143 h 666"/>
                <a:gd name="T8" fmla="*/ 0 w 405"/>
                <a:gd name="T9" fmla="*/ 191 h 666"/>
                <a:gd name="T10" fmla="*/ 28 w 405"/>
                <a:gd name="T11" fmla="*/ 317 h 666"/>
                <a:gd name="T12" fmla="*/ 50 w 405"/>
                <a:gd name="T13" fmla="*/ 412 h 666"/>
                <a:gd name="T14" fmla="*/ 107 w 405"/>
                <a:gd name="T15" fmla="*/ 523 h 666"/>
                <a:gd name="T16" fmla="*/ 205 w 405"/>
                <a:gd name="T17" fmla="*/ 601 h 666"/>
                <a:gd name="T18" fmla="*/ 315 w 405"/>
                <a:gd name="T19" fmla="*/ 666 h 666"/>
                <a:gd name="T20" fmla="*/ 318 w 405"/>
                <a:gd name="T21" fmla="*/ 649 h 666"/>
                <a:gd name="T22" fmla="*/ 326 w 405"/>
                <a:gd name="T23" fmla="*/ 646 h 666"/>
                <a:gd name="T24" fmla="*/ 326 w 405"/>
                <a:gd name="T25" fmla="*/ 638 h 666"/>
                <a:gd name="T26" fmla="*/ 326 w 405"/>
                <a:gd name="T27" fmla="*/ 629 h 666"/>
                <a:gd name="T28" fmla="*/ 326 w 405"/>
                <a:gd name="T29" fmla="*/ 621 h 666"/>
                <a:gd name="T30" fmla="*/ 326 w 405"/>
                <a:gd name="T31" fmla="*/ 613 h 666"/>
                <a:gd name="T32" fmla="*/ 335 w 405"/>
                <a:gd name="T33" fmla="*/ 610 h 666"/>
                <a:gd name="T34" fmla="*/ 343 w 405"/>
                <a:gd name="T35" fmla="*/ 610 h 666"/>
                <a:gd name="T36" fmla="*/ 352 w 405"/>
                <a:gd name="T37" fmla="*/ 610 h 666"/>
                <a:gd name="T38" fmla="*/ 360 w 405"/>
                <a:gd name="T39" fmla="*/ 604 h 666"/>
                <a:gd name="T40" fmla="*/ 360 w 405"/>
                <a:gd name="T41" fmla="*/ 596 h 666"/>
                <a:gd name="T42" fmla="*/ 360 w 405"/>
                <a:gd name="T43" fmla="*/ 587 h 666"/>
                <a:gd name="T44" fmla="*/ 360 w 405"/>
                <a:gd name="T45" fmla="*/ 579 h 666"/>
                <a:gd name="T46" fmla="*/ 369 w 405"/>
                <a:gd name="T47" fmla="*/ 576 h 666"/>
                <a:gd name="T48" fmla="*/ 377 w 405"/>
                <a:gd name="T49" fmla="*/ 576 h 666"/>
                <a:gd name="T50" fmla="*/ 385 w 405"/>
                <a:gd name="T51" fmla="*/ 576 h 666"/>
                <a:gd name="T52" fmla="*/ 391 w 405"/>
                <a:gd name="T53" fmla="*/ 568 h 666"/>
                <a:gd name="T54" fmla="*/ 388 w 405"/>
                <a:gd name="T55" fmla="*/ 559 h 666"/>
                <a:gd name="T56" fmla="*/ 388 w 405"/>
                <a:gd name="T57" fmla="*/ 551 h 666"/>
                <a:gd name="T58" fmla="*/ 397 w 405"/>
                <a:gd name="T59" fmla="*/ 545 h 666"/>
                <a:gd name="T60" fmla="*/ 405 w 405"/>
                <a:gd name="T61" fmla="*/ 543 h 666"/>
                <a:gd name="T62" fmla="*/ 255 w 405"/>
                <a:gd name="T63" fmla="*/ 478 h 666"/>
                <a:gd name="T64" fmla="*/ 109 w 405"/>
                <a:gd name="T65" fmla="*/ 289 h 666"/>
                <a:gd name="T66" fmla="*/ 115 w 405"/>
                <a:gd name="T67" fmla="*/ 177 h 666"/>
                <a:gd name="T68" fmla="*/ 216 w 405"/>
                <a:gd name="T69" fmla="*/ 59 h 666"/>
                <a:gd name="T70" fmla="*/ 230 w 405"/>
                <a:gd name="T7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66">
                  <a:moveTo>
                    <a:pt x="230" y="0"/>
                  </a:moveTo>
                  <a:lnTo>
                    <a:pt x="171" y="3"/>
                  </a:lnTo>
                  <a:lnTo>
                    <a:pt x="137" y="56"/>
                  </a:lnTo>
                  <a:lnTo>
                    <a:pt x="42" y="143"/>
                  </a:lnTo>
                  <a:lnTo>
                    <a:pt x="0" y="191"/>
                  </a:lnTo>
                  <a:lnTo>
                    <a:pt x="28" y="317"/>
                  </a:lnTo>
                  <a:lnTo>
                    <a:pt x="50" y="412"/>
                  </a:lnTo>
                  <a:lnTo>
                    <a:pt x="107" y="523"/>
                  </a:lnTo>
                  <a:lnTo>
                    <a:pt x="205" y="601"/>
                  </a:lnTo>
                  <a:lnTo>
                    <a:pt x="315" y="666"/>
                  </a:lnTo>
                  <a:lnTo>
                    <a:pt x="318" y="649"/>
                  </a:lnTo>
                  <a:lnTo>
                    <a:pt x="326" y="646"/>
                  </a:lnTo>
                  <a:lnTo>
                    <a:pt x="326" y="638"/>
                  </a:lnTo>
                  <a:lnTo>
                    <a:pt x="326" y="629"/>
                  </a:lnTo>
                  <a:lnTo>
                    <a:pt x="326" y="621"/>
                  </a:lnTo>
                  <a:lnTo>
                    <a:pt x="326" y="613"/>
                  </a:lnTo>
                  <a:lnTo>
                    <a:pt x="335" y="610"/>
                  </a:lnTo>
                  <a:lnTo>
                    <a:pt x="343" y="610"/>
                  </a:lnTo>
                  <a:lnTo>
                    <a:pt x="352" y="610"/>
                  </a:lnTo>
                  <a:lnTo>
                    <a:pt x="360" y="604"/>
                  </a:lnTo>
                  <a:lnTo>
                    <a:pt x="360" y="596"/>
                  </a:lnTo>
                  <a:lnTo>
                    <a:pt x="360" y="587"/>
                  </a:lnTo>
                  <a:lnTo>
                    <a:pt x="360" y="579"/>
                  </a:lnTo>
                  <a:lnTo>
                    <a:pt x="369" y="576"/>
                  </a:lnTo>
                  <a:lnTo>
                    <a:pt x="377" y="576"/>
                  </a:lnTo>
                  <a:lnTo>
                    <a:pt x="385" y="576"/>
                  </a:lnTo>
                  <a:lnTo>
                    <a:pt x="391" y="568"/>
                  </a:lnTo>
                  <a:lnTo>
                    <a:pt x="388" y="559"/>
                  </a:lnTo>
                  <a:lnTo>
                    <a:pt x="388" y="551"/>
                  </a:lnTo>
                  <a:lnTo>
                    <a:pt x="397" y="545"/>
                  </a:lnTo>
                  <a:lnTo>
                    <a:pt x="405" y="543"/>
                  </a:lnTo>
                  <a:lnTo>
                    <a:pt x="255" y="478"/>
                  </a:lnTo>
                  <a:lnTo>
                    <a:pt x="109" y="289"/>
                  </a:lnTo>
                  <a:lnTo>
                    <a:pt x="115" y="177"/>
                  </a:lnTo>
                  <a:lnTo>
                    <a:pt x="216" y="59"/>
                  </a:lnTo>
                  <a:lnTo>
                    <a:pt x="23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79" name="Freeform 131"/>
            <p:cNvSpPr>
              <a:spLocks/>
            </p:cNvSpPr>
            <p:nvPr/>
          </p:nvSpPr>
          <p:spPr bwMode="auto">
            <a:xfrm>
              <a:off x="2473" y="1521"/>
              <a:ext cx="492" cy="549"/>
            </a:xfrm>
            <a:custGeom>
              <a:avLst/>
              <a:gdLst>
                <a:gd name="T0" fmla="*/ 191 w 492"/>
                <a:gd name="T1" fmla="*/ 59 h 549"/>
                <a:gd name="T2" fmla="*/ 220 w 492"/>
                <a:gd name="T3" fmla="*/ 152 h 549"/>
                <a:gd name="T4" fmla="*/ 253 w 492"/>
                <a:gd name="T5" fmla="*/ 194 h 549"/>
                <a:gd name="T6" fmla="*/ 329 w 492"/>
                <a:gd name="T7" fmla="*/ 242 h 549"/>
                <a:gd name="T8" fmla="*/ 439 w 492"/>
                <a:gd name="T9" fmla="*/ 253 h 549"/>
                <a:gd name="T10" fmla="*/ 492 w 492"/>
                <a:gd name="T11" fmla="*/ 256 h 549"/>
                <a:gd name="T12" fmla="*/ 484 w 492"/>
                <a:gd name="T13" fmla="*/ 343 h 549"/>
                <a:gd name="T14" fmla="*/ 444 w 492"/>
                <a:gd name="T15" fmla="*/ 444 h 549"/>
                <a:gd name="T16" fmla="*/ 374 w 492"/>
                <a:gd name="T17" fmla="*/ 527 h 549"/>
                <a:gd name="T18" fmla="*/ 352 w 492"/>
                <a:gd name="T19" fmla="*/ 549 h 549"/>
                <a:gd name="T20" fmla="*/ 216 w 492"/>
                <a:gd name="T21" fmla="*/ 530 h 549"/>
                <a:gd name="T22" fmla="*/ 112 w 492"/>
                <a:gd name="T23" fmla="*/ 474 h 549"/>
                <a:gd name="T24" fmla="*/ 64 w 492"/>
                <a:gd name="T25" fmla="*/ 416 h 549"/>
                <a:gd name="T26" fmla="*/ 22 w 492"/>
                <a:gd name="T27" fmla="*/ 293 h 549"/>
                <a:gd name="T28" fmla="*/ 0 w 492"/>
                <a:gd name="T29" fmla="*/ 194 h 549"/>
                <a:gd name="T30" fmla="*/ 121 w 492"/>
                <a:gd name="T31" fmla="*/ 74 h 549"/>
                <a:gd name="T32" fmla="*/ 180 w 492"/>
                <a:gd name="T33" fmla="*/ 0 h 549"/>
                <a:gd name="T34" fmla="*/ 191 w 492"/>
                <a:gd name="T35" fmla="*/ 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549">
                  <a:moveTo>
                    <a:pt x="191" y="59"/>
                  </a:moveTo>
                  <a:lnTo>
                    <a:pt x="220" y="152"/>
                  </a:lnTo>
                  <a:lnTo>
                    <a:pt x="253" y="194"/>
                  </a:lnTo>
                  <a:lnTo>
                    <a:pt x="329" y="242"/>
                  </a:lnTo>
                  <a:lnTo>
                    <a:pt x="439" y="253"/>
                  </a:lnTo>
                  <a:lnTo>
                    <a:pt x="492" y="256"/>
                  </a:lnTo>
                  <a:lnTo>
                    <a:pt x="484" y="343"/>
                  </a:lnTo>
                  <a:lnTo>
                    <a:pt x="444" y="444"/>
                  </a:lnTo>
                  <a:lnTo>
                    <a:pt x="374" y="527"/>
                  </a:lnTo>
                  <a:lnTo>
                    <a:pt x="352" y="549"/>
                  </a:lnTo>
                  <a:lnTo>
                    <a:pt x="216" y="530"/>
                  </a:lnTo>
                  <a:lnTo>
                    <a:pt x="112" y="474"/>
                  </a:lnTo>
                  <a:lnTo>
                    <a:pt x="64" y="416"/>
                  </a:lnTo>
                  <a:lnTo>
                    <a:pt x="22" y="293"/>
                  </a:lnTo>
                  <a:lnTo>
                    <a:pt x="0" y="194"/>
                  </a:lnTo>
                  <a:lnTo>
                    <a:pt x="121" y="74"/>
                  </a:lnTo>
                  <a:lnTo>
                    <a:pt x="180" y="0"/>
                  </a:lnTo>
                  <a:lnTo>
                    <a:pt x="191"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80" name="Freeform 132"/>
            <p:cNvSpPr>
              <a:spLocks/>
            </p:cNvSpPr>
            <p:nvPr/>
          </p:nvSpPr>
          <p:spPr bwMode="auto">
            <a:xfrm>
              <a:off x="2411" y="1518"/>
              <a:ext cx="563" cy="678"/>
            </a:xfrm>
            <a:custGeom>
              <a:avLst/>
              <a:gdLst>
                <a:gd name="T0" fmla="*/ 171 w 563"/>
                <a:gd name="T1" fmla="*/ 76 h 678"/>
                <a:gd name="T2" fmla="*/ 146 w 563"/>
                <a:gd name="T3" fmla="*/ 76 h 678"/>
                <a:gd name="T4" fmla="*/ 14 w 563"/>
                <a:gd name="T5" fmla="*/ 202 h 678"/>
                <a:gd name="T6" fmla="*/ 65 w 563"/>
                <a:gd name="T7" fmla="*/ 421 h 678"/>
                <a:gd name="T8" fmla="*/ 141 w 563"/>
                <a:gd name="T9" fmla="*/ 549 h 678"/>
                <a:gd name="T10" fmla="*/ 304 w 563"/>
                <a:gd name="T11" fmla="*/ 655 h 678"/>
                <a:gd name="T12" fmla="*/ 244 w 563"/>
                <a:gd name="T13" fmla="*/ 602 h 678"/>
                <a:gd name="T14" fmla="*/ 84 w 563"/>
                <a:gd name="T15" fmla="*/ 444 h 678"/>
                <a:gd name="T16" fmla="*/ 124 w 563"/>
                <a:gd name="T17" fmla="*/ 498 h 678"/>
                <a:gd name="T18" fmla="*/ 242 w 563"/>
                <a:gd name="T19" fmla="*/ 582 h 678"/>
                <a:gd name="T20" fmla="*/ 324 w 563"/>
                <a:gd name="T21" fmla="*/ 613 h 678"/>
                <a:gd name="T22" fmla="*/ 335 w 563"/>
                <a:gd name="T23" fmla="*/ 605 h 678"/>
                <a:gd name="T24" fmla="*/ 278 w 563"/>
                <a:gd name="T25" fmla="*/ 566 h 678"/>
                <a:gd name="T26" fmla="*/ 141 w 563"/>
                <a:gd name="T27" fmla="*/ 481 h 678"/>
                <a:gd name="T28" fmla="*/ 216 w 563"/>
                <a:gd name="T29" fmla="*/ 526 h 678"/>
                <a:gd name="T30" fmla="*/ 355 w 563"/>
                <a:gd name="T31" fmla="*/ 571 h 678"/>
                <a:gd name="T32" fmla="*/ 389 w 563"/>
                <a:gd name="T33" fmla="*/ 563 h 678"/>
                <a:gd name="T34" fmla="*/ 256 w 563"/>
                <a:gd name="T35" fmla="*/ 529 h 678"/>
                <a:gd name="T36" fmla="*/ 169 w 563"/>
                <a:gd name="T37" fmla="*/ 476 h 678"/>
                <a:gd name="T38" fmla="*/ 101 w 563"/>
                <a:gd name="T39" fmla="*/ 371 h 678"/>
                <a:gd name="T40" fmla="*/ 56 w 563"/>
                <a:gd name="T41" fmla="*/ 211 h 678"/>
                <a:gd name="T42" fmla="*/ 84 w 563"/>
                <a:gd name="T43" fmla="*/ 278 h 678"/>
                <a:gd name="T44" fmla="*/ 149 w 563"/>
                <a:gd name="T45" fmla="*/ 435 h 678"/>
                <a:gd name="T46" fmla="*/ 273 w 563"/>
                <a:gd name="T47" fmla="*/ 518 h 678"/>
                <a:gd name="T48" fmla="*/ 414 w 563"/>
                <a:gd name="T49" fmla="*/ 540 h 678"/>
                <a:gd name="T50" fmla="*/ 504 w 563"/>
                <a:gd name="T51" fmla="*/ 433 h 678"/>
                <a:gd name="T52" fmla="*/ 543 w 563"/>
                <a:gd name="T53" fmla="*/ 303 h 678"/>
                <a:gd name="T54" fmla="*/ 442 w 563"/>
                <a:gd name="T55" fmla="*/ 256 h 678"/>
                <a:gd name="T56" fmla="*/ 352 w 563"/>
                <a:gd name="T57" fmla="*/ 230 h 678"/>
                <a:gd name="T58" fmla="*/ 270 w 563"/>
                <a:gd name="T59" fmla="*/ 152 h 678"/>
                <a:gd name="T60" fmla="*/ 236 w 563"/>
                <a:gd name="T61" fmla="*/ 31 h 678"/>
                <a:gd name="T62" fmla="*/ 253 w 563"/>
                <a:gd name="T63" fmla="*/ 45 h 678"/>
                <a:gd name="T64" fmla="*/ 288 w 563"/>
                <a:gd name="T65" fmla="*/ 152 h 678"/>
                <a:gd name="T66" fmla="*/ 363 w 563"/>
                <a:gd name="T67" fmla="*/ 216 h 678"/>
                <a:gd name="T68" fmla="*/ 470 w 563"/>
                <a:gd name="T69" fmla="*/ 242 h 678"/>
                <a:gd name="T70" fmla="*/ 563 w 563"/>
                <a:gd name="T71" fmla="*/ 250 h 678"/>
                <a:gd name="T72" fmla="*/ 543 w 563"/>
                <a:gd name="T73" fmla="*/ 396 h 678"/>
                <a:gd name="T74" fmla="*/ 462 w 563"/>
                <a:gd name="T75" fmla="*/ 518 h 678"/>
                <a:gd name="T76" fmla="*/ 406 w 563"/>
                <a:gd name="T77" fmla="*/ 574 h 678"/>
                <a:gd name="T78" fmla="*/ 392 w 563"/>
                <a:gd name="T79" fmla="*/ 599 h 678"/>
                <a:gd name="T80" fmla="*/ 375 w 563"/>
                <a:gd name="T81" fmla="*/ 613 h 678"/>
                <a:gd name="T82" fmla="*/ 344 w 563"/>
                <a:gd name="T83" fmla="*/ 636 h 678"/>
                <a:gd name="T84" fmla="*/ 327 w 563"/>
                <a:gd name="T85" fmla="*/ 670 h 678"/>
                <a:gd name="T86" fmla="*/ 194 w 563"/>
                <a:gd name="T87" fmla="*/ 608 h 678"/>
                <a:gd name="T88" fmla="*/ 90 w 563"/>
                <a:gd name="T89" fmla="*/ 515 h 678"/>
                <a:gd name="T90" fmla="*/ 42 w 563"/>
                <a:gd name="T91" fmla="*/ 399 h 678"/>
                <a:gd name="T92" fmla="*/ 3 w 563"/>
                <a:gd name="T93" fmla="*/ 228 h 678"/>
                <a:gd name="T94" fmla="*/ 101 w 563"/>
                <a:gd name="T95" fmla="*/ 95 h 678"/>
                <a:gd name="T96" fmla="*/ 171 w 563"/>
                <a:gd name="T97" fmla="*/ 0 h 678"/>
                <a:gd name="T98" fmla="*/ 188 w 563"/>
                <a:gd name="T99" fmla="*/ 79 h 678"/>
                <a:gd name="T100" fmla="*/ 56 w 563"/>
                <a:gd name="T101" fmla="*/ 1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678">
                  <a:moveTo>
                    <a:pt x="56" y="191"/>
                  </a:moveTo>
                  <a:lnTo>
                    <a:pt x="135" y="115"/>
                  </a:lnTo>
                  <a:lnTo>
                    <a:pt x="171" y="76"/>
                  </a:lnTo>
                  <a:lnTo>
                    <a:pt x="216" y="17"/>
                  </a:lnTo>
                  <a:lnTo>
                    <a:pt x="183" y="20"/>
                  </a:lnTo>
                  <a:lnTo>
                    <a:pt x="146" y="76"/>
                  </a:lnTo>
                  <a:lnTo>
                    <a:pt x="110" y="107"/>
                  </a:lnTo>
                  <a:lnTo>
                    <a:pt x="39" y="174"/>
                  </a:lnTo>
                  <a:lnTo>
                    <a:pt x="14" y="202"/>
                  </a:lnTo>
                  <a:lnTo>
                    <a:pt x="34" y="284"/>
                  </a:lnTo>
                  <a:lnTo>
                    <a:pt x="56" y="371"/>
                  </a:lnTo>
                  <a:lnTo>
                    <a:pt x="65" y="421"/>
                  </a:lnTo>
                  <a:lnTo>
                    <a:pt x="84" y="470"/>
                  </a:lnTo>
                  <a:lnTo>
                    <a:pt x="107" y="515"/>
                  </a:lnTo>
                  <a:lnTo>
                    <a:pt x="141" y="549"/>
                  </a:lnTo>
                  <a:lnTo>
                    <a:pt x="200" y="591"/>
                  </a:lnTo>
                  <a:lnTo>
                    <a:pt x="253" y="627"/>
                  </a:lnTo>
                  <a:lnTo>
                    <a:pt x="304" y="655"/>
                  </a:lnTo>
                  <a:lnTo>
                    <a:pt x="316" y="655"/>
                  </a:lnTo>
                  <a:lnTo>
                    <a:pt x="316" y="644"/>
                  </a:lnTo>
                  <a:lnTo>
                    <a:pt x="244" y="602"/>
                  </a:lnTo>
                  <a:lnTo>
                    <a:pt x="163" y="552"/>
                  </a:lnTo>
                  <a:lnTo>
                    <a:pt x="118" y="509"/>
                  </a:lnTo>
                  <a:lnTo>
                    <a:pt x="84" y="444"/>
                  </a:lnTo>
                  <a:lnTo>
                    <a:pt x="73" y="388"/>
                  </a:lnTo>
                  <a:lnTo>
                    <a:pt x="90" y="430"/>
                  </a:lnTo>
                  <a:lnTo>
                    <a:pt x="124" y="498"/>
                  </a:lnTo>
                  <a:lnTo>
                    <a:pt x="163" y="532"/>
                  </a:lnTo>
                  <a:lnTo>
                    <a:pt x="200" y="557"/>
                  </a:lnTo>
                  <a:lnTo>
                    <a:pt x="242" y="582"/>
                  </a:lnTo>
                  <a:lnTo>
                    <a:pt x="293" y="619"/>
                  </a:lnTo>
                  <a:lnTo>
                    <a:pt x="319" y="627"/>
                  </a:lnTo>
                  <a:lnTo>
                    <a:pt x="324" y="613"/>
                  </a:lnTo>
                  <a:lnTo>
                    <a:pt x="259" y="577"/>
                  </a:lnTo>
                  <a:lnTo>
                    <a:pt x="302" y="591"/>
                  </a:lnTo>
                  <a:lnTo>
                    <a:pt x="335" y="605"/>
                  </a:lnTo>
                  <a:lnTo>
                    <a:pt x="352" y="605"/>
                  </a:lnTo>
                  <a:lnTo>
                    <a:pt x="355" y="585"/>
                  </a:lnTo>
                  <a:lnTo>
                    <a:pt x="278" y="566"/>
                  </a:lnTo>
                  <a:lnTo>
                    <a:pt x="219" y="546"/>
                  </a:lnTo>
                  <a:lnTo>
                    <a:pt x="171" y="515"/>
                  </a:lnTo>
                  <a:lnTo>
                    <a:pt x="141" y="481"/>
                  </a:lnTo>
                  <a:lnTo>
                    <a:pt x="121" y="441"/>
                  </a:lnTo>
                  <a:lnTo>
                    <a:pt x="163" y="487"/>
                  </a:lnTo>
                  <a:lnTo>
                    <a:pt x="216" y="526"/>
                  </a:lnTo>
                  <a:lnTo>
                    <a:pt x="273" y="549"/>
                  </a:lnTo>
                  <a:lnTo>
                    <a:pt x="330" y="563"/>
                  </a:lnTo>
                  <a:lnTo>
                    <a:pt x="355" y="571"/>
                  </a:lnTo>
                  <a:lnTo>
                    <a:pt x="372" y="574"/>
                  </a:lnTo>
                  <a:lnTo>
                    <a:pt x="386" y="574"/>
                  </a:lnTo>
                  <a:lnTo>
                    <a:pt x="389" y="563"/>
                  </a:lnTo>
                  <a:lnTo>
                    <a:pt x="386" y="554"/>
                  </a:lnTo>
                  <a:lnTo>
                    <a:pt x="313" y="543"/>
                  </a:lnTo>
                  <a:lnTo>
                    <a:pt x="256" y="529"/>
                  </a:lnTo>
                  <a:lnTo>
                    <a:pt x="230" y="515"/>
                  </a:lnTo>
                  <a:lnTo>
                    <a:pt x="191" y="490"/>
                  </a:lnTo>
                  <a:lnTo>
                    <a:pt x="169" y="476"/>
                  </a:lnTo>
                  <a:lnTo>
                    <a:pt x="149" y="452"/>
                  </a:lnTo>
                  <a:lnTo>
                    <a:pt x="124" y="424"/>
                  </a:lnTo>
                  <a:lnTo>
                    <a:pt x="101" y="371"/>
                  </a:lnTo>
                  <a:lnTo>
                    <a:pt x="84" y="317"/>
                  </a:lnTo>
                  <a:lnTo>
                    <a:pt x="67" y="253"/>
                  </a:lnTo>
                  <a:lnTo>
                    <a:pt x="56" y="211"/>
                  </a:lnTo>
                  <a:lnTo>
                    <a:pt x="59" y="202"/>
                  </a:lnTo>
                  <a:lnTo>
                    <a:pt x="67" y="208"/>
                  </a:lnTo>
                  <a:lnTo>
                    <a:pt x="84" y="278"/>
                  </a:lnTo>
                  <a:lnTo>
                    <a:pt x="101" y="337"/>
                  </a:lnTo>
                  <a:lnTo>
                    <a:pt x="124" y="396"/>
                  </a:lnTo>
                  <a:lnTo>
                    <a:pt x="149" y="435"/>
                  </a:lnTo>
                  <a:lnTo>
                    <a:pt x="180" y="470"/>
                  </a:lnTo>
                  <a:lnTo>
                    <a:pt x="230" y="501"/>
                  </a:lnTo>
                  <a:lnTo>
                    <a:pt x="273" y="518"/>
                  </a:lnTo>
                  <a:lnTo>
                    <a:pt x="321" y="532"/>
                  </a:lnTo>
                  <a:lnTo>
                    <a:pt x="372" y="538"/>
                  </a:lnTo>
                  <a:lnTo>
                    <a:pt x="414" y="540"/>
                  </a:lnTo>
                  <a:lnTo>
                    <a:pt x="451" y="504"/>
                  </a:lnTo>
                  <a:lnTo>
                    <a:pt x="476" y="473"/>
                  </a:lnTo>
                  <a:lnTo>
                    <a:pt x="504" y="433"/>
                  </a:lnTo>
                  <a:lnTo>
                    <a:pt x="524" y="390"/>
                  </a:lnTo>
                  <a:lnTo>
                    <a:pt x="538" y="345"/>
                  </a:lnTo>
                  <a:lnTo>
                    <a:pt x="543" y="303"/>
                  </a:lnTo>
                  <a:lnTo>
                    <a:pt x="546" y="264"/>
                  </a:lnTo>
                  <a:lnTo>
                    <a:pt x="484" y="258"/>
                  </a:lnTo>
                  <a:lnTo>
                    <a:pt x="442" y="256"/>
                  </a:lnTo>
                  <a:lnTo>
                    <a:pt x="411" y="253"/>
                  </a:lnTo>
                  <a:lnTo>
                    <a:pt x="386" y="244"/>
                  </a:lnTo>
                  <a:lnTo>
                    <a:pt x="352" y="230"/>
                  </a:lnTo>
                  <a:lnTo>
                    <a:pt x="321" y="211"/>
                  </a:lnTo>
                  <a:lnTo>
                    <a:pt x="290" y="185"/>
                  </a:lnTo>
                  <a:lnTo>
                    <a:pt x="270" y="152"/>
                  </a:lnTo>
                  <a:lnTo>
                    <a:pt x="261" y="121"/>
                  </a:lnTo>
                  <a:lnTo>
                    <a:pt x="247" y="67"/>
                  </a:lnTo>
                  <a:lnTo>
                    <a:pt x="236" y="31"/>
                  </a:lnTo>
                  <a:lnTo>
                    <a:pt x="236" y="22"/>
                  </a:lnTo>
                  <a:lnTo>
                    <a:pt x="242" y="6"/>
                  </a:lnTo>
                  <a:lnTo>
                    <a:pt x="253" y="45"/>
                  </a:lnTo>
                  <a:lnTo>
                    <a:pt x="261" y="73"/>
                  </a:lnTo>
                  <a:lnTo>
                    <a:pt x="273" y="115"/>
                  </a:lnTo>
                  <a:lnTo>
                    <a:pt x="288" y="152"/>
                  </a:lnTo>
                  <a:lnTo>
                    <a:pt x="307" y="183"/>
                  </a:lnTo>
                  <a:lnTo>
                    <a:pt x="333" y="199"/>
                  </a:lnTo>
                  <a:lnTo>
                    <a:pt x="363" y="216"/>
                  </a:lnTo>
                  <a:lnTo>
                    <a:pt x="392" y="230"/>
                  </a:lnTo>
                  <a:lnTo>
                    <a:pt x="425" y="236"/>
                  </a:lnTo>
                  <a:lnTo>
                    <a:pt x="470" y="242"/>
                  </a:lnTo>
                  <a:lnTo>
                    <a:pt x="518" y="247"/>
                  </a:lnTo>
                  <a:lnTo>
                    <a:pt x="557" y="250"/>
                  </a:lnTo>
                  <a:lnTo>
                    <a:pt x="563" y="250"/>
                  </a:lnTo>
                  <a:lnTo>
                    <a:pt x="563" y="267"/>
                  </a:lnTo>
                  <a:lnTo>
                    <a:pt x="557" y="331"/>
                  </a:lnTo>
                  <a:lnTo>
                    <a:pt x="543" y="396"/>
                  </a:lnTo>
                  <a:lnTo>
                    <a:pt x="512" y="449"/>
                  </a:lnTo>
                  <a:lnTo>
                    <a:pt x="490" y="484"/>
                  </a:lnTo>
                  <a:lnTo>
                    <a:pt x="462" y="518"/>
                  </a:lnTo>
                  <a:lnTo>
                    <a:pt x="434" y="546"/>
                  </a:lnTo>
                  <a:lnTo>
                    <a:pt x="423" y="566"/>
                  </a:lnTo>
                  <a:lnTo>
                    <a:pt x="406" y="574"/>
                  </a:lnTo>
                  <a:lnTo>
                    <a:pt x="406" y="585"/>
                  </a:lnTo>
                  <a:lnTo>
                    <a:pt x="400" y="594"/>
                  </a:lnTo>
                  <a:lnTo>
                    <a:pt x="392" y="599"/>
                  </a:lnTo>
                  <a:lnTo>
                    <a:pt x="378" y="599"/>
                  </a:lnTo>
                  <a:lnTo>
                    <a:pt x="375" y="605"/>
                  </a:lnTo>
                  <a:lnTo>
                    <a:pt x="375" y="613"/>
                  </a:lnTo>
                  <a:lnTo>
                    <a:pt x="366" y="622"/>
                  </a:lnTo>
                  <a:lnTo>
                    <a:pt x="349" y="622"/>
                  </a:lnTo>
                  <a:lnTo>
                    <a:pt x="344" y="636"/>
                  </a:lnTo>
                  <a:lnTo>
                    <a:pt x="341" y="647"/>
                  </a:lnTo>
                  <a:lnTo>
                    <a:pt x="335" y="655"/>
                  </a:lnTo>
                  <a:lnTo>
                    <a:pt x="327" y="670"/>
                  </a:lnTo>
                  <a:lnTo>
                    <a:pt x="310" y="678"/>
                  </a:lnTo>
                  <a:lnTo>
                    <a:pt x="267" y="653"/>
                  </a:lnTo>
                  <a:lnTo>
                    <a:pt x="194" y="608"/>
                  </a:lnTo>
                  <a:lnTo>
                    <a:pt x="160" y="577"/>
                  </a:lnTo>
                  <a:lnTo>
                    <a:pt x="112" y="543"/>
                  </a:lnTo>
                  <a:lnTo>
                    <a:pt x="90" y="515"/>
                  </a:lnTo>
                  <a:lnTo>
                    <a:pt x="70" y="473"/>
                  </a:lnTo>
                  <a:lnTo>
                    <a:pt x="53" y="430"/>
                  </a:lnTo>
                  <a:lnTo>
                    <a:pt x="42" y="399"/>
                  </a:lnTo>
                  <a:lnTo>
                    <a:pt x="34" y="340"/>
                  </a:lnTo>
                  <a:lnTo>
                    <a:pt x="20" y="281"/>
                  </a:lnTo>
                  <a:lnTo>
                    <a:pt x="3" y="228"/>
                  </a:lnTo>
                  <a:lnTo>
                    <a:pt x="0" y="194"/>
                  </a:lnTo>
                  <a:lnTo>
                    <a:pt x="51" y="140"/>
                  </a:lnTo>
                  <a:lnTo>
                    <a:pt x="101" y="95"/>
                  </a:lnTo>
                  <a:lnTo>
                    <a:pt x="138" y="62"/>
                  </a:lnTo>
                  <a:lnTo>
                    <a:pt x="152" y="36"/>
                  </a:lnTo>
                  <a:lnTo>
                    <a:pt x="171" y="0"/>
                  </a:lnTo>
                  <a:lnTo>
                    <a:pt x="242" y="6"/>
                  </a:lnTo>
                  <a:lnTo>
                    <a:pt x="219" y="39"/>
                  </a:lnTo>
                  <a:lnTo>
                    <a:pt x="188" y="79"/>
                  </a:lnTo>
                  <a:lnTo>
                    <a:pt x="135" y="129"/>
                  </a:lnTo>
                  <a:lnTo>
                    <a:pt x="96" y="166"/>
                  </a:lnTo>
                  <a:lnTo>
                    <a:pt x="56"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81" name="Freeform 133"/>
            <p:cNvSpPr>
              <a:spLocks/>
            </p:cNvSpPr>
            <p:nvPr/>
          </p:nvSpPr>
          <p:spPr bwMode="auto">
            <a:xfrm>
              <a:off x="2526" y="1630"/>
              <a:ext cx="375" cy="379"/>
            </a:xfrm>
            <a:custGeom>
              <a:avLst/>
              <a:gdLst>
                <a:gd name="T0" fmla="*/ 0 w 375"/>
                <a:gd name="T1" fmla="*/ 110 h 379"/>
                <a:gd name="T2" fmla="*/ 107 w 375"/>
                <a:gd name="T3" fmla="*/ 0 h 379"/>
                <a:gd name="T4" fmla="*/ 119 w 375"/>
                <a:gd name="T5" fmla="*/ 51 h 379"/>
                <a:gd name="T6" fmla="*/ 138 w 375"/>
                <a:gd name="T7" fmla="*/ 104 h 379"/>
                <a:gd name="T8" fmla="*/ 170 w 375"/>
                <a:gd name="T9" fmla="*/ 138 h 379"/>
                <a:gd name="T10" fmla="*/ 218 w 375"/>
                <a:gd name="T11" fmla="*/ 164 h 379"/>
                <a:gd name="T12" fmla="*/ 274 w 375"/>
                <a:gd name="T13" fmla="*/ 183 h 379"/>
                <a:gd name="T14" fmla="*/ 328 w 375"/>
                <a:gd name="T15" fmla="*/ 183 h 379"/>
                <a:gd name="T16" fmla="*/ 375 w 375"/>
                <a:gd name="T17" fmla="*/ 186 h 379"/>
                <a:gd name="T18" fmla="*/ 373 w 375"/>
                <a:gd name="T19" fmla="*/ 223 h 379"/>
                <a:gd name="T20" fmla="*/ 356 w 375"/>
                <a:gd name="T21" fmla="*/ 279 h 379"/>
                <a:gd name="T22" fmla="*/ 325 w 375"/>
                <a:gd name="T23" fmla="*/ 324 h 379"/>
                <a:gd name="T24" fmla="*/ 291 w 375"/>
                <a:gd name="T25" fmla="*/ 362 h 379"/>
                <a:gd name="T26" fmla="*/ 277 w 375"/>
                <a:gd name="T27" fmla="*/ 379 h 379"/>
                <a:gd name="T28" fmla="*/ 204 w 375"/>
                <a:gd name="T29" fmla="*/ 373 h 379"/>
                <a:gd name="T30" fmla="*/ 138 w 375"/>
                <a:gd name="T31" fmla="*/ 359 h 379"/>
                <a:gd name="T32" fmla="*/ 90 w 375"/>
                <a:gd name="T33" fmla="*/ 327 h 379"/>
                <a:gd name="T34" fmla="*/ 65 w 375"/>
                <a:gd name="T35" fmla="*/ 293 h 379"/>
                <a:gd name="T36" fmla="*/ 40 w 375"/>
                <a:gd name="T37" fmla="*/ 251 h 379"/>
                <a:gd name="T38" fmla="*/ 23 w 375"/>
                <a:gd name="T39" fmla="*/ 200 h 379"/>
                <a:gd name="T40" fmla="*/ 9 w 375"/>
                <a:gd name="T41" fmla="*/ 147 h 379"/>
                <a:gd name="T42" fmla="*/ 0 w 375"/>
                <a:gd name="T43" fmla="*/ 1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79">
                  <a:moveTo>
                    <a:pt x="0" y="110"/>
                  </a:moveTo>
                  <a:lnTo>
                    <a:pt x="107" y="0"/>
                  </a:lnTo>
                  <a:lnTo>
                    <a:pt x="119" y="51"/>
                  </a:lnTo>
                  <a:lnTo>
                    <a:pt x="138" y="104"/>
                  </a:lnTo>
                  <a:lnTo>
                    <a:pt x="170" y="138"/>
                  </a:lnTo>
                  <a:lnTo>
                    <a:pt x="218" y="164"/>
                  </a:lnTo>
                  <a:lnTo>
                    <a:pt x="274" y="183"/>
                  </a:lnTo>
                  <a:lnTo>
                    <a:pt x="328" y="183"/>
                  </a:lnTo>
                  <a:lnTo>
                    <a:pt x="375" y="186"/>
                  </a:lnTo>
                  <a:lnTo>
                    <a:pt x="373" y="223"/>
                  </a:lnTo>
                  <a:lnTo>
                    <a:pt x="356" y="279"/>
                  </a:lnTo>
                  <a:lnTo>
                    <a:pt x="325" y="324"/>
                  </a:lnTo>
                  <a:lnTo>
                    <a:pt x="291" y="362"/>
                  </a:lnTo>
                  <a:lnTo>
                    <a:pt x="277" y="379"/>
                  </a:lnTo>
                  <a:lnTo>
                    <a:pt x="204" y="373"/>
                  </a:lnTo>
                  <a:lnTo>
                    <a:pt x="138" y="359"/>
                  </a:lnTo>
                  <a:lnTo>
                    <a:pt x="90" y="327"/>
                  </a:lnTo>
                  <a:lnTo>
                    <a:pt x="65" y="293"/>
                  </a:lnTo>
                  <a:lnTo>
                    <a:pt x="40" y="251"/>
                  </a:lnTo>
                  <a:lnTo>
                    <a:pt x="23" y="200"/>
                  </a:lnTo>
                  <a:lnTo>
                    <a:pt x="9" y="147"/>
                  </a:lnTo>
                  <a:lnTo>
                    <a:pt x="0" y="110"/>
                  </a:lnTo>
                  <a:close/>
                </a:path>
              </a:pathLst>
            </a:custGeom>
            <a:solidFill>
              <a:srgbClr val="FFFFFF"/>
            </a:solidFill>
            <a:ln w="12700">
              <a:solidFill>
                <a:srgbClr val="000000"/>
              </a:solidFill>
              <a:prstDash val="solid"/>
              <a:round/>
              <a:headEnd/>
              <a:tailEnd/>
            </a:ln>
          </p:spPr>
          <p:txBody>
            <a:bodyPr/>
            <a:lstStyle/>
            <a:p>
              <a:endParaRPr lang="en-GB"/>
            </a:p>
          </p:txBody>
        </p:sp>
        <p:sp>
          <p:nvSpPr>
            <p:cNvPr id="53382" name="Line 134"/>
            <p:cNvSpPr>
              <a:spLocks noChangeShapeType="1"/>
            </p:cNvSpPr>
            <p:nvPr/>
          </p:nvSpPr>
          <p:spPr bwMode="auto">
            <a:xfrm flipV="1">
              <a:off x="2545" y="1689"/>
              <a:ext cx="99"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3383" name="Freeform 135"/>
            <p:cNvSpPr>
              <a:spLocks/>
            </p:cNvSpPr>
            <p:nvPr/>
          </p:nvSpPr>
          <p:spPr bwMode="auto">
            <a:xfrm>
              <a:off x="2563" y="1741"/>
              <a:ext cx="101" cy="122"/>
            </a:xfrm>
            <a:custGeom>
              <a:avLst/>
              <a:gdLst>
                <a:gd name="T0" fmla="*/ 101 w 101"/>
                <a:gd name="T1" fmla="*/ 0 h 122"/>
                <a:gd name="T2" fmla="*/ 64 w 101"/>
                <a:gd name="T3" fmla="*/ 50 h 122"/>
                <a:gd name="T4" fmla="*/ 19 w 101"/>
                <a:gd name="T5" fmla="*/ 100 h 122"/>
                <a:gd name="T6" fmla="*/ 0 w 101"/>
                <a:gd name="T7" fmla="*/ 122 h 122"/>
              </a:gdLst>
              <a:ahLst/>
              <a:cxnLst>
                <a:cxn ang="0">
                  <a:pos x="T0" y="T1"/>
                </a:cxn>
                <a:cxn ang="0">
                  <a:pos x="T2" y="T3"/>
                </a:cxn>
                <a:cxn ang="0">
                  <a:pos x="T4" y="T5"/>
                </a:cxn>
                <a:cxn ang="0">
                  <a:pos x="T6" y="T7"/>
                </a:cxn>
              </a:cxnLst>
              <a:rect l="0" t="0" r="r" b="b"/>
              <a:pathLst>
                <a:path w="101" h="122">
                  <a:moveTo>
                    <a:pt x="101" y="0"/>
                  </a:moveTo>
                  <a:lnTo>
                    <a:pt x="64" y="50"/>
                  </a:lnTo>
                  <a:lnTo>
                    <a:pt x="19" y="100"/>
                  </a:lnTo>
                  <a:lnTo>
                    <a:pt x="0"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4" name="Freeform 136"/>
            <p:cNvSpPr>
              <a:spLocks/>
            </p:cNvSpPr>
            <p:nvPr/>
          </p:nvSpPr>
          <p:spPr bwMode="auto">
            <a:xfrm>
              <a:off x="2600" y="1779"/>
              <a:ext cx="104" cy="146"/>
            </a:xfrm>
            <a:custGeom>
              <a:avLst/>
              <a:gdLst>
                <a:gd name="T0" fmla="*/ 104 w 104"/>
                <a:gd name="T1" fmla="*/ 0 h 146"/>
                <a:gd name="T2" fmla="*/ 81 w 104"/>
                <a:gd name="T3" fmla="*/ 48 h 146"/>
                <a:gd name="T4" fmla="*/ 42 w 104"/>
                <a:gd name="T5" fmla="*/ 107 h 146"/>
                <a:gd name="T6" fmla="*/ 0 w 104"/>
                <a:gd name="T7" fmla="*/ 146 h 146"/>
              </a:gdLst>
              <a:ahLst/>
              <a:cxnLst>
                <a:cxn ang="0">
                  <a:pos x="T0" y="T1"/>
                </a:cxn>
                <a:cxn ang="0">
                  <a:pos x="T2" y="T3"/>
                </a:cxn>
                <a:cxn ang="0">
                  <a:pos x="T4" y="T5"/>
                </a:cxn>
                <a:cxn ang="0">
                  <a:pos x="T6" y="T7"/>
                </a:cxn>
              </a:cxnLst>
              <a:rect l="0" t="0" r="r" b="b"/>
              <a:pathLst>
                <a:path w="104" h="146">
                  <a:moveTo>
                    <a:pt x="104" y="0"/>
                  </a:moveTo>
                  <a:lnTo>
                    <a:pt x="81" y="48"/>
                  </a:lnTo>
                  <a:lnTo>
                    <a:pt x="42" y="107"/>
                  </a:lnTo>
                  <a:lnTo>
                    <a:pt x="0" y="1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5" name="Freeform 137"/>
            <p:cNvSpPr>
              <a:spLocks/>
            </p:cNvSpPr>
            <p:nvPr/>
          </p:nvSpPr>
          <p:spPr bwMode="auto">
            <a:xfrm>
              <a:off x="2656" y="1807"/>
              <a:ext cx="107" cy="173"/>
            </a:xfrm>
            <a:custGeom>
              <a:avLst/>
              <a:gdLst>
                <a:gd name="T0" fmla="*/ 107 w 107"/>
                <a:gd name="T1" fmla="*/ 0 h 173"/>
                <a:gd name="T2" fmla="*/ 90 w 107"/>
                <a:gd name="T3" fmla="*/ 62 h 173"/>
                <a:gd name="T4" fmla="*/ 57 w 107"/>
                <a:gd name="T5" fmla="*/ 111 h 173"/>
                <a:gd name="T6" fmla="*/ 20 w 107"/>
                <a:gd name="T7" fmla="*/ 153 h 173"/>
                <a:gd name="T8" fmla="*/ 0 w 107"/>
                <a:gd name="T9" fmla="*/ 173 h 173"/>
              </a:gdLst>
              <a:ahLst/>
              <a:cxnLst>
                <a:cxn ang="0">
                  <a:pos x="T0" y="T1"/>
                </a:cxn>
                <a:cxn ang="0">
                  <a:pos x="T2" y="T3"/>
                </a:cxn>
                <a:cxn ang="0">
                  <a:pos x="T4" y="T5"/>
                </a:cxn>
                <a:cxn ang="0">
                  <a:pos x="T6" y="T7"/>
                </a:cxn>
                <a:cxn ang="0">
                  <a:pos x="T8" y="T9"/>
                </a:cxn>
              </a:cxnLst>
              <a:rect l="0" t="0" r="r" b="b"/>
              <a:pathLst>
                <a:path w="107" h="173">
                  <a:moveTo>
                    <a:pt x="107" y="0"/>
                  </a:moveTo>
                  <a:lnTo>
                    <a:pt x="90" y="62"/>
                  </a:lnTo>
                  <a:lnTo>
                    <a:pt x="57" y="111"/>
                  </a:lnTo>
                  <a:lnTo>
                    <a:pt x="20" y="153"/>
                  </a:lnTo>
                  <a:lnTo>
                    <a:pt x="0" y="17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6" name="Freeform 138"/>
            <p:cNvSpPr>
              <a:spLocks/>
            </p:cNvSpPr>
            <p:nvPr/>
          </p:nvSpPr>
          <p:spPr bwMode="auto">
            <a:xfrm>
              <a:off x="2726" y="1822"/>
              <a:ext cx="105" cy="178"/>
            </a:xfrm>
            <a:custGeom>
              <a:avLst/>
              <a:gdLst>
                <a:gd name="T0" fmla="*/ 105 w 105"/>
                <a:gd name="T1" fmla="*/ 0 h 178"/>
                <a:gd name="T2" fmla="*/ 99 w 105"/>
                <a:gd name="T3" fmla="*/ 39 h 178"/>
                <a:gd name="T4" fmla="*/ 82 w 105"/>
                <a:gd name="T5" fmla="*/ 84 h 178"/>
                <a:gd name="T6" fmla="*/ 48 w 105"/>
                <a:gd name="T7" fmla="*/ 124 h 178"/>
                <a:gd name="T8" fmla="*/ 26 w 105"/>
                <a:gd name="T9" fmla="*/ 149 h 178"/>
                <a:gd name="T10" fmla="*/ 0 w 105"/>
                <a:gd name="T11" fmla="*/ 178 h 178"/>
              </a:gdLst>
              <a:ahLst/>
              <a:cxnLst>
                <a:cxn ang="0">
                  <a:pos x="T0" y="T1"/>
                </a:cxn>
                <a:cxn ang="0">
                  <a:pos x="T2" y="T3"/>
                </a:cxn>
                <a:cxn ang="0">
                  <a:pos x="T4" y="T5"/>
                </a:cxn>
                <a:cxn ang="0">
                  <a:pos x="T6" y="T7"/>
                </a:cxn>
                <a:cxn ang="0">
                  <a:pos x="T8" y="T9"/>
                </a:cxn>
                <a:cxn ang="0">
                  <a:pos x="T10" y="T11"/>
                </a:cxn>
              </a:cxnLst>
              <a:rect l="0" t="0" r="r" b="b"/>
              <a:pathLst>
                <a:path w="105" h="178">
                  <a:moveTo>
                    <a:pt x="105" y="0"/>
                  </a:moveTo>
                  <a:lnTo>
                    <a:pt x="99" y="39"/>
                  </a:lnTo>
                  <a:lnTo>
                    <a:pt x="82" y="84"/>
                  </a:lnTo>
                  <a:lnTo>
                    <a:pt x="48" y="124"/>
                  </a:lnTo>
                  <a:lnTo>
                    <a:pt x="26" y="149"/>
                  </a:lnTo>
                  <a:lnTo>
                    <a:pt x="0" y="1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7" name="Freeform 139"/>
            <p:cNvSpPr>
              <a:spLocks/>
            </p:cNvSpPr>
            <p:nvPr/>
          </p:nvSpPr>
          <p:spPr bwMode="auto">
            <a:xfrm>
              <a:off x="2613" y="1664"/>
              <a:ext cx="280" cy="195"/>
            </a:xfrm>
            <a:custGeom>
              <a:avLst/>
              <a:gdLst>
                <a:gd name="T0" fmla="*/ 0 w 280"/>
                <a:gd name="T1" fmla="*/ 0 h 195"/>
                <a:gd name="T2" fmla="*/ 6 w 280"/>
                <a:gd name="T3" fmla="*/ 45 h 195"/>
                <a:gd name="T4" fmla="*/ 17 w 280"/>
                <a:gd name="T5" fmla="*/ 90 h 195"/>
                <a:gd name="T6" fmla="*/ 34 w 280"/>
                <a:gd name="T7" fmla="*/ 124 h 195"/>
                <a:gd name="T8" fmla="*/ 56 w 280"/>
                <a:gd name="T9" fmla="*/ 150 h 195"/>
                <a:gd name="T10" fmla="*/ 100 w 280"/>
                <a:gd name="T11" fmla="*/ 164 h 195"/>
                <a:gd name="T12" fmla="*/ 136 w 280"/>
                <a:gd name="T13" fmla="*/ 178 h 195"/>
                <a:gd name="T14" fmla="*/ 173 w 280"/>
                <a:gd name="T15" fmla="*/ 189 h 195"/>
                <a:gd name="T16" fmla="*/ 226 w 280"/>
                <a:gd name="T17" fmla="*/ 192 h 195"/>
                <a:gd name="T18" fmla="*/ 280 w 280"/>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95">
                  <a:moveTo>
                    <a:pt x="0" y="0"/>
                  </a:moveTo>
                  <a:lnTo>
                    <a:pt x="6" y="45"/>
                  </a:lnTo>
                  <a:lnTo>
                    <a:pt x="17" y="90"/>
                  </a:lnTo>
                  <a:lnTo>
                    <a:pt x="34" y="124"/>
                  </a:lnTo>
                  <a:lnTo>
                    <a:pt x="56" y="150"/>
                  </a:lnTo>
                  <a:lnTo>
                    <a:pt x="100" y="164"/>
                  </a:lnTo>
                  <a:lnTo>
                    <a:pt x="136" y="178"/>
                  </a:lnTo>
                  <a:lnTo>
                    <a:pt x="173" y="189"/>
                  </a:lnTo>
                  <a:lnTo>
                    <a:pt x="226" y="192"/>
                  </a:lnTo>
                  <a:lnTo>
                    <a:pt x="28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8" name="Freeform 140"/>
            <p:cNvSpPr>
              <a:spLocks/>
            </p:cNvSpPr>
            <p:nvPr/>
          </p:nvSpPr>
          <p:spPr bwMode="auto">
            <a:xfrm>
              <a:off x="2579" y="1698"/>
              <a:ext cx="302" cy="211"/>
            </a:xfrm>
            <a:custGeom>
              <a:avLst/>
              <a:gdLst>
                <a:gd name="T0" fmla="*/ 0 w 302"/>
                <a:gd name="T1" fmla="*/ 0 h 211"/>
                <a:gd name="T2" fmla="*/ 14 w 302"/>
                <a:gd name="T3" fmla="*/ 67 h 211"/>
                <a:gd name="T4" fmla="*/ 31 w 302"/>
                <a:gd name="T5" fmla="*/ 107 h 211"/>
                <a:gd name="T6" fmla="*/ 51 w 302"/>
                <a:gd name="T7" fmla="*/ 138 h 211"/>
                <a:gd name="T8" fmla="*/ 84 w 302"/>
                <a:gd name="T9" fmla="*/ 160 h 211"/>
                <a:gd name="T10" fmla="*/ 125 w 302"/>
                <a:gd name="T11" fmla="*/ 180 h 211"/>
                <a:gd name="T12" fmla="*/ 173 w 302"/>
                <a:gd name="T13" fmla="*/ 197 h 211"/>
                <a:gd name="T14" fmla="*/ 240 w 302"/>
                <a:gd name="T15" fmla="*/ 205 h 211"/>
                <a:gd name="T16" fmla="*/ 302 w 302"/>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11">
                  <a:moveTo>
                    <a:pt x="0" y="0"/>
                  </a:moveTo>
                  <a:lnTo>
                    <a:pt x="14" y="67"/>
                  </a:lnTo>
                  <a:lnTo>
                    <a:pt x="31" y="107"/>
                  </a:lnTo>
                  <a:lnTo>
                    <a:pt x="51" y="138"/>
                  </a:lnTo>
                  <a:lnTo>
                    <a:pt x="84" y="160"/>
                  </a:lnTo>
                  <a:lnTo>
                    <a:pt x="125" y="180"/>
                  </a:lnTo>
                  <a:lnTo>
                    <a:pt x="173" y="197"/>
                  </a:lnTo>
                  <a:lnTo>
                    <a:pt x="240" y="205"/>
                  </a:lnTo>
                  <a:lnTo>
                    <a:pt x="302" y="2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3389" name="Freeform 141"/>
            <p:cNvSpPr>
              <a:spLocks/>
            </p:cNvSpPr>
            <p:nvPr/>
          </p:nvSpPr>
          <p:spPr bwMode="auto">
            <a:xfrm>
              <a:off x="2554" y="1732"/>
              <a:ext cx="257" cy="224"/>
            </a:xfrm>
            <a:custGeom>
              <a:avLst/>
              <a:gdLst>
                <a:gd name="T0" fmla="*/ 0 w 257"/>
                <a:gd name="T1" fmla="*/ 0 h 224"/>
                <a:gd name="T2" fmla="*/ 26 w 257"/>
                <a:gd name="T3" fmla="*/ 98 h 224"/>
                <a:gd name="T4" fmla="*/ 65 w 257"/>
                <a:gd name="T5" fmla="*/ 151 h 224"/>
                <a:gd name="T6" fmla="*/ 113 w 257"/>
                <a:gd name="T7" fmla="*/ 190 h 224"/>
                <a:gd name="T8" fmla="*/ 159 w 257"/>
                <a:gd name="T9" fmla="*/ 210 h 224"/>
                <a:gd name="T10" fmla="*/ 207 w 257"/>
                <a:gd name="T11" fmla="*/ 221 h 224"/>
                <a:gd name="T12" fmla="*/ 257 w 257"/>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57" h="224">
                  <a:moveTo>
                    <a:pt x="0" y="0"/>
                  </a:moveTo>
                  <a:lnTo>
                    <a:pt x="26" y="98"/>
                  </a:lnTo>
                  <a:lnTo>
                    <a:pt x="65" y="151"/>
                  </a:lnTo>
                  <a:lnTo>
                    <a:pt x="113" y="190"/>
                  </a:lnTo>
                  <a:lnTo>
                    <a:pt x="159" y="210"/>
                  </a:lnTo>
                  <a:lnTo>
                    <a:pt x="207" y="221"/>
                  </a:lnTo>
                  <a:lnTo>
                    <a:pt x="257" y="2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53390" name="Group 142"/>
          <p:cNvGrpSpPr>
            <a:grpSpLocks/>
          </p:cNvGrpSpPr>
          <p:nvPr/>
        </p:nvGrpSpPr>
        <p:grpSpPr bwMode="auto">
          <a:xfrm>
            <a:off x="2301875" y="2959100"/>
            <a:ext cx="730250" cy="666750"/>
            <a:chOff x="3494" y="1099"/>
            <a:chExt cx="564" cy="552"/>
          </a:xfrm>
        </p:grpSpPr>
        <p:grpSp>
          <p:nvGrpSpPr>
            <p:cNvPr id="53391" name="Group 143"/>
            <p:cNvGrpSpPr>
              <a:grpSpLocks/>
            </p:cNvGrpSpPr>
            <p:nvPr/>
          </p:nvGrpSpPr>
          <p:grpSpPr bwMode="auto">
            <a:xfrm>
              <a:off x="3494" y="1099"/>
              <a:ext cx="483" cy="322"/>
              <a:chOff x="3494" y="1099"/>
              <a:chExt cx="483" cy="322"/>
            </a:xfrm>
          </p:grpSpPr>
          <p:sp>
            <p:nvSpPr>
              <p:cNvPr id="53392" name="Freeform 144"/>
              <p:cNvSpPr>
                <a:spLocks/>
              </p:cNvSpPr>
              <p:nvPr/>
            </p:nvSpPr>
            <p:spPr bwMode="auto">
              <a:xfrm>
                <a:off x="3505" y="1108"/>
                <a:ext cx="464" cy="307"/>
              </a:xfrm>
              <a:custGeom>
                <a:avLst/>
                <a:gdLst>
                  <a:gd name="T0" fmla="*/ 35 w 464"/>
                  <a:gd name="T1" fmla="*/ 0 h 307"/>
                  <a:gd name="T2" fmla="*/ 14 w 464"/>
                  <a:gd name="T3" fmla="*/ 123 h 307"/>
                  <a:gd name="T4" fmla="*/ 0 w 464"/>
                  <a:gd name="T5" fmla="*/ 206 h 307"/>
                  <a:gd name="T6" fmla="*/ 1 w 464"/>
                  <a:gd name="T7" fmla="*/ 228 h 307"/>
                  <a:gd name="T8" fmla="*/ 120 w 464"/>
                  <a:gd name="T9" fmla="*/ 244 h 307"/>
                  <a:gd name="T10" fmla="*/ 261 w 464"/>
                  <a:gd name="T11" fmla="*/ 273 h 307"/>
                  <a:gd name="T12" fmla="*/ 347 w 464"/>
                  <a:gd name="T13" fmla="*/ 292 h 307"/>
                  <a:gd name="T14" fmla="*/ 403 w 464"/>
                  <a:gd name="T15" fmla="*/ 306 h 307"/>
                  <a:gd name="T16" fmla="*/ 413 w 464"/>
                  <a:gd name="T17" fmla="*/ 307 h 307"/>
                  <a:gd name="T18" fmla="*/ 422 w 464"/>
                  <a:gd name="T19" fmla="*/ 297 h 307"/>
                  <a:gd name="T20" fmla="*/ 431 w 464"/>
                  <a:gd name="T21" fmla="*/ 249 h 307"/>
                  <a:gd name="T22" fmla="*/ 442 w 464"/>
                  <a:gd name="T23" fmla="*/ 199 h 307"/>
                  <a:gd name="T24" fmla="*/ 452 w 464"/>
                  <a:gd name="T25" fmla="*/ 152 h 307"/>
                  <a:gd name="T26" fmla="*/ 458 w 464"/>
                  <a:gd name="T27" fmla="*/ 118 h 307"/>
                  <a:gd name="T28" fmla="*/ 464 w 464"/>
                  <a:gd name="T29" fmla="*/ 87 h 307"/>
                  <a:gd name="T30" fmla="*/ 455 w 464"/>
                  <a:gd name="T31" fmla="*/ 76 h 307"/>
                  <a:gd name="T32" fmla="*/ 315 w 464"/>
                  <a:gd name="T33" fmla="*/ 54 h 307"/>
                  <a:gd name="T34" fmla="*/ 254 w 464"/>
                  <a:gd name="T35" fmla="*/ 43 h 307"/>
                  <a:gd name="T36" fmla="*/ 149 w 464"/>
                  <a:gd name="T37" fmla="*/ 21 h 307"/>
                  <a:gd name="T38" fmla="*/ 92 w 464"/>
                  <a:gd name="T39" fmla="*/ 6 h 307"/>
                  <a:gd name="T40" fmla="*/ 47 w 464"/>
                  <a:gd name="T41" fmla="*/ 2 h 307"/>
                  <a:gd name="T42" fmla="*/ 35 w 464"/>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307">
                    <a:moveTo>
                      <a:pt x="35" y="0"/>
                    </a:moveTo>
                    <a:lnTo>
                      <a:pt x="14" y="123"/>
                    </a:lnTo>
                    <a:lnTo>
                      <a:pt x="0" y="206"/>
                    </a:lnTo>
                    <a:lnTo>
                      <a:pt x="1" y="228"/>
                    </a:lnTo>
                    <a:lnTo>
                      <a:pt x="120" y="244"/>
                    </a:lnTo>
                    <a:lnTo>
                      <a:pt x="261" y="273"/>
                    </a:lnTo>
                    <a:lnTo>
                      <a:pt x="347" y="292"/>
                    </a:lnTo>
                    <a:lnTo>
                      <a:pt x="403" y="306"/>
                    </a:lnTo>
                    <a:lnTo>
                      <a:pt x="413" y="307"/>
                    </a:lnTo>
                    <a:lnTo>
                      <a:pt x="422" y="297"/>
                    </a:lnTo>
                    <a:lnTo>
                      <a:pt x="431" y="249"/>
                    </a:lnTo>
                    <a:lnTo>
                      <a:pt x="442" y="199"/>
                    </a:lnTo>
                    <a:lnTo>
                      <a:pt x="452" y="152"/>
                    </a:lnTo>
                    <a:lnTo>
                      <a:pt x="458" y="118"/>
                    </a:lnTo>
                    <a:lnTo>
                      <a:pt x="464" y="87"/>
                    </a:lnTo>
                    <a:lnTo>
                      <a:pt x="455" y="76"/>
                    </a:lnTo>
                    <a:lnTo>
                      <a:pt x="315" y="54"/>
                    </a:lnTo>
                    <a:lnTo>
                      <a:pt x="254" y="43"/>
                    </a:lnTo>
                    <a:lnTo>
                      <a:pt x="149" y="21"/>
                    </a:lnTo>
                    <a:lnTo>
                      <a:pt x="92" y="6"/>
                    </a:lnTo>
                    <a:lnTo>
                      <a:pt x="47" y="2"/>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93" name="Freeform 145"/>
              <p:cNvSpPr>
                <a:spLocks/>
              </p:cNvSpPr>
              <p:nvPr/>
            </p:nvSpPr>
            <p:spPr bwMode="auto">
              <a:xfrm>
                <a:off x="3494" y="1099"/>
                <a:ext cx="483" cy="322"/>
              </a:xfrm>
              <a:custGeom>
                <a:avLst/>
                <a:gdLst>
                  <a:gd name="T0" fmla="*/ 50 w 483"/>
                  <a:gd name="T1" fmla="*/ 0 h 322"/>
                  <a:gd name="T2" fmla="*/ 152 w 483"/>
                  <a:gd name="T3" fmla="*/ 22 h 322"/>
                  <a:gd name="T4" fmla="*/ 274 w 483"/>
                  <a:gd name="T5" fmla="*/ 50 h 322"/>
                  <a:gd name="T6" fmla="*/ 349 w 483"/>
                  <a:gd name="T7" fmla="*/ 60 h 322"/>
                  <a:gd name="T8" fmla="*/ 426 w 483"/>
                  <a:gd name="T9" fmla="*/ 70 h 322"/>
                  <a:gd name="T10" fmla="*/ 475 w 483"/>
                  <a:gd name="T11" fmla="*/ 77 h 322"/>
                  <a:gd name="T12" fmla="*/ 483 w 483"/>
                  <a:gd name="T13" fmla="*/ 92 h 322"/>
                  <a:gd name="T14" fmla="*/ 475 w 483"/>
                  <a:gd name="T15" fmla="*/ 129 h 322"/>
                  <a:gd name="T16" fmla="*/ 459 w 483"/>
                  <a:gd name="T17" fmla="*/ 210 h 322"/>
                  <a:gd name="T18" fmla="*/ 448 w 483"/>
                  <a:gd name="T19" fmla="*/ 279 h 322"/>
                  <a:gd name="T20" fmla="*/ 439 w 483"/>
                  <a:gd name="T21" fmla="*/ 315 h 322"/>
                  <a:gd name="T22" fmla="*/ 424 w 483"/>
                  <a:gd name="T23" fmla="*/ 322 h 322"/>
                  <a:gd name="T24" fmla="*/ 177 w 483"/>
                  <a:gd name="T25" fmla="*/ 270 h 322"/>
                  <a:gd name="T26" fmla="*/ 8 w 483"/>
                  <a:gd name="T27" fmla="*/ 245 h 322"/>
                  <a:gd name="T28" fmla="*/ 0 w 483"/>
                  <a:gd name="T29" fmla="*/ 235 h 322"/>
                  <a:gd name="T30" fmla="*/ 17 w 483"/>
                  <a:gd name="T31" fmla="*/ 152 h 322"/>
                  <a:gd name="T32" fmla="*/ 30 w 483"/>
                  <a:gd name="T33" fmla="*/ 80 h 322"/>
                  <a:gd name="T34" fmla="*/ 40 w 483"/>
                  <a:gd name="T35" fmla="*/ 14 h 322"/>
                  <a:gd name="T36" fmla="*/ 51 w 483"/>
                  <a:gd name="T37" fmla="*/ 21 h 322"/>
                  <a:gd name="T38" fmla="*/ 57 w 483"/>
                  <a:gd name="T39" fmla="*/ 43 h 322"/>
                  <a:gd name="T40" fmla="*/ 242 w 483"/>
                  <a:gd name="T41" fmla="*/ 184 h 322"/>
                  <a:gd name="T42" fmla="*/ 470 w 483"/>
                  <a:gd name="T43" fmla="*/ 129 h 322"/>
                  <a:gd name="T44" fmla="*/ 465 w 483"/>
                  <a:gd name="T45" fmla="*/ 139 h 322"/>
                  <a:gd name="T46" fmla="*/ 246 w 483"/>
                  <a:gd name="T47" fmla="*/ 201 h 322"/>
                  <a:gd name="T48" fmla="*/ 233 w 483"/>
                  <a:gd name="T49" fmla="*/ 197 h 322"/>
                  <a:gd name="T50" fmla="*/ 54 w 483"/>
                  <a:gd name="T51" fmla="*/ 60 h 322"/>
                  <a:gd name="T52" fmla="*/ 43 w 483"/>
                  <a:gd name="T53" fmla="*/ 67 h 322"/>
                  <a:gd name="T54" fmla="*/ 28 w 483"/>
                  <a:gd name="T55" fmla="*/ 153 h 322"/>
                  <a:gd name="T56" fmla="*/ 133 w 483"/>
                  <a:gd name="T57" fmla="*/ 145 h 322"/>
                  <a:gd name="T58" fmla="*/ 23 w 483"/>
                  <a:gd name="T59" fmla="*/ 165 h 322"/>
                  <a:gd name="T60" fmla="*/ 18 w 483"/>
                  <a:gd name="T61" fmla="*/ 223 h 322"/>
                  <a:gd name="T62" fmla="*/ 22 w 483"/>
                  <a:gd name="T63" fmla="*/ 229 h 322"/>
                  <a:gd name="T64" fmla="*/ 144 w 483"/>
                  <a:gd name="T65" fmla="*/ 251 h 322"/>
                  <a:gd name="T66" fmla="*/ 262 w 483"/>
                  <a:gd name="T67" fmla="*/ 271 h 322"/>
                  <a:gd name="T68" fmla="*/ 351 w 483"/>
                  <a:gd name="T69" fmla="*/ 291 h 322"/>
                  <a:gd name="T70" fmla="*/ 414 w 483"/>
                  <a:gd name="T71" fmla="*/ 310 h 322"/>
                  <a:gd name="T72" fmla="*/ 429 w 483"/>
                  <a:gd name="T73" fmla="*/ 306 h 322"/>
                  <a:gd name="T74" fmla="*/ 437 w 483"/>
                  <a:gd name="T75" fmla="*/ 258 h 322"/>
                  <a:gd name="T76" fmla="*/ 313 w 483"/>
                  <a:gd name="T77" fmla="*/ 182 h 322"/>
                  <a:gd name="T78" fmla="*/ 326 w 483"/>
                  <a:gd name="T79" fmla="*/ 173 h 322"/>
                  <a:gd name="T80" fmla="*/ 441 w 483"/>
                  <a:gd name="T81" fmla="*/ 236 h 322"/>
                  <a:gd name="T82" fmla="*/ 453 w 483"/>
                  <a:gd name="T83" fmla="*/ 182 h 322"/>
                  <a:gd name="T84" fmla="*/ 467 w 483"/>
                  <a:gd name="T85" fmla="*/ 132 h 322"/>
                  <a:gd name="T86" fmla="*/ 470 w 483"/>
                  <a:gd name="T87" fmla="*/ 98 h 322"/>
                  <a:gd name="T88" fmla="*/ 417 w 483"/>
                  <a:gd name="T89" fmla="*/ 90 h 322"/>
                  <a:gd name="T90" fmla="*/ 278 w 483"/>
                  <a:gd name="T91" fmla="*/ 61 h 322"/>
                  <a:gd name="T92" fmla="*/ 100 w 483"/>
                  <a:gd name="T93" fmla="*/ 22 h 322"/>
                  <a:gd name="T94" fmla="*/ 49 w 483"/>
                  <a:gd name="T95" fmla="*/ 11 h 322"/>
                  <a:gd name="T96" fmla="*/ 50 w 483"/>
                  <a:gd name="T9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322">
                    <a:moveTo>
                      <a:pt x="50" y="0"/>
                    </a:moveTo>
                    <a:lnTo>
                      <a:pt x="152" y="22"/>
                    </a:lnTo>
                    <a:lnTo>
                      <a:pt x="274" y="50"/>
                    </a:lnTo>
                    <a:lnTo>
                      <a:pt x="349" y="60"/>
                    </a:lnTo>
                    <a:lnTo>
                      <a:pt x="426" y="70"/>
                    </a:lnTo>
                    <a:lnTo>
                      <a:pt x="475" y="77"/>
                    </a:lnTo>
                    <a:lnTo>
                      <a:pt x="483" y="92"/>
                    </a:lnTo>
                    <a:lnTo>
                      <a:pt x="475" y="129"/>
                    </a:lnTo>
                    <a:lnTo>
                      <a:pt x="459" y="210"/>
                    </a:lnTo>
                    <a:lnTo>
                      <a:pt x="448" y="279"/>
                    </a:lnTo>
                    <a:lnTo>
                      <a:pt x="439" y="315"/>
                    </a:lnTo>
                    <a:lnTo>
                      <a:pt x="424" y="322"/>
                    </a:lnTo>
                    <a:lnTo>
                      <a:pt x="177" y="270"/>
                    </a:lnTo>
                    <a:lnTo>
                      <a:pt x="8" y="245"/>
                    </a:lnTo>
                    <a:lnTo>
                      <a:pt x="0" y="235"/>
                    </a:lnTo>
                    <a:lnTo>
                      <a:pt x="17" y="152"/>
                    </a:lnTo>
                    <a:lnTo>
                      <a:pt x="30" y="80"/>
                    </a:lnTo>
                    <a:lnTo>
                      <a:pt x="40" y="14"/>
                    </a:lnTo>
                    <a:lnTo>
                      <a:pt x="51" y="21"/>
                    </a:lnTo>
                    <a:lnTo>
                      <a:pt x="57" y="43"/>
                    </a:lnTo>
                    <a:lnTo>
                      <a:pt x="242" y="184"/>
                    </a:lnTo>
                    <a:lnTo>
                      <a:pt x="470" y="129"/>
                    </a:lnTo>
                    <a:lnTo>
                      <a:pt x="465" y="139"/>
                    </a:lnTo>
                    <a:lnTo>
                      <a:pt x="246" y="201"/>
                    </a:lnTo>
                    <a:lnTo>
                      <a:pt x="233" y="197"/>
                    </a:lnTo>
                    <a:lnTo>
                      <a:pt x="54" y="60"/>
                    </a:lnTo>
                    <a:lnTo>
                      <a:pt x="43" y="67"/>
                    </a:lnTo>
                    <a:lnTo>
                      <a:pt x="28" y="153"/>
                    </a:lnTo>
                    <a:lnTo>
                      <a:pt x="133" y="145"/>
                    </a:lnTo>
                    <a:lnTo>
                      <a:pt x="23" y="165"/>
                    </a:lnTo>
                    <a:lnTo>
                      <a:pt x="18" y="223"/>
                    </a:lnTo>
                    <a:lnTo>
                      <a:pt x="22" y="229"/>
                    </a:lnTo>
                    <a:lnTo>
                      <a:pt x="144" y="251"/>
                    </a:lnTo>
                    <a:lnTo>
                      <a:pt x="262" y="271"/>
                    </a:lnTo>
                    <a:lnTo>
                      <a:pt x="351" y="291"/>
                    </a:lnTo>
                    <a:lnTo>
                      <a:pt x="414" y="310"/>
                    </a:lnTo>
                    <a:lnTo>
                      <a:pt x="429" y="306"/>
                    </a:lnTo>
                    <a:lnTo>
                      <a:pt x="437" y="258"/>
                    </a:lnTo>
                    <a:lnTo>
                      <a:pt x="313" y="182"/>
                    </a:lnTo>
                    <a:lnTo>
                      <a:pt x="326" y="173"/>
                    </a:lnTo>
                    <a:lnTo>
                      <a:pt x="441" y="236"/>
                    </a:lnTo>
                    <a:lnTo>
                      <a:pt x="453" y="182"/>
                    </a:lnTo>
                    <a:lnTo>
                      <a:pt x="467" y="132"/>
                    </a:lnTo>
                    <a:lnTo>
                      <a:pt x="470" y="98"/>
                    </a:lnTo>
                    <a:lnTo>
                      <a:pt x="417" y="90"/>
                    </a:lnTo>
                    <a:lnTo>
                      <a:pt x="278" y="61"/>
                    </a:lnTo>
                    <a:lnTo>
                      <a:pt x="100" y="22"/>
                    </a:lnTo>
                    <a:lnTo>
                      <a:pt x="49" y="1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394" name="Group 146"/>
            <p:cNvGrpSpPr>
              <a:grpSpLocks/>
            </p:cNvGrpSpPr>
            <p:nvPr/>
          </p:nvGrpSpPr>
          <p:grpSpPr bwMode="auto">
            <a:xfrm>
              <a:off x="3545" y="1157"/>
              <a:ext cx="500" cy="388"/>
              <a:chOff x="3545" y="1157"/>
              <a:chExt cx="500" cy="388"/>
            </a:xfrm>
          </p:grpSpPr>
          <p:sp>
            <p:nvSpPr>
              <p:cNvPr id="53395" name="Freeform 147"/>
              <p:cNvSpPr>
                <a:spLocks/>
              </p:cNvSpPr>
              <p:nvPr/>
            </p:nvSpPr>
            <p:spPr bwMode="auto">
              <a:xfrm>
                <a:off x="3555" y="1165"/>
                <a:ext cx="484" cy="372"/>
              </a:xfrm>
              <a:custGeom>
                <a:avLst/>
                <a:gdLst>
                  <a:gd name="T0" fmla="*/ 78 w 484"/>
                  <a:gd name="T1" fmla="*/ 0 h 372"/>
                  <a:gd name="T2" fmla="*/ 34 w 484"/>
                  <a:gd name="T3" fmla="*/ 115 h 372"/>
                  <a:gd name="T4" fmla="*/ 4 w 484"/>
                  <a:gd name="T5" fmla="*/ 193 h 372"/>
                  <a:gd name="T6" fmla="*/ 0 w 484"/>
                  <a:gd name="T7" fmla="*/ 217 h 372"/>
                  <a:gd name="T8" fmla="*/ 115 w 484"/>
                  <a:gd name="T9" fmla="*/ 255 h 372"/>
                  <a:gd name="T10" fmla="*/ 248 w 484"/>
                  <a:gd name="T11" fmla="*/ 310 h 372"/>
                  <a:gd name="T12" fmla="*/ 330 w 484"/>
                  <a:gd name="T13" fmla="*/ 344 h 372"/>
                  <a:gd name="T14" fmla="*/ 382 w 484"/>
                  <a:gd name="T15" fmla="*/ 368 h 372"/>
                  <a:gd name="T16" fmla="*/ 392 w 484"/>
                  <a:gd name="T17" fmla="*/ 372 h 372"/>
                  <a:gd name="T18" fmla="*/ 403 w 484"/>
                  <a:gd name="T19" fmla="*/ 364 h 372"/>
                  <a:gd name="T20" fmla="*/ 420 w 484"/>
                  <a:gd name="T21" fmla="*/ 320 h 372"/>
                  <a:gd name="T22" fmla="*/ 440 w 484"/>
                  <a:gd name="T23" fmla="*/ 272 h 372"/>
                  <a:gd name="T24" fmla="*/ 460 w 484"/>
                  <a:gd name="T25" fmla="*/ 228 h 372"/>
                  <a:gd name="T26" fmla="*/ 473 w 484"/>
                  <a:gd name="T27" fmla="*/ 196 h 372"/>
                  <a:gd name="T28" fmla="*/ 484 w 484"/>
                  <a:gd name="T29" fmla="*/ 167 h 372"/>
                  <a:gd name="T30" fmla="*/ 476 w 484"/>
                  <a:gd name="T31" fmla="*/ 153 h 372"/>
                  <a:gd name="T32" fmla="*/ 343 w 484"/>
                  <a:gd name="T33" fmla="*/ 107 h 372"/>
                  <a:gd name="T34" fmla="*/ 286 w 484"/>
                  <a:gd name="T35" fmla="*/ 84 h 372"/>
                  <a:gd name="T36" fmla="*/ 186 w 484"/>
                  <a:gd name="T37" fmla="*/ 42 h 372"/>
                  <a:gd name="T38" fmla="*/ 132 w 484"/>
                  <a:gd name="T39" fmla="*/ 16 h 372"/>
                  <a:gd name="T40" fmla="*/ 89 w 484"/>
                  <a:gd name="T41" fmla="*/ 4 h 372"/>
                  <a:gd name="T42" fmla="*/ 78 w 484"/>
                  <a:gd name="T4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4" h="372">
                    <a:moveTo>
                      <a:pt x="78" y="0"/>
                    </a:moveTo>
                    <a:lnTo>
                      <a:pt x="34" y="115"/>
                    </a:lnTo>
                    <a:lnTo>
                      <a:pt x="4" y="193"/>
                    </a:lnTo>
                    <a:lnTo>
                      <a:pt x="0" y="217"/>
                    </a:lnTo>
                    <a:lnTo>
                      <a:pt x="115" y="255"/>
                    </a:lnTo>
                    <a:lnTo>
                      <a:pt x="248" y="310"/>
                    </a:lnTo>
                    <a:lnTo>
                      <a:pt x="330" y="344"/>
                    </a:lnTo>
                    <a:lnTo>
                      <a:pt x="382" y="368"/>
                    </a:lnTo>
                    <a:lnTo>
                      <a:pt x="392" y="372"/>
                    </a:lnTo>
                    <a:lnTo>
                      <a:pt x="403" y="364"/>
                    </a:lnTo>
                    <a:lnTo>
                      <a:pt x="420" y="320"/>
                    </a:lnTo>
                    <a:lnTo>
                      <a:pt x="440" y="272"/>
                    </a:lnTo>
                    <a:lnTo>
                      <a:pt x="460" y="228"/>
                    </a:lnTo>
                    <a:lnTo>
                      <a:pt x="473" y="196"/>
                    </a:lnTo>
                    <a:lnTo>
                      <a:pt x="484" y="167"/>
                    </a:lnTo>
                    <a:lnTo>
                      <a:pt x="476" y="153"/>
                    </a:lnTo>
                    <a:lnTo>
                      <a:pt x="343" y="107"/>
                    </a:lnTo>
                    <a:lnTo>
                      <a:pt x="286" y="84"/>
                    </a:lnTo>
                    <a:lnTo>
                      <a:pt x="186" y="42"/>
                    </a:lnTo>
                    <a:lnTo>
                      <a:pt x="132" y="16"/>
                    </a:lnTo>
                    <a:lnTo>
                      <a:pt x="89" y="4"/>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96" name="Freeform 148"/>
              <p:cNvSpPr>
                <a:spLocks/>
              </p:cNvSpPr>
              <p:nvPr/>
            </p:nvSpPr>
            <p:spPr bwMode="auto">
              <a:xfrm>
                <a:off x="3545" y="1157"/>
                <a:ext cx="500" cy="388"/>
              </a:xfrm>
              <a:custGeom>
                <a:avLst/>
                <a:gdLst>
                  <a:gd name="T0" fmla="*/ 93 w 500"/>
                  <a:gd name="T1" fmla="*/ 0 h 388"/>
                  <a:gd name="T2" fmla="*/ 189 w 500"/>
                  <a:gd name="T3" fmla="*/ 41 h 388"/>
                  <a:gd name="T4" fmla="*/ 304 w 500"/>
                  <a:gd name="T5" fmla="*/ 91 h 388"/>
                  <a:gd name="T6" fmla="*/ 375 w 500"/>
                  <a:gd name="T7" fmla="*/ 116 h 388"/>
                  <a:gd name="T8" fmla="*/ 447 w 500"/>
                  <a:gd name="T9" fmla="*/ 141 h 388"/>
                  <a:gd name="T10" fmla="*/ 496 w 500"/>
                  <a:gd name="T11" fmla="*/ 156 h 388"/>
                  <a:gd name="T12" fmla="*/ 500 w 500"/>
                  <a:gd name="T13" fmla="*/ 171 h 388"/>
                  <a:gd name="T14" fmla="*/ 485 w 500"/>
                  <a:gd name="T15" fmla="*/ 208 h 388"/>
                  <a:gd name="T16" fmla="*/ 453 w 500"/>
                  <a:gd name="T17" fmla="*/ 285 h 388"/>
                  <a:gd name="T18" fmla="*/ 429 w 500"/>
                  <a:gd name="T19" fmla="*/ 351 h 388"/>
                  <a:gd name="T20" fmla="*/ 414 w 500"/>
                  <a:gd name="T21" fmla="*/ 384 h 388"/>
                  <a:gd name="T22" fmla="*/ 398 w 500"/>
                  <a:gd name="T23" fmla="*/ 388 h 388"/>
                  <a:gd name="T24" fmla="*/ 166 w 500"/>
                  <a:gd name="T25" fmla="*/ 291 h 388"/>
                  <a:gd name="T26" fmla="*/ 5 w 500"/>
                  <a:gd name="T27" fmla="*/ 232 h 388"/>
                  <a:gd name="T28" fmla="*/ 0 w 500"/>
                  <a:gd name="T29" fmla="*/ 221 h 388"/>
                  <a:gd name="T30" fmla="*/ 31 w 500"/>
                  <a:gd name="T31" fmla="*/ 142 h 388"/>
                  <a:gd name="T32" fmla="*/ 58 w 500"/>
                  <a:gd name="T33" fmla="*/ 75 h 388"/>
                  <a:gd name="T34" fmla="*/ 81 w 500"/>
                  <a:gd name="T35" fmla="*/ 11 h 388"/>
                  <a:gd name="T36" fmla="*/ 90 w 500"/>
                  <a:gd name="T37" fmla="*/ 20 h 388"/>
                  <a:gd name="T38" fmla="*/ 92 w 500"/>
                  <a:gd name="T39" fmla="*/ 44 h 388"/>
                  <a:gd name="T40" fmla="*/ 246 w 500"/>
                  <a:gd name="T41" fmla="*/ 217 h 388"/>
                  <a:gd name="T42" fmla="*/ 479 w 500"/>
                  <a:gd name="T43" fmla="*/ 207 h 388"/>
                  <a:gd name="T44" fmla="*/ 473 w 500"/>
                  <a:gd name="T45" fmla="*/ 216 h 388"/>
                  <a:gd name="T46" fmla="*/ 247 w 500"/>
                  <a:gd name="T47" fmla="*/ 235 h 388"/>
                  <a:gd name="T48" fmla="*/ 234 w 500"/>
                  <a:gd name="T49" fmla="*/ 229 h 388"/>
                  <a:gd name="T50" fmla="*/ 86 w 500"/>
                  <a:gd name="T51" fmla="*/ 60 h 388"/>
                  <a:gd name="T52" fmla="*/ 73 w 500"/>
                  <a:gd name="T53" fmla="*/ 65 h 388"/>
                  <a:gd name="T54" fmla="*/ 42 w 500"/>
                  <a:gd name="T55" fmla="*/ 146 h 388"/>
                  <a:gd name="T56" fmla="*/ 148 w 500"/>
                  <a:gd name="T57" fmla="*/ 158 h 388"/>
                  <a:gd name="T58" fmla="*/ 37 w 500"/>
                  <a:gd name="T59" fmla="*/ 156 h 388"/>
                  <a:gd name="T60" fmla="*/ 19 w 500"/>
                  <a:gd name="T61" fmla="*/ 213 h 388"/>
                  <a:gd name="T62" fmla="*/ 23 w 500"/>
                  <a:gd name="T63" fmla="*/ 220 h 388"/>
                  <a:gd name="T64" fmla="*/ 139 w 500"/>
                  <a:gd name="T65" fmla="*/ 265 h 388"/>
                  <a:gd name="T66" fmla="*/ 249 w 500"/>
                  <a:gd name="T67" fmla="*/ 307 h 388"/>
                  <a:gd name="T68" fmla="*/ 332 w 500"/>
                  <a:gd name="T69" fmla="*/ 345 h 388"/>
                  <a:gd name="T70" fmla="*/ 391 w 500"/>
                  <a:gd name="T71" fmla="*/ 374 h 388"/>
                  <a:gd name="T72" fmla="*/ 405 w 500"/>
                  <a:gd name="T73" fmla="*/ 373 h 388"/>
                  <a:gd name="T74" fmla="*/ 422 w 500"/>
                  <a:gd name="T75" fmla="*/ 329 h 388"/>
                  <a:gd name="T76" fmla="*/ 318 w 500"/>
                  <a:gd name="T77" fmla="*/ 228 h 388"/>
                  <a:gd name="T78" fmla="*/ 330 w 500"/>
                  <a:gd name="T79" fmla="*/ 222 h 388"/>
                  <a:gd name="T80" fmla="*/ 431 w 500"/>
                  <a:gd name="T81" fmla="*/ 307 h 388"/>
                  <a:gd name="T82" fmla="*/ 454 w 500"/>
                  <a:gd name="T83" fmla="*/ 256 h 388"/>
                  <a:gd name="T84" fmla="*/ 476 w 500"/>
                  <a:gd name="T85" fmla="*/ 208 h 388"/>
                  <a:gd name="T86" fmla="*/ 485 w 500"/>
                  <a:gd name="T87" fmla="*/ 176 h 388"/>
                  <a:gd name="T88" fmla="*/ 436 w 500"/>
                  <a:gd name="T89" fmla="*/ 158 h 388"/>
                  <a:gd name="T90" fmla="*/ 306 w 500"/>
                  <a:gd name="T91" fmla="*/ 103 h 388"/>
                  <a:gd name="T92" fmla="*/ 139 w 500"/>
                  <a:gd name="T93" fmla="*/ 32 h 388"/>
                  <a:gd name="T94" fmla="*/ 90 w 500"/>
                  <a:gd name="T95" fmla="*/ 11 h 388"/>
                  <a:gd name="T96" fmla="*/ 93 w 500"/>
                  <a:gd name="T9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388">
                    <a:moveTo>
                      <a:pt x="93" y="0"/>
                    </a:moveTo>
                    <a:lnTo>
                      <a:pt x="189" y="41"/>
                    </a:lnTo>
                    <a:lnTo>
                      <a:pt x="304" y="91"/>
                    </a:lnTo>
                    <a:lnTo>
                      <a:pt x="375" y="116"/>
                    </a:lnTo>
                    <a:lnTo>
                      <a:pt x="447" y="141"/>
                    </a:lnTo>
                    <a:lnTo>
                      <a:pt x="496" y="156"/>
                    </a:lnTo>
                    <a:lnTo>
                      <a:pt x="500" y="171"/>
                    </a:lnTo>
                    <a:lnTo>
                      <a:pt x="485" y="208"/>
                    </a:lnTo>
                    <a:lnTo>
                      <a:pt x="453" y="285"/>
                    </a:lnTo>
                    <a:lnTo>
                      <a:pt x="429" y="351"/>
                    </a:lnTo>
                    <a:lnTo>
                      <a:pt x="414" y="384"/>
                    </a:lnTo>
                    <a:lnTo>
                      <a:pt x="398" y="388"/>
                    </a:lnTo>
                    <a:lnTo>
                      <a:pt x="166" y="291"/>
                    </a:lnTo>
                    <a:lnTo>
                      <a:pt x="5" y="232"/>
                    </a:lnTo>
                    <a:lnTo>
                      <a:pt x="0" y="221"/>
                    </a:lnTo>
                    <a:lnTo>
                      <a:pt x="31" y="142"/>
                    </a:lnTo>
                    <a:lnTo>
                      <a:pt x="58" y="75"/>
                    </a:lnTo>
                    <a:lnTo>
                      <a:pt x="81" y="11"/>
                    </a:lnTo>
                    <a:lnTo>
                      <a:pt x="90" y="20"/>
                    </a:lnTo>
                    <a:lnTo>
                      <a:pt x="92" y="44"/>
                    </a:lnTo>
                    <a:lnTo>
                      <a:pt x="246" y="217"/>
                    </a:lnTo>
                    <a:lnTo>
                      <a:pt x="479" y="207"/>
                    </a:lnTo>
                    <a:lnTo>
                      <a:pt x="473" y="216"/>
                    </a:lnTo>
                    <a:lnTo>
                      <a:pt x="247" y="235"/>
                    </a:lnTo>
                    <a:lnTo>
                      <a:pt x="234" y="229"/>
                    </a:lnTo>
                    <a:lnTo>
                      <a:pt x="86" y="60"/>
                    </a:lnTo>
                    <a:lnTo>
                      <a:pt x="73" y="65"/>
                    </a:lnTo>
                    <a:lnTo>
                      <a:pt x="42" y="146"/>
                    </a:lnTo>
                    <a:lnTo>
                      <a:pt x="148" y="158"/>
                    </a:lnTo>
                    <a:lnTo>
                      <a:pt x="37" y="156"/>
                    </a:lnTo>
                    <a:lnTo>
                      <a:pt x="19" y="213"/>
                    </a:lnTo>
                    <a:lnTo>
                      <a:pt x="23" y="220"/>
                    </a:lnTo>
                    <a:lnTo>
                      <a:pt x="139" y="265"/>
                    </a:lnTo>
                    <a:lnTo>
                      <a:pt x="249" y="307"/>
                    </a:lnTo>
                    <a:lnTo>
                      <a:pt x="332" y="345"/>
                    </a:lnTo>
                    <a:lnTo>
                      <a:pt x="391" y="374"/>
                    </a:lnTo>
                    <a:lnTo>
                      <a:pt x="405" y="373"/>
                    </a:lnTo>
                    <a:lnTo>
                      <a:pt x="422" y="329"/>
                    </a:lnTo>
                    <a:lnTo>
                      <a:pt x="318" y="228"/>
                    </a:lnTo>
                    <a:lnTo>
                      <a:pt x="330" y="222"/>
                    </a:lnTo>
                    <a:lnTo>
                      <a:pt x="431" y="307"/>
                    </a:lnTo>
                    <a:lnTo>
                      <a:pt x="454" y="256"/>
                    </a:lnTo>
                    <a:lnTo>
                      <a:pt x="476" y="208"/>
                    </a:lnTo>
                    <a:lnTo>
                      <a:pt x="485" y="176"/>
                    </a:lnTo>
                    <a:lnTo>
                      <a:pt x="436" y="158"/>
                    </a:lnTo>
                    <a:lnTo>
                      <a:pt x="306" y="103"/>
                    </a:lnTo>
                    <a:lnTo>
                      <a:pt x="139" y="32"/>
                    </a:lnTo>
                    <a:lnTo>
                      <a:pt x="90" y="11"/>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397" name="Group 149"/>
            <p:cNvGrpSpPr>
              <a:grpSpLocks/>
            </p:cNvGrpSpPr>
            <p:nvPr/>
          </p:nvGrpSpPr>
          <p:grpSpPr bwMode="auto">
            <a:xfrm>
              <a:off x="3558" y="1204"/>
              <a:ext cx="500" cy="447"/>
              <a:chOff x="3558" y="1204"/>
              <a:chExt cx="500" cy="447"/>
            </a:xfrm>
          </p:grpSpPr>
          <p:sp>
            <p:nvSpPr>
              <p:cNvPr id="53398" name="Freeform 150"/>
              <p:cNvSpPr>
                <a:spLocks/>
              </p:cNvSpPr>
              <p:nvPr/>
            </p:nvSpPr>
            <p:spPr bwMode="auto">
              <a:xfrm>
                <a:off x="3568" y="1211"/>
                <a:ext cx="481" cy="432"/>
              </a:xfrm>
              <a:custGeom>
                <a:avLst/>
                <a:gdLst>
                  <a:gd name="T0" fmla="*/ 125 w 481"/>
                  <a:gd name="T1" fmla="*/ 0 h 432"/>
                  <a:gd name="T2" fmla="*/ 56 w 481"/>
                  <a:gd name="T3" fmla="*/ 102 h 432"/>
                  <a:gd name="T4" fmla="*/ 9 w 481"/>
                  <a:gd name="T5" fmla="*/ 172 h 432"/>
                  <a:gd name="T6" fmla="*/ 0 w 481"/>
                  <a:gd name="T7" fmla="*/ 194 h 432"/>
                  <a:gd name="T8" fmla="*/ 103 w 481"/>
                  <a:gd name="T9" fmla="*/ 257 h 432"/>
                  <a:gd name="T10" fmla="*/ 220 w 481"/>
                  <a:gd name="T11" fmla="*/ 340 h 432"/>
                  <a:gd name="T12" fmla="*/ 292 w 481"/>
                  <a:gd name="T13" fmla="*/ 391 h 432"/>
                  <a:gd name="T14" fmla="*/ 337 w 481"/>
                  <a:gd name="T15" fmla="*/ 426 h 432"/>
                  <a:gd name="T16" fmla="*/ 347 w 481"/>
                  <a:gd name="T17" fmla="*/ 432 h 432"/>
                  <a:gd name="T18" fmla="*/ 360 w 481"/>
                  <a:gd name="T19" fmla="*/ 426 h 432"/>
                  <a:gd name="T20" fmla="*/ 386 w 481"/>
                  <a:gd name="T21" fmla="*/ 387 h 432"/>
                  <a:gd name="T22" fmla="*/ 416 w 481"/>
                  <a:gd name="T23" fmla="*/ 346 h 432"/>
                  <a:gd name="T24" fmla="*/ 445 w 481"/>
                  <a:gd name="T25" fmla="*/ 308 h 432"/>
                  <a:gd name="T26" fmla="*/ 464 w 481"/>
                  <a:gd name="T27" fmla="*/ 280 h 432"/>
                  <a:gd name="T28" fmla="*/ 481 w 481"/>
                  <a:gd name="T29" fmla="*/ 254 h 432"/>
                  <a:gd name="T30" fmla="*/ 478 w 481"/>
                  <a:gd name="T31" fmla="*/ 239 h 432"/>
                  <a:gd name="T32" fmla="*/ 359 w 481"/>
                  <a:gd name="T33" fmla="*/ 163 h 432"/>
                  <a:gd name="T34" fmla="*/ 308 w 481"/>
                  <a:gd name="T35" fmla="*/ 127 h 432"/>
                  <a:gd name="T36" fmla="*/ 220 w 481"/>
                  <a:gd name="T37" fmla="*/ 64 h 432"/>
                  <a:gd name="T38" fmla="*/ 174 w 481"/>
                  <a:gd name="T39" fmla="*/ 28 h 432"/>
                  <a:gd name="T40" fmla="*/ 135 w 481"/>
                  <a:gd name="T41" fmla="*/ 6 h 432"/>
                  <a:gd name="T42" fmla="*/ 125 w 481"/>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32">
                    <a:moveTo>
                      <a:pt x="125" y="0"/>
                    </a:moveTo>
                    <a:lnTo>
                      <a:pt x="56" y="102"/>
                    </a:lnTo>
                    <a:lnTo>
                      <a:pt x="9" y="172"/>
                    </a:lnTo>
                    <a:lnTo>
                      <a:pt x="0" y="194"/>
                    </a:lnTo>
                    <a:lnTo>
                      <a:pt x="103" y="257"/>
                    </a:lnTo>
                    <a:lnTo>
                      <a:pt x="220" y="340"/>
                    </a:lnTo>
                    <a:lnTo>
                      <a:pt x="292" y="391"/>
                    </a:lnTo>
                    <a:lnTo>
                      <a:pt x="337" y="426"/>
                    </a:lnTo>
                    <a:lnTo>
                      <a:pt x="347" y="432"/>
                    </a:lnTo>
                    <a:lnTo>
                      <a:pt x="360" y="426"/>
                    </a:lnTo>
                    <a:lnTo>
                      <a:pt x="386" y="387"/>
                    </a:lnTo>
                    <a:lnTo>
                      <a:pt x="416" y="346"/>
                    </a:lnTo>
                    <a:lnTo>
                      <a:pt x="445" y="308"/>
                    </a:lnTo>
                    <a:lnTo>
                      <a:pt x="464" y="280"/>
                    </a:lnTo>
                    <a:lnTo>
                      <a:pt x="481" y="254"/>
                    </a:lnTo>
                    <a:lnTo>
                      <a:pt x="478" y="239"/>
                    </a:lnTo>
                    <a:lnTo>
                      <a:pt x="359" y="163"/>
                    </a:lnTo>
                    <a:lnTo>
                      <a:pt x="308" y="127"/>
                    </a:lnTo>
                    <a:lnTo>
                      <a:pt x="220" y="64"/>
                    </a:lnTo>
                    <a:lnTo>
                      <a:pt x="174" y="28"/>
                    </a:lnTo>
                    <a:lnTo>
                      <a:pt x="135" y="6"/>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399" name="Freeform 151"/>
              <p:cNvSpPr>
                <a:spLocks/>
              </p:cNvSpPr>
              <p:nvPr/>
            </p:nvSpPr>
            <p:spPr bwMode="auto">
              <a:xfrm>
                <a:off x="3558" y="1204"/>
                <a:ext cx="500" cy="447"/>
              </a:xfrm>
              <a:custGeom>
                <a:avLst/>
                <a:gdLst>
                  <a:gd name="T0" fmla="*/ 141 w 500"/>
                  <a:gd name="T1" fmla="*/ 0 h 447"/>
                  <a:gd name="T2" fmla="*/ 226 w 500"/>
                  <a:gd name="T3" fmla="*/ 62 h 447"/>
                  <a:gd name="T4" fmla="*/ 327 w 500"/>
                  <a:gd name="T5" fmla="*/ 136 h 447"/>
                  <a:gd name="T6" fmla="*/ 391 w 500"/>
                  <a:gd name="T7" fmla="*/ 176 h 447"/>
                  <a:gd name="T8" fmla="*/ 456 w 500"/>
                  <a:gd name="T9" fmla="*/ 217 h 447"/>
                  <a:gd name="T10" fmla="*/ 499 w 500"/>
                  <a:gd name="T11" fmla="*/ 243 h 447"/>
                  <a:gd name="T12" fmla="*/ 500 w 500"/>
                  <a:gd name="T13" fmla="*/ 260 h 447"/>
                  <a:gd name="T14" fmla="*/ 477 w 500"/>
                  <a:gd name="T15" fmla="*/ 292 h 447"/>
                  <a:gd name="T16" fmla="*/ 430 w 500"/>
                  <a:gd name="T17" fmla="*/ 358 h 447"/>
                  <a:gd name="T18" fmla="*/ 392 w 500"/>
                  <a:gd name="T19" fmla="*/ 418 h 447"/>
                  <a:gd name="T20" fmla="*/ 369 w 500"/>
                  <a:gd name="T21" fmla="*/ 447 h 447"/>
                  <a:gd name="T22" fmla="*/ 352 w 500"/>
                  <a:gd name="T23" fmla="*/ 447 h 447"/>
                  <a:gd name="T24" fmla="*/ 148 w 500"/>
                  <a:gd name="T25" fmla="*/ 300 h 447"/>
                  <a:gd name="T26" fmla="*/ 4 w 500"/>
                  <a:gd name="T27" fmla="*/ 207 h 447"/>
                  <a:gd name="T28" fmla="*/ 0 w 500"/>
                  <a:gd name="T29" fmla="*/ 196 h 447"/>
                  <a:gd name="T30" fmla="*/ 50 w 500"/>
                  <a:gd name="T31" fmla="*/ 126 h 447"/>
                  <a:gd name="T32" fmla="*/ 91 w 500"/>
                  <a:gd name="T33" fmla="*/ 66 h 447"/>
                  <a:gd name="T34" fmla="*/ 127 w 500"/>
                  <a:gd name="T35" fmla="*/ 8 h 447"/>
                  <a:gd name="T36" fmla="*/ 134 w 500"/>
                  <a:gd name="T37" fmla="*/ 19 h 447"/>
                  <a:gd name="T38" fmla="*/ 130 w 500"/>
                  <a:gd name="T39" fmla="*/ 42 h 447"/>
                  <a:gd name="T40" fmla="*/ 242 w 500"/>
                  <a:gd name="T41" fmla="*/ 247 h 447"/>
                  <a:gd name="T42" fmla="*/ 473 w 500"/>
                  <a:gd name="T43" fmla="*/ 290 h 447"/>
                  <a:gd name="T44" fmla="*/ 464 w 500"/>
                  <a:gd name="T45" fmla="*/ 298 h 447"/>
                  <a:gd name="T46" fmla="*/ 239 w 500"/>
                  <a:gd name="T47" fmla="*/ 265 h 447"/>
                  <a:gd name="T48" fmla="*/ 228 w 500"/>
                  <a:gd name="T49" fmla="*/ 256 h 447"/>
                  <a:gd name="T50" fmla="*/ 122 w 500"/>
                  <a:gd name="T51" fmla="*/ 57 h 447"/>
                  <a:gd name="T52" fmla="*/ 108 w 500"/>
                  <a:gd name="T53" fmla="*/ 59 h 447"/>
                  <a:gd name="T54" fmla="*/ 60 w 500"/>
                  <a:gd name="T55" fmla="*/ 131 h 447"/>
                  <a:gd name="T56" fmla="*/ 159 w 500"/>
                  <a:gd name="T57" fmla="*/ 166 h 447"/>
                  <a:gd name="T58" fmla="*/ 51 w 500"/>
                  <a:gd name="T59" fmla="*/ 140 h 447"/>
                  <a:gd name="T60" fmla="*/ 22 w 500"/>
                  <a:gd name="T61" fmla="*/ 192 h 447"/>
                  <a:gd name="T62" fmla="*/ 24 w 500"/>
                  <a:gd name="T63" fmla="*/ 200 h 447"/>
                  <a:gd name="T64" fmla="*/ 127 w 500"/>
                  <a:gd name="T65" fmla="*/ 269 h 447"/>
                  <a:gd name="T66" fmla="*/ 225 w 500"/>
                  <a:gd name="T67" fmla="*/ 335 h 447"/>
                  <a:gd name="T68" fmla="*/ 298 w 500"/>
                  <a:gd name="T69" fmla="*/ 390 h 447"/>
                  <a:gd name="T70" fmla="*/ 348 w 500"/>
                  <a:gd name="T71" fmla="*/ 432 h 447"/>
                  <a:gd name="T72" fmla="*/ 363 w 500"/>
                  <a:gd name="T73" fmla="*/ 434 h 447"/>
                  <a:gd name="T74" fmla="*/ 389 w 500"/>
                  <a:gd name="T75" fmla="*/ 394 h 447"/>
                  <a:gd name="T76" fmla="*/ 310 w 500"/>
                  <a:gd name="T77" fmla="*/ 273 h 447"/>
                  <a:gd name="T78" fmla="*/ 324 w 500"/>
                  <a:gd name="T79" fmla="*/ 272 h 447"/>
                  <a:gd name="T80" fmla="*/ 404 w 500"/>
                  <a:gd name="T81" fmla="*/ 376 h 447"/>
                  <a:gd name="T82" fmla="*/ 436 w 500"/>
                  <a:gd name="T83" fmla="*/ 330 h 447"/>
                  <a:gd name="T84" fmla="*/ 469 w 500"/>
                  <a:gd name="T85" fmla="*/ 291 h 447"/>
                  <a:gd name="T86" fmla="*/ 486 w 500"/>
                  <a:gd name="T87" fmla="*/ 261 h 447"/>
                  <a:gd name="T88" fmla="*/ 441 w 500"/>
                  <a:gd name="T89" fmla="*/ 231 h 447"/>
                  <a:gd name="T90" fmla="*/ 326 w 500"/>
                  <a:gd name="T91" fmla="*/ 148 h 447"/>
                  <a:gd name="T92" fmla="*/ 180 w 500"/>
                  <a:gd name="T93" fmla="*/ 41 h 447"/>
                  <a:gd name="T94" fmla="*/ 136 w 500"/>
                  <a:gd name="T95" fmla="*/ 10 h 447"/>
                  <a:gd name="T96" fmla="*/ 141 w 500"/>
                  <a:gd name="T9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447">
                    <a:moveTo>
                      <a:pt x="141" y="0"/>
                    </a:moveTo>
                    <a:lnTo>
                      <a:pt x="226" y="62"/>
                    </a:lnTo>
                    <a:lnTo>
                      <a:pt x="327" y="136"/>
                    </a:lnTo>
                    <a:lnTo>
                      <a:pt x="391" y="176"/>
                    </a:lnTo>
                    <a:lnTo>
                      <a:pt x="456" y="217"/>
                    </a:lnTo>
                    <a:lnTo>
                      <a:pt x="499" y="243"/>
                    </a:lnTo>
                    <a:lnTo>
                      <a:pt x="500" y="260"/>
                    </a:lnTo>
                    <a:lnTo>
                      <a:pt x="477" y="292"/>
                    </a:lnTo>
                    <a:lnTo>
                      <a:pt x="430" y="358"/>
                    </a:lnTo>
                    <a:lnTo>
                      <a:pt x="392" y="418"/>
                    </a:lnTo>
                    <a:lnTo>
                      <a:pt x="369" y="447"/>
                    </a:lnTo>
                    <a:lnTo>
                      <a:pt x="352" y="447"/>
                    </a:lnTo>
                    <a:lnTo>
                      <a:pt x="148" y="300"/>
                    </a:lnTo>
                    <a:lnTo>
                      <a:pt x="4" y="207"/>
                    </a:lnTo>
                    <a:lnTo>
                      <a:pt x="0" y="196"/>
                    </a:lnTo>
                    <a:lnTo>
                      <a:pt x="50" y="126"/>
                    </a:lnTo>
                    <a:lnTo>
                      <a:pt x="91" y="66"/>
                    </a:lnTo>
                    <a:lnTo>
                      <a:pt x="127" y="8"/>
                    </a:lnTo>
                    <a:lnTo>
                      <a:pt x="134" y="19"/>
                    </a:lnTo>
                    <a:lnTo>
                      <a:pt x="130" y="42"/>
                    </a:lnTo>
                    <a:lnTo>
                      <a:pt x="242" y="247"/>
                    </a:lnTo>
                    <a:lnTo>
                      <a:pt x="473" y="290"/>
                    </a:lnTo>
                    <a:lnTo>
                      <a:pt x="464" y="298"/>
                    </a:lnTo>
                    <a:lnTo>
                      <a:pt x="239" y="265"/>
                    </a:lnTo>
                    <a:lnTo>
                      <a:pt x="228" y="256"/>
                    </a:lnTo>
                    <a:lnTo>
                      <a:pt x="122" y="57"/>
                    </a:lnTo>
                    <a:lnTo>
                      <a:pt x="108" y="59"/>
                    </a:lnTo>
                    <a:lnTo>
                      <a:pt x="60" y="131"/>
                    </a:lnTo>
                    <a:lnTo>
                      <a:pt x="159" y="166"/>
                    </a:lnTo>
                    <a:lnTo>
                      <a:pt x="51" y="140"/>
                    </a:lnTo>
                    <a:lnTo>
                      <a:pt x="22" y="192"/>
                    </a:lnTo>
                    <a:lnTo>
                      <a:pt x="24" y="200"/>
                    </a:lnTo>
                    <a:lnTo>
                      <a:pt x="127" y="269"/>
                    </a:lnTo>
                    <a:lnTo>
                      <a:pt x="225" y="335"/>
                    </a:lnTo>
                    <a:lnTo>
                      <a:pt x="298" y="390"/>
                    </a:lnTo>
                    <a:lnTo>
                      <a:pt x="348" y="432"/>
                    </a:lnTo>
                    <a:lnTo>
                      <a:pt x="363" y="434"/>
                    </a:lnTo>
                    <a:lnTo>
                      <a:pt x="389" y="394"/>
                    </a:lnTo>
                    <a:lnTo>
                      <a:pt x="310" y="273"/>
                    </a:lnTo>
                    <a:lnTo>
                      <a:pt x="324" y="272"/>
                    </a:lnTo>
                    <a:lnTo>
                      <a:pt x="404" y="376"/>
                    </a:lnTo>
                    <a:lnTo>
                      <a:pt x="436" y="330"/>
                    </a:lnTo>
                    <a:lnTo>
                      <a:pt x="469" y="291"/>
                    </a:lnTo>
                    <a:lnTo>
                      <a:pt x="486" y="261"/>
                    </a:lnTo>
                    <a:lnTo>
                      <a:pt x="441" y="231"/>
                    </a:lnTo>
                    <a:lnTo>
                      <a:pt x="326" y="148"/>
                    </a:lnTo>
                    <a:lnTo>
                      <a:pt x="180" y="41"/>
                    </a:lnTo>
                    <a:lnTo>
                      <a:pt x="136" y="1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53492" name="Group 244"/>
          <p:cNvGrpSpPr>
            <a:grpSpLocks/>
          </p:cNvGrpSpPr>
          <p:nvPr/>
        </p:nvGrpSpPr>
        <p:grpSpPr bwMode="auto">
          <a:xfrm>
            <a:off x="2660650" y="5267325"/>
            <a:ext cx="2703513" cy="866775"/>
            <a:chOff x="2792" y="3888"/>
            <a:chExt cx="3360" cy="240"/>
          </a:xfrm>
        </p:grpSpPr>
        <p:sp>
          <p:nvSpPr>
            <p:cNvPr id="53493" name="Line 245"/>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3494" name="Line 246"/>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3495" name="Text Box 247"/>
          <p:cNvSpPr txBox="1">
            <a:spLocks noChangeArrowheads="1"/>
          </p:cNvSpPr>
          <p:nvPr/>
        </p:nvSpPr>
        <p:spPr bwMode="auto">
          <a:xfrm>
            <a:off x="2647950" y="5270500"/>
            <a:ext cx="2806700" cy="86201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Gültige Einzelergebnisse</a:t>
            </a:r>
          </a:p>
          <a:p>
            <a:pPr algn="ctr">
              <a:lnSpc>
                <a:spcPct val="100000"/>
              </a:lnSpc>
            </a:pPr>
            <a:r>
              <a:rPr lang="de-DE" altLang="en-US" sz="1700">
                <a:solidFill>
                  <a:srgbClr val="FFFFFF"/>
                </a:solidFill>
                <a:latin typeface="Arial" charset="0"/>
              </a:rPr>
              <a:t>werden für eine </a:t>
            </a:r>
            <a:r>
              <a:rPr lang="de-DE" altLang="en-US" sz="1700">
                <a:solidFill>
                  <a:srgbClr val="FFFF00"/>
                </a:solidFill>
                <a:latin typeface="Arial" charset="0"/>
              </a:rPr>
              <a:t>definierte</a:t>
            </a:r>
          </a:p>
          <a:p>
            <a:pPr algn="ctr">
              <a:lnSpc>
                <a:spcPct val="100000"/>
              </a:lnSpc>
            </a:pPr>
            <a:r>
              <a:rPr lang="de-DE" altLang="en-US" sz="1700">
                <a:solidFill>
                  <a:srgbClr val="FFFF00"/>
                </a:solidFill>
                <a:latin typeface="Arial" charset="0"/>
              </a:rPr>
              <a:t> Öffentlichkeit</a:t>
            </a:r>
            <a:r>
              <a:rPr lang="de-DE" altLang="en-US" sz="1700">
                <a:solidFill>
                  <a:srgbClr val="FFFFFF"/>
                </a:solidFill>
                <a:latin typeface="Arial" charset="0"/>
              </a:rPr>
              <a:t> sichtbar.</a:t>
            </a:r>
          </a:p>
        </p:txBody>
      </p:sp>
      <p:sp>
        <p:nvSpPr>
          <p:cNvPr id="53496" name="Rectangle 248"/>
          <p:cNvSpPr>
            <a:spLocks noChangeArrowheads="1"/>
          </p:cNvSpPr>
          <p:nvPr/>
        </p:nvSpPr>
        <p:spPr bwMode="auto">
          <a:xfrm>
            <a:off x="6173788" y="2520950"/>
            <a:ext cx="525462" cy="5588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3100" b="0">
                <a:solidFill>
                  <a:srgbClr val="FFFF00"/>
                </a:solidFill>
                <a:latin typeface="Wingdings" pitchFamily="2" charset="2"/>
              </a:rPr>
              <a:t>þ</a:t>
            </a:r>
          </a:p>
        </p:txBody>
      </p:sp>
      <p:sp>
        <p:nvSpPr>
          <p:cNvPr id="53497" name="Rectangle 249"/>
          <p:cNvSpPr>
            <a:spLocks noChangeArrowheads="1"/>
          </p:cNvSpPr>
          <p:nvPr/>
        </p:nvSpPr>
        <p:spPr bwMode="auto">
          <a:xfrm>
            <a:off x="803275" y="3752850"/>
            <a:ext cx="6248400" cy="1081088"/>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anchor="ctr"/>
          <a:lstStyle/>
          <a:p>
            <a:endParaRPr lang="en-GB"/>
          </a:p>
        </p:txBody>
      </p:sp>
      <p:sp>
        <p:nvSpPr>
          <p:cNvPr id="53528" name="Text Box 280"/>
          <p:cNvSpPr txBox="1">
            <a:spLocks noChangeArrowheads="1"/>
          </p:cNvSpPr>
          <p:nvPr/>
        </p:nvSpPr>
        <p:spPr bwMode="auto">
          <a:xfrm>
            <a:off x="895350" y="3825875"/>
            <a:ext cx="1443038" cy="284163"/>
          </a:xfrm>
          <a:prstGeom prst="rect">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124</a:t>
            </a:r>
          </a:p>
        </p:txBody>
      </p:sp>
      <p:grpSp>
        <p:nvGrpSpPr>
          <p:cNvPr id="53574" name="Group 326"/>
          <p:cNvGrpSpPr>
            <a:grpSpLocks/>
          </p:cNvGrpSpPr>
          <p:nvPr/>
        </p:nvGrpSpPr>
        <p:grpSpPr bwMode="auto">
          <a:xfrm>
            <a:off x="2593975" y="4113213"/>
            <a:ext cx="730250" cy="666750"/>
            <a:chOff x="3494" y="1099"/>
            <a:chExt cx="564" cy="552"/>
          </a:xfrm>
        </p:grpSpPr>
        <p:grpSp>
          <p:nvGrpSpPr>
            <p:cNvPr id="53575" name="Group 327"/>
            <p:cNvGrpSpPr>
              <a:grpSpLocks/>
            </p:cNvGrpSpPr>
            <p:nvPr/>
          </p:nvGrpSpPr>
          <p:grpSpPr bwMode="auto">
            <a:xfrm>
              <a:off x="3494" y="1099"/>
              <a:ext cx="483" cy="322"/>
              <a:chOff x="3494" y="1099"/>
              <a:chExt cx="483" cy="322"/>
            </a:xfrm>
          </p:grpSpPr>
          <p:sp>
            <p:nvSpPr>
              <p:cNvPr id="53576" name="Freeform 328"/>
              <p:cNvSpPr>
                <a:spLocks/>
              </p:cNvSpPr>
              <p:nvPr/>
            </p:nvSpPr>
            <p:spPr bwMode="auto">
              <a:xfrm>
                <a:off x="3505" y="1108"/>
                <a:ext cx="464" cy="307"/>
              </a:xfrm>
              <a:custGeom>
                <a:avLst/>
                <a:gdLst>
                  <a:gd name="T0" fmla="*/ 35 w 464"/>
                  <a:gd name="T1" fmla="*/ 0 h 307"/>
                  <a:gd name="T2" fmla="*/ 14 w 464"/>
                  <a:gd name="T3" fmla="*/ 123 h 307"/>
                  <a:gd name="T4" fmla="*/ 0 w 464"/>
                  <a:gd name="T5" fmla="*/ 206 h 307"/>
                  <a:gd name="T6" fmla="*/ 1 w 464"/>
                  <a:gd name="T7" fmla="*/ 228 h 307"/>
                  <a:gd name="T8" fmla="*/ 120 w 464"/>
                  <a:gd name="T9" fmla="*/ 244 h 307"/>
                  <a:gd name="T10" fmla="*/ 261 w 464"/>
                  <a:gd name="T11" fmla="*/ 273 h 307"/>
                  <a:gd name="T12" fmla="*/ 347 w 464"/>
                  <a:gd name="T13" fmla="*/ 292 h 307"/>
                  <a:gd name="T14" fmla="*/ 403 w 464"/>
                  <a:gd name="T15" fmla="*/ 306 h 307"/>
                  <a:gd name="T16" fmla="*/ 413 w 464"/>
                  <a:gd name="T17" fmla="*/ 307 h 307"/>
                  <a:gd name="T18" fmla="*/ 422 w 464"/>
                  <a:gd name="T19" fmla="*/ 297 h 307"/>
                  <a:gd name="T20" fmla="*/ 431 w 464"/>
                  <a:gd name="T21" fmla="*/ 249 h 307"/>
                  <a:gd name="T22" fmla="*/ 442 w 464"/>
                  <a:gd name="T23" fmla="*/ 199 h 307"/>
                  <a:gd name="T24" fmla="*/ 452 w 464"/>
                  <a:gd name="T25" fmla="*/ 152 h 307"/>
                  <a:gd name="T26" fmla="*/ 458 w 464"/>
                  <a:gd name="T27" fmla="*/ 118 h 307"/>
                  <a:gd name="T28" fmla="*/ 464 w 464"/>
                  <a:gd name="T29" fmla="*/ 87 h 307"/>
                  <a:gd name="T30" fmla="*/ 455 w 464"/>
                  <a:gd name="T31" fmla="*/ 76 h 307"/>
                  <a:gd name="T32" fmla="*/ 315 w 464"/>
                  <a:gd name="T33" fmla="*/ 54 h 307"/>
                  <a:gd name="T34" fmla="*/ 254 w 464"/>
                  <a:gd name="T35" fmla="*/ 43 h 307"/>
                  <a:gd name="T36" fmla="*/ 149 w 464"/>
                  <a:gd name="T37" fmla="*/ 21 h 307"/>
                  <a:gd name="T38" fmla="*/ 92 w 464"/>
                  <a:gd name="T39" fmla="*/ 6 h 307"/>
                  <a:gd name="T40" fmla="*/ 47 w 464"/>
                  <a:gd name="T41" fmla="*/ 2 h 307"/>
                  <a:gd name="T42" fmla="*/ 35 w 464"/>
                  <a:gd name="T4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4" h="307">
                    <a:moveTo>
                      <a:pt x="35" y="0"/>
                    </a:moveTo>
                    <a:lnTo>
                      <a:pt x="14" y="123"/>
                    </a:lnTo>
                    <a:lnTo>
                      <a:pt x="0" y="206"/>
                    </a:lnTo>
                    <a:lnTo>
                      <a:pt x="1" y="228"/>
                    </a:lnTo>
                    <a:lnTo>
                      <a:pt x="120" y="244"/>
                    </a:lnTo>
                    <a:lnTo>
                      <a:pt x="261" y="273"/>
                    </a:lnTo>
                    <a:lnTo>
                      <a:pt x="347" y="292"/>
                    </a:lnTo>
                    <a:lnTo>
                      <a:pt x="403" y="306"/>
                    </a:lnTo>
                    <a:lnTo>
                      <a:pt x="413" y="307"/>
                    </a:lnTo>
                    <a:lnTo>
                      <a:pt x="422" y="297"/>
                    </a:lnTo>
                    <a:lnTo>
                      <a:pt x="431" y="249"/>
                    </a:lnTo>
                    <a:lnTo>
                      <a:pt x="442" y="199"/>
                    </a:lnTo>
                    <a:lnTo>
                      <a:pt x="452" y="152"/>
                    </a:lnTo>
                    <a:lnTo>
                      <a:pt x="458" y="118"/>
                    </a:lnTo>
                    <a:lnTo>
                      <a:pt x="464" y="87"/>
                    </a:lnTo>
                    <a:lnTo>
                      <a:pt x="455" y="76"/>
                    </a:lnTo>
                    <a:lnTo>
                      <a:pt x="315" y="54"/>
                    </a:lnTo>
                    <a:lnTo>
                      <a:pt x="254" y="43"/>
                    </a:lnTo>
                    <a:lnTo>
                      <a:pt x="149" y="21"/>
                    </a:lnTo>
                    <a:lnTo>
                      <a:pt x="92" y="6"/>
                    </a:lnTo>
                    <a:lnTo>
                      <a:pt x="47" y="2"/>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577" name="Freeform 329"/>
              <p:cNvSpPr>
                <a:spLocks/>
              </p:cNvSpPr>
              <p:nvPr/>
            </p:nvSpPr>
            <p:spPr bwMode="auto">
              <a:xfrm>
                <a:off x="3494" y="1099"/>
                <a:ext cx="483" cy="322"/>
              </a:xfrm>
              <a:custGeom>
                <a:avLst/>
                <a:gdLst>
                  <a:gd name="T0" fmla="*/ 50 w 483"/>
                  <a:gd name="T1" fmla="*/ 0 h 322"/>
                  <a:gd name="T2" fmla="*/ 152 w 483"/>
                  <a:gd name="T3" fmla="*/ 22 h 322"/>
                  <a:gd name="T4" fmla="*/ 274 w 483"/>
                  <a:gd name="T5" fmla="*/ 50 h 322"/>
                  <a:gd name="T6" fmla="*/ 349 w 483"/>
                  <a:gd name="T7" fmla="*/ 60 h 322"/>
                  <a:gd name="T8" fmla="*/ 426 w 483"/>
                  <a:gd name="T9" fmla="*/ 70 h 322"/>
                  <a:gd name="T10" fmla="*/ 475 w 483"/>
                  <a:gd name="T11" fmla="*/ 77 h 322"/>
                  <a:gd name="T12" fmla="*/ 483 w 483"/>
                  <a:gd name="T13" fmla="*/ 92 h 322"/>
                  <a:gd name="T14" fmla="*/ 475 w 483"/>
                  <a:gd name="T15" fmla="*/ 129 h 322"/>
                  <a:gd name="T16" fmla="*/ 459 w 483"/>
                  <a:gd name="T17" fmla="*/ 210 h 322"/>
                  <a:gd name="T18" fmla="*/ 448 w 483"/>
                  <a:gd name="T19" fmla="*/ 279 h 322"/>
                  <a:gd name="T20" fmla="*/ 439 w 483"/>
                  <a:gd name="T21" fmla="*/ 315 h 322"/>
                  <a:gd name="T22" fmla="*/ 424 w 483"/>
                  <a:gd name="T23" fmla="*/ 322 h 322"/>
                  <a:gd name="T24" fmla="*/ 177 w 483"/>
                  <a:gd name="T25" fmla="*/ 270 h 322"/>
                  <a:gd name="T26" fmla="*/ 8 w 483"/>
                  <a:gd name="T27" fmla="*/ 245 h 322"/>
                  <a:gd name="T28" fmla="*/ 0 w 483"/>
                  <a:gd name="T29" fmla="*/ 235 h 322"/>
                  <a:gd name="T30" fmla="*/ 17 w 483"/>
                  <a:gd name="T31" fmla="*/ 152 h 322"/>
                  <a:gd name="T32" fmla="*/ 30 w 483"/>
                  <a:gd name="T33" fmla="*/ 80 h 322"/>
                  <a:gd name="T34" fmla="*/ 40 w 483"/>
                  <a:gd name="T35" fmla="*/ 14 h 322"/>
                  <a:gd name="T36" fmla="*/ 51 w 483"/>
                  <a:gd name="T37" fmla="*/ 21 h 322"/>
                  <a:gd name="T38" fmla="*/ 57 w 483"/>
                  <a:gd name="T39" fmla="*/ 43 h 322"/>
                  <a:gd name="T40" fmla="*/ 242 w 483"/>
                  <a:gd name="T41" fmla="*/ 184 h 322"/>
                  <a:gd name="T42" fmla="*/ 470 w 483"/>
                  <a:gd name="T43" fmla="*/ 129 h 322"/>
                  <a:gd name="T44" fmla="*/ 465 w 483"/>
                  <a:gd name="T45" fmla="*/ 139 h 322"/>
                  <a:gd name="T46" fmla="*/ 246 w 483"/>
                  <a:gd name="T47" fmla="*/ 201 h 322"/>
                  <a:gd name="T48" fmla="*/ 233 w 483"/>
                  <a:gd name="T49" fmla="*/ 197 h 322"/>
                  <a:gd name="T50" fmla="*/ 54 w 483"/>
                  <a:gd name="T51" fmla="*/ 60 h 322"/>
                  <a:gd name="T52" fmla="*/ 43 w 483"/>
                  <a:gd name="T53" fmla="*/ 67 h 322"/>
                  <a:gd name="T54" fmla="*/ 28 w 483"/>
                  <a:gd name="T55" fmla="*/ 153 h 322"/>
                  <a:gd name="T56" fmla="*/ 133 w 483"/>
                  <a:gd name="T57" fmla="*/ 145 h 322"/>
                  <a:gd name="T58" fmla="*/ 23 w 483"/>
                  <a:gd name="T59" fmla="*/ 165 h 322"/>
                  <a:gd name="T60" fmla="*/ 18 w 483"/>
                  <a:gd name="T61" fmla="*/ 223 h 322"/>
                  <a:gd name="T62" fmla="*/ 22 w 483"/>
                  <a:gd name="T63" fmla="*/ 229 h 322"/>
                  <a:gd name="T64" fmla="*/ 144 w 483"/>
                  <a:gd name="T65" fmla="*/ 251 h 322"/>
                  <a:gd name="T66" fmla="*/ 262 w 483"/>
                  <a:gd name="T67" fmla="*/ 271 h 322"/>
                  <a:gd name="T68" fmla="*/ 351 w 483"/>
                  <a:gd name="T69" fmla="*/ 291 h 322"/>
                  <a:gd name="T70" fmla="*/ 414 w 483"/>
                  <a:gd name="T71" fmla="*/ 310 h 322"/>
                  <a:gd name="T72" fmla="*/ 429 w 483"/>
                  <a:gd name="T73" fmla="*/ 306 h 322"/>
                  <a:gd name="T74" fmla="*/ 437 w 483"/>
                  <a:gd name="T75" fmla="*/ 258 h 322"/>
                  <a:gd name="T76" fmla="*/ 313 w 483"/>
                  <a:gd name="T77" fmla="*/ 182 h 322"/>
                  <a:gd name="T78" fmla="*/ 326 w 483"/>
                  <a:gd name="T79" fmla="*/ 173 h 322"/>
                  <a:gd name="T80" fmla="*/ 441 w 483"/>
                  <a:gd name="T81" fmla="*/ 236 h 322"/>
                  <a:gd name="T82" fmla="*/ 453 w 483"/>
                  <a:gd name="T83" fmla="*/ 182 h 322"/>
                  <a:gd name="T84" fmla="*/ 467 w 483"/>
                  <a:gd name="T85" fmla="*/ 132 h 322"/>
                  <a:gd name="T86" fmla="*/ 470 w 483"/>
                  <a:gd name="T87" fmla="*/ 98 h 322"/>
                  <a:gd name="T88" fmla="*/ 417 w 483"/>
                  <a:gd name="T89" fmla="*/ 90 h 322"/>
                  <a:gd name="T90" fmla="*/ 278 w 483"/>
                  <a:gd name="T91" fmla="*/ 61 h 322"/>
                  <a:gd name="T92" fmla="*/ 100 w 483"/>
                  <a:gd name="T93" fmla="*/ 22 h 322"/>
                  <a:gd name="T94" fmla="*/ 49 w 483"/>
                  <a:gd name="T95" fmla="*/ 11 h 322"/>
                  <a:gd name="T96" fmla="*/ 50 w 483"/>
                  <a:gd name="T9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3" h="322">
                    <a:moveTo>
                      <a:pt x="50" y="0"/>
                    </a:moveTo>
                    <a:lnTo>
                      <a:pt x="152" y="22"/>
                    </a:lnTo>
                    <a:lnTo>
                      <a:pt x="274" y="50"/>
                    </a:lnTo>
                    <a:lnTo>
                      <a:pt x="349" y="60"/>
                    </a:lnTo>
                    <a:lnTo>
                      <a:pt x="426" y="70"/>
                    </a:lnTo>
                    <a:lnTo>
                      <a:pt x="475" y="77"/>
                    </a:lnTo>
                    <a:lnTo>
                      <a:pt x="483" y="92"/>
                    </a:lnTo>
                    <a:lnTo>
                      <a:pt x="475" y="129"/>
                    </a:lnTo>
                    <a:lnTo>
                      <a:pt x="459" y="210"/>
                    </a:lnTo>
                    <a:lnTo>
                      <a:pt x="448" y="279"/>
                    </a:lnTo>
                    <a:lnTo>
                      <a:pt x="439" y="315"/>
                    </a:lnTo>
                    <a:lnTo>
                      <a:pt x="424" y="322"/>
                    </a:lnTo>
                    <a:lnTo>
                      <a:pt x="177" y="270"/>
                    </a:lnTo>
                    <a:lnTo>
                      <a:pt x="8" y="245"/>
                    </a:lnTo>
                    <a:lnTo>
                      <a:pt x="0" y="235"/>
                    </a:lnTo>
                    <a:lnTo>
                      <a:pt x="17" y="152"/>
                    </a:lnTo>
                    <a:lnTo>
                      <a:pt x="30" y="80"/>
                    </a:lnTo>
                    <a:lnTo>
                      <a:pt x="40" y="14"/>
                    </a:lnTo>
                    <a:lnTo>
                      <a:pt x="51" y="21"/>
                    </a:lnTo>
                    <a:lnTo>
                      <a:pt x="57" y="43"/>
                    </a:lnTo>
                    <a:lnTo>
                      <a:pt x="242" y="184"/>
                    </a:lnTo>
                    <a:lnTo>
                      <a:pt x="470" y="129"/>
                    </a:lnTo>
                    <a:lnTo>
                      <a:pt x="465" y="139"/>
                    </a:lnTo>
                    <a:lnTo>
                      <a:pt x="246" y="201"/>
                    </a:lnTo>
                    <a:lnTo>
                      <a:pt x="233" y="197"/>
                    </a:lnTo>
                    <a:lnTo>
                      <a:pt x="54" y="60"/>
                    </a:lnTo>
                    <a:lnTo>
                      <a:pt x="43" y="67"/>
                    </a:lnTo>
                    <a:lnTo>
                      <a:pt x="28" y="153"/>
                    </a:lnTo>
                    <a:lnTo>
                      <a:pt x="133" y="145"/>
                    </a:lnTo>
                    <a:lnTo>
                      <a:pt x="23" y="165"/>
                    </a:lnTo>
                    <a:lnTo>
                      <a:pt x="18" y="223"/>
                    </a:lnTo>
                    <a:lnTo>
                      <a:pt x="22" y="229"/>
                    </a:lnTo>
                    <a:lnTo>
                      <a:pt x="144" y="251"/>
                    </a:lnTo>
                    <a:lnTo>
                      <a:pt x="262" y="271"/>
                    </a:lnTo>
                    <a:lnTo>
                      <a:pt x="351" y="291"/>
                    </a:lnTo>
                    <a:lnTo>
                      <a:pt x="414" y="310"/>
                    </a:lnTo>
                    <a:lnTo>
                      <a:pt x="429" y="306"/>
                    </a:lnTo>
                    <a:lnTo>
                      <a:pt x="437" y="258"/>
                    </a:lnTo>
                    <a:lnTo>
                      <a:pt x="313" y="182"/>
                    </a:lnTo>
                    <a:lnTo>
                      <a:pt x="326" y="173"/>
                    </a:lnTo>
                    <a:lnTo>
                      <a:pt x="441" y="236"/>
                    </a:lnTo>
                    <a:lnTo>
                      <a:pt x="453" y="182"/>
                    </a:lnTo>
                    <a:lnTo>
                      <a:pt x="467" y="132"/>
                    </a:lnTo>
                    <a:lnTo>
                      <a:pt x="470" y="98"/>
                    </a:lnTo>
                    <a:lnTo>
                      <a:pt x="417" y="90"/>
                    </a:lnTo>
                    <a:lnTo>
                      <a:pt x="278" y="61"/>
                    </a:lnTo>
                    <a:lnTo>
                      <a:pt x="100" y="22"/>
                    </a:lnTo>
                    <a:lnTo>
                      <a:pt x="49" y="1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578" name="Group 330"/>
            <p:cNvGrpSpPr>
              <a:grpSpLocks/>
            </p:cNvGrpSpPr>
            <p:nvPr/>
          </p:nvGrpSpPr>
          <p:grpSpPr bwMode="auto">
            <a:xfrm>
              <a:off x="3545" y="1157"/>
              <a:ext cx="500" cy="388"/>
              <a:chOff x="3545" y="1157"/>
              <a:chExt cx="500" cy="388"/>
            </a:xfrm>
          </p:grpSpPr>
          <p:sp>
            <p:nvSpPr>
              <p:cNvPr id="53579" name="Freeform 331"/>
              <p:cNvSpPr>
                <a:spLocks/>
              </p:cNvSpPr>
              <p:nvPr/>
            </p:nvSpPr>
            <p:spPr bwMode="auto">
              <a:xfrm>
                <a:off x="3555" y="1165"/>
                <a:ext cx="484" cy="372"/>
              </a:xfrm>
              <a:custGeom>
                <a:avLst/>
                <a:gdLst>
                  <a:gd name="T0" fmla="*/ 78 w 484"/>
                  <a:gd name="T1" fmla="*/ 0 h 372"/>
                  <a:gd name="T2" fmla="*/ 34 w 484"/>
                  <a:gd name="T3" fmla="*/ 115 h 372"/>
                  <a:gd name="T4" fmla="*/ 4 w 484"/>
                  <a:gd name="T5" fmla="*/ 193 h 372"/>
                  <a:gd name="T6" fmla="*/ 0 w 484"/>
                  <a:gd name="T7" fmla="*/ 217 h 372"/>
                  <a:gd name="T8" fmla="*/ 115 w 484"/>
                  <a:gd name="T9" fmla="*/ 255 h 372"/>
                  <a:gd name="T10" fmla="*/ 248 w 484"/>
                  <a:gd name="T11" fmla="*/ 310 h 372"/>
                  <a:gd name="T12" fmla="*/ 330 w 484"/>
                  <a:gd name="T13" fmla="*/ 344 h 372"/>
                  <a:gd name="T14" fmla="*/ 382 w 484"/>
                  <a:gd name="T15" fmla="*/ 368 h 372"/>
                  <a:gd name="T16" fmla="*/ 392 w 484"/>
                  <a:gd name="T17" fmla="*/ 372 h 372"/>
                  <a:gd name="T18" fmla="*/ 403 w 484"/>
                  <a:gd name="T19" fmla="*/ 364 h 372"/>
                  <a:gd name="T20" fmla="*/ 420 w 484"/>
                  <a:gd name="T21" fmla="*/ 320 h 372"/>
                  <a:gd name="T22" fmla="*/ 440 w 484"/>
                  <a:gd name="T23" fmla="*/ 272 h 372"/>
                  <a:gd name="T24" fmla="*/ 460 w 484"/>
                  <a:gd name="T25" fmla="*/ 228 h 372"/>
                  <a:gd name="T26" fmla="*/ 473 w 484"/>
                  <a:gd name="T27" fmla="*/ 196 h 372"/>
                  <a:gd name="T28" fmla="*/ 484 w 484"/>
                  <a:gd name="T29" fmla="*/ 167 h 372"/>
                  <a:gd name="T30" fmla="*/ 476 w 484"/>
                  <a:gd name="T31" fmla="*/ 153 h 372"/>
                  <a:gd name="T32" fmla="*/ 343 w 484"/>
                  <a:gd name="T33" fmla="*/ 107 h 372"/>
                  <a:gd name="T34" fmla="*/ 286 w 484"/>
                  <a:gd name="T35" fmla="*/ 84 h 372"/>
                  <a:gd name="T36" fmla="*/ 186 w 484"/>
                  <a:gd name="T37" fmla="*/ 42 h 372"/>
                  <a:gd name="T38" fmla="*/ 132 w 484"/>
                  <a:gd name="T39" fmla="*/ 16 h 372"/>
                  <a:gd name="T40" fmla="*/ 89 w 484"/>
                  <a:gd name="T41" fmla="*/ 4 h 372"/>
                  <a:gd name="T42" fmla="*/ 78 w 484"/>
                  <a:gd name="T43"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4" h="372">
                    <a:moveTo>
                      <a:pt x="78" y="0"/>
                    </a:moveTo>
                    <a:lnTo>
                      <a:pt x="34" y="115"/>
                    </a:lnTo>
                    <a:lnTo>
                      <a:pt x="4" y="193"/>
                    </a:lnTo>
                    <a:lnTo>
                      <a:pt x="0" y="217"/>
                    </a:lnTo>
                    <a:lnTo>
                      <a:pt x="115" y="255"/>
                    </a:lnTo>
                    <a:lnTo>
                      <a:pt x="248" y="310"/>
                    </a:lnTo>
                    <a:lnTo>
                      <a:pt x="330" y="344"/>
                    </a:lnTo>
                    <a:lnTo>
                      <a:pt x="382" y="368"/>
                    </a:lnTo>
                    <a:lnTo>
                      <a:pt x="392" y="372"/>
                    </a:lnTo>
                    <a:lnTo>
                      <a:pt x="403" y="364"/>
                    </a:lnTo>
                    <a:lnTo>
                      <a:pt x="420" y="320"/>
                    </a:lnTo>
                    <a:lnTo>
                      <a:pt x="440" y="272"/>
                    </a:lnTo>
                    <a:lnTo>
                      <a:pt x="460" y="228"/>
                    </a:lnTo>
                    <a:lnTo>
                      <a:pt x="473" y="196"/>
                    </a:lnTo>
                    <a:lnTo>
                      <a:pt x="484" y="167"/>
                    </a:lnTo>
                    <a:lnTo>
                      <a:pt x="476" y="153"/>
                    </a:lnTo>
                    <a:lnTo>
                      <a:pt x="343" y="107"/>
                    </a:lnTo>
                    <a:lnTo>
                      <a:pt x="286" y="84"/>
                    </a:lnTo>
                    <a:lnTo>
                      <a:pt x="186" y="42"/>
                    </a:lnTo>
                    <a:lnTo>
                      <a:pt x="132" y="16"/>
                    </a:lnTo>
                    <a:lnTo>
                      <a:pt x="89" y="4"/>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580" name="Freeform 332"/>
              <p:cNvSpPr>
                <a:spLocks/>
              </p:cNvSpPr>
              <p:nvPr/>
            </p:nvSpPr>
            <p:spPr bwMode="auto">
              <a:xfrm>
                <a:off x="3545" y="1157"/>
                <a:ext cx="500" cy="388"/>
              </a:xfrm>
              <a:custGeom>
                <a:avLst/>
                <a:gdLst>
                  <a:gd name="T0" fmla="*/ 93 w 500"/>
                  <a:gd name="T1" fmla="*/ 0 h 388"/>
                  <a:gd name="T2" fmla="*/ 189 w 500"/>
                  <a:gd name="T3" fmla="*/ 41 h 388"/>
                  <a:gd name="T4" fmla="*/ 304 w 500"/>
                  <a:gd name="T5" fmla="*/ 91 h 388"/>
                  <a:gd name="T6" fmla="*/ 375 w 500"/>
                  <a:gd name="T7" fmla="*/ 116 h 388"/>
                  <a:gd name="T8" fmla="*/ 447 w 500"/>
                  <a:gd name="T9" fmla="*/ 141 h 388"/>
                  <a:gd name="T10" fmla="*/ 496 w 500"/>
                  <a:gd name="T11" fmla="*/ 156 h 388"/>
                  <a:gd name="T12" fmla="*/ 500 w 500"/>
                  <a:gd name="T13" fmla="*/ 171 h 388"/>
                  <a:gd name="T14" fmla="*/ 485 w 500"/>
                  <a:gd name="T15" fmla="*/ 208 h 388"/>
                  <a:gd name="T16" fmla="*/ 453 w 500"/>
                  <a:gd name="T17" fmla="*/ 285 h 388"/>
                  <a:gd name="T18" fmla="*/ 429 w 500"/>
                  <a:gd name="T19" fmla="*/ 351 h 388"/>
                  <a:gd name="T20" fmla="*/ 414 w 500"/>
                  <a:gd name="T21" fmla="*/ 384 h 388"/>
                  <a:gd name="T22" fmla="*/ 398 w 500"/>
                  <a:gd name="T23" fmla="*/ 388 h 388"/>
                  <a:gd name="T24" fmla="*/ 166 w 500"/>
                  <a:gd name="T25" fmla="*/ 291 h 388"/>
                  <a:gd name="T26" fmla="*/ 5 w 500"/>
                  <a:gd name="T27" fmla="*/ 232 h 388"/>
                  <a:gd name="T28" fmla="*/ 0 w 500"/>
                  <a:gd name="T29" fmla="*/ 221 h 388"/>
                  <a:gd name="T30" fmla="*/ 31 w 500"/>
                  <a:gd name="T31" fmla="*/ 142 h 388"/>
                  <a:gd name="T32" fmla="*/ 58 w 500"/>
                  <a:gd name="T33" fmla="*/ 75 h 388"/>
                  <a:gd name="T34" fmla="*/ 81 w 500"/>
                  <a:gd name="T35" fmla="*/ 11 h 388"/>
                  <a:gd name="T36" fmla="*/ 90 w 500"/>
                  <a:gd name="T37" fmla="*/ 20 h 388"/>
                  <a:gd name="T38" fmla="*/ 92 w 500"/>
                  <a:gd name="T39" fmla="*/ 44 h 388"/>
                  <a:gd name="T40" fmla="*/ 246 w 500"/>
                  <a:gd name="T41" fmla="*/ 217 h 388"/>
                  <a:gd name="T42" fmla="*/ 479 w 500"/>
                  <a:gd name="T43" fmla="*/ 207 h 388"/>
                  <a:gd name="T44" fmla="*/ 473 w 500"/>
                  <a:gd name="T45" fmla="*/ 216 h 388"/>
                  <a:gd name="T46" fmla="*/ 247 w 500"/>
                  <a:gd name="T47" fmla="*/ 235 h 388"/>
                  <a:gd name="T48" fmla="*/ 234 w 500"/>
                  <a:gd name="T49" fmla="*/ 229 h 388"/>
                  <a:gd name="T50" fmla="*/ 86 w 500"/>
                  <a:gd name="T51" fmla="*/ 60 h 388"/>
                  <a:gd name="T52" fmla="*/ 73 w 500"/>
                  <a:gd name="T53" fmla="*/ 65 h 388"/>
                  <a:gd name="T54" fmla="*/ 42 w 500"/>
                  <a:gd name="T55" fmla="*/ 146 h 388"/>
                  <a:gd name="T56" fmla="*/ 148 w 500"/>
                  <a:gd name="T57" fmla="*/ 158 h 388"/>
                  <a:gd name="T58" fmla="*/ 37 w 500"/>
                  <a:gd name="T59" fmla="*/ 156 h 388"/>
                  <a:gd name="T60" fmla="*/ 19 w 500"/>
                  <a:gd name="T61" fmla="*/ 213 h 388"/>
                  <a:gd name="T62" fmla="*/ 23 w 500"/>
                  <a:gd name="T63" fmla="*/ 220 h 388"/>
                  <a:gd name="T64" fmla="*/ 139 w 500"/>
                  <a:gd name="T65" fmla="*/ 265 h 388"/>
                  <a:gd name="T66" fmla="*/ 249 w 500"/>
                  <a:gd name="T67" fmla="*/ 307 h 388"/>
                  <a:gd name="T68" fmla="*/ 332 w 500"/>
                  <a:gd name="T69" fmla="*/ 345 h 388"/>
                  <a:gd name="T70" fmla="*/ 391 w 500"/>
                  <a:gd name="T71" fmla="*/ 374 h 388"/>
                  <a:gd name="T72" fmla="*/ 405 w 500"/>
                  <a:gd name="T73" fmla="*/ 373 h 388"/>
                  <a:gd name="T74" fmla="*/ 422 w 500"/>
                  <a:gd name="T75" fmla="*/ 329 h 388"/>
                  <a:gd name="T76" fmla="*/ 318 w 500"/>
                  <a:gd name="T77" fmla="*/ 228 h 388"/>
                  <a:gd name="T78" fmla="*/ 330 w 500"/>
                  <a:gd name="T79" fmla="*/ 222 h 388"/>
                  <a:gd name="T80" fmla="*/ 431 w 500"/>
                  <a:gd name="T81" fmla="*/ 307 h 388"/>
                  <a:gd name="T82" fmla="*/ 454 w 500"/>
                  <a:gd name="T83" fmla="*/ 256 h 388"/>
                  <a:gd name="T84" fmla="*/ 476 w 500"/>
                  <a:gd name="T85" fmla="*/ 208 h 388"/>
                  <a:gd name="T86" fmla="*/ 485 w 500"/>
                  <a:gd name="T87" fmla="*/ 176 h 388"/>
                  <a:gd name="T88" fmla="*/ 436 w 500"/>
                  <a:gd name="T89" fmla="*/ 158 h 388"/>
                  <a:gd name="T90" fmla="*/ 306 w 500"/>
                  <a:gd name="T91" fmla="*/ 103 h 388"/>
                  <a:gd name="T92" fmla="*/ 139 w 500"/>
                  <a:gd name="T93" fmla="*/ 32 h 388"/>
                  <a:gd name="T94" fmla="*/ 90 w 500"/>
                  <a:gd name="T95" fmla="*/ 11 h 388"/>
                  <a:gd name="T96" fmla="*/ 93 w 500"/>
                  <a:gd name="T97"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388">
                    <a:moveTo>
                      <a:pt x="93" y="0"/>
                    </a:moveTo>
                    <a:lnTo>
                      <a:pt x="189" y="41"/>
                    </a:lnTo>
                    <a:lnTo>
                      <a:pt x="304" y="91"/>
                    </a:lnTo>
                    <a:lnTo>
                      <a:pt x="375" y="116"/>
                    </a:lnTo>
                    <a:lnTo>
                      <a:pt x="447" y="141"/>
                    </a:lnTo>
                    <a:lnTo>
                      <a:pt x="496" y="156"/>
                    </a:lnTo>
                    <a:lnTo>
                      <a:pt x="500" y="171"/>
                    </a:lnTo>
                    <a:lnTo>
                      <a:pt x="485" y="208"/>
                    </a:lnTo>
                    <a:lnTo>
                      <a:pt x="453" y="285"/>
                    </a:lnTo>
                    <a:lnTo>
                      <a:pt x="429" y="351"/>
                    </a:lnTo>
                    <a:lnTo>
                      <a:pt x="414" y="384"/>
                    </a:lnTo>
                    <a:lnTo>
                      <a:pt x="398" y="388"/>
                    </a:lnTo>
                    <a:lnTo>
                      <a:pt x="166" y="291"/>
                    </a:lnTo>
                    <a:lnTo>
                      <a:pt x="5" y="232"/>
                    </a:lnTo>
                    <a:lnTo>
                      <a:pt x="0" y="221"/>
                    </a:lnTo>
                    <a:lnTo>
                      <a:pt x="31" y="142"/>
                    </a:lnTo>
                    <a:lnTo>
                      <a:pt x="58" y="75"/>
                    </a:lnTo>
                    <a:lnTo>
                      <a:pt x="81" y="11"/>
                    </a:lnTo>
                    <a:lnTo>
                      <a:pt x="90" y="20"/>
                    </a:lnTo>
                    <a:lnTo>
                      <a:pt x="92" y="44"/>
                    </a:lnTo>
                    <a:lnTo>
                      <a:pt x="246" y="217"/>
                    </a:lnTo>
                    <a:lnTo>
                      <a:pt x="479" y="207"/>
                    </a:lnTo>
                    <a:lnTo>
                      <a:pt x="473" y="216"/>
                    </a:lnTo>
                    <a:lnTo>
                      <a:pt x="247" y="235"/>
                    </a:lnTo>
                    <a:lnTo>
                      <a:pt x="234" y="229"/>
                    </a:lnTo>
                    <a:lnTo>
                      <a:pt x="86" y="60"/>
                    </a:lnTo>
                    <a:lnTo>
                      <a:pt x="73" y="65"/>
                    </a:lnTo>
                    <a:lnTo>
                      <a:pt x="42" y="146"/>
                    </a:lnTo>
                    <a:lnTo>
                      <a:pt x="148" y="158"/>
                    </a:lnTo>
                    <a:lnTo>
                      <a:pt x="37" y="156"/>
                    </a:lnTo>
                    <a:lnTo>
                      <a:pt x="19" y="213"/>
                    </a:lnTo>
                    <a:lnTo>
                      <a:pt x="23" y="220"/>
                    </a:lnTo>
                    <a:lnTo>
                      <a:pt x="139" y="265"/>
                    </a:lnTo>
                    <a:lnTo>
                      <a:pt x="249" y="307"/>
                    </a:lnTo>
                    <a:lnTo>
                      <a:pt x="332" y="345"/>
                    </a:lnTo>
                    <a:lnTo>
                      <a:pt x="391" y="374"/>
                    </a:lnTo>
                    <a:lnTo>
                      <a:pt x="405" y="373"/>
                    </a:lnTo>
                    <a:lnTo>
                      <a:pt x="422" y="329"/>
                    </a:lnTo>
                    <a:lnTo>
                      <a:pt x="318" y="228"/>
                    </a:lnTo>
                    <a:lnTo>
                      <a:pt x="330" y="222"/>
                    </a:lnTo>
                    <a:lnTo>
                      <a:pt x="431" y="307"/>
                    </a:lnTo>
                    <a:lnTo>
                      <a:pt x="454" y="256"/>
                    </a:lnTo>
                    <a:lnTo>
                      <a:pt x="476" y="208"/>
                    </a:lnTo>
                    <a:lnTo>
                      <a:pt x="485" y="176"/>
                    </a:lnTo>
                    <a:lnTo>
                      <a:pt x="436" y="158"/>
                    </a:lnTo>
                    <a:lnTo>
                      <a:pt x="306" y="103"/>
                    </a:lnTo>
                    <a:lnTo>
                      <a:pt x="139" y="32"/>
                    </a:lnTo>
                    <a:lnTo>
                      <a:pt x="90" y="11"/>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53581" name="Group 333"/>
            <p:cNvGrpSpPr>
              <a:grpSpLocks/>
            </p:cNvGrpSpPr>
            <p:nvPr/>
          </p:nvGrpSpPr>
          <p:grpSpPr bwMode="auto">
            <a:xfrm>
              <a:off x="3558" y="1204"/>
              <a:ext cx="500" cy="447"/>
              <a:chOff x="3558" y="1204"/>
              <a:chExt cx="500" cy="447"/>
            </a:xfrm>
          </p:grpSpPr>
          <p:sp>
            <p:nvSpPr>
              <p:cNvPr id="53582" name="Freeform 334"/>
              <p:cNvSpPr>
                <a:spLocks/>
              </p:cNvSpPr>
              <p:nvPr/>
            </p:nvSpPr>
            <p:spPr bwMode="auto">
              <a:xfrm>
                <a:off x="3568" y="1211"/>
                <a:ext cx="481" cy="432"/>
              </a:xfrm>
              <a:custGeom>
                <a:avLst/>
                <a:gdLst>
                  <a:gd name="T0" fmla="*/ 125 w 481"/>
                  <a:gd name="T1" fmla="*/ 0 h 432"/>
                  <a:gd name="T2" fmla="*/ 56 w 481"/>
                  <a:gd name="T3" fmla="*/ 102 h 432"/>
                  <a:gd name="T4" fmla="*/ 9 w 481"/>
                  <a:gd name="T5" fmla="*/ 172 h 432"/>
                  <a:gd name="T6" fmla="*/ 0 w 481"/>
                  <a:gd name="T7" fmla="*/ 194 h 432"/>
                  <a:gd name="T8" fmla="*/ 103 w 481"/>
                  <a:gd name="T9" fmla="*/ 257 h 432"/>
                  <a:gd name="T10" fmla="*/ 220 w 481"/>
                  <a:gd name="T11" fmla="*/ 340 h 432"/>
                  <a:gd name="T12" fmla="*/ 292 w 481"/>
                  <a:gd name="T13" fmla="*/ 391 h 432"/>
                  <a:gd name="T14" fmla="*/ 337 w 481"/>
                  <a:gd name="T15" fmla="*/ 426 h 432"/>
                  <a:gd name="T16" fmla="*/ 347 w 481"/>
                  <a:gd name="T17" fmla="*/ 432 h 432"/>
                  <a:gd name="T18" fmla="*/ 360 w 481"/>
                  <a:gd name="T19" fmla="*/ 426 h 432"/>
                  <a:gd name="T20" fmla="*/ 386 w 481"/>
                  <a:gd name="T21" fmla="*/ 387 h 432"/>
                  <a:gd name="T22" fmla="*/ 416 w 481"/>
                  <a:gd name="T23" fmla="*/ 346 h 432"/>
                  <a:gd name="T24" fmla="*/ 445 w 481"/>
                  <a:gd name="T25" fmla="*/ 308 h 432"/>
                  <a:gd name="T26" fmla="*/ 464 w 481"/>
                  <a:gd name="T27" fmla="*/ 280 h 432"/>
                  <a:gd name="T28" fmla="*/ 481 w 481"/>
                  <a:gd name="T29" fmla="*/ 254 h 432"/>
                  <a:gd name="T30" fmla="*/ 478 w 481"/>
                  <a:gd name="T31" fmla="*/ 239 h 432"/>
                  <a:gd name="T32" fmla="*/ 359 w 481"/>
                  <a:gd name="T33" fmla="*/ 163 h 432"/>
                  <a:gd name="T34" fmla="*/ 308 w 481"/>
                  <a:gd name="T35" fmla="*/ 127 h 432"/>
                  <a:gd name="T36" fmla="*/ 220 w 481"/>
                  <a:gd name="T37" fmla="*/ 64 h 432"/>
                  <a:gd name="T38" fmla="*/ 174 w 481"/>
                  <a:gd name="T39" fmla="*/ 28 h 432"/>
                  <a:gd name="T40" fmla="*/ 135 w 481"/>
                  <a:gd name="T41" fmla="*/ 6 h 432"/>
                  <a:gd name="T42" fmla="*/ 125 w 481"/>
                  <a:gd name="T43" fmla="*/ 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1" h="432">
                    <a:moveTo>
                      <a:pt x="125" y="0"/>
                    </a:moveTo>
                    <a:lnTo>
                      <a:pt x="56" y="102"/>
                    </a:lnTo>
                    <a:lnTo>
                      <a:pt x="9" y="172"/>
                    </a:lnTo>
                    <a:lnTo>
                      <a:pt x="0" y="194"/>
                    </a:lnTo>
                    <a:lnTo>
                      <a:pt x="103" y="257"/>
                    </a:lnTo>
                    <a:lnTo>
                      <a:pt x="220" y="340"/>
                    </a:lnTo>
                    <a:lnTo>
                      <a:pt x="292" y="391"/>
                    </a:lnTo>
                    <a:lnTo>
                      <a:pt x="337" y="426"/>
                    </a:lnTo>
                    <a:lnTo>
                      <a:pt x="347" y="432"/>
                    </a:lnTo>
                    <a:lnTo>
                      <a:pt x="360" y="426"/>
                    </a:lnTo>
                    <a:lnTo>
                      <a:pt x="386" y="387"/>
                    </a:lnTo>
                    <a:lnTo>
                      <a:pt x="416" y="346"/>
                    </a:lnTo>
                    <a:lnTo>
                      <a:pt x="445" y="308"/>
                    </a:lnTo>
                    <a:lnTo>
                      <a:pt x="464" y="280"/>
                    </a:lnTo>
                    <a:lnTo>
                      <a:pt x="481" y="254"/>
                    </a:lnTo>
                    <a:lnTo>
                      <a:pt x="478" y="239"/>
                    </a:lnTo>
                    <a:lnTo>
                      <a:pt x="359" y="163"/>
                    </a:lnTo>
                    <a:lnTo>
                      <a:pt x="308" y="127"/>
                    </a:lnTo>
                    <a:lnTo>
                      <a:pt x="220" y="64"/>
                    </a:lnTo>
                    <a:lnTo>
                      <a:pt x="174" y="28"/>
                    </a:lnTo>
                    <a:lnTo>
                      <a:pt x="135" y="6"/>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583" name="Freeform 335"/>
              <p:cNvSpPr>
                <a:spLocks/>
              </p:cNvSpPr>
              <p:nvPr/>
            </p:nvSpPr>
            <p:spPr bwMode="auto">
              <a:xfrm>
                <a:off x="3558" y="1204"/>
                <a:ext cx="500" cy="447"/>
              </a:xfrm>
              <a:custGeom>
                <a:avLst/>
                <a:gdLst>
                  <a:gd name="T0" fmla="*/ 141 w 500"/>
                  <a:gd name="T1" fmla="*/ 0 h 447"/>
                  <a:gd name="T2" fmla="*/ 226 w 500"/>
                  <a:gd name="T3" fmla="*/ 62 h 447"/>
                  <a:gd name="T4" fmla="*/ 327 w 500"/>
                  <a:gd name="T5" fmla="*/ 136 h 447"/>
                  <a:gd name="T6" fmla="*/ 391 w 500"/>
                  <a:gd name="T7" fmla="*/ 176 h 447"/>
                  <a:gd name="T8" fmla="*/ 456 w 500"/>
                  <a:gd name="T9" fmla="*/ 217 h 447"/>
                  <a:gd name="T10" fmla="*/ 499 w 500"/>
                  <a:gd name="T11" fmla="*/ 243 h 447"/>
                  <a:gd name="T12" fmla="*/ 500 w 500"/>
                  <a:gd name="T13" fmla="*/ 260 h 447"/>
                  <a:gd name="T14" fmla="*/ 477 w 500"/>
                  <a:gd name="T15" fmla="*/ 292 h 447"/>
                  <a:gd name="T16" fmla="*/ 430 w 500"/>
                  <a:gd name="T17" fmla="*/ 358 h 447"/>
                  <a:gd name="T18" fmla="*/ 392 w 500"/>
                  <a:gd name="T19" fmla="*/ 418 h 447"/>
                  <a:gd name="T20" fmla="*/ 369 w 500"/>
                  <a:gd name="T21" fmla="*/ 447 h 447"/>
                  <a:gd name="T22" fmla="*/ 352 w 500"/>
                  <a:gd name="T23" fmla="*/ 447 h 447"/>
                  <a:gd name="T24" fmla="*/ 148 w 500"/>
                  <a:gd name="T25" fmla="*/ 300 h 447"/>
                  <a:gd name="T26" fmla="*/ 4 w 500"/>
                  <a:gd name="T27" fmla="*/ 207 h 447"/>
                  <a:gd name="T28" fmla="*/ 0 w 500"/>
                  <a:gd name="T29" fmla="*/ 196 h 447"/>
                  <a:gd name="T30" fmla="*/ 50 w 500"/>
                  <a:gd name="T31" fmla="*/ 126 h 447"/>
                  <a:gd name="T32" fmla="*/ 91 w 500"/>
                  <a:gd name="T33" fmla="*/ 66 h 447"/>
                  <a:gd name="T34" fmla="*/ 127 w 500"/>
                  <a:gd name="T35" fmla="*/ 8 h 447"/>
                  <a:gd name="T36" fmla="*/ 134 w 500"/>
                  <a:gd name="T37" fmla="*/ 19 h 447"/>
                  <a:gd name="T38" fmla="*/ 130 w 500"/>
                  <a:gd name="T39" fmla="*/ 42 h 447"/>
                  <a:gd name="T40" fmla="*/ 242 w 500"/>
                  <a:gd name="T41" fmla="*/ 247 h 447"/>
                  <a:gd name="T42" fmla="*/ 473 w 500"/>
                  <a:gd name="T43" fmla="*/ 290 h 447"/>
                  <a:gd name="T44" fmla="*/ 464 w 500"/>
                  <a:gd name="T45" fmla="*/ 298 h 447"/>
                  <a:gd name="T46" fmla="*/ 239 w 500"/>
                  <a:gd name="T47" fmla="*/ 265 h 447"/>
                  <a:gd name="T48" fmla="*/ 228 w 500"/>
                  <a:gd name="T49" fmla="*/ 256 h 447"/>
                  <a:gd name="T50" fmla="*/ 122 w 500"/>
                  <a:gd name="T51" fmla="*/ 57 h 447"/>
                  <a:gd name="T52" fmla="*/ 108 w 500"/>
                  <a:gd name="T53" fmla="*/ 59 h 447"/>
                  <a:gd name="T54" fmla="*/ 60 w 500"/>
                  <a:gd name="T55" fmla="*/ 131 h 447"/>
                  <a:gd name="T56" fmla="*/ 159 w 500"/>
                  <a:gd name="T57" fmla="*/ 166 h 447"/>
                  <a:gd name="T58" fmla="*/ 51 w 500"/>
                  <a:gd name="T59" fmla="*/ 140 h 447"/>
                  <a:gd name="T60" fmla="*/ 22 w 500"/>
                  <a:gd name="T61" fmla="*/ 192 h 447"/>
                  <a:gd name="T62" fmla="*/ 24 w 500"/>
                  <a:gd name="T63" fmla="*/ 200 h 447"/>
                  <a:gd name="T64" fmla="*/ 127 w 500"/>
                  <a:gd name="T65" fmla="*/ 269 h 447"/>
                  <a:gd name="T66" fmla="*/ 225 w 500"/>
                  <a:gd name="T67" fmla="*/ 335 h 447"/>
                  <a:gd name="T68" fmla="*/ 298 w 500"/>
                  <a:gd name="T69" fmla="*/ 390 h 447"/>
                  <a:gd name="T70" fmla="*/ 348 w 500"/>
                  <a:gd name="T71" fmla="*/ 432 h 447"/>
                  <a:gd name="T72" fmla="*/ 363 w 500"/>
                  <a:gd name="T73" fmla="*/ 434 h 447"/>
                  <a:gd name="T74" fmla="*/ 389 w 500"/>
                  <a:gd name="T75" fmla="*/ 394 h 447"/>
                  <a:gd name="T76" fmla="*/ 310 w 500"/>
                  <a:gd name="T77" fmla="*/ 273 h 447"/>
                  <a:gd name="T78" fmla="*/ 324 w 500"/>
                  <a:gd name="T79" fmla="*/ 272 h 447"/>
                  <a:gd name="T80" fmla="*/ 404 w 500"/>
                  <a:gd name="T81" fmla="*/ 376 h 447"/>
                  <a:gd name="T82" fmla="*/ 436 w 500"/>
                  <a:gd name="T83" fmla="*/ 330 h 447"/>
                  <a:gd name="T84" fmla="*/ 469 w 500"/>
                  <a:gd name="T85" fmla="*/ 291 h 447"/>
                  <a:gd name="T86" fmla="*/ 486 w 500"/>
                  <a:gd name="T87" fmla="*/ 261 h 447"/>
                  <a:gd name="T88" fmla="*/ 441 w 500"/>
                  <a:gd name="T89" fmla="*/ 231 h 447"/>
                  <a:gd name="T90" fmla="*/ 326 w 500"/>
                  <a:gd name="T91" fmla="*/ 148 h 447"/>
                  <a:gd name="T92" fmla="*/ 180 w 500"/>
                  <a:gd name="T93" fmla="*/ 41 h 447"/>
                  <a:gd name="T94" fmla="*/ 136 w 500"/>
                  <a:gd name="T95" fmla="*/ 10 h 447"/>
                  <a:gd name="T96" fmla="*/ 141 w 500"/>
                  <a:gd name="T97"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0" h="447">
                    <a:moveTo>
                      <a:pt x="141" y="0"/>
                    </a:moveTo>
                    <a:lnTo>
                      <a:pt x="226" y="62"/>
                    </a:lnTo>
                    <a:lnTo>
                      <a:pt x="327" y="136"/>
                    </a:lnTo>
                    <a:lnTo>
                      <a:pt x="391" y="176"/>
                    </a:lnTo>
                    <a:lnTo>
                      <a:pt x="456" y="217"/>
                    </a:lnTo>
                    <a:lnTo>
                      <a:pt x="499" y="243"/>
                    </a:lnTo>
                    <a:lnTo>
                      <a:pt x="500" y="260"/>
                    </a:lnTo>
                    <a:lnTo>
                      <a:pt x="477" y="292"/>
                    </a:lnTo>
                    <a:lnTo>
                      <a:pt x="430" y="358"/>
                    </a:lnTo>
                    <a:lnTo>
                      <a:pt x="392" y="418"/>
                    </a:lnTo>
                    <a:lnTo>
                      <a:pt x="369" y="447"/>
                    </a:lnTo>
                    <a:lnTo>
                      <a:pt x="352" y="447"/>
                    </a:lnTo>
                    <a:lnTo>
                      <a:pt x="148" y="300"/>
                    </a:lnTo>
                    <a:lnTo>
                      <a:pt x="4" y="207"/>
                    </a:lnTo>
                    <a:lnTo>
                      <a:pt x="0" y="196"/>
                    </a:lnTo>
                    <a:lnTo>
                      <a:pt x="50" y="126"/>
                    </a:lnTo>
                    <a:lnTo>
                      <a:pt x="91" y="66"/>
                    </a:lnTo>
                    <a:lnTo>
                      <a:pt x="127" y="8"/>
                    </a:lnTo>
                    <a:lnTo>
                      <a:pt x="134" y="19"/>
                    </a:lnTo>
                    <a:lnTo>
                      <a:pt x="130" y="42"/>
                    </a:lnTo>
                    <a:lnTo>
                      <a:pt x="242" y="247"/>
                    </a:lnTo>
                    <a:lnTo>
                      <a:pt x="473" y="290"/>
                    </a:lnTo>
                    <a:lnTo>
                      <a:pt x="464" y="298"/>
                    </a:lnTo>
                    <a:lnTo>
                      <a:pt x="239" y="265"/>
                    </a:lnTo>
                    <a:lnTo>
                      <a:pt x="228" y="256"/>
                    </a:lnTo>
                    <a:lnTo>
                      <a:pt x="122" y="57"/>
                    </a:lnTo>
                    <a:lnTo>
                      <a:pt x="108" y="59"/>
                    </a:lnTo>
                    <a:lnTo>
                      <a:pt x="60" y="131"/>
                    </a:lnTo>
                    <a:lnTo>
                      <a:pt x="159" y="166"/>
                    </a:lnTo>
                    <a:lnTo>
                      <a:pt x="51" y="140"/>
                    </a:lnTo>
                    <a:lnTo>
                      <a:pt x="22" y="192"/>
                    </a:lnTo>
                    <a:lnTo>
                      <a:pt x="24" y="200"/>
                    </a:lnTo>
                    <a:lnTo>
                      <a:pt x="127" y="269"/>
                    </a:lnTo>
                    <a:lnTo>
                      <a:pt x="225" y="335"/>
                    </a:lnTo>
                    <a:lnTo>
                      <a:pt x="298" y="390"/>
                    </a:lnTo>
                    <a:lnTo>
                      <a:pt x="348" y="432"/>
                    </a:lnTo>
                    <a:lnTo>
                      <a:pt x="363" y="434"/>
                    </a:lnTo>
                    <a:lnTo>
                      <a:pt x="389" y="394"/>
                    </a:lnTo>
                    <a:lnTo>
                      <a:pt x="310" y="273"/>
                    </a:lnTo>
                    <a:lnTo>
                      <a:pt x="324" y="272"/>
                    </a:lnTo>
                    <a:lnTo>
                      <a:pt x="404" y="376"/>
                    </a:lnTo>
                    <a:lnTo>
                      <a:pt x="436" y="330"/>
                    </a:lnTo>
                    <a:lnTo>
                      <a:pt x="469" y="291"/>
                    </a:lnTo>
                    <a:lnTo>
                      <a:pt x="486" y="261"/>
                    </a:lnTo>
                    <a:lnTo>
                      <a:pt x="441" y="231"/>
                    </a:lnTo>
                    <a:lnTo>
                      <a:pt x="326" y="148"/>
                    </a:lnTo>
                    <a:lnTo>
                      <a:pt x="180" y="41"/>
                    </a:lnTo>
                    <a:lnTo>
                      <a:pt x="136" y="10"/>
                    </a:lnTo>
                    <a:lnTo>
                      <a:pt x="1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53783" name="AutoShape 535"/>
          <p:cNvSpPr>
            <a:spLocks noChangeArrowheads="1"/>
          </p:cNvSpPr>
          <p:nvPr/>
        </p:nvSpPr>
        <p:spPr bwMode="auto">
          <a:xfrm>
            <a:off x="6796088" y="2741613"/>
            <a:ext cx="584200" cy="504825"/>
          </a:xfrm>
          <a:prstGeom prst="rightArrow">
            <a:avLst>
              <a:gd name="adj1" fmla="val 50000"/>
              <a:gd name="adj2" fmla="val 28931"/>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GB"/>
          </a:p>
        </p:txBody>
      </p:sp>
      <p:sp>
        <p:nvSpPr>
          <p:cNvPr id="53786" name="Rectangle 538"/>
          <p:cNvSpPr>
            <a:spLocks noChangeArrowheads="1"/>
          </p:cNvSpPr>
          <p:nvPr/>
        </p:nvSpPr>
        <p:spPr bwMode="auto">
          <a:xfrm>
            <a:off x="3538538" y="229711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788" name="Text Box 540"/>
          <p:cNvSpPr txBox="1">
            <a:spLocks noChangeArrowheads="1"/>
          </p:cNvSpPr>
          <p:nvPr/>
        </p:nvSpPr>
        <p:spPr bwMode="auto">
          <a:xfrm>
            <a:off x="6535738" y="5416550"/>
            <a:ext cx="2781300" cy="68103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FF"/>
                </a:solidFill>
                <a:latin typeface="Arial" charset="0"/>
              </a:rPr>
              <a:t>Eigenverantwortliche Experten </a:t>
            </a:r>
          </a:p>
          <a:p>
            <a:pPr algn="ctr">
              <a:lnSpc>
                <a:spcPct val="100000"/>
              </a:lnSpc>
            </a:pPr>
            <a:r>
              <a:rPr lang="de-DE" altLang="en-US" sz="1300">
                <a:solidFill>
                  <a:srgbClr val="FFFFFF"/>
                </a:solidFill>
                <a:latin typeface="Arial" charset="0"/>
              </a:rPr>
              <a:t>stehen im Spannungsfeld aus</a:t>
            </a:r>
          </a:p>
          <a:p>
            <a:pPr algn="ctr">
              <a:lnSpc>
                <a:spcPct val="100000"/>
              </a:lnSpc>
            </a:pPr>
            <a:r>
              <a:rPr lang="de-DE" altLang="en-US" sz="1300">
                <a:solidFill>
                  <a:srgbClr val="FFFFFF"/>
                </a:solidFill>
                <a:latin typeface="Arial" charset="0"/>
              </a:rPr>
              <a:t>Selbständigkeit und Transparenz</a:t>
            </a:r>
          </a:p>
        </p:txBody>
      </p:sp>
      <p:sp>
        <p:nvSpPr>
          <p:cNvPr id="53790" name="Text Box 542"/>
          <p:cNvSpPr txBox="1">
            <a:spLocks noChangeArrowheads="1"/>
          </p:cNvSpPr>
          <p:nvPr/>
        </p:nvSpPr>
        <p:spPr bwMode="auto">
          <a:xfrm>
            <a:off x="6024563" y="5584825"/>
            <a:ext cx="37465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900">
                <a:solidFill>
                  <a:srgbClr val="FFFF00"/>
                </a:solidFill>
                <a:latin typeface="Arial" charset="0"/>
              </a:rPr>
              <a:t>=&gt;</a:t>
            </a:r>
          </a:p>
        </p:txBody>
      </p:sp>
      <p:sp>
        <p:nvSpPr>
          <p:cNvPr id="53794" name="Rectangle 546"/>
          <p:cNvSpPr>
            <a:spLocks noChangeArrowheads="1"/>
          </p:cNvSpPr>
          <p:nvPr/>
        </p:nvSpPr>
        <p:spPr bwMode="auto">
          <a:xfrm>
            <a:off x="3676650" y="3783013"/>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795" name="Rectangle 547"/>
          <p:cNvSpPr>
            <a:spLocks noChangeArrowheads="1"/>
          </p:cNvSpPr>
          <p:nvPr/>
        </p:nvSpPr>
        <p:spPr bwMode="auto">
          <a:xfrm>
            <a:off x="4260850" y="38560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796" name="Rectangle 548"/>
          <p:cNvSpPr>
            <a:spLocks noChangeArrowheads="1"/>
          </p:cNvSpPr>
          <p:nvPr/>
        </p:nvSpPr>
        <p:spPr bwMode="auto">
          <a:xfrm>
            <a:off x="4260850" y="4071938"/>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797" name="Rectangle 549"/>
          <p:cNvSpPr>
            <a:spLocks noChangeArrowheads="1"/>
          </p:cNvSpPr>
          <p:nvPr/>
        </p:nvSpPr>
        <p:spPr bwMode="auto">
          <a:xfrm>
            <a:off x="4260850" y="42894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798" name="Rectangle 550"/>
          <p:cNvSpPr>
            <a:spLocks noChangeArrowheads="1"/>
          </p:cNvSpPr>
          <p:nvPr/>
        </p:nvSpPr>
        <p:spPr bwMode="auto">
          <a:xfrm>
            <a:off x="4260850" y="4505325"/>
            <a:ext cx="146050"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799" name="Text Box 551"/>
          <p:cNvSpPr txBox="1">
            <a:spLocks noChangeArrowheads="1"/>
          </p:cNvSpPr>
          <p:nvPr/>
        </p:nvSpPr>
        <p:spPr bwMode="auto">
          <a:xfrm>
            <a:off x="3667125" y="3802063"/>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00" name="Rectangle 552"/>
          <p:cNvSpPr>
            <a:spLocks noChangeArrowheads="1"/>
          </p:cNvSpPr>
          <p:nvPr/>
        </p:nvSpPr>
        <p:spPr bwMode="auto">
          <a:xfrm>
            <a:off x="4191000" y="37846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01" name="Rectangle 553"/>
          <p:cNvSpPr>
            <a:spLocks noChangeArrowheads="1"/>
          </p:cNvSpPr>
          <p:nvPr/>
        </p:nvSpPr>
        <p:spPr bwMode="auto">
          <a:xfrm>
            <a:off x="4191000" y="4002088"/>
            <a:ext cx="322263"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02" name="Rectangle 554"/>
          <p:cNvSpPr>
            <a:spLocks noChangeArrowheads="1"/>
          </p:cNvSpPr>
          <p:nvPr/>
        </p:nvSpPr>
        <p:spPr bwMode="auto">
          <a:xfrm>
            <a:off x="4191000" y="4435475"/>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04" name="Rectangle 556"/>
          <p:cNvSpPr>
            <a:spLocks noChangeArrowheads="1"/>
          </p:cNvSpPr>
          <p:nvPr/>
        </p:nvSpPr>
        <p:spPr bwMode="auto">
          <a:xfrm>
            <a:off x="3617913" y="3824288"/>
            <a:ext cx="803275"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05" name="Rectangle 557"/>
          <p:cNvSpPr>
            <a:spLocks noChangeArrowheads="1"/>
          </p:cNvSpPr>
          <p:nvPr/>
        </p:nvSpPr>
        <p:spPr bwMode="auto">
          <a:xfrm>
            <a:off x="4202113" y="3897313"/>
            <a:ext cx="146050" cy="1428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06" name="Rectangle 558"/>
          <p:cNvSpPr>
            <a:spLocks noChangeArrowheads="1"/>
          </p:cNvSpPr>
          <p:nvPr/>
        </p:nvSpPr>
        <p:spPr bwMode="auto">
          <a:xfrm>
            <a:off x="4202113" y="41132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07" name="Rectangle 559"/>
          <p:cNvSpPr>
            <a:spLocks noChangeArrowheads="1"/>
          </p:cNvSpPr>
          <p:nvPr/>
        </p:nvSpPr>
        <p:spPr bwMode="auto">
          <a:xfrm>
            <a:off x="4202113" y="4329113"/>
            <a:ext cx="146050"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08" name="Rectangle 560"/>
          <p:cNvSpPr>
            <a:spLocks noChangeArrowheads="1"/>
          </p:cNvSpPr>
          <p:nvPr/>
        </p:nvSpPr>
        <p:spPr bwMode="auto">
          <a:xfrm>
            <a:off x="4202113" y="4546600"/>
            <a:ext cx="146050" cy="142875"/>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09" name="Text Box 561"/>
          <p:cNvSpPr txBox="1">
            <a:spLocks noChangeArrowheads="1"/>
          </p:cNvSpPr>
          <p:nvPr/>
        </p:nvSpPr>
        <p:spPr bwMode="auto">
          <a:xfrm>
            <a:off x="3608388" y="384333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10" name="Rectangle 562"/>
          <p:cNvSpPr>
            <a:spLocks noChangeArrowheads="1"/>
          </p:cNvSpPr>
          <p:nvPr/>
        </p:nvSpPr>
        <p:spPr bwMode="auto">
          <a:xfrm>
            <a:off x="4132263" y="44751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811" name="Rectangle 563"/>
          <p:cNvSpPr>
            <a:spLocks noChangeArrowheads="1"/>
          </p:cNvSpPr>
          <p:nvPr/>
        </p:nvSpPr>
        <p:spPr bwMode="auto">
          <a:xfrm>
            <a:off x="4132263" y="4259263"/>
            <a:ext cx="322262" cy="284162"/>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chemeClr val="accent1"/>
                </a:solidFill>
                <a:latin typeface="Wingdings" pitchFamily="2" charset="2"/>
              </a:rPr>
              <a:t>ý</a:t>
            </a:r>
          </a:p>
        </p:txBody>
      </p:sp>
      <p:sp>
        <p:nvSpPr>
          <p:cNvPr id="53812" name="Rectangle 564"/>
          <p:cNvSpPr>
            <a:spLocks noChangeArrowheads="1"/>
          </p:cNvSpPr>
          <p:nvPr/>
        </p:nvSpPr>
        <p:spPr bwMode="auto">
          <a:xfrm>
            <a:off x="4132263" y="3825875"/>
            <a:ext cx="322262"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13" name="Rectangle 565"/>
          <p:cNvSpPr>
            <a:spLocks noChangeArrowheads="1"/>
          </p:cNvSpPr>
          <p:nvPr/>
        </p:nvSpPr>
        <p:spPr bwMode="auto">
          <a:xfrm>
            <a:off x="3552825" y="3868738"/>
            <a:ext cx="804863" cy="938212"/>
          </a:xfrm>
          <a:prstGeom prst="rect">
            <a:avLst/>
          </a:prstGeom>
          <a:solidFill>
            <a:schemeClr val="accent2"/>
          </a:solidFill>
          <a:ln w="12700">
            <a:solidFill>
              <a:srgbClr val="FFFFFF"/>
            </a:solidFill>
            <a:miter lim="800000"/>
            <a:headEnd/>
            <a:tailEnd/>
          </a:ln>
          <a:effectLst/>
          <a:extLs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14" name="Rectangle 566"/>
          <p:cNvSpPr>
            <a:spLocks noChangeArrowheads="1"/>
          </p:cNvSpPr>
          <p:nvPr/>
        </p:nvSpPr>
        <p:spPr bwMode="auto">
          <a:xfrm>
            <a:off x="4137025" y="3941763"/>
            <a:ext cx="147638"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15" name="Rectangle 567"/>
          <p:cNvSpPr>
            <a:spLocks noChangeArrowheads="1"/>
          </p:cNvSpPr>
          <p:nvPr/>
        </p:nvSpPr>
        <p:spPr bwMode="auto">
          <a:xfrm>
            <a:off x="4137025" y="4157663"/>
            <a:ext cx="147638" cy="144462"/>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16" name="Rectangle 568"/>
          <p:cNvSpPr>
            <a:spLocks noChangeArrowheads="1"/>
          </p:cNvSpPr>
          <p:nvPr/>
        </p:nvSpPr>
        <p:spPr bwMode="auto">
          <a:xfrm>
            <a:off x="4137025" y="4375150"/>
            <a:ext cx="147638"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17" name="Rectangle 569"/>
          <p:cNvSpPr>
            <a:spLocks noChangeArrowheads="1"/>
          </p:cNvSpPr>
          <p:nvPr/>
        </p:nvSpPr>
        <p:spPr bwMode="auto">
          <a:xfrm>
            <a:off x="4137025" y="4591050"/>
            <a:ext cx="147638" cy="144463"/>
          </a:xfrm>
          <a:prstGeom prst="rect">
            <a:avLst/>
          </a:prstGeom>
          <a:noFill/>
          <a:ln w="12700">
            <a:solidFill>
              <a:srgbClr val="FFFF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anchor="ctr"/>
          <a:lstStyle/>
          <a:p>
            <a:endParaRPr lang="en-GB"/>
          </a:p>
        </p:txBody>
      </p:sp>
      <p:sp>
        <p:nvSpPr>
          <p:cNvPr id="53818" name="Text Box 570"/>
          <p:cNvSpPr txBox="1">
            <a:spLocks noChangeArrowheads="1"/>
          </p:cNvSpPr>
          <p:nvPr/>
        </p:nvSpPr>
        <p:spPr bwMode="auto">
          <a:xfrm>
            <a:off x="3544888" y="3887788"/>
            <a:ext cx="666750" cy="941387"/>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800" b="0">
                <a:solidFill>
                  <a:srgbClr val="FFFFFF"/>
                </a:solidFill>
                <a:latin typeface="Arial" charset="0"/>
              </a:rPr>
              <a:t>Kriterium 1</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2</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3</a:t>
            </a:r>
          </a:p>
          <a:p>
            <a:pPr algn="ctr">
              <a:lnSpc>
                <a:spcPct val="100000"/>
              </a:lnSpc>
            </a:pPr>
            <a:endParaRPr lang="de-DE" altLang="en-US" sz="800" b="0">
              <a:solidFill>
                <a:srgbClr val="FFFFFF"/>
              </a:solidFill>
              <a:latin typeface="Arial" charset="0"/>
            </a:endParaRPr>
          </a:p>
          <a:p>
            <a:pPr algn="ctr">
              <a:lnSpc>
                <a:spcPct val="100000"/>
              </a:lnSpc>
            </a:pPr>
            <a:r>
              <a:rPr lang="de-DE" altLang="en-US" sz="800" b="0">
                <a:solidFill>
                  <a:srgbClr val="FFFFFF"/>
                </a:solidFill>
                <a:latin typeface="Arial" charset="0"/>
              </a:rPr>
              <a:t>Kriterium 4</a:t>
            </a:r>
          </a:p>
        </p:txBody>
      </p:sp>
      <p:sp>
        <p:nvSpPr>
          <p:cNvPr id="53819" name="Rectangle 571"/>
          <p:cNvSpPr>
            <a:spLocks noChangeArrowheads="1"/>
          </p:cNvSpPr>
          <p:nvPr/>
        </p:nvSpPr>
        <p:spPr bwMode="auto">
          <a:xfrm>
            <a:off x="4067175" y="452120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
        <p:nvSpPr>
          <p:cNvPr id="53820" name="Rectangle 572"/>
          <p:cNvSpPr>
            <a:spLocks noChangeArrowheads="1"/>
          </p:cNvSpPr>
          <p:nvPr/>
        </p:nvSpPr>
        <p:spPr bwMode="auto">
          <a:xfrm>
            <a:off x="4067175" y="4083050"/>
            <a:ext cx="32226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b="0">
                <a:solidFill>
                  <a:srgbClr val="FFFF00"/>
                </a:solidFill>
                <a:latin typeface="Wingdings" pitchFamily="2" charset="2"/>
              </a:rPr>
              <a:t>þ</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1" name="Rectangle 179"/>
          <p:cNvSpPr>
            <a:spLocks noGrp="1" noChangeArrowheads="1"/>
          </p:cNvSpPr>
          <p:nvPr>
            <p:ph type="title"/>
          </p:nvPr>
        </p:nvSpPr>
        <p:spPr>
          <a:xfrm>
            <a:off x="1344613" y="869950"/>
            <a:ext cx="6186487" cy="466725"/>
          </a:xfrm>
        </p:spPr>
        <p:txBody>
          <a:bodyPr/>
          <a:lstStyle/>
          <a:p>
            <a:r>
              <a:rPr lang="de-DE" altLang="en-US"/>
              <a:t>5. Prinzipien: „Aus Fehlern lernen“</a:t>
            </a:r>
          </a:p>
        </p:txBody>
      </p:sp>
      <p:grpSp>
        <p:nvGrpSpPr>
          <p:cNvPr id="54537" name="Group 265"/>
          <p:cNvGrpSpPr>
            <a:grpSpLocks/>
          </p:cNvGrpSpPr>
          <p:nvPr/>
        </p:nvGrpSpPr>
        <p:grpSpPr bwMode="auto">
          <a:xfrm>
            <a:off x="5991225" y="4906963"/>
            <a:ext cx="3216275" cy="1154112"/>
            <a:chOff x="2792" y="3888"/>
            <a:chExt cx="3360" cy="240"/>
          </a:xfrm>
        </p:grpSpPr>
        <p:sp>
          <p:nvSpPr>
            <p:cNvPr id="54538" name="Line 266"/>
            <p:cNvSpPr>
              <a:spLocks noChangeShapeType="1"/>
            </p:cNvSpPr>
            <p:nvPr/>
          </p:nvSpPr>
          <p:spPr bwMode="auto">
            <a:xfrm>
              <a:off x="2792" y="388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sp>
          <p:nvSpPr>
            <p:cNvPr id="54539" name="Line 267"/>
            <p:cNvSpPr>
              <a:spLocks noChangeShapeType="1"/>
            </p:cNvSpPr>
            <p:nvPr/>
          </p:nvSpPr>
          <p:spPr bwMode="auto">
            <a:xfrm>
              <a:off x="2792" y="4128"/>
              <a:ext cx="3360" cy="0"/>
            </a:xfrm>
            <a:prstGeom prst="line">
              <a:avLst/>
            </a:prstGeom>
            <a:noFill/>
            <a:ln w="127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FF00">
                        <a:gamma/>
                        <a:shade val="60000"/>
                        <a:invGamma/>
                      </a:srgbClr>
                    </a:outerShdw>
                  </a:effectLst>
                </a14:hiddenEffects>
              </a:ext>
            </a:extLst>
          </p:spPr>
          <p:txBody>
            <a:bodyPr wrap="none" anchor="ctr"/>
            <a:lstStyle/>
            <a:p>
              <a:endParaRPr lang="en-GB"/>
            </a:p>
          </p:txBody>
        </p:sp>
      </p:grpSp>
      <p:sp>
        <p:nvSpPr>
          <p:cNvPr id="54540" name="Text Box 268"/>
          <p:cNvSpPr txBox="1">
            <a:spLocks noChangeArrowheads="1"/>
          </p:cNvSpPr>
          <p:nvPr/>
        </p:nvSpPr>
        <p:spPr bwMode="auto">
          <a:xfrm>
            <a:off x="5973763" y="4910138"/>
            <a:ext cx="3306762"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FF"/>
                </a:solidFill>
                <a:latin typeface="Arial" charset="0"/>
              </a:rPr>
              <a:t>Durchgängige Dokumentation</a:t>
            </a:r>
          </a:p>
          <a:p>
            <a:pPr algn="ctr">
              <a:lnSpc>
                <a:spcPct val="100000"/>
              </a:lnSpc>
            </a:pPr>
            <a:r>
              <a:rPr lang="de-DE" altLang="en-US" sz="1700">
                <a:solidFill>
                  <a:srgbClr val="FFFFFF"/>
                </a:solidFill>
                <a:latin typeface="Arial" charset="0"/>
              </a:rPr>
              <a:t>ermöglicht eine zielgerichtete</a:t>
            </a:r>
          </a:p>
          <a:p>
            <a:pPr algn="ctr">
              <a:lnSpc>
                <a:spcPct val="100000"/>
              </a:lnSpc>
            </a:pPr>
            <a:r>
              <a:rPr lang="de-DE" altLang="en-US" sz="1700">
                <a:solidFill>
                  <a:srgbClr val="FFFFFF"/>
                </a:solidFill>
                <a:latin typeface="Arial" charset="0"/>
              </a:rPr>
              <a:t>Auswertung der</a:t>
            </a:r>
          </a:p>
          <a:p>
            <a:pPr algn="ctr">
              <a:lnSpc>
                <a:spcPct val="100000"/>
              </a:lnSpc>
            </a:pPr>
            <a:r>
              <a:rPr lang="de-DE" altLang="en-US" sz="1700">
                <a:solidFill>
                  <a:srgbClr val="FFFFFF"/>
                </a:solidFill>
                <a:latin typeface="Arial" charset="0"/>
              </a:rPr>
              <a:t>Qualitätsmaßnahmen.</a:t>
            </a:r>
          </a:p>
        </p:txBody>
      </p:sp>
      <p:grpSp>
        <p:nvGrpSpPr>
          <p:cNvPr id="54605" name="Group 333"/>
          <p:cNvGrpSpPr>
            <a:grpSpLocks/>
          </p:cNvGrpSpPr>
          <p:nvPr/>
        </p:nvGrpSpPr>
        <p:grpSpPr bwMode="auto">
          <a:xfrm>
            <a:off x="657225" y="1655763"/>
            <a:ext cx="2484438" cy="509587"/>
            <a:chOff x="528" y="2493"/>
            <a:chExt cx="1632" cy="339"/>
          </a:xfrm>
        </p:grpSpPr>
        <p:sp>
          <p:nvSpPr>
            <p:cNvPr id="54603" name="Rectangle 331"/>
            <p:cNvSpPr>
              <a:spLocks noChangeArrowheads="1"/>
            </p:cNvSpPr>
            <p:nvPr/>
          </p:nvSpPr>
          <p:spPr bwMode="auto">
            <a:xfrm>
              <a:off x="528" y="2496"/>
              <a:ext cx="1632" cy="336"/>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p>
              <a:endParaRPr lang="en-GB"/>
            </a:p>
          </p:txBody>
        </p:sp>
        <p:sp>
          <p:nvSpPr>
            <p:cNvPr id="54604" name="Text Box 332"/>
            <p:cNvSpPr txBox="1">
              <a:spLocks noChangeArrowheads="1"/>
            </p:cNvSpPr>
            <p:nvPr/>
          </p:nvSpPr>
          <p:spPr bwMode="auto">
            <a:xfrm>
              <a:off x="537" y="2493"/>
              <a:ext cx="956" cy="198"/>
            </a:xfrm>
            <a:prstGeom prst="rect">
              <a:avLst/>
            </a:prstGeom>
            <a:solidFill>
              <a:srgbClr val="FFFFFF"/>
            </a:solidFill>
            <a:ln w="12700">
              <a:solidFill>
                <a:schemeClr val="bg1"/>
              </a:solidFill>
              <a:miter lim="800000"/>
              <a:headEnd/>
              <a:tailEnd/>
            </a:ln>
            <a:effectLst>
              <a:prstShdw prst="shdw17" dist="17961" dir="2700000">
                <a:schemeClr val="bg1">
                  <a:gamma/>
                  <a:shade val="60000"/>
                  <a:invGamma/>
                </a:schemeClr>
              </a:prst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120</a:t>
              </a:r>
            </a:p>
          </p:txBody>
        </p:sp>
      </p:grpSp>
      <p:grpSp>
        <p:nvGrpSpPr>
          <p:cNvPr id="54606" name="Group 334"/>
          <p:cNvGrpSpPr>
            <a:grpSpLocks/>
          </p:cNvGrpSpPr>
          <p:nvPr/>
        </p:nvGrpSpPr>
        <p:grpSpPr bwMode="auto">
          <a:xfrm>
            <a:off x="803275" y="1800225"/>
            <a:ext cx="2484438" cy="509588"/>
            <a:chOff x="528" y="2493"/>
            <a:chExt cx="1632" cy="339"/>
          </a:xfrm>
        </p:grpSpPr>
        <p:sp>
          <p:nvSpPr>
            <p:cNvPr id="54607" name="Rectangle 335"/>
            <p:cNvSpPr>
              <a:spLocks noChangeArrowheads="1"/>
            </p:cNvSpPr>
            <p:nvPr/>
          </p:nvSpPr>
          <p:spPr bwMode="auto">
            <a:xfrm>
              <a:off x="528" y="2496"/>
              <a:ext cx="1632" cy="336"/>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p>
              <a:endParaRPr lang="en-GB"/>
            </a:p>
          </p:txBody>
        </p:sp>
        <p:sp>
          <p:nvSpPr>
            <p:cNvPr id="54608" name="Text Box 336"/>
            <p:cNvSpPr txBox="1">
              <a:spLocks noChangeArrowheads="1"/>
            </p:cNvSpPr>
            <p:nvPr/>
          </p:nvSpPr>
          <p:spPr bwMode="auto">
            <a:xfrm>
              <a:off x="537" y="2493"/>
              <a:ext cx="956" cy="198"/>
            </a:xfrm>
            <a:prstGeom prst="rect">
              <a:avLst/>
            </a:prstGeom>
            <a:solidFill>
              <a:srgbClr val="FFFFFF"/>
            </a:solidFill>
            <a:ln w="12700">
              <a:solidFill>
                <a:schemeClr val="bg1"/>
              </a:solidFill>
              <a:miter lim="800000"/>
              <a:headEnd/>
              <a:tailEnd/>
            </a:ln>
            <a:effectLst>
              <a:prstShdw prst="shdw17" dist="17961" dir="2700000">
                <a:schemeClr val="bg1">
                  <a:gamma/>
                  <a:shade val="60000"/>
                  <a:invGamma/>
                </a:schemeClr>
              </a:prst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121</a:t>
              </a:r>
            </a:p>
          </p:txBody>
        </p:sp>
      </p:grpSp>
      <p:grpSp>
        <p:nvGrpSpPr>
          <p:cNvPr id="54609" name="Group 337"/>
          <p:cNvGrpSpPr>
            <a:grpSpLocks/>
          </p:cNvGrpSpPr>
          <p:nvPr/>
        </p:nvGrpSpPr>
        <p:grpSpPr bwMode="auto">
          <a:xfrm>
            <a:off x="950913" y="1943100"/>
            <a:ext cx="2482850" cy="509588"/>
            <a:chOff x="528" y="2493"/>
            <a:chExt cx="1632" cy="339"/>
          </a:xfrm>
        </p:grpSpPr>
        <p:sp>
          <p:nvSpPr>
            <p:cNvPr id="54610" name="Rectangle 338"/>
            <p:cNvSpPr>
              <a:spLocks noChangeArrowheads="1"/>
            </p:cNvSpPr>
            <p:nvPr/>
          </p:nvSpPr>
          <p:spPr bwMode="auto">
            <a:xfrm>
              <a:off x="528" y="2496"/>
              <a:ext cx="1632" cy="336"/>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p>
              <a:endParaRPr lang="en-GB"/>
            </a:p>
          </p:txBody>
        </p:sp>
        <p:sp>
          <p:nvSpPr>
            <p:cNvPr id="54611" name="Text Box 339"/>
            <p:cNvSpPr txBox="1">
              <a:spLocks noChangeArrowheads="1"/>
            </p:cNvSpPr>
            <p:nvPr/>
          </p:nvSpPr>
          <p:spPr bwMode="auto">
            <a:xfrm>
              <a:off x="535" y="2493"/>
              <a:ext cx="957" cy="198"/>
            </a:xfrm>
            <a:prstGeom prst="rect">
              <a:avLst/>
            </a:prstGeom>
            <a:solidFill>
              <a:srgbClr val="FFFFFF"/>
            </a:solidFill>
            <a:ln w="12700">
              <a:solidFill>
                <a:schemeClr val="bg1"/>
              </a:solidFill>
              <a:miter lim="800000"/>
              <a:headEnd/>
              <a:tailEnd/>
            </a:ln>
            <a:effectLst>
              <a:prstShdw prst="shdw17" dist="17961" dir="2700000">
                <a:schemeClr val="bg1">
                  <a:gamma/>
                  <a:shade val="60000"/>
                  <a:invGamma/>
                </a:schemeClr>
              </a:prst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122</a:t>
              </a:r>
            </a:p>
          </p:txBody>
        </p:sp>
      </p:grpSp>
      <p:grpSp>
        <p:nvGrpSpPr>
          <p:cNvPr id="54612" name="Group 340"/>
          <p:cNvGrpSpPr>
            <a:grpSpLocks/>
          </p:cNvGrpSpPr>
          <p:nvPr/>
        </p:nvGrpSpPr>
        <p:grpSpPr bwMode="auto">
          <a:xfrm>
            <a:off x="1096963" y="2087563"/>
            <a:ext cx="2482850" cy="509587"/>
            <a:chOff x="528" y="2493"/>
            <a:chExt cx="1632" cy="339"/>
          </a:xfrm>
        </p:grpSpPr>
        <p:sp>
          <p:nvSpPr>
            <p:cNvPr id="54613" name="Rectangle 341"/>
            <p:cNvSpPr>
              <a:spLocks noChangeArrowheads="1"/>
            </p:cNvSpPr>
            <p:nvPr/>
          </p:nvSpPr>
          <p:spPr bwMode="auto">
            <a:xfrm>
              <a:off x="528" y="2496"/>
              <a:ext cx="1632" cy="336"/>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p>
              <a:endParaRPr lang="en-GB"/>
            </a:p>
          </p:txBody>
        </p:sp>
        <p:sp>
          <p:nvSpPr>
            <p:cNvPr id="54614" name="Text Box 342"/>
            <p:cNvSpPr txBox="1">
              <a:spLocks noChangeArrowheads="1"/>
            </p:cNvSpPr>
            <p:nvPr/>
          </p:nvSpPr>
          <p:spPr bwMode="auto">
            <a:xfrm>
              <a:off x="535" y="2493"/>
              <a:ext cx="957" cy="198"/>
            </a:xfrm>
            <a:prstGeom prst="rect">
              <a:avLst/>
            </a:prstGeom>
            <a:solidFill>
              <a:srgbClr val="FFFFFF"/>
            </a:solidFill>
            <a:ln w="12700">
              <a:solidFill>
                <a:schemeClr val="bg1"/>
              </a:solidFill>
              <a:miter lim="800000"/>
              <a:headEnd/>
              <a:tailEnd/>
            </a:ln>
            <a:effectLst>
              <a:prstShdw prst="shdw17" dist="17961" dir="2700000">
                <a:schemeClr val="bg1">
                  <a:gamma/>
                  <a:shade val="60000"/>
                  <a:invGamma/>
                </a:schemeClr>
              </a:prst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123</a:t>
              </a:r>
            </a:p>
          </p:txBody>
        </p:sp>
      </p:grpSp>
      <p:grpSp>
        <p:nvGrpSpPr>
          <p:cNvPr id="54615" name="Group 343"/>
          <p:cNvGrpSpPr>
            <a:grpSpLocks/>
          </p:cNvGrpSpPr>
          <p:nvPr/>
        </p:nvGrpSpPr>
        <p:grpSpPr bwMode="auto">
          <a:xfrm>
            <a:off x="1243013" y="2232025"/>
            <a:ext cx="2484437" cy="509588"/>
            <a:chOff x="528" y="2493"/>
            <a:chExt cx="1632" cy="339"/>
          </a:xfrm>
        </p:grpSpPr>
        <p:sp>
          <p:nvSpPr>
            <p:cNvPr id="54616" name="Rectangle 344"/>
            <p:cNvSpPr>
              <a:spLocks noChangeArrowheads="1"/>
            </p:cNvSpPr>
            <p:nvPr/>
          </p:nvSpPr>
          <p:spPr bwMode="auto">
            <a:xfrm>
              <a:off x="528" y="2496"/>
              <a:ext cx="1632" cy="336"/>
            </a:xfrm>
            <a:prstGeom prst="rect">
              <a:avLst/>
            </a:prstGeom>
            <a:solidFill>
              <a:srgbClr val="FFFFFF"/>
            </a:solidFill>
            <a:ln w="12700">
              <a:solidFill>
                <a:schemeClr val="bg1"/>
              </a:solidFill>
              <a:miter lim="800000"/>
              <a:headEnd/>
              <a:tailEnd/>
            </a:ln>
            <a:effectLst/>
            <a:extLst>
              <a:ext uri="{AF507438-7753-43E0-B8FC-AC1667EBCBE1}">
                <a14:hiddenEffects xmlns:a14="http://schemas.microsoft.com/office/drawing/2010/main">
                  <a:effectLst>
                    <a:outerShdw dist="17961" dir="2700000" algn="ctr" rotWithShape="0">
                      <a:schemeClr val="bg1">
                        <a:gamma/>
                        <a:shade val="60000"/>
                        <a:invGamma/>
                      </a:schemeClr>
                    </a:outerShdw>
                  </a:effectLst>
                </a14:hiddenEffects>
              </a:ext>
            </a:extLst>
          </p:spPr>
          <p:txBody>
            <a:bodyPr wrap="none" lIns="87234" tIns="43617" rIns="87234" bIns="43617" anchor="ctr">
              <a:spAutoFit/>
            </a:bodyPr>
            <a:lstStyle/>
            <a:p>
              <a:endParaRPr lang="en-GB"/>
            </a:p>
          </p:txBody>
        </p:sp>
        <p:sp>
          <p:nvSpPr>
            <p:cNvPr id="54617" name="Text Box 345"/>
            <p:cNvSpPr txBox="1">
              <a:spLocks noChangeArrowheads="1"/>
            </p:cNvSpPr>
            <p:nvPr/>
          </p:nvSpPr>
          <p:spPr bwMode="auto">
            <a:xfrm>
              <a:off x="537" y="2493"/>
              <a:ext cx="956" cy="198"/>
            </a:xfrm>
            <a:prstGeom prst="rect">
              <a:avLst/>
            </a:prstGeom>
            <a:solidFill>
              <a:srgbClr val="FFFFFF"/>
            </a:solidFill>
            <a:ln w="12700">
              <a:solidFill>
                <a:schemeClr val="bg1"/>
              </a:solidFill>
              <a:miter lim="800000"/>
              <a:headEnd/>
              <a:tailEnd/>
            </a:ln>
            <a:effectLst>
              <a:prstShdw prst="shdw17" dist="17961" dir="2700000">
                <a:schemeClr val="bg1">
                  <a:gamma/>
                  <a:shade val="60000"/>
                  <a:invGamma/>
                </a:schemeClr>
              </a:prstShdw>
            </a:effec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Vorgang Nr. 124</a:t>
              </a:r>
            </a:p>
          </p:txBody>
        </p:sp>
      </p:grpSp>
      <p:grpSp>
        <p:nvGrpSpPr>
          <p:cNvPr id="54514" name="Group 242"/>
          <p:cNvGrpSpPr>
            <a:grpSpLocks/>
          </p:cNvGrpSpPr>
          <p:nvPr/>
        </p:nvGrpSpPr>
        <p:grpSpPr bwMode="auto">
          <a:xfrm>
            <a:off x="2557463" y="2300288"/>
            <a:ext cx="857250" cy="1019175"/>
            <a:chOff x="2411" y="1518"/>
            <a:chExt cx="563" cy="678"/>
          </a:xfrm>
        </p:grpSpPr>
        <p:sp>
          <p:nvSpPr>
            <p:cNvPr id="54515" name="Freeform 243"/>
            <p:cNvSpPr>
              <a:spLocks/>
            </p:cNvSpPr>
            <p:nvPr/>
          </p:nvSpPr>
          <p:spPr bwMode="auto">
            <a:xfrm>
              <a:off x="2417" y="1527"/>
              <a:ext cx="405" cy="666"/>
            </a:xfrm>
            <a:custGeom>
              <a:avLst/>
              <a:gdLst>
                <a:gd name="T0" fmla="*/ 230 w 405"/>
                <a:gd name="T1" fmla="*/ 0 h 666"/>
                <a:gd name="T2" fmla="*/ 171 w 405"/>
                <a:gd name="T3" fmla="*/ 3 h 666"/>
                <a:gd name="T4" fmla="*/ 137 w 405"/>
                <a:gd name="T5" fmla="*/ 56 h 666"/>
                <a:gd name="T6" fmla="*/ 42 w 405"/>
                <a:gd name="T7" fmla="*/ 143 h 666"/>
                <a:gd name="T8" fmla="*/ 0 w 405"/>
                <a:gd name="T9" fmla="*/ 191 h 666"/>
                <a:gd name="T10" fmla="*/ 28 w 405"/>
                <a:gd name="T11" fmla="*/ 317 h 666"/>
                <a:gd name="T12" fmla="*/ 50 w 405"/>
                <a:gd name="T13" fmla="*/ 412 h 666"/>
                <a:gd name="T14" fmla="*/ 107 w 405"/>
                <a:gd name="T15" fmla="*/ 523 h 666"/>
                <a:gd name="T16" fmla="*/ 205 w 405"/>
                <a:gd name="T17" fmla="*/ 601 h 666"/>
                <a:gd name="T18" fmla="*/ 315 w 405"/>
                <a:gd name="T19" fmla="*/ 666 h 666"/>
                <a:gd name="T20" fmla="*/ 318 w 405"/>
                <a:gd name="T21" fmla="*/ 649 h 666"/>
                <a:gd name="T22" fmla="*/ 326 w 405"/>
                <a:gd name="T23" fmla="*/ 646 h 666"/>
                <a:gd name="T24" fmla="*/ 326 w 405"/>
                <a:gd name="T25" fmla="*/ 638 h 666"/>
                <a:gd name="T26" fmla="*/ 326 w 405"/>
                <a:gd name="T27" fmla="*/ 629 h 666"/>
                <a:gd name="T28" fmla="*/ 326 w 405"/>
                <a:gd name="T29" fmla="*/ 621 h 666"/>
                <a:gd name="T30" fmla="*/ 326 w 405"/>
                <a:gd name="T31" fmla="*/ 613 h 666"/>
                <a:gd name="T32" fmla="*/ 335 w 405"/>
                <a:gd name="T33" fmla="*/ 610 h 666"/>
                <a:gd name="T34" fmla="*/ 343 w 405"/>
                <a:gd name="T35" fmla="*/ 610 h 666"/>
                <a:gd name="T36" fmla="*/ 352 w 405"/>
                <a:gd name="T37" fmla="*/ 610 h 666"/>
                <a:gd name="T38" fmla="*/ 360 w 405"/>
                <a:gd name="T39" fmla="*/ 604 h 666"/>
                <a:gd name="T40" fmla="*/ 360 w 405"/>
                <a:gd name="T41" fmla="*/ 596 h 666"/>
                <a:gd name="T42" fmla="*/ 360 w 405"/>
                <a:gd name="T43" fmla="*/ 587 h 666"/>
                <a:gd name="T44" fmla="*/ 360 w 405"/>
                <a:gd name="T45" fmla="*/ 579 h 666"/>
                <a:gd name="T46" fmla="*/ 369 w 405"/>
                <a:gd name="T47" fmla="*/ 576 h 666"/>
                <a:gd name="T48" fmla="*/ 377 w 405"/>
                <a:gd name="T49" fmla="*/ 576 h 666"/>
                <a:gd name="T50" fmla="*/ 385 w 405"/>
                <a:gd name="T51" fmla="*/ 576 h 666"/>
                <a:gd name="T52" fmla="*/ 391 w 405"/>
                <a:gd name="T53" fmla="*/ 568 h 666"/>
                <a:gd name="T54" fmla="*/ 388 w 405"/>
                <a:gd name="T55" fmla="*/ 559 h 666"/>
                <a:gd name="T56" fmla="*/ 388 w 405"/>
                <a:gd name="T57" fmla="*/ 551 h 666"/>
                <a:gd name="T58" fmla="*/ 397 w 405"/>
                <a:gd name="T59" fmla="*/ 545 h 666"/>
                <a:gd name="T60" fmla="*/ 405 w 405"/>
                <a:gd name="T61" fmla="*/ 543 h 666"/>
                <a:gd name="T62" fmla="*/ 255 w 405"/>
                <a:gd name="T63" fmla="*/ 478 h 666"/>
                <a:gd name="T64" fmla="*/ 109 w 405"/>
                <a:gd name="T65" fmla="*/ 289 h 666"/>
                <a:gd name="T66" fmla="*/ 115 w 405"/>
                <a:gd name="T67" fmla="*/ 177 h 666"/>
                <a:gd name="T68" fmla="*/ 216 w 405"/>
                <a:gd name="T69" fmla="*/ 59 h 666"/>
                <a:gd name="T70" fmla="*/ 230 w 405"/>
                <a:gd name="T7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66">
                  <a:moveTo>
                    <a:pt x="230" y="0"/>
                  </a:moveTo>
                  <a:lnTo>
                    <a:pt x="171" y="3"/>
                  </a:lnTo>
                  <a:lnTo>
                    <a:pt x="137" y="56"/>
                  </a:lnTo>
                  <a:lnTo>
                    <a:pt x="42" y="143"/>
                  </a:lnTo>
                  <a:lnTo>
                    <a:pt x="0" y="191"/>
                  </a:lnTo>
                  <a:lnTo>
                    <a:pt x="28" y="317"/>
                  </a:lnTo>
                  <a:lnTo>
                    <a:pt x="50" y="412"/>
                  </a:lnTo>
                  <a:lnTo>
                    <a:pt x="107" y="523"/>
                  </a:lnTo>
                  <a:lnTo>
                    <a:pt x="205" y="601"/>
                  </a:lnTo>
                  <a:lnTo>
                    <a:pt x="315" y="666"/>
                  </a:lnTo>
                  <a:lnTo>
                    <a:pt x="318" y="649"/>
                  </a:lnTo>
                  <a:lnTo>
                    <a:pt x="326" y="646"/>
                  </a:lnTo>
                  <a:lnTo>
                    <a:pt x="326" y="638"/>
                  </a:lnTo>
                  <a:lnTo>
                    <a:pt x="326" y="629"/>
                  </a:lnTo>
                  <a:lnTo>
                    <a:pt x="326" y="621"/>
                  </a:lnTo>
                  <a:lnTo>
                    <a:pt x="326" y="613"/>
                  </a:lnTo>
                  <a:lnTo>
                    <a:pt x="335" y="610"/>
                  </a:lnTo>
                  <a:lnTo>
                    <a:pt x="343" y="610"/>
                  </a:lnTo>
                  <a:lnTo>
                    <a:pt x="352" y="610"/>
                  </a:lnTo>
                  <a:lnTo>
                    <a:pt x="360" y="604"/>
                  </a:lnTo>
                  <a:lnTo>
                    <a:pt x="360" y="596"/>
                  </a:lnTo>
                  <a:lnTo>
                    <a:pt x="360" y="587"/>
                  </a:lnTo>
                  <a:lnTo>
                    <a:pt x="360" y="579"/>
                  </a:lnTo>
                  <a:lnTo>
                    <a:pt x="369" y="576"/>
                  </a:lnTo>
                  <a:lnTo>
                    <a:pt x="377" y="576"/>
                  </a:lnTo>
                  <a:lnTo>
                    <a:pt x="385" y="576"/>
                  </a:lnTo>
                  <a:lnTo>
                    <a:pt x="391" y="568"/>
                  </a:lnTo>
                  <a:lnTo>
                    <a:pt x="388" y="559"/>
                  </a:lnTo>
                  <a:lnTo>
                    <a:pt x="388" y="551"/>
                  </a:lnTo>
                  <a:lnTo>
                    <a:pt x="397" y="545"/>
                  </a:lnTo>
                  <a:lnTo>
                    <a:pt x="405" y="543"/>
                  </a:lnTo>
                  <a:lnTo>
                    <a:pt x="255" y="478"/>
                  </a:lnTo>
                  <a:lnTo>
                    <a:pt x="109" y="289"/>
                  </a:lnTo>
                  <a:lnTo>
                    <a:pt x="115" y="177"/>
                  </a:lnTo>
                  <a:lnTo>
                    <a:pt x="216" y="59"/>
                  </a:lnTo>
                  <a:lnTo>
                    <a:pt x="23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16" name="Freeform 244"/>
            <p:cNvSpPr>
              <a:spLocks/>
            </p:cNvSpPr>
            <p:nvPr/>
          </p:nvSpPr>
          <p:spPr bwMode="auto">
            <a:xfrm>
              <a:off x="2473" y="1521"/>
              <a:ext cx="492" cy="549"/>
            </a:xfrm>
            <a:custGeom>
              <a:avLst/>
              <a:gdLst>
                <a:gd name="T0" fmla="*/ 191 w 492"/>
                <a:gd name="T1" fmla="*/ 59 h 549"/>
                <a:gd name="T2" fmla="*/ 220 w 492"/>
                <a:gd name="T3" fmla="*/ 152 h 549"/>
                <a:gd name="T4" fmla="*/ 253 w 492"/>
                <a:gd name="T5" fmla="*/ 194 h 549"/>
                <a:gd name="T6" fmla="*/ 329 w 492"/>
                <a:gd name="T7" fmla="*/ 242 h 549"/>
                <a:gd name="T8" fmla="*/ 439 w 492"/>
                <a:gd name="T9" fmla="*/ 253 h 549"/>
                <a:gd name="T10" fmla="*/ 492 w 492"/>
                <a:gd name="T11" fmla="*/ 256 h 549"/>
                <a:gd name="T12" fmla="*/ 484 w 492"/>
                <a:gd name="T13" fmla="*/ 343 h 549"/>
                <a:gd name="T14" fmla="*/ 444 w 492"/>
                <a:gd name="T15" fmla="*/ 444 h 549"/>
                <a:gd name="T16" fmla="*/ 374 w 492"/>
                <a:gd name="T17" fmla="*/ 527 h 549"/>
                <a:gd name="T18" fmla="*/ 352 w 492"/>
                <a:gd name="T19" fmla="*/ 549 h 549"/>
                <a:gd name="T20" fmla="*/ 216 w 492"/>
                <a:gd name="T21" fmla="*/ 530 h 549"/>
                <a:gd name="T22" fmla="*/ 112 w 492"/>
                <a:gd name="T23" fmla="*/ 474 h 549"/>
                <a:gd name="T24" fmla="*/ 64 w 492"/>
                <a:gd name="T25" fmla="*/ 416 h 549"/>
                <a:gd name="T26" fmla="*/ 22 w 492"/>
                <a:gd name="T27" fmla="*/ 293 h 549"/>
                <a:gd name="T28" fmla="*/ 0 w 492"/>
                <a:gd name="T29" fmla="*/ 194 h 549"/>
                <a:gd name="T30" fmla="*/ 121 w 492"/>
                <a:gd name="T31" fmla="*/ 74 h 549"/>
                <a:gd name="T32" fmla="*/ 180 w 492"/>
                <a:gd name="T33" fmla="*/ 0 h 549"/>
                <a:gd name="T34" fmla="*/ 191 w 492"/>
                <a:gd name="T35" fmla="*/ 5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2" h="549">
                  <a:moveTo>
                    <a:pt x="191" y="59"/>
                  </a:moveTo>
                  <a:lnTo>
                    <a:pt x="220" y="152"/>
                  </a:lnTo>
                  <a:lnTo>
                    <a:pt x="253" y="194"/>
                  </a:lnTo>
                  <a:lnTo>
                    <a:pt x="329" y="242"/>
                  </a:lnTo>
                  <a:lnTo>
                    <a:pt x="439" y="253"/>
                  </a:lnTo>
                  <a:lnTo>
                    <a:pt x="492" y="256"/>
                  </a:lnTo>
                  <a:lnTo>
                    <a:pt x="484" y="343"/>
                  </a:lnTo>
                  <a:lnTo>
                    <a:pt x="444" y="444"/>
                  </a:lnTo>
                  <a:lnTo>
                    <a:pt x="374" y="527"/>
                  </a:lnTo>
                  <a:lnTo>
                    <a:pt x="352" y="549"/>
                  </a:lnTo>
                  <a:lnTo>
                    <a:pt x="216" y="530"/>
                  </a:lnTo>
                  <a:lnTo>
                    <a:pt x="112" y="474"/>
                  </a:lnTo>
                  <a:lnTo>
                    <a:pt x="64" y="416"/>
                  </a:lnTo>
                  <a:lnTo>
                    <a:pt x="22" y="293"/>
                  </a:lnTo>
                  <a:lnTo>
                    <a:pt x="0" y="194"/>
                  </a:lnTo>
                  <a:lnTo>
                    <a:pt x="121" y="74"/>
                  </a:lnTo>
                  <a:lnTo>
                    <a:pt x="180" y="0"/>
                  </a:lnTo>
                  <a:lnTo>
                    <a:pt x="191" y="5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17" name="Freeform 245"/>
            <p:cNvSpPr>
              <a:spLocks/>
            </p:cNvSpPr>
            <p:nvPr/>
          </p:nvSpPr>
          <p:spPr bwMode="auto">
            <a:xfrm>
              <a:off x="2411" y="1518"/>
              <a:ext cx="563" cy="678"/>
            </a:xfrm>
            <a:custGeom>
              <a:avLst/>
              <a:gdLst>
                <a:gd name="T0" fmla="*/ 171 w 563"/>
                <a:gd name="T1" fmla="*/ 76 h 678"/>
                <a:gd name="T2" fmla="*/ 146 w 563"/>
                <a:gd name="T3" fmla="*/ 76 h 678"/>
                <a:gd name="T4" fmla="*/ 14 w 563"/>
                <a:gd name="T5" fmla="*/ 202 h 678"/>
                <a:gd name="T6" fmla="*/ 65 w 563"/>
                <a:gd name="T7" fmla="*/ 421 h 678"/>
                <a:gd name="T8" fmla="*/ 141 w 563"/>
                <a:gd name="T9" fmla="*/ 549 h 678"/>
                <a:gd name="T10" fmla="*/ 304 w 563"/>
                <a:gd name="T11" fmla="*/ 655 h 678"/>
                <a:gd name="T12" fmla="*/ 244 w 563"/>
                <a:gd name="T13" fmla="*/ 602 h 678"/>
                <a:gd name="T14" fmla="*/ 84 w 563"/>
                <a:gd name="T15" fmla="*/ 444 h 678"/>
                <a:gd name="T16" fmla="*/ 124 w 563"/>
                <a:gd name="T17" fmla="*/ 498 h 678"/>
                <a:gd name="T18" fmla="*/ 242 w 563"/>
                <a:gd name="T19" fmla="*/ 582 h 678"/>
                <a:gd name="T20" fmla="*/ 324 w 563"/>
                <a:gd name="T21" fmla="*/ 613 h 678"/>
                <a:gd name="T22" fmla="*/ 335 w 563"/>
                <a:gd name="T23" fmla="*/ 605 h 678"/>
                <a:gd name="T24" fmla="*/ 278 w 563"/>
                <a:gd name="T25" fmla="*/ 566 h 678"/>
                <a:gd name="T26" fmla="*/ 141 w 563"/>
                <a:gd name="T27" fmla="*/ 481 h 678"/>
                <a:gd name="T28" fmla="*/ 216 w 563"/>
                <a:gd name="T29" fmla="*/ 526 h 678"/>
                <a:gd name="T30" fmla="*/ 355 w 563"/>
                <a:gd name="T31" fmla="*/ 571 h 678"/>
                <a:gd name="T32" fmla="*/ 389 w 563"/>
                <a:gd name="T33" fmla="*/ 563 h 678"/>
                <a:gd name="T34" fmla="*/ 256 w 563"/>
                <a:gd name="T35" fmla="*/ 529 h 678"/>
                <a:gd name="T36" fmla="*/ 169 w 563"/>
                <a:gd name="T37" fmla="*/ 476 h 678"/>
                <a:gd name="T38" fmla="*/ 101 w 563"/>
                <a:gd name="T39" fmla="*/ 371 h 678"/>
                <a:gd name="T40" fmla="*/ 56 w 563"/>
                <a:gd name="T41" fmla="*/ 211 h 678"/>
                <a:gd name="T42" fmla="*/ 84 w 563"/>
                <a:gd name="T43" fmla="*/ 278 h 678"/>
                <a:gd name="T44" fmla="*/ 149 w 563"/>
                <a:gd name="T45" fmla="*/ 435 h 678"/>
                <a:gd name="T46" fmla="*/ 273 w 563"/>
                <a:gd name="T47" fmla="*/ 518 h 678"/>
                <a:gd name="T48" fmla="*/ 414 w 563"/>
                <a:gd name="T49" fmla="*/ 540 h 678"/>
                <a:gd name="T50" fmla="*/ 504 w 563"/>
                <a:gd name="T51" fmla="*/ 433 h 678"/>
                <a:gd name="T52" fmla="*/ 543 w 563"/>
                <a:gd name="T53" fmla="*/ 303 h 678"/>
                <a:gd name="T54" fmla="*/ 442 w 563"/>
                <a:gd name="T55" fmla="*/ 256 h 678"/>
                <a:gd name="T56" fmla="*/ 352 w 563"/>
                <a:gd name="T57" fmla="*/ 230 h 678"/>
                <a:gd name="T58" fmla="*/ 270 w 563"/>
                <a:gd name="T59" fmla="*/ 152 h 678"/>
                <a:gd name="T60" fmla="*/ 236 w 563"/>
                <a:gd name="T61" fmla="*/ 31 h 678"/>
                <a:gd name="T62" fmla="*/ 253 w 563"/>
                <a:gd name="T63" fmla="*/ 45 h 678"/>
                <a:gd name="T64" fmla="*/ 288 w 563"/>
                <a:gd name="T65" fmla="*/ 152 h 678"/>
                <a:gd name="T66" fmla="*/ 363 w 563"/>
                <a:gd name="T67" fmla="*/ 216 h 678"/>
                <a:gd name="T68" fmla="*/ 470 w 563"/>
                <a:gd name="T69" fmla="*/ 242 h 678"/>
                <a:gd name="T70" fmla="*/ 563 w 563"/>
                <a:gd name="T71" fmla="*/ 250 h 678"/>
                <a:gd name="T72" fmla="*/ 543 w 563"/>
                <a:gd name="T73" fmla="*/ 396 h 678"/>
                <a:gd name="T74" fmla="*/ 462 w 563"/>
                <a:gd name="T75" fmla="*/ 518 h 678"/>
                <a:gd name="T76" fmla="*/ 406 w 563"/>
                <a:gd name="T77" fmla="*/ 574 h 678"/>
                <a:gd name="T78" fmla="*/ 392 w 563"/>
                <a:gd name="T79" fmla="*/ 599 h 678"/>
                <a:gd name="T80" fmla="*/ 375 w 563"/>
                <a:gd name="T81" fmla="*/ 613 h 678"/>
                <a:gd name="T82" fmla="*/ 344 w 563"/>
                <a:gd name="T83" fmla="*/ 636 h 678"/>
                <a:gd name="T84" fmla="*/ 327 w 563"/>
                <a:gd name="T85" fmla="*/ 670 h 678"/>
                <a:gd name="T86" fmla="*/ 194 w 563"/>
                <a:gd name="T87" fmla="*/ 608 h 678"/>
                <a:gd name="T88" fmla="*/ 90 w 563"/>
                <a:gd name="T89" fmla="*/ 515 h 678"/>
                <a:gd name="T90" fmla="*/ 42 w 563"/>
                <a:gd name="T91" fmla="*/ 399 h 678"/>
                <a:gd name="T92" fmla="*/ 3 w 563"/>
                <a:gd name="T93" fmla="*/ 228 h 678"/>
                <a:gd name="T94" fmla="*/ 101 w 563"/>
                <a:gd name="T95" fmla="*/ 95 h 678"/>
                <a:gd name="T96" fmla="*/ 171 w 563"/>
                <a:gd name="T97" fmla="*/ 0 h 678"/>
                <a:gd name="T98" fmla="*/ 188 w 563"/>
                <a:gd name="T99" fmla="*/ 79 h 678"/>
                <a:gd name="T100" fmla="*/ 56 w 563"/>
                <a:gd name="T101" fmla="*/ 1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3" h="678">
                  <a:moveTo>
                    <a:pt x="56" y="191"/>
                  </a:moveTo>
                  <a:lnTo>
                    <a:pt x="135" y="115"/>
                  </a:lnTo>
                  <a:lnTo>
                    <a:pt x="171" y="76"/>
                  </a:lnTo>
                  <a:lnTo>
                    <a:pt x="216" y="17"/>
                  </a:lnTo>
                  <a:lnTo>
                    <a:pt x="183" y="20"/>
                  </a:lnTo>
                  <a:lnTo>
                    <a:pt x="146" y="76"/>
                  </a:lnTo>
                  <a:lnTo>
                    <a:pt x="110" y="107"/>
                  </a:lnTo>
                  <a:lnTo>
                    <a:pt x="39" y="174"/>
                  </a:lnTo>
                  <a:lnTo>
                    <a:pt x="14" y="202"/>
                  </a:lnTo>
                  <a:lnTo>
                    <a:pt x="34" y="284"/>
                  </a:lnTo>
                  <a:lnTo>
                    <a:pt x="56" y="371"/>
                  </a:lnTo>
                  <a:lnTo>
                    <a:pt x="65" y="421"/>
                  </a:lnTo>
                  <a:lnTo>
                    <a:pt x="84" y="470"/>
                  </a:lnTo>
                  <a:lnTo>
                    <a:pt x="107" y="515"/>
                  </a:lnTo>
                  <a:lnTo>
                    <a:pt x="141" y="549"/>
                  </a:lnTo>
                  <a:lnTo>
                    <a:pt x="200" y="591"/>
                  </a:lnTo>
                  <a:lnTo>
                    <a:pt x="253" y="627"/>
                  </a:lnTo>
                  <a:lnTo>
                    <a:pt x="304" y="655"/>
                  </a:lnTo>
                  <a:lnTo>
                    <a:pt x="316" y="655"/>
                  </a:lnTo>
                  <a:lnTo>
                    <a:pt x="316" y="644"/>
                  </a:lnTo>
                  <a:lnTo>
                    <a:pt x="244" y="602"/>
                  </a:lnTo>
                  <a:lnTo>
                    <a:pt x="163" y="552"/>
                  </a:lnTo>
                  <a:lnTo>
                    <a:pt x="118" y="509"/>
                  </a:lnTo>
                  <a:lnTo>
                    <a:pt x="84" y="444"/>
                  </a:lnTo>
                  <a:lnTo>
                    <a:pt x="73" y="388"/>
                  </a:lnTo>
                  <a:lnTo>
                    <a:pt x="90" y="430"/>
                  </a:lnTo>
                  <a:lnTo>
                    <a:pt x="124" y="498"/>
                  </a:lnTo>
                  <a:lnTo>
                    <a:pt x="163" y="532"/>
                  </a:lnTo>
                  <a:lnTo>
                    <a:pt x="200" y="557"/>
                  </a:lnTo>
                  <a:lnTo>
                    <a:pt x="242" y="582"/>
                  </a:lnTo>
                  <a:lnTo>
                    <a:pt x="293" y="619"/>
                  </a:lnTo>
                  <a:lnTo>
                    <a:pt x="319" y="627"/>
                  </a:lnTo>
                  <a:lnTo>
                    <a:pt x="324" y="613"/>
                  </a:lnTo>
                  <a:lnTo>
                    <a:pt x="259" y="577"/>
                  </a:lnTo>
                  <a:lnTo>
                    <a:pt x="302" y="591"/>
                  </a:lnTo>
                  <a:lnTo>
                    <a:pt x="335" y="605"/>
                  </a:lnTo>
                  <a:lnTo>
                    <a:pt x="352" y="605"/>
                  </a:lnTo>
                  <a:lnTo>
                    <a:pt x="355" y="585"/>
                  </a:lnTo>
                  <a:lnTo>
                    <a:pt x="278" y="566"/>
                  </a:lnTo>
                  <a:lnTo>
                    <a:pt x="219" y="546"/>
                  </a:lnTo>
                  <a:lnTo>
                    <a:pt x="171" y="515"/>
                  </a:lnTo>
                  <a:lnTo>
                    <a:pt x="141" y="481"/>
                  </a:lnTo>
                  <a:lnTo>
                    <a:pt x="121" y="441"/>
                  </a:lnTo>
                  <a:lnTo>
                    <a:pt x="163" y="487"/>
                  </a:lnTo>
                  <a:lnTo>
                    <a:pt x="216" y="526"/>
                  </a:lnTo>
                  <a:lnTo>
                    <a:pt x="273" y="549"/>
                  </a:lnTo>
                  <a:lnTo>
                    <a:pt x="330" y="563"/>
                  </a:lnTo>
                  <a:lnTo>
                    <a:pt x="355" y="571"/>
                  </a:lnTo>
                  <a:lnTo>
                    <a:pt x="372" y="574"/>
                  </a:lnTo>
                  <a:lnTo>
                    <a:pt x="386" y="574"/>
                  </a:lnTo>
                  <a:lnTo>
                    <a:pt x="389" y="563"/>
                  </a:lnTo>
                  <a:lnTo>
                    <a:pt x="386" y="554"/>
                  </a:lnTo>
                  <a:lnTo>
                    <a:pt x="313" y="543"/>
                  </a:lnTo>
                  <a:lnTo>
                    <a:pt x="256" y="529"/>
                  </a:lnTo>
                  <a:lnTo>
                    <a:pt x="230" y="515"/>
                  </a:lnTo>
                  <a:lnTo>
                    <a:pt x="191" y="490"/>
                  </a:lnTo>
                  <a:lnTo>
                    <a:pt x="169" y="476"/>
                  </a:lnTo>
                  <a:lnTo>
                    <a:pt x="149" y="452"/>
                  </a:lnTo>
                  <a:lnTo>
                    <a:pt x="124" y="424"/>
                  </a:lnTo>
                  <a:lnTo>
                    <a:pt x="101" y="371"/>
                  </a:lnTo>
                  <a:lnTo>
                    <a:pt x="84" y="317"/>
                  </a:lnTo>
                  <a:lnTo>
                    <a:pt x="67" y="253"/>
                  </a:lnTo>
                  <a:lnTo>
                    <a:pt x="56" y="211"/>
                  </a:lnTo>
                  <a:lnTo>
                    <a:pt x="59" y="202"/>
                  </a:lnTo>
                  <a:lnTo>
                    <a:pt x="67" y="208"/>
                  </a:lnTo>
                  <a:lnTo>
                    <a:pt x="84" y="278"/>
                  </a:lnTo>
                  <a:lnTo>
                    <a:pt x="101" y="337"/>
                  </a:lnTo>
                  <a:lnTo>
                    <a:pt x="124" y="396"/>
                  </a:lnTo>
                  <a:lnTo>
                    <a:pt x="149" y="435"/>
                  </a:lnTo>
                  <a:lnTo>
                    <a:pt x="180" y="470"/>
                  </a:lnTo>
                  <a:lnTo>
                    <a:pt x="230" y="501"/>
                  </a:lnTo>
                  <a:lnTo>
                    <a:pt x="273" y="518"/>
                  </a:lnTo>
                  <a:lnTo>
                    <a:pt x="321" y="532"/>
                  </a:lnTo>
                  <a:lnTo>
                    <a:pt x="372" y="538"/>
                  </a:lnTo>
                  <a:lnTo>
                    <a:pt x="414" y="540"/>
                  </a:lnTo>
                  <a:lnTo>
                    <a:pt x="451" y="504"/>
                  </a:lnTo>
                  <a:lnTo>
                    <a:pt x="476" y="473"/>
                  </a:lnTo>
                  <a:lnTo>
                    <a:pt x="504" y="433"/>
                  </a:lnTo>
                  <a:lnTo>
                    <a:pt x="524" y="390"/>
                  </a:lnTo>
                  <a:lnTo>
                    <a:pt x="538" y="345"/>
                  </a:lnTo>
                  <a:lnTo>
                    <a:pt x="543" y="303"/>
                  </a:lnTo>
                  <a:lnTo>
                    <a:pt x="546" y="264"/>
                  </a:lnTo>
                  <a:lnTo>
                    <a:pt x="484" y="258"/>
                  </a:lnTo>
                  <a:lnTo>
                    <a:pt x="442" y="256"/>
                  </a:lnTo>
                  <a:lnTo>
                    <a:pt x="411" y="253"/>
                  </a:lnTo>
                  <a:lnTo>
                    <a:pt x="386" y="244"/>
                  </a:lnTo>
                  <a:lnTo>
                    <a:pt x="352" y="230"/>
                  </a:lnTo>
                  <a:lnTo>
                    <a:pt x="321" y="211"/>
                  </a:lnTo>
                  <a:lnTo>
                    <a:pt x="290" y="185"/>
                  </a:lnTo>
                  <a:lnTo>
                    <a:pt x="270" y="152"/>
                  </a:lnTo>
                  <a:lnTo>
                    <a:pt x="261" y="121"/>
                  </a:lnTo>
                  <a:lnTo>
                    <a:pt x="247" y="67"/>
                  </a:lnTo>
                  <a:lnTo>
                    <a:pt x="236" y="31"/>
                  </a:lnTo>
                  <a:lnTo>
                    <a:pt x="236" y="22"/>
                  </a:lnTo>
                  <a:lnTo>
                    <a:pt x="242" y="6"/>
                  </a:lnTo>
                  <a:lnTo>
                    <a:pt x="253" y="45"/>
                  </a:lnTo>
                  <a:lnTo>
                    <a:pt x="261" y="73"/>
                  </a:lnTo>
                  <a:lnTo>
                    <a:pt x="273" y="115"/>
                  </a:lnTo>
                  <a:lnTo>
                    <a:pt x="288" y="152"/>
                  </a:lnTo>
                  <a:lnTo>
                    <a:pt x="307" y="183"/>
                  </a:lnTo>
                  <a:lnTo>
                    <a:pt x="333" y="199"/>
                  </a:lnTo>
                  <a:lnTo>
                    <a:pt x="363" y="216"/>
                  </a:lnTo>
                  <a:lnTo>
                    <a:pt x="392" y="230"/>
                  </a:lnTo>
                  <a:lnTo>
                    <a:pt x="425" y="236"/>
                  </a:lnTo>
                  <a:lnTo>
                    <a:pt x="470" y="242"/>
                  </a:lnTo>
                  <a:lnTo>
                    <a:pt x="518" y="247"/>
                  </a:lnTo>
                  <a:lnTo>
                    <a:pt x="557" y="250"/>
                  </a:lnTo>
                  <a:lnTo>
                    <a:pt x="563" y="250"/>
                  </a:lnTo>
                  <a:lnTo>
                    <a:pt x="563" y="267"/>
                  </a:lnTo>
                  <a:lnTo>
                    <a:pt x="557" y="331"/>
                  </a:lnTo>
                  <a:lnTo>
                    <a:pt x="543" y="396"/>
                  </a:lnTo>
                  <a:lnTo>
                    <a:pt x="512" y="449"/>
                  </a:lnTo>
                  <a:lnTo>
                    <a:pt x="490" y="484"/>
                  </a:lnTo>
                  <a:lnTo>
                    <a:pt x="462" y="518"/>
                  </a:lnTo>
                  <a:lnTo>
                    <a:pt x="434" y="546"/>
                  </a:lnTo>
                  <a:lnTo>
                    <a:pt x="423" y="566"/>
                  </a:lnTo>
                  <a:lnTo>
                    <a:pt x="406" y="574"/>
                  </a:lnTo>
                  <a:lnTo>
                    <a:pt x="406" y="585"/>
                  </a:lnTo>
                  <a:lnTo>
                    <a:pt x="400" y="594"/>
                  </a:lnTo>
                  <a:lnTo>
                    <a:pt x="392" y="599"/>
                  </a:lnTo>
                  <a:lnTo>
                    <a:pt x="378" y="599"/>
                  </a:lnTo>
                  <a:lnTo>
                    <a:pt x="375" y="605"/>
                  </a:lnTo>
                  <a:lnTo>
                    <a:pt x="375" y="613"/>
                  </a:lnTo>
                  <a:lnTo>
                    <a:pt x="366" y="622"/>
                  </a:lnTo>
                  <a:lnTo>
                    <a:pt x="349" y="622"/>
                  </a:lnTo>
                  <a:lnTo>
                    <a:pt x="344" y="636"/>
                  </a:lnTo>
                  <a:lnTo>
                    <a:pt x="341" y="647"/>
                  </a:lnTo>
                  <a:lnTo>
                    <a:pt x="335" y="655"/>
                  </a:lnTo>
                  <a:lnTo>
                    <a:pt x="327" y="670"/>
                  </a:lnTo>
                  <a:lnTo>
                    <a:pt x="310" y="678"/>
                  </a:lnTo>
                  <a:lnTo>
                    <a:pt x="267" y="653"/>
                  </a:lnTo>
                  <a:lnTo>
                    <a:pt x="194" y="608"/>
                  </a:lnTo>
                  <a:lnTo>
                    <a:pt x="160" y="577"/>
                  </a:lnTo>
                  <a:lnTo>
                    <a:pt x="112" y="543"/>
                  </a:lnTo>
                  <a:lnTo>
                    <a:pt x="90" y="515"/>
                  </a:lnTo>
                  <a:lnTo>
                    <a:pt x="70" y="473"/>
                  </a:lnTo>
                  <a:lnTo>
                    <a:pt x="53" y="430"/>
                  </a:lnTo>
                  <a:lnTo>
                    <a:pt x="42" y="399"/>
                  </a:lnTo>
                  <a:lnTo>
                    <a:pt x="34" y="340"/>
                  </a:lnTo>
                  <a:lnTo>
                    <a:pt x="20" y="281"/>
                  </a:lnTo>
                  <a:lnTo>
                    <a:pt x="3" y="228"/>
                  </a:lnTo>
                  <a:lnTo>
                    <a:pt x="0" y="194"/>
                  </a:lnTo>
                  <a:lnTo>
                    <a:pt x="51" y="140"/>
                  </a:lnTo>
                  <a:lnTo>
                    <a:pt x="101" y="95"/>
                  </a:lnTo>
                  <a:lnTo>
                    <a:pt x="138" y="62"/>
                  </a:lnTo>
                  <a:lnTo>
                    <a:pt x="152" y="36"/>
                  </a:lnTo>
                  <a:lnTo>
                    <a:pt x="171" y="0"/>
                  </a:lnTo>
                  <a:lnTo>
                    <a:pt x="242" y="6"/>
                  </a:lnTo>
                  <a:lnTo>
                    <a:pt x="219" y="39"/>
                  </a:lnTo>
                  <a:lnTo>
                    <a:pt x="188" y="79"/>
                  </a:lnTo>
                  <a:lnTo>
                    <a:pt x="135" y="129"/>
                  </a:lnTo>
                  <a:lnTo>
                    <a:pt x="96" y="166"/>
                  </a:lnTo>
                  <a:lnTo>
                    <a:pt x="56"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518" name="Freeform 246"/>
            <p:cNvSpPr>
              <a:spLocks/>
            </p:cNvSpPr>
            <p:nvPr/>
          </p:nvSpPr>
          <p:spPr bwMode="auto">
            <a:xfrm>
              <a:off x="2526" y="1630"/>
              <a:ext cx="375" cy="379"/>
            </a:xfrm>
            <a:custGeom>
              <a:avLst/>
              <a:gdLst>
                <a:gd name="T0" fmla="*/ 0 w 375"/>
                <a:gd name="T1" fmla="*/ 110 h 379"/>
                <a:gd name="T2" fmla="*/ 107 w 375"/>
                <a:gd name="T3" fmla="*/ 0 h 379"/>
                <a:gd name="T4" fmla="*/ 119 w 375"/>
                <a:gd name="T5" fmla="*/ 51 h 379"/>
                <a:gd name="T6" fmla="*/ 138 w 375"/>
                <a:gd name="T7" fmla="*/ 104 h 379"/>
                <a:gd name="T8" fmla="*/ 170 w 375"/>
                <a:gd name="T9" fmla="*/ 138 h 379"/>
                <a:gd name="T10" fmla="*/ 218 w 375"/>
                <a:gd name="T11" fmla="*/ 164 h 379"/>
                <a:gd name="T12" fmla="*/ 274 w 375"/>
                <a:gd name="T13" fmla="*/ 183 h 379"/>
                <a:gd name="T14" fmla="*/ 328 w 375"/>
                <a:gd name="T15" fmla="*/ 183 h 379"/>
                <a:gd name="T16" fmla="*/ 375 w 375"/>
                <a:gd name="T17" fmla="*/ 186 h 379"/>
                <a:gd name="T18" fmla="*/ 373 w 375"/>
                <a:gd name="T19" fmla="*/ 223 h 379"/>
                <a:gd name="T20" fmla="*/ 356 w 375"/>
                <a:gd name="T21" fmla="*/ 279 h 379"/>
                <a:gd name="T22" fmla="*/ 325 w 375"/>
                <a:gd name="T23" fmla="*/ 324 h 379"/>
                <a:gd name="T24" fmla="*/ 291 w 375"/>
                <a:gd name="T25" fmla="*/ 362 h 379"/>
                <a:gd name="T26" fmla="*/ 277 w 375"/>
                <a:gd name="T27" fmla="*/ 379 h 379"/>
                <a:gd name="T28" fmla="*/ 204 w 375"/>
                <a:gd name="T29" fmla="*/ 373 h 379"/>
                <a:gd name="T30" fmla="*/ 138 w 375"/>
                <a:gd name="T31" fmla="*/ 359 h 379"/>
                <a:gd name="T32" fmla="*/ 90 w 375"/>
                <a:gd name="T33" fmla="*/ 327 h 379"/>
                <a:gd name="T34" fmla="*/ 65 w 375"/>
                <a:gd name="T35" fmla="*/ 293 h 379"/>
                <a:gd name="T36" fmla="*/ 40 w 375"/>
                <a:gd name="T37" fmla="*/ 251 h 379"/>
                <a:gd name="T38" fmla="*/ 23 w 375"/>
                <a:gd name="T39" fmla="*/ 200 h 379"/>
                <a:gd name="T40" fmla="*/ 9 w 375"/>
                <a:gd name="T41" fmla="*/ 147 h 379"/>
                <a:gd name="T42" fmla="*/ 0 w 375"/>
                <a:gd name="T43" fmla="*/ 11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5" h="379">
                  <a:moveTo>
                    <a:pt x="0" y="110"/>
                  </a:moveTo>
                  <a:lnTo>
                    <a:pt x="107" y="0"/>
                  </a:lnTo>
                  <a:lnTo>
                    <a:pt x="119" y="51"/>
                  </a:lnTo>
                  <a:lnTo>
                    <a:pt x="138" y="104"/>
                  </a:lnTo>
                  <a:lnTo>
                    <a:pt x="170" y="138"/>
                  </a:lnTo>
                  <a:lnTo>
                    <a:pt x="218" y="164"/>
                  </a:lnTo>
                  <a:lnTo>
                    <a:pt x="274" y="183"/>
                  </a:lnTo>
                  <a:lnTo>
                    <a:pt x="328" y="183"/>
                  </a:lnTo>
                  <a:lnTo>
                    <a:pt x="375" y="186"/>
                  </a:lnTo>
                  <a:lnTo>
                    <a:pt x="373" y="223"/>
                  </a:lnTo>
                  <a:lnTo>
                    <a:pt x="356" y="279"/>
                  </a:lnTo>
                  <a:lnTo>
                    <a:pt x="325" y="324"/>
                  </a:lnTo>
                  <a:lnTo>
                    <a:pt x="291" y="362"/>
                  </a:lnTo>
                  <a:lnTo>
                    <a:pt x="277" y="379"/>
                  </a:lnTo>
                  <a:lnTo>
                    <a:pt x="204" y="373"/>
                  </a:lnTo>
                  <a:lnTo>
                    <a:pt x="138" y="359"/>
                  </a:lnTo>
                  <a:lnTo>
                    <a:pt x="90" y="327"/>
                  </a:lnTo>
                  <a:lnTo>
                    <a:pt x="65" y="293"/>
                  </a:lnTo>
                  <a:lnTo>
                    <a:pt x="40" y="251"/>
                  </a:lnTo>
                  <a:lnTo>
                    <a:pt x="23" y="200"/>
                  </a:lnTo>
                  <a:lnTo>
                    <a:pt x="9" y="147"/>
                  </a:lnTo>
                  <a:lnTo>
                    <a:pt x="0" y="110"/>
                  </a:lnTo>
                  <a:close/>
                </a:path>
              </a:pathLst>
            </a:custGeom>
            <a:solidFill>
              <a:srgbClr val="FFFFFF"/>
            </a:solidFill>
            <a:ln w="12700">
              <a:solidFill>
                <a:srgbClr val="000000"/>
              </a:solidFill>
              <a:prstDash val="solid"/>
              <a:round/>
              <a:headEnd/>
              <a:tailEnd/>
            </a:ln>
          </p:spPr>
          <p:txBody>
            <a:bodyPr/>
            <a:lstStyle/>
            <a:p>
              <a:endParaRPr lang="en-GB"/>
            </a:p>
          </p:txBody>
        </p:sp>
        <p:sp>
          <p:nvSpPr>
            <p:cNvPr id="54519" name="Line 247"/>
            <p:cNvSpPr>
              <a:spLocks noChangeShapeType="1"/>
            </p:cNvSpPr>
            <p:nvPr/>
          </p:nvSpPr>
          <p:spPr bwMode="auto">
            <a:xfrm flipV="1">
              <a:off x="2545" y="1689"/>
              <a:ext cx="99" cy="11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4520" name="Freeform 248"/>
            <p:cNvSpPr>
              <a:spLocks/>
            </p:cNvSpPr>
            <p:nvPr/>
          </p:nvSpPr>
          <p:spPr bwMode="auto">
            <a:xfrm>
              <a:off x="2563" y="1741"/>
              <a:ext cx="101" cy="122"/>
            </a:xfrm>
            <a:custGeom>
              <a:avLst/>
              <a:gdLst>
                <a:gd name="T0" fmla="*/ 101 w 101"/>
                <a:gd name="T1" fmla="*/ 0 h 122"/>
                <a:gd name="T2" fmla="*/ 64 w 101"/>
                <a:gd name="T3" fmla="*/ 50 h 122"/>
                <a:gd name="T4" fmla="*/ 19 w 101"/>
                <a:gd name="T5" fmla="*/ 100 h 122"/>
                <a:gd name="T6" fmla="*/ 0 w 101"/>
                <a:gd name="T7" fmla="*/ 122 h 122"/>
              </a:gdLst>
              <a:ahLst/>
              <a:cxnLst>
                <a:cxn ang="0">
                  <a:pos x="T0" y="T1"/>
                </a:cxn>
                <a:cxn ang="0">
                  <a:pos x="T2" y="T3"/>
                </a:cxn>
                <a:cxn ang="0">
                  <a:pos x="T4" y="T5"/>
                </a:cxn>
                <a:cxn ang="0">
                  <a:pos x="T6" y="T7"/>
                </a:cxn>
              </a:cxnLst>
              <a:rect l="0" t="0" r="r" b="b"/>
              <a:pathLst>
                <a:path w="101" h="122">
                  <a:moveTo>
                    <a:pt x="101" y="0"/>
                  </a:moveTo>
                  <a:lnTo>
                    <a:pt x="64" y="50"/>
                  </a:lnTo>
                  <a:lnTo>
                    <a:pt x="19" y="100"/>
                  </a:lnTo>
                  <a:lnTo>
                    <a:pt x="0" y="12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1" name="Freeform 249"/>
            <p:cNvSpPr>
              <a:spLocks/>
            </p:cNvSpPr>
            <p:nvPr/>
          </p:nvSpPr>
          <p:spPr bwMode="auto">
            <a:xfrm>
              <a:off x="2600" y="1779"/>
              <a:ext cx="104" cy="146"/>
            </a:xfrm>
            <a:custGeom>
              <a:avLst/>
              <a:gdLst>
                <a:gd name="T0" fmla="*/ 104 w 104"/>
                <a:gd name="T1" fmla="*/ 0 h 146"/>
                <a:gd name="T2" fmla="*/ 81 w 104"/>
                <a:gd name="T3" fmla="*/ 48 h 146"/>
                <a:gd name="T4" fmla="*/ 42 w 104"/>
                <a:gd name="T5" fmla="*/ 107 h 146"/>
                <a:gd name="T6" fmla="*/ 0 w 104"/>
                <a:gd name="T7" fmla="*/ 146 h 146"/>
              </a:gdLst>
              <a:ahLst/>
              <a:cxnLst>
                <a:cxn ang="0">
                  <a:pos x="T0" y="T1"/>
                </a:cxn>
                <a:cxn ang="0">
                  <a:pos x="T2" y="T3"/>
                </a:cxn>
                <a:cxn ang="0">
                  <a:pos x="T4" y="T5"/>
                </a:cxn>
                <a:cxn ang="0">
                  <a:pos x="T6" y="T7"/>
                </a:cxn>
              </a:cxnLst>
              <a:rect l="0" t="0" r="r" b="b"/>
              <a:pathLst>
                <a:path w="104" h="146">
                  <a:moveTo>
                    <a:pt x="104" y="0"/>
                  </a:moveTo>
                  <a:lnTo>
                    <a:pt x="81" y="48"/>
                  </a:lnTo>
                  <a:lnTo>
                    <a:pt x="42" y="107"/>
                  </a:lnTo>
                  <a:lnTo>
                    <a:pt x="0" y="14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2" name="Freeform 250"/>
            <p:cNvSpPr>
              <a:spLocks/>
            </p:cNvSpPr>
            <p:nvPr/>
          </p:nvSpPr>
          <p:spPr bwMode="auto">
            <a:xfrm>
              <a:off x="2656" y="1807"/>
              <a:ext cx="107" cy="173"/>
            </a:xfrm>
            <a:custGeom>
              <a:avLst/>
              <a:gdLst>
                <a:gd name="T0" fmla="*/ 107 w 107"/>
                <a:gd name="T1" fmla="*/ 0 h 173"/>
                <a:gd name="T2" fmla="*/ 90 w 107"/>
                <a:gd name="T3" fmla="*/ 62 h 173"/>
                <a:gd name="T4" fmla="*/ 57 w 107"/>
                <a:gd name="T5" fmla="*/ 111 h 173"/>
                <a:gd name="T6" fmla="*/ 20 w 107"/>
                <a:gd name="T7" fmla="*/ 153 h 173"/>
                <a:gd name="T8" fmla="*/ 0 w 107"/>
                <a:gd name="T9" fmla="*/ 173 h 173"/>
              </a:gdLst>
              <a:ahLst/>
              <a:cxnLst>
                <a:cxn ang="0">
                  <a:pos x="T0" y="T1"/>
                </a:cxn>
                <a:cxn ang="0">
                  <a:pos x="T2" y="T3"/>
                </a:cxn>
                <a:cxn ang="0">
                  <a:pos x="T4" y="T5"/>
                </a:cxn>
                <a:cxn ang="0">
                  <a:pos x="T6" y="T7"/>
                </a:cxn>
                <a:cxn ang="0">
                  <a:pos x="T8" y="T9"/>
                </a:cxn>
              </a:cxnLst>
              <a:rect l="0" t="0" r="r" b="b"/>
              <a:pathLst>
                <a:path w="107" h="173">
                  <a:moveTo>
                    <a:pt x="107" y="0"/>
                  </a:moveTo>
                  <a:lnTo>
                    <a:pt x="90" y="62"/>
                  </a:lnTo>
                  <a:lnTo>
                    <a:pt x="57" y="111"/>
                  </a:lnTo>
                  <a:lnTo>
                    <a:pt x="20" y="153"/>
                  </a:lnTo>
                  <a:lnTo>
                    <a:pt x="0" y="17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3" name="Freeform 251"/>
            <p:cNvSpPr>
              <a:spLocks/>
            </p:cNvSpPr>
            <p:nvPr/>
          </p:nvSpPr>
          <p:spPr bwMode="auto">
            <a:xfrm>
              <a:off x="2726" y="1822"/>
              <a:ext cx="105" cy="178"/>
            </a:xfrm>
            <a:custGeom>
              <a:avLst/>
              <a:gdLst>
                <a:gd name="T0" fmla="*/ 105 w 105"/>
                <a:gd name="T1" fmla="*/ 0 h 178"/>
                <a:gd name="T2" fmla="*/ 99 w 105"/>
                <a:gd name="T3" fmla="*/ 39 h 178"/>
                <a:gd name="T4" fmla="*/ 82 w 105"/>
                <a:gd name="T5" fmla="*/ 84 h 178"/>
                <a:gd name="T6" fmla="*/ 48 w 105"/>
                <a:gd name="T7" fmla="*/ 124 h 178"/>
                <a:gd name="T8" fmla="*/ 26 w 105"/>
                <a:gd name="T9" fmla="*/ 149 h 178"/>
                <a:gd name="T10" fmla="*/ 0 w 105"/>
                <a:gd name="T11" fmla="*/ 178 h 178"/>
              </a:gdLst>
              <a:ahLst/>
              <a:cxnLst>
                <a:cxn ang="0">
                  <a:pos x="T0" y="T1"/>
                </a:cxn>
                <a:cxn ang="0">
                  <a:pos x="T2" y="T3"/>
                </a:cxn>
                <a:cxn ang="0">
                  <a:pos x="T4" y="T5"/>
                </a:cxn>
                <a:cxn ang="0">
                  <a:pos x="T6" y="T7"/>
                </a:cxn>
                <a:cxn ang="0">
                  <a:pos x="T8" y="T9"/>
                </a:cxn>
                <a:cxn ang="0">
                  <a:pos x="T10" y="T11"/>
                </a:cxn>
              </a:cxnLst>
              <a:rect l="0" t="0" r="r" b="b"/>
              <a:pathLst>
                <a:path w="105" h="178">
                  <a:moveTo>
                    <a:pt x="105" y="0"/>
                  </a:moveTo>
                  <a:lnTo>
                    <a:pt x="99" y="39"/>
                  </a:lnTo>
                  <a:lnTo>
                    <a:pt x="82" y="84"/>
                  </a:lnTo>
                  <a:lnTo>
                    <a:pt x="48" y="124"/>
                  </a:lnTo>
                  <a:lnTo>
                    <a:pt x="26" y="149"/>
                  </a:lnTo>
                  <a:lnTo>
                    <a:pt x="0" y="17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4" name="Freeform 252"/>
            <p:cNvSpPr>
              <a:spLocks/>
            </p:cNvSpPr>
            <p:nvPr/>
          </p:nvSpPr>
          <p:spPr bwMode="auto">
            <a:xfrm>
              <a:off x="2613" y="1664"/>
              <a:ext cx="280" cy="195"/>
            </a:xfrm>
            <a:custGeom>
              <a:avLst/>
              <a:gdLst>
                <a:gd name="T0" fmla="*/ 0 w 280"/>
                <a:gd name="T1" fmla="*/ 0 h 195"/>
                <a:gd name="T2" fmla="*/ 6 w 280"/>
                <a:gd name="T3" fmla="*/ 45 h 195"/>
                <a:gd name="T4" fmla="*/ 17 w 280"/>
                <a:gd name="T5" fmla="*/ 90 h 195"/>
                <a:gd name="T6" fmla="*/ 34 w 280"/>
                <a:gd name="T7" fmla="*/ 124 h 195"/>
                <a:gd name="T8" fmla="*/ 56 w 280"/>
                <a:gd name="T9" fmla="*/ 150 h 195"/>
                <a:gd name="T10" fmla="*/ 100 w 280"/>
                <a:gd name="T11" fmla="*/ 164 h 195"/>
                <a:gd name="T12" fmla="*/ 136 w 280"/>
                <a:gd name="T13" fmla="*/ 178 h 195"/>
                <a:gd name="T14" fmla="*/ 173 w 280"/>
                <a:gd name="T15" fmla="*/ 189 h 195"/>
                <a:gd name="T16" fmla="*/ 226 w 280"/>
                <a:gd name="T17" fmla="*/ 192 h 195"/>
                <a:gd name="T18" fmla="*/ 280 w 280"/>
                <a:gd name="T19" fmla="*/ 19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0" h="195">
                  <a:moveTo>
                    <a:pt x="0" y="0"/>
                  </a:moveTo>
                  <a:lnTo>
                    <a:pt x="6" y="45"/>
                  </a:lnTo>
                  <a:lnTo>
                    <a:pt x="17" y="90"/>
                  </a:lnTo>
                  <a:lnTo>
                    <a:pt x="34" y="124"/>
                  </a:lnTo>
                  <a:lnTo>
                    <a:pt x="56" y="150"/>
                  </a:lnTo>
                  <a:lnTo>
                    <a:pt x="100" y="164"/>
                  </a:lnTo>
                  <a:lnTo>
                    <a:pt x="136" y="178"/>
                  </a:lnTo>
                  <a:lnTo>
                    <a:pt x="173" y="189"/>
                  </a:lnTo>
                  <a:lnTo>
                    <a:pt x="226" y="192"/>
                  </a:lnTo>
                  <a:lnTo>
                    <a:pt x="280" y="1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5" name="Freeform 253"/>
            <p:cNvSpPr>
              <a:spLocks/>
            </p:cNvSpPr>
            <p:nvPr/>
          </p:nvSpPr>
          <p:spPr bwMode="auto">
            <a:xfrm>
              <a:off x="2579" y="1698"/>
              <a:ext cx="302" cy="211"/>
            </a:xfrm>
            <a:custGeom>
              <a:avLst/>
              <a:gdLst>
                <a:gd name="T0" fmla="*/ 0 w 302"/>
                <a:gd name="T1" fmla="*/ 0 h 211"/>
                <a:gd name="T2" fmla="*/ 14 w 302"/>
                <a:gd name="T3" fmla="*/ 67 h 211"/>
                <a:gd name="T4" fmla="*/ 31 w 302"/>
                <a:gd name="T5" fmla="*/ 107 h 211"/>
                <a:gd name="T6" fmla="*/ 51 w 302"/>
                <a:gd name="T7" fmla="*/ 138 h 211"/>
                <a:gd name="T8" fmla="*/ 84 w 302"/>
                <a:gd name="T9" fmla="*/ 160 h 211"/>
                <a:gd name="T10" fmla="*/ 125 w 302"/>
                <a:gd name="T11" fmla="*/ 180 h 211"/>
                <a:gd name="T12" fmla="*/ 173 w 302"/>
                <a:gd name="T13" fmla="*/ 197 h 211"/>
                <a:gd name="T14" fmla="*/ 240 w 302"/>
                <a:gd name="T15" fmla="*/ 205 h 211"/>
                <a:gd name="T16" fmla="*/ 302 w 302"/>
                <a:gd name="T17"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211">
                  <a:moveTo>
                    <a:pt x="0" y="0"/>
                  </a:moveTo>
                  <a:lnTo>
                    <a:pt x="14" y="67"/>
                  </a:lnTo>
                  <a:lnTo>
                    <a:pt x="31" y="107"/>
                  </a:lnTo>
                  <a:lnTo>
                    <a:pt x="51" y="138"/>
                  </a:lnTo>
                  <a:lnTo>
                    <a:pt x="84" y="160"/>
                  </a:lnTo>
                  <a:lnTo>
                    <a:pt x="125" y="180"/>
                  </a:lnTo>
                  <a:lnTo>
                    <a:pt x="173" y="197"/>
                  </a:lnTo>
                  <a:lnTo>
                    <a:pt x="240" y="205"/>
                  </a:lnTo>
                  <a:lnTo>
                    <a:pt x="302" y="2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526" name="Freeform 254"/>
            <p:cNvSpPr>
              <a:spLocks/>
            </p:cNvSpPr>
            <p:nvPr/>
          </p:nvSpPr>
          <p:spPr bwMode="auto">
            <a:xfrm>
              <a:off x="2554" y="1732"/>
              <a:ext cx="257" cy="224"/>
            </a:xfrm>
            <a:custGeom>
              <a:avLst/>
              <a:gdLst>
                <a:gd name="T0" fmla="*/ 0 w 257"/>
                <a:gd name="T1" fmla="*/ 0 h 224"/>
                <a:gd name="T2" fmla="*/ 26 w 257"/>
                <a:gd name="T3" fmla="*/ 98 h 224"/>
                <a:gd name="T4" fmla="*/ 65 w 257"/>
                <a:gd name="T5" fmla="*/ 151 h 224"/>
                <a:gd name="T6" fmla="*/ 113 w 257"/>
                <a:gd name="T7" fmla="*/ 190 h 224"/>
                <a:gd name="T8" fmla="*/ 159 w 257"/>
                <a:gd name="T9" fmla="*/ 210 h 224"/>
                <a:gd name="T10" fmla="*/ 207 w 257"/>
                <a:gd name="T11" fmla="*/ 221 h 224"/>
                <a:gd name="T12" fmla="*/ 257 w 257"/>
                <a:gd name="T13" fmla="*/ 224 h 224"/>
              </a:gdLst>
              <a:ahLst/>
              <a:cxnLst>
                <a:cxn ang="0">
                  <a:pos x="T0" y="T1"/>
                </a:cxn>
                <a:cxn ang="0">
                  <a:pos x="T2" y="T3"/>
                </a:cxn>
                <a:cxn ang="0">
                  <a:pos x="T4" y="T5"/>
                </a:cxn>
                <a:cxn ang="0">
                  <a:pos x="T6" y="T7"/>
                </a:cxn>
                <a:cxn ang="0">
                  <a:pos x="T8" y="T9"/>
                </a:cxn>
                <a:cxn ang="0">
                  <a:pos x="T10" y="T11"/>
                </a:cxn>
                <a:cxn ang="0">
                  <a:pos x="T12" y="T13"/>
                </a:cxn>
              </a:cxnLst>
              <a:rect l="0" t="0" r="r" b="b"/>
              <a:pathLst>
                <a:path w="257" h="224">
                  <a:moveTo>
                    <a:pt x="0" y="0"/>
                  </a:moveTo>
                  <a:lnTo>
                    <a:pt x="26" y="98"/>
                  </a:lnTo>
                  <a:lnTo>
                    <a:pt x="65" y="151"/>
                  </a:lnTo>
                  <a:lnTo>
                    <a:pt x="113" y="190"/>
                  </a:lnTo>
                  <a:lnTo>
                    <a:pt x="159" y="210"/>
                  </a:lnTo>
                  <a:lnTo>
                    <a:pt x="207" y="221"/>
                  </a:lnTo>
                  <a:lnTo>
                    <a:pt x="257" y="2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sp>
        <p:nvSpPr>
          <p:cNvPr id="54602" name="Text Box 330"/>
          <p:cNvSpPr txBox="1">
            <a:spLocks noChangeArrowheads="1"/>
          </p:cNvSpPr>
          <p:nvPr/>
        </p:nvSpPr>
        <p:spPr bwMode="auto">
          <a:xfrm>
            <a:off x="3433763" y="2905125"/>
            <a:ext cx="1609725" cy="482600"/>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FF"/>
                </a:solidFill>
                <a:latin typeface="Arial" charset="0"/>
              </a:rPr>
              <a:t>Review-Protokolle</a:t>
            </a:r>
          </a:p>
          <a:p>
            <a:pPr>
              <a:lnSpc>
                <a:spcPct val="100000"/>
              </a:lnSpc>
            </a:pPr>
            <a:r>
              <a:rPr lang="de-DE" altLang="en-US" sz="1300">
                <a:solidFill>
                  <a:srgbClr val="FFFFFF"/>
                </a:solidFill>
                <a:latin typeface="Arial" charset="0"/>
              </a:rPr>
              <a:t>Test-Berichte</a:t>
            </a:r>
          </a:p>
        </p:txBody>
      </p:sp>
      <p:sp>
        <p:nvSpPr>
          <p:cNvPr id="54618" name="Text Box 346"/>
          <p:cNvSpPr txBox="1">
            <a:spLocks noChangeArrowheads="1"/>
          </p:cNvSpPr>
          <p:nvPr/>
        </p:nvSpPr>
        <p:spPr bwMode="auto">
          <a:xfrm>
            <a:off x="5772150" y="1936750"/>
            <a:ext cx="2513013"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rgbClr val="FFFFFF"/>
                </a:solidFill>
                <a:latin typeface="Arial" charset="0"/>
              </a:rPr>
              <a:t>Fehlerstatistiken nach</a:t>
            </a:r>
          </a:p>
          <a:p>
            <a:pPr lvl="1">
              <a:lnSpc>
                <a:spcPct val="100000"/>
              </a:lnSpc>
              <a:buFontTx/>
              <a:buChar char="•"/>
            </a:pPr>
            <a:r>
              <a:rPr lang="de-DE" altLang="en-US" sz="1700">
                <a:solidFill>
                  <a:srgbClr val="FFFFFF"/>
                </a:solidFill>
                <a:latin typeface="Arial" charset="0"/>
              </a:rPr>
              <a:t> Modulen</a:t>
            </a:r>
          </a:p>
          <a:p>
            <a:pPr lvl="1">
              <a:lnSpc>
                <a:spcPct val="100000"/>
              </a:lnSpc>
              <a:buFontTx/>
              <a:buChar char="•"/>
            </a:pPr>
            <a:r>
              <a:rPr lang="de-DE" altLang="en-US" sz="1700">
                <a:solidFill>
                  <a:srgbClr val="FFFFFF"/>
                </a:solidFill>
                <a:latin typeface="Arial" charset="0"/>
              </a:rPr>
              <a:t> Arbeitsschritten</a:t>
            </a:r>
          </a:p>
          <a:p>
            <a:pPr lvl="1">
              <a:lnSpc>
                <a:spcPct val="100000"/>
              </a:lnSpc>
              <a:buFontTx/>
              <a:buChar char="•"/>
            </a:pPr>
            <a:r>
              <a:rPr lang="de-DE" altLang="en-US" sz="1700">
                <a:solidFill>
                  <a:srgbClr val="FFFFFF"/>
                </a:solidFill>
                <a:latin typeface="Arial" charset="0"/>
              </a:rPr>
              <a:t> Teams ( !?! )</a:t>
            </a:r>
          </a:p>
        </p:txBody>
      </p:sp>
      <p:sp>
        <p:nvSpPr>
          <p:cNvPr id="54619" name="Text Box 347"/>
          <p:cNvSpPr txBox="1">
            <a:spLocks noChangeArrowheads="1"/>
          </p:cNvSpPr>
          <p:nvPr/>
        </p:nvSpPr>
        <p:spPr bwMode="auto">
          <a:xfrm>
            <a:off x="511175" y="3595688"/>
            <a:ext cx="4870450"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rgbClr val="FFFFFF"/>
                </a:solidFill>
                <a:latin typeface="Arial" charset="0"/>
              </a:rPr>
              <a:t>QM-Berichtswesen</a:t>
            </a:r>
          </a:p>
          <a:p>
            <a:pPr>
              <a:lnSpc>
                <a:spcPct val="100000"/>
              </a:lnSpc>
              <a:buFontTx/>
              <a:buChar char="•"/>
            </a:pPr>
            <a:r>
              <a:rPr lang="de-DE" altLang="en-US" sz="1700">
                <a:solidFill>
                  <a:srgbClr val="FFFFFF"/>
                </a:solidFill>
                <a:latin typeface="Arial" charset="0"/>
              </a:rPr>
              <a:t> 1/4jährliche Berichte des Qualitätsmanagers</a:t>
            </a:r>
          </a:p>
          <a:p>
            <a:pPr>
              <a:lnSpc>
                <a:spcPct val="100000"/>
              </a:lnSpc>
              <a:buFontTx/>
              <a:buChar char="•"/>
            </a:pPr>
            <a:r>
              <a:rPr lang="de-DE" altLang="en-US" sz="1700">
                <a:solidFill>
                  <a:srgbClr val="FFFFFF"/>
                </a:solidFill>
                <a:latin typeface="Arial" charset="0"/>
              </a:rPr>
              <a:t> Korrelation mit Maßnahmen</a:t>
            </a:r>
          </a:p>
          <a:p>
            <a:pPr>
              <a:lnSpc>
                <a:spcPct val="100000"/>
              </a:lnSpc>
              <a:buFontTx/>
              <a:buChar char="•"/>
            </a:pPr>
            <a:r>
              <a:rPr lang="de-DE" altLang="en-US" sz="1700">
                <a:solidFill>
                  <a:srgbClr val="FFFFFF"/>
                </a:solidFill>
                <a:latin typeface="Arial" charset="0"/>
              </a:rPr>
              <a:t> Korrelation mit Bedingungen des Umfelds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344613" y="874713"/>
            <a:ext cx="5426075" cy="466725"/>
          </a:xfrm>
        </p:spPr>
        <p:txBody>
          <a:bodyPr/>
          <a:lstStyle/>
          <a:p>
            <a:r>
              <a:rPr lang="de-DE" altLang="en-US"/>
              <a:t>5. Prinzipien: „Minimalprinzip“</a:t>
            </a:r>
          </a:p>
        </p:txBody>
      </p:sp>
      <p:sp>
        <p:nvSpPr>
          <p:cNvPr id="55518" name="Freeform 222"/>
          <p:cNvSpPr>
            <a:spLocks/>
          </p:cNvSpPr>
          <p:nvPr/>
        </p:nvSpPr>
        <p:spPr bwMode="auto">
          <a:xfrm rot="10800000">
            <a:off x="511175" y="3246438"/>
            <a:ext cx="1169988" cy="1016000"/>
          </a:xfrm>
          <a:custGeom>
            <a:avLst/>
            <a:gdLst>
              <a:gd name="T0" fmla="*/ 3617 w 3617"/>
              <a:gd name="T1" fmla="*/ 2590 h 2590"/>
              <a:gd name="T2" fmla="*/ 3565 w 3617"/>
              <a:gd name="T3" fmla="*/ 2087 h 2590"/>
              <a:gd name="T4" fmla="*/ 3511 w 3617"/>
              <a:gd name="T5" fmla="*/ 1856 h 2590"/>
              <a:gd name="T6" fmla="*/ 3438 w 3617"/>
              <a:gd name="T7" fmla="*/ 1636 h 2590"/>
              <a:gd name="T8" fmla="*/ 3349 w 3617"/>
              <a:gd name="T9" fmla="*/ 1435 h 2590"/>
              <a:gd name="T10" fmla="*/ 3242 w 3617"/>
              <a:gd name="T11" fmla="*/ 1246 h 2590"/>
              <a:gd name="T12" fmla="*/ 3117 w 3617"/>
              <a:gd name="T13" fmla="*/ 1073 h 2590"/>
              <a:gd name="T14" fmla="*/ 2975 w 3617"/>
              <a:gd name="T15" fmla="*/ 915 h 2590"/>
              <a:gd name="T16" fmla="*/ 2822 w 3617"/>
              <a:gd name="T17" fmla="*/ 778 h 2590"/>
              <a:gd name="T18" fmla="*/ 2648 w 3617"/>
              <a:gd name="T19" fmla="*/ 653 h 2590"/>
              <a:gd name="T20" fmla="*/ 2463 w 3617"/>
              <a:gd name="T21" fmla="*/ 548 h 2590"/>
              <a:gd name="T22" fmla="*/ 2258 w 3617"/>
              <a:gd name="T23" fmla="*/ 459 h 2590"/>
              <a:gd name="T24" fmla="*/ 2043 w 3617"/>
              <a:gd name="T25" fmla="*/ 392 h 2590"/>
              <a:gd name="T26" fmla="*/ 1810 w 3617"/>
              <a:gd name="T27" fmla="*/ 340 h 2590"/>
              <a:gd name="T28" fmla="*/ 1566 w 3617"/>
              <a:gd name="T29" fmla="*/ 311 h 2590"/>
              <a:gd name="T30" fmla="*/ 1307 w 3617"/>
              <a:gd name="T31" fmla="*/ 297 h 2590"/>
              <a:gd name="T32" fmla="*/ 1307 w 3617"/>
              <a:gd name="T33" fmla="*/ 0 h 2590"/>
              <a:gd name="T34" fmla="*/ 0 w 3617"/>
              <a:gd name="T35" fmla="*/ 685 h 2590"/>
              <a:gd name="T36" fmla="*/ 1305 w 3617"/>
              <a:gd name="T37" fmla="*/ 1369 h 2590"/>
              <a:gd name="T38" fmla="*/ 1304 w 3617"/>
              <a:gd name="T39" fmla="*/ 1090 h 2590"/>
              <a:gd name="T40" fmla="*/ 1385 w 3617"/>
              <a:gd name="T41" fmla="*/ 1090 h 2590"/>
              <a:gd name="T42" fmla="*/ 1465 w 3617"/>
              <a:gd name="T43" fmla="*/ 1094 h 2590"/>
              <a:gd name="T44" fmla="*/ 1619 w 3617"/>
              <a:gd name="T45" fmla="*/ 1108 h 2590"/>
              <a:gd name="T46" fmla="*/ 1893 w 3617"/>
              <a:gd name="T47" fmla="*/ 1168 h 2590"/>
              <a:gd name="T48" fmla="*/ 2125 w 3617"/>
              <a:gd name="T49" fmla="*/ 1272 h 2590"/>
              <a:gd name="T50" fmla="*/ 2226 w 3617"/>
              <a:gd name="T51" fmla="*/ 1342 h 2590"/>
              <a:gd name="T52" fmla="*/ 2317 w 3617"/>
              <a:gd name="T53" fmla="*/ 1425 h 2590"/>
              <a:gd name="T54" fmla="*/ 2395 w 3617"/>
              <a:gd name="T55" fmla="*/ 1519 h 2590"/>
              <a:gd name="T56" fmla="*/ 2464 w 3617"/>
              <a:gd name="T57" fmla="*/ 1628 h 2590"/>
              <a:gd name="T58" fmla="*/ 2570 w 3617"/>
              <a:gd name="T59" fmla="*/ 1888 h 2590"/>
              <a:gd name="T60" fmla="*/ 2632 w 3617"/>
              <a:gd name="T61" fmla="*/ 2207 h 2590"/>
              <a:gd name="T62" fmla="*/ 2648 w 3617"/>
              <a:gd name="T63" fmla="*/ 2389 h 2590"/>
              <a:gd name="T64" fmla="*/ 2652 w 3617"/>
              <a:gd name="T65" fmla="*/ 2487 h 2590"/>
              <a:gd name="T66" fmla="*/ 2654 w 3617"/>
              <a:gd name="T67" fmla="*/ 2590 h 2590"/>
              <a:gd name="T68" fmla="*/ 3617 w 3617"/>
              <a:gd name="T69" fmla="*/ 2590 h 2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17" h="2590">
                <a:moveTo>
                  <a:pt x="3617" y="2590"/>
                </a:moveTo>
                <a:lnTo>
                  <a:pt x="3565" y="2087"/>
                </a:lnTo>
                <a:lnTo>
                  <a:pt x="3511" y="1856"/>
                </a:lnTo>
                <a:lnTo>
                  <a:pt x="3438" y="1636"/>
                </a:lnTo>
                <a:lnTo>
                  <a:pt x="3349" y="1435"/>
                </a:lnTo>
                <a:lnTo>
                  <a:pt x="3242" y="1246"/>
                </a:lnTo>
                <a:lnTo>
                  <a:pt x="3117" y="1073"/>
                </a:lnTo>
                <a:lnTo>
                  <a:pt x="2975" y="915"/>
                </a:lnTo>
                <a:lnTo>
                  <a:pt x="2822" y="778"/>
                </a:lnTo>
                <a:lnTo>
                  <a:pt x="2648" y="653"/>
                </a:lnTo>
                <a:lnTo>
                  <a:pt x="2463" y="548"/>
                </a:lnTo>
                <a:lnTo>
                  <a:pt x="2258" y="459"/>
                </a:lnTo>
                <a:lnTo>
                  <a:pt x="2043" y="392"/>
                </a:lnTo>
                <a:lnTo>
                  <a:pt x="1810" y="340"/>
                </a:lnTo>
                <a:lnTo>
                  <a:pt x="1566" y="311"/>
                </a:lnTo>
                <a:lnTo>
                  <a:pt x="1307" y="297"/>
                </a:lnTo>
                <a:lnTo>
                  <a:pt x="1307" y="0"/>
                </a:lnTo>
                <a:lnTo>
                  <a:pt x="0" y="685"/>
                </a:lnTo>
                <a:lnTo>
                  <a:pt x="1305" y="1369"/>
                </a:lnTo>
                <a:lnTo>
                  <a:pt x="1304" y="1090"/>
                </a:lnTo>
                <a:lnTo>
                  <a:pt x="1385" y="1090"/>
                </a:lnTo>
                <a:lnTo>
                  <a:pt x="1465" y="1094"/>
                </a:lnTo>
                <a:lnTo>
                  <a:pt x="1619" y="1108"/>
                </a:lnTo>
                <a:lnTo>
                  <a:pt x="1893" y="1168"/>
                </a:lnTo>
                <a:lnTo>
                  <a:pt x="2125" y="1272"/>
                </a:lnTo>
                <a:lnTo>
                  <a:pt x="2226" y="1342"/>
                </a:lnTo>
                <a:lnTo>
                  <a:pt x="2317" y="1425"/>
                </a:lnTo>
                <a:lnTo>
                  <a:pt x="2395" y="1519"/>
                </a:lnTo>
                <a:lnTo>
                  <a:pt x="2464" y="1628"/>
                </a:lnTo>
                <a:lnTo>
                  <a:pt x="2570" y="1888"/>
                </a:lnTo>
                <a:lnTo>
                  <a:pt x="2632" y="2207"/>
                </a:lnTo>
                <a:lnTo>
                  <a:pt x="2648" y="2389"/>
                </a:lnTo>
                <a:lnTo>
                  <a:pt x="2652" y="2487"/>
                </a:lnTo>
                <a:lnTo>
                  <a:pt x="2654" y="2590"/>
                </a:lnTo>
                <a:lnTo>
                  <a:pt x="3617" y="2590"/>
                </a:lnTo>
                <a:close/>
              </a:path>
            </a:pathLst>
          </a:custGeom>
          <a:solidFill>
            <a:srgbClr val="FFFFFF"/>
          </a:solidFill>
          <a:ln w="11113">
            <a:solidFill>
              <a:schemeClr val="tx1"/>
            </a:solidFill>
            <a:prstDash val="solid"/>
            <a:round/>
            <a:headEnd/>
            <a:tailEnd/>
          </a:ln>
          <a:effectLst>
            <a:outerShdw dist="107763" dir="2700000" algn="ctr" rotWithShape="0">
              <a:schemeClr val="tx2"/>
            </a:outerShdw>
          </a:effectLst>
        </p:spPr>
        <p:txBody>
          <a:bodyPr/>
          <a:lstStyle/>
          <a:p>
            <a:endParaRPr lang="en-GB"/>
          </a:p>
        </p:txBody>
      </p:sp>
      <p:sp>
        <p:nvSpPr>
          <p:cNvPr id="55520" name="AutoShape 224"/>
          <p:cNvSpPr>
            <a:spLocks noChangeArrowheads="1"/>
          </p:cNvSpPr>
          <p:nvPr/>
        </p:nvSpPr>
        <p:spPr bwMode="auto">
          <a:xfrm>
            <a:off x="365125" y="1298575"/>
            <a:ext cx="2557463" cy="1587500"/>
          </a:xfrm>
          <a:prstGeom prst="irregularSeal2">
            <a:avLst/>
          </a:prstGeom>
          <a:solidFill>
            <a:srgbClr val="FFFFFF"/>
          </a:solidFill>
          <a:ln w="12700">
            <a:solidFill>
              <a:schemeClr val="tx1"/>
            </a:solidFill>
            <a:miter lim="800000"/>
            <a:headEnd/>
            <a:tailEnd/>
          </a:ln>
          <a:effectLst>
            <a:outerShdw dist="107763" dir="2700000" algn="ctr" rotWithShape="0">
              <a:schemeClr val="tx2"/>
            </a:outer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latin typeface="Arial" charset="0"/>
              </a:rPr>
              <a:t>Kommunikation ist,</a:t>
            </a:r>
          </a:p>
          <a:p>
            <a:pPr algn="ctr">
              <a:lnSpc>
                <a:spcPct val="100000"/>
              </a:lnSpc>
            </a:pPr>
            <a:r>
              <a:rPr lang="de-DE" altLang="en-US" sz="1300">
                <a:latin typeface="Arial" charset="0"/>
              </a:rPr>
              <a:t>was ankommt.</a:t>
            </a:r>
          </a:p>
        </p:txBody>
      </p:sp>
      <p:sp>
        <p:nvSpPr>
          <p:cNvPr id="55522" name="Text Box 226"/>
          <p:cNvSpPr txBox="1">
            <a:spLocks noChangeArrowheads="1"/>
          </p:cNvSpPr>
          <p:nvPr/>
        </p:nvSpPr>
        <p:spPr bwMode="auto">
          <a:xfrm>
            <a:off x="3287713" y="1762125"/>
            <a:ext cx="5260975"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1700">
                <a:solidFill>
                  <a:srgbClr val="FFFFFF"/>
                </a:solidFill>
                <a:latin typeface="Arial" charset="0"/>
              </a:rPr>
              <a:t> Die Sprache klingt oft trocken und bürokratisch.</a:t>
            </a:r>
          </a:p>
          <a:p>
            <a:pPr>
              <a:lnSpc>
                <a:spcPct val="100000"/>
              </a:lnSpc>
              <a:buFontTx/>
              <a:buChar char="•"/>
            </a:pPr>
            <a:r>
              <a:rPr lang="de-DE" altLang="en-US" sz="1700">
                <a:solidFill>
                  <a:srgbClr val="FFFFFF"/>
                </a:solidFill>
                <a:latin typeface="Arial" charset="0"/>
              </a:rPr>
              <a:t> Vorgänge werden in endloser Länge akribisch</a:t>
            </a:r>
            <a:br>
              <a:rPr lang="de-DE" altLang="en-US" sz="1700">
                <a:solidFill>
                  <a:srgbClr val="FFFFFF"/>
                </a:solidFill>
                <a:latin typeface="Arial" charset="0"/>
              </a:rPr>
            </a:br>
            <a:r>
              <a:rPr lang="de-DE" altLang="en-US" sz="1700">
                <a:solidFill>
                  <a:srgbClr val="FFFFFF"/>
                </a:solidFill>
                <a:latin typeface="Arial" charset="0"/>
              </a:rPr>
              <a:t>   bis in das kleinste Detail beschrieben.</a:t>
            </a:r>
          </a:p>
          <a:p>
            <a:pPr>
              <a:lnSpc>
                <a:spcPct val="100000"/>
              </a:lnSpc>
              <a:buFontTx/>
              <a:buChar char="•"/>
            </a:pPr>
            <a:endParaRPr lang="de-DE" altLang="en-US" sz="1700">
              <a:solidFill>
                <a:srgbClr val="FFFFFF"/>
              </a:solidFill>
              <a:latin typeface="Arial" charset="0"/>
            </a:endParaRPr>
          </a:p>
        </p:txBody>
      </p:sp>
      <p:sp>
        <p:nvSpPr>
          <p:cNvPr id="55523" name="Text Box 227"/>
          <p:cNvSpPr txBox="1">
            <a:spLocks noChangeArrowheads="1"/>
          </p:cNvSpPr>
          <p:nvPr/>
        </p:nvSpPr>
        <p:spPr bwMode="auto">
          <a:xfrm>
            <a:off x="1760538" y="3825875"/>
            <a:ext cx="1087437" cy="344488"/>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a:solidFill>
                  <a:srgbClr val="FFFF00"/>
                </a:solidFill>
                <a:latin typeface="Arial" charset="0"/>
              </a:rPr>
              <a:t>Deshalb</a:t>
            </a:r>
            <a:r>
              <a:rPr lang="de-DE" altLang="en-US" sz="1700">
                <a:solidFill>
                  <a:srgbClr val="FFFFFF"/>
                </a:solidFill>
                <a:latin typeface="Arial" charset="0"/>
              </a:rPr>
              <a:t>:</a:t>
            </a:r>
          </a:p>
        </p:txBody>
      </p:sp>
      <p:sp>
        <p:nvSpPr>
          <p:cNvPr id="55524" name="Text Box 228"/>
          <p:cNvSpPr txBox="1">
            <a:spLocks noChangeArrowheads="1"/>
          </p:cNvSpPr>
          <p:nvPr/>
        </p:nvSpPr>
        <p:spPr bwMode="auto">
          <a:xfrm>
            <a:off x="1754188" y="4419600"/>
            <a:ext cx="7532687" cy="112077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Tx/>
              <a:buChar char="•"/>
            </a:pPr>
            <a:r>
              <a:rPr lang="de-DE" altLang="en-US" sz="1700">
                <a:solidFill>
                  <a:srgbClr val="FFFFFF"/>
                </a:solidFill>
                <a:latin typeface="Arial" charset="0"/>
              </a:rPr>
              <a:t> lieber  „Best-of-Practice“-Beispiele statt langatmiger Umschreibungen</a:t>
            </a:r>
          </a:p>
          <a:p>
            <a:pPr>
              <a:lnSpc>
                <a:spcPct val="100000"/>
              </a:lnSpc>
              <a:buFontTx/>
              <a:buChar char="•"/>
            </a:pPr>
            <a:r>
              <a:rPr lang="de-DE" altLang="en-US" sz="1700">
                <a:solidFill>
                  <a:srgbClr val="FFFFFF"/>
                </a:solidFill>
                <a:latin typeface="Arial" charset="0"/>
              </a:rPr>
              <a:t> Protokolle in Memo-Form statt druckreifer Textdateien</a:t>
            </a:r>
          </a:p>
          <a:p>
            <a:pPr>
              <a:lnSpc>
                <a:spcPct val="100000"/>
              </a:lnSpc>
              <a:buFontTx/>
              <a:buChar char="•"/>
            </a:pPr>
            <a:r>
              <a:rPr lang="de-DE" altLang="en-US" sz="1700">
                <a:solidFill>
                  <a:srgbClr val="FFFFFF"/>
                </a:solidFill>
                <a:latin typeface="Arial" charset="0"/>
              </a:rPr>
              <a:t> Referenzen anbringen statt noch einmal selbst beschreiben</a:t>
            </a:r>
          </a:p>
          <a:p>
            <a:pPr>
              <a:lnSpc>
                <a:spcPct val="100000"/>
              </a:lnSpc>
              <a:buFontTx/>
              <a:buChar char="•"/>
            </a:pPr>
            <a:r>
              <a:rPr lang="de-DE" altLang="en-US" sz="1700">
                <a:solidFill>
                  <a:srgbClr val="FFFFFF"/>
                </a:solidFill>
                <a:latin typeface="Arial" charset="0"/>
              </a:rPr>
              <a:t> eine dem Empfänger angemessene Sparche verwenden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63663" y="881063"/>
            <a:ext cx="1444625" cy="466725"/>
          </a:xfrm>
          <a:noFill/>
          <a:ln/>
        </p:spPr>
        <p:txBody>
          <a:bodyPr/>
          <a:lstStyle/>
          <a:p>
            <a:r>
              <a:rPr lang="de-DE" altLang="en-US"/>
              <a:t>Agenda</a:t>
            </a:r>
          </a:p>
        </p:txBody>
      </p:sp>
      <p:sp>
        <p:nvSpPr>
          <p:cNvPr id="47107" name="Rectangle 3"/>
          <p:cNvSpPr>
            <a:spLocks noGrp="1" noChangeArrowheads="1"/>
          </p:cNvSpPr>
          <p:nvPr>
            <p:ph type="body" idx="1"/>
          </p:nvPr>
        </p:nvSpPr>
        <p:spPr bwMode="auto">
          <a:xfrm>
            <a:off x="1316038" y="1947863"/>
            <a:ext cx="8183562" cy="4113212"/>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326" tIns="42405" rIns="86326" bIns="42405" numCol="1" anchor="t" anchorCtr="0" compatLnSpc="1">
            <a:prstTxWarp prst="textNoShape">
              <a:avLst/>
            </a:prstTxWarp>
          </a:bodyPr>
          <a:lstStyle/>
          <a:p>
            <a:pPr marL="368300" indent="-368300" defTabSz="873125">
              <a:lnSpc>
                <a:spcPct val="100000"/>
              </a:lnSpc>
              <a:spcBef>
                <a:spcPct val="100000"/>
              </a:spcBef>
              <a:buSzTx/>
              <a:buFontTx/>
              <a:buNone/>
            </a:pPr>
            <a:r>
              <a:rPr lang="de-DE" altLang="en-US" b="0">
                <a:solidFill>
                  <a:srgbClr val="FFFFFF"/>
                </a:solidFill>
              </a:rPr>
              <a:t>1.	Ziel:		Was wollen wir heute erreichen?</a:t>
            </a:r>
          </a:p>
          <a:p>
            <a:pPr marL="368300" indent="-368300" defTabSz="873125">
              <a:lnSpc>
                <a:spcPct val="100000"/>
              </a:lnSpc>
              <a:spcBef>
                <a:spcPct val="100000"/>
              </a:spcBef>
              <a:buSzTx/>
              <a:buFontTx/>
              <a:buNone/>
            </a:pPr>
            <a:r>
              <a:rPr lang="de-DE" altLang="en-US" b="0">
                <a:solidFill>
                  <a:srgbClr val="FFFFFF"/>
                </a:solidFill>
              </a:rPr>
              <a:t>2.	Begriffe:		Was bedeutet das alles?</a:t>
            </a:r>
          </a:p>
          <a:p>
            <a:pPr marL="368300" indent="-368300" defTabSz="873125">
              <a:lnSpc>
                <a:spcPct val="100000"/>
              </a:lnSpc>
              <a:spcBef>
                <a:spcPct val="100000"/>
              </a:spcBef>
              <a:buSzTx/>
              <a:buFontTx/>
              <a:buNone/>
            </a:pPr>
            <a:r>
              <a:rPr lang="de-DE" altLang="en-US" b="0">
                <a:solidFill>
                  <a:srgbClr val="E7E7E7"/>
                </a:solidFill>
              </a:rPr>
              <a:t>3.	Software-QM:	Was ist das Besondere?</a:t>
            </a:r>
            <a:endParaRPr lang="de-DE" altLang="en-US" b="0">
              <a:solidFill>
                <a:srgbClr val="FAFD00"/>
              </a:solidFill>
            </a:endParaRPr>
          </a:p>
          <a:p>
            <a:pPr marL="368300" indent="-368300" defTabSz="873125">
              <a:lnSpc>
                <a:spcPct val="100000"/>
              </a:lnSpc>
              <a:spcBef>
                <a:spcPct val="100000"/>
              </a:spcBef>
              <a:buSzTx/>
              <a:buFontTx/>
              <a:buNone/>
            </a:pPr>
            <a:r>
              <a:rPr lang="de-DE" altLang="en-US" b="0">
                <a:solidFill>
                  <a:srgbClr val="E7E7E7"/>
                </a:solidFill>
              </a:rPr>
              <a:t>4.	Wirkungsfelder:	Wo müssen wir ansetzen?</a:t>
            </a:r>
          </a:p>
          <a:p>
            <a:pPr marL="368300" indent="-368300" defTabSz="873125">
              <a:lnSpc>
                <a:spcPct val="100000"/>
              </a:lnSpc>
              <a:spcBef>
                <a:spcPct val="100000"/>
              </a:spcBef>
              <a:buSzTx/>
              <a:buFontTx/>
              <a:buNone/>
            </a:pPr>
            <a:r>
              <a:rPr lang="de-DE" altLang="en-US" b="0">
                <a:solidFill>
                  <a:srgbClr val="E7E7E7"/>
                </a:solidFill>
              </a:rPr>
              <a:t>5.	Prinzipien:		Wo setzen wir unsere Schwerpunkte?</a:t>
            </a:r>
            <a:endParaRPr lang="de-DE" altLang="en-US" b="0">
              <a:solidFill>
                <a:srgbClr val="FFFFFF"/>
              </a:solidFill>
            </a:endParaRPr>
          </a:p>
          <a:p>
            <a:pPr marL="368300" indent="-368300" defTabSz="873125">
              <a:lnSpc>
                <a:spcPct val="100000"/>
              </a:lnSpc>
              <a:spcBef>
                <a:spcPct val="100000"/>
              </a:spcBef>
              <a:buSzTx/>
              <a:buFontTx/>
              <a:buNone/>
            </a:pPr>
            <a:r>
              <a:rPr lang="de-DE" altLang="en-US" b="0">
                <a:solidFill>
                  <a:srgbClr val="FFFF00"/>
                </a:solidFill>
              </a:rPr>
              <a:t>6. Vorschlag:		Wie geht es weiter?</a:t>
            </a:r>
            <a:endParaRPr lang="de-DE" altLang="en-US" b="0">
              <a:solidFill>
                <a:schemeClr val="folHlink"/>
              </a:solidFill>
            </a:endParaRPr>
          </a:p>
          <a:p>
            <a:pPr marL="368300" indent="-368300" defTabSz="873125">
              <a:lnSpc>
                <a:spcPct val="100000"/>
              </a:lnSpc>
              <a:spcBef>
                <a:spcPct val="100000"/>
              </a:spcBef>
              <a:buSzTx/>
            </a:pPr>
            <a:endParaRPr lang="de-DE" altLang="en-US" b="0">
              <a:solidFill>
                <a:srgbClr val="FFFFFF"/>
              </a:solidFill>
            </a:endParaRPr>
          </a:p>
        </p:txBody>
      </p:sp>
      <p:sp>
        <p:nvSpPr>
          <p:cNvPr id="47108" name="WordArt 4"/>
          <p:cNvSpPr>
            <a:spLocks noChangeArrowheads="1" noChangeShapeType="1" noTextEdit="1"/>
          </p:cNvSpPr>
          <p:nvPr/>
        </p:nvSpPr>
        <p:spPr bwMode="auto">
          <a:xfrm>
            <a:off x="511175" y="5122863"/>
            <a:ext cx="657225" cy="649287"/>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TopRight"/>
              <a:lightRig rig="legacyNormal3" dir="b"/>
            </a:scene3d>
            <a:sp3d extrusionH="430200" prstMaterial="legacyMetal">
              <a:extrusionClr>
                <a:srgbClr val="E6DCAC"/>
              </a:extrusionClr>
            </a:sp3d>
          </a:bodyPr>
          <a:lstStyle/>
          <a:p>
            <a:r>
              <a:rPr lang="en-GB" sz="5400" kern="10">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atin typeface="Futura Md BT"/>
              </a:rPr>
              <a:t>Q</a:t>
            </a:r>
          </a:p>
        </p:txBody>
      </p:sp>
    </p:spTree>
  </p:cSld>
  <p:clrMapOvr>
    <a:masterClrMapping/>
  </p:clrMapOvr>
  <p:transition>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344613" y="901700"/>
            <a:ext cx="6880225" cy="466725"/>
          </a:xfrm>
        </p:spPr>
        <p:txBody>
          <a:bodyPr/>
          <a:lstStyle/>
          <a:p>
            <a:r>
              <a:rPr lang="de-DE" altLang="en-US"/>
              <a:t>6. Vorschlag: Wie soll es weitergehen?</a:t>
            </a:r>
          </a:p>
        </p:txBody>
      </p:sp>
      <p:sp>
        <p:nvSpPr>
          <p:cNvPr id="111620" name="Rectangle 4"/>
          <p:cNvSpPr>
            <a:spLocks noChangeArrowheads="1"/>
          </p:cNvSpPr>
          <p:nvPr/>
        </p:nvSpPr>
        <p:spPr bwMode="auto">
          <a:xfrm rot="-5400000">
            <a:off x="1109663" y="20939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1621" name="Rectangle 5"/>
          <p:cNvSpPr>
            <a:spLocks noChangeArrowheads="1"/>
          </p:cNvSpPr>
          <p:nvPr/>
        </p:nvSpPr>
        <p:spPr bwMode="auto">
          <a:xfrm rot="-5400000">
            <a:off x="1109663" y="1992313"/>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1623" name="Rectangle 7"/>
          <p:cNvSpPr>
            <a:spLocks noChangeArrowheads="1"/>
          </p:cNvSpPr>
          <p:nvPr/>
        </p:nvSpPr>
        <p:spPr bwMode="auto">
          <a:xfrm rot="-5400000">
            <a:off x="1108869" y="48045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1624" name="Rectangle 8"/>
          <p:cNvSpPr>
            <a:spLocks noChangeArrowheads="1"/>
          </p:cNvSpPr>
          <p:nvPr/>
        </p:nvSpPr>
        <p:spPr bwMode="auto">
          <a:xfrm rot="-5400000">
            <a:off x="1109663" y="4699000"/>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1625" name="Text Box 9"/>
          <p:cNvSpPr txBox="1">
            <a:spLocks noChangeArrowheads="1"/>
          </p:cNvSpPr>
          <p:nvPr/>
        </p:nvSpPr>
        <p:spPr bwMode="auto">
          <a:xfrm>
            <a:off x="1681163" y="1970088"/>
            <a:ext cx="3622675" cy="313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2300">
                <a:solidFill>
                  <a:srgbClr val="FFFFFF"/>
                </a:solidFill>
                <a:latin typeface="Arial" charset="0"/>
              </a:rPr>
              <a:t>Audit</a:t>
            </a:r>
          </a:p>
          <a:p>
            <a:endParaRPr lang="de-DE" altLang="en-US" sz="2300">
              <a:solidFill>
                <a:srgbClr val="FFFFFF"/>
              </a:solidFill>
              <a:latin typeface="Arial" charset="0"/>
            </a:endParaRPr>
          </a:p>
          <a:p>
            <a:endParaRPr lang="de-DE" altLang="en-US" sz="2300">
              <a:solidFill>
                <a:srgbClr val="FFFFFF"/>
              </a:solidFill>
              <a:latin typeface="Arial" charset="0"/>
            </a:endParaRPr>
          </a:p>
          <a:p>
            <a:endParaRPr lang="de-DE" altLang="en-US" sz="2300">
              <a:solidFill>
                <a:srgbClr val="FFFFFF"/>
              </a:solidFill>
              <a:latin typeface="Arial" charset="0"/>
            </a:endParaRPr>
          </a:p>
          <a:p>
            <a:r>
              <a:rPr lang="de-DE" altLang="en-US" sz="2300">
                <a:solidFill>
                  <a:srgbClr val="FFFFFF"/>
                </a:solidFill>
                <a:latin typeface="Arial" charset="0"/>
              </a:rPr>
              <a:t>Sofortmaßnahmen</a:t>
            </a:r>
          </a:p>
          <a:p>
            <a:endParaRPr lang="de-DE" altLang="en-US" sz="2300">
              <a:solidFill>
                <a:srgbClr val="FFFFFF"/>
              </a:solidFill>
              <a:latin typeface="Arial" charset="0"/>
            </a:endParaRPr>
          </a:p>
          <a:p>
            <a:endParaRPr lang="de-DE" altLang="en-US" sz="2300">
              <a:solidFill>
                <a:srgbClr val="FFFFFF"/>
              </a:solidFill>
              <a:latin typeface="Arial" charset="0"/>
            </a:endParaRPr>
          </a:p>
          <a:p>
            <a:endParaRPr lang="de-DE" altLang="en-US" sz="2300">
              <a:solidFill>
                <a:srgbClr val="FFFFFF"/>
              </a:solidFill>
              <a:latin typeface="Arial" charset="0"/>
            </a:endParaRPr>
          </a:p>
          <a:p>
            <a:r>
              <a:rPr lang="de-DE" altLang="en-US" sz="2300">
                <a:solidFill>
                  <a:srgbClr val="FFFFFF"/>
                </a:solidFill>
                <a:latin typeface="Arial" charset="0"/>
              </a:rPr>
              <a:t>Strategische Maßnahmen</a:t>
            </a:r>
          </a:p>
        </p:txBody>
      </p:sp>
      <p:sp>
        <p:nvSpPr>
          <p:cNvPr id="111627" name="Rectangle 11"/>
          <p:cNvSpPr>
            <a:spLocks noChangeArrowheads="1"/>
          </p:cNvSpPr>
          <p:nvPr/>
        </p:nvSpPr>
        <p:spPr bwMode="auto">
          <a:xfrm rot="-5400000">
            <a:off x="1108869" y="34202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1628" name="Rectangle 12"/>
          <p:cNvSpPr>
            <a:spLocks noChangeArrowheads="1"/>
          </p:cNvSpPr>
          <p:nvPr/>
        </p:nvSpPr>
        <p:spPr bwMode="auto">
          <a:xfrm rot="-5400000">
            <a:off x="1108870" y="3329781"/>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44613" y="550863"/>
            <a:ext cx="5964237" cy="720725"/>
          </a:xfrm>
        </p:spPr>
        <p:txBody>
          <a:bodyPr/>
          <a:lstStyle/>
          <a:p>
            <a:r>
              <a:rPr lang="de-DE" altLang="en-US"/>
              <a:t>Prüfung, Sicherung, Management</a:t>
            </a:r>
            <a:br>
              <a:rPr lang="de-DE" altLang="en-US"/>
            </a:br>
            <a:r>
              <a:rPr lang="de-DE" altLang="en-US" sz="1700" i="1"/>
              <a:t>2.</a:t>
            </a:r>
            <a:r>
              <a:rPr lang="de-DE" altLang="en-US" sz="1700"/>
              <a:t> </a:t>
            </a:r>
            <a:r>
              <a:rPr lang="de-DE" altLang="en-US" sz="1700" i="1"/>
              <a:t>Begriffe rund um die Qualität</a:t>
            </a:r>
            <a:endParaRPr lang="de-DE" altLang="en-US"/>
          </a:p>
        </p:txBody>
      </p:sp>
      <p:sp>
        <p:nvSpPr>
          <p:cNvPr id="29701" name="Line 5"/>
          <p:cNvSpPr>
            <a:spLocks noChangeShapeType="1"/>
          </p:cNvSpPr>
          <p:nvPr/>
        </p:nvSpPr>
        <p:spPr bwMode="auto">
          <a:xfrm flipH="1">
            <a:off x="874713" y="2284413"/>
            <a:ext cx="4762" cy="3373437"/>
          </a:xfrm>
          <a:prstGeom prst="line">
            <a:avLst/>
          </a:prstGeom>
          <a:noFill/>
          <a:ln w="28575">
            <a:solidFill>
              <a:srgbClr val="FFFFFF"/>
            </a:solidFill>
            <a:round/>
            <a:headEnd type="triangle" w="med" len="me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2" name="Line 6"/>
          <p:cNvSpPr>
            <a:spLocks noChangeShapeType="1"/>
          </p:cNvSpPr>
          <p:nvPr/>
        </p:nvSpPr>
        <p:spPr bwMode="auto">
          <a:xfrm flipV="1">
            <a:off x="874713" y="5657850"/>
            <a:ext cx="6577012" cy="6350"/>
          </a:xfrm>
          <a:prstGeom prst="line">
            <a:avLst/>
          </a:prstGeom>
          <a:noFill/>
          <a:ln w="28575">
            <a:solidFill>
              <a:srgbClr val="FFFFFF"/>
            </a:solidFill>
            <a:round/>
            <a:headEnd/>
            <a:tailEnd type="triangle" w="med" len="me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3" name="Line 7"/>
          <p:cNvSpPr>
            <a:spLocks noChangeShapeType="1"/>
          </p:cNvSpPr>
          <p:nvPr/>
        </p:nvSpPr>
        <p:spPr bwMode="auto">
          <a:xfrm>
            <a:off x="1314450" y="5670550"/>
            <a:ext cx="0" cy="204788"/>
          </a:xfrm>
          <a:prstGeom prst="line">
            <a:avLst/>
          </a:prstGeom>
          <a:noFill/>
          <a:ln w="28575">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4" name="Line 8"/>
          <p:cNvSpPr>
            <a:spLocks noChangeShapeType="1"/>
          </p:cNvSpPr>
          <p:nvPr/>
        </p:nvSpPr>
        <p:spPr bwMode="auto">
          <a:xfrm>
            <a:off x="2770188" y="5670550"/>
            <a:ext cx="0" cy="204788"/>
          </a:xfrm>
          <a:prstGeom prst="line">
            <a:avLst/>
          </a:prstGeom>
          <a:noFill/>
          <a:ln w="28575">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5" name="Line 9"/>
          <p:cNvSpPr>
            <a:spLocks noChangeShapeType="1"/>
          </p:cNvSpPr>
          <p:nvPr/>
        </p:nvSpPr>
        <p:spPr bwMode="auto">
          <a:xfrm>
            <a:off x="4100513" y="5670550"/>
            <a:ext cx="0" cy="204788"/>
          </a:xfrm>
          <a:prstGeom prst="line">
            <a:avLst/>
          </a:prstGeom>
          <a:noFill/>
          <a:ln w="28575">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6" name="Line 10"/>
          <p:cNvSpPr>
            <a:spLocks noChangeShapeType="1"/>
          </p:cNvSpPr>
          <p:nvPr/>
        </p:nvSpPr>
        <p:spPr bwMode="auto">
          <a:xfrm>
            <a:off x="5489575" y="5670550"/>
            <a:ext cx="0" cy="204788"/>
          </a:xfrm>
          <a:prstGeom prst="line">
            <a:avLst/>
          </a:prstGeom>
          <a:noFill/>
          <a:ln w="28575">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7" name="Line 11"/>
          <p:cNvSpPr>
            <a:spLocks noChangeShapeType="1"/>
          </p:cNvSpPr>
          <p:nvPr/>
        </p:nvSpPr>
        <p:spPr bwMode="auto">
          <a:xfrm>
            <a:off x="6878638" y="5670550"/>
            <a:ext cx="0" cy="204788"/>
          </a:xfrm>
          <a:prstGeom prst="line">
            <a:avLst/>
          </a:prstGeom>
          <a:noFill/>
          <a:ln w="28575">
            <a:solidFill>
              <a:srgbClr val="FFFFFF"/>
            </a:solidFill>
            <a:round/>
            <a:headEnd/>
            <a:tailEnd/>
          </a:ln>
          <a:effectLst>
            <a:prstShdw prst="shdw17" dist="17961" dir="2700000">
              <a:srgbClr val="FFFFFF">
                <a:gamma/>
                <a:shade val="60000"/>
                <a:invGamma/>
              </a:srgbClr>
            </a:prstShdw>
          </a:effectLst>
          <a:extLst>
            <a:ext uri="{909E8E84-426E-40DD-AFC4-6F175D3DCCD1}">
              <a14:hiddenFill xmlns:a14="http://schemas.microsoft.com/office/drawing/2010/main">
                <a:noFill/>
              </a14:hiddenFill>
            </a:ext>
          </a:extLst>
        </p:spPr>
        <p:txBody>
          <a:bodyPr wrap="none" anchor="ctr"/>
          <a:lstStyle/>
          <a:p>
            <a:endParaRPr lang="en-GB"/>
          </a:p>
        </p:txBody>
      </p:sp>
      <p:sp>
        <p:nvSpPr>
          <p:cNvPr id="29708" name="Rectangle 12"/>
          <p:cNvSpPr>
            <a:spLocks noChangeArrowheads="1"/>
          </p:cNvSpPr>
          <p:nvPr/>
        </p:nvSpPr>
        <p:spPr bwMode="auto">
          <a:xfrm>
            <a:off x="1098550" y="5876925"/>
            <a:ext cx="482600" cy="2540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100">
                <a:latin typeface="Arial" charset="0"/>
              </a:rPr>
              <a:t>1950</a:t>
            </a:r>
          </a:p>
        </p:txBody>
      </p:sp>
      <p:sp>
        <p:nvSpPr>
          <p:cNvPr id="29709" name="Rectangle 13"/>
          <p:cNvSpPr>
            <a:spLocks noChangeArrowheads="1"/>
          </p:cNvSpPr>
          <p:nvPr/>
        </p:nvSpPr>
        <p:spPr bwMode="auto">
          <a:xfrm>
            <a:off x="2555875" y="5876925"/>
            <a:ext cx="482600" cy="2540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100">
                <a:latin typeface="Arial" charset="0"/>
              </a:rPr>
              <a:t>1960</a:t>
            </a:r>
          </a:p>
        </p:txBody>
      </p:sp>
      <p:sp>
        <p:nvSpPr>
          <p:cNvPr id="29710" name="Rectangle 14"/>
          <p:cNvSpPr>
            <a:spLocks noChangeArrowheads="1"/>
          </p:cNvSpPr>
          <p:nvPr/>
        </p:nvSpPr>
        <p:spPr bwMode="auto">
          <a:xfrm>
            <a:off x="3886200" y="5876925"/>
            <a:ext cx="482600" cy="2540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100">
                <a:latin typeface="Arial" charset="0"/>
              </a:rPr>
              <a:t>1970</a:t>
            </a:r>
          </a:p>
        </p:txBody>
      </p:sp>
      <p:sp>
        <p:nvSpPr>
          <p:cNvPr id="29711" name="Rectangle 15"/>
          <p:cNvSpPr>
            <a:spLocks noChangeArrowheads="1"/>
          </p:cNvSpPr>
          <p:nvPr/>
        </p:nvSpPr>
        <p:spPr bwMode="auto">
          <a:xfrm>
            <a:off x="5275263" y="5876925"/>
            <a:ext cx="482600" cy="2540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100">
                <a:latin typeface="Arial" charset="0"/>
              </a:rPr>
              <a:t>1980</a:t>
            </a:r>
          </a:p>
        </p:txBody>
      </p:sp>
      <p:sp>
        <p:nvSpPr>
          <p:cNvPr id="29712" name="Rectangle 16"/>
          <p:cNvSpPr>
            <a:spLocks noChangeArrowheads="1"/>
          </p:cNvSpPr>
          <p:nvPr/>
        </p:nvSpPr>
        <p:spPr bwMode="auto">
          <a:xfrm>
            <a:off x="6662738" y="5876925"/>
            <a:ext cx="482600" cy="254000"/>
          </a:xfrm>
          <a:prstGeom prst="rect">
            <a:avLst/>
          </a:prstGeom>
          <a:solidFill>
            <a:srgbClr val="FFFFFF"/>
          </a:solidFill>
          <a:ln>
            <a:noFill/>
          </a:ln>
          <a:effectLst/>
          <a:extLs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86326" tIns="42405" rIns="86326" bIns="42405">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100">
                <a:latin typeface="Arial" charset="0"/>
              </a:rPr>
              <a:t>1990</a:t>
            </a:r>
          </a:p>
        </p:txBody>
      </p:sp>
      <p:sp>
        <p:nvSpPr>
          <p:cNvPr id="29713" name="Oval 17"/>
          <p:cNvSpPr>
            <a:spLocks noChangeArrowheads="1"/>
          </p:cNvSpPr>
          <p:nvPr/>
        </p:nvSpPr>
        <p:spPr bwMode="auto">
          <a:xfrm>
            <a:off x="1179513" y="4405313"/>
            <a:ext cx="1414462" cy="733425"/>
          </a:xfrm>
          <a:prstGeom prst="ellipse">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hlink"/>
                </a:solidFill>
                <a:round/>
                <a:headEnd/>
                <a:tailEnd/>
              </a14:hiddenLine>
            </a:ext>
          </a:extLst>
        </p:spPr>
        <p:txBody>
          <a:bodyPr wrap="none" lIns="86326" tIns="42405" rIns="86326" bIns="42405" anchor="ctr">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Qualitäts-</a:t>
            </a:r>
          </a:p>
          <a:p>
            <a:pPr algn="ctr">
              <a:lnSpc>
                <a:spcPct val="100000"/>
              </a:lnSpc>
            </a:pPr>
            <a:r>
              <a:rPr lang="de-DE" altLang="en-US" sz="1500">
                <a:latin typeface="Arial" charset="0"/>
              </a:rPr>
              <a:t>prüfung</a:t>
            </a:r>
          </a:p>
        </p:txBody>
      </p:sp>
      <p:sp>
        <p:nvSpPr>
          <p:cNvPr id="29714" name="Oval 18"/>
          <p:cNvSpPr>
            <a:spLocks noChangeArrowheads="1"/>
          </p:cNvSpPr>
          <p:nvPr/>
        </p:nvSpPr>
        <p:spPr bwMode="auto">
          <a:xfrm>
            <a:off x="3524250" y="3178175"/>
            <a:ext cx="1458913" cy="733425"/>
          </a:xfrm>
          <a:prstGeom prst="ellipse">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hlink"/>
                </a:solidFill>
                <a:round/>
                <a:headEnd/>
                <a:tailEnd/>
              </a14:hiddenLine>
            </a:ext>
          </a:extLst>
        </p:spPr>
        <p:txBody>
          <a:bodyPr wrap="none" lIns="86326" tIns="42405" rIns="86326" bIns="42405" anchor="ctr">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Qualitäts-</a:t>
            </a:r>
          </a:p>
          <a:p>
            <a:pPr algn="ctr">
              <a:lnSpc>
                <a:spcPct val="100000"/>
              </a:lnSpc>
            </a:pPr>
            <a:r>
              <a:rPr lang="de-DE" altLang="en-US" sz="1500">
                <a:latin typeface="Arial" charset="0"/>
              </a:rPr>
              <a:t>sicherung</a:t>
            </a:r>
          </a:p>
        </p:txBody>
      </p:sp>
      <p:sp>
        <p:nvSpPr>
          <p:cNvPr id="29715" name="Oval 19"/>
          <p:cNvSpPr>
            <a:spLocks noChangeArrowheads="1"/>
          </p:cNvSpPr>
          <p:nvPr/>
        </p:nvSpPr>
        <p:spPr bwMode="auto">
          <a:xfrm>
            <a:off x="5627688" y="2236788"/>
            <a:ext cx="1897062" cy="739775"/>
          </a:xfrm>
          <a:prstGeom prst="ellipse">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hlink"/>
                </a:solidFill>
                <a:round/>
                <a:headEnd/>
                <a:tailEnd/>
              </a14:hiddenLine>
            </a:ext>
          </a:extLst>
        </p:spPr>
        <p:txBody>
          <a:bodyPr lIns="86326" tIns="42405" rIns="86326" bIns="42405" anchor="ctr">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Qualitäts-management</a:t>
            </a:r>
          </a:p>
        </p:txBody>
      </p:sp>
      <p:sp>
        <p:nvSpPr>
          <p:cNvPr id="29728" name="AutoShape 32"/>
          <p:cNvSpPr>
            <a:spLocks noChangeArrowheads="1"/>
          </p:cNvSpPr>
          <p:nvPr/>
        </p:nvSpPr>
        <p:spPr bwMode="auto">
          <a:xfrm rot="-1464333">
            <a:off x="2921000" y="4040188"/>
            <a:ext cx="365125" cy="288925"/>
          </a:xfrm>
          <a:prstGeom prst="rightArrow">
            <a:avLst>
              <a:gd name="adj1" fmla="val 50000"/>
              <a:gd name="adj2" fmla="val 31593"/>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endParaRPr lang="en-GB"/>
          </a:p>
        </p:txBody>
      </p:sp>
      <p:sp>
        <p:nvSpPr>
          <p:cNvPr id="29729" name="AutoShape 33"/>
          <p:cNvSpPr>
            <a:spLocks noChangeArrowheads="1"/>
          </p:cNvSpPr>
          <p:nvPr/>
        </p:nvSpPr>
        <p:spPr bwMode="auto">
          <a:xfrm rot="-1464333">
            <a:off x="5186363" y="2959100"/>
            <a:ext cx="365125" cy="287338"/>
          </a:xfrm>
          <a:prstGeom prst="rightArrow">
            <a:avLst>
              <a:gd name="adj1" fmla="val 50000"/>
              <a:gd name="adj2" fmla="val 31768"/>
            </a:avLst>
          </a:prstGeom>
          <a:solidFill>
            <a:srgbClr val="FFFF00"/>
          </a:solidFill>
          <a:ln>
            <a:noFill/>
          </a:ln>
          <a:effectLst>
            <a:prstShdw prst="shdw17" dist="17961" dir="2700000">
              <a:srgbClr val="FFFF00">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endParaRPr lang="en-GB"/>
          </a:p>
        </p:txBody>
      </p:sp>
      <p:sp>
        <p:nvSpPr>
          <p:cNvPr id="29731" name="AutoShape 35"/>
          <p:cNvSpPr>
            <a:spLocks noChangeArrowheads="1"/>
          </p:cNvSpPr>
          <p:nvPr/>
        </p:nvSpPr>
        <p:spPr bwMode="auto">
          <a:xfrm>
            <a:off x="2033588" y="2111375"/>
            <a:ext cx="1895475" cy="942975"/>
          </a:xfrm>
          <a:prstGeom prst="wedgeRoundRectCallout">
            <a:avLst>
              <a:gd name="adj1" fmla="val 72616"/>
              <a:gd name="adj2" fmla="val 57736"/>
              <a:gd name="adj3" fmla="val 16667"/>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 typeface="Wingdings" pitchFamily="2" charset="2"/>
              <a:buChar char=""/>
            </a:pPr>
            <a:r>
              <a:rPr lang="de-DE" altLang="en-US" sz="1300" b="0">
                <a:latin typeface="Arial" charset="0"/>
              </a:rPr>
              <a:t> Prozesskontrolle</a:t>
            </a:r>
          </a:p>
          <a:p>
            <a:pPr>
              <a:lnSpc>
                <a:spcPct val="100000"/>
              </a:lnSpc>
              <a:buFont typeface="Wingdings" pitchFamily="2" charset="2"/>
              <a:buChar char=""/>
            </a:pPr>
            <a:r>
              <a:rPr lang="de-DE" altLang="en-US" sz="1300" b="0">
                <a:latin typeface="Arial" charset="0"/>
              </a:rPr>
              <a:t> Q-Verbesserung</a:t>
            </a:r>
            <a:br>
              <a:rPr lang="de-DE" altLang="en-US" sz="1300" b="0">
                <a:latin typeface="Arial" charset="0"/>
              </a:rPr>
            </a:br>
            <a:r>
              <a:rPr lang="de-DE" altLang="en-US" sz="1300" b="0">
                <a:latin typeface="Arial" charset="0"/>
              </a:rPr>
              <a:t>   durch Vorbeugung</a:t>
            </a:r>
          </a:p>
          <a:p>
            <a:pPr>
              <a:lnSpc>
                <a:spcPct val="100000"/>
              </a:lnSpc>
              <a:buFont typeface="Wingdings" pitchFamily="2" charset="2"/>
              <a:buChar char=""/>
            </a:pPr>
            <a:r>
              <a:rPr lang="de-DE" altLang="en-US" sz="1300" b="0">
                <a:latin typeface="Arial" charset="0"/>
              </a:rPr>
              <a:t> Prozessorientierung</a:t>
            </a:r>
            <a:endParaRPr lang="de-DE" altLang="en-US" sz="1300">
              <a:latin typeface="Arial" charset="0"/>
            </a:endParaRPr>
          </a:p>
        </p:txBody>
      </p:sp>
      <p:sp>
        <p:nvSpPr>
          <p:cNvPr id="29732" name="AutoShape 36"/>
          <p:cNvSpPr>
            <a:spLocks noChangeArrowheads="1"/>
          </p:cNvSpPr>
          <p:nvPr/>
        </p:nvSpPr>
        <p:spPr bwMode="auto">
          <a:xfrm>
            <a:off x="3286125" y="4440238"/>
            <a:ext cx="2925763" cy="942975"/>
          </a:xfrm>
          <a:prstGeom prst="wedgeRoundRectCallout">
            <a:avLst>
              <a:gd name="adj1" fmla="val -73634"/>
              <a:gd name="adj2" fmla="val 12403"/>
              <a:gd name="adj3" fmla="val 16667"/>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 typeface="Wingdings" pitchFamily="2" charset="2"/>
              <a:buChar char=""/>
            </a:pPr>
            <a:r>
              <a:rPr lang="de-DE" altLang="en-US" sz="1300" b="0">
                <a:latin typeface="Arial" charset="0"/>
              </a:rPr>
              <a:t> Endkontrolle</a:t>
            </a:r>
          </a:p>
          <a:p>
            <a:pPr>
              <a:lnSpc>
                <a:spcPct val="100000"/>
              </a:lnSpc>
              <a:buFont typeface="Wingdings" pitchFamily="2" charset="2"/>
              <a:buChar char=""/>
            </a:pPr>
            <a:r>
              <a:rPr lang="de-DE" altLang="en-US" sz="1300" b="0">
                <a:latin typeface="Arial" charset="0"/>
              </a:rPr>
              <a:t> Q-Verbesserung durch</a:t>
            </a:r>
            <a:br>
              <a:rPr lang="de-DE" altLang="en-US" sz="1300" b="0">
                <a:latin typeface="Arial" charset="0"/>
              </a:rPr>
            </a:br>
            <a:r>
              <a:rPr lang="de-DE" altLang="en-US" sz="1300" b="0">
                <a:latin typeface="Arial" charset="0"/>
              </a:rPr>
              <a:t>   Einengung der Prüfanforderung</a:t>
            </a:r>
          </a:p>
          <a:p>
            <a:pPr>
              <a:lnSpc>
                <a:spcPct val="100000"/>
              </a:lnSpc>
              <a:buFont typeface="Wingdings" pitchFamily="2" charset="2"/>
              <a:buChar char=""/>
            </a:pPr>
            <a:r>
              <a:rPr lang="de-DE" altLang="en-US" sz="1300" b="0">
                <a:latin typeface="Arial" charset="0"/>
              </a:rPr>
              <a:t> Produktorientierung</a:t>
            </a:r>
          </a:p>
        </p:txBody>
      </p:sp>
      <p:sp>
        <p:nvSpPr>
          <p:cNvPr id="29733" name="AutoShape 37"/>
          <p:cNvSpPr>
            <a:spLocks noChangeArrowheads="1"/>
          </p:cNvSpPr>
          <p:nvPr/>
        </p:nvSpPr>
        <p:spPr bwMode="auto">
          <a:xfrm>
            <a:off x="6783388" y="3467100"/>
            <a:ext cx="2870200" cy="1157288"/>
          </a:xfrm>
          <a:prstGeom prst="wedgeRoundRectCallout">
            <a:avLst>
              <a:gd name="adj1" fmla="val -38144"/>
              <a:gd name="adj2" fmla="val -89514"/>
              <a:gd name="adj3" fmla="val 16667"/>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Font typeface="Wingdings" pitchFamily="2" charset="2"/>
              <a:buChar char=""/>
            </a:pPr>
            <a:r>
              <a:rPr lang="de-DE" altLang="en-US" sz="1300" b="0">
                <a:latin typeface="Arial" charset="0"/>
              </a:rPr>
              <a:t> Verpflichtung des Managements</a:t>
            </a:r>
          </a:p>
          <a:p>
            <a:pPr>
              <a:lnSpc>
                <a:spcPct val="100000"/>
              </a:lnSpc>
              <a:buFont typeface="Wingdings" pitchFamily="2" charset="2"/>
              <a:buChar char=""/>
            </a:pPr>
            <a:r>
              <a:rPr lang="de-DE" altLang="en-US" sz="1300" b="0">
                <a:latin typeface="Arial" charset="0"/>
              </a:rPr>
              <a:t> Einbeziehung aller Mitarbeiter</a:t>
            </a:r>
          </a:p>
          <a:p>
            <a:pPr>
              <a:lnSpc>
                <a:spcPct val="100000"/>
              </a:lnSpc>
              <a:buFont typeface="Wingdings" pitchFamily="2" charset="2"/>
              <a:buChar char=""/>
            </a:pPr>
            <a:r>
              <a:rPr lang="de-DE" altLang="en-US" sz="1300" b="0">
                <a:latin typeface="Arial" charset="0"/>
              </a:rPr>
              <a:t> Alle Geschäftsprozesse</a:t>
            </a:r>
          </a:p>
          <a:p>
            <a:pPr>
              <a:lnSpc>
                <a:spcPct val="100000"/>
              </a:lnSpc>
              <a:buFont typeface="Wingdings" pitchFamily="2" charset="2"/>
              <a:buChar char=""/>
            </a:pPr>
            <a:r>
              <a:rPr lang="de-DE" altLang="en-US" sz="1300" b="0">
                <a:latin typeface="Arial" charset="0"/>
              </a:rPr>
              <a:t> Gesamter Produktlebenszyklus</a:t>
            </a:r>
          </a:p>
          <a:p>
            <a:pPr>
              <a:lnSpc>
                <a:spcPct val="100000"/>
              </a:lnSpc>
              <a:buFont typeface="Wingdings" pitchFamily="2" charset="2"/>
              <a:buChar char=""/>
            </a:pPr>
            <a:r>
              <a:rPr lang="de-DE" altLang="en-US" sz="1300" b="0">
                <a:latin typeface="Arial" charset="0"/>
              </a:rPr>
              <a:t> Kundenorientierung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344613" y="577850"/>
            <a:ext cx="4084637" cy="720725"/>
          </a:xfrm>
        </p:spPr>
        <p:txBody>
          <a:bodyPr/>
          <a:lstStyle/>
          <a:p>
            <a:r>
              <a:rPr lang="de-DE" altLang="en-US"/>
              <a:t>Audit</a:t>
            </a:r>
            <a:br>
              <a:rPr lang="de-DE" altLang="en-US"/>
            </a:br>
            <a:r>
              <a:rPr lang="de-DE" altLang="en-US" sz="1700" i="1"/>
              <a:t>6. Vorschlag: Wie soll es weitergehen?</a:t>
            </a:r>
            <a:endParaRPr lang="de-DE" altLang="en-US"/>
          </a:p>
        </p:txBody>
      </p:sp>
      <p:sp>
        <p:nvSpPr>
          <p:cNvPr id="112784" name="Rectangle 144"/>
          <p:cNvSpPr>
            <a:spLocks noChangeArrowheads="1"/>
          </p:cNvSpPr>
          <p:nvPr/>
        </p:nvSpPr>
        <p:spPr bwMode="auto">
          <a:xfrm>
            <a:off x="1462088" y="1939925"/>
            <a:ext cx="6867525"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Checklistenbasierte Analyse und Auswertung</a:t>
            </a:r>
          </a:p>
          <a:p>
            <a:pPr lvl="1">
              <a:buFontTx/>
              <a:buChar char="•"/>
            </a:pPr>
            <a:r>
              <a:rPr lang="de-DE" altLang="en-US" sz="1700">
                <a:solidFill>
                  <a:srgbClr val="FFFFFF"/>
                </a:solidFill>
                <a:latin typeface="Arial" charset="0"/>
              </a:rPr>
              <a:t> des Selbstbildes</a:t>
            </a:r>
          </a:p>
          <a:p>
            <a:pPr lvl="1">
              <a:buFontTx/>
              <a:buChar char="•"/>
            </a:pPr>
            <a:r>
              <a:rPr lang="de-DE" altLang="en-US" sz="1700">
                <a:solidFill>
                  <a:srgbClr val="FFFFFF"/>
                </a:solidFill>
                <a:latin typeface="Arial" charset="0"/>
              </a:rPr>
              <a:t> der Einschätzung des Fremdbildes</a:t>
            </a:r>
          </a:p>
          <a:p>
            <a:pPr lvl="1">
              <a:buFontTx/>
              <a:buChar char="•"/>
            </a:pPr>
            <a:r>
              <a:rPr lang="de-DE" altLang="en-US" sz="1700">
                <a:solidFill>
                  <a:srgbClr val="FFFFFF"/>
                </a:solidFill>
                <a:latin typeface="Arial" charset="0"/>
              </a:rPr>
              <a:t> der Analysefelder</a:t>
            </a:r>
          </a:p>
          <a:p>
            <a:pPr lvl="2">
              <a:buFontTx/>
              <a:buChar char="•"/>
            </a:pPr>
            <a:r>
              <a:rPr lang="de-DE" altLang="en-US" sz="1700">
                <a:solidFill>
                  <a:srgbClr val="FFFFFF"/>
                </a:solidFill>
                <a:latin typeface="Arial" charset="0"/>
              </a:rPr>
              <a:t> </a:t>
            </a:r>
            <a:r>
              <a:rPr lang="de-DE" altLang="en-US" sz="1500">
                <a:solidFill>
                  <a:srgbClr val="FFFFFF"/>
                </a:solidFill>
                <a:latin typeface="Arial" charset="0"/>
              </a:rPr>
              <a:t>Organisation</a:t>
            </a:r>
          </a:p>
          <a:p>
            <a:pPr lvl="2">
              <a:buFontTx/>
              <a:buChar char="•"/>
            </a:pPr>
            <a:r>
              <a:rPr lang="de-DE" altLang="en-US" sz="1500">
                <a:solidFill>
                  <a:srgbClr val="FFFFFF"/>
                </a:solidFill>
                <a:latin typeface="Arial" charset="0"/>
              </a:rPr>
              <a:t> Architektur</a:t>
            </a:r>
          </a:p>
          <a:p>
            <a:pPr lvl="2">
              <a:buFontTx/>
              <a:buChar char="•"/>
            </a:pPr>
            <a:r>
              <a:rPr lang="de-DE" altLang="en-US" sz="1500">
                <a:solidFill>
                  <a:srgbClr val="FFFFFF"/>
                </a:solidFill>
                <a:latin typeface="Arial" charset="0"/>
              </a:rPr>
              <a:t> Prozesse</a:t>
            </a:r>
          </a:p>
          <a:p>
            <a:pPr lvl="2">
              <a:buFontTx/>
              <a:buChar char="•"/>
            </a:pPr>
            <a:r>
              <a:rPr lang="de-DE" altLang="en-US" sz="1500">
                <a:solidFill>
                  <a:srgbClr val="FFFFFF"/>
                </a:solidFill>
                <a:latin typeface="Arial" charset="0"/>
              </a:rPr>
              <a:t> Produkte</a:t>
            </a:r>
          </a:p>
          <a:p>
            <a:pPr lvl="2">
              <a:buFontTx/>
              <a:buChar char="•"/>
            </a:pPr>
            <a:r>
              <a:rPr lang="de-DE" altLang="en-US" sz="1500">
                <a:solidFill>
                  <a:srgbClr val="FFFFFF"/>
                </a:solidFill>
                <a:latin typeface="Arial" charset="0"/>
              </a:rPr>
              <a:t> Mitarbeiter</a:t>
            </a:r>
          </a:p>
          <a:p>
            <a:pPr>
              <a:lnSpc>
                <a:spcPct val="100000"/>
              </a:lnSpc>
            </a:pPr>
            <a:endParaRPr lang="de-DE" altLang="en-US" sz="1700">
              <a:solidFill>
                <a:srgbClr val="FFFFFF"/>
              </a:solidFill>
              <a:latin typeface="Arial" charset="0"/>
            </a:endParaRPr>
          </a:p>
          <a:p>
            <a:pPr>
              <a:lnSpc>
                <a:spcPct val="100000"/>
              </a:lnSpc>
            </a:pPr>
            <a:r>
              <a:rPr lang="de-DE" altLang="en-US" sz="1700">
                <a:solidFill>
                  <a:srgbClr val="FFFFFF"/>
                </a:solidFill>
                <a:latin typeface="Arial" charset="0"/>
              </a:rPr>
              <a:t>Beurteilung der Informatik in Bezug auf die </a:t>
            </a:r>
          </a:p>
          <a:p>
            <a:pPr>
              <a:lnSpc>
                <a:spcPct val="100000"/>
              </a:lnSpc>
            </a:pPr>
            <a:r>
              <a:rPr lang="de-DE" altLang="en-US" sz="1700">
                <a:solidFill>
                  <a:srgbClr val="FFFFFF"/>
                </a:solidFill>
                <a:latin typeface="Arial" charset="0"/>
              </a:rPr>
              <a:t>Anforderungen des Geschäfts</a:t>
            </a:r>
          </a:p>
          <a:p>
            <a:pPr>
              <a:lnSpc>
                <a:spcPct val="100000"/>
              </a:lnSpc>
            </a:pPr>
            <a:endParaRPr lang="de-DE" altLang="en-US" sz="1700">
              <a:solidFill>
                <a:srgbClr val="FFFFFF"/>
              </a:solidFill>
              <a:latin typeface="Arial" charset="0"/>
            </a:endParaRPr>
          </a:p>
          <a:p>
            <a:pPr>
              <a:lnSpc>
                <a:spcPct val="100000"/>
              </a:lnSpc>
            </a:pPr>
            <a:r>
              <a:rPr lang="de-DE" altLang="en-US" sz="1700">
                <a:solidFill>
                  <a:srgbClr val="FFFFFF"/>
                </a:solidFill>
                <a:latin typeface="Arial" charset="0"/>
              </a:rPr>
              <a:t>Zusammenstellung der Stärken und Schwächen</a:t>
            </a:r>
          </a:p>
          <a:p>
            <a:pPr>
              <a:lnSpc>
                <a:spcPct val="100000"/>
              </a:lnSpc>
            </a:pPr>
            <a:r>
              <a:rPr lang="de-DE" altLang="en-US" sz="1700">
                <a:solidFill>
                  <a:srgbClr val="FFFFFF"/>
                </a:solidFill>
                <a:latin typeface="Arial" charset="0"/>
              </a:rPr>
              <a:t>der Informatik in 5 Analysefeldern</a:t>
            </a:r>
          </a:p>
        </p:txBody>
      </p:sp>
      <p:sp>
        <p:nvSpPr>
          <p:cNvPr id="112785" name="Rectangle 145"/>
          <p:cNvSpPr>
            <a:spLocks noChangeArrowheads="1"/>
          </p:cNvSpPr>
          <p:nvPr/>
        </p:nvSpPr>
        <p:spPr bwMode="auto">
          <a:xfrm rot="-5400000">
            <a:off x="1155700" y="2044700"/>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2786" name="Rectangle 146"/>
          <p:cNvSpPr>
            <a:spLocks noChangeArrowheads="1"/>
          </p:cNvSpPr>
          <p:nvPr/>
        </p:nvSpPr>
        <p:spPr bwMode="auto">
          <a:xfrm rot="-5400000">
            <a:off x="1154907" y="1942306"/>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2787" name="Rectangle 147"/>
          <p:cNvSpPr>
            <a:spLocks noChangeArrowheads="1"/>
          </p:cNvSpPr>
          <p:nvPr/>
        </p:nvSpPr>
        <p:spPr bwMode="auto">
          <a:xfrm rot="-5400000">
            <a:off x="1181895" y="4466431"/>
            <a:ext cx="74612"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2788" name="Rectangle 148"/>
          <p:cNvSpPr>
            <a:spLocks noChangeArrowheads="1"/>
          </p:cNvSpPr>
          <p:nvPr/>
        </p:nvSpPr>
        <p:spPr bwMode="auto">
          <a:xfrm rot="-5400000">
            <a:off x="1182688" y="436403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2789" name="Rectangle 149"/>
          <p:cNvSpPr>
            <a:spLocks noChangeArrowheads="1"/>
          </p:cNvSpPr>
          <p:nvPr/>
        </p:nvSpPr>
        <p:spPr bwMode="auto">
          <a:xfrm rot="-5400000">
            <a:off x="1182688" y="5278438"/>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2790" name="Rectangle 150"/>
          <p:cNvSpPr>
            <a:spLocks noChangeArrowheads="1"/>
          </p:cNvSpPr>
          <p:nvPr/>
        </p:nvSpPr>
        <p:spPr bwMode="auto">
          <a:xfrm rot="-5400000">
            <a:off x="1181894" y="5176044"/>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344613" y="577850"/>
            <a:ext cx="6699250" cy="720725"/>
          </a:xfrm>
        </p:spPr>
        <p:txBody>
          <a:bodyPr/>
          <a:lstStyle/>
          <a:p>
            <a:r>
              <a:rPr lang="de-DE" altLang="en-US"/>
              <a:t>Audit: Selbstbild/ Fremdeinschätzung</a:t>
            </a:r>
            <a:br>
              <a:rPr lang="de-DE" altLang="en-US"/>
            </a:br>
            <a:r>
              <a:rPr lang="de-DE" altLang="en-US" sz="1700" i="1"/>
              <a:t>6. Vorschlag: Wie soll es weitergehen?</a:t>
            </a:r>
            <a:endParaRPr lang="de-DE" altLang="en-US"/>
          </a:p>
        </p:txBody>
      </p:sp>
      <p:sp>
        <p:nvSpPr>
          <p:cNvPr id="132099" name="Rectangle 3"/>
          <p:cNvSpPr>
            <a:spLocks noChangeArrowheads="1"/>
          </p:cNvSpPr>
          <p:nvPr/>
        </p:nvSpPr>
        <p:spPr bwMode="auto">
          <a:xfrm>
            <a:off x="1589088" y="1647825"/>
            <a:ext cx="1587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1.</a:t>
            </a:r>
            <a:endParaRPr lang="de-DE" altLang="en-US" sz="1500">
              <a:solidFill>
                <a:srgbClr val="FFFF00"/>
              </a:solidFill>
              <a:latin typeface="Arial" charset="0"/>
            </a:endParaRPr>
          </a:p>
        </p:txBody>
      </p:sp>
      <p:sp>
        <p:nvSpPr>
          <p:cNvPr id="132100" name="Rectangle 4"/>
          <p:cNvSpPr>
            <a:spLocks noChangeArrowheads="1"/>
          </p:cNvSpPr>
          <p:nvPr/>
        </p:nvSpPr>
        <p:spPr bwMode="auto">
          <a:xfrm>
            <a:off x="2093913" y="1647825"/>
            <a:ext cx="20875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Anwendungsentwicklung</a:t>
            </a:r>
            <a:endParaRPr lang="de-DE" altLang="en-US" sz="1500">
              <a:solidFill>
                <a:srgbClr val="FFFF00"/>
              </a:solidFill>
              <a:latin typeface="Arial" charset="0"/>
            </a:endParaRPr>
          </a:p>
        </p:txBody>
      </p:sp>
      <p:sp>
        <p:nvSpPr>
          <p:cNvPr id="132101" name="Rectangle 5"/>
          <p:cNvSpPr>
            <a:spLocks noChangeArrowheads="1"/>
          </p:cNvSpPr>
          <p:nvPr/>
        </p:nvSpPr>
        <p:spPr bwMode="auto">
          <a:xfrm>
            <a:off x="2106613" y="1895475"/>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1.1</a:t>
            </a:r>
          </a:p>
        </p:txBody>
      </p:sp>
      <p:sp>
        <p:nvSpPr>
          <p:cNvPr id="132102" name="Rectangle 6"/>
          <p:cNvSpPr>
            <a:spLocks noChangeArrowheads="1"/>
          </p:cNvSpPr>
          <p:nvPr/>
        </p:nvSpPr>
        <p:spPr bwMode="auto">
          <a:xfrm>
            <a:off x="2543175" y="1895475"/>
            <a:ext cx="11430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Anwendungen</a:t>
            </a:r>
          </a:p>
        </p:txBody>
      </p:sp>
      <p:sp>
        <p:nvSpPr>
          <p:cNvPr id="132103" name="Rectangle 7"/>
          <p:cNvSpPr>
            <a:spLocks noChangeArrowheads="1"/>
          </p:cNvSpPr>
          <p:nvPr/>
        </p:nvSpPr>
        <p:spPr bwMode="auto">
          <a:xfrm>
            <a:off x="2103438" y="2139950"/>
            <a:ext cx="2762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1.2 </a:t>
            </a:r>
          </a:p>
        </p:txBody>
      </p:sp>
      <p:sp>
        <p:nvSpPr>
          <p:cNvPr id="132104" name="Rectangle 8"/>
          <p:cNvSpPr>
            <a:spLocks noChangeArrowheads="1"/>
          </p:cNvSpPr>
          <p:nvPr/>
        </p:nvSpPr>
        <p:spPr bwMode="auto">
          <a:xfrm>
            <a:off x="2560638" y="2139950"/>
            <a:ext cx="22907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Qualität der Zusammenarbeit</a:t>
            </a:r>
          </a:p>
        </p:txBody>
      </p:sp>
      <p:sp>
        <p:nvSpPr>
          <p:cNvPr id="132105" name="Rectangle 9"/>
          <p:cNvSpPr>
            <a:spLocks noChangeArrowheads="1"/>
          </p:cNvSpPr>
          <p:nvPr/>
        </p:nvSpPr>
        <p:spPr bwMode="auto">
          <a:xfrm>
            <a:off x="2106613" y="2381250"/>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1.3</a:t>
            </a:r>
          </a:p>
        </p:txBody>
      </p:sp>
      <p:sp>
        <p:nvSpPr>
          <p:cNvPr id="132106" name="Rectangle 10"/>
          <p:cNvSpPr>
            <a:spLocks noChangeArrowheads="1"/>
          </p:cNvSpPr>
          <p:nvPr/>
        </p:nvSpPr>
        <p:spPr bwMode="auto">
          <a:xfrm>
            <a:off x="2538413" y="2381250"/>
            <a:ext cx="11779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Servicequalität</a:t>
            </a:r>
          </a:p>
        </p:txBody>
      </p:sp>
      <p:sp>
        <p:nvSpPr>
          <p:cNvPr id="132107" name="Rectangle 11"/>
          <p:cNvSpPr>
            <a:spLocks noChangeArrowheads="1"/>
          </p:cNvSpPr>
          <p:nvPr/>
        </p:nvSpPr>
        <p:spPr bwMode="auto">
          <a:xfrm>
            <a:off x="1589088" y="2716213"/>
            <a:ext cx="1587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2.</a:t>
            </a:r>
            <a:endParaRPr lang="de-DE" altLang="en-US" sz="1500">
              <a:solidFill>
                <a:srgbClr val="FFFF00"/>
              </a:solidFill>
              <a:latin typeface="Arial" charset="0"/>
            </a:endParaRPr>
          </a:p>
        </p:txBody>
      </p:sp>
      <p:sp>
        <p:nvSpPr>
          <p:cNvPr id="132108" name="Rectangle 12"/>
          <p:cNvSpPr>
            <a:spLocks noChangeArrowheads="1"/>
          </p:cNvSpPr>
          <p:nvPr/>
        </p:nvSpPr>
        <p:spPr bwMode="auto">
          <a:xfrm>
            <a:off x="1974850" y="2716213"/>
            <a:ext cx="15430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Informatik-Betrieb</a:t>
            </a:r>
            <a:endParaRPr lang="de-DE" altLang="en-US" sz="1500">
              <a:solidFill>
                <a:srgbClr val="FFFF00"/>
              </a:solidFill>
              <a:latin typeface="Arial" charset="0"/>
            </a:endParaRPr>
          </a:p>
        </p:txBody>
      </p:sp>
      <p:sp>
        <p:nvSpPr>
          <p:cNvPr id="132109" name="Rectangle 13"/>
          <p:cNvSpPr>
            <a:spLocks noChangeArrowheads="1"/>
          </p:cNvSpPr>
          <p:nvPr/>
        </p:nvSpPr>
        <p:spPr bwMode="auto">
          <a:xfrm>
            <a:off x="2106613" y="3024188"/>
            <a:ext cx="230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2.1</a:t>
            </a:r>
          </a:p>
        </p:txBody>
      </p:sp>
      <p:sp>
        <p:nvSpPr>
          <p:cNvPr id="132110" name="Rectangle 14"/>
          <p:cNvSpPr>
            <a:spLocks noChangeArrowheads="1"/>
          </p:cNvSpPr>
          <p:nvPr/>
        </p:nvSpPr>
        <p:spPr bwMode="auto">
          <a:xfrm>
            <a:off x="2520950" y="3024188"/>
            <a:ext cx="141763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Laufender Betrieb</a:t>
            </a:r>
          </a:p>
        </p:txBody>
      </p:sp>
      <p:sp>
        <p:nvSpPr>
          <p:cNvPr id="132111" name="Rectangle 15"/>
          <p:cNvSpPr>
            <a:spLocks noChangeArrowheads="1"/>
          </p:cNvSpPr>
          <p:nvPr/>
        </p:nvSpPr>
        <p:spPr bwMode="auto">
          <a:xfrm>
            <a:off x="2106613" y="3294063"/>
            <a:ext cx="230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2.2</a:t>
            </a:r>
          </a:p>
        </p:txBody>
      </p:sp>
      <p:sp>
        <p:nvSpPr>
          <p:cNvPr id="132112" name="Rectangle 16"/>
          <p:cNvSpPr>
            <a:spLocks noChangeArrowheads="1"/>
          </p:cNvSpPr>
          <p:nvPr/>
        </p:nvSpPr>
        <p:spPr bwMode="auto">
          <a:xfrm>
            <a:off x="2546350" y="3294063"/>
            <a:ext cx="113188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Bei Störungen</a:t>
            </a:r>
          </a:p>
        </p:txBody>
      </p:sp>
      <p:sp>
        <p:nvSpPr>
          <p:cNvPr id="132113" name="Rectangle 17"/>
          <p:cNvSpPr>
            <a:spLocks noChangeArrowheads="1"/>
          </p:cNvSpPr>
          <p:nvPr/>
        </p:nvSpPr>
        <p:spPr bwMode="auto">
          <a:xfrm>
            <a:off x="2106613" y="3582988"/>
            <a:ext cx="230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2.3</a:t>
            </a:r>
          </a:p>
        </p:txBody>
      </p:sp>
      <p:sp>
        <p:nvSpPr>
          <p:cNvPr id="132114" name="Rectangle 18"/>
          <p:cNvSpPr>
            <a:spLocks noChangeArrowheads="1"/>
          </p:cNvSpPr>
          <p:nvPr/>
        </p:nvSpPr>
        <p:spPr bwMode="auto">
          <a:xfrm>
            <a:off x="2538413" y="3582988"/>
            <a:ext cx="117792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Servicequalität</a:t>
            </a:r>
          </a:p>
        </p:txBody>
      </p:sp>
      <p:sp>
        <p:nvSpPr>
          <p:cNvPr id="132115" name="Rectangle 19"/>
          <p:cNvSpPr>
            <a:spLocks noChangeArrowheads="1"/>
          </p:cNvSpPr>
          <p:nvPr/>
        </p:nvSpPr>
        <p:spPr bwMode="auto">
          <a:xfrm>
            <a:off x="1589088" y="3870325"/>
            <a:ext cx="1587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3.</a:t>
            </a:r>
            <a:endParaRPr lang="de-DE" altLang="en-US" sz="1500">
              <a:solidFill>
                <a:srgbClr val="FFFF00"/>
              </a:solidFill>
              <a:latin typeface="Arial" charset="0"/>
            </a:endParaRPr>
          </a:p>
        </p:txBody>
      </p:sp>
      <p:sp>
        <p:nvSpPr>
          <p:cNvPr id="132116" name="Rectangle 20"/>
          <p:cNvSpPr>
            <a:spLocks noChangeArrowheads="1"/>
          </p:cNvSpPr>
          <p:nvPr/>
        </p:nvSpPr>
        <p:spPr bwMode="auto">
          <a:xfrm>
            <a:off x="2020888" y="3870325"/>
            <a:ext cx="43307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00"/>
                </a:solidFill>
                <a:latin typeface="Ottawa" pitchFamily="34" charset="0"/>
              </a:rPr>
              <a:t>Unterstützungsfun</a:t>
            </a:r>
            <a:r>
              <a:rPr lang="de-DE" altLang="en-US" sz="1500">
                <a:solidFill>
                  <a:srgbClr val="FFFF00"/>
                </a:solidFill>
                <a:latin typeface="Arial" charset="0"/>
              </a:rPr>
              <a:t>ktion des Informatik-Bereiches</a:t>
            </a:r>
          </a:p>
        </p:txBody>
      </p:sp>
      <p:sp>
        <p:nvSpPr>
          <p:cNvPr id="132118" name="Rectangle 22"/>
          <p:cNvSpPr>
            <a:spLocks noChangeArrowheads="1"/>
          </p:cNvSpPr>
          <p:nvPr/>
        </p:nvSpPr>
        <p:spPr bwMode="auto">
          <a:xfrm>
            <a:off x="2106613" y="4260850"/>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3.1</a:t>
            </a:r>
          </a:p>
        </p:txBody>
      </p:sp>
      <p:sp>
        <p:nvSpPr>
          <p:cNvPr id="132119" name="Rectangle 23"/>
          <p:cNvSpPr>
            <a:spLocks noChangeArrowheads="1"/>
          </p:cNvSpPr>
          <p:nvPr/>
        </p:nvSpPr>
        <p:spPr bwMode="auto">
          <a:xfrm>
            <a:off x="2555875" y="4260850"/>
            <a:ext cx="14081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Hotline &amp; Support</a:t>
            </a:r>
          </a:p>
        </p:txBody>
      </p:sp>
      <p:sp>
        <p:nvSpPr>
          <p:cNvPr id="132120" name="Rectangle 24"/>
          <p:cNvSpPr>
            <a:spLocks noChangeArrowheads="1"/>
          </p:cNvSpPr>
          <p:nvPr/>
        </p:nvSpPr>
        <p:spPr bwMode="auto">
          <a:xfrm>
            <a:off x="2106613" y="4503738"/>
            <a:ext cx="230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3.2</a:t>
            </a:r>
          </a:p>
        </p:txBody>
      </p:sp>
      <p:sp>
        <p:nvSpPr>
          <p:cNvPr id="132121" name="Rectangle 25"/>
          <p:cNvSpPr>
            <a:spLocks noChangeArrowheads="1"/>
          </p:cNvSpPr>
          <p:nvPr/>
        </p:nvSpPr>
        <p:spPr bwMode="auto">
          <a:xfrm>
            <a:off x="2555875" y="4503738"/>
            <a:ext cx="21717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Qualifizierungsmaßnahmen</a:t>
            </a:r>
          </a:p>
        </p:txBody>
      </p:sp>
      <p:sp>
        <p:nvSpPr>
          <p:cNvPr id="132122" name="Rectangle 26"/>
          <p:cNvSpPr>
            <a:spLocks noChangeArrowheads="1"/>
          </p:cNvSpPr>
          <p:nvPr/>
        </p:nvSpPr>
        <p:spPr bwMode="auto">
          <a:xfrm>
            <a:off x="2106613" y="4746625"/>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3.3</a:t>
            </a:r>
          </a:p>
        </p:txBody>
      </p:sp>
      <p:sp>
        <p:nvSpPr>
          <p:cNvPr id="132123" name="Rectangle 27"/>
          <p:cNvSpPr>
            <a:spLocks noChangeArrowheads="1"/>
          </p:cNvSpPr>
          <p:nvPr/>
        </p:nvSpPr>
        <p:spPr bwMode="auto">
          <a:xfrm>
            <a:off x="2555875" y="4746625"/>
            <a:ext cx="7524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Hardware</a:t>
            </a:r>
          </a:p>
        </p:txBody>
      </p:sp>
      <p:sp>
        <p:nvSpPr>
          <p:cNvPr id="132124" name="Rectangle 28"/>
          <p:cNvSpPr>
            <a:spLocks noChangeArrowheads="1"/>
          </p:cNvSpPr>
          <p:nvPr/>
        </p:nvSpPr>
        <p:spPr bwMode="auto">
          <a:xfrm>
            <a:off x="2106613" y="4987925"/>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3.4</a:t>
            </a:r>
          </a:p>
        </p:txBody>
      </p:sp>
      <p:sp>
        <p:nvSpPr>
          <p:cNvPr id="132125" name="Rectangle 29"/>
          <p:cNvSpPr>
            <a:spLocks noChangeArrowheads="1"/>
          </p:cNvSpPr>
          <p:nvPr/>
        </p:nvSpPr>
        <p:spPr bwMode="auto">
          <a:xfrm>
            <a:off x="2555875" y="4987925"/>
            <a:ext cx="197961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Standard-Büroanwendun</a:t>
            </a:r>
          </a:p>
        </p:txBody>
      </p:sp>
      <p:sp>
        <p:nvSpPr>
          <p:cNvPr id="132126" name="Rectangle 30"/>
          <p:cNvSpPr>
            <a:spLocks noChangeArrowheads="1"/>
          </p:cNvSpPr>
          <p:nvPr/>
        </p:nvSpPr>
        <p:spPr bwMode="auto">
          <a:xfrm>
            <a:off x="2106613" y="5230813"/>
            <a:ext cx="2301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3.5</a:t>
            </a:r>
          </a:p>
        </p:txBody>
      </p:sp>
      <p:sp>
        <p:nvSpPr>
          <p:cNvPr id="132127" name="Rectangle 31"/>
          <p:cNvSpPr>
            <a:spLocks noChangeArrowheads="1"/>
          </p:cNvSpPr>
          <p:nvPr/>
        </p:nvSpPr>
        <p:spPr bwMode="auto">
          <a:xfrm>
            <a:off x="2555875" y="5230813"/>
            <a:ext cx="24701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Fachspezifische Anwendungen</a:t>
            </a:r>
          </a:p>
        </p:txBody>
      </p:sp>
      <p:sp>
        <p:nvSpPr>
          <p:cNvPr id="132128" name="Rectangle 32"/>
          <p:cNvSpPr>
            <a:spLocks noChangeArrowheads="1"/>
          </p:cNvSpPr>
          <p:nvPr/>
        </p:nvSpPr>
        <p:spPr bwMode="auto">
          <a:xfrm>
            <a:off x="2106613" y="5473700"/>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3.6</a:t>
            </a:r>
          </a:p>
        </p:txBody>
      </p:sp>
      <p:sp>
        <p:nvSpPr>
          <p:cNvPr id="132129" name="Rectangle 33"/>
          <p:cNvSpPr>
            <a:spLocks noChangeArrowheads="1"/>
          </p:cNvSpPr>
          <p:nvPr/>
        </p:nvSpPr>
        <p:spPr bwMode="auto">
          <a:xfrm>
            <a:off x="2555875" y="5473700"/>
            <a:ext cx="19891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Ablauf der Unterstützung</a:t>
            </a:r>
          </a:p>
        </p:txBody>
      </p:sp>
      <p:sp>
        <p:nvSpPr>
          <p:cNvPr id="132130" name="Rectangle 34"/>
          <p:cNvSpPr>
            <a:spLocks noChangeArrowheads="1"/>
          </p:cNvSpPr>
          <p:nvPr/>
        </p:nvSpPr>
        <p:spPr bwMode="auto">
          <a:xfrm>
            <a:off x="2106613" y="5746750"/>
            <a:ext cx="23018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300">
                <a:solidFill>
                  <a:srgbClr val="FFFFFF"/>
                </a:solidFill>
                <a:latin typeface="Arial" charset="0"/>
              </a:rPr>
              <a:t>3.7</a:t>
            </a:r>
          </a:p>
        </p:txBody>
      </p:sp>
      <p:sp>
        <p:nvSpPr>
          <p:cNvPr id="132131" name="Rectangle 35"/>
          <p:cNvSpPr>
            <a:spLocks noChangeArrowheads="1"/>
          </p:cNvSpPr>
          <p:nvPr/>
        </p:nvSpPr>
        <p:spPr bwMode="auto">
          <a:xfrm>
            <a:off x="2555875" y="5746750"/>
            <a:ext cx="28273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FF"/>
                </a:solidFill>
                <a:latin typeface="Arial" charset="0"/>
              </a:rPr>
              <a:t>Qualität der Unterstützung (gesamt)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44613" y="582613"/>
            <a:ext cx="4084637" cy="720725"/>
          </a:xfrm>
        </p:spPr>
        <p:txBody>
          <a:bodyPr/>
          <a:lstStyle/>
          <a:p>
            <a:r>
              <a:rPr lang="de-DE" altLang="en-US"/>
              <a:t>Audit: Analysefelder</a:t>
            </a:r>
            <a:br>
              <a:rPr lang="de-DE" altLang="en-US"/>
            </a:br>
            <a:r>
              <a:rPr lang="de-DE" altLang="en-US" sz="1700" i="1"/>
              <a:t>6. Vorschlag: Wie soll es weitergehen?</a:t>
            </a:r>
          </a:p>
        </p:txBody>
      </p:sp>
      <p:sp>
        <p:nvSpPr>
          <p:cNvPr id="33796" name="Oval 4"/>
          <p:cNvSpPr>
            <a:spLocks noChangeArrowheads="1"/>
          </p:cNvSpPr>
          <p:nvPr/>
        </p:nvSpPr>
        <p:spPr bwMode="auto">
          <a:xfrm>
            <a:off x="3841750" y="2800350"/>
            <a:ext cx="1836738" cy="83502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500">
              <a:latin typeface="Arial" charset="0"/>
            </a:endParaRPr>
          </a:p>
          <a:p>
            <a:pPr algn="ctr">
              <a:lnSpc>
                <a:spcPct val="100000"/>
              </a:lnSpc>
            </a:pPr>
            <a:endParaRPr lang="de-DE" altLang="en-US" sz="1500">
              <a:latin typeface="Arial" charset="0"/>
            </a:endParaRPr>
          </a:p>
          <a:p>
            <a:pPr algn="ctr">
              <a:lnSpc>
                <a:spcPct val="100000"/>
              </a:lnSpc>
            </a:pPr>
            <a:r>
              <a:rPr lang="de-DE" altLang="en-US" sz="1500">
                <a:latin typeface="Arial" charset="0"/>
              </a:rPr>
              <a:t>Technik</a:t>
            </a:r>
          </a:p>
          <a:p>
            <a:pPr algn="ctr">
              <a:lnSpc>
                <a:spcPct val="100000"/>
              </a:lnSpc>
            </a:pPr>
            <a:endParaRPr lang="de-DE" altLang="en-US" sz="1500">
              <a:latin typeface="Arial" charset="0"/>
            </a:endParaRPr>
          </a:p>
        </p:txBody>
      </p:sp>
      <p:sp>
        <p:nvSpPr>
          <p:cNvPr id="33797" name="Oval 5"/>
          <p:cNvSpPr>
            <a:spLocks noChangeArrowheads="1"/>
          </p:cNvSpPr>
          <p:nvPr/>
        </p:nvSpPr>
        <p:spPr bwMode="auto">
          <a:xfrm>
            <a:off x="3846513" y="1516063"/>
            <a:ext cx="1836737" cy="833437"/>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Mitarbeiter</a:t>
            </a:r>
          </a:p>
        </p:txBody>
      </p:sp>
      <p:sp>
        <p:nvSpPr>
          <p:cNvPr id="33798" name="Oval 6"/>
          <p:cNvSpPr>
            <a:spLocks noChangeArrowheads="1"/>
          </p:cNvSpPr>
          <p:nvPr/>
        </p:nvSpPr>
        <p:spPr bwMode="auto">
          <a:xfrm>
            <a:off x="5032375" y="2157413"/>
            <a:ext cx="1836738" cy="833437"/>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r">
              <a:lnSpc>
                <a:spcPct val="100000"/>
              </a:lnSpc>
            </a:pPr>
            <a:r>
              <a:rPr lang="de-DE" altLang="en-US" sz="1500">
                <a:latin typeface="Arial" charset="0"/>
              </a:rPr>
              <a:t>Prozesse</a:t>
            </a:r>
          </a:p>
        </p:txBody>
      </p:sp>
      <p:sp>
        <p:nvSpPr>
          <p:cNvPr id="33799" name="Oval 7"/>
          <p:cNvSpPr>
            <a:spLocks noChangeArrowheads="1"/>
          </p:cNvSpPr>
          <p:nvPr/>
        </p:nvSpPr>
        <p:spPr bwMode="auto">
          <a:xfrm>
            <a:off x="2484438" y="2157413"/>
            <a:ext cx="1836737" cy="833437"/>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500">
                <a:latin typeface="Arial" charset="0"/>
              </a:rPr>
              <a:t>Produkte</a:t>
            </a:r>
          </a:p>
        </p:txBody>
      </p:sp>
      <p:sp>
        <p:nvSpPr>
          <p:cNvPr id="33800" name="Oval 8"/>
          <p:cNvSpPr>
            <a:spLocks noChangeArrowheads="1"/>
          </p:cNvSpPr>
          <p:nvPr/>
        </p:nvSpPr>
        <p:spPr bwMode="auto">
          <a:xfrm>
            <a:off x="3767138" y="2154238"/>
            <a:ext cx="1836737" cy="83502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latin typeface="Arial" charset="0"/>
              </a:rPr>
              <a:t>Organisation</a:t>
            </a:r>
          </a:p>
        </p:txBody>
      </p:sp>
      <p:sp>
        <p:nvSpPr>
          <p:cNvPr id="33801" name="Rectangle 9"/>
          <p:cNvSpPr>
            <a:spLocks noChangeArrowheads="1"/>
          </p:cNvSpPr>
          <p:nvPr/>
        </p:nvSpPr>
        <p:spPr bwMode="auto">
          <a:xfrm>
            <a:off x="657225" y="4040188"/>
            <a:ext cx="8915400" cy="2082800"/>
          </a:xfrm>
          <a:prstGeom prst="rect">
            <a:avLst/>
          </a:prstGeom>
          <a:solidFill>
            <a:srgbClr val="FFFFFF"/>
          </a:solidFill>
          <a:ln w="12700">
            <a:solidFill>
              <a:schemeClr val="tx1"/>
            </a:solidFill>
            <a:miter lim="800000"/>
            <a:headEnd type="none" w="sm" len="sm"/>
            <a:tailEnd type="none" w="sm" len="sm"/>
          </a:ln>
          <a:effectLst>
            <a:outerShdw dist="107763" dir="2700000" algn="ctr" rotWithShape="0">
              <a:schemeClr val="tx2"/>
            </a:outerShdw>
          </a:effectLst>
        </p:spPr>
        <p:txBody>
          <a:bodyPr lIns="87234" tIns="43617" rIns="87234" bIns="43617">
            <a:spAutoFit/>
          </a:bodyPr>
          <a:lstStyle>
            <a:lvl1pPr marL="1635125" indent="-1635125" algn="l" defTabSz="727075">
              <a:defRPr sz="2400">
                <a:solidFill>
                  <a:schemeClr val="tx1"/>
                </a:solidFill>
                <a:latin typeface="Times New Roman" pitchFamily="18" charset="0"/>
              </a:defRPr>
            </a:lvl1pPr>
            <a:lvl2pPr marL="2095500" algn="l" defTabSz="727075">
              <a:defRPr sz="2400">
                <a:solidFill>
                  <a:schemeClr val="tx1"/>
                </a:solidFill>
                <a:latin typeface="Times New Roman" pitchFamily="18" charset="0"/>
              </a:defRPr>
            </a:lvl2pPr>
            <a:lvl3pPr marL="2278063" algn="l" defTabSz="727075">
              <a:defRPr sz="2400">
                <a:solidFill>
                  <a:schemeClr val="tx1"/>
                </a:solidFill>
                <a:latin typeface="Times New Roman" pitchFamily="18" charset="0"/>
              </a:defRPr>
            </a:lvl3pPr>
            <a:lvl4pPr marL="2459038" algn="l" defTabSz="727075">
              <a:defRPr sz="2400">
                <a:solidFill>
                  <a:schemeClr val="tx1"/>
                </a:solidFill>
                <a:latin typeface="Times New Roman" pitchFamily="18" charset="0"/>
              </a:defRPr>
            </a:lvl4pPr>
            <a:lvl5pPr marL="2641600" algn="l" defTabSz="727075">
              <a:defRPr sz="2400">
                <a:solidFill>
                  <a:schemeClr val="tx1"/>
                </a:solidFill>
                <a:latin typeface="Times New Roman" pitchFamily="18" charset="0"/>
              </a:defRPr>
            </a:lvl5pPr>
            <a:lvl6pPr marL="3098800" defTabSz="727075" eaLnBrk="0" fontAlgn="base" hangingPunct="0">
              <a:spcBef>
                <a:spcPct val="0"/>
              </a:spcBef>
              <a:spcAft>
                <a:spcPct val="0"/>
              </a:spcAft>
              <a:defRPr sz="2400">
                <a:solidFill>
                  <a:schemeClr val="tx1"/>
                </a:solidFill>
                <a:latin typeface="Times New Roman" pitchFamily="18" charset="0"/>
              </a:defRPr>
            </a:lvl6pPr>
            <a:lvl7pPr marL="3556000" defTabSz="727075" eaLnBrk="0" fontAlgn="base" hangingPunct="0">
              <a:spcBef>
                <a:spcPct val="0"/>
              </a:spcBef>
              <a:spcAft>
                <a:spcPct val="0"/>
              </a:spcAft>
              <a:defRPr sz="2400">
                <a:solidFill>
                  <a:schemeClr val="tx1"/>
                </a:solidFill>
                <a:latin typeface="Times New Roman" pitchFamily="18" charset="0"/>
              </a:defRPr>
            </a:lvl7pPr>
            <a:lvl8pPr marL="4013200" defTabSz="727075" eaLnBrk="0" fontAlgn="base" hangingPunct="0">
              <a:spcBef>
                <a:spcPct val="0"/>
              </a:spcBef>
              <a:spcAft>
                <a:spcPct val="0"/>
              </a:spcAft>
              <a:defRPr sz="2400">
                <a:solidFill>
                  <a:schemeClr val="tx1"/>
                </a:solidFill>
                <a:latin typeface="Times New Roman" pitchFamily="18" charset="0"/>
              </a:defRPr>
            </a:lvl8pPr>
            <a:lvl9pPr marL="4470400"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latin typeface="Arial" charset="0"/>
              </a:rPr>
              <a:t>Die </a:t>
            </a:r>
            <a:r>
              <a:rPr lang="de-DE" altLang="en-US" sz="1300">
                <a:latin typeface="Arial" charset="0"/>
              </a:rPr>
              <a:t>Mitarbeiter </a:t>
            </a:r>
            <a:r>
              <a:rPr lang="de-DE" altLang="en-US" sz="1300" b="0">
                <a:latin typeface="Arial" charset="0"/>
              </a:rPr>
              <a:t>- 	Ausbildung, Erfahrung, Motivation und Bindung, ... </a:t>
            </a:r>
          </a:p>
          <a:p>
            <a:pPr>
              <a:lnSpc>
                <a:spcPct val="100000"/>
              </a:lnSpc>
            </a:pPr>
            <a:endParaRPr lang="de-DE" altLang="en-US" sz="1300" b="0">
              <a:latin typeface="Arial" charset="0"/>
            </a:endParaRPr>
          </a:p>
          <a:p>
            <a:pPr>
              <a:lnSpc>
                <a:spcPct val="100000"/>
              </a:lnSpc>
            </a:pPr>
            <a:r>
              <a:rPr lang="de-DE" altLang="en-US" sz="1300" b="0">
                <a:latin typeface="Arial" charset="0"/>
              </a:rPr>
              <a:t>Der </a:t>
            </a:r>
            <a:r>
              <a:rPr lang="de-DE" altLang="en-US" sz="1300">
                <a:latin typeface="Arial" charset="0"/>
              </a:rPr>
              <a:t>Prozess </a:t>
            </a:r>
            <a:r>
              <a:rPr lang="de-DE" altLang="en-US" sz="1300" b="0">
                <a:latin typeface="Arial" charset="0"/>
              </a:rPr>
              <a:t>- 	Die Reife des Softwareproduktionsprozesses in Anlehnung an das Capability Maturity Modell (CMM) von Watts Humphrey vom Software Engineering Institute (SEI).</a:t>
            </a:r>
          </a:p>
          <a:p>
            <a:pPr>
              <a:lnSpc>
                <a:spcPct val="100000"/>
              </a:lnSpc>
            </a:pPr>
            <a:endParaRPr lang="de-DE" altLang="en-US" sz="1300" b="0">
              <a:latin typeface="Arial" charset="0"/>
            </a:endParaRPr>
          </a:p>
          <a:p>
            <a:pPr>
              <a:lnSpc>
                <a:spcPct val="100000"/>
              </a:lnSpc>
            </a:pPr>
            <a:r>
              <a:rPr lang="de-DE" altLang="en-US" sz="1300" b="0">
                <a:latin typeface="Arial" charset="0"/>
              </a:rPr>
              <a:t>Die </a:t>
            </a:r>
            <a:r>
              <a:rPr lang="de-DE" altLang="en-US" sz="1300">
                <a:latin typeface="Arial" charset="0"/>
              </a:rPr>
              <a:t>Produkte </a:t>
            </a:r>
            <a:r>
              <a:rPr lang="de-DE" altLang="en-US" sz="1300" b="0">
                <a:latin typeface="Arial" charset="0"/>
              </a:rPr>
              <a:t>- 	Das nach technischer und funktionaler Qualität bewertete Applikations-Portfolio.</a:t>
            </a:r>
          </a:p>
          <a:p>
            <a:pPr>
              <a:lnSpc>
                <a:spcPct val="100000"/>
              </a:lnSpc>
            </a:pPr>
            <a:endParaRPr lang="de-DE" altLang="en-US" sz="1300" b="0">
              <a:latin typeface="Arial" charset="0"/>
            </a:endParaRPr>
          </a:p>
          <a:p>
            <a:pPr>
              <a:lnSpc>
                <a:spcPct val="100000"/>
              </a:lnSpc>
            </a:pPr>
            <a:r>
              <a:rPr lang="de-DE" altLang="en-US" sz="1300" b="0">
                <a:latin typeface="Arial" charset="0"/>
              </a:rPr>
              <a:t>Die </a:t>
            </a:r>
            <a:r>
              <a:rPr lang="de-DE" altLang="en-US" sz="1300">
                <a:latin typeface="Arial" charset="0"/>
              </a:rPr>
              <a:t>Technik </a:t>
            </a:r>
            <a:r>
              <a:rPr lang="de-DE" altLang="en-US" sz="1300" b="0">
                <a:latin typeface="Arial" charset="0"/>
              </a:rPr>
              <a:t>-	Technologie und Architektur</a:t>
            </a:r>
          </a:p>
          <a:p>
            <a:pPr>
              <a:lnSpc>
                <a:spcPct val="100000"/>
              </a:lnSpc>
            </a:pPr>
            <a:endParaRPr lang="de-DE" altLang="en-US" sz="1300" b="0">
              <a:latin typeface="Arial" charset="0"/>
            </a:endParaRPr>
          </a:p>
          <a:p>
            <a:pPr>
              <a:lnSpc>
                <a:spcPct val="100000"/>
              </a:lnSpc>
            </a:pPr>
            <a:r>
              <a:rPr lang="de-DE" altLang="en-US" sz="1300" b="0">
                <a:latin typeface="Arial" charset="0"/>
              </a:rPr>
              <a:t>Die </a:t>
            </a:r>
            <a:r>
              <a:rPr lang="de-DE" altLang="en-US" sz="1300">
                <a:latin typeface="Arial" charset="0"/>
              </a:rPr>
              <a:t>Organisation </a:t>
            </a:r>
            <a:r>
              <a:rPr lang="de-DE" altLang="en-US" sz="1300" b="0">
                <a:latin typeface="Arial" charset="0"/>
              </a:rPr>
              <a:t>- 	Angemessenheit der Aufbau- und Ablauforganisation.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344613" y="582613"/>
            <a:ext cx="4084637" cy="720725"/>
          </a:xfrm>
        </p:spPr>
        <p:txBody>
          <a:bodyPr/>
          <a:lstStyle/>
          <a:p>
            <a:r>
              <a:rPr lang="de-DE" altLang="en-US"/>
              <a:t>Audit: Organisation</a:t>
            </a:r>
            <a:br>
              <a:rPr lang="de-DE" altLang="en-US"/>
            </a:br>
            <a:r>
              <a:rPr lang="de-DE" altLang="en-US" sz="1700" i="1"/>
              <a:t>6. Vorschlag: Wie soll es weitergehen?</a:t>
            </a:r>
          </a:p>
        </p:txBody>
      </p:sp>
      <p:sp>
        <p:nvSpPr>
          <p:cNvPr id="125955" name="Oval 3"/>
          <p:cNvSpPr>
            <a:spLocks noChangeArrowheads="1"/>
          </p:cNvSpPr>
          <p:nvPr/>
        </p:nvSpPr>
        <p:spPr bwMode="auto">
          <a:xfrm>
            <a:off x="7767638" y="962025"/>
            <a:ext cx="917575" cy="436563"/>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000">
              <a:latin typeface="Arial" charset="0"/>
            </a:endParaRPr>
          </a:p>
          <a:p>
            <a:pPr algn="ctr">
              <a:lnSpc>
                <a:spcPct val="100000"/>
              </a:lnSpc>
            </a:pPr>
            <a:endParaRPr lang="de-DE" altLang="en-US" sz="1000">
              <a:latin typeface="Arial" charset="0"/>
            </a:endParaRPr>
          </a:p>
          <a:p>
            <a:pPr algn="ctr">
              <a:lnSpc>
                <a:spcPct val="100000"/>
              </a:lnSpc>
            </a:pPr>
            <a:r>
              <a:rPr lang="de-DE" altLang="en-US" sz="1000">
                <a:latin typeface="Arial" charset="0"/>
              </a:rPr>
              <a:t>Technik</a:t>
            </a:r>
          </a:p>
          <a:p>
            <a:pPr algn="ctr">
              <a:lnSpc>
                <a:spcPct val="100000"/>
              </a:lnSpc>
            </a:pPr>
            <a:endParaRPr lang="de-DE" altLang="en-US" sz="1000">
              <a:latin typeface="Arial" charset="0"/>
            </a:endParaRPr>
          </a:p>
        </p:txBody>
      </p:sp>
      <p:sp>
        <p:nvSpPr>
          <p:cNvPr id="125956" name="Oval 4"/>
          <p:cNvSpPr>
            <a:spLocks noChangeArrowheads="1"/>
          </p:cNvSpPr>
          <p:nvPr/>
        </p:nvSpPr>
        <p:spPr bwMode="auto">
          <a:xfrm>
            <a:off x="7770813" y="288925"/>
            <a:ext cx="917575" cy="43497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Mitarbeiter</a:t>
            </a:r>
          </a:p>
        </p:txBody>
      </p:sp>
      <p:sp>
        <p:nvSpPr>
          <p:cNvPr id="125957" name="Oval 5"/>
          <p:cNvSpPr>
            <a:spLocks noChangeArrowheads="1"/>
          </p:cNvSpPr>
          <p:nvPr/>
        </p:nvSpPr>
        <p:spPr bwMode="auto">
          <a:xfrm>
            <a:off x="8362950" y="623888"/>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r">
              <a:lnSpc>
                <a:spcPct val="100000"/>
              </a:lnSpc>
            </a:pPr>
            <a:r>
              <a:rPr lang="de-DE" altLang="en-US" sz="1000">
                <a:latin typeface="Arial" charset="0"/>
              </a:rPr>
              <a:t>Prozesse</a:t>
            </a:r>
          </a:p>
        </p:txBody>
      </p:sp>
      <p:sp>
        <p:nvSpPr>
          <p:cNvPr id="125958" name="Oval 6"/>
          <p:cNvSpPr>
            <a:spLocks noChangeArrowheads="1"/>
          </p:cNvSpPr>
          <p:nvPr/>
        </p:nvSpPr>
        <p:spPr bwMode="auto">
          <a:xfrm>
            <a:off x="7088188" y="623888"/>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latin typeface="Arial" charset="0"/>
              </a:rPr>
              <a:t>Produkte</a:t>
            </a:r>
          </a:p>
        </p:txBody>
      </p:sp>
      <p:sp>
        <p:nvSpPr>
          <p:cNvPr id="125959" name="Oval 7"/>
          <p:cNvSpPr>
            <a:spLocks noChangeArrowheads="1"/>
          </p:cNvSpPr>
          <p:nvPr/>
        </p:nvSpPr>
        <p:spPr bwMode="auto">
          <a:xfrm>
            <a:off x="7731125" y="622300"/>
            <a:ext cx="917575" cy="438150"/>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rgbClr val="000000"/>
                </a:solidFill>
                <a:round/>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solidFill>
                  <a:schemeClr val="bg1"/>
                </a:solidFill>
                <a:latin typeface="Arial" charset="0"/>
              </a:rPr>
              <a:t>Organisation</a:t>
            </a:r>
          </a:p>
        </p:txBody>
      </p:sp>
      <p:sp>
        <p:nvSpPr>
          <p:cNvPr id="125962" name="Rectangle 10"/>
          <p:cNvSpPr>
            <a:spLocks noChangeArrowheads="1"/>
          </p:cNvSpPr>
          <p:nvPr/>
        </p:nvSpPr>
        <p:spPr bwMode="auto">
          <a:xfrm>
            <a:off x="2816225" y="2136775"/>
            <a:ext cx="397351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27261" rIns="57550" bIns="27261">
            <a:spAutoFit/>
          </a:bodyPr>
          <a:lstStyle>
            <a:lvl1pPr algn="l" defTabSz="290513">
              <a:defRPr sz="2400">
                <a:solidFill>
                  <a:schemeClr val="tx1"/>
                </a:solidFill>
                <a:latin typeface="Times New Roman" pitchFamily="18" charset="0"/>
              </a:defRPr>
            </a:lvl1pPr>
            <a:lvl2pPr marL="344488" algn="l" defTabSz="290513">
              <a:defRPr sz="2400">
                <a:solidFill>
                  <a:schemeClr val="tx1"/>
                </a:solidFill>
                <a:latin typeface="Times New Roman" pitchFamily="18" charset="0"/>
              </a:defRPr>
            </a:lvl2pPr>
            <a:lvl3pPr marL="685800" algn="l" defTabSz="290513">
              <a:defRPr sz="2400">
                <a:solidFill>
                  <a:schemeClr val="tx1"/>
                </a:solidFill>
                <a:latin typeface="Times New Roman" pitchFamily="18" charset="0"/>
              </a:defRPr>
            </a:lvl3pPr>
            <a:lvl4pPr marL="1031875" algn="l" defTabSz="290513">
              <a:defRPr sz="2400">
                <a:solidFill>
                  <a:schemeClr val="tx1"/>
                </a:solidFill>
                <a:latin typeface="Times New Roman" pitchFamily="18" charset="0"/>
              </a:defRPr>
            </a:lvl4pPr>
            <a:lvl5pPr marL="1374775" algn="l" defTabSz="290513">
              <a:defRPr sz="2400">
                <a:solidFill>
                  <a:schemeClr val="tx1"/>
                </a:solidFill>
                <a:latin typeface="Times New Roman" pitchFamily="18" charset="0"/>
              </a:defRPr>
            </a:lvl5pPr>
            <a:lvl6pPr marL="1831975" defTabSz="290513" eaLnBrk="0" fontAlgn="base" hangingPunct="0">
              <a:spcBef>
                <a:spcPct val="0"/>
              </a:spcBef>
              <a:spcAft>
                <a:spcPct val="0"/>
              </a:spcAft>
              <a:defRPr sz="2400">
                <a:solidFill>
                  <a:schemeClr val="tx1"/>
                </a:solidFill>
                <a:latin typeface="Times New Roman" pitchFamily="18" charset="0"/>
              </a:defRPr>
            </a:lvl6pPr>
            <a:lvl7pPr marL="2289175" defTabSz="290513" eaLnBrk="0" fontAlgn="base" hangingPunct="0">
              <a:spcBef>
                <a:spcPct val="0"/>
              </a:spcBef>
              <a:spcAft>
                <a:spcPct val="0"/>
              </a:spcAft>
              <a:defRPr sz="2400">
                <a:solidFill>
                  <a:schemeClr val="tx1"/>
                </a:solidFill>
                <a:latin typeface="Times New Roman" pitchFamily="18" charset="0"/>
              </a:defRPr>
            </a:lvl7pPr>
            <a:lvl8pPr marL="2746375" defTabSz="290513" eaLnBrk="0" fontAlgn="base" hangingPunct="0">
              <a:spcBef>
                <a:spcPct val="0"/>
              </a:spcBef>
              <a:spcAft>
                <a:spcPct val="0"/>
              </a:spcAft>
              <a:defRPr sz="2400">
                <a:solidFill>
                  <a:schemeClr val="tx1"/>
                </a:solidFill>
                <a:latin typeface="Times New Roman" pitchFamily="18" charset="0"/>
              </a:defRPr>
            </a:lvl8pPr>
            <a:lvl9pPr marL="3203575" defTabSz="290513"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400">
                <a:solidFill>
                  <a:srgbClr val="FFFFFF"/>
                </a:solidFill>
                <a:latin typeface="Arial" charset="0"/>
              </a:rPr>
              <a:t>Effizienz der Arbeitsabläufe</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adäquate und optimale Ablauforganisation</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Projektstruktur und Projektabwicklung</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Effizienz des Projektmanagements</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Beschaffungsabläufe &lt;-&gt; Entwicklungstempo</a:t>
            </a:r>
          </a:p>
          <a:p>
            <a:pPr>
              <a:lnSpc>
                <a:spcPct val="100000"/>
              </a:lnSpc>
            </a:pPr>
            <a:r>
              <a:rPr lang="de-DE" altLang="en-US" sz="1400">
                <a:solidFill>
                  <a:srgbClr val="FFFFFF"/>
                </a:solidFill>
                <a:latin typeface="Arial" charset="0"/>
              </a:rPr>
              <a:t>im Projektgeschäft</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Zweckmäßigkeit der Ausbildungsmaßnahmen</a:t>
            </a:r>
          </a:p>
          <a:p>
            <a:pPr>
              <a:lnSpc>
                <a:spcPct val="100000"/>
              </a:lnSpc>
            </a:pPr>
            <a:r>
              <a:rPr lang="de-DE" altLang="en-US" sz="1400">
                <a:solidFill>
                  <a:srgbClr val="FFFFFF"/>
                </a:solidFill>
                <a:latin typeface="Arial" charset="0"/>
              </a:rPr>
              <a:t>und -prozesse</a:t>
            </a:r>
          </a:p>
          <a:p>
            <a:pPr>
              <a:lnSpc>
                <a:spcPct val="100000"/>
              </a:lnSpc>
            </a:pPr>
            <a:endParaRPr lang="de-DE" altLang="en-US" sz="1400">
              <a:solidFill>
                <a:srgbClr val="FFFFFF"/>
              </a:solidFill>
              <a:latin typeface="Arial" charset="0"/>
            </a:endParaRPr>
          </a:p>
          <a:p>
            <a:pPr>
              <a:lnSpc>
                <a:spcPct val="100000"/>
              </a:lnSpc>
            </a:pPr>
            <a:r>
              <a:rPr lang="de-DE" altLang="en-US" sz="1400">
                <a:solidFill>
                  <a:srgbClr val="FFFFFF"/>
                </a:solidFill>
                <a:latin typeface="Arial" charset="0"/>
              </a:rPr>
              <a:t>notwendige Sicherheitsanforderungen</a:t>
            </a:r>
          </a:p>
          <a:p>
            <a:pPr>
              <a:lnSpc>
                <a:spcPct val="100000"/>
              </a:lnSpc>
            </a:pPr>
            <a:endParaRPr lang="de-DE" altLang="en-US" sz="1400">
              <a:solidFill>
                <a:srgbClr val="FFFFFF"/>
              </a:solidFill>
              <a:latin typeface="Arial" charset="0"/>
            </a:endParaRPr>
          </a:p>
        </p:txBody>
      </p:sp>
      <p:sp>
        <p:nvSpPr>
          <p:cNvPr id="125964" name="AutoShape 12"/>
          <p:cNvSpPr>
            <a:spLocks noChangeArrowheads="1"/>
          </p:cNvSpPr>
          <p:nvPr/>
        </p:nvSpPr>
        <p:spPr bwMode="auto">
          <a:xfrm>
            <a:off x="1631950" y="2389188"/>
            <a:ext cx="292100" cy="2444750"/>
          </a:xfrm>
          <a:prstGeom prst="roundRect">
            <a:avLst>
              <a:gd name="adj" fmla="val 12495"/>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65" name="Line 13"/>
          <p:cNvSpPr>
            <a:spLocks noChangeShapeType="1"/>
          </p:cNvSpPr>
          <p:nvPr/>
        </p:nvSpPr>
        <p:spPr bwMode="auto">
          <a:xfrm>
            <a:off x="1681163" y="4695825"/>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66" name="Line 14"/>
          <p:cNvSpPr>
            <a:spLocks noChangeShapeType="1"/>
          </p:cNvSpPr>
          <p:nvPr/>
        </p:nvSpPr>
        <p:spPr bwMode="auto">
          <a:xfrm>
            <a:off x="1681163" y="3070225"/>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67" name="Line 15"/>
          <p:cNvSpPr>
            <a:spLocks noChangeShapeType="1"/>
          </p:cNvSpPr>
          <p:nvPr/>
        </p:nvSpPr>
        <p:spPr bwMode="auto">
          <a:xfrm>
            <a:off x="1681163" y="2524125"/>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68" name="Line 16"/>
          <p:cNvSpPr>
            <a:spLocks noChangeShapeType="1"/>
          </p:cNvSpPr>
          <p:nvPr/>
        </p:nvSpPr>
        <p:spPr bwMode="auto">
          <a:xfrm>
            <a:off x="1681163" y="2789238"/>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69" name="Line 17"/>
          <p:cNvSpPr>
            <a:spLocks noChangeShapeType="1"/>
          </p:cNvSpPr>
          <p:nvPr/>
        </p:nvSpPr>
        <p:spPr bwMode="auto">
          <a:xfrm>
            <a:off x="1681163" y="4413250"/>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0" name="Line 18"/>
          <p:cNvSpPr>
            <a:spLocks noChangeShapeType="1"/>
          </p:cNvSpPr>
          <p:nvPr/>
        </p:nvSpPr>
        <p:spPr bwMode="auto">
          <a:xfrm>
            <a:off x="1681163" y="4143375"/>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1" name="Line 19"/>
          <p:cNvSpPr>
            <a:spLocks noChangeShapeType="1"/>
          </p:cNvSpPr>
          <p:nvPr/>
        </p:nvSpPr>
        <p:spPr bwMode="auto">
          <a:xfrm>
            <a:off x="1681163" y="3340100"/>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2" name="Line 20"/>
          <p:cNvSpPr>
            <a:spLocks noChangeShapeType="1"/>
          </p:cNvSpPr>
          <p:nvPr/>
        </p:nvSpPr>
        <p:spPr bwMode="auto">
          <a:xfrm>
            <a:off x="1681163" y="3605213"/>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3" name="Line 21"/>
          <p:cNvSpPr>
            <a:spLocks noChangeShapeType="1"/>
          </p:cNvSpPr>
          <p:nvPr/>
        </p:nvSpPr>
        <p:spPr bwMode="auto">
          <a:xfrm>
            <a:off x="1681163" y="3870325"/>
            <a:ext cx="200025"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4" name="AutoShape 22"/>
          <p:cNvSpPr>
            <a:spLocks noChangeArrowheads="1"/>
          </p:cNvSpPr>
          <p:nvPr/>
        </p:nvSpPr>
        <p:spPr bwMode="auto">
          <a:xfrm>
            <a:off x="1744663" y="2497138"/>
            <a:ext cx="66675" cy="2216150"/>
          </a:xfrm>
          <a:prstGeom prst="roundRect">
            <a:avLst>
              <a:gd name="adj" fmla="val 12495"/>
            </a:avLst>
          </a:prstGeom>
          <a:gradFill rotWithShape="0">
            <a:gsLst>
              <a:gs pos="0">
                <a:schemeClr val="bg2"/>
              </a:gs>
              <a:gs pos="50000">
                <a:schemeClr val="bg1"/>
              </a:gs>
              <a:gs pos="100000">
                <a:schemeClr val="bg2"/>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5" name="Line 23"/>
          <p:cNvSpPr>
            <a:spLocks noChangeShapeType="1"/>
          </p:cNvSpPr>
          <p:nvPr/>
        </p:nvSpPr>
        <p:spPr bwMode="auto">
          <a:xfrm flipV="1">
            <a:off x="1781175" y="2525713"/>
            <a:ext cx="0" cy="2170112"/>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6" name="AutoShape 24"/>
          <p:cNvSpPr>
            <a:spLocks noChangeArrowheads="1"/>
          </p:cNvSpPr>
          <p:nvPr/>
        </p:nvSpPr>
        <p:spPr bwMode="auto">
          <a:xfrm>
            <a:off x="1654175" y="3689350"/>
            <a:ext cx="234950" cy="90488"/>
          </a:xfrm>
          <a:prstGeom prst="octagon">
            <a:avLst>
              <a:gd name="adj" fmla="val 29282"/>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7" name="Rectangle 25"/>
          <p:cNvSpPr>
            <a:spLocks noChangeArrowheads="1"/>
          </p:cNvSpPr>
          <p:nvPr/>
        </p:nvSpPr>
        <p:spPr bwMode="auto">
          <a:xfrm>
            <a:off x="1400175" y="4516438"/>
            <a:ext cx="21272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27261" rIns="57550" bIns="27261">
            <a:spAutoFit/>
          </a:bodyPr>
          <a:lstStyle>
            <a:lvl1pPr algn="l" defTabSz="290513">
              <a:defRPr sz="2400">
                <a:solidFill>
                  <a:schemeClr val="tx1"/>
                </a:solidFill>
                <a:latin typeface="Times New Roman" pitchFamily="18" charset="0"/>
              </a:defRPr>
            </a:lvl1pPr>
            <a:lvl2pPr marL="344488" algn="l" defTabSz="290513">
              <a:defRPr sz="2400">
                <a:solidFill>
                  <a:schemeClr val="tx1"/>
                </a:solidFill>
                <a:latin typeface="Times New Roman" pitchFamily="18" charset="0"/>
              </a:defRPr>
            </a:lvl2pPr>
            <a:lvl3pPr marL="685800" algn="l" defTabSz="290513">
              <a:defRPr sz="2400">
                <a:solidFill>
                  <a:schemeClr val="tx1"/>
                </a:solidFill>
                <a:latin typeface="Times New Roman" pitchFamily="18" charset="0"/>
              </a:defRPr>
            </a:lvl3pPr>
            <a:lvl4pPr marL="1031875" algn="l" defTabSz="290513">
              <a:defRPr sz="2400">
                <a:solidFill>
                  <a:schemeClr val="tx1"/>
                </a:solidFill>
                <a:latin typeface="Times New Roman" pitchFamily="18" charset="0"/>
              </a:defRPr>
            </a:lvl4pPr>
            <a:lvl5pPr marL="1374775" algn="l" defTabSz="290513">
              <a:defRPr sz="2400">
                <a:solidFill>
                  <a:schemeClr val="tx1"/>
                </a:solidFill>
                <a:latin typeface="Times New Roman" pitchFamily="18" charset="0"/>
              </a:defRPr>
            </a:lvl5pPr>
            <a:lvl6pPr marL="1831975" defTabSz="290513" eaLnBrk="0" fontAlgn="base" hangingPunct="0">
              <a:spcBef>
                <a:spcPct val="0"/>
              </a:spcBef>
              <a:spcAft>
                <a:spcPct val="0"/>
              </a:spcAft>
              <a:defRPr sz="2400">
                <a:solidFill>
                  <a:schemeClr val="tx1"/>
                </a:solidFill>
                <a:latin typeface="Times New Roman" pitchFamily="18" charset="0"/>
              </a:defRPr>
            </a:lvl6pPr>
            <a:lvl7pPr marL="2289175" defTabSz="290513" eaLnBrk="0" fontAlgn="base" hangingPunct="0">
              <a:spcBef>
                <a:spcPct val="0"/>
              </a:spcBef>
              <a:spcAft>
                <a:spcPct val="0"/>
              </a:spcAft>
              <a:defRPr sz="2400">
                <a:solidFill>
                  <a:schemeClr val="tx1"/>
                </a:solidFill>
                <a:latin typeface="Times New Roman" pitchFamily="18" charset="0"/>
              </a:defRPr>
            </a:lvl7pPr>
            <a:lvl8pPr marL="2746375" defTabSz="290513" eaLnBrk="0" fontAlgn="base" hangingPunct="0">
              <a:spcBef>
                <a:spcPct val="0"/>
              </a:spcBef>
              <a:spcAft>
                <a:spcPct val="0"/>
              </a:spcAft>
              <a:defRPr sz="2400">
                <a:solidFill>
                  <a:schemeClr val="tx1"/>
                </a:solidFill>
                <a:latin typeface="Times New Roman" pitchFamily="18" charset="0"/>
              </a:defRPr>
            </a:lvl8pPr>
            <a:lvl9pPr marL="3203575" defTabSz="290513"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400">
                <a:solidFill>
                  <a:srgbClr val="FFFFFF"/>
                </a:solidFill>
                <a:latin typeface="Arial" charset="0"/>
              </a:rPr>
              <a:t>0</a:t>
            </a:r>
          </a:p>
        </p:txBody>
      </p:sp>
      <p:sp>
        <p:nvSpPr>
          <p:cNvPr id="125978" name="AutoShape 26"/>
          <p:cNvSpPr>
            <a:spLocks noChangeArrowheads="1"/>
          </p:cNvSpPr>
          <p:nvPr/>
        </p:nvSpPr>
        <p:spPr bwMode="auto">
          <a:xfrm rot="5400000">
            <a:off x="2359819" y="2182019"/>
            <a:ext cx="144463"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9" name="AutoShape 27"/>
          <p:cNvSpPr>
            <a:spLocks noChangeArrowheads="1"/>
          </p:cNvSpPr>
          <p:nvPr/>
        </p:nvSpPr>
        <p:spPr bwMode="auto">
          <a:xfrm rot="5400000">
            <a:off x="2359819" y="2623344"/>
            <a:ext cx="144463"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0" name="AutoShape 28"/>
          <p:cNvSpPr>
            <a:spLocks noChangeArrowheads="1"/>
          </p:cNvSpPr>
          <p:nvPr/>
        </p:nvSpPr>
        <p:spPr bwMode="auto">
          <a:xfrm rot="5400000">
            <a:off x="2359026" y="3041650"/>
            <a:ext cx="146050"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1" name="AutoShape 29"/>
          <p:cNvSpPr>
            <a:spLocks noChangeArrowheads="1"/>
          </p:cNvSpPr>
          <p:nvPr/>
        </p:nvSpPr>
        <p:spPr bwMode="auto">
          <a:xfrm rot="5400000">
            <a:off x="2359026" y="3497262"/>
            <a:ext cx="146050"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2" name="AutoShape 30"/>
          <p:cNvSpPr>
            <a:spLocks noChangeArrowheads="1"/>
          </p:cNvSpPr>
          <p:nvPr/>
        </p:nvSpPr>
        <p:spPr bwMode="auto">
          <a:xfrm rot="5400000">
            <a:off x="2359025" y="3919538"/>
            <a:ext cx="144463" cy="147637"/>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3" name="AutoShape 31"/>
          <p:cNvSpPr>
            <a:spLocks noChangeArrowheads="1"/>
          </p:cNvSpPr>
          <p:nvPr/>
        </p:nvSpPr>
        <p:spPr bwMode="auto">
          <a:xfrm rot="5400000">
            <a:off x="2359820" y="4568031"/>
            <a:ext cx="144462"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4" name="AutoShape 32"/>
          <p:cNvSpPr>
            <a:spLocks noChangeArrowheads="1"/>
          </p:cNvSpPr>
          <p:nvPr/>
        </p:nvSpPr>
        <p:spPr bwMode="auto">
          <a:xfrm rot="5400000">
            <a:off x="2358232" y="5228431"/>
            <a:ext cx="147638" cy="149225"/>
          </a:xfrm>
          <a:prstGeom prst="triangle">
            <a:avLst>
              <a:gd name="adj" fmla="val 49995"/>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85" name="Rectangle 33"/>
          <p:cNvSpPr>
            <a:spLocks noChangeArrowheads="1"/>
          </p:cNvSpPr>
          <p:nvPr/>
        </p:nvSpPr>
        <p:spPr bwMode="auto">
          <a:xfrm>
            <a:off x="1231900" y="2376488"/>
            <a:ext cx="4095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7550" tIns="27261" rIns="57550" bIns="27261">
            <a:spAutoFit/>
          </a:bodyPr>
          <a:lstStyle>
            <a:lvl1pPr algn="l" defTabSz="290513">
              <a:defRPr sz="2400">
                <a:solidFill>
                  <a:schemeClr val="tx1"/>
                </a:solidFill>
                <a:latin typeface="Times New Roman" pitchFamily="18" charset="0"/>
              </a:defRPr>
            </a:lvl1pPr>
            <a:lvl2pPr marL="344488" algn="l" defTabSz="290513">
              <a:defRPr sz="2400">
                <a:solidFill>
                  <a:schemeClr val="tx1"/>
                </a:solidFill>
                <a:latin typeface="Times New Roman" pitchFamily="18" charset="0"/>
              </a:defRPr>
            </a:lvl2pPr>
            <a:lvl3pPr marL="685800" algn="l" defTabSz="290513">
              <a:defRPr sz="2400">
                <a:solidFill>
                  <a:schemeClr val="tx1"/>
                </a:solidFill>
                <a:latin typeface="Times New Roman" pitchFamily="18" charset="0"/>
              </a:defRPr>
            </a:lvl3pPr>
            <a:lvl4pPr marL="1031875" algn="l" defTabSz="290513">
              <a:defRPr sz="2400">
                <a:solidFill>
                  <a:schemeClr val="tx1"/>
                </a:solidFill>
                <a:latin typeface="Times New Roman" pitchFamily="18" charset="0"/>
              </a:defRPr>
            </a:lvl4pPr>
            <a:lvl5pPr marL="1374775" algn="l" defTabSz="290513">
              <a:defRPr sz="2400">
                <a:solidFill>
                  <a:schemeClr val="tx1"/>
                </a:solidFill>
                <a:latin typeface="Times New Roman" pitchFamily="18" charset="0"/>
              </a:defRPr>
            </a:lvl5pPr>
            <a:lvl6pPr marL="1831975" defTabSz="290513" eaLnBrk="0" fontAlgn="base" hangingPunct="0">
              <a:spcBef>
                <a:spcPct val="0"/>
              </a:spcBef>
              <a:spcAft>
                <a:spcPct val="0"/>
              </a:spcAft>
              <a:defRPr sz="2400">
                <a:solidFill>
                  <a:schemeClr val="tx1"/>
                </a:solidFill>
                <a:latin typeface="Times New Roman" pitchFamily="18" charset="0"/>
              </a:defRPr>
            </a:lvl6pPr>
            <a:lvl7pPr marL="2289175" defTabSz="290513" eaLnBrk="0" fontAlgn="base" hangingPunct="0">
              <a:spcBef>
                <a:spcPct val="0"/>
              </a:spcBef>
              <a:spcAft>
                <a:spcPct val="0"/>
              </a:spcAft>
              <a:defRPr sz="2400">
                <a:solidFill>
                  <a:schemeClr val="tx1"/>
                </a:solidFill>
                <a:latin typeface="Times New Roman" pitchFamily="18" charset="0"/>
              </a:defRPr>
            </a:lvl7pPr>
            <a:lvl8pPr marL="2746375" defTabSz="290513" eaLnBrk="0" fontAlgn="base" hangingPunct="0">
              <a:spcBef>
                <a:spcPct val="0"/>
              </a:spcBef>
              <a:spcAft>
                <a:spcPct val="0"/>
              </a:spcAft>
              <a:defRPr sz="2400">
                <a:solidFill>
                  <a:schemeClr val="tx1"/>
                </a:solidFill>
                <a:latin typeface="Times New Roman" pitchFamily="18" charset="0"/>
              </a:defRPr>
            </a:lvl8pPr>
            <a:lvl9pPr marL="3203575" defTabSz="290513"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400">
                <a:solidFill>
                  <a:srgbClr val="FFFFFF"/>
                </a:solidFill>
                <a:latin typeface="Arial" charset="0"/>
              </a:rPr>
              <a:t>100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44613" y="582613"/>
            <a:ext cx="4084637" cy="720725"/>
          </a:xfrm>
        </p:spPr>
        <p:txBody>
          <a:bodyPr/>
          <a:lstStyle/>
          <a:p>
            <a:r>
              <a:rPr lang="de-DE" altLang="en-US"/>
              <a:t>Audit: Prozesse</a:t>
            </a:r>
            <a:br>
              <a:rPr lang="de-DE" altLang="en-US"/>
            </a:br>
            <a:r>
              <a:rPr lang="de-DE" altLang="en-US" sz="1700" i="1"/>
              <a:t>6. Vorschlag: Wie soll es weitergehen?</a:t>
            </a:r>
          </a:p>
        </p:txBody>
      </p:sp>
      <p:sp>
        <p:nvSpPr>
          <p:cNvPr id="131076" name="Oval 4"/>
          <p:cNvSpPr>
            <a:spLocks noChangeArrowheads="1"/>
          </p:cNvSpPr>
          <p:nvPr/>
        </p:nvSpPr>
        <p:spPr bwMode="auto">
          <a:xfrm>
            <a:off x="7767638" y="962025"/>
            <a:ext cx="917575" cy="436563"/>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000">
              <a:latin typeface="Arial" charset="0"/>
            </a:endParaRPr>
          </a:p>
          <a:p>
            <a:pPr algn="ctr">
              <a:lnSpc>
                <a:spcPct val="100000"/>
              </a:lnSpc>
            </a:pPr>
            <a:endParaRPr lang="de-DE" altLang="en-US" sz="1000">
              <a:latin typeface="Arial" charset="0"/>
            </a:endParaRPr>
          </a:p>
          <a:p>
            <a:pPr algn="ctr">
              <a:lnSpc>
                <a:spcPct val="100000"/>
              </a:lnSpc>
            </a:pPr>
            <a:r>
              <a:rPr lang="de-DE" altLang="en-US" sz="1000">
                <a:latin typeface="Arial" charset="0"/>
              </a:rPr>
              <a:t>Technik</a:t>
            </a:r>
          </a:p>
          <a:p>
            <a:pPr algn="ctr">
              <a:lnSpc>
                <a:spcPct val="100000"/>
              </a:lnSpc>
            </a:pPr>
            <a:endParaRPr lang="de-DE" altLang="en-US" sz="1000">
              <a:latin typeface="Arial" charset="0"/>
            </a:endParaRPr>
          </a:p>
        </p:txBody>
      </p:sp>
      <p:sp>
        <p:nvSpPr>
          <p:cNvPr id="131077" name="Oval 5"/>
          <p:cNvSpPr>
            <a:spLocks noChangeArrowheads="1"/>
          </p:cNvSpPr>
          <p:nvPr/>
        </p:nvSpPr>
        <p:spPr bwMode="auto">
          <a:xfrm>
            <a:off x="7770813" y="288925"/>
            <a:ext cx="917575" cy="43497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Mitarbeiter</a:t>
            </a:r>
          </a:p>
        </p:txBody>
      </p:sp>
      <p:sp>
        <p:nvSpPr>
          <p:cNvPr id="131078" name="Oval 6"/>
          <p:cNvSpPr>
            <a:spLocks noChangeArrowheads="1"/>
          </p:cNvSpPr>
          <p:nvPr/>
        </p:nvSpPr>
        <p:spPr bwMode="auto">
          <a:xfrm>
            <a:off x="8329613" y="623888"/>
            <a:ext cx="919162" cy="438150"/>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rgbClr val="000000"/>
                </a:solidFill>
                <a:round/>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solidFill>
                  <a:schemeClr val="bg1"/>
                </a:solidFill>
                <a:latin typeface="Arial" charset="0"/>
              </a:rPr>
              <a:t>      Prozesse</a:t>
            </a:r>
          </a:p>
        </p:txBody>
      </p:sp>
      <p:sp>
        <p:nvSpPr>
          <p:cNvPr id="131079" name="Oval 7"/>
          <p:cNvSpPr>
            <a:spLocks noChangeArrowheads="1"/>
          </p:cNvSpPr>
          <p:nvPr/>
        </p:nvSpPr>
        <p:spPr bwMode="auto">
          <a:xfrm>
            <a:off x="7088188" y="623888"/>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latin typeface="Arial" charset="0"/>
              </a:rPr>
              <a:t>Produkte</a:t>
            </a:r>
          </a:p>
        </p:txBody>
      </p:sp>
      <p:sp>
        <p:nvSpPr>
          <p:cNvPr id="131080" name="Oval 8"/>
          <p:cNvSpPr>
            <a:spLocks noChangeArrowheads="1"/>
          </p:cNvSpPr>
          <p:nvPr/>
        </p:nvSpPr>
        <p:spPr bwMode="auto">
          <a:xfrm>
            <a:off x="7731125" y="622300"/>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Organisation</a:t>
            </a:r>
          </a:p>
        </p:txBody>
      </p:sp>
      <p:sp>
        <p:nvSpPr>
          <p:cNvPr id="131110" name="Rectangle 38"/>
          <p:cNvSpPr>
            <a:spLocks noChangeArrowheads="1"/>
          </p:cNvSpPr>
          <p:nvPr/>
        </p:nvSpPr>
        <p:spPr bwMode="auto">
          <a:xfrm>
            <a:off x="1395413" y="3443288"/>
            <a:ext cx="1063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1</a:t>
            </a:r>
          </a:p>
        </p:txBody>
      </p:sp>
      <p:sp>
        <p:nvSpPr>
          <p:cNvPr id="131111" name="Rectangle 39"/>
          <p:cNvSpPr>
            <a:spLocks noChangeArrowheads="1"/>
          </p:cNvSpPr>
          <p:nvPr/>
        </p:nvSpPr>
        <p:spPr bwMode="auto">
          <a:xfrm>
            <a:off x="1784350" y="3443288"/>
            <a:ext cx="64722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Prozessfokus innerhalb der Organisation (Organization Process Focus)</a:t>
            </a:r>
          </a:p>
        </p:txBody>
      </p:sp>
      <p:sp>
        <p:nvSpPr>
          <p:cNvPr id="131114" name="Rectangle 42"/>
          <p:cNvSpPr>
            <a:spLocks noChangeArrowheads="1"/>
          </p:cNvSpPr>
          <p:nvPr/>
        </p:nvSpPr>
        <p:spPr bwMode="auto">
          <a:xfrm>
            <a:off x="1395413" y="3841750"/>
            <a:ext cx="1063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2</a:t>
            </a:r>
          </a:p>
        </p:txBody>
      </p:sp>
      <p:sp>
        <p:nvSpPr>
          <p:cNvPr id="131115" name="Rectangle 43"/>
          <p:cNvSpPr>
            <a:spLocks noChangeArrowheads="1"/>
          </p:cNvSpPr>
          <p:nvPr/>
        </p:nvSpPr>
        <p:spPr bwMode="auto">
          <a:xfrm>
            <a:off x="1757363" y="3841750"/>
            <a:ext cx="40687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Prozessdefinition innerhalb der Organisation</a:t>
            </a:r>
          </a:p>
        </p:txBody>
      </p:sp>
      <p:sp>
        <p:nvSpPr>
          <p:cNvPr id="131116" name="Rectangle 44"/>
          <p:cNvSpPr>
            <a:spLocks noChangeArrowheads="1"/>
          </p:cNvSpPr>
          <p:nvPr/>
        </p:nvSpPr>
        <p:spPr bwMode="auto">
          <a:xfrm>
            <a:off x="5883275" y="3841750"/>
            <a:ext cx="30654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 (Organization Process Definition)</a:t>
            </a:r>
          </a:p>
        </p:txBody>
      </p:sp>
      <p:sp>
        <p:nvSpPr>
          <p:cNvPr id="131119" name="Rectangle 47"/>
          <p:cNvSpPr>
            <a:spLocks noChangeArrowheads="1"/>
          </p:cNvSpPr>
          <p:nvPr/>
        </p:nvSpPr>
        <p:spPr bwMode="auto">
          <a:xfrm>
            <a:off x="1395413" y="4240213"/>
            <a:ext cx="1063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3</a:t>
            </a:r>
          </a:p>
        </p:txBody>
      </p:sp>
      <p:sp>
        <p:nvSpPr>
          <p:cNvPr id="131120" name="Rectangle 48"/>
          <p:cNvSpPr>
            <a:spLocks noChangeArrowheads="1"/>
          </p:cNvSpPr>
          <p:nvPr/>
        </p:nvSpPr>
        <p:spPr bwMode="auto">
          <a:xfrm>
            <a:off x="1798638" y="4240213"/>
            <a:ext cx="36798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Schulungsprogramm (Training Program)</a:t>
            </a:r>
          </a:p>
        </p:txBody>
      </p:sp>
      <p:sp>
        <p:nvSpPr>
          <p:cNvPr id="131124" name="Rectangle 52"/>
          <p:cNvSpPr>
            <a:spLocks noChangeArrowheads="1"/>
          </p:cNvSpPr>
          <p:nvPr/>
        </p:nvSpPr>
        <p:spPr bwMode="auto">
          <a:xfrm>
            <a:off x="1395413" y="4638675"/>
            <a:ext cx="1063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4</a:t>
            </a:r>
          </a:p>
        </p:txBody>
      </p:sp>
      <p:sp>
        <p:nvSpPr>
          <p:cNvPr id="131125" name="Rectangle 53"/>
          <p:cNvSpPr>
            <a:spLocks noChangeArrowheads="1"/>
          </p:cNvSpPr>
          <p:nvPr/>
        </p:nvSpPr>
        <p:spPr bwMode="auto">
          <a:xfrm>
            <a:off x="1830388" y="4638675"/>
            <a:ext cx="628808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Integriertes Software Management (Integrated Software Management)</a:t>
            </a:r>
          </a:p>
        </p:txBody>
      </p:sp>
      <p:sp>
        <p:nvSpPr>
          <p:cNvPr id="131128" name="Rectangle 56"/>
          <p:cNvSpPr>
            <a:spLocks noChangeArrowheads="1"/>
          </p:cNvSpPr>
          <p:nvPr/>
        </p:nvSpPr>
        <p:spPr bwMode="auto">
          <a:xfrm>
            <a:off x="1395413" y="5037138"/>
            <a:ext cx="1063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5</a:t>
            </a:r>
          </a:p>
        </p:txBody>
      </p:sp>
      <p:sp>
        <p:nvSpPr>
          <p:cNvPr id="131130" name="Rectangle 58"/>
          <p:cNvSpPr>
            <a:spLocks noChangeArrowheads="1"/>
          </p:cNvSpPr>
          <p:nvPr/>
        </p:nvSpPr>
        <p:spPr bwMode="auto">
          <a:xfrm>
            <a:off x="1828800" y="5024438"/>
            <a:ext cx="62468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Engineering von Software Produkten (Software Product Engineering)</a:t>
            </a:r>
          </a:p>
        </p:txBody>
      </p:sp>
      <p:sp>
        <p:nvSpPr>
          <p:cNvPr id="131133" name="Rectangle 61"/>
          <p:cNvSpPr>
            <a:spLocks noChangeArrowheads="1"/>
          </p:cNvSpPr>
          <p:nvPr/>
        </p:nvSpPr>
        <p:spPr bwMode="auto">
          <a:xfrm>
            <a:off x="1395413" y="5435600"/>
            <a:ext cx="10636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6</a:t>
            </a:r>
          </a:p>
        </p:txBody>
      </p:sp>
      <p:sp>
        <p:nvSpPr>
          <p:cNvPr id="131134" name="Rectangle 62"/>
          <p:cNvSpPr>
            <a:spLocks noChangeArrowheads="1"/>
          </p:cNvSpPr>
          <p:nvPr/>
        </p:nvSpPr>
        <p:spPr bwMode="auto">
          <a:xfrm>
            <a:off x="1822450" y="5435600"/>
            <a:ext cx="5291138"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Koordination zwischen Gruppen (Intergroup Coordination)</a:t>
            </a:r>
          </a:p>
        </p:txBody>
      </p:sp>
      <p:sp>
        <p:nvSpPr>
          <p:cNvPr id="131138" name="Rectangle 66"/>
          <p:cNvSpPr>
            <a:spLocks noChangeArrowheads="1"/>
          </p:cNvSpPr>
          <p:nvPr/>
        </p:nvSpPr>
        <p:spPr bwMode="auto">
          <a:xfrm>
            <a:off x="1395413" y="5834063"/>
            <a:ext cx="106362"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7</a:t>
            </a:r>
          </a:p>
        </p:txBody>
      </p:sp>
      <p:sp>
        <p:nvSpPr>
          <p:cNvPr id="131139" name="Rectangle 67"/>
          <p:cNvSpPr>
            <a:spLocks noChangeArrowheads="1"/>
          </p:cNvSpPr>
          <p:nvPr/>
        </p:nvSpPr>
        <p:spPr bwMode="auto">
          <a:xfrm>
            <a:off x="1784350" y="5834063"/>
            <a:ext cx="2640013"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Peer Reviews (Peer Reviews)</a:t>
            </a:r>
          </a:p>
        </p:txBody>
      </p:sp>
      <p:grpSp>
        <p:nvGrpSpPr>
          <p:cNvPr id="131144" name="Group 72"/>
          <p:cNvGrpSpPr>
            <a:grpSpLocks/>
          </p:cNvGrpSpPr>
          <p:nvPr/>
        </p:nvGrpSpPr>
        <p:grpSpPr bwMode="auto">
          <a:xfrm>
            <a:off x="4267200" y="2736850"/>
            <a:ext cx="2808288" cy="293688"/>
            <a:chOff x="1640" y="3549"/>
            <a:chExt cx="4264" cy="501"/>
          </a:xfrm>
        </p:grpSpPr>
        <p:sp>
          <p:nvSpPr>
            <p:cNvPr id="131145" name="Rectangle 73"/>
            <p:cNvSpPr>
              <a:spLocks noChangeArrowheads="1"/>
            </p:cNvSpPr>
            <p:nvPr/>
          </p:nvSpPr>
          <p:spPr bwMode="auto">
            <a:xfrm>
              <a:off x="1640" y="3549"/>
              <a:ext cx="4264" cy="501"/>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31146" name="Rectangle 74"/>
            <p:cNvSpPr>
              <a:spLocks noChangeArrowheads="1"/>
            </p:cNvSpPr>
            <p:nvPr/>
          </p:nvSpPr>
          <p:spPr bwMode="auto">
            <a:xfrm>
              <a:off x="1640" y="355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31147" name="Rectangle 75"/>
            <p:cNvSpPr>
              <a:spLocks noChangeArrowheads="1"/>
            </p:cNvSpPr>
            <p:nvPr/>
          </p:nvSpPr>
          <p:spPr bwMode="auto">
            <a:xfrm>
              <a:off x="1707" y="3552"/>
              <a:ext cx="719"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1</a:t>
              </a:r>
            </a:p>
          </p:txBody>
        </p:sp>
      </p:grpSp>
      <p:sp>
        <p:nvSpPr>
          <p:cNvPr id="131149" name="Rectangle 77"/>
          <p:cNvSpPr>
            <a:spLocks noChangeArrowheads="1"/>
          </p:cNvSpPr>
          <p:nvPr/>
        </p:nvSpPr>
        <p:spPr bwMode="auto">
          <a:xfrm>
            <a:off x="4851400" y="1589088"/>
            <a:ext cx="1676400" cy="352425"/>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50" name="Rectangle 78"/>
          <p:cNvSpPr>
            <a:spLocks noChangeArrowheads="1"/>
          </p:cNvSpPr>
          <p:nvPr/>
        </p:nvSpPr>
        <p:spPr bwMode="auto">
          <a:xfrm>
            <a:off x="4851400" y="1587500"/>
            <a:ext cx="423863" cy="17303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51" name="Rectangle 79"/>
          <p:cNvSpPr>
            <a:spLocks noChangeArrowheads="1"/>
          </p:cNvSpPr>
          <p:nvPr/>
        </p:nvSpPr>
        <p:spPr bwMode="auto">
          <a:xfrm>
            <a:off x="4895850" y="1606550"/>
            <a:ext cx="4730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5</a:t>
            </a:r>
          </a:p>
        </p:txBody>
      </p:sp>
      <p:grpSp>
        <p:nvGrpSpPr>
          <p:cNvPr id="131152" name="Group 80"/>
          <p:cNvGrpSpPr>
            <a:grpSpLocks/>
          </p:cNvGrpSpPr>
          <p:nvPr/>
        </p:nvGrpSpPr>
        <p:grpSpPr bwMode="auto">
          <a:xfrm>
            <a:off x="4413250" y="2449513"/>
            <a:ext cx="2549525" cy="292100"/>
            <a:chOff x="1841" y="3042"/>
            <a:chExt cx="3871" cy="501"/>
          </a:xfrm>
        </p:grpSpPr>
        <p:sp>
          <p:nvSpPr>
            <p:cNvPr id="131153" name="Rectangle 81"/>
            <p:cNvSpPr>
              <a:spLocks noChangeArrowheads="1"/>
            </p:cNvSpPr>
            <p:nvPr/>
          </p:nvSpPr>
          <p:spPr bwMode="auto">
            <a:xfrm>
              <a:off x="1847" y="3042"/>
              <a:ext cx="3865" cy="501"/>
            </a:xfrm>
            <a:prstGeom prst="rect">
              <a:avLst/>
            </a:prstGeom>
            <a:solidFill>
              <a:srgbClr val="CECECE"/>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31154" name="Group 82"/>
            <p:cNvGrpSpPr>
              <a:grpSpLocks/>
            </p:cNvGrpSpPr>
            <p:nvPr/>
          </p:nvGrpSpPr>
          <p:grpSpPr bwMode="auto">
            <a:xfrm>
              <a:off x="1841" y="3042"/>
              <a:ext cx="786" cy="310"/>
              <a:chOff x="1736" y="3072"/>
              <a:chExt cx="786" cy="310"/>
            </a:xfrm>
          </p:grpSpPr>
          <p:sp>
            <p:nvSpPr>
              <p:cNvPr id="131155" name="Rectangle 83"/>
              <p:cNvSpPr>
                <a:spLocks noChangeArrowheads="1"/>
              </p:cNvSpPr>
              <p:nvPr/>
            </p:nvSpPr>
            <p:spPr bwMode="auto">
              <a:xfrm>
                <a:off x="1736" y="307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31156" name="Rectangle 84"/>
              <p:cNvSpPr>
                <a:spLocks noChangeArrowheads="1"/>
              </p:cNvSpPr>
              <p:nvPr/>
            </p:nvSpPr>
            <p:spPr bwMode="auto">
              <a:xfrm>
                <a:off x="1803" y="3072"/>
                <a:ext cx="719"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2</a:t>
                </a:r>
              </a:p>
            </p:txBody>
          </p:sp>
        </p:grpSp>
      </p:grpSp>
      <p:grpSp>
        <p:nvGrpSpPr>
          <p:cNvPr id="131157" name="Group 85"/>
          <p:cNvGrpSpPr>
            <a:grpSpLocks/>
          </p:cNvGrpSpPr>
          <p:nvPr/>
        </p:nvGrpSpPr>
        <p:grpSpPr bwMode="auto">
          <a:xfrm>
            <a:off x="4559300" y="2165350"/>
            <a:ext cx="2265363" cy="292100"/>
            <a:chOff x="2032" y="2544"/>
            <a:chExt cx="3440" cy="501"/>
          </a:xfrm>
        </p:grpSpPr>
        <p:sp>
          <p:nvSpPr>
            <p:cNvPr id="131158" name="Rectangle 86"/>
            <p:cNvSpPr>
              <a:spLocks noChangeArrowheads="1"/>
            </p:cNvSpPr>
            <p:nvPr/>
          </p:nvSpPr>
          <p:spPr bwMode="auto">
            <a:xfrm>
              <a:off x="2032" y="2544"/>
              <a:ext cx="3440" cy="501"/>
            </a:xfrm>
            <a:prstGeom prst="rect">
              <a:avLst/>
            </a:prstGeom>
            <a:solidFill>
              <a:srgbClr val="9EA7D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grpSp>
          <p:nvGrpSpPr>
            <p:cNvPr id="131159" name="Group 87"/>
            <p:cNvGrpSpPr>
              <a:grpSpLocks/>
            </p:cNvGrpSpPr>
            <p:nvPr/>
          </p:nvGrpSpPr>
          <p:grpSpPr bwMode="auto">
            <a:xfrm>
              <a:off x="2037" y="2544"/>
              <a:ext cx="783" cy="310"/>
              <a:chOff x="1854" y="2592"/>
              <a:chExt cx="783" cy="310"/>
            </a:xfrm>
          </p:grpSpPr>
          <p:sp>
            <p:nvSpPr>
              <p:cNvPr id="131160" name="Rectangle 88"/>
              <p:cNvSpPr>
                <a:spLocks noChangeArrowheads="1"/>
              </p:cNvSpPr>
              <p:nvPr/>
            </p:nvSpPr>
            <p:spPr bwMode="auto">
              <a:xfrm>
                <a:off x="1854" y="2592"/>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31161" name="Rectangle 89"/>
              <p:cNvSpPr>
                <a:spLocks noChangeArrowheads="1"/>
              </p:cNvSpPr>
              <p:nvPr/>
            </p:nvSpPr>
            <p:spPr bwMode="auto">
              <a:xfrm>
                <a:off x="1919" y="2592"/>
                <a:ext cx="718"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3</a:t>
                </a:r>
              </a:p>
            </p:txBody>
          </p:sp>
        </p:grpSp>
      </p:grpSp>
      <p:sp>
        <p:nvSpPr>
          <p:cNvPr id="131162" name="Rectangle 90"/>
          <p:cNvSpPr>
            <a:spLocks noChangeArrowheads="1"/>
          </p:cNvSpPr>
          <p:nvPr/>
        </p:nvSpPr>
        <p:spPr bwMode="auto">
          <a:xfrm>
            <a:off x="4705350" y="1876425"/>
            <a:ext cx="1970088" cy="292100"/>
          </a:xfrm>
          <a:prstGeom prst="rect">
            <a:avLst/>
          </a:prstGeom>
          <a:solidFill>
            <a:srgbClr val="0099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1163" name="Group 91"/>
          <p:cNvGrpSpPr>
            <a:grpSpLocks/>
          </p:cNvGrpSpPr>
          <p:nvPr/>
        </p:nvGrpSpPr>
        <p:grpSpPr bwMode="auto">
          <a:xfrm>
            <a:off x="4705350" y="1876425"/>
            <a:ext cx="522288" cy="180975"/>
            <a:chOff x="1854" y="2064"/>
            <a:chExt cx="698" cy="244"/>
          </a:xfrm>
        </p:grpSpPr>
        <p:sp>
          <p:nvSpPr>
            <p:cNvPr id="131164" name="Rectangle 92"/>
            <p:cNvSpPr>
              <a:spLocks noChangeArrowheads="1"/>
            </p:cNvSpPr>
            <p:nvPr/>
          </p:nvSpPr>
          <p:spPr bwMode="auto">
            <a:xfrm>
              <a:off x="1854" y="2064"/>
              <a:ext cx="642" cy="24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p>
              <a:endParaRPr lang="en-GB"/>
            </a:p>
          </p:txBody>
        </p:sp>
        <p:sp>
          <p:nvSpPr>
            <p:cNvPr id="131165" name="Rectangle 93"/>
            <p:cNvSpPr>
              <a:spLocks noChangeArrowheads="1"/>
            </p:cNvSpPr>
            <p:nvPr/>
          </p:nvSpPr>
          <p:spPr bwMode="auto">
            <a:xfrm>
              <a:off x="1920" y="2064"/>
              <a:ext cx="63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solidFill>
                    <a:srgbClr val="FFFFFF"/>
                  </a:solidFill>
                  <a:latin typeface="Arial" charset="0"/>
                </a:rPr>
                <a:t>Stufe 4</a:t>
              </a:r>
            </a:p>
          </p:txBody>
        </p:sp>
      </p:grpSp>
      <p:sp>
        <p:nvSpPr>
          <p:cNvPr id="131166" name="Rectangle 94"/>
          <p:cNvSpPr>
            <a:spLocks noChangeArrowheads="1"/>
          </p:cNvSpPr>
          <p:nvPr/>
        </p:nvSpPr>
        <p:spPr bwMode="auto">
          <a:xfrm>
            <a:off x="5559425" y="2782888"/>
            <a:ext cx="4540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Initial</a:t>
            </a:r>
          </a:p>
        </p:txBody>
      </p:sp>
      <p:sp>
        <p:nvSpPr>
          <p:cNvPr id="131167" name="Rectangle 95"/>
          <p:cNvSpPr>
            <a:spLocks noChangeArrowheads="1"/>
          </p:cNvSpPr>
          <p:nvPr/>
        </p:nvSpPr>
        <p:spPr bwMode="auto">
          <a:xfrm>
            <a:off x="5453063" y="2493963"/>
            <a:ext cx="838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Repeatable</a:t>
            </a:r>
          </a:p>
        </p:txBody>
      </p:sp>
      <p:sp>
        <p:nvSpPr>
          <p:cNvPr id="131168" name="Rectangle 96"/>
          <p:cNvSpPr>
            <a:spLocks noChangeArrowheads="1"/>
          </p:cNvSpPr>
          <p:nvPr/>
        </p:nvSpPr>
        <p:spPr bwMode="auto">
          <a:xfrm>
            <a:off x="5549900" y="2236788"/>
            <a:ext cx="6048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Defined</a:t>
            </a:r>
          </a:p>
        </p:txBody>
      </p:sp>
      <p:sp>
        <p:nvSpPr>
          <p:cNvPr id="131169" name="Rectangle 97"/>
          <p:cNvSpPr>
            <a:spLocks noChangeArrowheads="1"/>
          </p:cNvSpPr>
          <p:nvPr/>
        </p:nvSpPr>
        <p:spPr bwMode="auto">
          <a:xfrm>
            <a:off x="5468938" y="1916113"/>
            <a:ext cx="6985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Managed</a:t>
            </a:r>
          </a:p>
        </p:txBody>
      </p:sp>
      <p:sp>
        <p:nvSpPr>
          <p:cNvPr id="131170" name="Rectangle 98"/>
          <p:cNvSpPr>
            <a:spLocks noChangeArrowheads="1"/>
          </p:cNvSpPr>
          <p:nvPr/>
        </p:nvSpPr>
        <p:spPr bwMode="auto">
          <a:xfrm>
            <a:off x="5362575" y="1628775"/>
            <a:ext cx="87788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434" tIns="22717" rIns="45434" bIns="22717">
            <a:spAutoFit/>
          </a:bodyPr>
          <a:lstStyle>
            <a:lvl1pPr algn="l" defTabSz="190500">
              <a:defRPr sz="2400">
                <a:solidFill>
                  <a:schemeClr val="tx1"/>
                </a:solidFill>
                <a:latin typeface="Times New Roman" pitchFamily="18" charset="0"/>
              </a:defRPr>
            </a:lvl1pPr>
            <a:lvl2pPr marL="280988" algn="l" defTabSz="190500">
              <a:defRPr sz="2400">
                <a:solidFill>
                  <a:schemeClr val="tx1"/>
                </a:solidFill>
                <a:latin typeface="Times New Roman" pitchFamily="18" charset="0"/>
              </a:defRPr>
            </a:lvl2pPr>
            <a:lvl3pPr marL="561975" algn="l" defTabSz="190500">
              <a:defRPr sz="2400">
                <a:solidFill>
                  <a:schemeClr val="tx1"/>
                </a:solidFill>
                <a:latin typeface="Times New Roman" pitchFamily="18" charset="0"/>
              </a:defRPr>
            </a:lvl3pPr>
            <a:lvl4pPr marL="839788" algn="l" defTabSz="190500">
              <a:defRPr sz="2400">
                <a:solidFill>
                  <a:schemeClr val="tx1"/>
                </a:solidFill>
                <a:latin typeface="Times New Roman" pitchFamily="18" charset="0"/>
              </a:defRPr>
            </a:lvl4pPr>
            <a:lvl5pPr marL="1122363" algn="l" defTabSz="190500">
              <a:defRPr sz="2400">
                <a:solidFill>
                  <a:schemeClr val="tx1"/>
                </a:solidFill>
                <a:latin typeface="Times New Roman" pitchFamily="18" charset="0"/>
              </a:defRPr>
            </a:lvl5pPr>
            <a:lvl6pPr marL="1579563" defTabSz="190500" eaLnBrk="0" fontAlgn="base" hangingPunct="0">
              <a:spcBef>
                <a:spcPct val="0"/>
              </a:spcBef>
              <a:spcAft>
                <a:spcPct val="0"/>
              </a:spcAft>
              <a:defRPr sz="2400">
                <a:solidFill>
                  <a:schemeClr val="tx1"/>
                </a:solidFill>
                <a:latin typeface="Times New Roman" pitchFamily="18" charset="0"/>
              </a:defRPr>
            </a:lvl6pPr>
            <a:lvl7pPr marL="2036763" defTabSz="190500" eaLnBrk="0" fontAlgn="base" hangingPunct="0">
              <a:spcBef>
                <a:spcPct val="0"/>
              </a:spcBef>
              <a:spcAft>
                <a:spcPct val="0"/>
              </a:spcAft>
              <a:defRPr sz="2400">
                <a:solidFill>
                  <a:schemeClr val="tx1"/>
                </a:solidFill>
                <a:latin typeface="Times New Roman" pitchFamily="18" charset="0"/>
              </a:defRPr>
            </a:lvl7pPr>
            <a:lvl8pPr marL="2493963" defTabSz="190500" eaLnBrk="0" fontAlgn="base" hangingPunct="0">
              <a:spcBef>
                <a:spcPct val="0"/>
              </a:spcBef>
              <a:spcAft>
                <a:spcPct val="0"/>
              </a:spcAft>
              <a:defRPr sz="2400">
                <a:solidFill>
                  <a:schemeClr val="tx1"/>
                </a:solidFill>
                <a:latin typeface="Times New Roman" pitchFamily="18" charset="0"/>
              </a:defRPr>
            </a:lvl8pPr>
            <a:lvl9pPr marL="2951163" defTabSz="190500"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100">
                <a:latin typeface="Arial" charset="0"/>
              </a:rPr>
              <a:t>Optimizing</a:t>
            </a:r>
          </a:p>
        </p:txBody>
      </p:sp>
      <p:grpSp>
        <p:nvGrpSpPr>
          <p:cNvPr id="131187" name="Group 115"/>
          <p:cNvGrpSpPr>
            <a:grpSpLocks/>
          </p:cNvGrpSpPr>
          <p:nvPr/>
        </p:nvGrpSpPr>
        <p:grpSpPr bwMode="auto">
          <a:xfrm>
            <a:off x="7335838" y="1516063"/>
            <a:ext cx="190500" cy="1590675"/>
            <a:chOff x="3239" y="680"/>
            <a:chExt cx="192" cy="1627"/>
          </a:xfrm>
        </p:grpSpPr>
        <p:sp>
          <p:nvSpPr>
            <p:cNvPr id="131172" name="AutoShape 100"/>
            <p:cNvSpPr>
              <a:spLocks noChangeArrowheads="1"/>
            </p:cNvSpPr>
            <p:nvPr/>
          </p:nvSpPr>
          <p:spPr bwMode="auto">
            <a:xfrm>
              <a:off x="3239" y="680"/>
              <a:ext cx="192" cy="1627"/>
            </a:xfrm>
            <a:prstGeom prst="roundRect">
              <a:avLst>
                <a:gd name="adj" fmla="val 12495"/>
              </a:avLst>
            </a:prstGeom>
            <a:solidFill>
              <a:srgbClr val="DDDDDD"/>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3" name="Line 101"/>
            <p:cNvSpPr>
              <a:spLocks noChangeShapeType="1"/>
            </p:cNvSpPr>
            <p:nvPr/>
          </p:nvSpPr>
          <p:spPr bwMode="auto">
            <a:xfrm>
              <a:off x="3271" y="2215"/>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4" name="Line 102"/>
            <p:cNvSpPr>
              <a:spLocks noChangeShapeType="1"/>
            </p:cNvSpPr>
            <p:nvPr/>
          </p:nvSpPr>
          <p:spPr bwMode="auto">
            <a:xfrm>
              <a:off x="3271" y="1133"/>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5" name="Line 103"/>
            <p:cNvSpPr>
              <a:spLocks noChangeShapeType="1"/>
            </p:cNvSpPr>
            <p:nvPr/>
          </p:nvSpPr>
          <p:spPr bwMode="auto">
            <a:xfrm>
              <a:off x="3271" y="770"/>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6" name="Line 104"/>
            <p:cNvSpPr>
              <a:spLocks noChangeShapeType="1"/>
            </p:cNvSpPr>
            <p:nvPr/>
          </p:nvSpPr>
          <p:spPr bwMode="auto">
            <a:xfrm>
              <a:off x="3271" y="946"/>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7" name="Line 105"/>
            <p:cNvSpPr>
              <a:spLocks noChangeShapeType="1"/>
            </p:cNvSpPr>
            <p:nvPr/>
          </p:nvSpPr>
          <p:spPr bwMode="auto">
            <a:xfrm>
              <a:off x="3271" y="2027"/>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8" name="Line 106"/>
            <p:cNvSpPr>
              <a:spLocks noChangeShapeType="1"/>
            </p:cNvSpPr>
            <p:nvPr/>
          </p:nvSpPr>
          <p:spPr bwMode="auto">
            <a:xfrm>
              <a:off x="3271" y="1847"/>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79" name="Line 107"/>
            <p:cNvSpPr>
              <a:spLocks noChangeShapeType="1"/>
            </p:cNvSpPr>
            <p:nvPr/>
          </p:nvSpPr>
          <p:spPr bwMode="auto">
            <a:xfrm>
              <a:off x="3271" y="1313"/>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80" name="Line 108"/>
            <p:cNvSpPr>
              <a:spLocks noChangeShapeType="1"/>
            </p:cNvSpPr>
            <p:nvPr/>
          </p:nvSpPr>
          <p:spPr bwMode="auto">
            <a:xfrm>
              <a:off x="3271" y="1489"/>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81" name="Line 109"/>
            <p:cNvSpPr>
              <a:spLocks noChangeShapeType="1"/>
            </p:cNvSpPr>
            <p:nvPr/>
          </p:nvSpPr>
          <p:spPr bwMode="auto">
            <a:xfrm>
              <a:off x="3271" y="1666"/>
              <a:ext cx="132"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82" name="AutoShape 110"/>
            <p:cNvSpPr>
              <a:spLocks noChangeArrowheads="1"/>
            </p:cNvSpPr>
            <p:nvPr/>
          </p:nvSpPr>
          <p:spPr bwMode="auto">
            <a:xfrm>
              <a:off x="3313" y="752"/>
              <a:ext cx="44" cy="1474"/>
            </a:xfrm>
            <a:prstGeom prst="roundRect">
              <a:avLst>
                <a:gd name="adj" fmla="val 12495"/>
              </a:avLst>
            </a:prstGeom>
            <a:gradFill rotWithShape="0">
              <a:gsLst>
                <a:gs pos="0">
                  <a:schemeClr val="bg2"/>
                </a:gs>
                <a:gs pos="50000">
                  <a:schemeClr val="bg1"/>
                </a:gs>
                <a:gs pos="100000">
                  <a:schemeClr val="bg2"/>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83" name="Line 111"/>
            <p:cNvSpPr>
              <a:spLocks noChangeShapeType="1"/>
            </p:cNvSpPr>
            <p:nvPr/>
          </p:nvSpPr>
          <p:spPr bwMode="auto">
            <a:xfrm flipV="1">
              <a:off x="3337" y="771"/>
              <a:ext cx="0" cy="1444"/>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1184" name="AutoShape 112"/>
            <p:cNvSpPr>
              <a:spLocks noChangeArrowheads="1"/>
            </p:cNvSpPr>
            <p:nvPr/>
          </p:nvSpPr>
          <p:spPr bwMode="auto">
            <a:xfrm>
              <a:off x="3254" y="1545"/>
              <a:ext cx="154" cy="60"/>
            </a:xfrm>
            <a:prstGeom prst="octagon">
              <a:avLst>
                <a:gd name="adj" fmla="val 29282"/>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1188" name="Text Box 116"/>
          <p:cNvSpPr txBox="1">
            <a:spLocks noChangeArrowheads="1"/>
          </p:cNvSpPr>
          <p:nvPr/>
        </p:nvSpPr>
        <p:spPr bwMode="auto">
          <a:xfrm>
            <a:off x="1298575" y="1660525"/>
            <a:ext cx="2867025"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i="1">
                <a:solidFill>
                  <a:srgbClr val="FFFFFF"/>
                </a:solidFill>
                <a:latin typeface="Arial" charset="0"/>
              </a:rPr>
              <a:t>Bestimmen der Prozessreife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344613" y="582613"/>
            <a:ext cx="4084637" cy="720725"/>
          </a:xfrm>
        </p:spPr>
        <p:txBody>
          <a:bodyPr/>
          <a:lstStyle/>
          <a:p>
            <a:r>
              <a:rPr lang="de-DE" altLang="en-US"/>
              <a:t>Audit: Produkte</a:t>
            </a:r>
            <a:br>
              <a:rPr lang="de-DE" altLang="en-US"/>
            </a:br>
            <a:r>
              <a:rPr lang="de-DE" altLang="en-US" sz="1700" i="1"/>
              <a:t>6. Vorschlag: Wie soll es weitergehen?</a:t>
            </a:r>
          </a:p>
        </p:txBody>
      </p:sp>
      <p:sp>
        <p:nvSpPr>
          <p:cNvPr id="126985" name="Oval 9"/>
          <p:cNvSpPr>
            <a:spLocks noChangeArrowheads="1"/>
          </p:cNvSpPr>
          <p:nvPr/>
        </p:nvSpPr>
        <p:spPr bwMode="auto">
          <a:xfrm>
            <a:off x="7767638" y="962025"/>
            <a:ext cx="917575" cy="436563"/>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000">
              <a:latin typeface="Arial" charset="0"/>
            </a:endParaRPr>
          </a:p>
          <a:p>
            <a:pPr algn="ctr">
              <a:lnSpc>
                <a:spcPct val="100000"/>
              </a:lnSpc>
            </a:pPr>
            <a:endParaRPr lang="de-DE" altLang="en-US" sz="1000">
              <a:latin typeface="Arial" charset="0"/>
            </a:endParaRPr>
          </a:p>
          <a:p>
            <a:pPr algn="ctr">
              <a:lnSpc>
                <a:spcPct val="100000"/>
              </a:lnSpc>
            </a:pPr>
            <a:r>
              <a:rPr lang="de-DE" altLang="en-US" sz="1000">
                <a:latin typeface="Arial" charset="0"/>
              </a:rPr>
              <a:t>Technik</a:t>
            </a:r>
          </a:p>
          <a:p>
            <a:pPr algn="ctr">
              <a:lnSpc>
                <a:spcPct val="100000"/>
              </a:lnSpc>
            </a:pPr>
            <a:endParaRPr lang="de-DE" altLang="en-US" sz="1000">
              <a:latin typeface="Arial" charset="0"/>
            </a:endParaRPr>
          </a:p>
        </p:txBody>
      </p:sp>
      <p:sp>
        <p:nvSpPr>
          <p:cNvPr id="126986" name="Oval 10"/>
          <p:cNvSpPr>
            <a:spLocks noChangeArrowheads="1"/>
          </p:cNvSpPr>
          <p:nvPr/>
        </p:nvSpPr>
        <p:spPr bwMode="auto">
          <a:xfrm>
            <a:off x="7770813" y="288925"/>
            <a:ext cx="917575" cy="43497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Mitarbeiter</a:t>
            </a:r>
          </a:p>
        </p:txBody>
      </p:sp>
      <p:sp>
        <p:nvSpPr>
          <p:cNvPr id="126987" name="Oval 11"/>
          <p:cNvSpPr>
            <a:spLocks noChangeArrowheads="1"/>
          </p:cNvSpPr>
          <p:nvPr/>
        </p:nvSpPr>
        <p:spPr bwMode="auto">
          <a:xfrm>
            <a:off x="8329613" y="623888"/>
            <a:ext cx="919162"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      Prozesse</a:t>
            </a:r>
          </a:p>
        </p:txBody>
      </p:sp>
      <p:sp>
        <p:nvSpPr>
          <p:cNvPr id="126988" name="Oval 12"/>
          <p:cNvSpPr>
            <a:spLocks noChangeArrowheads="1"/>
          </p:cNvSpPr>
          <p:nvPr/>
        </p:nvSpPr>
        <p:spPr bwMode="auto">
          <a:xfrm>
            <a:off x="7088188" y="623888"/>
            <a:ext cx="917575" cy="438150"/>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rgbClr val="000000"/>
                </a:solidFill>
                <a:round/>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latin typeface="Arial" charset="0"/>
              </a:rPr>
              <a:t>Produkte</a:t>
            </a:r>
          </a:p>
        </p:txBody>
      </p:sp>
      <p:sp>
        <p:nvSpPr>
          <p:cNvPr id="126989" name="Oval 13"/>
          <p:cNvSpPr>
            <a:spLocks noChangeArrowheads="1"/>
          </p:cNvSpPr>
          <p:nvPr/>
        </p:nvSpPr>
        <p:spPr bwMode="auto">
          <a:xfrm>
            <a:off x="7731125" y="622300"/>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Organisation</a:t>
            </a:r>
          </a:p>
        </p:txBody>
      </p:sp>
      <p:sp>
        <p:nvSpPr>
          <p:cNvPr id="126990" name="Rectangle 14"/>
          <p:cNvSpPr>
            <a:spLocks noChangeArrowheads="1"/>
          </p:cNvSpPr>
          <p:nvPr/>
        </p:nvSpPr>
        <p:spPr bwMode="auto">
          <a:xfrm>
            <a:off x="1243013" y="2089150"/>
            <a:ext cx="275590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rgbClr val="FFFF00"/>
                </a:solidFill>
                <a:latin typeface="Arial" charset="0"/>
              </a:rPr>
              <a:t>Funktionale Qualität (FQ)</a:t>
            </a:r>
          </a:p>
        </p:txBody>
      </p:sp>
      <p:sp>
        <p:nvSpPr>
          <p:cNvPr id="126991" name="Rectangle 15"/>
          <p:cNvSpPr>
            <a:spLocks noChangeArrowheads="1"/>
          </p:cNvSpPr>
          <p:nvPr/>
        </p:nvSpPr>
        <p:spPr bwMode="auto">
          <a:xfrm>
            <a:off x="5289550" y="2089150"/>
            <a:ext cx="27336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rgbClr val="FFFF00"/>
                </a:solidFill>
                <a:latin typeface="Arial" charset="0"/>
              </a:rPr>
              <a:t>Technische Qualität (TQ)</a:t>
            </a:r>
          </a:p>
        </p:txBody>
      </p:sp>
      <p:sp>
        <p:nvSpPr>
          <p:cNvPr id="126992" name="Rectangle 16"/>
          <p:cNvSpPr>
            <a:spLocks noChangeArrowheads="1"/>
          </p:cNvSpPr>
          <p:nvPr/>
        </p:nvSpPr>
        <p:spPr bwMode="auto">
          <a:xfrm>
            <a:off x="1422400" y="2452688"/>
            <a:ext cx="2428875"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Clr>
                <a:srgbClr val="FFFFFF"/>
              </a:buClr>
              <a:buSzPct val="50000"/>
              <a:buFont typeface="Wingdings" pitchFamily="2" charset="2"/>
              <a:buChar char="l"/>
            </a:pPr>
            <a:r>
              <a:rPr lang="de-DE" altLang="en-US" sz="1300">
                <a:solidFill>
                  <a:srgbClr val="FFFFFF"/>
                </a:solidFill>
                <a:latin typeface="Arial" charset="0"/>
              </a:rPr>
              <a:t> Funktionstüchtigkeit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Funktionsabdeckung</a:t>
            </a:r>
            <a:br>
              <a:rPr lang="de-DE" altLang="en-US" sz="1300" b="0">
                <a:solidFill>
                  <a:srgbClr val="FFFFFF"/>
                </a:solidFill>
                <a:latin typeface="Arial" charset="0"/>
              </a:rPr>
            </a:br>
            <a:r>
              <a:rPr lang="de-DE" altLang="en-US" sz="1300" b="0">
                <a:solidFill>
                  <a:srgbClr val="FFFFFF"/>
                </a:solidFill>
                <a:latin typeface="Arial" charset="0"/>
              </a:rPr>
              <a:t>	Widerspruchsfreiheit</a:t>
            </a:r>
            <a:r>
              <a:rPr lang="de-DE" altLang="en-US" sz="1300">
                <a:solidFill>
                  <a:srgbClr val="FFFFFF"/>
                </a:solidFill>
                <a:latin typeface="Arial" charset="0"/>
              </a:rPr>
              <a:t/>
            </a:r>
            <a:br>
              <a:rPr lang="de-DE" altLang="en-US" sz="1300">
                <a:solidFill>
                  <a:srgbClr val="FFFFFF"/>
                </a:solidFill>
                <a:latin typeface="Arial" charset="0"/>
              </a:rPr>
            </a:br>
            <a:endParaRPr lang="de-DE" altLang="en-US" sz="1300">
              <a:solidFill>
                <a:srgbClr val="FFFFFF"/>
              </a:solidFill>
              <a:latin typeface="Arial" charset="0"/>
            </a:endParaRPr>
          </a:p>
          <a:p>
            <a:pPr>
              <a:lnSpc>
                <a:spcPct val="100000"/>
              </a:lnSpc>
              <a:buClr>
                <a:srgbClr val="FFFFFF"/>
              </a:buClr>
              <a:buSzPct val="50000"/>
              <a:buFont typeface="Wingdings" pitchFamily="2" charset="2"/>
              <a:buChar char="l"/>
            </a:pPr>
            <a:r>
              <a:rPr lang="de-DE" altLang="en-US" sz="1300">
                <a:solidFill>
                  <a:srgbClr val="FFFFFF"/>
                </a:solidFill>
                <a:latin typeface="Arial" charset="0"/>
              </a:rPr>
              <a:t> Betriebstüchtigkeit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Korrektheit</a:t>
            </a:r>
            <a:br>
              <a:rPr lang="de-DE" altLang="en-US" sz="1300" b="0">
                <a:solidFill>
                  <a:srgbClr val="FFFFFF"/>
                </a:solidFill>
                <a:latin typeface="Arial" charset="0"/>
              </a:rPr>
            </a:br>
            <a:r>
              <a:rPr lang="de-DE" altLang="en-US" sz="1300" b="0">
                <a:solidFill>
                  <a:srgbClr val="FFFFFF"/>
                </a:solidFill>
                <a:latin typeface="Arial" charset="0"/>
              </a:rPr>
              <a:t>	Zuverlässigkeit</a:t>
            </a:r>
            <a:br>
              <a:rPr lang="de-DE" altLang="en-US" sz="1300" b="0">
                <a:solidFill>
                  <a:srgbClr val="FFFFFF"/>
                </a:solidFill>
                <a:latin typeface="Arial" charset="0"/>
              </a:rPr>
            </a:br>
            <a:r>
              <a:rPr lang="de-DE" altLang="en-US" sz="1300" b="0">
                <a:solidFill>
                  <a:srgbClr val="FFFFFF"/>
                </a:solidFill>
                <a:latin typeface="Arial" charset="0"/>
              </a:rPr>
              <a:t>	Sicherheit</a:t>
            </a:r>
            <a:br>
              <a:rPr lang="de-DE" altLang="en-US" sz="1300" b="0">
                <a:solidFill>
                  <a:srgbClr val="FFFFFF"/>
                </a:solidFill>
                <a:latin typeface="Arial" charset="0"/>
              </a:rPr>
            </a:br>
            <a:r>
              <a:rPr lang="de-DE" altLang="en-US" sz="1300" b="0">
                <a:solidFill>
                  <a:srgbClr val="FFFFFF"/>
                </a:solidFill>
                <a:latin typeface="Arial" charset="0"/>
              </a:rPr>
              <a:t>	Robustheit</a:t>
            </a:r>
            <a:br>
              <a:rPr lang="de-DE" altLang="en-US" sz="1300" b="0">
                <a:solidFill>
                  <a:srgbClr val="FFFFFF"/>
                </a:solidFill>
                <a:latin typeface="Arial" charset="0"/>
              </a:rPr>
            </a:br>
            <a:r>
              <a:rPr lang="de-DE" altLang="en-US" sz="1300" b="0">
                <a:solidFill>
                  <a:srgbClr val="FFFFFF"/>
                </a:solidFill>
                <a:latin typeface="Arial" charset="0"/>
              </a:rPr>
              <a:t>	Durchführbarkeit</a:t>
            </a:r>
            <a:br>
              <a:rPr lang="de-DE" altLang="en-US" sz="1300" b="0">
                <a:solidFill>
                  <a:srgbClr val="FFFFFF"/>
                </a:solidFill>
                <a:latin typeface="Arial" charset="0"/>
              </a:rPr>
            </a:br>
            <a:r>
              <a:rPr lang="de-DE" altLang="en-US" sz="1300" b="0">
                <a:solidFill>
                  <a:srgbClr val="FFFFFF"/>
                </a:solidFill>
                <a:latin typeface="Arial" charset="0"/>
              </a:rPr>
              <a:t>	Effizienz</a:t>
            </a:r>
            <a:br>
              <a:rPr lang="de-DE" altLang="en-US" sz="1300" b="0">
                <a:solidFill>
                  <a:srgbClr val="FFFFFF"/>
                </a:solidFill>
                <a:latin typeface="Arial" charset="0"/>
              </a:rPr>
            </a:br>
            <a:r>
              <a:rPr lang="de-DE" altLang="en-US" sz="1300" b="0">
                <a:solidFill>
                  <a:srgbClr val="FFFFFF"/>
                </a:solidFill>
                <a:latin typeface="Arial" charset="0"/>
              </a:rPr>
              <a:t>	Verträglichkeit</a:t>
            </a:r>
            <a:br>
              <a:rPr lang="de-DE" altLang="en-US" sz="1300" b="0">
                <a:solidFill>
                  <a:srgbClr val="FFFFFF"/>
                </a:solidFill>
                <a:latin typeface="Arial" charset="0"/>
              </a:rPr>
            </a:br>
            <a:endParaRPr lang="de-DE" altLang="en-US" sz="1300">
              <a:solidFill>
                <a:srgbClr val="FFFFFF"/>
              </a:solidFill>
              <a:latin typeface="Arial" charset="0"/>
            </a:endParaRPr>
          </a:p>
          <a:p>
            <a:pPr>
              <a:lnSpc>
                <a:spcPct val="100000"/>
              </a:lnSpc>
              <a:buClr>
                <a:srgbClr val="FFFFFF"/>
              </a:buClr>
              <a:buSzPct val="50000"/>
              <a:buFont typeface="Wingdings" pitchFamily="2" charset="2"/>
              <a:buChar char="l"/>
            </a:pPr>
            <a:r>
              <a:rPr lang="de-DE" altLang="en-US" sz="1300">
                <a:solidFill>
                  <a:srgbClr val="FFFFFF"/>
                </a:solidFill>
                <a:latin typeface="Arial" charset="0"/>
              </a:rPr>
              <a:t> Bedienungsfreundlichkeit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Erlernbarkeit</a:t>
            </a:r>
            <a:br>
              <a:rPr lang="de-DE" altLang="en-US" sz="1300" b="0">
                <a:solidFill>
                  <a:srgbClr val="FFFFFF"/>
                </a:solidFill>
                <a:latin typeface="Arial" charset="0"/>
              </a:rPr>
            </a:br>
            <a:r>
              <a:rPr lang="de-DE" altLang="en-US" sz="1300" b="0">
                <a:solidFill>
                  <a:srgbClr val="FFFFFF"/>
                </a:solidFill>
                <a:latin typeface="Arial" charset="0"/>
              </a:rPr>
              <a:t>	Handhabbarkeit</a:t>
            </a:r>
            <a:br>
              <a:rPr lang="de-DE" altLang="en-US" sz="1300" b="0">
                <a:solidFill>
                  <a:srgbClr val="FFFFFF"/>
                </a:solidFill>
                <a:latin typeface="Arial" charset="0"/>
              </a:rPr>
            </a:br>
            <a:r>
              <a:rPr lang="de-DE" altLang="en-US" sz="1300" b="0">
                <a:solidFill>
                  <a:srgbClr val="FFFFFF"/>
                </a:solidFill>
                <a:latin typeface="Arial" charset="0"/>
              </a:rPr>
              <a:t>	Effektivität</a:t>
            </a:r>
            <a:endParaRPr lang="de-DE" altLang="en-US" sz="1300">
              <a:solidFill>
                <a:srgbClr val="FFFFFF"/>
              </a:solidFill>
              <a:latin typeface="Arial" charset="0"/>
            </a:endParaRPr>
          </a:p>
          <a:p>
            <a:pPr>
              <a:lnSpc>
                <a:spcPct val="100000"/>
              </a:lnSpc>
              <a:buClr>
                <a:srgbClr val="FFFFFF"/>
              </a:buClr>
              <a:buFont typeface="Wingdings" pitchFamily="2" charset="2"/>
              <a:buChar char="l"/>
            </a:pPr>
            <a:endParaRPr lang="de-DE" altLang="en-US" sz="1300">
              <a:solidFill>
                <a:srgbClr val="FFFFFF"/>
              </a:solidFill>
              <a:latin typeface="Arial" charset="0"/>
            </a:endParaRPr>
          </a:p>
        </p:txBody>
      </p:sp>
      <p:sp>
        <p:nvSpPr>
          <p:cNvPr id="126993" name="Rectangle 17"/>
          <p:cNvSpPr>
            <a:spLocks noChangeArrowheads="1"/>
          </p:cNvSpPr>
          <p:nvPr/>
        </p:nvSpPr>
        <p:spPr bwMode="auto">
          <a:xfrm>
            <a:off x="5440363" y="2452688"/>
            <a:ext cx="2524125"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Clr>
                <a:srgbClr val="FFFFFF"/>
              </a:buClr>
              <a:buSzPct val="50000"/>
              <a:buFont typeface="Wingdings" pitchFamily="2" charset="2"/>
              <a:buChar char="l"/>
            </a:pPr>
            <a:r>
              <a:rPr lang="de-DE" altLang="en-US" sz="1300">
                <a:solidFill>
                  <a:srgbClr val="FFFFFF"/>
                </a:solidFill>
                <a:latin typeface="Arial" charset="0"/>
              </a:rPr>
              <a:t> Wartbarkeit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Änderbarkeit</a:t>
            </a:r>
            <a:br>
              <a:rPr lang="de-DE" altLang="en-US" sz="1300" b="0">
                <a:solidFill>
                  <a:srgbClr val="FFFFFF"/>
                </a:solidFill>
                <a:latin typeface="Arial" charset="0"/>
              </a:rPr>
            </a:br>
            <a:r>
              <a:rPr lang="de-DE" altLang="en-US" sz="1300" b="0">
                <a:solidFill>
                  <a:srgbClr val="FFFFFF"/>
                </a:solidFill>
                <a:latin typeface="Arial" charset="0"/>
              </a:rPr>
              <a:t>	Korrigierbarkeit</a:t>
            </a:r>
            <a:br>
              <a:rPr lang="de-DE" altLang="en-US" sz="1300" b="0">
                <a:solidFill>
                  <a:srgbClr val="FFFFFF"/>
                </a:solidFill>
                <a:latin typeface="Arial" charset="0"/>
              </a:rPr>
            </a:br>
            <a:r>
              <a:rPr lang="de-DE" altLang="en-US" sz="1300" b="0">
                <a:solidFill>
                  <a:srgbClr val="FFFFFF"/>
                </a:solidFill>
                <a:latin typeface="Arial" charset="0"/>
              </a:rPr>
              <a:t>	Erweiterbarkeit</a:t>
            </a:r>
            <a:br>
              <a:rPr lang="de-DE" altLang="en-US" sz="1300" b="0">
                <a:solidFill>
                  <a:srgbClr val="FFFFFF"/>
                </a:solidFill>
                <a:latin typeface="Arial" charset="0"/>
              </a:rPr>
            </a:br>
            <a:endParaRPr lang="de-DE" altLang="en-US" sz="1300">
              <a:solidFill>
                <a:srgbClr val="FFFFFF"/>
              </a:solidFill>
              <a:latin typeface="Arial" charset="0"/>
            </a:endParaRPr>
          </a:p>
          <a:p>
            <a:pPr>
              <a:lnSpc>
                <a:spcPct val="100000"/>
              </a:lnSpc>
              <a:buClr>
                <a:srgbClr val="FFFFFF"/>
              </a:buClr>
              <a:buSzPct val="50000"/>
              <a:buFont typeface="Wingdings" pitchFamily="2" charset="2"/>
              <a:buChar char="l"/>
            </a:pPr>
            <a:r>
              <a:rPr lang="de-DE" altLang="en-US" sz="1300">
                <a:solidFill>
                  <a:srgbClr val="FFFFFF"/>
                </a:solidFill>
                <a:latin typeface="Arial" charset="0"/>
              </a:rPr>
              <a:t> Wiederverwendbarkeit</a:t>
            </a:r>
          </a:p>
          <a:p>
            <a:pPr>
              <a:lnSpc>
                <a:spcPct val="100000"/>
              </a:lnSpc>
              <a:buClr>
                <a:srgbClr val="FFFFFF"/>
              </a:buClr>
              <a:buSzPct val="50000"/>
              <a:buFont typeface="Wingdings" pitchFamily="2" charset="2"/>
              <a:buChar char="l"/>
            </a:pPr>
            <a:r>
              <a:rPr lang="de-DE" altLang="en-US" sz="1300">
                <a:solidFill>
                  <a:srgbClr val="FFFFFF"/>
                </a:solidFill>
                <a:latin typeface="Arial" charset="0"/>
              </a:rPr>
              <a:t> Allgemeingültigkeit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Anpassbarkeit</a:t>
            </a:r>
            <a:br>
              <a:rPr lang="de-DE" altLang="en-US" sz="1300" b="0">
                <a:solidFill>
                  <a:srgbClr val="FFFFFF"/>
                </a:solidFill>
                <a:latin typeface="Arial" charset="0"/>
              </a:rPr>
            </a:br>
            <a:r>
              <a:rPr lang="de-DE" altLang="en-US" sz="1300" b="0">
                <a:solidFill>
                  <a:srgbClr val="FFFFFF"/>
                </a:solidFill>
                <a:latin typeface="Arial" charset="0"/>
              </a:rPr>
              <a:t>	Unabhängigkeit</a:t>
            </a:r>
            <a:br>
              <a:rPr lang="de-DE" altLang="en-US" sz="1300" b="0">
                <a:solidFill>
                  <a:srgbClr val="FFFFFF"/>
                </a:solidFill>
                <a:latin typeface="Arial" charset="0"/>
              </a:rPr>
            </a:br>
            <a:r>
              <a:rPr lang="de-DE" altLang="en-US" sz="1300" b="0">
                <a:solidFill>
                  <a:srgbClr val="FFFFFF"/>
                </a:solidFill>
                <a:latin typeface="Arial" charset="0"/>
              </a:rPr>
              <a:t>	Transparenz</a:t>
            </a:r>
            <a:br>
              <a:rPr lang="de-DE" altLang="en-US" sz="1300" b="0">
                <a:solidFill>
                  <a:srgbClr val="FFFFFF"/>
                </a:solidFill>
                <a:latin typeface="Arial" charset="0"/>
              </a:rPr>
            </a:br>
            <a:r>
              <a:rPr lang="de-DE" altLang="en-US" sz="1300" b="0">
                <a:solidFill>
                  <a:srgbClr val="FFFFFF"/>
                </a:solidFill>
                <a:latin typeface="Arial" charset="0"/>
              </a:rPr>
              <a:t>	Prüfbarkeit</a:t>
            </a:r>
            <a:br>
              <a:rPr lang="de-DE" altLang="en-US" sz="1300" b="0">
                <a:solidFill>
                  <a:srgbClr val="FFFFFF"/>
                </a:solidFill>
                <a:latin typeface="Arial" charset="0"/>
              </a:rPr>
            </a:br>
            <a:r>
              <a:rPr lang="de-DE" altLang="en-US" sz="1300" b="0">
                <a:solidFill>
                  <a:srgbClr val="FFFFFF"/>
                </a:solidFill>
                <a:latin typeface="Arial" charset="0"/>
              </a:rPr>
              <a:t>	Übertragbarkeit</a:t>
            </a:r>
            <a:br>
              <a:rPr lang="de-DE" altLang="en-US" sz="1300" b="0">
                <a:solidFill>
                  <a:srgbClr val="FFFFFF"/>
                </a:solidFill>
                <a:latin typeface="Arial" charset="0"/>
              </a:rPr>
            </a:br>
            <a:endParaRPr lang="de-DE" altLang="en-US" sz="1300">
              <a:solidFill>
                <a:srgbClr val="FFFFFF"/>
              </a:solidFill>
              <a:latin typeface="Arial" charset="0"/>
            </a:endParaRPr>
          </a:p>
          <a:p>
            <a:pPr>
              <a:lnSpc>
                <a:spcPct val="100000"/>
              </a:lnSpc>
              <a:buClr>
                <a:srgbClr val="FFFFFF"/>
              </a:buClr>
              <a:buSzPct val="50000"/>
              <a:buFont typeface="Wingdings" pitchFamily="2" charset="2"/>
              <a:buChar char="l"/>
            </a:pPr>
            <a:r>
              <a:rPr lang="de-DE" altLang="en-US" sz="1300">
                <a:solidFill>
                  <a:srgbClr val="FFFFFF"/>
                </a:solidFill>
                <a:latin typeface="Arial" charset="0"/>
              </a:rPr>
              <a:t> Verhalten</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Störverhalten</a:t>
            </a:r>
            <a:br>
              <a:rPr lang="de-DE" altLang="en-US" sz="1300" b="0">
                <a:solidFill>
                  <a:srgbClr val="FFFFFF"/>
                </a:solidFill>
                <a:latin typeface="Arial" charset="0"/>
              </a:rPr>
            </a:br>
            <a:r>
              <a:rPr lang="de-DE" altLang="en-US" sz="1300" b="0">
                <a:solidFill>
                  <a:srgbClr val="FFFFFF"/>
                </a:solidFill>
                <a:latin typeface="Arial" charset="0"/>
              </a:rPr>
              <a:t>	Verfügbarkeit</a:t>
            </a:r>
            <a:r>
              <a:rPr lang="de-DE" altLang="en-US" sz="1300">
                <a:solidFill>
                  <a:srgbClr val="FFFFFF"/>
                </a:solidFill>
                <a:latin typeface="Arial" charset="0"/>
              </a:rPr>
              <a:t/>
            </a:r>
            <a:br>
              <a:rPr lang="de-DE" altLang="en-US" sz="1300">
                <a:solidFill>
                  <a:srgbClr val="FFFFFF"/>
                </a:solidFill>
                <a:latin typeface="Arial" charset="0"/>
              </a:rPr>
            </a:br>
            <a:endParaRPr lang="de-DE" altLang="en-US" sz="1300">
              <a:solidFill>
                <a:srgbClr val="FFFFFF"/>
              </a:solidFill>
              <a:latin typeface="Arial" charset="0"/>
            </a:endParaRPr>
          </a:p>
          <a:p>
            <a:pPr>
              <a:lnSpc>
                <a:spcPct val="100000"/>
              </a:lnSpc>
              <a:buClr>
                <a:srgbClr val="FFFFFF"/>
              </a:buClr>
              <a:buSzPct val="50000"/>
              <a:buFont typeface="Wingdings" pitchFamily="2" charset="2"/>
              <a:buChar char="l"/>
            </a:pPr>
            <a:r>
              <a:rPr lang="de-DE" altLang="en-US" sz="1300">
                <a:solidFill>
                  <a:srgbClr val="FFFFFF"/>
                </a:solidFill>
                <a:latin typeface="Arial" charset="0"/>
              </a:rPr>
              <a:t> Sicherheit</a:t>
            </a:r>
            <a:br>
              <a:rPr lang="de-DE" altLang="en-US" sz="1300">
                <a:solidFill>
                  <a:srgbClr val="FFFFFF"/>
                </a:solidFill>
                <a:latin typeface="Arial" charset="0"/>
              </a:rPr>
            </a:br>
            <a:r>
              <a:rPr lang="de-DE" altLang="en-US" sz="1300">
                <a:solidFill>
                  <a:srgbClr val="FFFFFF"/>
                </a:solidFill>
                <a:latin typeface="Arial" charset="0"/>
              </a:rPr>
              <a:t>	</a:t>
            </a:r>
            <a:r>
              <a:rPr lang="de-DE" altLang="en-US" sz="1300" b="0">
                <a:solidFill>
                  <a:srgbClr val="FFFFFF"/>
                </a:solidFill>
                <a:latin typeface="Arial" charset="0"/>
              </a:rPr>
              <a:t>Zugriffsschutz</a:t>
            </a:r>
            <a:br>
              <a:rPr lang="de-DE" altLang="en-US" sz="1300" b="0">
                <a:solidFill>
                  <a:srgbClr val="FFFFFF"/>
                </a:solidFill>
                <a:latin typeface="Arial" charset="0"/>
              </a:rPr>
            </a:br>
            <a:r>
              <a:rPr lang="de-DE" altLang="en-US" sz="1300" b="0">
                <a:solidFill>
                  <a:srgbClr val="FFFFFF"/>
                </a:solidFill>
                <a:latin typeface="Arial" charset="0"/>
              </a:rPr>
              <a:t>	Ausfallsicherheit</a:t>
            </a:r>
            <a:br>
              <a:rPr lang="de-DE" altLang="en-US" sz="1300" b="0">
                <a:solidFill>
                  <a:srgbClr val="FFFFFF"/>
                </a:solidFill>
                <a:latin typeface="Arial" charset="0"/>
              </a:rPr>
            </a:br>
            <a:r>
              <a:rPr lang="de-DE" altLang="en-US" sz="1300">
                <a:solidFill>
                  <a:srgbClr val="FFFFFF"/>
                </a:solidFill>
                <a:latin typeface="Arial" charset="0"/>
              </a:rPr>
              <a:t>	</a:t>
            </a:r>
          </a:p>
        </p:txBody>
      </p:sp>
      <p:sp>
        <p:nvSpPr>
          <p:cNvPr id="126994" name="Rectangle 18"/>
          <p:cNvSpPr>
            <a:spLocks noChangeArrowheads="1"/>
          </p:cNvSpPr>
          <p:nvPr/>
        </p:nvSpPr>
        <p:spPr bwMode="auto">
          <a:xfrm>
            <a:off x="1284288" y="1677988"/>
            <a:ext cx="7586662"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i="1">
                <a:solidFill>
                  <a:srgbClr val="FFFFFF"/>
                </a:solidFill>
                <a:latin typeface="Arial" charset="0"/>
              </a:rPr>
              <a:t>Die Qualität der Anwendungen wird nach folgenden Kriterien beurteilt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344613" y="582613"/>
            <a:ext cx="4084637" cy="720725"/>
          </a:xfrm>
        </p:spPr>
        <p:txBody>
          <a:bodyPr/>
          <a:lstStyle/>
          <a:p>
            <a:r>
              <a:rPr lang="de-DE" altLang="en-US"/>
              <a:t>Audit: Produkte</a:t>
            </a:r>
            <a:br>
              <a:rPr lang="de-DE" altLang="en-US"/>
            </a:br>
            <a:r>
              <a:rPr lang="de-DE" altLang="en-US" sz="1700" i="1"/>
              <a:t>6. Vorschlag: Wie soll es weitergehen?</a:t>
            </a:r>
          </a:p>
        </p:txBody>
      </p:sp>
      <p:sp>
        <p:nvSpPr>
          <p:cNvPr id="133123" name="Oval 3"/>
          <p:cNvSpPr>
            <a:spLocks noChangeArrowheads="1"/>
          </p:cNvSpPr>
          <p:nvPr/>
        </p:nvSpPr>
        <p:spPr bwMode="auto">
          <a:xfrm>
            <a:off x="7767638" y="962025"/>
            <a:ext cx="917575" cy="436563"/>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000">
              <a:latin typeface="Arial" charset="0"/>
            </a:endParaRPr>
          </a:p>
          <a:p>
            <a:pPr algn="ctr">
              <a:lnSpc>
                <a:spcPct val="100000"/>
              </a:lnSpc>
            </a:pPr>
            <a:endParaRPr lang="de-DE" altLang="en-US" sz="1000">
              <a:latin typeface="Arial" charset="0"/>
            </a:endParaRPr>
          </a:p>
          <a:p>
            <a:pPr algn="ctr">
              <a:lnSpc>
                <a:spcPct val="100000"/>
              </a:lnSpc>
            </a:pPr>
            <a:r>
              <a:rPr lang="de-DE" altLang="en-US" sz="1000">
                <a:latin typeface="Arial" charset="0"/>
              </a:rPr>
              <a:t>Technik</a:t>
            </a:r>
          </a:p>
          <a:p>
            <a:pPr algn="ctr">
              <a:lnSpc>
                <a:spcPct val="100000"/>
              </a:lnSpc>
            </a:pPr>
            <a:endParaRPr lang="de-DE" altLang="en-US" sz="1000">
              <a:latin typeface="Arial" charset="0"/>
            </a:endParaRPr>
          </a:p>
        </p:txBody>
      </p:sp>
      <p:sp>
        <p:nvSpPr>
          <p:cNvPr id="133124" name="Oval 4"/>
          <p:cNvSpPr>
            <a:spLocks noChangeArrowheads="1"/>
          </p:cNvSpPr>
          <p:nvPr/>
        </p:nvSpPr>
        <p:spPr bwMode="auto">
          <a:xfrm>
            <a:off x="7770813" y="288925"/>
            <a:ext cx="917575" cy="434975"/>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Mitarbeiter</a:t>
            </a:r>
          </a:p>
        </p:txBody>
      </p:sp>
      <p:sp>
        <p:nvSpPr>
          <p:cNvPr id="133125" name="Oval 5"/>
          <p:cNvSpPr>
            <a:spLocks noChangeArrowheads="1"/>
          </p:cNvSpPr>
          <p:nvPr/>
        </p:nvSpPr>
        <p:spPr bwMode="auto">
          <a:xfrm>
            <a:off x="8329613" y="623888"/>
            <a:ext cx="919162"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      Prozesse</a:t>
            </a:r>
          </a:p>
        </p:txBody>
      </p:sp>
      <p:sp>
        <p:nvSpPr>
          <p:cNvPr id="133126" name="Oval 6"/>
          <p:cNvSpPr>
            <a:spLocks noChangeArrowheads="1"/>
          </p:cNvSpPr>
          <p:nvPr/>
        </p:nvSpPr>
        <p:spPr bwMode="auto">
          <a:xfrm>
            <a:off x="7088188" y="623888"/>
            <a:ext cx="917575" cy="438150"/>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rgbClr val="000000"/>
                </a:solidFill>
                <a:round/>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latin typeface="Arial" charset="0"/>
              </a:rPr>
              <a:t>Produkte</a:t>
            </a:r>
          </a:p>
        </p:txBody>
      </p:sp>
      <p:sp>
        <p:nvSpPr>
          <p:cNvPr id="133127" name="Oval 7"/>
          <p:cNvSpPr>
            <a:spLocks noChangeArrowheads="1"/>
          </p:cNvSpPr>
          <p:nvPr/>
        </p:nvSpPr>
        <p:spPr bwMode="auto">
          <a:xfrm>
            <a:off x="7731125" y="622300"/>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Organisation</a:t>
            </a:r>
          </a:p>
        </p:txBody>
      </p:sp>
      <p:sp>
        <p:nvSpPr>
          <p:cNvPr id="133133" name="Rectangle 13"/>
          <p:cNvSpPr>
            <a:spLocks noChangeArrowheads="1"/>
          </p:cNvSpPr>
          <p:nvPr/>
        </p:nvSpPr>
        <p:spPr bwMode="auto">
          <a:xfrm>
            <a:off x="1363663" y="1633538"/>
            <a:ext cx="7092950" cy="31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36" tIns="27261" rIns="56036" bIns="27261">
            <a:spAutoFit/>
          </a:bodyPr>
          <a:lstStyle>
            <a:lvl1pPr algn="l" defTabSz="288925">
              <a:defRPr sz="2400">
                <a:solidFill>
                  <a:schemeClr val="tx1"/>
                </a:solidFill>
                <a:latin typeface="Times New Roman" pitchFamily="18" charset="0"/>
              </a:defRPr>
            </a:lvl1pPr>
            <a:lvl2pPr marL="344488" algn="l" defTabSz="288925">
              <a:defRPr sz="2400">
                <a:solidFill>
                  <a:schemeClr val="tx1"/>
                </a:solidFill>
                <a:latin typeface="Times New Roman" pitchFamily="18" charset="0"/>
              </a:defRPr>
            </a:lvl2pPr>
            <a:lvl3pPr marL="687388" algn="l" defTabSz="288925">
              <a:defRPr sz="2400">
                <a:solidFill>
                  <a:schemeClr val="tx1"/>
                </a:solidFill>
                <a:latin typeface="Times New Roman" pitchFamily="18" charset="0"/>
              </a:defRPr>
            </a:lvl3pPr>
            <a:lvl4pPr marL="1030288" algn="l" defTabSz="288925">
              <a:defRPr sz="2400">
                <a:solidFill>
                  <a:schemeClr val="tx1"/>
                </a:solidFill>
                <a:latin typeface="Times New Roman" pitchFamily="18" charset="0"/>
              </a:defRPr>
            </a:lvl4pPr>
            <a:lvl5pPr marL="1373188" algn="l" defTabSz="288925">
              <a:defRPr sz="2400">
                <a:solidFill>
                  <a:schemeClr val="tx1"/>
                </a:solidFill>
                <a:latin typeface="Times New Roman" pitchFamily="18" charset="0"/>
              </a:defRPr>
            </a:lvl5pPr>
            <a:lvl6pPr marL="1830388" defTabSz="288925" eaLnBrk="0" fontAlgn="base" hangingPunct="0">
              <a:spcBef>
                <a:spcPct val="0"/>
              </a:spcBef>
              <a:spcAft>
                <a:spcPct val="0"/>
              </a:spcAft>
              <a:defRPr sz="2400">
                <a:solidFill>
                  <a:schemeClr val="tx1"/>
                </a:solidFill>
                <a:latin typeface="Times New Roman" pitchFamily="18" charset="0"/>
              </a:defRPr>
            </a:lvl6pPr>
            <a:lvl7pPr marL="2287588" defTabSz="288925" eaLnBrk="0" fontAlgn="base" hangingPunct="0">
              <a:spcBef>
                <a:spcPct val="0"/>
              </a:spcBef>
              <a:spcAft>
                <a:spcPct val="0"/>
              </a:spcAft>
              <a:defRPr sz="2400">
                <a:solidFill>
                  <a:schemeClr val="tx1"/>
                </a:solidFill>
                <a:latin typeface="Times New Roman" pitchFamily="18" charset="0"/>
              </a:defRPr>
            </a:lvl7pPr>
            <a:lvl8pPr marL="2744788" defTabSz="288925" eaLnBrk="0" fontAlgn="base" hangingPunct="0">
              <a:spcBef>
                <a:spcPct val="0"/>
              </a:spcBef>
              <a:spcAft>
                <a:spcPct val="0"/>
              </a:spcAft>
              <a:defRPr sz="2400">
                <a:solidFill>
                  <a:schemeClr val="tx1"/>
                </a:solidFill>
                <a:latin typeface="Times New Roman" pitchFamily="18" charset="0"/>
              </a:defRPr>
            </a:lvl8pPr>
            <a:lvl9pPr marL="3201988" defTabSz="28892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700" i="1">
                <a:solidFill>
                  <a:srgbClr val="FFFFFF"/>
                </a:solidFill>
                <a:latin typeface="Arial" charset="0"/>
              </a:rPr>
              <a:t>Das Applikationsportfolio aus fachlicher und technischer Qualität ...</a:t>
            </a:r>
          </a:p>
        </p:txBody>
      </p:sp>
      <p:sp>
        <p:nvSpPr>
          <p:cNvPr id="133185" name="Rectangle 65"/>
          <p:cNvSpPr>
            <a:spLocks noChangeArrowheads="1"/>
          </p:cNvSpPr>
          <p:nvPr/>
        </p:nvSpPr>
        <p:spPr bwMode="auto">
          <a:xfrm>
            <a:off x="5546725" y="2711450"/>
            <a:ext cx="3879850" cy="2339975"/>
          </a:xfrm>
          <a:prstGeom prst="rect">
            <a:avLst/>
          </a:prstGeom>
          <a:solidFill>
            <a:srgbClr val="FFFFFF"/>
          </a:solidFill>
          <a:ln w="9525">
            <a:solidFill>
              <a:schemeClr val="bg1"/>
            </a:solidFill>
            <a:miter lim="800000"/>
            <a:headEnd/>
            <a:tailEnd/>
          </a:ln>
          <a:effectLst>
            <a:outerShdw dist="107763" dir="2700000" algn="ctr" rotWithShape="0">
              <a:srgbClr val="0D1837"/>
            </a:outerShdw>
          </a:effectLst>
        </p:spPr>
        <p:txBody>
          <a:bodyPr lIns="87840" tIns="43920" rIns="87840" bIns="43920"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chemeClr val="accent2"/>
                </a:solidFill>
                <a:latin typeface="Arial" charset="0"/>
              </a:rPr>
              <a:t>1.</a:t>
            </a:r>
            <a:r>
              <a:rPr lang="de-DE" altLang="en-US" sz="1300">
                <a:latin typeface="Arial" charset="0"/>
              </a:rPr>
              <a:t> Zielapplikationen veralten</a:t>
            </a:r>
          </a:p>
          <a:p>
            <a:pPr>
              <a:lnSpc>
                <a:spcPct val="100000"/>
              </a:lnSpc>
            </a:pPr>
            <a:r>
              <a:rPr lang="de-DE" altLang="en-US" sz="1300">
                <a:solidFill>
                  <a:srgbClr val="000000"/>
                </a:solidFill>
                <a:latin typeface="Arial" charset="0"/>
              </a:rPr>
              <a:t>    die funktionale Qualität sinkt stark ab</a:t>
            </a:r>
          </a:p>
          <a:p>
            <a:pPr>
              <a:lnSpc>
                <a:spcPct val="100000"/>
              </a:lnSpc>
            </a:pPr>
            <a:endParaRPr lang="de-DE" altLang="en-US" sz="1300">
              <a:solidFill>
                <a:srgbClr val="000000"/>
              </a:solidFill>
              <a:latin typeface="Arial" charset="0"/>
            </a:endParaRPr>
          </a:p>
          <a:p>
            <a:pPr>
              <a:lnSpc>
                <a:spcPct val="100000"/>
              </a:lnSpc>
            </a:pPr>
            <a:r>
              <a:rPr lang="de-DE" altLang="en-US" sz="1300">
                <a:solidFill>
                  <a:schemeClr val="accent2"/>
                </a:solidFill>
                <a:latin typeface="Arial" charset="0"/>
              </a:rPr>
              <a:t>2.</a:t>
            </a:r>
            <a:r>
              <a:rPr lang="de-DE" altLang="en-US" sz="1300">
                <a:solidFill>
                  <a:srgbClr val="000000"/>
                </a:solidFill>
                <a:latin typeface="Arial" charset="0"/>
              </a:rPr>
              <a:t> Durch Wartungsmaßnahmen</a:t>
            </a:r>
          </a:p>
          <a:p>
            <a:pPr>
              <a:lnSpc>
                <a:spcPct val="100000"/>
              </a:lnSpc>
            </a:pPr>
            <a:r>
              <a:rPr lang="de-DE" altLang="en-US" sz="1300">
                <a:solidFill>
                  <a:srgbClr val="000000"/>
                </a:solidFill>
                <a:latin typeface="Arial" charset="0"/>
              </a:rPr>
              <a:t>    - kann die fkt. Qualität erhalten werden</a:t>
            </a:r>
          </a:p>
          <a:p>
            <a:pPr>
              <a:lnSpc>
                <a:spcPct val="100000"/>
              </a:lnSpc>
            </a:pPr>
            <a:r>
              <a:rPr lang="de-DE" altLang="en-US" sz="1300">
                <a:solidFill>
                  <a:srgbClr val="000000"/>
                </a:solidFill>
                <a:latin typeface="Arial" charset="0"/>
              </a:rPr>
              <a:t>    - sinkt die techn. Qualität stark ab</a:t>
            </a:r>
          </a:p>
          <a:p>
            <a:pPr>
              <a:lnSpc>
                <a:spcPct val="100000"/>
              </a:lnSpc>
            </a:pPr>
            <a:endParaRPr lang="de-DE" altLang="en-US" sz="1300">
              <a:solidFill>
                <a:srgbClr val="000000"/>
              </a:solidFill>
              <a:latin typeface="Arial" charset="0"/>
            </a:endParaRPr>
          </a:p>
          <a:p>
            <a:pPr>
              <a:lnSpc>
                <a:spcPct val="100000"/>
              </a:lnSpc>
            </a:pPr>
            <a:r>
              <a:rPr lang="de-DE" altLang="en-US" sz="1300">
                <a:solidFill>
                  <a:schemeClr val="accent2"/>
                </a:solidFill>
                <a:latin typeface="Arial" charset="0"/>
              </a:rPr>
              <a:t>3.</a:t>
            </a:r>
            <a:r>
              <a:rPr lang="de-DE" altLang="en-US" sz="1300">
                <a:solidFill>
                  <a:srgbClr val="000000"/>
                </a:solidFill>
                <a:latin typeface="Arial" charset="0"/>
              </a:rPr>
              <a:t> Durch Re-Engineering</a:t>
            </a:r>
          </a:p>
          <a:p>
            <a:pPr>
              <a:lnSpc>
                <a:spcPct val="100000"/>
              </a:lnSpc>
            </a:pPr>
            <a:r>
              <a:rPr lang="de-DE" altLang="en-US" sz="1300">
                <a:solidFill>
                  <a:srgbClr val="000000"/>
                </a:solidFill>
                <a:latin typeface="Arial" charset="0"/>
              </a:rPr>
              <a:t>    - bleibt die fkt. Qualität erhalten</a:t>
            </a:r>
          </a:p>
          <a:p>
            <a:pPr>
              <a:lnSpc>
                <a:spcPct val="100000"/>
              </a:lnSpc>
            </a:pPr>
            <a:r>
              <a:rPr lang="de-DE" altLang="en-US" sz="1300">
                <a:solidFill>
                  <a:srgbClr val="000000"/>
                </a:solidFill>
                <a:latin typeface="Arial" charset="0"/>
              </a:rPr>
              <a:t>    - läßt sich die techn. Qualität steigern</a:t>
            </a:r>
          </a:p>
        </p:txBody>
      </p:sp>
      <p:sp>
        <p:nvSpPr>
          <p:cNvPr id="133135" name="Rectangle 15"/>
          <p:cNvSpPr>
            <a:spLocks noChangeArrowheads="1"/>
          </p:cNvSpPr>
          <p:nvPr/>
        </p:nvSpPr>
        <p:spPr bwMode="auto">
          <a:xfrm rot="16200000">
            <a:off x="1176337" y="4143376"/>
            <a:ext cx="117157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Fachliche Qualität</a:t>
            </a:r>
          </a:p>
        </p:txBody>
      </p:sp>
      <p:sp>
        <p:nvSpPr>
          <p:cNvPr id="133136" name="Rectangle 16"/>
          <p:cNvSpPr>
            <a:spLocks noChangeArrowheads="1"/>
          </p:cNvSpPr>
          <p:nvPr/>
        </p:nvSpPr>
        <p:spPr bwMode="auto">
          <a:xfrm>
            <a:off x="2728913" y="5708650"/>
            <a:ext cx="1284287"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solidFill>
                  <a:srgbClr val="FFFFFF"/>
                </a:solidFill>
                <a:latin typeface="Arial" charset="0"/>
              </a:rPr>
              <a:t>Technische Qualität</a:t>
            </a:r>
          </a:p>
        </p:txBody>
      </p:sp>
      <p:sp>
        <p:nvSpPr>
          <p:cNvPr id="133137" name="Rectangle 17"/>
          <p:cNvSpPr>
            <a:spLocks noChangeArrowheads="1"/>
          </p:cNvSpPr>
          <p:nvPr/>
        </p:nvSpPr>
        <p:spPr bwMode="auto">
          <a:xfrm>
            <a:off x="2197100" y="3030538"/>
            <a:ext cx="1138238" cy="1189037"/>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38" name="Rectangle 18"/>
          <p:cNvSpPr>
            <a:spLocks noChangeArrowheads="1"/>
          </p:cNvSpPr>
          <p:nvPr/>
        </p:nvSpPr>
        <p:spPr bwMode="auto">
          <a:xfrm>
            <a:off x="2197100" y="4235450"/>
            <a:ext cx="1138238" cy="1190625"/>
          </a:xfrm>
          <a:prstGeom prst="rect">
            <a:avLst/>
          </a:prstGeom>
          <a:gradFill rotWithShape="0">
            <a:gsLst>
              <a:gs pos="0">
                <a:schemeClr val="bg1"/>
              </a:gs>
              <a:gs pos="100000">
                <a:srgbClr val="CEFFCF"/>
              </a:gs>
            </a:gsLst>
            <a:path path="rect">
              <a:fillToRect t="100000" r="100000"/>
            </a:path>
          </a:gra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39" name="Rectangle 19"/>
          <p:cNvSpPr>
            <a:spLocks noChangeArrowheads="1"/>
          </p:cNvSpPr>
          <p:nvPr/>
        </p:nvSpPr>
        <p:spPr bwMode="auto">
          <a:xfrm>
            <a:off x="3349625" y="3030538"/>
            <a:ext cx="1138238" cy="1189037"/>
          </a:xfrm>
          <a:prstGeom prst="rect">
            <a:avLst/>
          </a:prstGeom>
          <a:gradFill rotWithShape="0">
            <a:gsLst>
              <a:gs pos="0">
                <a:srgbClr val="00FF99"/>
              </a:gs>
              <a:gs pos="100000">
                <a:srgbClr val="CCFFCC"/>
              </a:gs>
            </a:gsLst>
            <a:path path="rect">
              <a:fillToRect l="100000" b="100000"/>
            </a:path>
          </a:gra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0" name="Rectangle 20"/>
          <p:cNvSpPr>
            <a:spLocks noChangeArrowheads="1"/>
          </p:cNvSpPr>
          <p:nvPr/>
        </p:nvSpPr>
        <p:spPr bwMode="auto">
          <a:xfrm>
            <a:off x="3349625" y="4235450"/>
            <a:ext cx="1138238" cy="1190625"/>
          </a:xfrm>
          <a:prstGeom prst="rect">
            <a:avLst/>
          </a:prstGeom>
          <a:solidFill>
            <a:srgbClr val="CCFFCC"/>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1" name="Oval 21"/>
          <p:cNvSpPr>
            <a:spLocks noChangeArrowheads="1"/>
          </p:cNvSpPr>
          <p:nvPr/>
        </p:nvSpPr>
        <p:spPr bwMode="auto">
          <a:xfrm>
            <a:off x="3144838" y="4010025"/>
            <a:ext cx="161925" cy="169863"/>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42" name="Line 22"/>
          <p:cNvSpPr>
            <a:spLocks noChangeShapeType="1"/>
          </p:cNvSpPr>
          <p:nvPr/>
        </p:nvSpPr>
        <p:spPr bwMode="auto">
          <a:xfrm>
            <a:off x="2479675"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3" name="Line 23"/>
          <p:cNvSpPr>
            <a:spLocks noChangeShapeType="1"/>
          </p:cNvSpPr>
          <p:nvPr/>
        </p:nvSpPr>
        <p:spPr bwMode="auto">
          <a:xfrm>
            <a:off x="2770188"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4" name="Line 24"/>
          <p:cNvSpPr>
            <a:spLocks noChangeShapeType="1"/>
          </p:cNvSpPr>
          <p:nvPr/>
        </p:nvSpPr>
        <p:spPr bwMode="auto">
          <a:xfrm>
            <a:off x="3060700"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5" name="Line 25"/>
          <p:cNvSpPr>
            <a:spLocks noChangeShapeType="1"/>
          </p:cNvSpPr>
          <p:nvPr/>
        </p:nvSpPr>
        <p:spPr bwMode="auto">
          <a:xfrm>
            <a:off x="3341688"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6" name="Line 26"/>
          <p:cNvSpPr>
            <a:spLocks noChangeShapeType="1"/>
          </p:cNvSpPr>
          <p:nvPr/>
        </p:nvSpPr>
        <p:spPr bwMode="auto">
          <a:xfrm>
            <a:off x="3641725"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7" name="Line 27"/>
          <p:cNvSpPr>
            <a:spLocks noChangeShapeType="1"/>
          </p:cNvSpPr>
          <p:nvPr/>
        </p:nvSpPr>
        <p:spPr bwMode="auto">
          <a:xfrm>
            <a:off x="3932238"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8" name="Line 28"/>
          <p:cNvSpPr>
            <a:spLocks noChangeShapeType="1"/>
          </p:cNvSpPr>
          <p:nvPr/>
        </p:nvSpPr>
        <p:spPr bwMode="auto">
          <a:xfrm>
            <a:off x="4224338"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49" name="Line 29"/>
          <p:cNvSpPr>
            <a:spLocks noChangeShapeType="1"/>
          </p:cNvSpPr>
          <p:nvPr/>
        </p:nvSpPr>
        <p:spPr bwMode="auto">
          <a:xfrm>
            <a:off x="4495800" y="5327650"/>
            <a:ext cx="0" cy="246063"/>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0" name="Line 30"/>
          <p:cNvSpPr>
            <a:spLocks noChangeShapeType="1"/>
          </p:cNvSpPr>
          <p:nvPr/>
        </p:nvSpPr>
        <p:spPr bwMode="auto">
          <a:xfrm flipH="1">
            <a:off x="2073275" y="5143500"/>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1" name="Line 31"/>
          <p:cNvSpPr>
            <a:spLocks noChangeShapeType="1"/>
          </p:cNvSpPr>
          <p:nvPr/>
        </p:nvSpPr>
        <p:spPr bwMode="auto">
          <a:xfrm flipH="1">
            <a:off x="2073275" y="4838700"/>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2" name="Line 32"/>
          <p:cNvSpPr>
            <a:spLocks noChangeShapeType="1"/>
          </p:cNvSpPr>
          <p:nvPr/>
        </p:nvSpPr>
        <p:spPr bwMode="auto">
          <a:xfrm flipH="1">
            <a:off x="2073275" y="4533900"/>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3" name="Line 33"/>
          <p:cNvSpPr>
            <a:spLocks noChangeShapeType="1"/>
          </p:cNvSpPr>
          <p:nvPr/>
        </p:nvSpPr>
        <p:spPr bwMode="auto">
          <a:xfrm flipH="1">
            <a:off x="2073275" y="4227513"/>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4" name="Line 34"/>
          <p:cNvSpPr>
            <a:spLocks noChangeShapeType="1"/>
          </p:cNvSpPr>
          <p:nvPr/>
        </p:nvSpPr>
        <p:spPr bwMode="auto">
          <a:xfrm flipH="1">
            <a:off x="2073275" y="3921125"/>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5" name="Line 35"/>
          <p:cNvSpPr>
            <a:spLocks noChangeShapeType="1"/>
          </p:cNvSpPr>
          <p:nvPr/>
        </p:nvSpPr>
        <p:spPr bwMode="auto">
          <a:xfrm flipH="1">
            <a:off x="2073275" y="3616325"/>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6" name="Line 36"/>
          <p:cNvSpPr>
            <a:spLocks noChangeShapeType="1"/>
          </p:cNvSpPr>
          <p:nvPr/>
        </p:nvSpPr>
        <p:spPr bwMode="auto">
          <a:xfrm flipH="1">
            <a:off x="2073275" y="3308350"/>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7" name="Line 37"/>
          <p:cNvSpPr>
            <a:spLocks noChangeShapeType="1"/>
          </p:cNvSpPr>
          <p:nvPr/>
        </p:nvSpPr>
        <p:spPr bwMode="auto">
          <a:xfrm flipH="1">
            <a:off x="2073275" y="3022600"/>
            <a:ext cx="20478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8" name="Line 38"/>
          <p:cNvSpPr>
            <a:spLocks noChangeShapeType="1"/>
          </p:cNvSpPr>
          <p:nvPr/>
        </p:nvSpPr>
        <p:spPr bwMode="auto">
          <a:xfrm flipV="1">
            <a:off x="2182813" y="2649538"/>
            <a:ext cx="0" cy="2782887"/>
          </a:xfrm>
          <a:prstGeom prst="line">
            <a:avLst/>
          </a:prstGeom>
          <a:noFill/>
          <a:ln w="127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59" name="Line 39"/>
          <p:cNvSpPr>
            <a:spLocks noChangeShapeType="1"/>
          </p:cNvSpPr>
          <p:nvPr/>
        </p:nvSpPr>
        <p:spPr bwMode="auto">
          <a:xfrm>
            <a:off x="2195513" y="5432425"/>
            <a:ext cx="2600325" cy="0"/>
          </a:xfrm>
          <a:prstGeom prst="line">
            <a:avLst/>
          </a:prstGeom>
          <a:noFill/>
          <a:ln w="127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60" name="Oval 40"/>
          <p:cNvSpPr>
            <a:spLocks noChangeArrowheads="1"/>
          </p:cNvSpPr>
          <p:nvPr/>
        </p:nvSpPr>
        <p:spPr bwMode="auto">
          <a:xfrm>
            <a:off x="3008313" y="3679825"/>
            <a:ext cx="158750" cy="169863"/>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1" name="Oval 41"/>
          <p:cNvSpPr>
            <a:spLocks noChangeArrowheads="1"/>
          </p:cNvSpPr>
          <p:nvPr/>
        </p:nvSpPr>
        <p:spPr bwMode="auto">
          <a:xfrm>
            <a:off x="3095625" y="4516438"/>
            <a:ext cx="122238" cy="133350"/>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2" name="Oval 42"/>
          <p:cNvSpPr>
            <a:spLocks noChangeArrowheads="1"/>
          </p:cNvSpPr>
          <p:nvPr/>
        </p:nvSpPr>
        <p:spPr bwMode="auto">
          <a:xfrm>
            <a:off x="3217863" y="3449638"/>
            <a:ext cx="266700" cy="277812"/>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3" name="Oval 43"/>
          <p:cNvSpPr>
            <a:spLocks noChangeArrowheads="1"/>
          </p:cNvSpPr>
          <p:nvPr/>
        </p:nvSpPr>
        <p:spPr bwMode="auto">
          <a:xfrm>
            <a:off x="3578225" y="3913188"/>
            <a:ext cx="160338" cy="169862"/>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4" name="Rectangle 44"/>
          <p:cNvSpPr>
            <a:spLocks noChangeArrowheads="1"/>
          </p:cNvSpPr>
          <p:nvPr/>
        </p:nvSpPr>
        <p:spPr bwMode="auto">
          <a:xfrm>
            <a:off x="3322638" y="3792538"/>
            <a:ext cx="27305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KIS</a:t>
            </a:r>
          </a:p>
        </p:txBody>
      </p:sp>
      <p:sp>
        <p:nvSpPr>
          <p:cNvPr id="133165" name="Oval 45"/>
          <p:cNvSpPr>
            <a:spLocks noChangeArrowheads="1"/>
          </p:cNvSpPr>
          <p:nvPr/>
        </p:nvSpPr>
        <p:spPr bwMode="auto">
          <a:xfrm>
            <a:off x="3924300" y="3330575"/>
            <a:ext cx="114300" cy="115888"/>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6" name="Oval 46"/>
          <p:cNvSpPr>
            <a:spLocks noChangeArrowheads="1"/>
          </p:cNvSpPr>
          <p:nvPr/>
        </p:nvSpPr>
        <p:spPr bwMode="auto">
          <a:xfrm>
            <a:off x="3816350" y="4699000"/>
            <a:ext cx="309563" cy="327025"/>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7" name="Oval 47"/>
          <p:cNvSpPr>
            <a:spLocks noChangeArrowheads="1"/>
          </p:cNvSpPr>
          <p:nvPr/>
        </p:nvSpPr>
        <p:spPr bwMode="auto">
          <a:xfrm>
            <a:off x="2697163" y="4144963"/>
            <a:ext cx="163512" cy="166687"/>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8" name="Oval 48"/>
          <p:cNvSpPr>
            <a:spLocks noChangeArrowheads="1"/>
          </p:cNvSpPr>
          <p:nvPr/>
        </p:nvSpPr>
        <p:spPr bwMode="auto">
          <a:xfrm>
            <a:off x="3887788" y="3540125"/>
            <a:ext cx="160337" cy="168275"/>
          </a:xfrm>
          <a:prstGeom prst="ellipse">
            <a:avLst/>
          </a:prstGeom>
          <a:solidFill>
            <a:schemeClr val="accent1"/>
          </a:solidFill>
          <a:ln w="12700">
            <a:solidFill>
              <a:schemeClr val="accent1"/>
            </a:solidFill>
            <a:round/>
            <a:headEnd/>
            <a:tailEnd/>
          </a:ln>
          <a:effectLst>
            <a:outerShdw dist="35921" dir="2700000" algn="ctr" rotWithShape="0">
              <a:srgbClr val="0D1837"/>
            </a:outerShdw>
          </a:effectLst>
        </p:spPr>
        <p:txBody>
          <a:bodyPr wrap="none" anchor="ctr"/>
          <a:lstStyle/>
          <a:p>
            <a:endParaRPr lang="en-GB"/>
          </a:p>
        </p:txBody>
      </p:sp>
      <p:sp>
        <p:nvSpPr>
          <p:cNvPr id="133169" name="Rectangle 49"/>
          <p:cNvSpPr>
            <a:spLocks noChangeArrowheads="1"/>
          </p:cNvSpPr>
          <p:nvPr/>
        </p:nvSpPr>
        <p:spPr bwMode="auto">
          <a:xfrm>
            <a:off x="2752725" y="3541713"/>
            <a:ext cx="27305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DIP</a:t>
            </a:r>
          </a:p>
        </p:txBody>
      </p:sp>
      <p:sp>
        <p:nvSpPr>
          <p:cNvPr id="133170" name="Rectangle 50"/>
          <p:cNvSpPr>
            <a:spLocks noChangeArrowheads="1"/>
          </p:cNvSpPr>
          <p:nvPr/>
        </p:nvSpPr>
        <p:spPr bwMode="auto">
          <a:xfrm>
            <a:off x="2797175" y="4527550"/>
            <a:ext cx="366713"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AVM</a:t>
            </a:r>
            <a:r>
              <a:rPr lang="de-DE" altLang="en-US" sz="900" baseline="30000">
                <a:latin typeface="Arial" charset="0"/>
              </a:rPr>
              <a:t>*</a:t>
            </a:r>
          </a:p>
        </p:txBody>
      </p:sp>
      <p:sp>
        <p:nvSpPr>
          <p:cNvPr id="133171" name="Rectangle 51"/>
          <p:cNvSpPr>
            <a:spLocks noChangeArrowheads="1"/>
          </p:cNvSpPr>
          <p:nvPr/>
        </p:nvSpPr>
        <p:spPr bwMode="auto">
          <a:xfrm>
            <a:off x="2963863" y="3308350"/>
            <a:ext cx="46037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EPOS</a:t>
            </a:r>
            <a:r>
              <a:rPr lang="de-DE" altLang="en-US" sz="900" baseline="30000">
                <a:latin typeface="Arial" charset="0"/>
              </a:rPr>
              <a:t>**</a:t>
            </a:r>
          </a:p>
        </p:txBody>
      </p:sp>
      <p:sp>
        <p:nvSpPr>
          <p:cNvPr id="133172" name="Rectangle 52"/>
          <p:cNvSpPr>
            <a:spLocks noChangeArrowheads="1"/>
          </p:cNvSpPr>
          <p:nvPr/>
        </p:nvSpPr>
        <p:spPr bwMode="auto">
          <a:xfrm>
            <a:off x="3667125" y="3189288"/>
            <a:ext cx="485775"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PAISY</a:t>
            </a:r>
            <a:r>
              <a:rPr lang="de-DE" altLang="en-US" sz="900" baseline="30000">
                <a:latin typeface="Arial" charset="0"/>
              </a:rPr>
              <a:t>**</a:t>
            </a:r>
          </a:p>
        </p:txBody>
      </p:sp>
      <p:sp>
        <p:nvSpPr>
          <p:cNvPr id="133173" name="Rectangle 53"/>
          <p:cNvSpPr>
            <a:spLocks noChangeArrowheads="1"/>
          </p:cNvSpPr>
          <p:nvPr/>
        </p:nvSpPr>
        <p:spPr bwMode="auto">
          <a:xfrm>
            <a:off x="2687638" y="3957638"/>
            <a:ext cx="47625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ZEPEM</a:t>
            </a:r>
          </a:p>
        </p:txBody>
      </p:sp>
      <p:sp>
        <p:nvSpPr>
          <p:cNvPr id="133174" name="Rectangle 54"/>
          <p:cNvSpPr>
            <a:spLocks noChangeArrowheads="1"/>
          </p:cNvSpPr>
          <p:nvPr/>
        </p:nvSpPr>
        <p:spPr bwMode="auto">
          <a:xfrm>
            <a:off x="3636963" y="3727450"/>
            <a:ext cx="62230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Rente Ost</a:t>
            </a:r>
          </a:p>
        </p:txBody>
      </p:sp>
      <p:sp>
        <p:nvSpPr>
          <p:cNvPr id="133175" name="Rectangle 55"/>
          <p:cNvSpPr>
            <a:spLocks noChangeArrowheads="1"/>
          </p:cNvSpPr>
          <p:nvPr/>
        </p:nvSpPr>
        <p:spPr bwMode="auto">
          <a:xfrm>
            <a:off x="2349500" y="3995738"/>
            <a:ext cx="36195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Reha</a:t>
            </a:r>
          </a:p>
        </p:txBody>
      </p:sp>
      <p:sp>
        <p:nvSpPr>
          <p:cNvPr id="133176" name="Rectangle 56"/>
          <p:cNvSpPr>
            <a:spLocks noChangeArrowheads="1"/>
          </p:cNvSpPr>
          <p:nvPr/>
        </p:nvSpPr>
        <p:spPr bwMode="auto">
          <a:xfrm>
            <a:off x="4027488" y="5027613"/>
            <a:ext cx="323850"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0890" tIns="19689" rIns="40890" bIns="19689">
            <a:spAutoFit/>
          </a:bodyPr>
          <a:lstStyle>
            <a:lvl1pPr algn="l" defTabSz="142875">
              <a:defRPr sz="2400">
                <a:solidFill>
                  <a:schemeClr val="tx1"/>
                </a:solidFill>
                <a:latin typeface="Times New Roman" pitchFamily="18" charset="0"/>
              </a:defRPr>
            </a:lvl1pPr>
            <a:lvl2pPr marL="241300" algn="l" defTabSz="142875">
              <a:defRPr sz="2400">
                <a:solidFill>
                  <a:schemeClr val="tx1"/>
                </a:solidFill>
                <a:latin typeface="Times New Roman" pitchFamily="18" charset="0"/>
              </a:defRPr>
            </a:lvl2pPr>
            <a:lvl3pPr marL="479425" algn="l" defTabSz="142875">
              <a:defRPr sz="2400">
                <a:solidFill>
                  <a:schemeClr val="tx1"/>
                </a:solidFill>
                <a:latin typeface="Times New Roman" pitchFamily="18" charset="0"/>
              </a:defRPr>
            </a:lvl3pPr>
            <a:lvl4pPr marL="722313" algn="l" defTabSz="142875">
              <a:defRPr sz="2400">
                <a:solidFill>
                  <a:schemeClr val="tx1"/>
                </a:solidFill>
                <a:latin typeface="Times New Roman" pitchFamily="18" charset="0"/>
              </a:defRPr>
            </a:lvl4pPr>
            <a:lvl5pPr marL="963613" algn="l" defTabSz="142875">
              <a:defRPr sz="2400">
                <a:solidFill>
                  <a:schemeClr val="tx1"/>
                </a:solidFill>
                <a:latin typeface="Times New Roman" pitchFamily="18" charset="0"/>
              </a:defRPr>
            </a:lvl5pPr>
            <a:lvl6pPr marL="1420813" defTabSz="142875" eaLnBrk="0" fontAlgn="base" hangingPunct="0">
              <a:spcBef>
                <a:spcPct val="0"/>
              </a:spcBef>
              <a:spcAft>
                <a:spcPct val="0"/>
              </a:spcAft>
              <a:defRPr sz="2400">
                <a:solidFill>
                  <a:schemeClr val="tx1"/>
                </a:solidFill>
                <a:latin typeface="Times New Roman" pitchFamily="18" charset="0"/>
              </a:defRPr>
            </a:lvl6pPr>
            <a:lvl7pPr marL="1878013" defTabSz="142875" eaLnBrk="0" fontAlgn="base" hangingPunct="0">
              <a:spcBef>
                <a:spcPct val="0"/>
              </a:spcBef>
              <a:spcAft>
                <a:spcPct val="0"/>
              </a:spcAft>
              <a:defRPr sz="2400">
                <a:solidFill>
                  <a:schemeClr val="tx1"/>
                </a:solidFill>
                <a:latin typeface="Times New Roman" pitchFamily="18" charset="0"/>
              </a:defRPr>
            </a:lvl7pPr>
            <a:lvl8pPr marL="2335213" defTabSz="142875" eaLnBrk="0" fontAlgn="base" hangingPunct="0">
              <a:spcBef>
                <a:spcPct val="0"/>
              </a:spcBef>
              <a:spcAft>
                <a:spcPct val="0"/>
              </a:spcAft>
              <a:defRPr sz="2400">
                <a:solidFill>
                  <a:schemeClr val="tx1"/>
                </a:solidFill>
                <a:latin typeface="Times New Roman" pitchFamily="18" charset="0"/>
              </a:defRPr>
            </a:lvl8pPr>
            <a:lvl9pPr marL="2792413" defTabSz="1428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900">
                <a:latin typeface="Arial" charset="0"/>
              </a:rPr>
              <a:t>RDS</a:t>
            </a:r>
          </a:p>
        </p:txBody>
      </p:sp>
      <p:sp>
        <p:nvSpPr>
          <p:cNvPr id="133177" name="Rectangle 57"/>
          <p:cNvSpPr>
            <a:spLocks noChangeArrowheads="1"/>
          </p:cNvSpPr>
          <p:nvPr/>
        </p:nvSpPr>
        <p:spPr bwMode="auto">
          <a:xfrm>
            <a:off x="4826000" y="2917825"/>
            <a:ext cx="4524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36" tIns="27261" rIns="56036" bIns="27261">
            <a:spAutoFit/>
          </a:bodyPr>
          <a:lstStyle>
            <a:lvl1pPr algn="l" defTabSz="288925">
              <a:defRPr sz="2400">
                <a:solidFill>
                  <a:schemeClr val="tx1"/>
                </a:solidFill>
                <a:latin typeface="Times New Roman" pitchFamily="18" charset="0"/>
              </a:defRPr>
            </a:lvl1pPr>
            <a:lvl2pPr marL="344488" algn="l" defTabSz="288925">
              <a:defRPr sz="2400">
                <a:solidFill>
                  <a:schemeClr val="tx1"/>
                </a:solidFill>
                <a:latin typeface="Times New Roman" pitchFamily="18" charset="0"/>
              </a:defRPr>
            </a:lvl2pPr>
            <a:lvl3pPr marL="687388" algn="l" defTabSz="288925">
              <a:defRPr sz="2400">
                <a:solidFill>
                  <a:schemeClr val="tx1"/>
                </a:solidFill>
                <a:latin typeface="Times New Roman" pitchFamily="18" charset="0"/>
              </a:defRPr>
            </a:lvl3pPr>
            <a:lvl4pPr marL="1030288" algn="l" defTabSz="288925">
              <a:defRPr sz="2400">
                <a:solidFill>
                  <a:schemeClr val="tx1"/>
                </a:solidFill>
                <a:latin typeface="Times New Roman" pitchFamily="18" charset="0"/>
              </a:defRPr>
            </a:lvl4pPr>
            <a:lvl5pPr marL="1373188" algn="l" defTabSz="288925">
              <a:defRPr sz="2400">
                <a:solidFill>
                  <a:schemeClr val="tx1"/>
                </a:solidFill>
                <a:latin typeface="Times New Roman" pitchFamily="18" charset="0"/>
              </a:defRPr>
            </a:lvl5pPr>
            <a:lvl6pPr marL="1830388" defTabSz="288925" eaLnBrk="0" fontAlgn="base" hangingPunct="0">
              <a:spcBef>
                <a:spcPct val="0"/>
              </a:spcBef>
              <a:spcAft>
                <a:spcPct val="0"/>
              </a:spcAft>
              <a:defRPr sz="2400">
                <a:solidFill>
                  <a:schemeClr val="tx1"/>
                </a:solidFill>
                <a:latin typeface="Times New Roman" pitchFamily="18" charset="0"/>
              </a:defRPr>
            </a:lvl6pPr>
            <a:lvl7pPr marL="2287588" defTabSz="288925" eaLnBrk="0" fontAlgn="base" hangingPunct="0">
              <a:spcBef>
                <a:spcPct val="0"/>
              </a:spcBef>
              <a:spcAft>
                <a:spcPct val="0"/>
              </a:spcAft>
              <a:defRPr sz="2400">
                <a:solidFill>
                  <a:schemeClr val="tx1"/>
                </a:solidFill>
                <a:latin typeface="Times New Roman" pitchFamily="18" charset="0"/>
              </a:defRPr>
            </a:lvl7pPr>
            <a:lvl8pPr marL="2744788" defTabSz="288925" eaLnBrk="0" fontAlgn="base" hangingPunct="0">
              <a:spcBef>
                <a:spcPct val="0"/>
              </a:spcBef>
              <a:spcAft>
                <a:spcPct val="0"/>
              </a:spcAft>
              <a:defRPr sz="2400">
                <a:solidFill>
                  <a:schemeClr val="tx1"/>
                </a:solidFill>
                <a:latin typeface="Times New Roman" pitchFamily="18" charset="0"/>
              </a:defRPr>
            </a:lvl8pPr>
            <a:lvl9pPr marL="3201988" defTabSz="2889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Ziel!</a:t>
            </a:r>
          </a:p>
        </p:txBody>
      </p:sp>
      <p:sp>
        <p:nvSpPr>
          <p:cNvPr id="133178" name="Rectangle 58"/>
          <p:cNvSpPr>
            <a:spLocks noChangeArrowheads="1"/>
          </p:cNvSpPr>
          <p:nvPr/>
        </p:nvSpPr>
        <p:spPr bwMode="auto">
          <a:xfrm rot="5400000">
            <a:off x="4187825" y="4705350"/>
            <a:ext cx="136366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36" tIns="27261" rIns="56036" bIns="27261">
            <a:spAutoFit/>
          </a:bodyPr>
          <a:lstStyle>
            <a:lvl1pPr algn="l" defTabSz="288925">
              <a:defRPr sz="2400">
                <a:solidFill>
                  <a:schemeClr val="tx1"/>
                </a:solidFill>
                <a:latin typeface="Times New Roman" pitchFamily="18" charset="0"/>
              </a:defRPr>
            </a:lvl1pPr>
            <a:lvl2pPr marL="344488" algn="l" defTabSz="288925">
              <a:defRPr sz="2400">
                <a:solidFill>
                  <a:schemeClr val="tx1"/>
                </a:solidFill>
                <a:latin typeface="Times New Roman" pitchFamily="18" charset="0"/>
              </a:defRPr>
            </a:lvl2pPr>
            <a:lvl3pPr marL="687388" algn="l" defTabSz="288925">
              <a:defRPr sz="2400">
                <a:solidFill>
                  <a:schemeClr val="tx1"/>
                </a:solidFill>
                <a:latin typeface="Times New Roman" pitchFamily="18" charset="0"/>
              </a:defRPr>
            </a:lvl3pPr>
            <a:lvl4pPr marL="1030288" algn="l" defTabSz="288925">
              <a:defRPr sz="2400">
                <a:solidFill>
                  <a:schemeClr val="tx1"/>
                </a:solidFill>
                <a:latin typeface="Times New Roman" pitchFamily="18" charset="0"/>
              </a:defRPr>
            </a:lvl4pPr>
            <a:lvl5pPr marL="1373188" algn="l" defTabSz="288925">
              <a:defRPr sz="2400">
                <a:solidFill>
                  <a:schemeClr val="tx1"/>
                </a:solidFill>
                <a:latin typeface="Times New Roman" pitchFamily="18" charset="0"/>
              </a:defRPr>
            </a:lvl5pPr>
            <a:lvl6pPr marL="1830388" defTabSz="288925" eaLnBrk="0" fontAlgn="base" hangingPunct="0">
              <a:spcBef>
                <a:spcPct val="0"/>
              </a:spcBef>
              <a:spcAft>
                <a:spcPct val="0"/>
              </a:spcAft>
              <a:defRPr sz="2400">
                <a:solidFill>
                  <a:schemeClr val="tx1"/>
                </a:solidFill>
                <a:latin typeface="Times New Roman" pitchFamily="18" charset="0"/>
              </a:defRPr>
            </a:lvl6pPr>
            <a:lvl7pPr marL="2287588" defTabSz="288925" eaLnBrk="0" fontAlgn="base" hangingPunct="0">
              <a:spcBef>
                <a:spcPct val="0"/>
              </a:spcBef>
              <a:spcAft>
                <a:spcPct val="0"/>
              </a:spcAft>
              <a:defRPr sz="2400">
                <a:solidFill>
                  <a:schemeClr val="tx1"/>
                </a:solidFill>
                <a:latin typeface="Times New Roman" pitchFamily="18" charset="0"/>
              </a:defRPr>
            </a:lvl7pPr>
            <a:lvl8pPr marL="2744788" defTabSz="288925" eaLnBrk="0" fontAlgn="base" hangingPunct="0">
              <a:spcBef>
                <a:spcPct val="0"/>
              </a:spcBef>
              <a:spcAft>
                <a:spcPct val="0"/>
              </a:spcAft>
              <a:defRPr sz="2400">
                <a:solidFill>
                  <a:schemeClr val="tx1"/>
                </a:solidFill>
                <a:latin typeface="Times New Roman" pitchFamily="18" charset="0"/>
              </a:defRPr>
            </a:lvl8pPr>
            <a:lvl9pPr marL="3201988" defTabSz="2889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neu analysieren</a:t>
            </a:r>
          </a:p>
        </p:txBody>
      </p:sp>
      <p:sp>
        <p:nvSpPr>
          <p:cNvPr id="133179" name="Rectangle 59"/>
          <p:cNvSpPr>
            <a:spLocks noChangeArrowheads="1"/>
          </p:cNvSpPr>
          <p:nvPr/>
        </p:nvSpPr>
        <p:spPr bwMode="auto">
          <a:xfrm>
            <a:off x="365125" y="2941638"/>
            <a:ext cx="16637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36" tIns="27261" rIns="56036" bIns="27261">
            <a:spAutoFit/>
          </a:bodyPr>
          <a:lstStyle>
            <a:lvl1pPr algn="l" defTabSz="288925">
              <a:defRPr sz="2400">
                <a:solidFill>
                  <a:schemeClr val="tx1"/>
                </a:solidFill>
                <a:latin typeface="Times New Roman" pitchFamily="18" charset="0"/>
              </a:defRPr>
            </a:lvl1pPr>
            <a:lvl2pPr marL="344488" algn="l" defTabSz="288925">
              <a:defRPr sz="2400">
                <a:solidFill>
                  <a:schemeClr val="tx1"/>
                </a:solidFill>
                <a:latin typeface="Times New Roman" pitchFamily="18" charset="0"/>
              </a:defRPr>
            </a:lvl2pPr>
            <a:lvl3pPr marL="687388" algn="l" defTabSz="288925">
              <a:defRPr sz="2400">
                <a:solidFill>
                  <a:schemeClr val="tx1"/>
                </a:solidFill>
                <a:latin typeface="Times New Roman" pitchFamily="18" charset="0"/>
              </a:defRPr>
            </a:lvl3pPr>
            <a:lvl4pPr marL="1030288" algn="l" defTabSz="288925">
              <a:defRPr sz="2400">
                <a:solidFill>
                  <a:schemeClr val="tx1"/>
                </a:solidFill>
                <a:latin typeface="Times New Roman" pitchFamily="18" charset="0"/>
              </a:defRPr>
            </a:lvl4pPr>
            <a:lvl5pPr marL="1373188" algn="l" defTabSz="288925">
              <a:defRPr sz="2400">
                <a:solidFill>
                  <a:schemeClr val="tx1"/>
                </a:solidFill>
                <a:latin typeface="Times New Roman" pitchFamily="18" charset="0"/>
              </a:defRPr>
            </a:lvl5pPr>
            <a:lvl6pPr marL="1830388" defTabSz="288925" eaLnBrk="0" fontAlgn="base" hangingPunct="0">
              <a:spcBef>
                <a:spcPct val="0"/>
              </a:spcBef>
              <a:spcAft>
                <a:spcPct val="0"/>
              </a:spcAft>
              <a:defRPr sz="2400">
                <a:solidFill>
                  <a:schemeClr val="tx1"/>
                </a:solidFill>
                <a:latin typeface="Times New Roman" pitchFamily="18" charset="0"/>
              </a:defRPr>
            </a:lvl6pPr>
            <a:lvl7pPr marL="2287588" defTabSz="288925" eaLnBrk="0" fontAlgn="base" hangingPunct="0">
              <a:spcBef>
                <a:spcPct val="0"/>
              </a:spcBef>
              <a:spcAft>
                <a:spcPct val="0"/>
              </a:spcAft>
              <a:defRPr sz="2400">
                <a:solidFill>
                  <a:schemeClr val="tx1"/>
                </a:solidFill>
                <a:latin typeface="Times New Roman" pitchFamily="18" charset="0"/>
              </a:defRPr>
            </a:lvl7pPr>
            <a:lvl8pPr marL="2744788" defTabSz="288925" eaLnBrk="0" fontAlgn="base" hangingPunct="0">
              <a:spcBef>
                <a:spcPct val="0"/>
              </a:spcBef>
              <a:spcAft>
                <a:spcPct val="0"/>
              </a:spcAft>
              <a:defRPr sz="2400">
                <a:solidFill>
                  <a:schemeClr val="tx1"/>
                </a:solidFill>
                <a:latin typeface="Times New Roman" pitchFamily="18" charset="0"/>
              </a:defRPr>
            </a:lvl8pPr>
            <a:lvl9pPr marL="3201988" defTabSz="2889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neu programmieren</a:t>
            </a:r>
          </a:p>
        </p:txBody>
      </p:sp>
      <p:sp>
        <p:nvSpPr>
          <p:cNvPr id="133180" name="Rectangle 60"/>
          <p:cNvSpPr>
            <a:spLocks noChangeArrowheads="1"/>
          </p:cNvSpPr>
          <p:nvPr/>
        </p:nvSpPr>
        <p:spPr bwMode="auto">
          <a:xfrm>
            <a:off x="711200" y="4778375"/>
            <a:ext cx="12160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6036" tIns="27261" rIns="56036" bIns="27261">
            <a:spAutoFit/>
          </a:bodyPr>
          <a:lstStyle>
            <a:lvl1pPr algn="l" defTabSz="288925">
              <a:defRPr sz="2400">
                <a:solidFill>
                  <a:schemeClr val="tx1"/>
                </a:solidFill>
                <a:latin typeface="Times New Roman" pitchFamily="18" charset="0"/>
              </a:defRPr>
            </a:lvl1pPr>
            <a:lvl2pPr marL="344488" algn="l" defTabSz="288925">
              <a:defRPr sz="2400">
                <a:solidFill>
                  <a:schemeClr val="tx1"/>
                </a:solidFill>
                <a:latin typeface="Times New Roman" pitchFamily="18" charset="0"/>
              </a:defRPr>
            </a:lvl2pPr>
            <a:lvl3pPr marL="687388" algn="l" defTabSz="288925">
              <a:defRPr sz="2400">
                <a:solidFill>
                  <a:schemeClr val="tx1"/>
                </a:solidFill>
                <a:latin typeface="Times New Roman" pitchFamily="18" charset="0"/>
              </a:defRPr>
            </a:lvl3pPr>
            <a:lvl4pPr marL="1030288" algn="l" defTabSz="288925">
              <a:defRPr sz="2400">
                <a:solidFill>
                  <a:schemeClr val="tx1"/>
                </a:solidFill>
                <a:latin typeface="Times New Roman" pitchFamily="18" charset="0"/>
              </a:defRPr>
            </a:lvl4pPr>
            <a:lvl5pPr marL="1373188" algn="l" defTabSz="288925">
              <a:defRPr sz="2400">
                <a:solidFill>
                  <a:schemeClr val="tx1"/>
                </a:solidFill>
                <a:latin typeface="Times New Roman" pitchFamily="18" charset="0"/>
              </a:defRPr>
            </a:lvl5pPr>
            <a:lvl6pPr marL="1830388" defTabSz="288925" eaLnBrk="0" fontAlgn="base" hangingPunct="0">
              <a:spcBef>
                <a:spcPct val="0"/>
              </a:spcBef>
              <a:spcAft>
                <a:spcPct val="0"/>
              </a:spcAft>
              <a:defRPr sz="2400">
                <a:solidFill>
                  <a:schemeClr val="tx1"/>
                </a:solidFill>
                <a:latin typeface="Times New Roman" pitchFamily="18" charset="0"/>
              </a:defRPr>
            </a:lvl6pPr>
            <a:lvl7pPr marL="2287588" defTabSz="288925" eaLnBrk="0" fontAlgn="base" hangingPunct="0">
              <a:spcBef>
                <a:spcPct val="0"/>
              </a:spcBef>
              <a:spcAft>
                <a:spcPct val="0"/>
              </a:spcAft>
              <a:defRPr sz="2400">
                <a:solidFill>
                  <a:schemeClr val="tx1"/>
                </a:solidFill>
                <a:latin typeface="Times New Roman" pitchFamily="18" charset="0"/>
              </a:defRPr>
            </a:lvl7pPr>
            <a:lvl8pPr marL="2744788" defTabSz="288925" eaLnBrk="0" fontAlgn="base" hangingPunct="0">
              <a:spcBef>
                <a:spcPct val="0"/>
              </a:spcBef>
              <a:spcAft>
                <a:spcPct val="0"/>
              </a:spcAft>
              <a:defRPr sz="2400">
                <a:solidFill>
                  <a:schemeClr val="tx1"/>
                </a:solidFill>
                <a:latin typeface="Times New Roman" pitchFamily="18" charset="0"/>
              </a:defRPr>
            </a:lvl8pPr>
            <a:lvl9pPr marL="3201988" defTabSz="28892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a:solidFill>
                  <a:srgbClr val="FFFF00"/>
                </a:solidFill>
                <a:latin typeface="Arial" charset="0"/>
              </a:rPr>
              <a:t>komplette</a:t>
            </a:r>
          </a:p>
          <a:p>
            <a:pPr algn="ctr">
              <a:lnSpc>
                <a:spcPct val="100000"/>
              </a:lnSpc>
            </a:pPr>
            <a:r>
              <a:rPr lang="de-DE" altLang="en-US" sz="1300">
                <a:solidFill>
                  <a:srgbClr val="FFFF00"/>
                </a:solidFill>
                <a:latin typeface="Arial" charset="0"/>
              </a:rPr>
              <a:t>Neuerstellung</a:t>
            </a:r>
          </a:p>
        </p:txBody>
      </p:sp>
      <p:sp>
        <p:nvSpPr>
          <p:cNvPr id="133181" name="AutoShape 61"/>
          <p:cNvSpPr>
            <a:spLocks noChangeArrowheads="1"/>
          </p:cNvSpPr>
          <p:nvPr/>
        </p:nvSpPr>
        <p:spPr bwMode="auto">
          <a:xfrm rot="2700000">
            <a:off x="1863725" y="2665413"/>
            <a:ext cx="298450" cy="292100"/>
          </a:xfrm>
          <a:prstGeom prst="rightArrow">
            <a:avLst>
              <a:gd name="adj1" fmla="val 50000"/>
              <a:gd name="adj2" fmla="val 51092"/>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2" name="AutoShape 62"/>
          <p:cNvSpPr>
            <a:spLocks noChangeArrowheads="1"/>
          </p:cNvSpPr>
          <p:nvPr/>
        </p:nvSpPr>
        <p:spPr bwMode="auto">
          <a:xfrm rot="18900000" flipH="1">
            <a:off x="4501357" y="2736056"/>
            <a:ext cx="296862" cy="288925"/>
          </a:xfrm>
          <a:prstGeom prst="rightArrow">
            <a:avLst>
              <a:gd name="adj1" fmla="val 50000"/>
              <a:gd name="adj2" fmla="val 51378"/>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3" name="AutoShape 63"/>
          <p:cNvSpPr>
            <a:spLocks noChangeArrowheads="1"/>
          </p:cNvSpPr>
          <p:nvPr/>
        </p:nvSpPr>
        <p:spPr bwMode="auto">
          <a:xfrm rot="13500000">
            <a:off x="4517232" y="5439569"/>
            <a:ext cx="293687" cy="288925"/>
          </a:xfrm>
          <a:prstGeom prst="rightArrow">
            <a:avLst>
              <a:gd name="adj1" fmla="val 50000"/>
              <a:gd name="adj2" fmla="val 50829"/>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4" name="AutoShape 64"/>
          <p:cNvSpPr>
            <a:spLocks noChangeArrowheads="1"/>
          </p:cNvSpPr>
          <p:nvPr/>
        </p:nvSpPr>
        <p:spPr bwMode="auto">
          <a:xfrm rot="8100000" flipH="1">
            <a:off x="1910556" y="5423694"/>
            <a:ext cx="293688" cy="292100"/>
          </a:xfrm>
          <a:prstGeom prst="rightArrow">
            <a:avLst>
              <a:gd name="adj1" fmla="val 50000"/>
              <a:gd name="adj2" fmla="val 50276"/>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6" name="Line 66"/>
          <p:cNvSpPr>
            <a:spLocks noChangeShapeType="1"/>
          </p:cNvSpPr>
          <p:nvPr/>
        </p:nvSpPr>
        <p:spPr bwMode="auto">
          <a:xfrm flipH="1">
            <a:off x="3176588" y="4151313"/>
            <a:ext cx="687387" cy="788987"/>
          </a:xfrm>
          <a:prstGeom prst="line">
            <a:avLst/>
          </a:prstGeom>
          <a:noFill/>
          <a:ln w="25400">
            <a:solidFill>
              <a:schemeClr val="accent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7" name="Line 67"/>
          <p:cNvSpPr>
            <a:spLocks noChangeShapeType="1"/>
          </p:cNvSpPr>
          <p:nvPr/>
        </p:nvSpPr>
        <p:spPr bwMode="auto">
          <a:xfrm>
            <a:off x="2995613" y="2719388"/>
            <a:ext cx="781050" cy="0"/>
          </a:xfrm>
          <a:prstGeom prst="line">
            <a:avLst/>
          </a:prstGeom>
          <a:noFill/>
          <a:ln w="25400">
            <a:solidFill>
              <a:schemeClr val="accent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8" name="Line 68"/>
          <p:cNvSpPr>
            <a:spLocks noChangeShapeType="1"/>
          </p:cNvSpPr>
          <p:nvPr/>
        </p:nvSpPr>
        <p:spPr bwMode="auto">
          <a:xfrm flipH="1">
            <a:off x="2986088" y="2900363"/>
            <a:ext cx="779462" cy="0"/>
          </a:xfrm>
          <a:prstGeom prst="line">
            <a:avLst/>
          </a:prstGeom>
          <a:noFill/>
          <a:ln w="25400">
            <a:solidFill>
              <a:schemeClr val="accent2"/>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9" name="Rectangle 69"/>
          <p:cNvSpPr>
            <a:spLocks noChangeArrowheads="1"/>
          </p:cNvSpPr>
          <p:nvPr/>
        </p:nvSpPr>
        <p:spPr bwMode="auto">
          <a:xfrm>
            <a:off x="3717925" y="4179888"/>
            <a:ext cx="29527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chemeClr val="accent2"/>
                </a:solidFill>
                <a:latin typeface="Arial" charset="0"/>
              </a:rPr>
              <a:t>1</a:t>
            </a:r>
          </a:p>
        </p:txBody>
      </p:sp>
      <p:sp>
        <p:nvSpPr>
          <p:cNvPr id="133190" name="Rectangle 70"/>
          <p:cNvSpPr>
            <a:spLocks noChangeArrowheads="1"/>
          </p:cNvSpPr>
          <p:nvPr/>
        </p:nvSpPr>
        <p:spPr bwMode="auto">
          <a:xfrm>
            <a:off x="2655888" y="2701925"/>
            <a:ext cx="2952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chemeClr val="accent2"/>
                </a:solidFill>
                <a:latin typeface="Arial" charset="0"/>
              </a:rPr>
              <a:t>2</a:t>
            </a:r>
          </a:p>
        </p:txBody>
      </p:sp>
      <p:sp>
        <p:nvSpPr>
          <p:cNvPr id="133191" name="Rectangle 71"/>
          <p:cNvSpPr>
            <a:spLocks noChangeArrowheads="1"/>
          </p:cNvSpPr>
          <p:nvPr/>
        </p:nvSpPr>
        <p:spPr bwMode="auto">
          <a:xfrm>
            <a:off x="3770313" y="2509838"/>
            <a:ext cx="295275"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840" tIns="43920" rIns="87840" bIns="4392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700">
                <a:solidFill>
                  <a:schemeClr val="accent2"/>
                </a:solidFill>
                <a:latin typeface="Arial" charset="0"/>
              </a:rPr>
              <a:t>3</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344613" y="582613"/>
            <a:ext cx="4876800" cy="720725"/>
          </a:xfrm>
        </p:spPr>
        <p:txBody>
          <a:bodyPr/>
          <a:lstStyle/>
          <a:p>
            <a:r>
              <a:rPr lang="de-DE" altLang="en-US"/>
              <a:t>Potentialanalyse Informatik</a:t>
            </a:r>
            <a:br>
              <a:rPr lang="de-DE" altLang="en-US"/>
            </a:br>
            <a:r>
              <a:rPr lang="de-DE" altLang="en-US" sz="1700" i="1"/>
              <a:t>6. Vorschlag: Wie soll es weitergehen?</a:t>
            </a:r>
          </a:p>
        </p:txBody>
      </p:sp>
      <p:sp>
        <p:nvSpPr>
          <p:cNvPr id="128009" name="Oval 9"/>
          <p:cNvSpPr>
            <a:spLocks noChangeArrowheads="1"/>
          </p:cNvSpPr>
          <p:nvPr/>
        </p:nvSpPr>
        <p:spPr bwMode="auto">
          <a:xfrm>
            <a:off x="7767638" y="962025"/>
            <a:ext cx="917575" cy="436563"/>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de-DE" altLang="en-US" sz="1000">
              <a:latin typeface="Arial" charset="0"/>
            </a:endParaRPr>
          </a:p>
          <a:p>
            <a:pPr algn="ctr">
              <a:lnSpc>
                <a:spcPct val="100000"/>
              </a:lnSpc>
            </a:pPr>
            <a:endParaRPr lang="de-DE" altLang="en-US" sz="1000">
              <a:latin typeface="Arial" charset="0"/>
            </a:endParaRPr>
          </a:p>
          <a:p>
            <a:pPr algn="ctr">
              <a:lnSpc>
                <a:spcPct val="100000"/>
              </a:lnSpc>
            </a:pPr>
            <a:r>
              <a:rPr lang="de-DE" altLang="en-US" sz="1000">
                <a:latin typeface="Arial" charset="0"/>
              </a:rPr>
              <a:t>Technik</a:t>
            </a:r>
          </a:p>
          <a:p>
            <a:pPr algn="ctr">
              <a:lnSpc>
                <a:spcPct val="100000"/>
              </a:lnSpc>
            </a:pPr>
            <a:endParaRPr lang="de-DE" altLang="en-US" sz="1000">
              <a:latin typeface="Arial" charset="0"/>
            </a:endParaRPr>
          </a:p>
        </p:txBody>
      </p:sp>
      <p:sp>
        <p:nvSpPr>
          <p:cNvPr id="128010" name="Oval 10"/>
          <p:cNvSpPr>
            <a:spLocks noChangeArrowheads="1"/>
          </p:cNvSpPr>
          <p:nvPr/>
        </p:nvSpPr>
        <p:spPr bwMode="auto">
          <a:xfrm>
            <a:off x="7770813" y="288925"/>
            <a:ext cx="917575" cy="434975"/>
          </a:xfrm>
          <a:prstGeom prst="ellipse">
            <a:avLst/>
          </a:prstGeom>
          <a:solidFill>
            <a:srgbClr val="FFFFFF"/>
          </a:solidFill>
          <a:ln>
            <a:noFill/>
          </a:ln>
          <a:effectLst>
            <a:prstShdw prst="shdw17" dist="17961" dir="2700000">
              <a:srgbClr val="FFFFFF">
                <a:gamma/>
                <a:shade val="60000"/>
                <a:invGamma/>
              </a:srgbClr>
            </a:prstShdw>
          </a:effectLst>
          <a:extLst>
            <a:ext uri="{91240B29-F687-4F45-9708-019B960494DF}">
              <a14:hiddenLine xmlns:a14="http://schemas.microsoft.com/office/drawing/2010/main" w="12700">
                <a:solidFill>
                  <a:srgbClr val="000000"/>
                </a:solidFill>
                <a:round/>
                <a:headEnd/>
                <a:tailEnd/>
              </a14:hiddenLine>
            </a:ext>
          </a:ex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solidFill>
                  <a:schemeClr val="bg1"/>
                </a:solidFill>
                <a:latin typeface="Arial" charset="0"/>
              </a:rPr>
              <a:t>Mitarbeiter</a:t>
            </a:r>
          </a:p>
        </p:txBody>
      </p:sp>
      <p:sp>
        <p:nvSpPr>
          <p:cNvPr id="128011" name="Oval 11"/>
          <p:cNvSpPr>
            <a:spLocks noChangeArrowheads="1"/>
          </p:cNvSpPr>
          <p:nvPr/>
        </p:nvSpPr>
        <p:spPr bwMode="auto">
          <a:xfrm>
            <a:off x="8329613" y="623888"/>
            <a:ext cx="919162"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      Prozesse</a:t>
            </a:r>
          </a:p>
        </p:txBody>
      </p:sp>
      <p:sp>
        <p:nvSpPr>
          <p:cNvPr id="128012" name="Oval 12"/>
          <p:cNvSpPr>
            <a:spLocks noChangeArrowheads="1"/>
          </p:cNvSpPr>
          <p:nvPr/>
        </p:nvSpPr>
        <p:spPr bwMode="auto">
          <a:xfrm>
            <a:off x="7088188" y="623888"/>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000">
                <a:latin typeface="Arial" charset="0"/>
              </a:rPr>
              <a:t>Produkte</a:t>
            </a:r>
          </a:p>
        </p:txBody>
      </p:sp>
      <p:sp>
        <p:nvSpPr>
          <p:cNvPr id="128013" name="Oval 13"/>
          <p:cNvSpPr>
            <a:spLocks noChangeArrowheads="1"/>
          </p:cNvSpPr>
          <p:nvPr/>
        </p:nvSpPr>
        <p:spPr bwMode="auto">
          <a:xfrm>
            <a:off x="7731125" y="622300"/>
            <a:ext cx="917575" cy="438150"/>
          </a:xfrm>
          <a:prstGeom prst="ellipse">
            <a:avLst/>
          </a:prstGeom>
          <a:solidFill>
            <a:schemeClr val="folHlink"/>
          </a:solidFill>
          <a:ln w="12700">
            <a:solidFill>
              <a:schemeClr val="tx1"/>
            </a:solidFill>
            <a:round/>
            <a:headEnd/>
            <a:tailEnd/>
          </a:ln>
          <a:effectLst>
            <a:prstShdw prst="shdw17" dist="17961" dir="2700000">
              <a:schemeClr val="tx1">
                <a:gamma/>
                <a:shade val="60000"/>
                <a:invGamma/>
              </a:schemeClr>
            </a:prstShdw>
          </a:effectLst>
        </p:spPr>
        <p:txBody>
          <a:bodyPr wrap="none"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000">
                <a:latin typeface="Arial" charset="0"/>
              </a:rPr>
              <a:t>Organisation</a:t>
            </a:r>
          </a:p>
        </p:txBody>
      </p:sp>
      <p:sp>
        <p:nvSpPr>
          <p:cNvPr id="128068" name="Rectangle 68"/>
          <p:cNvSpPr>
            <a:spLocks noChangeArrowheads="1"/>
          </p:cNvSpPr>
          <p:nvPr/>
        </p:nvSpPr>
        <p:spPr bwMode="auto">
          <a:xfrm>
            <a:off x="3946525" y="4040188"/>
            <a:ext cx="5626100" cy="2316162"/>
          </a:xfrm>
          <a:prstGeom prst="rect">
            <a:avLst/>
          </a:prstGeom>
          <a:solidFill>
            <a:srgbClr val="FFFFFF"/>
          </a:solidFill>
          <a:ln w="9525">
            <a:solidFill>
              <a:schemeClr val="tx1"/>
            </a:solidFill>
            <a:miter lim="800000"/>
            <a:headEnd/>
            <a:tailEnd/>
          </a:ln>
          <a:effectLst>
            <a:outerShdw dist="107763" dir="2700000" algn="ctr" rotWithShape="0">
              <a:srgbClr val="0D1837"/>
            </a:outerShdw>
          </a:effectLst>
        </p:spPr>
        <p:txBody>
          <a:bodyPr lIns="87840" tIns="43920" rIns="87840" bIns="43920" anchor="ctr" anchorCtr="1"/>
          <a:lstStyle>
            <a:lvl1pPr marL="363538" indent="-363538"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chemeClr val="accent2"/>
                </a:solidFill>
                <a:latin typeface="Arial" charset="0"/>
              </a:rPr>
              <a:t>I</a:t>
            </a:r>
            <a:r>
              <a:rPr lang="de-DE" altLang="en-US" sz="1300">
                <a:latin typeface="Arial" charset="0"/>
              </a:rPr>
              <a:t>	motivierte und fähige Mitarbeiter. Mit diesen Mitarbeitern</a:t>
            </a:r>
          </a:p>
          <a:p>
            <a:pPr>
              <a:lnSpc>
                <a:spcPct val="90000"/>
              </a:lnSpc>
            </a:pPr>
            <a:r>
              <a:rPr lang="de-DE" altLang="en-US" sz="1300">
                <a:latin typeface="Arial" charset="0"/>
              </a:rPr>
              <a:t>	ist eine neue Strategie am besten umzusetzen.</a:t>
            </a:r>
          </a:p>
          <a:p>
            <a:pPr>
              <a:lnSpc>
                <a:spcPct val="90000"/>
              </a:lnSpc>
            </a:pPr>
            <a:endParaRPr lang="de-DE" altLang="en-US" sz="1300">
              <a:solidFill>
                <a:schemeClr val="accent2"/>
              </a:solidFill>
              <a:latin typeface="Arial" charset="0"/>
            </a:endParaRPr>
          </a:p>
          <a:p>
            <a:pPr>
              <a:lnSpc>
                <a:spcPct val="90000"/>
              </a:lnSpc>
            </a:pPr>
            <a:r>
              <a:rPr lang="de-DE" altLang="en-US" sz="1300">
                <a:solidFill>
                  <a:schemeClr val="accent2"/>
                </a:solidFill>
                <a:latin typeface="Arial" charset="0"/>
              </a:rPr>
              <a:t>II</a:t>
            </a:r>
            <a:r>
              <a:rPr lang="de-DE" altLang="en-US" sz="1300">
                <a:latin typeface="Arial" charset="0"/>
              </a:rPr>
              <a:t>	motivierte Mitarbeiter, die nach entsprechenden</a:t>
            </a:r>
          </a:p>
          <a:p>
            <a:pPr>
              <a:lnSpc>
                <a:spcPct val="90000"/>
              </a:lnSpc>
            </a:pPr>
            <a:r>
              <a:rPr lang="de-DE" altLang="en-US" sz="1300">
                <a:latin typeface="Arial" charset="0"/>
              </a:rPr>
              <a:t>	Schulungen zum Bereich I gehören.</a:t>
            </a:r>
          </a:p>
          <a:p>
            <a:pPr>
              <a:lnSpc>
                <a:spcPct val="90000"/>
              </a:lnSpc>
            </a:pPr>
            <a:endParaRPr lang="de-DE" altLang="en-US" sz="1300">
              <a:solidFill>
                <a:schemeClr val="accent2"/>
              </a:solidFill>
              <a:latin typeface="Arial" charset="0"/>
            </a:endParaRPr>
          </a:p>
          <a:p>
            <a:pPr>
              <a:lnSpc>
                <a:spcPct val="90000"/>
              </a:lnSpc>
            </a:pPr>
            <a:r>
              <a:rPr lang="de-DE" altLang="en-US" sz="1300">
                <a:solidFill>
                  <a:schemeClr val="accent2"/>
                </a:solidFill>
                <a:latin typeface="Arial" charset="0"/>
              </a:rPr>
              <a:t>III</a:t>
            </a:r>
            <a:r>
              <a:rPr lang="de-DE" altLang="en-US" sz="1300">
                <a:latin typeface="Arial" charset="0"/>
              </a:rPr>
              <a:t>	fähige Mitarbeiter, aber demotiviert. Dies ist der klassische</a:t>
            </a:r>
          </a:p>
          <a:p>
            <a:pPr>
              <a:lnSpc>
                <a:spcPct val="90000"/>
              </a:lnSpc>
            </a:pPr>
            <a:r>
              <a:rPr lang="de-DE" altLang="en-US" sz="1300">
                <a:latin typeface="Arial" charset="0"/>
              </a:rPr>
              <a:t>	Bereich, in dem Mitarbeiter die Unternehmung verlassen.</a:t>
            </a:r>
          </a:p>
          <a:p>
            <a:pPr>
              <a:lnSpc>
                <a:spcPct val="90000"/>
              </a:lnSpc>
            </a:pPr>
            <a:endParaRPr lang="de-DE" altLang="en-US" sz="1300">
              <a:solidFill>
                <a:schemeClr val="accent2"/>
              </a:solidFill>
              <a:latin typeface="Arial" charset="0"/>
            </a:endParaRPr>
          </a:p>
          <a:p>
            <a:pPr>
              <a:lnSpc>
                <a:spcPct val="90000"/>
              </a:lnSpc>
            </a:pPr>
            <a:r>
              <a:rPr lang="de-DE" altLang="en-US" sz="1300">
                <a:solidFill>
                  <a:schemeClr val="accent2"/>
                </a:solidFill>
                <a:latin typeface="Arial" charset="0"/>
              </a:rPr>
              <a:t>IV</a:t>
            </a:r>
            <a:r>
              <a:rPr lang="de-DE" altLang="en-US" sz="1300">
                <a:latin typeface="Arial" charset="0"/>
              </a:rPr>
              <a:t>	demotivierte Mitarbeiter, deren Skill veraltet ist. Hier muss</a:t>
            </a:r>
          </a:p>
          <a:p>
            <a:pPr>
              <a:lnSpc>
                <a:spcPct val="90000"/>
              </a:lnSpc>
            </a:pPr>
            <a:r>
              <a:rPr lang="de-DE" altLang="en-US" sz="1300">
                <a:latin typeface="Arial" charset="0"/>
              </a:rPr>
              <a:t>	eine Ursachenanalyse initiiert werden.</a:t>
            </a:r>
          </a:p>
        </p:txBody>
      </p:sp>
      <p:sp>
        <p:nvSpPr>
          <p:cNvPr id="128070" name="Rectangle 70"/>
          <p:cNvSpPr>
            <a:spLocks noChangeArrowheads="1"/>
          </p:cNvSpPr>
          <p:nvPr/>
        </p:nvSpPr>
        <p:spPr bwMode="auto">
          <a:xfrm>
            <a:off x="1160463" y="4032250"/>
            <a:ext cx="1901825" cy="1879600"/>
          </a:xfrm>
          <a:prstGeom prst="rect">
            <a:avLst/>
          </a:prstGeom>
          <a:solidFill>
            <a:srgbClr val="FFFF00"/>
          </a:solidFill>
          <a:ln w="12700">
            <a:solidFill>
              <a:srgbClr val="A2FFA3"/>
            </a:solidFill>
            <a:miter lim="800000"/>
            <a:headEnd/>
            <a:tailEnd/>
          </a:ln>
          <a:effectLst>
            <a:outerShdw dist="107763" dir="2700000" algn="ctr" rotWithShape="0">
              <a:schemeClr val="bg1"/>
            </a:outerShdw>
          </a:effectLst>
        </p:spPr>
        <p:txBody>
          <a:bodyPr wrap="none" anchor="ctr"/>
          <a:lstStyle/>
          <a:p>
            <a:endParaRPr lang="en-GB"/>
          </a:p>
        </p:txBody>
      </p:sp>
      <p:sp>
        <p:nvSpPr>
          <p:cNvPr id="128071" name="Rectangle 71"/>
          <p:cNvSpPr>
            <a:spLocks noChangeArrowheads="1"/>
          </p:cNvSpPr>
          <p:nvPr/>
        </p:nvSpPr>
        <p:spPr bwMode="auto">
          <a:xfrm>
            <a:off x="3240088" y="6008688"/>
            <a:ext cx="4873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FF"/>
                </a:solidFill>
                <a:latin typeface="Arial" charset="0"/>
              </a:rPr>
              <a:t>Skill</a:t>
            </a:r>
          </a:p>
        </p:txBody>
      </p:sp>
      <p:sp>
        <p:nvSpPr>
          <p:cNvPr id="128072" name="Line 72"/>
          <p:cNvSpPr>
            <a:spLocks noChangeShapeType="1"/>
          </p:cNvSpPr>
          <p:nvPr/>
        </p:nvSpPr>
        <p:spPr bwMode="auto">
          <a:xfrm>
            <a:off x="1152525" y="3825875"/>
            <a:ext cx="0" cy="2101850"/>
          </a:xfrm>
          <a:prstGeom prst="line">
            <a:avLst/>
          </a:prstGeom>
          <a:noFill/>
          <a:ln w="50800">
            <a:solidFill>
              <a:srgbClr val="FFFFFF"/>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GB"/>
          </a:p>
        </p:txBody>
      </p:sp>
      <p:sp>
        <p:nvSpPr>
          <p:cNvPr id="128073" name="Line 73"/>
          <p:cNvSpPr>
            <a:spLocks noChangeShapeType="1"/>
          </p:cNvSpPr>
          <p:nvPr/>
        </p:nvSpPr>
        <p:spPr bwMode="auto">
          <a:xfrm>
            <a:off x="1139825" y="5942013"/>
            <a:ext cx="2514600" cy="0"/>
          </a:xfrm>
          <a:prstGeom prst="line">
            <a:avLst/>
          </a:prstGeom>
          <a:noFill/>
          <a:ln w="50800">
            <a:solidFill>
              <a:srgbClr val="FFFFFF"/>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GB"/>
          </a:p>
        </p:txBody>
      </p:sp>
      <p:sp>
        <p:nvSpPr>
          <p:cNvPr id="128079" name="Line 79"/>
          <p:cNvSpPr>
            <a:spLocks noChangeShapeType="1"/>
          </p:cNvSpPr>
          <p:nvPr/>
        </p:nvSpPr>
        <p:spPr bwMode="auto">
          <a:xfrm>
            <a:off x="2008188" y="5919788"/>
            <a:ext cx="0" cy="889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0" name="Line 80"/>
          <p:cNvSpPr>
            <a:spLocks noChangeShapeType="1"/>
          </p:cNvSpPr>
          <p:nvPr/>
        </p:nvSpPr>
        <p:spPr bwMode="auto">
          <a:xfrm>
            <a:off x="1577975" y="5919788"/>
            <a:ext cx="0" cy="8890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1" name="Line 81"/>
          <p:cNvSpPr>
            <a:spLocks noChangeShapeType="1"/>
          </p:cNvSpPr>
          <p:nvPr/>
        </p:nvSpPr>
        <p:spPr bwMode="auto">
          <a:xfrm>
            <a:off x="2433638"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2" name="Line 82"/>
          <p:cNvSpPr>
            <a:spLocks noChangeShapeType="1"/>
          </p:cNvSpPr>
          <p:nvPr/>
        </p:nvSpPr>
        <p:spPr bwMode="auto">
          <a:xfrm>
            <a:off x="2852738"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3" name="Rectangle 83"/>
          <p:cNvSpPr>
            <a:spLocks noChangeArrowheads="1"/>
          </p:cNvSpPr>
          <p:nvPr/>
        </p:nvSpPr>
        <p:spPr bwMode="auto">
          <a:xfrm>
            <a:off x="219075" y="3535363"/>
            <a:ext cx="92392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rgbClr val="FFFFFF"/>
                </a:solidFill>
                <a:latin typeface="Arial" charset="0"/>
              </a:rPr>
              <a:t>Motivation</a:t>
            </a:r>
          </a:p>
        </p:txBody>
      </p:sp>
      <p:sp>
        <p:nvSpPr>
          <p:cNvPr id="128084" name="Line 84"/>
          <p:cNvSpPr>
            <a:spLocks noChangeShapeType="1"/>
          </p:cNvSpPr>
          <p:nvPr/>
        </p:nvSpPr>
        <p:spPr bwMode="auto">
          <a:xfrm>
            <a:off x="3070225"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5" name="Line 85"/>
          <p:cNvSpPr>
            <a:spLocks noChangeShapeType="1"/>
          </p:cNvSpPr>
          <p:nvPr/>
        </p:nvSpPr>
        <p:spPr bwMode="auto">
          <a:xfrm>
            <a:off x="2652713"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6" name="Line 86"/>
          <p:cNvSpPr>
            <a:spLocks noChangeShapeType="1"/>
          </p:cNvSpPr>
          <p:nvPr/>
        </p:nvSpPr>
        <p:spPr bwMode="auto">
          <a:xfrm>
            <a:off x="2216150"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7" name="Line 87"/>
          <p:cNvSpPr>
            <a:spLocks noChangeShapeType="1"/>
          </p:cNvSpPr>
          <p:nvPr/>
        </p:nvSpPr>
        <p:spPr bwMode="auto">
          <a:xfrm>
            <a:off x="1797050"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88" name="Line 88"/>
          <p:cNvSpPr>
            <a:spLocks noChangeShapeType="1"/>
          </p:cNvSpPr>
          <p:nvPr/>
        </p:nvSpPr>
        <p:spPr bwMode="auto">
          <a:xfrm>
            <a:off x="1360488" y="5929313"/>
            <a:ext cx="0" cy="90487"/>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28093" name="Group 93"/>
          <p:cNvGrpSpPr>
            <a:grpSpLocks/>
          </p:cNvGrpSpPr>
          <p:nvPr/>
        </p:nvGrpSpPr>
        <p:grpSpPr bwMode="auto">
          <a:xfrm>
            <a:off x="1052513" y="4024313"/>
            <a:ext cx="100012" cy="1689100"/>
            <a:chOff x="2437" y="1230"/>
            <a:chExt cx="53" cy="902"/>
          </a:xfrm>
        </p:grpSpPr>
        <p:sp>
          <p:nvSpPr>
            <p:cNvPr id="128094" name="Line 94"/>
            <p:cNvSpPr>
              <a:spLocks noChangeShapeType="1"/>
            </p:cNvSpPr>
            <p:nvPr/>
          </p:nvSpPr>
          <p:spPr bwMode="auto">
            <a:xfrm>
              <a:off x="2437" y="1791"/>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95" name="Line 95"/>
            <p:cNvSpPr>
              <a:spLocks noChangeShapeType="1"/>
            </p:cNvSpPr>
            <p:nvPr/>
          </p:nvSpPr>
          <p:spPr bwMode="auto">
            <a:xfrm>
              <a:off x="2437" y="2017"/>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96" name="Line 96"/>
            <p:cNvSpPr>
              <a:spLocks noChangeShapeType="1"/>
            </p:cNvSpPr>
            <p:nvPr/>
          </p:nvSpPr>
          <p:spPr bwMode="auto">
            <a:xfrm>
              <a:off x="2442" y="1566"/>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97" name="Line 97"/>
            <p:cNvSpPr>
              <a:spLocks noChangeShapeType="1"/>
            </p:cNvSpPr>
            <p:nvPr/>
          </p:nvSpPr>
          <p:spPr bwMode="auto">
            <a:xfrm>
              <a:off x="2442" y="1345"/>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98" name="Line 98"/>
            <p:cNvSpPr>
              <a:spLocks noChangeShapeType="1"/>
            </p:cNvSpPr>
            <p:nvPr/>
          </p:nvSpPr>
          <p:spPr bwMode="auto">
            <a:xfrm>
              <a:off x="2442" y="1230"/>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099" name="Line 99"/>
            <p:cNvSpPr>
              <a:spLocks noChangeShapeType="1"/>
            </p:cNvSpPr>
            <p:nvPr/>
          </p:nvSpPr>
          <p:spPr bwMode="auto">
            <a:xfrm>
              <a:off x="2442" y="1450"/>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100" name="Line 100"/>
            <p:cNvSpPr>
              <a:spLocks noChangeShapeType="1"/>
            </p:cNvSpPr>
            <p:nvPr/>
          </p:nvSpPr>
          <p:spPr bwMode="auto">
            <a:xfrm>
              <a:off x="2442" y="1681"/>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101" name="Line 101"/>
            <p:cNvSpPr>
              <a:spLocks noChangeShapeType="1"/>
            </p:cNvSpPr>
            <p:nvPr/>
          </p:nvSpPr>
          <p:spPr bwMode="auto">
            <a:xfrm>
              <a:off x="2442" y="1902"/>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8102" name="Line 102"/>
            <p:cNvSpPr>
              <a:spLocks noChangeShapeType="1"/>
            </p:cNvSpPr>
            <p:nvPr/>
          </p:nvSpPr>
          <p:spPr bwMode="auto">
            <a:xfrm>
              <a:off x="2442" y="2132"/>
              <a:ext cx="48" cy="0"/>
            </a:xfrm>
            <a:prstGeom prst="line">
              <a:avLst/>
            </a:prstGeom>
            <a:noFill/>
            <a:ln w="12700">
              <a:solidFill>
                <a:srgbClr val="FFFF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28103" name="Rectangle 103"/>
          <p:cNvSpPr>
            <a:spLocks noChangeArrowheads="1"/>
          </p:cNvSpPr>
          <p:nvPr/>
        </p:nvSpPr>
        <p:spPr bwMode="auto">
          <a:xfrm>
            <a:off x="919163" y="5641975"/>
            <a:ext cx="968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1</a:t>
            </a:r>
          </a:p>
        </p:txBody>
      </p:sp>
      <p:sp>
        <p:nvSpPr>
          <p:cNvPr id="128104" name="Rectangle 104"/>
          <p:cNvSpPr>
            <a:spLocks noChangeArrowheads="1"/>
          </p:cNvSpPr>
          <p:nvPr/>
        </p:nvSpPr>
        <p:spPr bwMode="auto">
          <a:xfrm>
            <a:off x="909638" y="4803775"/>
            <a:ext cx="984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5</a:t>
            </a:r>
          </a:p>
        </p:txBody>
      </p:sp>
      <p:sp>
        <p:nvSpPr>
          <p:cNvPr id="128105" name="Rectangle 105"/>
          <p:cNvSpPr>
            <a:spLocks noChangeArrowheads="1"/>
          </p:cNvSpPr>
          <p:nvPr/>
        </p:nvSpPr>
        <p:spPr bwMode="auto">
          <a:xfrm>
            <a:off x="873125" y="3960813"/>
            <a:ext cx="204788"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9</a:t>
            </a:r>
          </a:p>
        </p:txBody>
      </p:sp>
      <p:sp>
        <p:nvSpPr>
          <p:cNvPr id="128106" name="Line 106"/>
          <p:cNvSpPr>
            <a:spLocks noChangeShapeType="1"/>
          </p:cNvSpPr>
          <p:nvPr/>
        </p:nvSpPr>
        <p:spPr bwMode="auto">
          <a:xfrm>
            <a:off x="1168400" y="4968875"/>
            <a:ext cx="1911350" cy="0"/>
          </a:xfrm>
          <a:prstGeom prst="line">
            <a:avLst/>
          </a:prstGeom>
          <a:noFill/>
          <a:ln w="12700">
            <a:solidFill>
              <a:srgbClr val="A2FFA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1"/>
                  </a:outerShdw>
                </a:effectLst>
              </a14:hiddenEffects>
            </a:ext>
          </a:extLst>
        </p:spPr>
        <p:txBody>
          <a:bodyPr wrap="none" anchor="ctr"/>
          <a:lstStyle/>
          <a:p>
            <a:endParaRPr lang="en-GB"/>
          </a:p>
        </p:txBody>
      </p:sp>
      <p:sp>
        <p:nvSpPr>
          <p:cNvPr id="128107" name="Line 107"/>
          <p:cNvSpPr>
            <a:spLocks noChangeShapeType="1"/>
          </p:cNvSpPr>
          <p:nvPr/>
        </p:nvSpPr>
        <p:spPr bwMode="auto">
          <a:xfrm flipV="1">
            <a:off x="2108200" y="4013200"/>
            <a:ext cx="0" cy="1895475"/>
          </a:xfrm>
          <a:prstGeom prst="line">
            <a:avLst/>
          </a:prstGeom>
          <a:noFill/>
          <a:ln w="12700">
            <a:solidFill>
              <a:srgbClr val="A2FFA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1"/>
                  </a:outerShdw>
                </a:effectLst>
              </a14:hiddenEffects>
            </a:ext>
          </a:extLst>
        </p:spPr>
        <p:txBody>
          <a:bodyPr wrap="none" anchor="ctr"/>
          <a:lstStyle/>
          <a:p>
            <a:endParaRPr lang="en-GB"/>
          </a:p>
        </p:txBody>
      </p:sp>
      <p:sp>
        <p:nvSpPr>
          <p:cNvPr id="128108" name="Oval 108"/>
          <p:cNvSpPr>
            <a:spLocks noChangeArrowheads="1"/>
          </p:cNvSpPr>
          <p:nvPr/>
        </p:nvSpPr>
        <p:spPr bwMode="auto">
          <a:xfrm>
            <a:off x="1787525" y="4543425"/>
            <a:ext cx="238125" cy="236538"/>
          </a:xfrm>
          <a:prstGeom prst="ellipse">
            <a:avLst/>
          </a:prstGeom>
          <a:solidFill>
            <a:schemeClr val="accent1"/>
          </a:solidFill>
          <a:ln w="12700">
            <a:solidFill>
              <a:schemeClr val="tx1"/>
            </a:solidFill>
            <a:round/>
            <a:headEnd/>
            <a:tailEnd/>
          </a:ln>
          <a:effectLst>
            <a:outerShdw dist="45791" dir="2021404" algn="ctr" rotWithShape="0">
              <a:schemeClr val="bg1"/>
            </a:outerShdw>
          </a:effectLst>
        </p:spPr>
        <p:txBody>
          <a:bodyPr wrap="none" anchor="ctr"/>
          <a:lstStyle/>
          <a:p>
            <a:endParaRPr lang="en-GB"/>
          </a:p>
        </p:txBody>
      </p:sp>
      <p:sp>
        <p:nvSpPr>
          <p:cNvPr id="128109" name="Rectangle 109"/>
          <p:cNvSpPr>
            <a:spLocks noChangeArrowheads="1"/>
          </p:cNvSpPr>
          <p:nvPr/>
        </p:nvSpPr>
        <p:spPr bwMode="auto">
          <a:xfrm>
            <a:off x="2490788" y="4349750"/>
            <a:ext cx="11588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chemeClr val="accent2"/>
                </a:solidFill>
                <a:latin typeface="Arial" charset="0"/>
              </a:rPr>
              <a:t>I</a:t>
            </a:r>
          </a:p>
        </p:txBody>
      </p:sp>
      <p:sp>
        <p:nvSpPr>
          <p:cNvPr id="128110" name="Rectangle 110"/>
          <p:cNvSpPr>
            <a:spLocks noChangeArrowheads="1"/>
          </p:cNvSpPr>
          <p:nvPr/>
        </p:nvSpPr>
        <p:spPr bwMode="auto">
          <a:xfrm>
            <a:off x="1544638" y="4321175"/>
            <a:ext cx="1619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chemeClr val="accent2"/>
                </a:solidFill>
                <a:latin typeface="Arial" charset="0"/>
              </a:rPr>
              <a:t>II</a:t>
            </a:r>
          </a:p>
        </p:txBody>
      </p:sp>
      <p:sp>
        <p:nvSpPr>
          <p:cNvPr id="128111" name="Rectangle 111"/>
          <p:cNvSpPr>
            <a:spLocks noChangeArrowheads="1"/>
          </p:cNvSpPr>
          <p:nvPr/>
        </p:nvSpPr>
        <p:spPr bwMode="auto">
          <a:xfrm>
            <a:off x="1535113" y="5283200"/>
            <a:ext cx="225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chemeClr val="accent2"/>
                </a:solidFill>
                <a:latin typeface="Arial" charset="0"/>
              </a:rPr>
              <a:t>IV</a:t>
            </a:r>
          </a:p>
        </p:txBody>
      </p:sp>
      <p:sp>
        <p:nvSpPr>
          <p:cNvPr id="128112" name="Rectangle 112"/>
          <p:cNvSpPr>
            <a:spLocks noChangeArrowheads="1"/>
          </p:cNvSpPr>
          <p:nvPr/>
        </p:nvSpPr>
        <p:spPr bwMode="auto">
          <a:xfrm>
            <a:off x="2500313" y="5291138"/>
            <a:ext cx="20796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nSpc>
                <a:spcPct val="90000"/>
              </a:lnSpc>
            </a:pPr>
            <a:r>
              <a:rPr lang="de-DE" altLang="en-US" sz="1300">
                <a:solidFill>
                  <a:schemeClr val="accent2"/>
                </a:solidFill>
                <a:latin typeface="Arial" charset="0"/>
              </a:rPr>
              <a:t>III</a:t>
            </a:r>
          </a:p>
        </p:txBody>
      </p:sp>
      <p:sp>
        <p:nvSpPr>
          <p:cNvPr id="128113" name="Text Box 113"/>
          <p:cNvSpPr txBox="1">
            <a:spLocks noChangeArrowheads="1"/>
          </p:cNvSpPr>
          <p:nvPr/>
        </p:nvSpPr>
        <p:spPr bwMode="auto">
          <a:xfrm>
            <a:off x="1862138" y="2743200"/>
            <a:ext cx="1171575"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hlink"/>
                </a:solidFill>
                <a:latin typeface="Arial" charset="0"/>
              </a:rPr>
              <a:t>Motivation</a:t>
            </a:r>
          </a:p>
        </p:txBody>
      </p:sp>
      <p:sp>
        <p:nvSpPr>
          <p:cNvPr id="128114" name="Text Box 114"/>
          <p:cNvSpPr txBox="1">
            <a:spLocks noChangeArrowheads="1"/>
          </p:cNvSpPr>
          <p:nvPr/>
        </p:nvSpPr>
        <p:spPr bwMode="auto">
          <a:xfrm>
            <a:off x="4259263" y="1516063"/>
            <a:ext cx="966787"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accent1"/>
                </a:solidFill>
                <a:latin typeface="Arial" charset="0"/>
              </a:rPr>
              <a:t>Bindung</a:t>
            </a:r>
          </a:p>
        </p:txBody>
      </p:sp>
      <p:sp>
        <p:nvSpPr>
          <p:cNvPr id="128115" name="Text Box 115"/>
          <p:cNvSpPr txBox="1">
            <a:spLocks noChangeArrowheads="1"/>
          </p:cNvSpPr>
          <p:nvPr/>
        </p:nvSpPr>
        <p:spPr bwMode="auto">
          <a:xfrm>
            <a:off x="5992813" y="3032125"/>
            <a:ext cx="538162" cy="2889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700">
                <a:solidFill>
                  <a:schemeClr val="accent2"/>
                </a:solidFill>
                <a:latin typeface="Arial" charset="0"/>
              </a:rPr>
              <a:t>Skill</a:t>
            </a:r>
          </a:p>
        </p:txBody>
      </p:sp>
      <p:graphicFrame>
        <p:nvGraphicFramePr>
          <p:cNvPr id="128117" name="Object 117"/>
          <p:cNvGraphicFramePr>
            <a:graphicFrameLocks noChangeAspect="1"/>
          </p:cNvGraphicFramePr>
          <p:nvPr/>
        </p:nvGraphicFramePr>
        <p:xfrm>
          <a:off x="4360863" y="2452688"/>
          <a:ext cx="644525" cy="793750"/>
        </p:xfrm>
        <a:graphic>
          <a:graphicData uri="http://schemas.openxmlformats.org/presentationml/2006/ole">
            <mc:AlternateContent xmlns:mc="http://schemas.openxmlformats.org/markup-compatibility/2006">
              <mc:Choice xmlns:v="urn:schemas-microsoft-com:vml" Requires="v">
                <p:oleObj spid="_x0000_s128135" name="CorelPhotoPaint.Image.7" r:id="rId3" imgW="618884" imgH="761703" progId="CorelPhotoPaint.Image.7">
                  <p:embed/>
                </p:oleObj>
              </mc:Choice>
              <mc:Fallback>
                <p:oleObj name="CorelPhotoPaint.Image.7" r:id="rId3" imgW="618884" imgH="761703" progId="CorelPhotoPaint.Image.7">
                  <p:embed/>
                  <p:pic>
                    <p:nvPicPr>
                      <p:cNvPr id="0" name="Object 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863" y="2452688"/>
                        <a:ext cx="644525" cy="793750"/>
                      </a:xfrm>
                      <a:prstGeom prst="rect">
                        <a:avLst/>
                      </a:prstGeom>
                      <a:noFill/>
                      <a:ln w="12700">
                        <a:solidFill>
                          <a:schemeClr val="bg1"/>
                        </a:solidFill>
                        <a:miter lim="800000"/>
                        <a:headEnd/>
                        <a:tailEnd/>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118" name="Oval 118"/>
          <p:cNvSpPr>
            <a:spLocks noChangeArrowheads="1"/>
          </p:cNvSpPr>
          <p:nvPr/>
        </p:nvSpPr>
        <p:spPr bwMode="auto">
          <a:xfrm>
            <a:off x="2822575" y="3103563"/>
            <a:ext cx="146050" cy="142875"/>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19" name="Oval 119"/>
          <p:cNvSpPr>
            <a:spLocks noChangeArrowheads="1"/>
          </p:cNvSpPr>
          <p:nvPr/>
        </p:nvSpPr>
        <p:spPr bwMode="auto">
          <a:xfrm>
            <a:off x="4137025" y="1731963"/>
            <a:ext cx="147638" cy="144462"/>
          </a:xfrm>
          <a:prstGeom prst="ellipse">
            <a:avLst/>
          </a:prstGeom>
          <a:solidFill>
            <a:schemeClr val="accent1"/>
          </a:solidFill>
          <a:ln w="12700">
            <a:solidFill>
              <a:schemeClr val="accent1"/>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20" name="Oval 120"/>
          <p:cNvSpPr>
            <a:spLocks noChangeArrowheads="1"/>
          </p:cNvSpPr>
          <p:nvPr/>
        </p:nvSpPr>
        <p:spPr bwMode="auto">
          <a:xfrm>
            <a:off x="5918200" y="2741613"/>
            <a:ext cx="147638" cy="144462"/>
          </a:xfrm>
          <a:prstGeom prst="ellipse">
            <a:avLst/>
          </a:prstGeom>
          <a:solidFill>
            <a:schemeClr val="accent2"/>
          </a:solidFill>
          <a:ln w="12700">
            <a:solidFill>
              <a:schemeClr val="accent2"/>
            </a:solidFill>
            <a:round/>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21" name="Line 121"/>
          <p:cNvSpPr>
            <a:spLocks noChangeShapeType="1"/>
          </p:cNvSpPr>
          <p:nvPr/>
        </p:nvSpPr>
        <p:spPr bwMode="auto">
          <a:xfrm flipV="1">
            <a:off x="2895600" y="2452688"/>
            <a:ext cx="1462088" cy="72231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22" name="Line 122"/>
          <p:cNvSpPr>
            <a:spLocks noChangeShapeType="1"/>
          </p:cNvSpPr>
          <p:nvPr/>
        </p:nvSpPr>
        <p:spPr bwMode="auto">
          <a:xfrm flipH="1" flipV="1">
            <a:off x="4357688" y="2452688"/>
            <a:ext cx="1633537" cy="36195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23" name="Line 123"/>
          <p:cNvSpPr>
            <a:spLocks noChangeShapeType="1"/>
          </p:cNvSpPr>
          <p:nvPr/>
        </p:nvSpPr>
        <p:spPr bwMode="auto">
          <a:xfrm>
            <a:off x="4211638" y="1803400"/>
            <a:ext cx="146050" cy="649288"/>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28125" name="AutoShape 125"/>
          <p:cNvSpPr>
            <a:spLocks noChangeArrowheads="1"/>
          </p:cNvSpPr>
          <p:nvPr/>
        </p:nvSpPr>
        <p:spPr bwMode="auto">
          <a:xfrm>
            <a:off x="4065588" y="2165350"/>
            <a:ext cx="585787" cy="576263"/>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latin typeface="Arial" charset="0"/>
              </a:rPr>
              <a:t>?</a:t>
            </a:r>
          </a:p>
        </p:txBody>
      </p:sp>
      <p:sp>
        <p:nvSpPr>
          <p:cNvPr id="128126" name="Rectangle 126"/>
          <p:cNvSpPr>
            <a:spLocks noChangeArrowheads="1"/>
          </p:cNvSpPr>
          <p:nvPr/>
        </p:nvSpPr>
        <p:spPr bwMode="auto">
          <a:xfrm>
            <a:off x="1546225" y="6027738"/>
            <a:ext cx="1000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2</a:t>
            </a:r>
          </a:p>
        </p:txBody>
      </p:sp>
      <p:sp>
        <p:nvSpPr>
          <p:cNvPr id="128127" name="Rectangle 127"/>
          <p:cNvSpPr>
            <a:spLocks noChangeArrowheads="1"/>
          </p:cNvSpPr>
          <p:nvPr/>
        </p:nvSpPr>
        <p:spPr bwMode="auto">
          <a:xfrm>
            <a:off x="1965325" y="6027738"/>
            <a:ext cx="96838"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4</a:t>
            </a:r>
          </a:p>
        </p:txBody>
      </p:sp>
      <p:sp>
        <p:nvSpPr>
          <p:cNvPr id="128128" name="Rectangle 128"/>
          <p:cNvSpPr>
            <a:spLocks noChangeArrowheads="1"/>
          </p:cNvSpPr>
          <p:nvPr/>
        </p:nvSpPr>
        <p:spPr bwMode="auto">
          <a:xfrm>
            <a:off x="2403475" y="6037263"/>
            <a:ext cx="96838"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6</a:t>
            </a:r>
          </a:p>
        </p:txBody>
      </p:sp>
      <p:sp>
        <p:nvSpPr>
          <p:cNvPr id="128129" name="Rectangle 129"/>
          <p:cNvSpPr>
            <a:spLocks noChangeArrowheads="1"/>
          </p:cNvSpPr>
          <p:nvPr/>
        </p:nvSpPr>
        <p:spPr bwMode="auto">
          <a:xfrm>
            <a:off x="2820988" y="6037263"/>
            <a:ext cx="98425"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8</a:t>
            </a:r>
          </a:p>
        </p:txBody>
      </p:sp>
      <p:sp>
        <p:nvSpPr>
          <p:cNvPr id="128130" name="Rectangle 130"/>
          <p:cNvSpPr>
            <a:spLocks noChangeArrowheads="1"/>
          </p:cNvSpPr>
          <p:nvPr/>
        </p:nvSpPr>
        <p:spPr bwMode="auto">
          <a:xfrm>
            <a:off x="2976563" y="6037263"/>
            <a:ext cx="2032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9</a:t>
            </a:r>
          </a:p>
        </p:txBody>
      </p:sp>
      <p:sp>
        <p:nvSpPr>
          <p:cNvPr id="128131" name="Rectangle 131"/>
          <p:cNvSpPr>
            <a:spLocks noChangeArrowheads="1"/>
          </p:cNvSpPr>
          <p:nvPr/>
        </p:nvSpPr>
        <p:spPr bwMode="auto">
          <a:xfrm>
            <a:off x="1317625" y="6027738"/>
            <a:ext cx="100013"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1</a:t>
            </a:r>
          </a:p>
        </p:txBody>
      </p:sp>
      <p:sp>
        <p:nvSpPr>
          <p:cNvPr id="128132" name="Rectangle 132"/>
          <p:cNvSpPr>
            <a:spLocks noChangeArrowheads="1"/>
          </p:cNvSpPr>
          <p:nvPr/>
        </p:nvSpPr>
        <p:spPr bwMode="auto">
          <a:xfrm>
            <a:off x="1757363" y="6027738"/>
            <a:ext cx="968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3</a:t>
            </a:r>
          </a:p>
        </p:txBody>
      </p:sp>
      <p:sp>
        <p:nvSpPr>
          <p:cNvPr id="128133" name="Rectangle 133"/>
          <p:cNvSpPr>
            <a:spLocks noChangeArrowheads="1"/>
          </p:cNvSpPr>
          <p:nvPr/>
        </p:nvSpPr>
        <p:spPr bwMode="auto">
          <a:xfrm>
            <a:off x="2166938" y="6027738"/>
            <a:ext cx="96837"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5</a:t>
            </a:r>
          </a:p>
        </p:txBody>
      </p:sp>
      <p:sp>
        <p:nvSpPr>
          <p:cNvPr id="128134" name="Rectangle 134"/>
          <p:cNvSpPr>
            <a:spLocks noChangeArrowheads="1"/>
          </p:cNvSpPr>
          <p:nvPr/>
        </p:nvSpPr>
        <p:spPr bwMode="auto">
          <a:xfrm>
            <a:off x="2613025" y="6037263"/>
            <a:ext cx="952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832" tIns="18174" rIns="34832" bIns="18174">
            <a:spAutoFit/>
          </a:bodyPr>
          <a:lstStyle>
            <a:lvl1pPr algn="l" defTabSz="115888">
              <a:defRPr sz="2400">
                <a:solidFill>
                  <a:schemeClr val="tx1"/>
                </a:solidFill>
                <a:latin typeface="Times New Roman" pitchFamily="18" charset="0"/>
              </a:defRPr>
            </a:lvl1pPr>
            <a:lvl2pPr marL="217488" algn="l" defTabSz="115888">
              <a:defRPr sz="2400">
                <a:solidFill>
                  <a:schemeClr val="tx1"/>
                </a:solidFill>
                <a:latin typeface="Times New Roman" pitchFamily="18" charset="0"/>
              </a:defRPr>
            </a:lvl2pPr>
            <a:lvl3pPr marL="436563" algn="l" defTabSz="115888">
              <a:defRPr sz="2400">
                <a:solidFill>
                  <a:schemeClr val="tx1"/>
                </a:solidFill>
                <a:latin typeface="Times New Roman" pitchFamily="18" charset="0"/>
              </a:defRPr>
            </a:lvl3pPr>
            <a:lvl4pPr marL="654050" algn="l" defTabSz="115888">
              <a:defRPr sz="2400">
                <a:solidFill>
                  <a:schemeClr val="tx1"/>
                </a:solidFill>
                <a:latin typeface="Times New Roman" pitchFamily="18" charset="0"/>
              </a:defRPr>
            </a:lvl4pPr>
            <a:lvl5pPr marL="873125" algn="l" defTabSz="115888">
              <a:defRPr sz="2400">
                <a:solidFill>
                  <a:schemeClr val="tx1"/>
                </a:solidFill>
                <a:latin typeface="Times New Roman" pitchFamily="18" charset="0"/>
              </a:defRPr>
            </a:lvl5pPr>
            <a:lvl6pPr marL="1330325" defTabSz="115888" eaLnBrk="0" fontAlgn="base" hangingPunct="0">
              <a:spcBef>
                <a:spcPct val="0"/>
              </a:spcBef>
              <a:spcAft>
                <a:spcPct val="0"/>
              </a:spcAft>
              <a:defRPr sz="2400">
                <a:solidFill>
                  <a:schemeClr val="tx1"/>
                </a:solidFill>
                <a:latin typeface="Times New Roman" pitchFamily="18" charset="0"/>
              </a:defRPr>
            </a:lvl6pPr>
            <a:lvl7pPr marL="1787525" defTabSz="115888" eaLnBrk="0" fontAlgn="base" hangingPunct="0">
              <a:spcBef>
                <a:spcPct val="0"/>
              </a:spcBef>
              <a:spcAft>
                <a:spcPct val="0"/>
              </a:spcAft>
              <a:defRPr sz="2400">
                <a:solidFill>
                  <a:schemeClr val="tx1"/>
                </a:solidFill>
                <a:latin typeface="Times New Roman" pitchFamily="18" charset="0"/>
              </a:defRPr>
            </a:lvl7pPr>
            <a:lvl8pPr marL="2244725" defTabSz="115888" eaLnBrk="0" fontAlgn="base" hangingPunct="0">
              <a:spcBef>
                <a:spcPct val="0"/>
              </a:spcBef>
              <a:spcAft>
                <a:spcPct val="0"/>
              </a:spcAft>
              <a:defRPr sz="2400">
                <a:solidFill>
                  <a:schemeClr val="tx1"/>
                </a:solidFill>
                <a:latin typeface="Times New Roman" pitchFamily="18" charset="0"/>
              </a:defRPr>
            </a:lvl8pPr>
            <a:lvl9pPr marL="2701925" defTabSz="115888"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000">
                <a:solidFill>
                  <a:srgbClr val="FFFFFF"/>
                </a:solidFill>
              </a:rPr>
              <a:t>7</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344613" y="577850"/>
            <a:ext cx="4084637" cy="720725"/>
          </a:xfrm>
        </p:spPr>
        <p:txBody>
          <a:bodyPr/>
          <a:lstStyle/>
          <a:p>
            <a:r>
              <a:rPr lang="de-DE" altLang="en-US"/>
              <a:t>Sofortmaßnahmen</a:t>
            </a:r>
            <a:br>
              <a:rPr lang="de-DE" altLang="en-US"/>
            </a:br>
            <a:r>
              <a:rPr lang="de-DE" altLang="en-US" sz="1700" i="1"/>
              <a:t>6. Vorschlag: Wie soll es weitergehen?</a:t>
            </a:r>
            <a:endParaRPr lang="de-DE" altLang="en-US"/>
          </a:p>
        </p:txBody>
      </p:sp>
      <p:sp>
        <p:nvSpPr>
          <p:cNvPr id="113668" name="Rectangle 4"/>
          <p:cNvSpPr>
            <a:spLocks noChangeArrowheads="1"/>
          </p:cNvSpPr>
          <p:nvPr/>
        </p:nvSpPr>
        <p:spPr bwMode="auto">
          <a:xfrm rot="-5400000">
            <a:off x="1135063" y="2728913"/>
            <a:ext cx="106362"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3669" name="Rectangle 5"/>
          <p:cNvSpPr>
            <a:spLocks noChangeArrowheads="1"/>
          </p:cNvSpPr>
          <p:nvPr/>
        </p:nvSpPr>
        <p:spPr bwMode="auto">
          <a:xfrm rot="-5400000">
            <a:off x="1135062" y="2044701"/>
            <a:ext cx="106363"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3672" name="Rectangle 8"/>
          <p:cNvSpPr>
            <a:spLocks noChangeArrowheads="1"/>
          </p:cNvSpPr>
          <p:nvPr/>
        </p:nvSpPr>
        <p:spPr bwMode="auto">
          <a:xfrm rot="-5400000">
            <a:off x="1135063" y="4786313"/>
            <a:ext cx="106362"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3673" name="Text Box 9"/>
          <p:cNvSpPr txBox="1">
            <a:spLocks noChangeArrowheads="1"/>
          </p:cNvSpPr>
          <p:nvPr/>
        </p:nvSpPr>
        <p:spPr bwMode="auto">
          <a:xfrm>
            <a:off x="1681163" y="1974850"/>
            <a:ext cx="3817937" cy="313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2300">
                <a:solidFill>
                  <a:srgbClr val="FFFFFF"/>
                </a:solidFill>
                <a:latin typeface="Arial" charset="0"/>
              </a:rPr>
              <a:t>Anforderungsmanagement</a:t>
            </a:r>
          </a:p>
          <a:p>
            <a:endParaRPr lang="de-DE" altLang="en-US" sz="2300">
              <a:solidFill>
                <a:srgbClr val="FFFFFF"/>
              </a:solidFill>
              <a:latin typeface="Arial" charset="0"/>
            </a:endParaRPr>
          </a:p>
          <a:p>
            <a:r>
              <a:rPr lang="de-DE" altLang="en-US" sz="2300">
                <a:solidFill>
                  <a:srgbClr val="FFFFFF"/>
                </a:solidFill>
                <a:latin typeface="Arial" charset="0"/>
              </a:rPr>
              <a:t>Änderungsdienst</a:t>
            </a:r>
          </a:p>
          <a:p>
            <a:endParaRPr lang="de-DE" altLang="en-US" sz="2300">
              <a:solidFill>
                <a:srgbClr val="FFFFFF"/>
              </a:solidFill>
              <a:latin typeface="Arial" charset="0"/>
            </a:endParaRPr>
          </a:p>
          <a:p>
            <a:r>
              <a:rPr lang="de-DE" altLang="en-US" sz="2300">
                <a:solidFill>
                  <a:srgbClr val="FFFFFF"/>
                </a:solidFill>
                <a:latin typeface="Arial" charset="0"/>
              </a:rPr>
              <a:t>Fehlerverfolgung</a:t>
            </a:r>
          </a:p>
          <a:p>
            <a:endParaRPr lang="de-DE" altLang="en-US" sz="2300">
              <a:solidFill>
                <a:srgbClr val="FFFFFF"/>
              </a:solidFill>
              <a:latin typeface="Arial" charset="0"/>
            </a:endParaRPr>
          </a:p>
          <a:p>
            <a:r>
              <a:rPr lang="de-DE" altLang="en-US" sz="2300">
                <a:solidFill>
                  <a:srgbClr val="FFFFFF"/>
                </a:solidFill>
                <a:latin typeface="Arial" charset="0"/>
              </a:rPr>
              <a:t>Test und Reviews</a:t>
            </a:r>
          </a:p>
          <a:p>
            <a:endParaRPr lang="de-DE" altLang="en-US" sz="2300">
              <a:solidFill>
                <a:srgbClr val="FFFFFF"/>
              </a:solidFill>
              <a:latin typeface="Arial" charset="0"/>
            </a:endParaRPr>
          </a:p>
          <a:p>
            <a:r>
              <a:rPr lang="de-DE" altLang="en-US" sz="2300">
                <a:solidFill>
                  <a:srgbClr val="FFFFFF"/>
                </a:solidFill>
                <a:latin typeface="Arial" charset="0"/>
              </a:rPr>
              <a:t>Beauftragungsverfahren</a:t>
            </a:r>
          </a:p>
        </p:txBody>
      </p:sp>
      <p:sp>
        <p:nvSpPr>
          <p:cNvPr id="113675" name="Rectangle 11"/>
          <p:cNvSpPr>
            <a:spLocks noChangeArrowheads="1"/>
          </p:cNvSpPr>
          <p:nvPr/>
        </p:nvSpPr>
        <p:spPr bwMode="auto">
          <a:xfrm rot="-5400000">
            <a:off x="1135063" y="4065588"/>
            <a:ext cx="106362"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3676" name="Rectangle 12"/>
          <p:cNvSpPr>
            <a:spLocks noChangeArrowheads="1"/>
          </p:cNvSpPr>
          <p:nvPr/>
        </p:nvSpPr>
        <p:spPr bwMode="auto">
          <a:xfrm rot="-5400000">
            <a:off x="1134269" y="3415507"/>
            <a:ext cx="107950"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344613" y="577850"/>
            <a:ext cx="4552950" cy="720725"/>
          </a:xfrm>
        </p:spPr>
        <p:txBody>
          <a:bodyPr/>
          <a:lstStyle/>
          <a:p>
            <a:r>
              <a:rPr lang="de-DE" altLang="en-US"/>
              <a:t>Strategische Maßnahmen</a:t>
            </a:r>
            <a:br>
              <a:rPr lang="de-DE" altLang="en-US"/>
            </a:br>
            <a:r>
              <a:rPr lang="de-DE" altLang="en-US" sz="1700" i="1"/>
              <a:t>6. Vorschlag: Wie soll es weitergehen?</a:t>
            </a:r>
            <a:endParaRPr lang="de-DE" altLang="en-US"/>
          </a:p>
        </p:txBody>
      </p:sp>
      <p:sp>
        <p:nvSpPr>
          <p:cNvPr id="114691" name="Rectangle 3"/>
          <p:cNvSpPr>
            <a:spLocks noChangeArrowheads="1"/>
          </p:cNvSpPr>
          <p:nvPr/>
        </p:nvSpPr>
        <p:spPr bwMode="auto">
          <a:xfrm rot="-5400000">
            <a:off x="1134269" y="3669507"/>
            <a:ext cx="107950"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4692" name="Rectangle 4"/>
          <p:cNvSpPr>
            <a:spLocks noChangeArrowheads="1"/>
          </p:cNvSpPr>
          <p:nvPr/>
        </p:nvSpPr>
        <p:spPr bwMode="auto">
          <a:xfrm rot="-5400000">
            <a:off x="1134269" y="2621757"/>
            <a:ext cx="107950"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14694" name="Text Box 6"/>
          <p:cNvSpPr txBox="1">
            <a:spLocks noChangeArrowheads="1"/>
          </p:cNvSpPr>
          <p:nvPr/>
        </p:nvSpPr>
        <p:spPr bwMode="auto">
          <a:xfrm>
            <a:off x="1681163" y="2549525"/>
            <a:ext cx="7199312" cy="244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2300">
                <a:solidFill>
                  <a:srgbClr val="FFFFFF"/>
                </a:solidFill>
                <a:latin typeface="Arial" charset="0"/>
              </a:rPr>
              <a:t>Qualitätspolitik</a:t>
            </a:r>
          </a:p>
          <a:p>
            <a:endParaRPr lang="de-DE" altLang="en-US" sz="2300">
              <a:solidFill>
                <a:srgbClr val="FFFFFF"/>
              </a:solidFill>
              <a:latin typeface="Arial" charset="0"/>
            </a:endParaRPr>
          </a:p>
          <a:p>
            <a:endParaRPr lang="de-DE" altLang="en-US" sz="2300">
              <a:solidFill>
                <a:srgbClr val="FFFFFF"/>
              </a:solidFill>
              <a:latin typeface="Arial" charset="0"/>
            </a:endParaRPr>
          </a:p>
          <a:p>
            <a:r>
              <a:rPr lang="de-DE" altLang="en-US" sz="2300">
                <a:solidFill>
                  <a:srgbClr val="FFFFFF"/>
                </a:solidFill>
                <a:latin typeface="Arial" charset="0"/>
              </a:rPr>
              <a:t>Qualitätsmanager suchen und mittelfristig coachen</a:t>
            </a:r>
          </a:p>
          <a:p>
            <a:endParaRPr lang="de-DE" altLang="en-US" sz="2300">
              <a:solidFill>
                <a:srgbClr val="FFFFFF"/>
              </a:solidFill>
              <a:latin typeface="Arial" charset="0"/>
            </a:endParaRPr>
          </a:p>
          <a:p>
            <a:endParaRPr lang="de-DE" altLang="en-US" sz="2300">
              <a:solidFill>
                <a:srgbClr val="FFFFFF"/>
              </a:solidFill>
              <a:latin typeface="Arial" charset="0"/>
            </a:endParaRPr>
          </a:p>
          <a:p>
            <a:r>
              <a:rPr lang="de-DE" altLang="en-US" sz="2300">
                <a:solidFill>
                  <a:srgbClr val="FFFFFF"/>
                </a:solidFill>
                <a:latin typeface="Arial" charset="0"/>
              </a:rPr>
              <a:t>Unternehmenspositionierung</a:t>
            </a:r>
          </a:p>
        </p:txBody>
      </p:sp>
      <p:sp>
        <p:nvSpPr>
          <p:cNvPr id="114695" name="Rectangle 7"/>
          <p:cNvSpPr>
            <a:spLocks noChangeArrowheads="1"/>
          </p:cNvSpPr>
          <p:nvPr/>
        </p:nvSpPr>
        <p:spPr bwMode="auto">
          <a:xfrm rot="-5400000">
            <a:off x="1135062" y="4641851"/>
            <a:ext cx="106363" cy="277812"/>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1344613" y="558800"/>
            <a:ext cx="6145212" cy="720725"/>
          </a:xfrm>
        </p:spPr>
        <p:txBody>
          <a:bodyPr/>
          <a:lstStyle/>
          <a:p>
            <a:r>
              <a:rPr lang="de-DE" altLang="en-US"/>
              <a:t>Wer macht Qualitätsmanagement?</a:t>
            </a:r>
            <a:br>
              <a:rPr lang="de-DE" altLang="en-US"/>
            </a:br>
            <a:r>
              <a:rPr lang="de-DE" altLang="en-US" sz="1700" i="1"/>
              <a:t>2.</a:t>
            </a:r>
            <a:r>
              <a:rPr lang="de-DE" altLang="en-US" sz="1700"/>
              <a:t> </a:t>
            </a:r>
            <a:r>
              <a:rPr lang="de-DE" altLang="en-US" sz="1700" i="1"/>
              <a:t>Begriffe rund um die Qualität</a:t>
            </a:r>
          </a:p>
        </p:txBody>
      </p:sp>
      <p:sp>
        <p:nvSpPr>
          <p:cNvPr id="150531" name="Rectangle 3"/>
          <p:cNvSpPr>
            <a:spLocks noChangeArrowheads="1"/>
          </p:cNvSpPr>
          <p:nvPr/>
        </p:nvSpPr>
        <p:spPr bwMode="auto">
          <a:xfrm>
            <a:off x="6065838" y="4443413"/>
            <a:ext cx="3141662" cy="1749425"/>
          </a:xfrm>
          <a:prstGeom prst="rect">
            <a:avLst/>
          </a:prstGeom>
          <a:solidFill>
            <a:srgbClr val="FFFFFF"/>
          </a:solidFill>
          <a:ln w="12700">
            <a:solidFill>
              <a:srgbClr val="FFFFFF"/>
            </a:solidFill>
            <a:miter lim="800000"/>
            <a:headEnd/>
            <a:tailEnd/>
          </a:ln>
          <a:effectLst>
            <a:outerShdw dist="107763" dir="2700000" algn="ctr" rotWithShape="0">
              <a:srgbClr val="0D1837"/>
            </a:outerShdw>
          </a:effec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90000"/>
              </a:lnSpc>
            </a:pPr>
            <a:r>
              <a:rPr lang="de-DE" altLang="en-US" sz="1500">
                <a:latin typeface="Arial" charset="0"/>
              </a:rPr>
              <a:t>Ein eigens beauftragter Qualitätsmanager ist als </a:t>
            </a:r>
            <a:r>
              <a:rPr lang="de-DE" altLang="en-US" sz="1500" i="1">
                <a:solidFill>
                  <a:schemeClr val="accent2"/>
                </a:solidFill>
                <a:latin typeface="Arial" charset="0"/>
              </a:rPr>
              <a:t>Coach</a:t>
            </a:r>
            <a:r>
              <a:rPr lang="de-DE" altLang="en-US" sz="1500">
                <a:solidFill>
                  <a:schemeClr val="accent2"/>
                </a:solidFill>
                <a:latin typeface="Arial" charset="0"/>
              </a:rPr>
              <a:t> </a:t>
            </a:r>
            <a:r>
              <a:rPr lang="de-DE" altLang="en-US" sz="1500">
                <a:latin typeface="Arial" charset="0"/>
              </a:rPr>
              <a:t>nur solange erforderlich, bis die Prozesse eigenständig ablaufen.</a:t>
            </a:r>
          </a:p>
          <a:p>
            <a:pPr algn="ctr">
              <a:lnSpc>
                <a:spcPct val="90000"/>
              </a:lnSpc>
            </a:pPr>
            <a:endParaRPr lang="de-DE" altLang="en-US" sz="1500">
              <a:latin typeface="Arial" charset="0"/>
            </a:endParaRPr>
          </a:p>
          <a:p>
            <a:pPr algn="ctr">
              <a:lnSpc>
                <a:spcPct val="90000"/>
              </a:lnSpc>
            </a:pPr>
            <a:r>
              <a:rPr lang="de-DE" altLang="en-US" sz="1500">
                <a:latin typeface="Arial" charset="0"/>
              </a:rPr>
              <a:t>Als </a:t>
            </a:r>
            <a:r>
              <a:rPr lang="de-DE" altLang="en-US" sz="1500" i="1">
                <a:solidFill>
                  <a:schemeClr val="accent2"/>
                </a:solidFill>
                <a:latin typeface="Arial" charset="0"/>
              </a:rPr>
              <a:t>Change-Manager</a:t>
            </a:r>
            <a:r>
              <a:rPr lang="de-DE" altLang="en-US" sz="1500">
                <a:latin typeface="Arial" charset="0"/>
              </a:rPr>
              <a:t> begleitet er für eine befristete Zeit den Prozess-Wandel.</a:t>
            </a:r>
          </a:p>
        </p:txBody>
      </p:sp>
      <p:sp>
        <p:nvSpPr>
          <p:cNvPr id="150532" name="Rectangle 4"/>
          <p:cNvSpPr>
            <a:spLocks noChangeArrowheads="1"/>
          </p:cNvSpPr>
          <p:nvPr/>
        </p:nvSpPr>
        <p:spPr bwMode="auto">
          <a:xfrm>
            <a:off x="6430963" y="2327275"/>
            <a:ext cx="2954337" cy="1228725"/>
          </a:xfrm>
          <a:prstGeom prst="rect">
            <a:avLst/>
          </a:prstGeom>
          <a:noFill/>
          <a:ln>
            <a:noFill/>
          </a:ln>
          <a:effectLst>
            <a:prstShdw prst="shdw17" dist="17961" dir="2700000">
              <a:srgbClr val="FFFF00">
                <a:gamma/>
                <a:shade val="60000"/>
                <a:invGamma/>
              </a:srgbClr>
            </a:prst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FF"/>
                </a:solidFill>
                <a:latin typeface="Arial" charset="0"/>
              </a:rPr>
              <a:t>Mit dem Wandel des Qualitätsverständnisses</a:t>
            </a:r>
          </a:p>
          <a:p>
            <a:pPr algn="ctr">
              <a:lnSpc>
                <a:spcPct val="100000"/>
              </a:lnSpc>
            </a:pPr>
            <a:r>
              <a:rPr lang="de-DE" altLang="en-US" sz="1500">
                <a:solidFill>
                  <a:srgbClr val="FFFFFF"/>
                </a:solidFill>
                <a:latin typeface="Arial" charset="0"/>
              </a:rPr>
              <a:t>wanderte die Aufgabe</a:t>
            </a:r>
          </a:p>
          <a:p>
            <a:pPr algn="ctr">
              <a:lnSpc>
                <a:spcPct val="100000"/>
              </a:lnSpc>
            </a:pPr>
            <a:r>
              <a:rPr lang="de-DE" altLang="en-US" sz="1500">
                <a:solidFill>
                  <a:srgbClr val="FAFD00"/>
                </a:solidFill>
                <a:latin typeface="Arial" charset="0"/>
              </a:rPr>
              <a:t>vom</a:t>
            </a:r>
            <a:r>
              <a:rPr lang="de-DE" altLang="en-US" sz="1500">
                <a:solidFill>
                  <a:srgbClr val="FFFFFF"/>
                </a:solidFill>
                <a:latin typeface="Arial" charset="0"/>
              </a:rPr>
              <a:t> </a:t>
            </a:r>
            <a:r>
              <a:rPr lang="de-DE" altLang="en-US" sz="1500">
                <a:solidFill>
                  <a:srgbClr val="FAFD00"/>
                </a:solidFill>
                <a:latin typeface="Arial" charset="0"/>
              </a:rPr>
              <a:t>spezialisierten</a:t>
            </a:r>
            <a:r>
              <a:rPr lang="de-DE" altLang="en-US" sz="1500">
                <a:solidFill>
                  <a:srgbClr val="FFFFFF"/>
                </a:solidFill>
                <a:latin typeface="Arial" charset="0"/>
              </a:rPr>
              <a:t> </a:t>
            </a:r>
            <a:r>
              <a:rPr lang="de-DE" altLang="en-US" sz="1500">
                <a:solidFill>
                  <a:srgbClr val="FAFD00"/>
                </a:solidFill>
                <a:latin typeface="Arial" charset="0"/>
              </a:rPr>
              <a:t>Prüfer</a:t>
            </a:r>
          </a:p>
          <a:p>
            <a:pPr algn="ctr">
              <a:lnSpc>
                <a:spcPct val="100000"/>
              </a:lnSpc>
            </a:pPr>
            <a:r>
              <a:rPr lang="de-DE" altLang="en-US" sz="1500">
                <a:solidFill>
                  <a:srgbClr val="FAFD00"/>
                </a:solidFill>
                <a:latin typeface="Arial" charset="0"/>
              </a:rPr>
              <a:t>zur Führungskraft..</a:t>
            </a:r>
          </a:p>
        </p:txBody>
      </p:sp>
      <p:sp>
        <p:nvSpPr>
          <p:cNvPr id="150533" name="Rectangle 5"/>
          <p:cNvSpPr>
            <a:spLocks noChangeArrowheads="1"/>
          </p:cNvSpPr>
          <p:nvPr/>
        </p:nvSpPr>
        <p:spPr bwMode="auto">
          <a:xfrm>
            <a:off x="511175" y="2165350"/>
            <a:ext cx="5554663" cy="215900"/>
          </a:xfrm>
          <a:prstGeom prst="rect">
            <a:avLst/>
          </a:prstGeom>
          <a:noFill/>
          <a:ln>
            <a:noFill/>
          </a:ln>
          <a:effectLst>
            <a:prstShdw prst="shdw17" dist="17961" dir="2700000">
              <a:srgbClr val="FFFF00">
                <a:gamma/>
                <a:shade val="60000"/>
                <a:invGamma/>
              </a:srgbClr>
            </a:prstShdw>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a:solidFill>
                  <a:schemeClr val="tx1"/>
                </a:solidFill>
                <a:miter lim="800000"/>
                <a:headEnd/>
                <a:tailEnd/>
              </a14:hiddenLine>
            </a:ext>
          </a:extLst>
        </p:spPr>
        <p:txBody>
          <a:bodyPr lIns="86326" tIns="42405" rIns="86326" bIns="42405"/>
          <a:lstStyle>
            <a:lvl1pPr marL="273050" indent="-273050" algn="l" defTabSz="873125">
              <a:lnSpc>
                <a:spcPct val="90000"/>
              </a:lnSpc>
              <a:spcBef>
                <a:spcPct val="30000"/>
              </a:spcBef>
              <a:buSzPct val="100000"/>
              <a:buChar char="•"/>
              <a:defRPr sz="2300" b="1">
                <a:solidFill>
                  <a:schemeClr val="tx1"/>
                </a:solidFill>
                <a:latin typeface="Arial" charset="0"/>
              </a:defRPr>
            </a:lvl1pPr>
            <a:lvl2pPr marL="904875" algn="l" defTabSz="873125">
              <a:lnSpc>
                <a:spcPct val="90000"/>
              </a:lnSpc>
              <a:spcBef>
                <a:spcPct val="30000"/>
              </a:spcBef>
              <a:buSzPct val="100000"/>
              <a:buChar char="–"/>
              <a:defRPr sz="1700" b="1">
                <a:solidFill>
                  <a:schemeClr val="tx1"/>
                </a:solidFill>
                <a:latin typeface="Arial" charset="0"/>
              </a:defRPr>
            </a:lvl2pPr>
            <a:lvl3pPr marL="1287463" indent="-200025" algn="l" defTabSz="873125">
              <a:lnSpc>
                <a:spcPct val="90000"/>
              </a:lnSpc>
              <a:spcBef>
                <a:spcPct val="30000"/>
              </a:spcBef>
              <a:buSzPct val="100000"/>
              <a:buChar char="»"/>
              <a:defRPr sz="1700" b="1">
                <a:solidFill>
                  <a:schemeClr val="tx1"/>
                </a:solidFill>
                <a:latin typeface="Arial" charset="0"/>
              </a:defRPr>
            </a:lvl3pPr>
            <a:lvl4pPr marL="1687513" indent="-219075" algn="l" defTabSz="873125">
              <a:lnSpc>
                <a:spcPct val="90000"/>
              </a:lnSpc>
              <a:spcBef>
                <a:spcPct val="30000"/>
              </a:spcBef>
              <a:buSzPct val="100000"/>
              <a:buChar char="•"/>
              <a:defRPr sz="1300" b="1">
                <a:solidFill>
                  <a:schemeClr val="tx1"/>
                </a:solidFill>
                <a:latin typeface="Arial" charset="0"/>
              </a:defRPr>
            </a:lvl4pPr>
            <a:lvl5pPr marL="2087563" indent="-219075" algn="l" defTabSz="873125">
              <a:lnSpc>
                <a:spcPct val="90000"/>
              </a:lnSpc>
              <a:spcBef>
                <a:spcPct val="30000"/>
              </a:spcBef>
              <a:buSzPct val="100000"/>
              <a:buChar char="–"/>
              <a:defRPr sz="1300" b="1">
                <a:solidFill>
                  <a:schemeClr val="tx1"/>
                </a:solidFill>
                <a:latin typeface="Arial" charset="0"/>
              </a:defRPr>
            </a:lvl5pPr>
            <a:lvl6pPr marL="2544763" indent="-219075" defTabSz="873125" eaLnBrk="0" fontAlgn="base" hangingPunct="0">
              <a:lnSpc>
                <a:spcPct val="90000"/>
              </a:lnSpc>
              <a:spcBef>
                <a:spcPct val="30000"/>
              </a:spcBef>
              <a:spcAft>
                <a:spcPct val="0"/>
              </a:spcAft>
              <a:buSzPct val="100000"/>
              <a:buChar char="–"/>
              <a:defRPr sz="1300" b="1">
                <a:solidFill>
                  <a:schemeClr val="tx1"/>
                </a:solidFill>
                <a:latin typeface="Arial" charset="0"/>
              </a:defRPr>
            </a:lvl6pPr>
            <a:lvl7pPr marL="3001963" indent="-219075" defTabSz="873125" eaLnBrk="0" fontAlgn="base" hangingPunct="0">
              <a:lnSpc>
                <a:spcPct val="90000"/>
              </a:lnSpc>
              <a:spcBef>
                <a:spcPct val="30000"/>
              </a:spcBef>
              <a:spcAft>
                <a:spcPct val="0"/>
              </a:spcAft>
              <a:buSzPct val="100000"/>
              <a:buChar char="–"/>
              <a:defRPr sz="1300" b="1">
                <a:solidFill>
                  <a:schemeClr val="tx1"/>
                </a:solidFill>
                <a:latin typeface="Arial" charset="0"/>
              </a:defRPr>
            </a:lvl7pPr>
            <a:lvl8pPr marL="3459163" indent="-219075" defTabSz="873125" eaLnBrk="0" fontAlgn="base" hangingPunct="0">
              <a:lnSpc>
                <a:spcPct val="90000"/>
              </a:lnSpc>
              <a:spcBef>
                <a:spcPct val="30000"/>
              </a:spcBef>
              <a:spcAft>
                <a:spcPct val="0"/>
              </a:spcAft>
              <a:buSzPct val="100000"/>
              <a:buChar char="–"/>
              <a:defRPr sz="1300" b="1">
                <a:solidFill>
                  <a:schemeClr val="tx1"/>
                </a:solidFill>
                <a:latin typeface="Arial" charset="0"/>
              </a:defRPr>
            </a:lvl8pPr>
            <a:lvl9pPr marL="3916363" indent="-219075" defTabSz="873125" eaLnBrk="0" fontAlgn="base" hangingPunct="0">
              <a:lnSpc>
                <a:spcPct val="90000"/>
              </a:lnSpc>
              <a:spcBef>
                <a:spcPct val="30000"/>
              </a:spcBef>
              <a:spcAft>
                <a:spcPct val="0"/>
              </a:spcAft>
              <a:buSzPct val="100000"/>
              <a:buChar char="–"/>
              <a:defRPr sz="1300" b="1">
                <a:solidFill>
                  <a:schemeClr val="tx1"/>
                </a:solidFill>
                <a:latin typeface="Arial" charset="0"/>
              </a:defRPr>
            </a:lvl9pPr>
          </a:lstStyle>
          <a:p>
            <a:pPr>
              <a:buFontTx/>
              <a:buNone/>
            </a:pPr>
            <a:r>
              <a:rPr lang="de-DE" altLang="en-US" sz="1500">
                <a:solidFill>
                  <a:srgbClr val="FFFFFF"/>
                </a:solidFill>
              </a:rPr>
              <a:t>Sicherzustellen, dass</a:t>
            </a:r>
          </a:p>
        </p:txBody>
      </p:sp>
      <p:sp>
        <p:nvSpPr>
          <p:cNvPr id="150534" name="AutoShape 6"/>
          <p:cNvSpPr>
            <a:spLocks noChangeArrowheads="1"/>
          </p:cNvSpPr>
          <p:nvPr/>
        </p:nvSpPr>
        <p:spPr bwMode="auto">
          <a:xfrm>
            <a:off x="657225" y="3906838"/>
            <a:ext cx="2338388" cy="903287"/>
          </a:xfrm>
          <a:prstGeom prst="cloudCallout">
            <a:avLst>
              <a:gd name="adj1" fmla="val 30597"/>
              <a:gd name="adj2" fmla="val 97088"/>
            </a:avLst>
          </a:prstGeom>
          <a:solidFill>
            <a:srgbClr val="FFFFFF"/>
          </a:solidFill>
          <a:ln>
            <a:noFill/>
          </a:ln>
          <a:effectLst/>
          <a:extLst>
            <a:ext uri="{91240B29-F687-4F45-9708-019B960494DF}">
              <a14:hiddenLine xmlns:a14="http://schemas.microsoft.com/office/drawing/2010/main" w="12700">
                <a:solidFill>
                  <a:srgbClr val="FFFFFF"/>
                </a:solidFill>
                <a:round/>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87234" tIns="43617" rIns="87234" bIns="43617" anchor="ct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endParaRPr lang="en-US" altLang="en-US" sz="1300">
              <a:latin typeface="Arial" charset="0"/>
            </a:endParaRPr>
          </a:p>
        </p:txBody>
      </p:sp>
      <p:sp>
        <p:nvSpPr>
          <p:cNvPr id="150535" name="Rectangle 7"/>
          <p:cNvSpPr>
            <a:spLocks noChangeArrowheads="1"/>
          </p:cNvSpPr>
          <p:nvPr/>
        </p:nvSpPr>
        <p:spPr bwMode="auto">
          <a:xfrm>
            <a:off x="755650" y="4197350"/>
            <a:ext cx="2284413" cy="284163"/>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7234" tIns="43617" rIns="87234" bIns="43617"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300" i="1">
                <a:solidFill>
                  <a:schemeClr val="bg1"/>
                </a:solidFill>
                <a:latin typeface="Arial" charset="0"/>
              </a:rPr>
              <a:t>Quality is everybody‘s job!</a:t>
            </a:r>
          </a:p>
        </p:txBody>
      </p:sp>
      <p:sp>
        <p:nvSpPr>
          <p:cNvPr id="150536" name="Rectangle 8"/>
          <p:cNvSpPr>
            <a:spLocks noChangeArrowheads="1"/>
          </p:cNvSpPr>
          <p:nvPr/>
        </p:nvSpPr>
        <p:spPr bwMode="auto">
          <a:xfrm>
            <a:off x="2525713" y="2184400"/>
            <a:ext cx="3438525" cy="949325"/>
          </a:xfrm>
          <a:prstGeom prst="rect">
            <a:avLst/>
          </a:prstGeom>
          <a:noFill/>
          <a:ln>
            <a:noFill/>
          </a:ln>
          <a:effectLst>
            <a:prstShdw prst="shdw17" dist="17961" dir="2700000">
              <a:schemeClr val="bg1">
                <a:gamma/>
                <a:shade val="60000"/>
                <a:invGamma/>
              </a:schemeClr>
            </a:prst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buClr>
                <a:srgbClr val="FFFF00"/>
              </a:buClr>
              <a:buFontTx/>
              <a:buChar char="•"/>
            </a:pPr>
            <a:r>
              <a:rPr lang="de-DE" altLang="en-US" sz="1500">
                <a:solidFill>
                  <a:srgbClr val="FFFF00"/>
                </a:solidFill>
                <a:latin typeface="Arial" charset="0"/>
              </a:rPr>
              <a:t> </a:t>
            </a:r>
            <a:r>
              <a:rPr lang="de-DE" altLang="en-US" sz="1500">
                <a:solidFill>
                  <a:srgbClr val="FFFFFF"/>
                </a:solidFill>
                <a:latin typeface="Arial" charset="0"/>
              </a:rPr>
              <a:t>das richtige Produkt </a:t>
            </a:r>
          </a:p>
          <a:p>
            <a:pPr>
              <a:lnSpc>
                <a:spcPct val="100000"/>
              </a:lnSpc>
              <a:buClr>
                <a:srgbClr val="FFFF00"/>
              </a:buClr>
              <a:buFontTx/>
              <a:buChar char="•"/>
            </a:pPr>
            <a:r>
              <a:rPr lang="de-DE" altLang="en-US" sz="1500">
                <a:solidFill>
                  <a:srgbClr val="FFFFFF"/>
                </a:solidFill>
                <a:latin typeface="Arial" charset="0"/>
              </a:rPr>
              <a:t> zum richtigen Zeitpunkt</a:t>
            </a:r>
          </a:p>
          <a:p>
            <a:pPr>
              <a:lnSpc>
                <a:spcPct val="100000"/>
              </a:lnSpc>
              <a:buClr>
                <a:srgbClr val="FFFF00"/>
              </a:buClr>
              <a:buFontTx/>
              <a:buChar char="•"/>
            </a:pPr>
            <a:r>
              <a:rPr lang="de-DE" altLang="en-US" sz="1500">
                <a:solidFill>
                  <a:srgbClr val="FFFFFF"/>
                </a:solidFill>
                <a:latin typeface="Arial" charset="0"/>
              </a:rPr>
              <a:t> zu den vereinbarten Kosten</a:t>
            </a:r>
          </a:p>
          <a:p>
            <a:pPr>
              <a:lnSpc>
                <a:spcPct val="100000"/>
              </a:lnSpc>
              <a:buClr>
                <a:srgbClr val="FFFF00"/>
              </a:buClr>
              <a:buFontTx/>
              <a:buChar char="•"/>
            </a:pPr>
            <a:r>
              <a:rPr lang="de-DE" altLang="en-US" sz="1500">
                <a:solidFill>
                  <a:srgbClr val="FFFFFF"/>
                </a:solidFill>
                <a:latin typeface="Arial" charset="0"/>
              </a:rPr>
              <a:t> mit den vereinbarten Eigenschaften</a:t>
            </a:r>
          </a:p>
        </p:txBody>
      </p:sp>
      <p:sp>
        <p:nvSpPr>
          <p:cNvPr id="150537" name="AutoShape 9"/>
          <p:cNvSpPr>
            <a:spLocks noChangeArrowheads="1"/>
          </p:cNvSpPr>
          <p:nvPr/>
        </p:nvSpPr>
        <p:spPr bwMode="auto">
          <a:xfrm>
            <a:off x="5918200" y="2536825"/>
            <a:ext cx="585788" cy="360363"/>
          </a:xfrm>
          <a:prstGeom prst="rightArrow">
            <a:avLst>
              <a:gd name="adj1" fmla="val 46667"/>
              <a:gd name="adj2" fmla="val 88472"/>
            </a:avLst>
          </a:pr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
        <p:nvSpPr>
          <p:cNvPr id="150538" name="AutoShape 10"/>
          <p:cNvSpPr>
            <a:spLocks noChangeArrowheads="1"/>
          </p:cNvSpPr>
          <p:nvPr/>
        </p:nvSpPr>
        <p:spPr bwMode="auto">
          <a:xfrm flipV="1">
            <a:off x="949325" y="5000625"/>
            <a:ext cx="1023938" cy="936625"/>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a:noFill/>
          </a:ln>
          <a:effectLst>
            <a:outerShdw dist="107763" dir="2700000" algn="ctr" rotWithShape="0">
              <a:srgbClr val="0D1837"/>
            </a:outerShdw>
          </a:effectLst>
          <a:extLst>
            <a:ext uri="{91240B29-F687-4F45-9708-019B960494DF}">
              <a14:hiddenLine xmlns:a14="http://schemas.microsoft.com/office/drawing/2010/main" w="12700">
                <a:solidFill>
                  <a:schemeClr val="tx1"/>
                </a:solidFill>
                <a:miter lim="800000"/>
                <a:headEnd/>
                <a:tailEnd/>
              </a14:hiddenLine>
            </a:ext>
          </a:extLst>
        </p:spPr>
        <p:txBody>
          <a:bodyPr wrap="none" lIns="47625" tIns="19050" rIns="47625" bIns="19050" anchor="ctr"/>
          <a:lstStyle/>
          <a:p>
            <a:endParaRPr lang="en-GB"/>
          </a:p>
        </p:txBody>
      </p:sp>
      <p:sp>
        <p:nvSpPr>
          <p:cNvPr id="150539" name="Text Box 11"/>
          <p:cNvSpPr txBox="1">
            <a:spLocks noChangeArrowheads="1"/>
          </p:cNvSpPr>
          <p:nvPr/>
        </p:nvSpPr>
        <p:spPr bwMode="auto">
          <a:xfrm>
            <a:off x="1389063" y="4856163"/>
            <a:ext cx="387350" cy="600075"/>
          </a:xfrm>
          <a:prstGeom prst="rect">
            <a:avLst/>
          </a:prstGeom>
          <a:noFill/>
          <a:ln>
            <a:noFill/>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3800">
                <a:solidFill>
                  <a:srgbClr val="FFFF00"/>
                </a:solidFill>
                <a:latin typeface="Arial" charset="0"/>
              </a:rPr>
              <a:t>?</a:t>
            </a:r>
          </a:p>
        </p:txBody>
      </p:sp>
      <p:sp>
        <p:nvSpPr>
          <p:cNvPr id="150540" name="Text Box 12"/>
          <p:cNvSpPr txBox="1">
            <a:spLocks noChangeArrowheads="1"/>
          </p:cNvSpPr>
          <p:nvPr/>
        </p:nvSpPr>
        <p:spPr bwMode="auto">
          <a:xfrm>
            <a:off x="2160588" y="5507038"/>
            <a:ext cx="3571875" cy="258762"/>
          </a:xfrm>
          <a:prstGeom prst="rect">
            <a:avLst/>
          </a:prstGeom>
          <a:noFill/>
          <a:ln>
            <a:noFill/>
          </a:ln>
          <a:effectLst>
            <a:outerShdw dist="107763" dir="2700000" algn="ctr" rotWithShape="0">
              <a:srgbClr val="0D183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r>
              <a:rPr lang="de-DE" altLang="en-US" sz="1500">
                <a:solidFill>
                  <a:srgbClr val="FFFFFF"/>
                </a:solidFill>
                <a:latin typeface="Arial" charset="0"/>
              </a:rPr>
              <a:t>Warum dann einen Qualitätsmanager?</a:t>
            </a:r>
          </a:p>
        </p:txBody>
      </p:sp>
      <p:sp>
        <p:nvSpPr>
          <p:cNvPr id="150541" name="Rectangle 13"/>
          <p:cNvSpPr>
            <a:spLocks noChangeArrowheads="1"/>
          </p:cNvSpPr>
          <p:nvPr/>
        </p:nvSpPr>
        <p:spPr bwMode="auto">
          <a:xfrm>
            <a:off x="611188" y="3176588"/>
            <a:ext cx="4810125" cy="26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gn="ctr">
              <a:lnSpc>
                <a:spcPct val="100000"/>
              </a:lnSpc>
            </a:pPr>
            <a:r>
              <a:rPr lang="de-DE" altLang="en-US" sz="1500">
                <a:solidFill>
                  <a:srgbClr val="FFFFFF"/>
                </a:solidFill>
                <a:latin typeface="Arial" charset="0"/>
              </a:rPr>
              <a:t>geliefert wird, ist eine </a:t>
            </a:r>
            <a:r>
              <a:rPr lang="de-DE" altLang="en-US" sz="1500">
                <a:solidFill>
                  <a:srgbClr val="FFFF00"/>
                </a:solidFill>
                <a:latin typeface="Arial" charset="0"/>
              </a:rPr>
              <a:t>z</a:t>
            </a:r>
            <a:r>
              <a:rPr lang="de-DE" altLang="en-US" sz="1500">
                <a:solidFill>
                  <a:srgbClr val="FAFD00"/>
                </a:solidFill>
                <a:latin typeface="Arial" charset="0"/>
              </a:rPr>
              <a:t>entrale Managementaufgabe</a:t>
            </a:r>
            <a:r>
              <a:rPr lang="de-DE" altLang="en-US" sz="1500">
                <a:solidFill>
                  <a:srgbClr val="FFFFFF"/>
                </a:solidFill>
                <a:latin typeface="Arial" charset="0"/>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344613" y="577850"/>
            <a:ext cx="4084637" cy="720725"/>
          </a:xfrm>
        </p:spPr>
        <p:txBody>
          <a:bodyPr/>
          <a:lstStyle/>
          <a:p>
            <a:r>
              <a:rPr lang="de-DE" altLang="en-US"/>
              <a:t>Aufwände</a:t>
            </a:r>
            <a:br>
              <a:rPr lang="de-DE" altLang="en-US"/>
            </a:br>
            <a:r>
              <a:rPr lang="de-DE" altLang="en-US" sz="1700" i="1"/>
              <a:t>6. Vorschlag: Wie soll es weitergehen?</a:t>
            </a:r>
            <a:endParaRPr lang="de-DE" altLang="en-US"/>
          </a:p>
        </p:txBody>
      </p:sp>
      <p:sp>
        <p:nvSpPr>
          <p:cNvPr id="152581" name="Text Box 5"/>
          <p:cNvSpPr txBox="1">
            <a:spLocks noChangeArrowheads="1"/>
          </p:cNvSpPr>
          <p:nvPr/>
        </p:nvSpPr>
        <p:spPr bwMode="auto">
          <a:xfrm>
            <a:off x="1462088" y="2093913"/>
            <a:ext cx="2760662"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 in einem Softwarehaus:</a:t>
            </a:r>
          </a:p>
        </p:txBody>
      </p:sp>
      <p:sp>
        <p:nvSpPr>
          <p:cNvPr id="152586" name="Text Box 10"/>
          <p:cNvSpPr txBox="1">
            <a:spLocks noChangeArrowheads="1"/>
          </p:cNvSpPr>
          <p:nvPr/>
        </p:nvSpPr>
        <p:spPr bwMode="auto">
          <a:xfrm>
            <a:off x="511175" y="1530350"/>
            <a:ext cx="92075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Die folgenden Aufwände entstanden bei Einführung eines ISO 9001-konformen QM-Systems ...</a:t>
            </a:r>
          </a:p>
        </p:txBody>
      </p:sp>
      <p:sp>
        <p:nvSpPr>
          <p:cNvPr id="152587" name="Text Box 11"/>
          <p:cNvSpPr txBox="1">
            <a:spLocks noChangeArrowheads="1"/>
          </p:cNvSpPr>
          <p:nvPr/>
        </p:nvSpPr>
        <p:spPr bwMode="auto">
          <a:xfrm>
            <a:off x="1754188" y="2776538"/>
            <a:ext cx="7818437" cy="328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87438" indent="-176213" algn="l" defTabSz="727075">
              <a:defRPr sz="2400">
                <a:solidFill>
                  <a:schemeClr val="tx1"/>
                </a:solidFill>
                <a:latin typeface="Times New Roman" pitchFamily="18" charset="0"/>
              </a:defRPr>
            </a:lvl3pPr>
            <a:lvl4pPr marL="1460500" indent="-182563"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DE" altLang="en-US" sz="1500">
                <a:solidFill>
                  <a:srgbClr val="FFFF00"/>
                </a:solidFill>
                <a:latin typeface="Arial" charset="0"/>
              </a:rPr>
              <a:t>Projektlaufzeit</a:t>
            </a:r>
            <a:r>
              <a:rPr lang="de-DE" altLang="en-US" sz="1500">
                <a:solidFill>
                  <a:srgbClr val="FFFFFF"/>
                </a:solidFill>
                <a:latin typeface="Arial" charset="0"/>
              </a:rPr>
              <a:t> bis zur Zertifizierung:	Juli ´93 - März ´94 ( 9 Monate )</a:t>
            </a:r>
          </a:p>
          <a:p>
            <a:pPr>
              <a:spcBef>
                <a:spcPct val="50000"/>
              </a:spcBef>
            </a:pPr>
            <a:r>
              <a:rPr lang="de-DE" altLang="en-US" sz="1500">
                <a:solidFill>
                  <a:srgbClr val="FFFF00"/>
                </a:solidFill>
                <a:latin typeface="Arial" charset="0"/>
              </a:rPr>
              <a:t>Aufwand</a:t>
            </a:r>
            <a:r>
              <a:rPr lang="de-DE" altLang="en-US" sz="1500">
                <a:solidFill>
                  <a:srgbClr val="FFFFFF"/>
                </a:solidFill>
                <a:latin typeface="Arial" charset="0"/>
              </a:rPr>
              <a:t>:				</a:t>
            </a:r>
          </a:p>
          <a:p>
            <a:pPr>
              <a:spcBef>
                <a:spcPct val="50000"/>
              </a:spcBef>
            </a:pPr>
            <a:r>
              <a:rPr lang="de-DE" altLang="en-US" sz="1500">
                <a:solidFill>
                  <a:srgbClr val="FFFFFF"/>
                </a:solidFill>
                <a:latin typeface="Arial" charset="0"/>
              </a:rPr>
              <a:t> 	24 PM   eigener Aufwand für</a:t>
            </a:r>
          </a:p>
          <a:p>
            <a:pPr lvl="2">
              <a:buFontTx/>
              <a:buChar char="•"/>
            </a:pPr>
            <a:r>
              <a:rPr lang="de-DE" altLang="en-US" sz="1500" b="0">
                <a:solidFill>
                  <a:srgbClr val="FFFFFF"/>
                </a:solidFill>
                <a:latin typeface="Arial" charset="0"/>
              </a:rPr>
              <a:t>das Qualitätsmanagement-Handbuchs mit</a:t>
            </a:r>
          </a:p>
          <a:p>
            <a:pPr lvl="3">
              <a:buFontTx/>
              <a:buChar char="•"/>
            </a:pPr>
            <a:r>
              <a:rPr lang="de-DE" altLang="en-US" sz="1500" b="0">
                <a:solidFill>
                  <a:srgbClr val="FFFFFF"/>
                </a:solidFill>
                <a:latin typeface="Arial" charset="0"/>
              </a:rPr>
              <a:t>Verfahrensanweisungen, Checklisten, Formularen,</a:t>
            </a:r>
          </a:p>
          <a:p>
            <a:pPr lvl="3">
              <a:buFontTx/>
              <a:buChar char="•"/>
            </a:pPr>
            <a:r>
              <a:rPr lang="de-DE" altLang="en-US" sz="1500" b="0">
                <a:solidFill>
                  <a:srgbClr val="FFFFFF"/>
                </a:solidFill>
                <a:latin typeface="Arial" charset="0"/>
              </a:rPr>
              <a:t>Funktions- und Stellenbeschreibungen,</a:t>
            </a:r>
          </a:p>
          <a:p>
            <a:pPr lvl="2">
              <a:buFontTx/>
              <a:buChar char="•"/>
            </a:pPr>
            <a:r>
              <a:rPr lang="de-DE" altLang="en-US" sz="1500" b="0">
                <a:solidFill>
                  <a:srgbClr val="FFFFFF"/>
                </a:solidFill>
                <a:latin typeface="Arial" charset="0"/>
              </a:rPr>
              <a:t>Testkonzepte,</a:t>
            </a:r>
          </a:p>
          <a:p>
            <a:pPr lvl="2">
              <a:buFontTx/>
              <a:buChar char="•"/>
            </a:pPr>
            <a:r>
              <a:rPr lang="de-DE" altLang="en-US" sz="1500" b="0">
                <a:solidFill>
                  <a:srgbClr val="FFFFFF"/>
                </a:solidFill>
                <a:latin typeface="Arial" charset="0"/>
              </a:rPr>
              <a:t>Programmierstandards,</a:t>
            </a:r>
          </a:p>
          <a:p>
            <a:pPr lvl="2">
              <a:buFontTx/>
              <a:buChar char="•"/>
            </a:pPr>
            <a:r>
              <a:rPr lang="de-DE" altLang="en-US" sz="1500" b="0">
                <a:solidFill>
                  <a:srgbClr val="FFFFFF"/>
                </a:solidFill>
                <a:latin typeface="Arial" charset="0"/>
              </a:rPr>
              <a:t>Konfigurationsmanagement und</a:t>
            </a:r>
          </a:p>
          <a:p>
            <a:pPr lvl="2">
              <a:buFontTx/>
              <a:buChar char="•"/>
            </a:pPr>
            <a:r>
              <a:rPr lang="de-DE" altLang="en-US" sz="1500" b="0">
                <a:solidFill>
                  <a:srgbClr val="FFFFFF"/>
                </a:solidFill>
                <a:latin typeface="Arial" charset="0"/>
              </a:rPr>
              <a:t>die Entwicklung von Software zur Prozesslenkung und Überwachung.</a:t>
            </a:r>
          </a:p>
          <a:p>
            <a:pPr>
              <a:spcBef>
                <a:spcPct val="50000"/>
              </a:spcBef>
            </a:pPr>
            <a:r>
              <a:rPr lang="de-DE" altLang="en-US" sz="1500">
                <a:solidFill>
                  <a:srgbClr val="FFFFFF"/>
                </a:solidFill>
                <a:latin typeface="Arial" charset="0"/>
              </a:rPr>
              <a:t>	70.000,- DM für Beratung durch einen externen Hardwarehersteller</a:t>
            </a:r>
          </a:p>
          <a:p>
            <a:pPr lvl="2">
              <a:buFontTx/>
              <a:buChar char="•"/>
            </a:pPr>
            <a:r>
              <a:rPr lang="de-DE" altLang="en-US" sz="1500" b="0">
                <a:solidFill>
                  <a:srgbClr val="FFFFFF"/>
                </a:solidFill>
                <a:latin typeface="Arial" charset="0"/>
              </a:rPr>
              <a:t>Korrekturlesen des QMH</a:t>
            </a:r>
          </a:p>
          <a:p>
            <a:pPr lvl="2">
              <a:buFontTx/>
              <a:buChar char="•"/>
            </a:pPr>
            <a:r>
              <a:rPr lang="de-DE" altLang="en-US" sz="1500" b="0">
                <a:solidFill>
                  <a:srgbClr val="FFFFFF"/>
                </a:solidFill>
                <a:latin typeface="Arial" charset="0"/>
              </a:rPr>
              <a:t>Motivation</a:t>
            </a:r>
            <a:endParaRPr lang="de-DE" altLang="en-US" sz="1500">
              <a:solidFill>
                <a:srgbClr val="FFFFFF"/>
              </a:solidFill>
              <a:latin typeface="Arial" charset="0"/>
            </a:endParaRPr>
          </a:p>
        </p:txBody>
      </p:sp>
      <p:sp>
        <p:nvSpPr>
          <p:cNvPr id="152590" name="Rectangle 14"/>
          <p:cNvSpPr>
            <a:spLocks noChangeArrowheads="1"/>
          </p:cNvSpPr>
          <p:nvPr/>
        </p:nvSpPr>
        <p:spPr bwMode="auto">
          <a:xfrm rot="-5400000">
            <a:off x="1181894" y="21756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52591" name="Rectangle 15"/>
          <p:cNvSpPr>
            <a:spLocks noChangeArrowheads="1"/>
          </p:cNvSpPr>
          <p:nvPr/>
        </p:nvSpPr>
        <p:spPr bwMode="auto">
          <a:xfrm rot="-5400000">
            <a:off x="1182688" y="20732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1344613" y="577850"/>
            <a:ext cx="4084637" cy="720725"/>
          </a:xfrm>
        </p:spPr>
        <p:txBody>
          <a:bodyPr/>
          <a:lstStyle/>
          <a:p>
            <a:r>
              <a:rPr lang="de-DE" altLang="en-US"/>
              <a:t>Aufwände</a:t>
            </a:r>
            <a:br>
              <a:rPr lang="de-DE" altLang="en-US"/>
            </a:br>
            <a:r>
              <a:rPr lang="de-DE" altLang="en-US" sz="1700" i="1"/>
              <a:t>6. Vorschlag: Wie soll es weitergehen?</a:t>
            </a:r>
            <a:endParaRPr lang="de-DE" altLang="en-US"/>
          </a:p>
        </p:txBody>
      </p:sp>
      <p:sp>
        <p:nvSpPr>
          <p:cNvPr id="153608" name="Text Box 8"/>
          <p:cNvSpPr txBox="1">
            <a:spLocks noChangeArrowheads="1"/>
          </p:cNvSpPr>
          <p:nvPr/>
        </p:nvSpPr>
        <p:spPr bwMode="auto">
          <a:xfrm>
            <a:off x="1754188" y="2760663"/>
            <a:ext cx="7818437" cy="342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marL="179388" indent="-179388" algn="l" defTabSz="727075">
              <a:defRPr sz="2400">
                <a:solidFill>
                  <a:schemeClr val="tx1"/>
                </a:solidFill>
                <a:latin typeface="Times New Roman" pitchFamily="18" charset="0"/>
              </a:defRPr>
            </a:lvl1pPr>
            <a:lvl2pPr marL="811213" indent="-266700" algn="l" defTabSz="727075">
              <a:defRPr sz="2400">
                <a:solidFill>
                  <a:schemeClr val="tx1"/>
                </a:solidFill>
                <a:latin typeface="Times New Roman" pitchFamily="18" charset="0"/>
              </a:defRPr>
            </a:lvl2pPr>
            <a:lvl3pPr marL="1363663" indent="-273050" algn="l" defTabSz="727075">
              <a:defRPr sz="2400">
                <a:solidFill>
                  <a:schemeClr val="tx1"/>
                </a:solidFill>
                <a:latin typeface="Times New Roman" pitchFamily="18" charset="0"/>
              </a:defRPr>
            </a:lvl3pPr>
            <a:lvl4pPr marL="1914525" indent="-279400"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de-DE" altLang="en-US" sz="1500">
                <a:solidFill>
                  <a:srgbClr val="FFFF00"/>
                </a:solidFill>
                <a:latin typeface="Arial" charset="0"/>
              </a:rPr>
              <a:t>Projektlaufzeit</a:t>
            </a:r>
            <a:r>
              <a:rPr lang="de-DE" altLang="en-US" sz="1500">
                <a:solidFill>
                  <a:srgbClr val="FFFFFF"/>
                </a:solidFill>
                <a:latin typeface="Arial" charset="0"/>
              </a:rPr>
              <a:t> bis zur Zertifizierung:	Januar ´95 - Oktober ´95 ( 10 Monate )</a:t>
            </a:r>
          </a:p>
          <a:p>
            <a:pPr>
              <a:spcBef>
                <a:spcPct val="50000"/>
              </a:spcBef>
            </a:pPr>
            <a:r>
              <a:rPr lang="de-DE" altLang="en-US" sz="1500">
                <a:solidFill>
                  <a:srgbClr val="FFFF00"/>
                </a:solidFill>
                <a:latin typeface="Arial" charset="0"/>
              </a:rPr>
              <a:t>Aufwand</a:t>
            </a:r>
            <a:r>
              <a:rPr lang="de-DE" altLang="en-US" sz="1500">
                <a:solidFill>
                  <a:srgbClr val="FFFFFF"/>
                </a:solidFill>
                <a:latin typeface="Arial" charset="0"/>
              </a:rPr>
              <a:t>:				</a:t>
            </a:r>
          </a:p>
          <a:p>
            <a:pPr>
              <a:spcBef>
                <a:spcPct val="50000"/>
              </a:spcBef>
              <a:buFontTx/>
              <a:buChar char="•"/>
            </a:pPr>
            <a:r>
              <a:rPr lang="de-DE" altLang="en-US" sz="1500">
                <a:solidFill>
                  <a:srgbClr val="FFFFFF"/>
                </a:solidFill>
                <a:latin typeface="Arial" charset="0"/>
              </a:rPr>
              <a:t>einmalig: </a:t>
            </a:r>
            <a:r>
              <a:rPr lang="de-DE" altLang="en-US" sz="1500" u="sng">
                <a:solidFill>
                  <a:srgbClr val="FFFFFF"/>
                </a:solidFill>
                <a:latin typeface="Arial" charset="0"/>
              </a:rPr>
              <a:t>12,5 PM</a:t>
            </a:r>
            <a:r>
              <a:rPr lang="de-DE" altLang="en-US" sz="1500">
                <a:solidFill>
                  <a:srgbClr val="FFFFFF"/>
                </a:solidFill>
                <a:latin typeface="Arial" charset="0"/>
              </a:rPr>
              <a:t>   Aufwand für</a:t>
            </a:r>
          </a:p>
          <a:p>
            <a:pPr lvl="2">
              <a:buFontTx/>
              <a:buChar char="•"/>
            </a:pPr>
            <a:r>
              <a:rPr lang="de-DE" altLang="en-US" sz="1500" b="0">
                <a:solidFill>
                  <a:srgbClr val="FFFFFF"/>
                </a:solidFill>
                <a:latin typeface="Arial" charset="0"/>
              </a:rPr>
              <a:t>das Qualitätsmanagement-Handbuchs mit</a:t>
            </a:r>
          </a:p>
          <a:p>
            <a:pPr lvl="3">
              <a:buFontTx/>
              <a:buChar char="•"/>
            </a:pPr>
            <a:r>
              <a:rPr lang="de-DE" altLang="en-US" sz="1500" b="0">
                <a:solidFill>
                  <a:srgbClr val="FFFFFF"/>
                </a:solidFill>
                <a:latin typeface="Arial" charset="0"/>
              </a:rPr>
              <a:t>Verfahrensanweisungen, Checklisten, Formularen, </a:t>
            </a:r>
          </a:p>
          <a:p>
            <a:pPr lvl="3">
              <a:buFontTx/>
              <a:buChar char="•"/>
            </a:pPr>
            <a:r>
              <a:rPr lang="de-DE" altLang="en-US" sz="1500" b="0">
                <a:solidFill>
                  <a:srgbClr val="FFFFFF"/>
                </a:solidFill>
                <a:latin typeface="Arial" charset="0"/>
              </a:rPr>
              <a:t>Funktionsbeschreibungen, Stellenbeschreibungen, </a:t>
            </a:r>
          </a:p>
          <a:p>
            <a:pPr lvl="2">
              <a:buFontTx/>
              <a:buChar char="•"/>
            </a:pPr>
            <a:r>
              <a:rPr lang="de-DE" altLang="en-US" sz="1500" b="0">
                <a:solidFill>
                  <a:srgbClr val="FFFFFF"/>
                </a:solidFill>
                <a:latin typeface="Arial" charset="0"/>
              </a:rPr>
              <a:t>Anpassung der Software zur Prozesslenkung und Überwachung</a:t>
            </a:r>
          </a:p>
          <a:p>
            <a:endParaRPr lang="de-DE" altLang="en-US" sz="1500" b="0">
              <a:solidFill>
                <a:srgbClr val="FFFFFF"/>
              </a:solidFill>
              <a:latin typeface="Arial" charset="0"/>
            </a:endParaRPr>
          </a:p>
          <a:p>
            <a:pPr>
              <a:buFontTx/>
              <a:buChar char="•"/>
            </a:pPr>
            <a:r>
              <a:rPr lang="de-DE" altLang="en-US" sz="1500">
                <a:solidFill>
                  <a:srgbClr val="FFFFFF"/>
                </a:solidFill>
                <a:latin typeface="Arial" charset="0"/>
              </a:rPr>
              <a:t>laufend:   </a:t>
            </a:r>
            <a:r>
              <a:rPr lang="de-DE" altLang="en-US" sz="1500" u="sng">
                <a:solidFill>
                  <a:srgbClr val="FFFFFF"/>
                </a:solidFill>
                <a:latin typeface="Arial" charset="0"/>
              </a:rPr>
              <a:t>2 PT/ Woche</a:t>
            </a:r>
            <a:r>
              <a:rPr lang="de-DE" altLang="en-US" sz="1500" b="0">
                <a:solidFill>
                  <a:srgbClr val="FFFFFF"/>
                </a:solidFill>
                <a:latin typeface="Arial" charset="0"/>
              </a:rPr>
              <a:t> : Ein QM-Beauftragter wird eingesetzt für</a:t>
            </a:r>
          </a:p>
          <a:p>
            <a:pPr lvl="2">
              <a:lnSpc>
                <a:spcPct val="100000"/>
              </a:lnSpc>
              <a:buFontTx/>
              <a:buChar char="•"/>
            </a:pPr>
            <a:r>
              <a:rPr lang="de-DE" altLang="en-US" sz="1500" b="0">
                <a:solidFill>
                  <a:srgbClr val="FFFFFF"/>
                </a:solidFill>
                <a:latin typeface="Arial" charset="0"/>
              </a:rPr>
              <a:t>Projekt-Beratung/ Coaching der Qualitätsmanager in den Projekten</a:t>
            </a:r>
          </a:p>
          <a:p>
            <a:pPr lvl="2">
              <a:lnSpc>
                <a:spcPct val="100000"/>
              </a:lnSpc>
              <a:buFontTx/>
              <a:buChar char="•"/>
            </a:pPr>
            <a:r>
              <a:rPr lang="de-DE" altLang="en-US" sz="1500" b="0">
                <a:solidFill>
                  <a:srgbClr val="FFFFFF"/>
                </a:solidFill>
                <a:latin typeface="Arial" charset="0"/>
              </a:rPr>
              <a:t>Projektauditierung,</a:t>
            </a:r>
          </a:p>
          <a:p>
            <a:pPr lvl="2">
              <a:lnSpc>
                <a:spcPct val="100000"/>
              </a:lnSpc>
              <a:buFontTx/>
              <a:buChar char="•"/>
            </a:pPr>
            <a:r>
              <a:rPr lang="de-DE" altLang="en-US" sz="1500" b="0">
                <a:solidFill>
                  <a:srgbClr val="FFFFFF"/>
                </a:solidFill>
                <a:latin typeface="Arial" charset="0"/>
              </a:rPr>
              <a:t>Optimierung der Verfahren,</a:t>
            </a:r>
          </a:p>
          <a:p>
            <a:pPr lvl="2">
              <a:lnSpc>
                <a:spcPct val="100000"/>
              </a:lnSpc>
              <a:buFontTx/>
              <a:buChar char="•"/>
            </a:pPr>
            <a:r>
              <a:rPr lang="de-DE" altLang="en-US" sz="1500" b="0">
                <a:solidFill>
                  <a:srgbClr val="FFFFFF"/>
                </a:solidFill>
                <a:latin typeface="Arial" charset="0"/>
              </a:rPr>
              <a:t>Pflege der Dokumentation und</a:t>
            </a:r>
          </a:p>
          <a:p>
            <a:pPr lvl="2">
              <a:lnSpc>
                <a:spcPct val="100000"/>
              </a:lnSpc>
              <a:buFontTx/>
              <a:buChar char="•"/>
            </a:pPr>
            <a:r>
              <a:rPr lang="de-DE" altLang="en-US" sz="1500" b="0">
                <a:solidFill>
                  <a:srgbClr val="FFFFFF"/>
                </a:solidFill>
                <a:latin typeface="Arial" charset="0"/>
              </a:rPr>
              <a:t>Durchführung der jährlichen Wiederholungsaudits.</a:t>
            </a:r>
          </a:p>
        </p:txBody>
      </p:sp>
      <p:sp>
        <p:nvSpPr>
          <p:cNvPr id="153609" name="Text Box 9"/>
          <p:cNvSpPr txBox="1">
            <a:spLocks noChangeArrowheads="1"/>
          </p:cNvSpPr>
          <p:nvPr/>
        </p:nvSpPr>
        <p:spPr bwMode="auto">
          <a:xfrm>
            <a:off x="1462088" y="2093913"/>
            <a:ext cx="2916237"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700">
                <a:solidFill>
                  <a:srgbClr val="FFFFFF"/>
                </a:solidFill>
                <a:latin typeface="Arial" charset="0"/>
              </a:rPr>
              <a:t>... in einem Beratungshaus:</a:t>
            </a:r>
          </a:p>
        </p:txBody>
      </p:sp>
      <p:sp>
        <p:nvSpPr>
          <p:cNvPr id="153610" name="Text Box 10"/>
          <p:cNvSpPr txBox="1">
            <a:spLocks noChangeArrowheads="1"/>
          </p:cNvSpPr>
          <p:nvPr/>
        </p:nvSpPr>
        <p:spPr bwMode="auto">
          <a:xfrm>
            <a:off x="511175" y="1530350"/>
            <a:ext cx="9207500" cy="258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500" i="1">
                <a:solidFill>
                  <a:srgbClr val="FFFFFF"/>
                </a:solidFill>
                <a:latin typeface="Arial" charset="0"/>
              </a:rPr>
              <a:t>Die folgenden Aufwände entstanden bei Einführung eines ISO 9001-konformen QM-Systems ...</a:t>
            </a:r>
          </a:p>
        </p:txBody>
      </p:sp>
      <p:sp>
        <p:nvSpPr>
          <p:cNvPr id="153611" name="Rectangle 11"/>
          <p:cNvSpPr>
            <a:spLocks noChangeArrowheads="1"/>
          </p:cNvSpPr>
          <p:nvPr/>
        </p:nvSpPr>
        <p:spPr bwMode="auto">
          <a:xfrm rot="-5400000">
            <a:off x="1181894" y="2175669"/>
            <a:ext cx="74613"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
        <p:nvSpPr>
          <p:cNvPr id="153612" name="Rectangle 12"/>
          <p:cNvSpPr>
            <a:spLocks noChangeArrowheads="1"/>
          </p:cNvSpPr>
          <p:nvPr/>
        </p:nvSpPr>
        <p:spPr bwMode="auto">
          <a:xfrm rot="-5400000">
            <a:off x="1182688" y="2073275"/>
            <a:ext cx="73025" cy="1936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dist="107763" dir="2700000" algn="ctr" rotWithShape="0">
                    <a:srgbClr val="0D1837"/>
                  </a:outerShdw>
                </a:effectLst>
              </a14:hiddenEffects>
            </a:ext>
          </a:extLst>
        </p:spPr>
        <p:txBody>
          <a:bodyPr wrap="none" lIns="47625" tIns="19050" rIns="47625" bIns="19050" anchor="ctr"/>
          <a:lstStyle/>
          <a:p>
            <a:endParaRPr lang="en-GB"/>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344613" y="901700"/>
            <a:ext cx="1584325" cy="466725"/>
          </a:xfrm>
        </p:spPr>
        <p:txBody>
          <a:bodyPr/>
          <a:lstStyle/>
          <a:p>
            <a:r>
              <a:rPr lang="de-DE" altLang="en-US"/>
              <a:t>Literatur</a:t>
            </a:r>
          </a:p>
        </p:txBody>
      </p:sp>
      <p:sp>
        <p:nvSpPr>
          <p:cNvPr id="96265" name="Text Box 9"/>
          <p:cNvSpPr txBox="1">
            <a:spLocks noChangeArrowheads="1"/>
          </p:cNvSpPr>
          <p:nvPr/>
        </p:nvSpPr>
        <p:spPr bwMode="auto">
          <a:xfrm>
            <a:off x="552450" y="1763713"/>
            <a:ext cx="8801100" cy="350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solidFill>
                  <a:srgbClr val="FFFFFF"/>
                </a:solidFill>
                <a:latin typeface="Arial" charset="0"/>
              </a:rPr>
              <a:t>Zur  Norm  ISO 9000</a:t>
            </a:r>
            <a:endParaRPr lang="de-DE" altLang="en-US" sz="1100" b="0">
              <a:solidFill>
                <a:srgbClr val="FFFFFF"/>
              </a:solidFill>
              <a:latin typeface="Arial" charset="0"/>
            </a:endParaRPr>
          </a:p>
          <a:p>
            <a:endParaRPr lang="de-DE" altLang="en-US" sz="1100" b="0">
              <a:solidFill>
                <a:srgbClr val="FFFFFF"/>
              </a:solidFill>
              <a:latin typeface="Arial" charset="0"/>
            </a:endParaRPr>
          </a:p>
          <a:p>
            <a:r>
              <a:rPr lang="de-DE" altLang="en-US" sz="1100" b="0">
                <a:solidFill>
                  <a:srgbClr val="FFFFFF"/>
                </a:solidFill>
                <a:latin typeface="Arial" charset="0"/>
              </a:rPr>
              <a:t>N.N.: DIN ISO 9000; Qualitätsmanagement und Qualitätssicherungsnormen, Leitfaden zur Auswahl und Anwendung;</a:t>
            </a:r>
          </a:p>
          <a:p>
            <a:pPr lvl="1"/>
            <a:r>
              <a:rPr lang="de-DE" altLang="en-US" sz="1100" b="0">
                <a:solidFill>
                  <a:srgbClr val="FFFFFF"/>
                </a:solidFill>
                <a:latin typeface="Arial" charset="0"/>
              </a:rPr>
              <a:t>Beuth-Verlag GmbH, Berlin 1990</a:t>
            </a:r>
          </a:p>
          <a:p>
            <a:r>
              <a:rPr lang="de-DE" altLang="en-US" sz="1100" b="0">
                <a:solidFill>
                  <a:srgbClr val="FFFFFF"/>
                </a:solidFill>
                <a:latin typeface="Arial" charset="0"/>
              </a:rPr>
              <a:t>N.N.: DIN ISO 9001; Qualitätssicherungssysteme, Modell zur Darlegung der Qualitätssicherung in Design/ Entwicklung, Konstruktion,</a:t>
            </a:r>
          </a:p>
          <a:p>
            <a:pPr lvl="1"/>
            <a:r>
              <a:rPr lang="de-DE" altLang="en-US" sz="1100" b="0">
                <a:solidFill>
                  <a:srgbClr val="FFFFFF"/>
                </a:solidFill>
                <a:latin typeface="Arial" charset="0"/>
              </a:rPr>
              <a:t>Produktion, Montage und Kundendienst, Beuth-Verlag GmbH, Berlin, 1990</a:t>
            </a:r>
          </a:p>
          <a:p>
            <a:r>
              <a:rPr lang="de-DE" altLang="en-US" sz="1100" b="0">
                <a:solidFill>
                  <a:srgbClr val="FFFFFF"/>
                </a:solidFill>
                <a:latin typeface="Arial" charset="0"/>
              </a:rPr>
              <a:t>N.N.: DIN ISO 9002; Qualitätssicherungssysteme, Modell zur Darlegung der Qualitätssicherung in Produktion und Montage,</a:t>
            </a:r>
          </a:p>
          <a:p>
            <a:pPr lvl="1"/>
            <a:r>
              <a:rPr lang="de-DE" altLang="en-US" sz="1100" b="0">
                <a:solidFill>
                  <a:srgbClr val="FFFFFF"/>
                </a:solidFill>
                <a:latin typeface="Arial" charset="0"/>
              </a:rPr>
              <a:t>Beuth-Verlag GmbH, Berlin, 1990</a:t>
            </a:r>
          </a:p>
          <a:p>
            <a:r>
              <a:rPr lang="de-DE" altLang="en-US" sz="1100" b="0">
                <a:solidFill>
                  <a:srgbClr val="FFFFFF"/>
                </a:solidFill>
                <a:latin typeface="Arial" charset="0"/>
              </a:rPr>
              <a:t>N.N.: DIN ISO 9003; Qualitätssicherungssysteme, Modell zur Darlegung der Qualitätssicherung bei der Endprüfung,</a:t>
            </a:r>
          </a:p>
          <a:p>
            <a:pPr lvl="1"/>
            <a:r>
              <a:rPr lang="de-DE" altLang="en-US" sz="1100" b="0">
                <a:solidFill>
                  <a:srgbClr val="FFFFFF"/>
                </a:solidFill>
                <a:latin typeface="Arial" charset="0"/>
              </a:rPr>
              <a:t>Beuth-Verlag GmbH, Berlin, 1990</a:t>
            </a:r>
          </a:p>
          <a:p>
            <a:r>
              <a:rPr lang="de-DE" altLang="en-US" sz="1100" b="0">
                <a:solidFill>
                  <a:srgbClr val="FFFFFF"/>
                </a:solidFill>
                <a:latin typeface="Arial" charset="0"/>
              </a:rPr>
              <a:t>N.N.: DIN ISO 9004; Qualitätsmanagement und die Elemente eines Qualitätssicherungssystems - Leitfaden für Dienstleistungen,</a:t>
            </a:r>
          </a:p>
          <a:p>
            <a:pPr lvl="1"/>
            <a:r>
              <a:rPr lang="de-DE" altLang="en-US" sz="1100" b="0">
                <a:solidFill>
                  <a:srgbClr val="FFFFFF"/>
                </a:solidFill>
                <a:latin typeface="Arial" charset="0"/>
              </a:rPr>
              <a:t>Beuth-Verlag GmbH, Berlin, 1990</a:t>
            </a:r>
          </a:p>
          <a:p>
            <a:r>
              <a:rPr lang="de-DE" altLang="en-US" sz="1100" b="0">
                <a:solidFill>
                  <a:srgbClr val="FFFFFF"/>
                </a:solidFill>
                <a:latin typeface="Arial" charset="0"/>
              </a:rPr>
              <a:t>N.N.: DIN ISO 9000, Teil 3 (Entwurf); Qualitätsmanagement und Qualitätssicherungsnormen - Leitfaden,</a:t>
            </a:r>
          </a:p>
          <a:p>
            <a:pPr lvl="1"/>
            <a:r>
              <a:rPr lang="de-DE" altLang="en-US" sz="1100" b="0">
                <a:solidFill>
                  <a:srgbClr val="FFFFFF"/>
                </a:solidFill>
                <a:latin typeface="Arial" charset="0"/>
              </a:rPr>
              <a:t>Beuth-Verlag GmbH, Berlin, 1990</a:t>
            </a:r>
          </a:p>
          <a:p>
            <a:endParaRPr lang="de-DE" altLang="en-US" sz="1100" b="0">
              <a:solidFill>
                <a:srgbClr val="FFFFFF"/>
              </a:solidFill>
              <a:latin typeface="Arial" charset="0"/>
            </a:endParaRPr>
          </a:p>
          <a:p>
            <a:endParaRPr lang="de-DE" altLang="en-US" sz="1100" b="0">
              <a:solidFill>
                <a:srgbClr val="FFFFFF"/>
              </a:solidFill>
              <a:latin typeface="Arial" charset="0"/>
            </a:endParaRPr>
          </a:p>
          <a:p>
            <a:r>
              <a:rPr lang="de-DE" altLang="en-US" sz="1100" b="0">
                <a:solidFill>
                  <a:srgbClr val="FFFFFF"/>
                </a:solidFill>
                <a:latin typeface="Arial" charset="0"/>
              </a:rPr>
              <a:t>Brauer, Jörg-Peter, Kühme, Ernst Ulrich. DIN EN ISO 9000 - 9004 umsetzen; Gestaltungshilfen zum Aufbau Ihres </a:t>
            </a:r>
          </a:p>
          <a:p>
            <a:pPr lvl="1"/>
            <a:r>
              <a:rPr lang="de-DE" altLang="en-US" sz="1100" b="0">
                <a:solidFill>
                  <a:srgbClr val="FFFFFF"/>
                </a:solidFill>
                <a:latin typeface="Arial" charset="0"/>
              </a:rPr>
              <a:t>Qualitätssicherungssystems, 2. Aufl., Hanser-Verlag, ISBN 3-446-19041</a:t>
            </a:r>
          </a:p>
          <a:p>
            <a:endParaRPr lang="de-DE" altLang="en-US" sz="1100" b="0">
              <a:solidFill>
                <a:srgbClr val="FFFFFF"/>
              </a:solidFill>
              <a:latin typeface="Arial" charset="0"/>
            </a:endParaRPr>
          </a:p>
          <a:p>
            <a:r>
              <a:rPr lang="de-DE" altLang="en-US" sz="1100" b="0">
                <a:solidFill>
                  <a:srgbClr val="FFFFFF"/>
                </a:solidFill>
                <a:latin typeface="Arial" charset="0"/>
              </a:rPr>
              <a:t>Glaap, Winfried: ISO 9000 leichtgemacht; Praktische Hinweise und Hilfen zur Entwicklung und Einführung von QS-Systemen,</a:t>
            </a:r>
          </a:p>
          <a:p>
            <a:pPr lvl="1"/>
            <a:r>
              <a:rPr lang="de-DE" altLang="en-US" sz="1100" b="0">
                <a:solidFill>
                  <a:srgbClr val="FFFFFF"/>
                </a:solidFill>
                <a:latin typeface="Arial" charset="0"/>
              </a:rPr>
              <a:t>Wien; München: Hanser, 1993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344613" y="901700"/>
            <a:ext cx="1584325" cy="466725"/>
          </a:xfrm>
        </p:spPr>
        <p:txBody>
          <a:bodyPr/>
          <a:lstStyle/>
          <a:p>
            <a:r>
              <a:rPr lang="de-DE" altLang="en-US"/>
              <a:t>Literatur</a:t>
            </a:r>
          </a:p>
        </p:txBody>
      </p:sp>
      <p:sp>
        <p:nvSpPr>
          <p:cNvPr id="137219" name="Text Box 3"/>
          <p:cNvSpPr txBox="1">
            <a:spLocks noChangeArrowheads="1"/>
          </p:cNvSpPr>
          <p:nvPr/>
        </p:nvSpPr>
        <p:spPr bwMode="auto">
          <a:xfrm>
            <a:off x="552450" y="1763713"/>
            <a:ext cx="8801100" cy="383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100">
                <a:solidFill>
                  <a:srgbClr val="FFFFFF"/>
                </a:solidFill>
                <a:latin typeface="Arial" charset="0"/>
              </a:rPr>
              <a:t>Zu TQM</a:t>
            </a:r>
          </a:p>
          <a:p>
            <a:endParaRPr lang="de-DE" altLang="en-US" sz="1100">
              <a:solidFill>
                <a:srgbClr val="FFFFFF"/>
              </a:solidFill>
              <a:latin typeface="Arial" charset="0"/>
            </a:endParaRPr>
          </a:p>
          <a:p>
            <a:r>
              <a:rPr lang="de-DE" altLang="en-US" sz="1100" b="0">
                <a:solidFill>
                  <a:srgbClr val="FFFFFF"/>
                </a:solidFill>
                <a:latin typeface="Arial" charset="0"/>
              </a:rPr>
              <a:t>Dilg, Peter: Praktisches Qualitäts-Management in der Informationstechnologie; Von der ISO 9000 zum TQM,</a:t>
            </a:r>
          </a:p>
          <a:p>
            <a:pPr lvl="1"/>
            <a:r>
              <a:rPr lang="de-DE" altLang="en-US" sz="1100" b="0">
                <a:solidFill>
                  <a:srgbClr val="FFFFFF"/>
                </a:solidFill>
                <a:latin typeface="Arial" charset="0"/>
              </a:rPr>
              <a:t>München, Wien: Hanser, 1995</a:t>
            </a:r>
          </a:p>
          <a:p>
            <a:endParaRPr lang="de-DE" altLang="en-US" sz="1100" b="0">
              <a:solidFill>
                <a:srgbClr val="FFFFFF"/>
              </a:solidFill>
              <a:latin typeface="Arial" charset="0"/>
            </a:endParaRPr>
          </a:p>
          <a:p>
            <a:r>
              <a:rPr lang="de-DE" altLang="en-US" sz="1100" b="0">
                <a:solidFill>
                  <a:srgbClr val="FFFFFF"/>
                </a:solidFill>
                <a:latin typeface="Arial" charset="0"/>
              </a:rPr>
              <a:t>Hummel, Thomas; Malorny, Christian: Total Quality Management; Tips für die Einführung, 2.Aufl., Hanser, ISBN 3-446-19043-0</a:t>
            </a:r>
          </a:p>
          <a:p>
            <a:endParaRPr lang="de-DE" altLang="en-US" sz="1100" b="0">
              <a:solidFill>
                <a:srgbClr val="FFFFFF"/>
              </a:solidFill>
              <a:latin typeface="Arial" charset="0"/>
            </a:endParaRPr>
          </a:p>
          <a:p>
            <a:r>
              <a:rPr lang="de-DE" altLang="en-US" sz="1100" b="0">
                <a:solidFill>
                  <a:srgbClr val="FFFFFF"/>
                </a:solidFill>
                <a:latin typeface="Arial" charset="0"/>
              </a:rPr>
              <a:t>MacDonald, John: Total Quality Management in 7 Tagen; Wie es ist - Wie‘s gemacht wird - Was es bringt, Landsberg: mvg, 1998</a:t>
            </a:r>
          </a:p>
          <a:p>
            <a:endParaRPr lang="de-DE" altLang="en-US" sz="1100" b="0">
              <a:solidFill>
                <a:srgbClr val="FFFFFF"/>
              </a:solidFill>
              <a:latin typeface="Arial" charset="0"/>
            </a:endParaRPr>
          </a:p>
          <a:p>
            <a:r>
              <a:rPr lang="de-DE" altLang="en-US" sz="1100" b="0">
                <a:solidFill>
                  <a:srgbClr val="FFFFFF"/>
                </a:solidFill>
                <a:latin typeface="Arial" charset="0"/>
              </a:rPr>
              <a:t>Wallmüller, Ernest: Ganzheitliches Qualitätsmanagement in der Informationsverarbeitung, München, Wien: Hanser, 1995</a:t>
            </a:r>
          </a:p>
          <a:p>
            <a:endParaRPr lang="de-DE" altLang="en-US" sz="1100" b="0">
              <a:solidFill>
                <a:srgbClr val="FFFFFF"/>
              </a:solidFill>
              <a:latin typeface="Arial" charset="0"/>
            </a:endParaRPr>
          </a:p>
          <a:p>
            <a:endParaRPr lang="de-DE" altLang="en-US" sz="1100" b="0">
              <a:solidFill>
                <a:srgbClr val="FFFFFF"/>
              </a:solidFill>
              <a:latin typeface="Arial" charset="0"/>
            </a:endParaRPr>
          </a:p>
          <a:p>
            <a:endParaRPr lang="de-DE" altLang="en-US" sz="1100" b="0">
              <a:solidFill>
                <a:srgbClr val="FFFFFF"/>
              </a:solidFill>
              <a:latin typeface="Arial" charset="0"/>
            </a:endParaRPr>
          </a:p>
          <a:p>
            <a:r>
              <a:rPr lang="de-DE" altLang="en-US" sz="1100">
                <a:solidFill>
                  <a:srgbClr val="FFFFFF"/>
                </a:solidFill>
                <a:latin typeface="Arial" charset="0"/>
              </a:rPr>
              <a:t>Zu Qualitätsmaßnahmen:</a:t>
            </a:r>
          </a:p>
          <a:p>
            <a:endParaRPr lang="de-DE" altLang="en-US" sz="1100" b="0">
              <a:solidFill>
                <a:srgbClr val="FFFFFF"/>
              </a:solidFill>
              <a:latin typeface="Arial" charset="0"/>
            </a:endParaRPr>
          </a:p>
          <a:p>
            <a:r>
              <a:rPr lang="de-DE" altLang="en-US" sz="1100" b="0">
                <a:solidFill>
                  <a:srgbClr val="FFFFFF"/>
                </a:solidFill>
                <a:latin typeface="Arial" charset="0"/>
              </a:rPr>
              <a:t>Fredman, Daniel P., Weinberg, Gerald M.: Walkthroughs, Inspections and Technical Reviews; Evaluating Programs, Projects, and</a:t>
            </a:r>
          </a:p>
          <a:p>
            <a:pPr lvl="1"/>
            <a:r>
              <a:rPr lang="de-DE" altLang="en-US" sz="1100" b="0">
                <a:solidFill>
                  <a:srgbClr val="FFFFFF"/>
                </a:solidFill>
                <a:latin typeface="Arial" charset="0"/>
              </a:rPr>
              <a:t>Products, 3. Aufl., New  York. Dorset haouse Publishing, 1990</a:t>
            </a:r>
          </a:p>
          <a:p>
            <a:pPr lvl="1"/>
            <a:endParaRPr lang="de-DE" altLang="en-US" sz="1100" b="0">
              <a:solidFill>
                <a:srgbClr val="FFFFFF"/>
              </a:solidFill>
              <a:latin typeface="Arial" charset="0"/>
            </a:endParaRPr>
          </a:p>
          <a:p>
            <a:pPr lvl="1"/>
            <a:endParaRPr lang="de-DE" altLang="en-US" sz="1100" b="0">
              <a:solidFill>
                <a:srgbClr val="FFFFFF"/>
              </a:solidFill>
              <a:latin typeface="Arial" charset="0"/>
            </a:endParaRPr>
          </a:p>
          <a:p>
            <a:r>
              <a:rPr lang="de-DE" altLang="en-US" sz="1100">
                <a:solidFill>
                  <a:srgbClr val="FFFFFF"/>
                </a:solidFill>
                <a:latin typeface="Arial" charset="0"/>
              </a:rPr>
              <a:t>Zu Projektmanagement:</a:t>
            </a:r>
          </a:p>
          <a:p>
            <a:endParaRPr lang="de-DE" altLang="en-US" sz="1100" b="0">
              <a:solidFill>
                <a:srgbClr val="FFFFFF"/>
              </a:solidFill>
              <a:latin typeface="Arial" charset="0"/>
            </a:endParaRPr>
          </a:p>
          <a:p>
            <a:r>
              <a:rPr lang="de-DE" altLang="en-US" sz="1100" b="0">
                <a:solidFill>
                  <a:srgbClr val="FFFFFF"/>
                </a:solidFill>
                <a:latin typeface="Arial" charset="0"/>
              </a:rPr>
              <a:t>Booch, Grady : Object Solutions ; Managing the Object-Orientied Project; Addison-Wesley: 1996 </a:t>
            </a:r>
          </a:p>
          <a:p>
            <a:endParaRPr lang="de-DE" altLang="en-US" sz="1100" b="0">
              <a:solidFill>
                <a:srgbClr val="FFFFFF"/>
              </a:solidFill>
              <a:latin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344613" y="901700"/>
            <a:ext cx="7312025" cy="466725"/>
          </a:xfrm>
        </p:spPr>
        <p:txBody>
          <a:bodyPr/>
          <a:lstStyle/>
          <a:p>
            <a:r>
              <a:rPr lang="de-DE" altLang="en-US"/>
              <a:t>Anhang A : Die 20 Elemente der ISO 9000</a:t>
            </a:r>
          </a:p>
        </p:txBody>
      </p:sp>
      <p:sp>
        <p:nvSpPr>
          <p:cNvPr id="97289" name="Rectangle 9"/>
          <p:cNvSpPr>
            <a:spLocks noChangeArrowheads="1"/>
          </p:cNvSpPr>
          <p:nvPr/>
        </p:nvSpPr>
        <p:spPr bwMode="auto">
          <a:xfrm>
            <a:off x="1354138" y="1731963"/>
            <a:ext cx="7837487"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FFF00"/>
                </a:solidFill>
                <a:latin typeface="Arial" charset="0"/>
              </a:rPr>
              <a:t>1. Die Verpflichtung der obersten Leitung</a:t>
            </a:r>
          </a:p>
          <a:p>
            <a:r>
              <a:rPr lang="de-DE" altLang="en-US" sz="1300" b="0">
                <a:solidFill>
                  <a:srgbClr val="FFFFFF"/>
                </a:solidFill>
                <a:latin typeface="Arial" charset="0"/>
              </a:rPr>
              <a:t>	Die oberste Unternehmensleitung soll für die Qualitätsziele und die Verwirklichung</a:t>
            </a:r>
          </a:p>
          <a:p>
            <a:r>
              <a:rPr lang="de-DE" altLang="en-US" sz="1300" b="0">
                <a:solidFill>
                  <a:srgbClr val="FFFFFF"/>
                </a:solidFill>
                <a:latin typeface="Arial" charset="0"/>
              </a:rPr>
              <a:t>	der Qualitätspolitik in allen Hierarchieebenen verantwortlich zeichnen.</a:t>
            </a:r>
            <a:endParaRPr lang="de-DE" altLang="en-US" sz="1300">
              <a:solidFill>
                <a:srgbClr val="FFFFFF"/>
              </a:solidFill>
              <a:latin typeface="Arial" charset="0"/>
            </a:endParaRPr>
          </a:p>
          <a:p>
            <a:endParaRPr lang="de-DE" altLang="en-US" sz="1300">
              <a:solidFill>
                <a:srgbClr val="FAFD00"/>
              </a:solidFill>
              <a:latin typeface="Arial" charset="0"/>
            </a:endParaRPr>
          </a:p>
          <a:p>
            <a:r>
              <a:rPr lang="de-DE" altLang="en-US" sz="1300">
                <a:solidFill>
                  <a:srgbClr val="FAFD00"/>
                </a:solidFill>
                <a:latin typeface="Arial" charset="0"/>
              </a:rPr>
              <a:t>2. Das QMH</a:t>
            </a:r>
          </a:p>
          <a:p>
            <a:r>
              <a:rPr lang="de-DE" altLang="en-US" sz="1300" b="0">
                <a:solidFill>
                  <a:srgbClr val="FFFFFF"/>
                </a:solidFill>
                <a:latin typeface="Arial" charset="0"/>
              </a:rPr>
              <a:t>	Das Qualitätssicherungssystem, das die Erfüllung der Forderungen der Norm gewährleisten soll, </a:t>
            </a:r>
          </a:p>
          <a:p>
            <a:r>
              <a:rPr lang="de-DE" altLang="en-US" sz="1300" b="0">
                <a:solidFill>
                  <a:srgbClr val="FFFFFF"/>
                </a:solidFill>
                <a:latin typeface="Arial" charset="0"/>
              </a:rPr>
              <a:t>	ist mittels des sogenannten Qualitätssicherungs-Handbuchs zu dokumentieren.</a:t>
            </a:r>
            <a:endParaRPr lang="de-DE" altLang="en-US" sz="1300">
              <a:solidFill>
                <a:srgbClr val="FAFD00"/>
              </a:solidFill>
              <a:latin typeface="Arial" charset="0"/>
            </a:endParaRPr>
          </a:p>
        </p:txBody>
      </p:sp>
      <p:sp>
        <p:nvSpPr>
          <p:cNvPr id="97292" name="Rectangle 12"/>
          <p:cNvSpPr>
            <a:spLocks noChangeArrowheads="1"/>
          </p:cNvSpPr>
          <p:nvPr/>
        </p:nvSpPr>
        <p:spPr bwMode="auto">
          <a:xfrm>
            <a:off x="1354138" y="3246438"/>
            <a:ext cx="21431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3. Die Vertragsüberprüfung</a:t>
            </a:r>
          </a:p>
        </p:txBody>
      </p:sp>
      <p:sp>
        <p:nvSpPr>
          <p:cNvPr id="97293" name="Rectangle 13"/>
          <p:cNvSpPr>
            <a:spLocks noChangeArrowheads="1"/>
          </p:cNvSpPr>
          <p:nvPr/>
        </p:nvSpPr>
        <p:spPr bwMode="auto">
          <a:xfrm>
            <a:off x="2081213" y="3533775"/>
            <a:ext cx="60182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Bei der Vertragsüberprüfung hat der Lieferant seine Fähigkeit zur Gewährleistung </a:t>
            </a:r>
            <a:endParaRPr lang="de-DE" altLang="en-US" sz="1300">
              <a:solidFill>
                <a:srgbClr val="FFFFFF"/>
              </a:solidFill>
              <a:latin typeface="Arial" charset="0"/>
            </a:endParaRPr>
          </a:p>
        </p:txBody>
      </p:sp>
      <p:sp>
        <p:nvSpPr>
          <p:cNvPr id="97294" name="Rectangle 14"/>
          <p:cNvSpPr>
            <a:spLocks noChangeArrowheads="1"/>
          </p:cNvSpPr>
          <p:nvPr/>
        </p:nvSpPr>
        <p:spPr bwMode="auto">
          <a:xfrm>
            <a:off x="2081213" y="3730625"/>
            <a:ext cx="56483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des Vertrages, der zwischen ihm und dem Auftraggeber geschlossen wurde, </a:t>
            </a:r>
            <a:endParaRPr lang="de-DE" altLang="en-US" sz="1300">
              <a:solidFill>
                <a:srgbClr val="FFFFFF"/>
              </a:solidFill>
              <a:latin typeface="Arial" charset="0"/>
            </a:endParaRPr>
          </a:p>
        </p:txBody>
      </p:sp>
      <p:sp>
        <p:nvSpPr>
          <p:cNvPr id="97295" name="Rectangle 15"/>
          <p:cNvSpPr>
            <a:spLocks noChangeArrowheads="1"/>
          </p:cNvSpPr>
          <p:nvPr/>
        </p:nvSpPr>
        <p:spPr bwMode="auto">
          <a:xfrm>
            <a:off x="2081213" y="3924300"/>
            <a:ext cx="11398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defTabSz="873125">
              <a:defRPr sz="2400">
                <a:solidFill>
                  <a:schemeClr val="tx1"/>
                </a:solidFill>
                <a:latin typeface="Times New Roman" pitchFamily="18" charset="0"/>
              </a:defRPr>
            </a:lvl1pPr>
            <a:lvl2pPr marL="436563" algn="l" defTabSz="873125">
              <a:defRPr sz="2400">
                <a:solidFill>
                  <a:schemeClr val="tx1"/>
                </a:solidFill>
                <a:latin typeface="Times New Roman" pitchFamily="18" charset="0"/>
              </a:defRPr>
            </a:lvl2pPr>
            <a:lvl3pPr marL="873125" algn="l" defTabSz="873125">
              <a:defRPr sz="2400">
                <a:solidFill>
                  <a:schemeClr val="tx1"/>
                </a:solidFill>
                <a:latin typeface="Times New Roman" pitchFamily="18" charset="0"/>
              </a:defRPr>
            </a:lvl3pPr>
            <a:lvl4pPr marL="1308100" algn="l" defTabSz="873125">
              <a:defRPr sz="2400">
                <a:solidFill>
                  <a:schemeClr val="tx1"/>
                </a:solidFill>
                <a:latin typeface="Times New Roman" pitchFamily="18" charset="0"/>
              </a:defRPr>
            </a:lvl4pPr>
            <a:lvl5pPr marL="1744663" algn="l" defTabSz="873125">
              <a:defRPr sz="2400">
                <a:solidFill>
                  <a:schemeClr val="tx1"/>
                </a:solidFill>
                <a:latin typeface="Times New Roman" pitchFamily="18" charset="0"/>
              </a:defRPr>
            </a:lvl5pPr>
            <a:lvl6pPr marL="2201863" defTabSz="873125" eaLnBrk="0" fontAlgn="base" hangingPunct="0">
              <a:spcBef>
                <a:spcPct val="0"/>
              </a:spcBef>
              <a:spcAft>
                <a:spcPct val="0"/>
              </a:spcAft>
              <a:defRPr sz="2400">
                <a:solidFill>
                  <a:schemeClr val="tx1"/>
                </a:solidFill>
                <a:latin typeface="Times New Roman" pitchFamily="18" charset="0"/>
              </a:defRPr>
            </a:lvl6pPr>
            <a:lvl7pPr marL="2659063" defTabSz="873125" eaLnBrk="0" fontAlgn="base" hangingPunct="0">
              <a:spcBef>
                <a:spcPct val="0"/>
              </a:spcBef>
              <a:spcAft>
                <a:spcPct val="0"/>
              </a:spcAft>
              <a:defRPr sz="2400">
                <a:solidFill>
                  <a:schemeClr val="tx1"/>
                </a:solidFill>
                <a:latin typeface="Times New Roman" pitchFamily="18" charset="0"/>
              </a:defRPr>
            </a:lvl7pPr>
            <a:lvl8pPr marL="3116263" defTabSz="873125" eaLnBrk="0" fontAlgn="base" hangingPunct="0">
              <a:spcBef>
                <a:spcPct val="0"/>
              </a:spcBef>
              <a:spcAft>
                <a:spcPct val="0"/>
              </a:spcAft>
              <a:defRPr sz="2400">
                <a:solidFill>
                  <a:schemeClr val="tx1"/>
                </a:solidFill>
                <a:latin typeface="Times New Roman" pitchFamily="18" charset="0"/>
              </a:defRPr>
            </a:lvl8pPr>
            <a:lvl9pPr marL="3573463" defTabSz="87312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b="0">
                <a:solidFill>
                  <a:srgbClr val="FFFFFF"/>
                </a:solidFill>
                <a:latin typeface="Arial" charset="0"/>
              </a:rPr>
              <a:t>sicherzustellen.</a:t>
            </a:r>
            <a:endParaRPr lang="de-DE" altLang="en-US" sz="1300">
              <a:solidFill>
                <a:srgbClr val="FFFFFF"/>
              </a:solidFill>
              <a:latin typeface="Arial" charset="0"/>
            </a:endParaRPr>
          </a:p>
        </p:txBody>
      </p:sp>
      <p:sp>
        <p:nvSpPr>
          <p:cNvPr id="97296" name="Rectangle 16"/>
          <p:cNvSpPr>
            <a:spLocks noChangeArrowheads="1"/>
          </p:cNvSpPr>
          <p:nvPr/>
        </p:nvSpPr>
        <p:spPr bwMode="auto">
          <a:xfrm>
            <a:off x="1354138" y="4257675"/>
            <a:ext cx="7553325" cy="620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434" tIns="18174" rIns="45434" bIns="18174">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r>
              <a:rPr lang="de-DE" altLang="en-US" sz="1300">
                <a:solidFill>
                  <a:srgbClr val="FAFD00"/>
                </a:solidFill>
                <a:latin typeface="Arial" charset="0"/>
              </a:rPr>
              <a:t>4. Die Designlenkung</a:t>
            </a:r>
          </a:p>
          <a:p>
            <a:r>
              <a:rPr lang="de-DE" altLang="en-US" sz="1300" b="0">
                <a:solidFill>
                  <a:srgbClr val="FFFFFF"/>
                </a:solidFill>
                <a:latin typeface="Arial" charset="0"/>
              </a:rPr>
              <a:t>	Bei der Designlenkung muss der Lieferant die Design- und Entwicklungsplanung,</a:t>
            </a:r>
          </a:p>
          <a:p>
            <a:r>
              <a:rPr lang="de-DE" altLang="en-US" sz="1300" b="0">
                <a:solidFill>
                  <a:srgbClr val="FFFFFF"/>
                </a:solidFill>
                <a:latin typeface="Arial" charset="0"/>
              </a:rPr>
              <a:t>	das Designvorhaben und das Designergebnis von Produkten festlegen und dokumentieren.</a:t>
            </a:r>
            <a:r>
              <a:rPr lang="de-DE" altLang="en-US" sz="1300" b="0">
                <a:solidFill>
                  <a:srgbClr val="000000"/>
                </a:solidFill>
                <a:latin typeface="Arial" charset="0"/>
              </a:rPr>
              <a:t>.</a:t>
            </a:r>
          </a:p>
        </p:txBody>
      </p:sp>
      <p:sp>
        <p:nvSpPr>
          <p:cNvPr id="97297" name="Rectangle 17"/>
          <p:cNvSpPr>
            <a:spLocks noChangeArrowheads="1"/>
          </p:cNvSpPr>
          <p:nvPr/>
        </p:nvSpPr>
        <p:spPr bwMode="auto">
          <a:xfrm>
            <a:off x="1354138" y="5130800"/>
            <a:ext cx="803751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5. Die Lenkung der Dokumente</a:t>
            </a:r>
            <a:endParaRPr lang="de-DE" altLang="en-US" sz="1300" b="0">
              <a:solidFill>
                <a:srgbClr val="FFFFFF"/>
              </a:solidFill>
              <a:latin typeface="Arial" charset="0"/>
            </a:endParaRPr>
          </a:p>
          <a:p>
            <a:pPr>
              <a:lnSpc>
                <a:spcPct val="100000"/>
              </a:lnSpc>
            </a:pPr>
            <a:r>
              <a:rPr lang="de-DE" altLang="en-US" sz="1300" b="0">
                <a:solidFill>
                  <a:srgbClr val="FFFFFF"/>
                </a:solidFill>
                <a:latin typeface="Arial" charset="0"/>
              </a:rPr>
              <a:t>	Die Lenkung der Dokumente hat dafür zu sorgen, dass die jeweiligen Dokumente dort verfügbar 	sind, wo sie für das wirksame Funktionieren des Qualitätssicherungssystems benötigt werden, 	und für Dokumente, die auf dem aktuellsten Stand sind. Außerdem ist die Befugnis des 	Personals, über das betreffende Dokument zu verfügen, vor dessen Herausgabe zu regeln.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344613" y="901700"/>
            <a:ext cx="7312025" cy="466725"/>
          </a:xfrm>
        </p:spPr>
        <p:txBody>
          <a:bodyPr/>
          <a:lstStyle/>
          <a:p>
            <a:r>
              <a:rPr lang="de-DE" altLang="en-US"/>
              <a:t>Anhang A : Die 20 Elemente der ISO 9000</a:t>
            </a:r>
          </a:p>
        </p:txBody>
      </p:sp>
      <p:sp>
        <p:nvSpPr>
          <p:cNvPr id="98313" name="Rectangle 9"/>
          <p:cNvSpPr>
            <a:spLocks noChangeArrowheads="1"/>
          </p:cNvSpPr>
          <p:nvPr/>
        </p:nvSpPr>
        <p:spPr bwMode="auto">
          <a:xfrm>
            <a:off x="1316038" y="1684338"/>
            <a:ext cx="8099425" cy="340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6. Die Qualität der Vorprodukte</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Die vom Lieferanten beschafften Produkte müssen festgelegten Qualitätsanforderungen genügen.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7. Beigestellte Produkte</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Vom Auftraggeber bereitgestellte Produkte, die in seine Lieferung eingehen, hat der Lieferant sorgsam zu behandeln.</a:t>
            </a:r>
          </a:p>
          <a:p>
            <a:pPr>
              <a:lnSpc>
                <a:spcPct val="100000"/>
              </a:lnSpc>
            </a:pPr>
            <a:endParaRPr lang="de-DE" altLang="en-US" sz="1300">
              <a:solidFill>
                <a:srgbClr val="FFFF00"/>
              </a:solidFill>
              <a:latin typeface="Arial" charset="0"/>
            </a:endParaRPr>
          </a:p>
          <a:p>
            <a:pPr>
              <a:lnSpc>
                <a:spcPct val="100000"/>
              </a:lnSpc>
            </a:pPr>
            <a:r>
              <a:rPr lang="de-DE" altLang="en-US" sz="1300">
                <a:solidFill>
                  <a:srgbClr val="FFFF00"/>
                </a:solidFill>
                <a:latin typeface="Arial" charset="0"/>
              </a:rPr>
              <a:t>8. Produktrückverfolgbarkeit</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Lieferant muss eine Identifikation und Rückverfolgbarkeit von Produkten gewährleisten.</a:t>
            </a:r>
          </a:p>
          <a:p>
            <a:pPr>
              <a:lnSpc>
                <a:spcPct val="100000"/>
              </a:lnSpc>
            </a:pPr>
            <a:endParaRPr lang="de-DE" altLang="en-US" sz="1300">
              <a:solidFill>
                <a:srgbClr val="FFFF00"/>
              </a:solidFill>
              <a:latin typeface="Arial" charset="0"/>
            </a:endParaRPr>
          </a:p>
          <a:p>
            <a:pPr>
              <a:lnSpc>
                <a:spcPct val="100000"/>
              </a:lnSpc>
            </a:pPr>
            <a:r>
              <a:rPr lang="de-DE" altLang="en-US" sz="1300">
                <a:solidFill>
                  <a:srgbClr val="FFFF00"/>
                </a:solidFill>
                <a:latin typeface="Arial" charset="0"/>
              </a:rPr>
              <a:t>9. Prozessplanung</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Die Produktions- und Montageprozesse, die die Qualität beeinflussen, sind vom Lieferanten festzulegen und zu planen, damit diese beherrschbar werden.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10. Dokumentation von Prüfungen</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Vom Lieferanten werden Eingangs-, Zwischen- und Endprüfungen von Produkten verlangt, die auch zu dokumentieren sind.</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344613" y="901700"/>
            <a:ext cx="7312025" cy="466725"/>
          </a:xfrm>
        </p:spPr>
        <p:txBody>
          <a:bodyPr/>
          <a:lstStyle/>
          <a:p>
            <a:r>
              <a:rPr lang="de-DE" altLang="en-US"/>
              <a:t>Anhang A : Die 20 Elemente der ISO 9000</a:t>
            </a:r>
          </a:p>
        </p:txBody>
      </p:sp>
      <p:sp>
        <p:nvSpPr>
          <p:cNvPr id="135172" name="Rectangle 4"/>
          <p:cNvSpPr>
            <a:spLocks noChangeArrowheads="1"/>
          </p:cNvSpPr>
          <p:nvPr/>
        </p:nvSpPr>
        <p:spPr bwMode="auto">
          <a:xfrm flipH="1">
            <a:off x="1317625" y="1787525"/>
            <a:ext cx="8110538" cy="360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11. Behandlung der Prüfmittel</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Dem Lieferanten obliegt die Aufgabe, die Prüfmittel wie Messgeräte zu überwachen, zu kalibrieren und instand zu halten.</a:t>
            </a:r>
          </a:p>
          <a:p>
            <a:pPr lvl="1">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12. Kennzeichnung des Prüfstatus</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Prüfstatus des Produktes muss durch Kennzeichnung jedweder Art identifizierbar sein.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13. Lenkung fehlerhafter Produkte</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Lieferant muss fehlerhafte Produkte von versehentlicher Benutzung bzw. Montage ausschließen.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14. Beseitigung von Fehlerursachen</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Ein einmal aufgetretener Fehler darf nicht noch einmal vorkommen. Der Lieferant muss die Ursachen des Fehlers beseitigen.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15. Organisation der Logistik</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Vom Lieferanten sind Verfahren zur Handhabung, aufzustellen. Lagerung, Verpackung und zum Versand von Produkten </a:t>
            </a:r>
          </a:p>
          <a:p>
            <a:pPr>
              <a:lnSpc>
                <a:spcPct val="100000"/>
              </a:lnSpc>
            </a:pPr>
            <a:endParaRPr lang="de-DE" altLang="en-US" sz="1300" b="0">
              <a:solidFill>
                <a:srgbClr val="FFFFFF"/>
              </a:solidFill>
              <a:latin typeface="Arial"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026"/>
          <p:cNvSpPr>
            <a:spLocks noGrp="1" noChangeArrowheads="1"/>
          </p:cNvSpPr>
          <p:nvPr>
            <p:ph type="title"/>
          </p:nvPr>
        </p:nvSpPr>
        <p:spPr>
          <a:xfrm>
            <a:off x="1344613" y="901700"/>
            <a:ext cx="7312025" cy="466725"/>
          </a:xfrm>
        </p:spPr>
        <p:txBody>
          <a:bodyPr/>
          <a:lstStyle/>
          <a:p>
            <a:r>
              <a:rPr lang="de-DE" altLang="en-US"/>
              <a:t>Anhang A : Die 20 Elemente der ISO 9000</a:t>
            </a:r>
          </a:p>
        </p:txBody>
      </p:sp>
      <p:sp>
        <p:nvSpPr>
          <p:cNvPr id="136196" name="Rectangle 1028"/>
          <p:cNvSpPr>
            <a:spLocks noChangeArrowheads="1"/>
          </p:cNvSpPr>
          <p:nvPr/>
        </p:nvSpPr>
        <p:spPr bwMode="auto">
          <a:xfrm>
            <a:off x="1389063" y="1685925"/>
            <a:ext cx="7891462" cy="360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107763" dir="2700000" algn="ctr" rotWithShape="0">
                    <a:srgbClr val="0D1837"/>
                  </a:outerShdw>
                </a:effectLst>
              </a14:hiddenEffects>
            </a:ext>
          </a:extLst>
        </p:spPr>
        <p:txBody>
          <a:bodyPr lIns="45434" tIns="18174" rIns="45434" bIns="18174" anchor="ctr">
            <a:spAutoFit/>
          </a:bodyPr>
          <a:lstStyle>
            <a:lvl1pPr algn="l" defTabSz="727075">
              <a:defRPr sz="2400">
                <a:solidFill>
                  <a:schemeClr val="tx1"/>
                </a:solidFill>
                <a:latin typeface="Times New Roman" pitchFamily="18" charset="0"/>
              </a:defRPr>
            </a:lvl1pPr>
            <a:lvl2pPr marL="544513" algn="l" defTabSz="727075">
              <a:defRPr sz="2400">
                <a:solidFill>
                  <a:schemeClr val="tx1"/>
                </a:solidFill>
                <a:latin typeface="Times New Roman" pitchFamily="18" charset="0"/>
              </a:defRPr>
            </a:lvl2pPr>
            <a:lvl3pPr marL="1090613" algn="l" defTabSz="727075">
              <a:defRPr sz="2400">
                <a:solidFill>
                  <a:schemeClr val="tx1"/>
                </a:solidFill>
                <a:latin typeface="Times New Roman" pitchFamily="18" charset="0"/>
              </a:defRPr>
            </a:lvl3pPr>
            <a:lvl4pPr marL="1635125" algn="l" defTabSz="727075">
              <a:defRPr sz="2400">
                <a:solidFill>
                  <a:schemeClr val="tx1"/>
                </a:solidFill>
                <a:latin typeface="Times New Roman" pitchFamily="18" charset="0"/>
              </a:defRPr>
            </a:lvl4pPr>
            <a:lvl5pPr marL="2181225" algn="l" defTabSz="727075">
              <a:defRPr sz="2400">
                <a:solidFill>
                  <a:schemeClr val="tx1"/>
                </a:solidFill>
                <a:latin typeface="Times New Roman" pitchFamily="18" charset="0"/>
              </a:defRPr>
            </a:lvl5pPr>
            <a:lvl6pPr marL="2638425" defTabSz="727075" eaLnBrk="0" fontAlgn="base" hangingPunct="0">
              <a:spcBef>
                <a:spcPct val="0"/>
              </a:spcBef>
              <a:spcAft>
                <a:spcPct val="0"/>
              </a:spcAft>
              <a:defRPr sz="2400">
                <a:solidFill>
                  <a:schemeClr val="tx1"/>
                </a:solidFill>
                <a:latin typeface="Times New Roman" pitchFamily="18" charset="0"/>
              </a:defRPr>
            </a:lvl6pPr>
            <a:lvl7pPr marL="3095625" defTabSz="727075" eaLnBrk="0" fontAlgn="base" hangingPunct="0">
              <a:spcBef>
                <a:spcPct val="0"/>
              </a:spcBef>
              <a:spcAft>
                <a:spcPct val="0"/>
              </a:spcAft>
              <a:defRPr sz="2400">
                <a:solidFill>
                  <a:schemeClr val="tx1"/>
                </a:solidFill>
                <a:latin typeface="Times New Roman" pitchFamily="18" charset="0"/>
              </a:defRPr>
            </a:lvl7pPr>
            <a:lvl8pPr marL="3552825" defTabSz="727075" eaLnBrk="0" fontAlgn="base" hangingPunct="0">
              <a:spcBef>
                <a:spcPct val="0"/>
              </a:spcBef>
              <a:spcAft>
                <a:spcPct val="0"/>
              </a:spcAft>
              <a:defRPr sz="2400">
                <a:solidFill>
                  <a:schemeClr val="tx1"/>
                </a:solidFill>
                <a:latin typeface="Times New Roman" pitchFamily="18" charset="0"/>
              </a:defRPr>
            </a:lvl8pPr>
            <a:lvl9pPr marL="4010025" defTabSz="727075" eaLnBrk="0" fontAlgn="base" hangingPunct="0">
              <a:spcBef>
                <a:spcPct val="0"/>
              </a:spcBef>
              <a:spcAft>
                <a:spcPct val="0"/>
              </a:spcAft>
              <a:defRPr sz="2400">
                <a:solidFill>
                  <a:schemeClr val="tx1"/>
                </a:solidFill>
                <a:latin typeface="Times New Roman" pitchFamily="18" charset="0"/>
              </a:defRPr>
            </a:lvl9pPr>
          </a:lstStyle>
          <a:p>
            <a:pPr>
              <a:lnSpc>
                <a:spcPct val="100000"/>
              </a:lnSpc>
            </a:pPr>
            <a:r>
              <a:rPr lang="de-DE" altLang="en-US" sz="1300">
                <a:solidFill>
                  <a:srgbClr val="FFFF00"/>
                </a:solidFill>
                <a:latin typeface="Arial" charset="0"/>
              </a:rPr>
              <a:t>16. Qualitätsaufzeichnungen</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Lieferant hat Verfahren für die Identifikation, Sammlung, Ordnung, Aufbewahrung und Bereitstellung von Qualitätsaufzeichnungen einzuführen und aufrechtzuerhalten. Diese Aufzeichnungen sollen das Funktionieren des Qualitätssicherungssystems belegen.</a:t>
            </a:r>
          </a:p>
          <a:p>
            <a:pPr>
              <a:lnSpc>
                <a:spcPct val="100000"/>
              </a:lnSpc>
            </a:pPr>
            <a:endParaRPr lang="de-DE" altLang="en-US" sz="1300">
              <a:solidFill>
                <a:schemeClr val="folHlink"/>
              </a:solidFill>
              <a:latin typeface="Arial" charset="0"/>
            </a:endParaRPr>
          </a:p>
          <a:p>
            <a:pPr>
              <a:lnSpc>
                <a:spcPct val="100000"/>
              </a:lnSpc>
            </a:pPr>
            <a:r>
              <a:rPr lang="de-DE" altLang="en-US" sz="1300">
                <a:solidFill>
                  <a:srgbClr val="FFFF00"/>
                </a:solidFill>
                <a:latin typeface="Arial" charset="0"/>
              </a:rPr>
              <a:t>17. Interne Qualitätsaudits,</a:t>
            </a:r>
            <a:r>
              <a:rPr lang="de-DE" altLang="en-US" sz="1300" b="0">
                <a:solidFill>
                  <a:srgbClr val="FFFFFF"/>
                </a:solidFill>
                <a:latin typeface="Arial" charset="0"/>
              </a:rPr>
              <a:t> </a:t>
            </a:r>
          </a:p>
          <a:p>
            <a:pPr lvl="1">
              <a:lnSpc>
                <a:spcPct val="100000"/>
              </a:lnSpc>
            </a:pPr>
            <a:r>
              <a:rPr lang="de-DE" altLang="en-US" sz="1300" b="0">
                <a:solidFill>
                  <a:srgbClr val="FFFFFF"/>
                </a:solidFill>
                <a:latin typeface="Arial" charset="0"/>
              </a:rPr>
              <a:t>die die Wirksamkeit des Qualitätssicherungssystems überprüfen, sind vom Lieferanten durchzuführen und zu dokumentieren.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18. Die Schulung der Mitarbeiter</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Lieferant muss für die Schulung seiner Mitarbeiter sorgen und diese aufzeichnen.</a:t>
            </a:r>
          </a:p>
          <a:p>
            <a:pPr>
              <a:lnSpc>
                <a:spcPct val="100000"/>
              </a:lnSpc>
            </a:pPr>
            <a:endParaRPr lang="de-DE" altLang="en-US" sz="1300" b="0">
              <a:solidFill>
                <a:srgbClr val="FFFFFF"/>
              </a:solidFill>
              <a:latin typeface="Arial" charset="0"/>
            </a:endParaRPr>
          </a:p>
          <a:p>
            <a:pPr>
              <a:lnSpc>
                <a:spcPct val="100000"/>
              </a:lnSpc>
            </a:pPr>
            <a:r>
              <a:rPr lang="de-DE" altLang="en-US" sz="1300">
                <a:solidFill>
                  <a:srgbClr val="FFFF00"/>
                </a:solidFill>
                <a:latin typeface="Arial" charset="0"/>
              </a:rPr>
              <a:t>19. Überprüfung des Kundendienstes</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Wenn ein Kundendienst vereinbart wurde, ist dieser auf seine Erfüllung zu überprüfen.</a:t>
            </a:r>
          </a:p>
          <a:p>
            <a:pPr>
              <a:lnSpc>
                <a:spcPct val="100000"/>
              </a:lnSpc>
            </a:pPr>
            <a:endParaRPr lang="de-DE" altLang="en-US" sz="1300" b="0">
              <a:solidFill>
                <a:srgbClr val="FFFF00"/>
              </a:solidFill>
              <a:latin typeface="Arial" charset="0"/>
            </a:endParaRPr>
          </a:p>
          <a:p>
            <a:pPr>
              <a:lnSpc>
                <a:spcPct val="100000"/>
              </a:lnSpc>
            </a:pPr>
            <a:r>
              <a:rPr lang="de-DE" altLang="en-US" sz="1300">
                <a:solidFill>
                  <a:srgbClr val="FFFF00"/>
                </a:solidFill>
                <a:latin typeface="Arial" charset="0"/>
              </a:rPr>
              <a:t>20. Statistische Verfahren</a:t>
            </a:r>
            <a:endParaRPr lang="de-DE" altLang="en-US" sz="1300" b="0">
              <a:solidFill>
                <a:srgbClr val="FFFFFF"/>
              </a:solidFill>
              <a:latin typeface="Arial" charset="0"/>
            </a:endParaRPr>
          </a:p>
          <a:p>
            <a:pPr lvl="1">
              <a:lnSpc>
                <a:spcPct val="100000"/>
              </a:lnSpc>
            </a:pPr>
            <a:r>
              <a:rPr lang="de-DE" altLang="en-US" sz="1300" b="0">
                <a:solidFill>
                  <a:srgbClr val="FFFFFF"/>
                </a:solidFill>
                <a:latin typeface="Arial" charset="0"/>
              </a:rPr>
              <a:t>Der Lieferant muss, soweit zweckmäßig, ein Verfahren zur Festlegung statistischer Methoden bestimmen, die das Verständnis der Prozesse steigern sollen. </a:t>
            </a:r>
          </a:p>
        </p:txBody>
      </p:sp>
    </p:spTree>
  </p:cSld>
  <p:clrMapOvr>
    <a:masterClrMapping/>
  </p:clrMapOvr>
</p:sld>
</file>

<file path=ppt/theme/theme1.xml><?xml version="1.0" encoding="utf-8"?>
<a:theme xmlns:a="http://schemas.openxmlformats.org/drawingml/2006/main" name="Project Consult">
  <a:themeElements>
    <a:clrScheme name="">
      <a:dk1>
        <a:srgbClr val="000000"/>
      </a:dk1>
      <a:lt1>
        <a:srgbClr val="081D58"/>
      </a:lt1>
      <a:dk2>
        <a:srgbClr val="081D58"/>
      </a:dk2>
      <a:lt2>
        <a:srgbClr val="919191"/>
      </a:lt2>
      <a:accent1>
        <a:srgbClr val="FC0128"/>
      </a:accent1>
      <a:accent2>
        <a:srgbClr val="063DE8"/>
      </a:accent2>
      <a:accent3>
        <a:srgbClr val="AAABB4"/>
      </a:accent3>
      <a:accent4>
        <a:srgbClr val="000000"/>
      </a:accent4>
      <a:accent5>
        <a:srgbClr val="FDAAAC"/>
      </a:accent5>
      <a:accent6>
        <a:srgbClr val="0536D2"/>
      </a:accent6>
      <a:hlink>
        <a:srgbClr val="00DFCA"/>
      </a:hlink>
      <a:folHlink>
        <a:srgbClr val="EAEC5E"/>
      </a:folHlink>
    </a:clrScheme>
    <a:fontScheme name="Project Consul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0D1837"/>
                </a:outerShdw>
              </a:effectLst>
            </a14:hiddenEffects>
          </a:ext>
        </a:extLst>
      </a:spPr>
      <a:bodyPr vert="horz" wrap="none" lIns="47625" tIns="19050" rIns="47625" bIns="19050" numCol="1" anchor="ctr" anchorCtr="0" compatLnSpc="1">
        <a:prstTxWarp prst="textNoShape">
          <a:avLst/>
        </a:prstTxWarp>
      </a:bodyPr>
      <a:lstStyle>
        <a:defPPr marL="0" marR="0" indent="0" algn="ctr" defTabSz="914400" rtl="0" eaLnBrk="0" fontAlgn="base" latinLnBrk="0" hangingPunct="0">
          <a:lnSpc>
            <a:spcPct val="98000"/>
          </a:lnSpc>
          <a:spcBef>
            <a:spcPct val="0"/>
          </a:spcBef>
          <a:spcAft>
            <a:spcPct val="0"/>
          </a:spcAft>
          <a:buClrTx/>
          <a:buSzTx/>
          <a:buFontTx/>
          <a:buNone/>
          <a:tabLst/>
          <a:defRPr kumimoji="0" lang="de-DE" altLang="en-US" sz="16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0D1837"/>
                </a:outerShdw>
              </a:effectLst>
            </a14:hiddenEffects>
          </a:ext>
        </a:extLst>
      </a:spPr>
      <a:bodyPr vert="horz" wrap="none" lIns="47625" tIns="19050" rIns="47625" bIns="19050" numCol="1" anchor="ctr" anchorCtr="0" compatLnSpc="1">
        <a:prstTxWarp prst="textNoShape">
          <a:avLst/>
        </a:prstTxWarp>
      </a:bodyPr>
      <a:lstStyle>
        <a:defPPr marL="0" marR="0" indent="0" algn="ctr" defTabSz="914400" rtl="0" eaLnBrk="0" fontAlgn="base" latinLnBrk="0" hangingPunct="0">
          <a:lnSpc>
            <a:spcPct val="98000"/>
          </a:lnSpc>
          <a:spcBef>
            <a:spcPct val="0"/>
          </a:spcBef>
          <a:spcAft>
            <a:spcPct val="0"/>
          </a:spcAft>
          <a:buClrTx/>
          <a:buSzTx/>
          <a:buFontTx/>
          <a:buNone/>
          <a:tabLst/>
          <a:defRPr kumimoji="0" lang="de-DE" altLang="en-US" sz="1600" b="1" i="0" u="none" strike="noStrike" cap="none" normalizeH="0" baseline="0" smtClean="0">
            <a:ln>
              <a:noFill/>
            </a:ln>
            <a:solidFill>
              <a:srgbClr val="FFFFFF"/>
            </a:solidFill>
            <a:effectLst/>
            <a:latin typeface="Arial" charset="0"/>
          </a:defRPr>
        </a:defPPr>
      </a:lstStyle>
    </a:lnDef>
  </a:objectDefaults>
  <a:extraClrSchemeLst>
    <a:extraClrScheme>
      <a:clrScheme name="Project Consul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ct Cons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ct Consul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ct Consul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ct Cons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ct Cons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ct Cons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D:\SiG\Projekte\CE\Project Consult\Project Consult.pot</Template>
  <TotalTime>0</TotalTime>
  <Pages>1</Pages>
  <Words>5232</Words>
  <Application>Microsoft Office PowerPoint</Application>
  <PresentationFormat>A4-Papier (210x297 mm)</PresentationFormat>
  <Paragraphs>1991</Paragraphs>
  <Slides>97</Slides>
  <Notes>1</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6</vt:i4>
      </vt:variant>
      <vt:variant>
        <vt:lpstr>Folientitel</vt:lpstr>
      </vt:variant>
      <vt:variant>
        <vt:i4>97</vt:i4>
      </vt:variant>
    </vt:vector>
  </HeadingPairs>
  <TitlesOfParts>
    <vt:vector size="112" baseType="lpstr">
      <vt:lpstr>Times New Roman</vt:lpstr>
      <vt:lpstr>Arial</vt:lpstr>
      <vt:lpstr>Arial Unicode MS</vt:lpstr>
      <vt:lpstr>Wingdings</vt:lpstr>
      <vt:lpstr>Comic Sans MS</vt:lpstr>
      <vt:lpstr>Lydian</vt:lpstr>
      <vt:lpstr>Ottawa</vt:lpstr>
      <vt:lpstr>Symbol</vt:lpstr>
      <vt:lpstr>Project Consult</vt:lpstr>
      <vt:lpstr>Corel PHOTO-PAINT 7.0 Image</vt:lpstr>
      <vt:lpstr>Microsoft Clip Gallery</vt:lpstr>
      <vt:lpstr>Lotus Freelance 97 Zeichnung</vt:lpstr>
      <vt:lpstr>Microsoft Word-Dokument</vt:lpstr>
      <vt:lpstr>Paint Shop Pro Image</vt:lpstr>
      <vt:lpstr>Chart</vt:lpstr>
      <vt:lpstr>Qualitätsmanagement in der Softwareentwicklung</vt:lpstr>
      <vt:lpstr>Agenda</vt:lpstr>
      <vt:lpstr>1.   Ziel:    Was wollen wir heute erreichen?</vt:lpstr>
      <vt:lpstr>Agenda</vt:lpstr>
      <vt:lpstr>2. Begriffe: Was bedeutet das alles?                     Begriffe rund um die Qualität</vt:lpstr>
      <vt:lpstr>Qualität 2. Begriffe rund um die Qualität</vt:lpstr>
      <vt:lpstr>Qualität: Definition nach DIN ISO 8204 2. Begriffe rund um die Qualität</vt:lpstr>
      <vt:lpstr>Prüfung, Sicherung, Management 2. Begriffe rund um die Qualität</vt:lpstr>
      <vt:lpstr>Wer macht Qualitätsmanagement? 2. Begriffe rund um die Qualität</vt:lpstr>
      <vt:lpstr>Ein Qualitätsmanager im Profil 2. Begriffe rund um die Qualität</vt:lpstr>
      <vt:lpstr>Modelle der Qualitätsentwicklung 2. Begriffe rund um die Qualität</vt:lpstr>
      <vt:lpstr>ISO 9000 2. Begriffe rund um die Qualität</vt:lpstr>
      <vt:lpstr>ISO9000 -  Was ist der Nutzen? 2. Begriffe rund um die Qualität</vt:lpstr>
      <vt:lpstr>CMM - Capability Maturity Model 2. Begriffe rund um die Qualität</vt:lpstr>
      <vt:lpstr>CMM - Capability Maturity Model 2. Begriffe rund um die Qualität</vt:lpstr>
      <vt:lpstr>TQM - Total Quality Management 2. Begriffe rund um die Qualität</vt:lpstr>
      <vt:lpstr>ISO 9000 und TQM 2. Begriffe rund um die Qualität</vt:lpstr>
      <vt:lpstr>Die 7 Elemente des MBA 2. Begriffe rund um die Qualität</vt:lpstr>
      <vt:lpstr>Die 7 Elemente des MBA 2. Begriffe rund um die Qualität</vt:lpstr>
      <vt:lpstr>ISO 9000 vs. Baldrige Award 2. Begriffe rund um die Qualität</vt:lpstr>
      <vt:lpstr>Die 9 Elemente des EFQM-Preises 2. Begriffe rund um die Qualität</vt:lpstr>
      <vt:lpstr>Qualitätsmaßnahmen: „Der Werkzeugkasten“ 2. Begriffe rund um die Qualität</vt:lpstr>
      <vt:lpstr>Analytische Q-Maßnahmen: Review 2. Begriffe rund um die Qualität</vt:lpstr>
      <vt:lpstr>Analytische Q-Maßnahmen: Test 2. Begriffe rund um die Qualität</vt:lpstr>
      <vt:lpstr>Analytische Q-Maßnahmen: Test 2. Begriffe rund um die Qualität</vt:lpstr>
      <vt:lpstr>Zusammenfassung: Qualitätsmaßnahmen 2. Begriffe rund um die Qualität</vt:lpstr>
      <vt:lpstr>Agenda</vt:lpstr>
      <vt:lpstr>3. Software-QM: Was ist das Besondere?</vt:lpstr>
      <vt:lpstr>3. Die Softwareentwicklung im Wandel</vt:lpstr>
      <vt:lpstr>Agenda</vt:lpstr>
      <vt:lpstr>4. Wirkungsfelder: Wo müssen wir ansetzen?</vt:lpstr>
      <vt:lpstr>Software-Management 4. Wirkungsfelder</vt:lpstr>
      <vt:lpstr>Prozessmanagement 4. Wirkungsfelder : Software-Management</vt:lpstr>
      <vt:lpstr>Prozessmanagement 4. Wirkungsfelder : Software-Management</vt:lpstr>
      <vt:lpstr>Der Software-Entwicklungsprozess 4. Wirkungsfelder : Software-Management</vt:lpstr>
      <vt:lpstr>Der rekusiv-parallele SW-Life-Cycle 4. Wirkungsfelder : Software-Management</vt:lpstr>
      <vt:lpstr>Definition SW-Entwicklungsprozess 4. Wirkungsfelder : Software-Management</vt:lpstr>
      <vt:lpstr>Prozessdokumentation 4. Wirkungsfelder : Software-Management</vt:lpstr>
      <vt:lpstr>Risk-Management 4. Wirkungsfelder : Software-Management</vt:lpstr>
      <vt:lpstr>Risk-Management 4. Wirkungsfelder : Software-Management</vt:lpstr>
      <vt:lpstr>Metriken 4. Wirkungsfelder : Software-Management</vt:lpstr>
      <vt:lpstr>Projekt-Metriken: function points 4. Wirkungsfelder : Software-Management</vt:lpstr>
      <vt:lpstr>Software-Metriken 4. Wirkungsfelder : Software-Management</vt:lpstr>
      <vt:lpstr>Metriken: Fehlerverfolgung 4. Wirkungsfelder : Software-Management</vt:lpstr>
      <vt:lpstr>Metriken: Tools 4. Wirkungsfelder : Software-Management</vt:lpstr>
      <vt:lpstr>Metriken: Tools 4. Wirkungsfelder : Software-Management</vt:lpstr>
      <vt:lpstr>Metriken: Tools 4. Wirkungsfelder : Software-Management</vt:lpstr>
      <vt:lpstr>Controlling 4. Wirkungsfelder : Software-Management </vt:lpstr>
      <vt:lpstr>Controlling 4. Wirkungsfelder : Software-Management </vt:lpstr>
      <vt:lpstr>Reporting 4. Wirkungsfelder : Software-Management </vt:lpstr>
      <vt:lpstr>Reporting 4. Wirkungsfelder : Software-Management </vt:lpstr>
      <vt:lpstr>Reporting 4. Wirkungsfelder : Software-Management </vt:lpstr>
      <vt:lpstr>Projektmanagement 4. Wirkungsfelder : Software-Management </vt:lpstr>
      <vt:lpstr>Projektmanagement 4. Wirkungsfelder : Software-Management </vt:lpstr>
      <vt:lpstr>Projektmanagement 4. Wirkungsfelder : Software-Management </vt:lpstr>
      <vt:lpstr>Projekt-Metriken: function points 4. Wirkungsfelder : Software-Management </vt:lpstr>
      <vt:lpstr>Prozess- &amp; Projektmanagement 4. Wirkungsfelder : Software-Management </vt:lpstr>
      <vt:lpstr>Produktmanagement 4. Wirkungsfelder : Software-Management </vt:lpstr>
      <vt:lpstr>Produktmanagement : Technologie 4. Wirkungsfelder : Software-Management </vt:lpstr>
      <vt:lpstr>Architektur - ein Maßstab für Qualität 4. Wirkungsfelder : Software-Management </vt:lpstr>
      <vt:lpstr>Produktmanagemant : Fertigungstiefe 4. Wirkungsfelder : Software-Management </vt:lpstr>
      <vt:lpstr>Dispositive Ebene 4. Wirkungsfelder : Ressourcen-Management</vt:lpstr>
      <vt:lpstr>Personal-Entwicklung 4. Wirkungsfelder : Ressourcen-Management</vt:lpstr>
      <vt:lpstr>Personal-Entwicklung 4. Wirkungsfelder : Ressourcen-Management</vt:lpstr>
      <vt:lpstr>PowerPoint-Präsentation</vt:lpstr>
      <vt:lpstr>Kundenbezogenes Management 4. Wirkungsfelder : Ressourcen-Management</vt:lpstr>
      <vt:lpstr>Strategisch-normative Ebene 4. Wirkungsfelder</vt:lpstr>
      <vt:lpstr>Agenda</vt:lpstr>
      <vt:lpstr>5. Prinzipien</vt:lpstr>
      <vt:lpstr>5. Prinzipien: „Flächendeckung“</vt:lpstr>
      <vt:lpstr>5. Prinzipien: „Unteilbarkeit“</vt:lpstr>
      <vt:lpstr>5. Prinzipien: „Nachvollziehbarkeit“</vt:lpstr>
      <vt:lpstr>5. Prinzipien: „Kollegenprinzip“</vt:lpstr>
      <vt:lpstr>5. Prinzipien: „Kollegenprinzip“</vt:lpstr>
      <vt:lpstr>5. Prinzipien: „Verläßlichkeit durch Transparenz“</vt:lpstr>
      <vt:lpstr>5. Prinzipien: „Aus Fehlern lernen“</vt:lpstr>
      <vt:lpstr>5. Prinzipien: „Minimalprinzip“</vt:lpstr>
      <vt:lpstr>Agenda</vt:lpstr>
      <vt:lpstr>6. Vorschlag: Wie soll es weitergehen?</vt:lpstr>
      <vt:lpstr>Audit 6. Vorschlag: Wie soll es weitergehen?</vt:lpstr>
      <vt:lpstr>Audit: Selbstbild/ Fremdeinschätzung 6. Vorschlag: Wie soll es weitergehen?</vt:lpstr>
      <vt:lpstr>Audit: Analysefelder 6. Vorschlag: Wie soll es weitergehen?</vt:lpstr>
      <vt:lpstr>Audit: Organisation 6. Vorschlag: Wie soll es weitergehen?</vt:lpstr>
      <vt:lpstr>Audit: Prozesse 6. Vorschlag: Wie soll es weitergehen?</vt:lpstr>
      <vt:lpstr>Audit: Produkte 6. Vorschlag: Wie soll es weitergehen?</vt:lpstr>
      <vt:lpstr>Audit: Produkte 6. Vorschlag: Wie soll es weitergehen?</vt:lpstr>
      <vt:lpstr>Potentialanalyse Informatik 6. Vorschlag: Wie soll es weitergehen?</vt:lpstr>
      <vt:lpstr>Sofortmaßnahmen 6. Vorschlag: Wie soll es weitergehen?</vt:lpstr>
      <vt:lpstr>Strategische Maßnahmen 6. Vorschlag: Wie soll es weitergehen?</vt:lpstr>
      <vt:lpstr>Aufwände 6. Vorschlag: Wie soll es weitergehen?</vt:lpstr>
      <vt:lpstr>Aufwände 6. Vorschlag: Wie soll es weitergehen?</vt:lpstr>
      <vt:lpstr>Literatur</vt:lpstr>
      <vt:lpstr>Literatur</vt:lpstr>
      <vt:lpstr>Anhang A : Die 20 Elemente der ISO 9000</vt:lpstr>
      <vt:lpstr>Anhang A : Die 20 Elemente der ISO 9000</vt:lpstr>
      <vt:lpstr>Anhang A : Die 20 Elemente der ISO 9000</vt:lpstr>
      <vt:lpstr>Anhang A : Die 20 Elemente der ISO 9000</vt:lpstr>
    </vt:vector>
  </TitlesOfParts>
  <Manager>Dr. Horst Walther</Manager>
  <Company>SiG Software Integration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Qualitätsmanagement in der Softwareentwicklung</dc:title>
  <dc:subject>Qualitätsmanagement</dc:subject>
  <dc:creator>Sonja Puls</dc:creator>
  <cp:lastModifiedBy>Horst Walther</cp:lastModifiedBy>
  <cp:revision>1541</cp:revision>
  <cp:lastPrinted>1998-10-30T07:25:23Z</cp:lastPrinted>
  <dcterms:created xsi:type="dcterms:W3CDTF">1998-10-18T09:07:32Z</dcterms:created>
  <dcterms:modified xsi:type="dcterms:W3CDTF">2016-01-25T17:47:18Z</dcterms:modified>
</cp:coreProperties>
</file>