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281" r:id="rId2"/>
    <p:sldId id="357" r:id="rId3"/>
    <p:sldId id="344" r:id="rId4"/>
    <p:sldId id="266" r:id="rId5"/>
    <p:sldId id="271" r:id="rId6"/>
    <p:sldId id="257" r:id="rId7"/>
    <p:sldId id="379" r:id="rId8"/>
    <p:sldId id="258" r:id="rId9"/>
    <p:sldId id="380" r:id="rId10"/>
    <p:sldId id="374" r:id="rId11"/>
    <p:sldId id="386" r:id="rId12"/>
    <p:sldId id="381" r:id="rId13"/>
    <p:sldId id="367" r:id="rId14"/>
    <p:sldId id="368" r:id="rId15"/>
    <p:sldId id="369" r:id="rId16"/>
    <p:sldId id="370" r:id="rId17"/>
    <p:sldId id="371" r:id="rId18"/>
    <p:sldId id="372" r:id="rId19"/>
    <p:sldId id="382" r:id="rId20"/>
    <p:sldId id="385" r:id="rId21"/>
    <p:sldId id="356" r:id="rId22"/>
    <p:sldId id="279" r:id="rId23"/>
    <p:sldId id="352" r:id="rId24"/>
    <p:sldId id="348" r:id="rId25"/>
    <p:sldId id="350" r:id="rId26"/>
    <p:sldId id="351" r:id="rId27"/>
    <p:sldId id="346" r:id="rId28"/>
    <p:sldId id="347" r:id="rId29"/>
    <p:sldId id="354" r:id="rId30"/>
    <p:sldId id="387" r:id="rId31"/>
    <p:sldId id="384" r:id="rId32"/>
    <p:sldId id="259" r:id="rId33"/>
    <p:sldId id="300" r:id="rId34"/>
    <p:sldId id="299" r:id="rId35"/>
    <p:sldId id="298" r:id="rId36"/>
    <p:sldId id="297" r:id="rId37"/>
    <p:sldId id="296" r:id="rId38"/>
    <p:sldId id="383" r:id="rId39"/>
    <p:sldId id="366" r:id="rId40"/>
  </p:sldIdLst>
  <p:sldSz cx="9144000" cy="6858000" type="screen4x3"/>
  <p:notesSz cx="7939088" cy="114236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969696"/>
    <a:srgbClr val="996600"/>
    <a:srgbClr val="C0C0C0"/>
    <a:srgbClr val="B2B2B2"/>
    <a:srgbClr val="808080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howGuides="1">
      <p:cViewPr>
        <p:scale>
          <a:sx n="125" d="100"/>
          <a:sy n="125" d="100"/>
        </p:scale>
        <p:origin x="-1824" y="-72"/>
      </p:cViewPr>
      <p:guideLst>
        <p:guide orient="horz" pos="3120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48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ctr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600"/>
            </a:lvl1pPr>
          </a:lstStyle>
          <a:p>
            <a:endParaRPr lang="de-DE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535488" y="0"/>
            <a:ext cx="34496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ctr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600"/>
            </a:lvl1pPr>
          </a:lstStyle>
          <a:p>
            <a:fld id="{474D5873-715A-475F-9F46-AAB6ACAE8234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15638"/>
            <a:ext cx="34480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b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600"/>
            </a:lvl1pPr>
          </a:lstStyle>
          <a:p>
            <a:endParaRPr lang="de-DE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35488" y="10815638"/>
            <a:ext cx="3449637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b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600"/>
            </a:lvl1pPr>
          </a:lstStyle>
          <a:p>
            <a:fld id="{62C933F5-08EE-4D66-B8E1-856D2F49A8E4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8566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48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ctr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600"/>
            </a:lvl1pPr>
          </a:lstStyle>
          <a:p>
            <a:endParaRPr lang="de-DE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35488" y="0"/>
            <a:ext cx="34496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ctr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600"/>
            </a:lvl1pPr>
          </a:lstStyle>
          <a:p>
            <a:fld id="{0EED69F4-F51F-41BF-848D-9CD1459AA11D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4113" y="885825"/>
            <a:ext cx="5675312" cy="4256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89025" y="5405438"/>
            <a:ext cx="5802313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Textformatierung des Masters zu bearbeiten.</a:t>
            </a:r>
          </a:p>
          <a:p>
            <a:pPr lvl="0"/>
            <a:r>
              <a:rPr lang="de-DE" altLang="en-US" smtClean="0"/>
              <a:t>Zweite Ebene</a:t>
            </a:r>
          </a:p>
          <a:p>
            <a:pPr lvl="0"/>
            <a:r>
              <a:rPr lang="de-DE" altLang="en-US" smtClean="0"/>
              <a:t>Dritte Ebene</a:t>
            </a:r>
          </a:p>
          <a:p>
            <a:pPr lvl="0"/>
            <a:r>
              <a:rPr lang="de-DE" altLang="en-US" smtClean="0"/>
              <a:t>Vierte Ebene</a:t>
            </a:r>
          </a:p>
          <a:p>
            <a:pPr lvl="0"/>
            <a:r>
              <a:rPr lang="de-DE" altLang="en-US" smtClean="0"/>
              <a:t>Fünfte Ebene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815638"/>
            <a:ext cx="34480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b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600"/>
            </a:lvl1pPr>
          </a:lstStyle>
          <a:p>
            <a:endParaRPr lang="de-DE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5488" y="10815638"/>
            <a:ext cx="3449637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410" tIns="54813" rIns="105410" bIns="54813" numCol="1" anchor="b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600"/>
            </a:lvl1pPr>
          </a:lstStyle>
          <a:p>
            <a:fld id="{B42E0457-FFC6-46A3-BD76-94F7AFF891A4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73689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0A881C-DEAB-47C5-A98E-EFFA6A38C802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60F5E-78F2-4195-A61D-11DE49A91E4C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8713" y="874713"/>
            <a:ext cx="5681662" cy="42608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688" y="5422900"/>
            <a:ext cx="5824537" cy="5143500"/>
          </a:xfrm>
          <a:ln/>
        </p:spPr>
        <p:txBody>
          <a:bodyPr lIns="105982" tIns="53921" rIns="105982" bIns="53921" anchor="t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2DC5DF-DC12-4D43-A9A2-FC3067435696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62FE6-225F-4968-8E8F-52357C878388}" type="slidenum">
              <a:rPr lang="de-DE" altLang="en-US"/>
              <a:pPr/>
              <a:t>4</a:t>
            </a:fld>
            <a:endParaRPr lang="de-DE" alt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0775" y="852488"/>
            <a:ext cx="5726113" cy="4294187"/>
          </a:xfrm>
          <a:ln w="12700"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5427663"/>
            <a:ext cx="5811838" cy="5153025"/>
          </a:xfrm>
          <a:ln/>
        </p:spPr>
        <p:txBody>
          <a:bodyPr lIns="104122" tIns="52061" rIns="104122" bIns="52061" anchor="t"/>
          <a:lstStyle/>
          <a:p>
            <a:pPr marL="101600" indent="-101600" defTabSz="738188">
              <a:buFontTx/>
              <a:buChar char="•"/>
            </a:pPr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0F50EF-205A-4ED4-BAA4-110D1F8817B0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667DA-3BD2-47E3-BCE0-28B2A8E3A1A0}" type="slidenum">
              <a:rPr lang="de-DE" altLang="en-US"/>
              <a:pPr/>
              <a:t>5</a:t>
            </a:fld>
            <a:endParaRPr lang="de-DE" alt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0775" y="852488"/>
            <a:ext cx="5726113" cy="4294187"/>
          </a:xfrm>
          <a:ln w="12700" cap="flat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5427663"/>
            <a:ext cx="5811838" cy="5153025"/>
          </a:xfrm>
          <a:ln/>
        </p:spPr>
        <p:txBody>
          <a:bodyPr lIns="104122" tIns="52061" rIns="104122" bIns="52061" anchor="t"/>
          <a:lstStyle/>
          <a:p>
            <a:pPr marL="101600" indent="-101600" defTabSz="738188">
              <a:buFontTx/>
              <a:buChar char="•"/>
            </a:pPr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EBCA25-4793-4535-88F3-85204653AF9F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B33AD-38FD-49BF-BBDD-C787C988A5B4}" type="slidenum">
              <a:rPr lang="de-DE" altLang="en-US"/>
              <a:pPr/>
              <a:t>21</a:t>
            </a:fld>
            <a:endParaRPr lang="de-DE" altLang="en-US"/>
          </a:p>
        </p:txBody>
      </p:sp>
      <p:sp>
        <p:nvSpPr>
          <p:cNvPr id="19661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31888" y="879475"/>
            <a:ext cx="5675312" cy="42560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55688" y="5424488"/>
            <a:ext cx="5827712" cy="5141912"/>
          </a:xfrm>
          <a:ln/>
        </p:spPr>
        <p:txBody>
          <a:bodyPr lIns="105982" tIns="53921" rIns="105982" bIns="53921" anchor="t"/>
          <a:lstStyle/>
          <a:p>
            <a:pPr defTabSz="879475"/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A2DD61-FCF3-4B78-BE24-F032BC846699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E4001-E00F-476E-8135-10D5652C910F}" type="slidenum">
              <a:rPr lang="de-DE" altLang="en-US"/>
              <a:pPr/>
              <a:t>22</a:t>
            </a:fld>
            <a:endParaRPr lang="de-DE" alt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31888" y="879475"/>
            <a:ext cx="5675312" cy="42560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688" y="5424488"/>
            <a:ext cx="5827712" cy="5141912"/>
          </a:xfrm>
          <a:ln/>
        </p:spPr>
        <p:txBody>
          <a:bodyPr lIns="105982" tIns="53921" rIns="105982" bIns="53921" anchor="t"/>
          <a:lstStyle/>
          <a:p>
            <a:pPr defTabSz="879475"/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5C99B13-AD35-46FD-A54F-C3E6DF789EF5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EB7F4-8401-432D-88CF-EE9F616785D6}" type="slidenum">
              <a:rPr lang="de-DE" altLang="en-US"/>
              <a:pPr/>
              <a:t>30</a:t>
            </a:fld>
            <a:endParaRPr lang="de-DE" altLang="en-US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0775" y="852488"/>
            <a:ext cx="5726113" cy="4294187"/>
          </a:xfrm>
          <a:ln w="12700" cap="flat"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5427663"/>
            <a:ext cx="5811838" cy="5153025"/>
          </a:xfrm>
          <a:ln/>
        </p:spPr>
        <p:txBody>
          <a:bodyPr lIns="104122" tIns="52061" rIns="104122" bIns="52061" anchor="t"/>
          <a:lstStyle/>
          <a:p>
            <a:pPr marL="101600" indent="-101600" defTabSz="738188">
              <a:buFontTx/>
              <a:buChar char="•"/>
            </a:pPr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670C2F-79B9-40B0-BB8F-9103A8E24D65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D4FC8-7FFE-4629-B7DF-C098EBDDF27D}" type="slidenum">
              <a:rPr lang="de-DE" altLang="en-US"/>
              <a:pPr/>
              <a:t>39</a:t>
            </a:fld>
            <a:endParaRPr lang="de-DE" altLang="en-US"/>
          </a:p>
        </p:txBody>
      </p:sp>
      <p:sp>
        <p:nvSpPr>
          <p:cNvPr id="2088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089025" y="5408613"/>
            <a:ext cx="5802313" cy="4805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5946" tIns="52043" rIns="105946" bIns="52043"/>
          <a:lstStyle/>
          <a:p>
            <a:endParaRPr lang="de-DE" altLang="en-US"/>
          </a:p>
        </p:txBody>
      </p:sp>
      <p:sp>
        <p:nvSpPr>
          <p:cNvPr id="208899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328738" y="1019175"/>
            <a:ext cx="5314950" cy="39862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6781800" cy="60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en-US" noProof="0" smtClean="0"/>
              <a:t>Klicken Sie, um das Format des Titel-Masters zu bearbeiten.</a:t>
            </a:r>
          </a:p>
        </p:txBody>
      </p:sp>
      <p:sp>
        <p:nvSpPr>
          <p:cNvPr id="238595" name="Rectangle 10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38596" name="Line 1028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8597" name="Line 1029"/>
          <p:cNvSpPr>
            <a:spLocks noChangeShapeType="1"/>
          </p:cNvSpPr>
          <p:nvPr/>
        </p:nvSpPr>
        <p:spPr bwMode="auto">
          <a:xfrm>
            <a:off x="766763" y="2590800"/>
            <a:ext cx="0" cy="7620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8598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942975" y="3657600"/>
            <a:ext cx="3629025" cy="533400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1700"/>
            </a:lvl1pPr>
          </a:lstStyle>
          <a:p>
            <a:pPr lvl="0"/>
            <a:r>
              <a:rPr lang="de-DE" altLang="en-US" noProof="0" smtClean="0"/>
              <a:t>Klicken Sie, um das Logo einzufügen</a:t>
            </a:r>
          </a:p>
        </p:txBody>
      </p:sp>
      <p:grpSp>
        <p:nvGrpSpPr>
          <p:cNvPr id="238599" name="Group 1031"/>
          <p:cNvGrpSpPr>
            <a:grpSpLocks/>
          </p:cNvGrpSpPr>
          <p:nvPr/>
        </p:nvGrpSpPr>
        <p:grpSpPr bwMode="auto">
          <a:xfrm>
            <a:off x="8534400" y="6248400"/>
            <a:ext cx="422275" cy="400050"/>
            <a:chOff x="5376" y="3936"/>
            <a:chExt cx="266" cy="252"/>
          </a:xfrm>
        </p:grpSpPr>
        <p:pic>
          <p:nvPicPr>
            <p:cNvPr id="238600" name="Picture 1032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8601" name="Text Box 1033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</a:rPr>
                <a:t>SiG</a:t>
              </a:r>
              <a:endParaRPr lang="de-DE" altLang="en-US" sz="700">
                <a:solidFill>
                  <a:srgbClr val="DDDDDD"/>
                </a:solidFill>
              </a:endParaRPr>
            </a:p>
          </p:txBody>
        </p:sp>
      </p:grpSp>
      <p:pic>
        <p:nvPicPr>
          <p:cNvPr id="238602" name="Picture 1034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875"/>
            <a:ext cx="3492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603" name="Rectangle 103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46750A7-AB0A-4740-9444-C64CFFFE2031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238604" name="Rectangle 10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DB84C0-43B3-4F5F-AA10-16E314A5D25C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F9F970-434E-4931-B237-5A9ADC921CDC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F3D1A-EE1C-4409-96B7-0C1DB131AB6F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0696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6363" y="277813"/>
            <a:ext cx="1925637" cy="5741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79450" y="277813"/>
            <a:ext cx="5624513" cy="57419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44AB56-F72C-46F8-8BA2-431CEED09B14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203EC-7E68-4357-9CA0-00BF129E9E9F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5650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450" y="277813"/>
            <a:ext cx="7702550" cy="381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6962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329363"/>
            <a:ext cx="2895600" cy="3714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>
          <a:xfrm>
            <a:off x="762000" y="6327775"/>
            <a:ext cx="2362200" cy="373063"/>
          </a:xfrm>
        </p:spPr>
        <p:txBody>
          <a:bodyPr/>
          <a:lstStyle>
            <a:lvl1pPr>
              <a:defRPr/>
            </a:lvl1pPr>
          </a:lstStyle>
          <a:p>
            <a:fld id="{71B5DC04-D5E8-4379-8922-11F1CEB29C14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2438400" cy="381000"/>
          </a:xfrm>
        </p:spPr>
        <p:txBody>
          <a:bodyPr/>
          <a:lstStyle>
            <a:lvl1pPr>
              <a:defRPr/>
            </a:lvl1pPr>
          </a:lstStyle>
          <a:p>
            <a:fld id="{8450B001-03D3-4DDD-84E9-9D45975D9AC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57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D76F23-9B12-414D-B066-AD7BF29217D8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2D4F-E40D-42B3-96EF-EDE8F3B6B7F7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9790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8EB7B8-63B7-4263-AE8E-FE8BD49A92F7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2F8BC-F7A2-4930-946D-478F5769CC78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599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771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3771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BDC7BD-162D-4C1F-83E6-F889471234BD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74C50-DBBB-4B1F-804A-36FD5EA2854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3904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A85A62-AADF-453E-94EC-3D042A780FEF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9150B-D5E2-4DA2-9A15-CB02651F1577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9926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D8EEA7-DF0A-47BF-AB45-ED60EDA7175D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564AD-5B7C-495B-8857-CA2496C7373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5226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A6E820-255E-43CF-941B-28A9153D0FEA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CA0AC-3FE2-4BC2-9AF9-419FFA4FE09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5907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8EFC8-D31C-423C-B9AD-183E65B1EDB9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9A407-0788-4B3F-931F-594F0E0FFC03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9252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1F245-2562-4972-9A14-2FE48199A879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7BEB3-F124-4745-B06D-E98F739C3566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4133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050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875"/>
            <a:ext cx="3492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571" name="Rectangle 2051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77813"/>
            <a:ext cx="7702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Master-Titelformat</a:t>
            </a:r>
          </a:p>
        </p:txBody>
      </p:sp>
      <p:sp>
        <p:nvSpPr>
          <p:cNvPr id="237572" name="Rectangle 20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696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</a:t>
            </a:r>
          </a:p>
        </p:txBody>
      </p:sp>
      <p:sp>
        <p:nvSpPr>
          <p:cNvPr id="237573" name="Line 2053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37574" name="Group 2054"/>
          <p:cNvGrpSpPr>
            <a:grpSpLocks/>
          </p:cNvGrpSpPr>
          <p:nvPr/>
        </p:nvGrpSpPr>
        <p:grpSpPr bwMode="auto">
          <a:xfrm>
            <a:off x="8534400" y="6248400"/>
            <a:ext cx="422275" cy="400050"/>
            <a:chOff x="5376" y="3936"/>
            <a:chExt cx="266" cy="252"/>
          </a:xfrm>
        </p:grpSpPr>
        <p:pic>
          <p:nvPicPr>
            <p:cNvPr id="237575" name="Picture 2055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7576" name="Text Box 2056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</a:rPr>
                <a:t>SiG</a:t>
              </a:r>
              <a:endParaRPr lang="de-DE" altLang="en-US" sz="700">
                <a:solidFill>
                  <a:srgbClr val="DDDDDD"/>
                </a:solidFill>
              </a:endParaRPr>
            </a:p>
          </p:txBody>
        </p:sp>
      </p:grpSp>
      <p:sp>
        <p:nvSpPr>
          <p:cNvPr id="237578" name="Rectangle 205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9363"/>
            <a:ext cx="2895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solidFill>
                  <a:srgbClr val="C0C0C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7579" name="Line 2059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7580" name="Rectangle 206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62000" y="6327775"/>
            <a:ext cx="23622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EF534B9-476C-4E0C-8A5A-077D16A9E1F5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2375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7B600A-5DD2-4558-B979-394C1A73BD23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8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•"/>
        <a:defRPr sz="14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en-US"/>
              <a:t>Kick Off: “e-Security”</a:t>
            </a:r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en-US"/>
              <a:t>Bank </a:t>
            </a:r>
            <a:br>
              <a:rPr lang="de-DE" altLang="en-US"/>
            </a:br>
            <a:r>
              <a:rPr lang="de-DE" altLang="en-US"/>
              <a:t>Informationssicherheit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838200" y="5105400"/>
            <a:ext cx="76136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700E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3006C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de-DE" altLang="en-US" sz="3300">
                <a:solidFill>
                  <a:schemeClr val="tx2"/>
                </a:solidFill>
              </a:rPr>
              <a:t/>
            </a:r>
            <a:br>
              <a:rPr lang="de-DE" altLang="en-US" sz="3300">
                <a:solidFill>
                  <a:schemeClr val="tx2"/>
                </a:solidFill>
              </a:rPr>
            </a:br>
            <a:r>
              <a:rPr lang="de-DE" altLang="en-US" sz="2100">
                <a:solidFill>
                  <a:schemeClr val="tx2"/>
                </a:solidFill>
              </a:rPr>
              <a:t>Horst Walther			Frankfurt, 30. Oktober 2001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707EF224-129C-467F-89EF-A26CBCBA280F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3DFB-BC8E-4529-8C6D-1AB2E50E200A}" type="slidenum">
              <a:rPr lang="de-DE" altLang="en-US"/>
              <a:pPr/>
              <a:t>10</a:t>
            </a:fld>
            <a:endParaRPr lang="de-DE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Up front – Aktivitäten I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914400"/>
            <a:ext cx="8026400" cy="5010150"/>
          </a:xfrm>
        </p:spPr>
        <p:txBody>
          <a:bodyPr/>
          <a:lstStyle/>
          <a:p>
            <a:pPr marL="0" indent="0"/>
            <a:r>
              <a:rPr lang="de-DE" altLang="en-US" sz="1800"/>
              <a:t>Experten- und Lieferantengespräche (25.05 </a:t>
            </a:r>
            <a:r>
              <a:rPr lang="de-DE" altLang="en-US" sz="1800" b="1"/>
              <a:t>-</a:t>
            </a:r>
            <a:r>
              <a:rPr lang="de-DE" altLang="en-US" sz="1800"/>
              <a:t> 18.06.01)</a:t>
            </a:r>
          </a:p>
          <a:p>
            <a:pPr marL="0" indent="0"/>
            <a:r>
              <a:rPr lang="de-DE" altLang="en-US" sz="1800"/>
              <a:t>Zwei Projektdefinitionsworkshops</a:t>
            </a:r>
          </a:p>
          <a:p>
            <a:pPr lvl="1">
              <a:spcBef>
                <a:spcPct val="0"/>
              </a:spcBef>
            </a:pPr>
            <a:r>
              <a:rPr lang="de-DE" altLang="en-US"/>
              <a:t>20.06.2001 und 17.07.2001</a:t>
            </a:r>
          </a:p>
          <a:p>
            <a:pPr marL="0" indent="0"/>
            <a:r>
              <a:rPr lang="de-DE" altLang="en-US" sz="1800"/>
              <a:t>Projektmeetings mit auftraggebenden Abteilungen</a:t>
            </a:r>
          </a:p>
          <a:p>
            <a:pPr marL="0" indent="0"/>
            <a:r>
              <a:rPr lang="de-DE" altLang="en-US" sz="1800"/>
              <a:t>Drei Auftragsbesprechungen mit dem Zertifikatsanbieter</a:t>
            </a:r>
          </a:p>
          <a:p>
            <a:pPr lvl="1">
              <a:spcBef>
                <a:spcPct val="0"/>
              </a:spcBef>
            </a:pPr>
            <a:r>
              <a:rPr lang="de-DE" altLang="en-US"/>
              <a:t>Produktvorstellung</a:t>
            </a:r>
          </a:p>
          <a:p>
            <a:pPr lvl="1">
              <a:spcBef>
                <a:spcPct val="0"/>
              </a:spcBef>
            </a:pPr>
            <a:r>
              <a:rPr lang="de-DE" altLang="en-US"/>
              <a:t>InAuftraggeberation + Test</a:t>
            </a:r>
          </a:p>
          <a:p>
            <a:pPr lvl="1">
              <a:spcBef>
                <a:spcPct val="0"/>
              </a:spcBef>
            </a:pPr>
            <a:r>
              <a:rPr lang="de-DE" altLang="en-US"/>
              <a:t>Bewertung</a:t>
            </a:r>
          </a:p>
          <a:p>
            <a:pPr lvl="1">
              <a:spcBef>
                <a:spcPct val="0"/>
              </a:spcBef>
            </a:pPr>
            <a:r>
              <a:rPr lang="de-DE" altLang="en-US"/>
              <a:t>Auftragsvergabe (zwei Gespräche vor Ort)</a:t>
            </a:r>
          </a:p>
          <a:p>
            <a:pPr marL="0" indent="0"/>
            <a:r>
              <a:rPr lang="de-DE" altLang="en-US" sz="1800"/>
              <a:t>InAuftraggeberation der </a:t>
            </a:r>
            <a:r>
              <a:rPr lang="de-DE" altLang="en-US" sz="1800" i="1"/>
              <a:t>Bank Private Onsite</a:t>
            </a:r>
            <a:endParaRPr lang="de-DE" altLang="en-US" sz="1800"/>
          </a:p>
          <a:p>
            <a:pPr marL="0" indent="0"/>
            <a:r>
              <a:rPr lang="de-DE" altLang="en-US" sz="1800"/>
              <a:t>Projektbesprechungen mit dem Auftraggeber</a:t>
            </a:r>
          </a:p>
          <a:p>
            <a:pPr lvl="1"/>
            <a:r>
              <a:rPr lang="de-DE" altLang="en-US"/>
              <a:t>12.10. 2001 und 22.10.2001</a:t>
            </a:r>
          </a:p>
          <a:p>
            <a:pPr marL="0" indent="0"/>
            <a:r>
              <a:rPr lang="de-DE" altLang="en-US" sz="1800"/>
              <a:t>Anbieterauswahl / Auftragsbesprechung mit Scanning</a:t>
            </a:r>
            <a:r>
              <a:rPr lang="de-DE" altLang="en-US" sz="1800" b="1"/>
              <a:t>-</a:t>
            </a:r>
            <a:r>
              <a:rPr lang="de-DE" altLang="en-US" sz="1800"/>
              <a:t>Anbieter</a:t>
            </a:r>
            <a:endParaRPr lang="de-DE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8B8FCDAA-65D8-4A2D-9A78-D32674333EE6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22D8-3B1F-439F-B310-DF9CE37D8CA5}" type="slidenum">
              <a:rPr lang="de-DE" altLang="en-US"/>
              <a:pPr/>
              <a:t>11</a:t>
            </a:fld>
            <a:endParaRPr lang="de-DE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Up front – Aktivitäten II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914400"/>
            <a:ext cx="8026400" cy="5010150"/>
          </a:xfrm>
        </p:spPr>
        <p:txBody>
          <a:bodyPr/>
          <a:lstStyle/>
          <a:p>
            <a:pPr marL="0" indent="0"/>
            <a:r>
              <a:rPr lang="de-DE" altLang="en-US" sz="1800"/>
              <a:t>Eingebundene Abteilungen der Bank und Bank Systems ...</a:t>
            </a:r>
          </a:p>
          <a:p>
            <a:pPr lvl="1"/>
            <a:r>
              <a:rPr lang="de-DE" altLang="en-US"/>
              <a:t>Bank Systems (Bankbasissysteme / Ausland /  Security)</a:t>
            </a:r>
          </a:p>
          <a:p>
            <a:pPr lvl="1"/>
            <a:r>
              <a:rPr lang="de-DE" altLang="en-US"/>
              <a:t>Bank Systems (e-Solutions)</a:t>
            </a:r>
          </a:p>
          <a:p>
            <a:pPr lvl="1"/>
            <a:r>
              <a:rPr lang="de-DE" altLang="en-US"/>
              <a:t>Bank Systems (Engineering)</a:t>
            </a:r>
          </a:p>
          <a:p>
            <a:pPr lvl="1"/>
            <a:r>
              <a:rPr lang="de-DE" altLang="en-US"/>
              <a:t>Bank London (Information Security)</a:t>
            </a:r>
          </a:p>
          <a:p>
            <a:pPr lvl="1"/>
            <a:r>
              <a:rPr lang="de-DE" altLang="en-US"/>
              <a:t>Bank Frankfurt (IT-Revision)</a:t>
            </a:r>
          </a:p>
          <a:p>
            <a:pPr lvl="1"/>
            <a:r>
              <a:rPr lang="de-DE" altLang="en-US"/>
              <a:t>Bank Frankfurt (e-Business Group)</a:t>
            </a:r>
          </a:p>
          <a:p>
            <a:pPr lvl="1"/>
            <a:r>
              <a:rPr lang="de-DE" altLang="en-US"/>
              <a:t>Bank (IT-Strategie)</a:t>
            </a:r>
          </a:p>
          <a:p>
            <a:pPr lvl="1"/>
            <a:endParaRPr lang="de-DE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C84E46A8-620E-4CC9-8F17-4855D9561F16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EF3-9977-4494-BB34-4AB360A39A3A}" type="slidenum">
              <a:rPr lang="de-DE" altLang="en-US"/>
              <a:pPr/>
              <a:t>12</a:t>
            </a:fld>
            <a:endParaRPr lang="de-DE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Agenda - </a:t>
            </a:r>
            <a:r>
              <a:rPr lang="de-DE" altLang="en-US" sz="1900"/>
              <a:t>Systematische Einordnung der Projektaufgaben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81000" y="2438400"/>
            <a:ext cx="83820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 sz="1800"/>
              <a:t>Start	Thema	Person</a:t>
            </a:r>
            <a:endParaRPr lang="de-DE" altLang="en-US" sz="1800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30	--- Ende der Veranstaltung ---</a:t>
            </a:r>
          </a:p>
        </p:txBody>
      </p:sp>
      <p:sp>
        <p:nvSpPr>
          <p:cNvPr id="224261" name="Line 5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FA442FC4-3C25-40F5-8A9C-A31E064B6F5F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0FFC-12E6-488D-BA0D-F27BA3B3AA76}" type="slidenum">
              <a:rPr lang="de-DE" altLang="en-US"/>
              <a:pPr/>
              <a:t>13</a:t>
            </a:fld>
            <a:endParaRPr lang="de-DE" alt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Ziele und Maßnahmen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6600" y="3019425"/>
            <a:ext cx="3946525" cy="4356100"/>
          </a:xfrm>
        </p:spPr>
        <p:txBody>
          <a:bodyPr/>
          <a:lstStyle/>
          <a:p>
            <a:pPr marL="768350" lvl="1" indent="-288925" defTabSz="757238"/>
            <a:r>
              <a:rPr lang="de-DE" altLang="en-US" sz="2000"/>
              <a:t>Authentizität</a:t>
            </a:r>
          </a:p>
          <a:p>
            <a:pPr marL="768350" lvl="1" indent="-288925" defTabSz="757238"/>
            <a:r>
              <a:rPr lang="de-DE" altLang="en-US" sz="2000"/>
              <a:t>Integrität</a:t>
            </a:r>
          </a:p>
          <a:p>
            <a:pPr marL="768350" lvl="1" indent="-288925" defTabSz="757238"/>
            <a:r>
              <a:rPr lang="de-DE" altLang="en-US" sz="2000"/>
              <a:t>Verbindlichkeit</a:t>
            </a:r>
          </a:p>
          <a:p>
            <a:pPr marL="768350" lvl="1" indent="-288925" defTabSz="757238"/>
            <a:r>
              <a:rPr lang="de-DE" altLang="en-US" sz="2000"/>
              <a:t>Verfügbarkeit</a:t>
            </a:r>
          </a:p>
          <a:p>
            <a:pPr marL="768350" lvl="1" indent="-288925" defTabSz="757238"/>
            <a:r>
              <a:rPr lang="de-DE" altLang="en-US" sz="2000"/>
              <a:t>Vertraulichkeit</a:t>
            </a:r>
          </a:p>
          <a:p>
            <a:pPr marL="288925" indent="-288925" defTabSz="757238"/>
            <a:endParaRPr lang="de-DE" altLang="en-US" sz="2300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16475" y="3019425"/>
            <a:ext cx="3946525" cy="4356100"/>
          </a:xfrm>
        </p:spPr>
        <p:txBody>
          <a:bodyPr/>
          <a:lstStyle/>
          <a:p>
            <a:r>
              <a:rPr lang="de-DE" altLang="en-US" sz="1800" i="1"/>
              <a:t>Protection</a:t>
            </a:r>
          </a:p>
          <a:p>
            <a:pPr lvl="1"/>
            <a:r>
              <a:rPr lang="de-DE" altLang="en-US" sz="1600"/>
              <a:t>vorbeugende Schutzmaßnahmen</a:t>
            </a:r>
          </a:p>
          <a:p>
            <a:r>
              <a:rPr lang="de-DE" altLang="en-US" sz="1800" i="1"/>
              <a:t>Detection</a:t>
            </a:r>
          </a:p>
          <a:p>
            <a:pPr lvl="1"/>
            <a:r>
              <a:rPr lang="de-DE" altLang="en-US" sz="1600"/>
              <a:t>Aufdecken von Schutzverletzungen</a:t>
            </a:r>
          </a:p>
          <a:p>
            <a:r>
              <a:rPr lang="de-DE" altLang="en-US" sz="1800" i="1"/>
              <a:t>Reaction</a:t>
            </a:r>
          </a:p>
          <a:p>
            <a:pPr lvl="1"/>
            <a:r>
              <a:rPr lang="de-DE" altLang="en-US" sz="1600"/>
              <a:t>Gegenmaßnahmen bei Schutzverletzungen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736600" y="2449513"/>
            <a:ext cx="565467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38" tIns="41669" rIns="83338" bIns="41669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2200" b="1"/>
              <a:t>Sicherheitsziele			Schutzaufgaben</a:t>
            </a:r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736600" y="2873375"/>
            <a:ext cx="7667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85800" y="11430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 i="1"/>
              <a:t>Um unsere Sicherheitsziele zu erreichen müssen wir drei Schutzaufgaben wahrnehmen.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5753C63-B095-4E06-BE31-F101C9183E92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6162-44AC-4D25-A6E1-C0866A2DCC9A}" type="slidenum">
              <a:rPr lang="de-DE" altLang="en-US"/>
              <a:pPr/>
              <a:t>14</a:t>
            </a:fld>
            <a:endParaRPr lang="de-DE" altLang="en-US"/>
          </a:p>
        </p:txBody>
      </p:sp>
      <p:sp>
        <p:nvSpPr>
          <p:cNvPr id="21096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Ma</a:t>
            </a:r>
            <a:r>
              <a:rPr lang="de-DE" altLang="en-US">
                <a:latin typeface="Univers 45 Light"/>
              </a:rPr>
              <a:t>ß</a:t>
            </a:r>
            <a:r>
              <a:rPr lang="de-DE" altLang="en-US"/>
              <a:t>nahmen und Dienste </a:t>
            </a:r>
          </a:p>
        </p:txBody>
      </p:sp>
      <p:sp>
        <p:nvSpPr>
          <p:cNvPr id="21096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26400" cy="5010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/>
              <a:t>Protection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Administration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Authentifikation (Digitale Signatur)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Autorisierung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Datentr</a:t>
            </a:r>
            <a:r>
              <a:rPr lang="de-DE" altLang="en-US">
                <a:latin typeface="Univers 45 Light"/>
              </a:rPr>
              <a:t>ä</a:t>
            </a:r>
            <a:r>
              <a:rPr lang="de-DE" altLang="en-US"/>
              <a:t>gerschutz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Dokumentation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Identifikation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Notfallplanung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Verschl</a:t>
            </a:r>
            <a:r>
              <a:rPr lang="de-DE" altLang="en-US">
                <a:latin typeface="Univers 45 Light"/>
              </a:rPr>
              <a:t>ü</a:t>
            </a:r>
            <a:r>
              <a:rPr lang="de-DE" altLang="en-US"/>
              <a:t>sselung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Zugangsschutz</a:t>
            </a:r>
          </a:p>
          <a:p>
            <a:pPr>
              <a:lnSpc>
                <a:spcPct val="90000"/>
              </a:lnSpc>
            </a:pPr>
            <a:r>
              <a:rPr lang="de-DE" altLang="en-US"/>
              <a:t>Detection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Protokollierung</a:t>
            </a:r>
          </a:p>
          <a:p>
            <a:pPr lvl="1">
              <a:lnSpc>
                <a:spcPct val="90000"/>
              </a:lnSpc>
            </a:pPr>
            <a:r>
              <a:rPr lang="de-DE" altLang="en-US">
                <a:latin typeface="Univers 45 Light"/>
              </a:rPr>
              <a:t>Ü</a:t>
            </a:r>
            <a:r>
              <a:rPr lang="de-DE" altLang="en-US"/>
              <a:t>berwachung</a:t>
            </a:r>
          </a:p>
          <a:p>
            <a:pPr>
              <a:lnSpc>
                <a:spcPct val="90000"/>
              </a:lnSpc>
            </a:pPr>
            <a:r>
              <a:rPr lang="de-DE" altLang="en-US"/>
              <a:t>Reaction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Untersuchung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139113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38" tIns="41669" rIns="83338" bIns="41669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1600" b="1"/>
              <a:t>Die Aufgaben werden durch generische IT-Sicherheitsdienste erm</a:t>
            </a:r>
            <a:r>
              <a:rPr lang="de-DE" altLang="en-US" sz="1600" b="1">
                <a:latin typeface="Univers 45 Light"/>
              </a:rPr>
              <a:t>ö</a:t>
            </a:r>
            <a:r>
              <a:rPr lang="de-DE" altLang="en-US" sz="1600" b="1"/>
              <a:t>glicht ...</a:t>
            </a:r>
          </a:p>
        </p:txBody>
      </p:sp>
      <p:grpSp>
        <p:nvGrpSpPr>
          <p:cNvPr id="210949" name="Group 5"/>
          <p:cNvGrpSpPr>
            <a:grpSpLocks/>
          </p:cNvGrpSpPr>
          <p:nvPr/>
        </p:nvGrpSpPr>
        <p:grpSpPr bwMode="auto">
          <a:xfrm>
            <a:off x="3548063" y="1768475"/>
            <a:ext cx="5264150" cy="4111625"/>
            <a:chOff x="2532" y="1169"/>
            <a:chExt cx="3756" cy="2719"/>
          </a:xfrm>
        </p:grpSpPr>
        <p:sp>
          <p:nvSpPr>
            <p:cNvPr id="210950" name="AutoShape 6"/>
            <p:cNvSpPr>
              <a:spLocks noChangeAspect="1" noChangeArrowheads="1"/>
            </p:cNvSpPr>
            <p:nvPr/>
          </p:nvSpPr>
          <p:spPr bwMode="auto">
            <a:xfrm>
              <a:off x="4104" y="1728"/>
              <a:ext cx="624" cy="538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3338" tIns="41669" rIns="83338" bIns="41669"/>
            <a:lstStyle>
              <a:lvl1pPr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207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0414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5621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828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400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972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544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9116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endParaRPr lang="de-DE" altLang="en-US" sz="2200" b="1"/>
            </a:p>
          </p:txBody>
        </p:sp>
        <p:grpSp>
          <p:nvGrpSpPr>
            <p:cNvPr id="210951" name="Group 7"/>
            <p:cNvGrpSpPr>
              <a:grpSpLocks/>
            </p:cNvGrpSpPr>
            <p:nvPr/>
          </p:nvGrpSpPr>
          <p:grpSpPr bwMode="auto">
            <a:xfrm>
              <a:off x="2532" y="1169"/>
              <a:ext cx="3756" cy="2719"/>
              <a:chOff x="2532" y="1169"/>
              <a:chExt cx="3756" cy="2719"/>
            </a:xfrm>
          </p:grpSpPr>
          <p:grpSp>
            <p:nvGrpSpPr>
              <p:cNvPr id="210952" name="Group 8"/>
              <p:cNvGrpSpPr>
                <a:grpSpLocks/>
              </p:cNvGrpSpPr>
              <p:nvPr/>
            </p:nvGrpSpPr>
            <p:grpSpPr bwMode="auto">
              <a:xfrm>
                <a:off x="3445" y="1169"/>
                <a:ext cx="1942" cy="2235"/>
                <a:chOff x="3445" y="1169"/>
                <a:chExt cx="1942" cy="2235"/>
              </a:xfrm>
            </p:grpSpPr>
            <p:sp>
              <p:nvSpPr>
                <p:cNvPr id="210953" name="AutoShape 9"/>
                <p:cNvSpPr>
                  <a:spLocks noChangeAspect="1" noChangeArrowheads="1"/>
                </p:cNvSpPr>
                <p:nvPr/>
              </p:nvSpPr>
              <p:spPr bwMode="auto">
                <a:xfrm>
                  <a:off x="3445" y="1728"/>
                  <a:ext cx="1942" cy="167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CC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954" name="Oval 10"/>
                <p:cNvSpPr>
                  <a:spLocks noChangeArrowheads="1"/>
                </p:cNvSpPr>
                <p:nvPr/>
              </p:nvSpPr>
              <p:spPr bwMode="auto">
                <a:xfrm>
                  <a:off x="3858" y="1169"/>
                  <a:ext cx="1116" cy="559"/>
                </a:xfrm>
                <a:prstGeom prst="ellipse">
                  <a:avLst/>
                </a:prstGeom>
                <a:solidFill>
                  <a:srgbClr val="FFBFA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32810" tIns="32810" rIns="32810" bIns="32810"/>
                <a:lstStyle>
                  <a:lvl1pPr defTabSz="693738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20700" defTabSz="693738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041400" defTabSz="693738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562100" defTabSz="693738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082800" defTabSz="693738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540000" defTabSz="693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2997200" defTabSz="693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454400" defTabSz="693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3911600" defTabSz="693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>
                    <a:buClrTx/>
                    <a:buSzTx/>
                    <a:buFontTx/>
                    <a:buNone/>
                  </a:pPr>
                  <a:r>
                    <a:rPr lang="de-DE" altLang="en-US" sz="1600" b="1">
                      <a:ea typeface="Arial Unicode MS" pitchFamily="34" charset="-128"/>
                      <a:cs typeface="Arial Unicode MS" pitchFamily="34" charset="-128"/>
                    </a:rPr>
                    <a:t>Protection</a:t>
                  </a:r>
                </a:p>
              </p:txBody>
            </p:sp>
          </p:grpSp>
          <p:grpSp>
            <p:nvGrpSpPr>
              <p:cNvPr id="210955" name="Group 11"/>
              <p:cNvGrpSpPr>
                <a:grpSpLocks/>
              </p:cNvGrpSpPr>
              <p:nvPr/>
            </p:nvGrpSpPr>
            <p:grpSpPr bwMode="auto">
              <a:xfrm>
                <a:off x="3423" y="2264"/>
                <a:ext cx="1968" cy="1161"/>
                <a:chOff x="3423" y="2264"/>
                <a:chExt cx="1968" cy="1161"/>
              </a:xfrm>
            </p:grpSpPr>
            <p:sp>
              <p:nvSpPr>
                <p:cNvPr id="210956" name="Pyr3"/>
                <p:cNvSpPr>
                  <a:spLocks noEditPoints="1" noChangeArrowheads="1"/>
                </p:cNvSpPr>
                <p:nvPr/>
              </p:nvSpPr>
              <p:spPr bwMode="auto">
                <a:xfrm>
                  <a:off x="3928" y="2264"/>
                  <a:ext cx="960" cy="296"/>
                </a:xfrm>
                <a:custGeom>
                  <a:avLst/>
                  <a:gdLst>
                    <a:gd name="T0" fmla="*/ 3768 w 21600"/>
                    <a:gd name="T1" fmla="*/ 0 h 21600"/>
                    <a:gd name="T2" fmla="*/ 17831 w 21600"/>
                    <a:gd name="T3" fmla="*/ 0 h 21600"/>
                    <a:gd name="T4" fmla="*/ 21600 w 21600"/>
                    <a:gd name="T5" fmla="*/ 21600 h 21600"/>
                    <a:gd name="T6" fmla="*/ 0 w 21600"/>
                    <a:gd name="T7" fmla="*/ 21600 h 21600"/>
                    <a:gd name="T8" fmla="*/ 5287 w 21600"/>
                    <a:gd name="T9" fmla="*/ 500 h 21600"/>
                    <a:gd name="T10" fmla="*/ 16312 w 21600"/>
                    <a:gd name="T11" fmla="*/ 21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3768" y="0"/>
                      </a:moveTo>
                      <a:lnTo>
                        <a:pt x="17831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3768" y="0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957" name="Pyr4"/>
                <p:cNvSpPr>
                  <a:spLocks noEditPoints="1" noChangeArrowheads="1"/>
                </p:cNvSpPr>
                <p:nvPr/>
              </p:nvSpPr>
              <p:spPr bwMode="auto">
                <a:xfrm>
                  <a:off x="3423" y="2984"/>
                  <a:ext cx="1968" cy="441"/>
                </a:xfrm>
                <a:custGeom>
                  <a:avLst/>
                  <a:gdLst>
                    <a:gd name="T0" fmla="*/ 2793 w 21600"/>
                    <a:gd name="T1" fmla="*/ 0 h 21600"/>
                    <a:gd name="T2" fmla="*/ 18806 w 21600"/>
                    <a:gd name="T3" fmla="*/ 0 h 21600"/>
                    <a:gd name="T4" fmla="*/ 21600 w 21600"/>
                    <a:gd name="T5" fmla="*/ 21600 h 21600"/>
                    <a:gd name="T6" fmla="*/ 0 w 21600"/>
                    <a:gd name="T7" fmla="*/ 21600 h 21600"/>
                    <a:gd name="T8" fmla="*/ 3287 w 21600"/>
                    <a:gd name="T9" fmla="*/ 500 h 21600"/>
                    <a:gd name="T10" fmla="*/ 17312 w 21600"/>
                    <a:gd name="T11" fmla="*/ 21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2793" y="0"/>
                      </a:moveTo>
                      <a:lnTo>
                        <a:pt x="18806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2793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10958" name="Oval 14"/>
              <p:cNvSpPr>
                <a:spLocks noChangeArrowheads="1"/>
              </p:cNvSpPr>
              <p:nvPr/>
            </p:nvSpPr>
            <p:spPr bwMode="auto">
              <a:xfrm>
                <a:off x="2532" y="3329"/>
                <a:ext cx="1116" cy="559"/>
              </a:xfrm>
              <a:prstGeom prst="ellipse">
                <a:avLst/>
              </a:prstGeom>
              <a:solidFill>
                <a:srgbClr val="FFBFA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2810" tIns="32810" rIns="32810" bIns="32810"/>
              <a:lstStyle>
                <a:lvl1pPr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207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0414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5621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828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400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972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544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9116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>
                  <a:buClrTx/>
                  <a:buSzTx/>
                  <a:buFontTx/>
                  <a:buNone/>
                </a:pPr>
                <a:r>
                  <a:rPr lang="de-DE" altLang="en-US" sz="1600" b="1">
                    <a:ea typeface="Arial Unicode MS" pitchFamily="34" charset="-128"/>
                    <a:cs typeface="Arial Unicode MS" pitchFamily="34" charset="-128"/>
                  </a:rPr>
                  <a:t>Reaction</a:t>
                </a:r>
              </a:p>
            </p:txBody>
          </p:sp>
          <p:sp>
            <p:nvSpPr>
              <p:cNvPr id="210959" name="Oval 15"/>
              <p:cNvSpPr>
                <a:spLocks noChangeArrowheads="1"/>
              </p:cNvSpPr>
              <p:nvPr/>
            </p:nvSpPr>
            <p:spPr bwMode="auto">
              <a:xfrm>
                <a:off x="5172" y="3329"/>
                <a:ext cx="1116" cy="559"/>
              </a:xfrm>
              <a:prstGeom prst="ellipse">
                <a:avLst/>
              </a:prstGeom>
              <a:solidFill>
                <a:srgbClr val="FFBFA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2810" tIns="32810" rIns="32810" bIns="32810"/>
              <a:lstStyle>
                <a:lvl1pPr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207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0414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5621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828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400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972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544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9116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>
                  <a:buClrTx/>
                  <a:buSzTx/>
                  <a:buFontTx/>
                  <a:buNone/>
                </a:pPr>
                <a:r>
                  <a:rPr lang="de-DE" altLang="en-US" sz="1600" b="1">
                    <a:ea typeface="Arial Unicode MS" pitchFamily="34" charset="-128"/>
                    <a:cs typeface="Arial Unicode MS" pitchFamily="34" charset="-128"/>
                  </a:rPr>
                  <a:t>Detection</a:t>
                </a:r>
              </a:p>
            </p:txBody>
          </p:sp>
          <p:sp>
            <p:nvSpPr>
              <p:cNvPr id="210960" name="Text Box 16"/>
              <p:cNvSpPr txBox="1">
                <a:spLocks noChangeArrowheads="1"/>
              </p:cNvSpPr>
              <p:nvPr/>
            </p:nvSpPr>
            <p:spPr bwMode="auto">
              <a:xfrm>
                <a:off x="4127" y="2646"/>
                <a:ext cx="580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3338" tIns="41669" rIns="83338" bIns="41669">
                <a:spAutoFit/>
              </a:bodyPr>
              <a:lstStyle>
                <a:lvl1pPr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207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0414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5621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828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400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972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544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9116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>
                  <a:buClrTx/>
                  <a:buSzTx/>
                  <a:buFontTx/>
                  <a:buNone/>
                </a:pPr>
                <a:r>
                  <a:rPr lang="de-DE" altLang="en-US" sz="1500" b="1"/>
                  <a:t>Dienste</a:t>
                </a:r>
              </a:p>
            </p:txBody>
          </p:sp>
          <p:sp>
            <p:nvSpPr>
              <p:cNvPr id="210961" name="Text Box 17"/>
              <p:cNvSpPr txBox="1">
                <a:spLocks noChangeArrowheads="1"/>
              </p:cNvSpPr>
              <p:nvPr/>
            </p:nvSpPr>
            <p:spPr bwMode="auto">
              <a:xfrm>
                <a:off x="4053" y="3079"/>
                <a:ext cx="724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3338" tIns="41669" rIns="83338" bIns="41669">
                <a:spAutoFit/>
              </a:bodyPr>
              <a:lstStyle>
                <a:lvl1pPr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207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0414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5621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828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400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972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544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9116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>
                  <a:buClrTx/>
                  <a:buSzTx/>
                  <a:buFontTx/>
                  <a:buNone/>
                </a:pPr>
                <a:r>
                  <a:rPr lang="de-DE" altLang="en-US" sz="1500" b="1"/>
                  <a:t>L</a:t>
                </a:r>
                <a:r>
                  <a:rPr lang="de-DE" altLang="en-US" sz="1500" b="1">
                    <a:latin typeface="Univers 45 Light"/>
                  </a:rPr>
                  <a:t>ö</a:t>
                </a:r>
                <a:r>
                  <a:rPr lang="de-DE" altLang="en-US" sz="1500" b="1"/>
                  <a:t>sungen</a:t>
                </a:r>
              </a:p>
            </p:txBody>
          </p:sp>
          <p:sp>
            <p:nvSpPr>
              <p:cNvPr id="210962" name="Text Box 18"/>
              <p:cNvSpPr txBox="1">
                <a:spLocks noChangeArrowheads="1"/>
              </p:cNvSpPr>
              <p:nvPr/>
            </p:nvSpPr>
            <p:spPr bwMode="auto">
              <a:xfrm>
                <a:off x="4212" y="2022"/>
                <a:ext cx="413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3338" tIns="41669" rIns="83338" bIns="41669">
                <a:spAutoFit/>
              </a:bodyPr>
              <a:lstStyle>
                <a:lvl1pPr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207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0414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5621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82800" defTabSz="693738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400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972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544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911600" defTabSz="693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>
                  <a:buClrTx/>
                  <a:buSzTx/>
                  <a:buFontTx/>
                  <a:buNone/>
                </a:pPr>
                <a:r>
                  <a:rPr lang="de-DE" altLang="en-US" sz="1500" b="1"/>
                  <a:t>Ziele</a:t>
                </a:r>
              </a:p>
            </p:txBody>
          </p:sp>
        </p:grpSp>
        <p:sp>
          <p:nvSpPr>
            <p:cNvPr id="210963" name="Text Box 19"/>
            <p:cNvSpPr txBox="1">
              <a:spLocks noChangeArrowheads="1"/>
            </p:cNvSpPr>
            <p:nvPr/>
          </p:nvSpPr>
          <p:spPr bwMode="auto">
            <a:xfrm>
              <a:off x="3896" y="2310"/>
              <a:ext cx="1019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38" tIns="41669" rIns="83338" bIns="41669">
              <a:spAutoFit/>
            </a:bodyPr>
            <a:lstStyle>
              <a:lvl1pPr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207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0414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5621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82800" defTabSz="693738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400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972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544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911600" defTabSz="693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de-DE" altLang="en-US" sz="1500" b="1"/>
                <a:t>Anforderungen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F0C907A6-C914-4685-86C4-7A74F45EDB36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225B-C0F0-4BA2-81C6-BD835153956D}" type="slidenum">
              <a:rPr lang="de-DE" altLang="en-US"/>
              <a:pPr/>
              <a:t>15</a:t>
            </a:fld>
            <a:endParaRPr lang="de-DE" alt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Generische IT-Sicherheitsdienste I 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z="1400"/>
              <a:t>Administration</a:t>
            </a:r>
          </a:p>
          <a:p>
            <a:pPr lvl="1"/>
            <a:r>
              <a:rPr lang="de-DE" altLang="en-US" sz="1200"/>
              <a:t>Funktionen zur Verwaltung sicherheitstechnischer Einstellungen für die verwendete Hardware und Software</a:t>
            </a:r>
          </a:p>
          <a:p>
            <a:r>
              <a:rPr lang="de-DE" altLang="en-US" sz="1400"/>
              <a:t>Authentisierung</a:t>
            </a:r>
          </a:p>
          <a:p>
            <a:pPr lvl="1"/>
            <a:r>
              <a:rPr lang="de-DE" altLang="en-US" sz="1200"/>
              <a:t>Funktionen zur Überprüfung der Echtheit bzw. Korrektheit von Identifikations-Informationen (z.B.: durch Digitale Signatur, dem elektronischen Gegenstück der handschriftlichen Unterschrift, deren rechtliche Stellung in entsprechenden Gesetzen auf Bundes- und EU-Ebene geregelt ist)s. </a:t>
            </a:r>
          </a:p>
          <a:p>
            <a:r>
              <a:rPr lang="de-DE" altLang="en-US" sz="1400"/>
              <a:t>Autorisierung</a:t>
            </a:r>
          </a:p>
          <a:p>
            <a:pPr lvl="1"/>
            <a:r>
              <a:rPr lang="de-DE" altLang="en-US" sz="1200"/>
              <a:t>Funktionen zur Prüfung von Zugriffsberechtigungen (inkl. Segregation of duties, d.h.: Explizite Trennung von Rechten, deren Ausübung durch eine Person Konflikte verursachen kann.)</a:t>
            </a:r>
          </a:p>
          <a:p>
            <a:r>
              <a:rPr lang="de-DE" altLang="en-US" sz="1400"/>
              <a:t>Datenträgerschutz</a:t>
            </a:r>
          </a:p>
          <a:p>
            <a:pPr lvl="1"/>
            <a:r>
              <a:rPr lang="de-DE" altLang="en-US" sz="1200"/>
              <a:t>Funktionen, die den Zugang zu Informationen auf der physikalischen Datenträger-Ebene kontrollieren</a:t>
            </a:r>
          </a:p>
          <a:p>
            <a:r>
              <a:rPr lang="de-DE" altLang="en-US" sz="1400"/>
              <a:t>Dokumentation</a:t>
            </a:r>
          </a:p>
          <a:p>
            <a:pPr lvl="1"/>
            <a:r>
              <a:rPr lang="de-DE" altLang="en-US" sz="1200"/>
              <a:t>Gesamtheit aller in Schriftform niedergelegten Regeln und Richtlinien zur Sicherheit von IT-Systemen und Daten</a:t>
            </a:r>
          </a:p>
          <a:p>
            <a:r>
              <a:rPr lang="de-DE" altLang="en-US" sz="1400"/>
              <a:t>Identifikation</a:t>
            </a:r>
          </a:p>
          <a:p>
            <a:pPr lvl="1"/>
            <a:r>
              <a:rPr lang="de-DE" altLang="en-US" sz="1200"/>
              <a:t>Funktionen, die verschiedenen Systemelementen (Benutzern, Ressourcen, Rechnern) eindeutige Merkmale zuordnen</a:t>
            </a:r>
          </a:p>
          <a:p>
            <a:r>
              <a:rPr lang="de-DE" altLang="en-US" sz="1400"/>
              <a:t>Notfallmanagement</a:t>
            </a:r>
          </a:p>
          <a:p>
            <a:pPr lvl="1"/>
            <a:r>
              <a:rPr lang="de-DE" altLang="en-US" sz="1200"/>
              <a:t>Vorgehensweisen und technische Einrichtungen, um die Auswirkungen von IT-Problemsituationen zu beherrschen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D3358E6E-429A-47F3-A8A1-91C4E5687A15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C8D-5CB6-4B58-9214-DE4FE2C674C5}" type="slidenum">
              <a:rPr lang="de-DE" altLang="en-US"/>
              <a:pPr/>
              <a:t>16</a:t>
            </a:fld>
            <a:endParaRPr lang="de-DE" altLang="en-US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Generische IT-Sicherheitsdienste II</a:t>
            </a:r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/>
              <a:t>Management von Sicherheitsvorfällen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Vorgehensweisen und technische Einrichtungen, um die Auswirkungen von IT-Problemsituationen zu beherrschen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Protokollierung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Funktionen zur (passiven) Aufzeichnung von Aktivitäten der Systemelemente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Überwachung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Funktionen, mit denen Systemeinstellungen und Aktivitäten von Systemelementen aktiv kontrolliert und getestet werden können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Untersuchung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Vorgehensweisen, die bei festgestellten Sicherheitsvorkommnissen zum Einsatz kommen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Verschlüsselung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Funktionen, die sowohl ruhende als auch bewegte Daten mit kryptographischen Methoden absichern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Zugangsschutz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Vorgehensweisen und technische Einrichtungen, um die physische Erreichbarkeit von Systemen zu steuern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08E8F79E-8C46-4B0B-8FF3-659121B8F37C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3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F02-9934-4677-953C-A36A9679CDC5}" type="slidenum">
              <a:rPr lang="de-DE" altLang="en-US"/>
              <a:pPr/>
              <a:t>17</a:t>
            </a:fld>
            <a:endParaRPr lang="de-DE" altLang="en-US"/>
          </a:p>
        </p:txBody>
      </p:sp>
      <p:sp>
        <p:nvSpPr>
          <p:cNvPr id="214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de-DE" altLang="en-US">
                <a:latin typeface="Univers 45 Light"/>
                <a:ea typeface="Arial Unicode MS" pitchFamily="34" charset="-128"/>
                <a:cs typeface="Arial Unicode MS" pitchFamily="34" charset="-128"/>
              </a:rPr>
              <a:t>ö</a:t>
            </a:r>
            <a:r>
              <a:rPr lang="de-DE" altLang="en-US">
                <a:ea typeface="Arial Unicode MS" pitchFamily="34" charset="-128"/>
                <a:cs typeface="Arial Unicode MS" pitchFamily="34" charset="-128"/>
              </a:rPr>
              <a:t>sungen</a:t>
            </a:r>
            <a:r>
              <a:rPr lang="de-DE" altLang="en-US" sz="20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en-US" sz="2400"/>
              <a:t>I</a:t>
            </a:r>
          </a:p>
        </p:txBody>
      </p:sp>
      <p:graphicFrame>
        <p:nvGraphicFramePr>
          <p:cNvPr id="214056" name="Group 1064"/>
          <p:cNvGraphicFramePr>
            <a:graphicFrameLocks noGrp="1"/>
          </p:cNvGraphicFramePr>
          <p:nvPr>
            <p:ph type="tbl" idx="1"/>
          </p:nvPr>
        </p:nvGraphicFramePr>
        <p:xfrm>
          <a:off x="685800" y="1214438"/>
          <a:ext cx="7696200" cy="4486277"/>
        </p:xfrm>
        <a:graphic>
          <a:graphicData uri="http://schemas.openxmlformats.org/drawingml/2006/table">
            <a:tbl>
              <a:tblPr/>
              <a:tblGrid>
                <a:gridCol w="515938"/>
                <a:gridCol w="3352800"/>
                <a:gridCol w="3827462"/>
              </a:tblGrid>
              <a:tr h="366713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#.</a:t>
                      </a:r>
                      <a:endParaRPr kumimoji="0" lang="de-DE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Generischer IT-Sicherheitsdienst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187325" indent="-187325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377825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187325" marR="0" lvl="0" indent="-187325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 45 Light"/>
                          <a:ea typeface="Arial Unicode MS" pitchFamily="34" charset="-128"/>
                          <a:cs typeface="Arial Unicode MS" pitchFamily="34" charset="-128"/>
                        </a:rPr>
                        <a:t>ö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sung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47688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974725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322388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6637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1209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5781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0353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4925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Administration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61925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80975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200025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19075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64795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310515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56235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401955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s. eProvisioning-Projekt,</a:t>
                      </a:r>
                      <a:b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Netzwerkkonsolidierung</a:t>
                      </a:r>
                      <a:endParaRPr kumimoji="0" lang="de-DE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Authentication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Authentication Layer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, Softwarezertifikate, Hardwarezertifikate (Identrus, EU Signatur)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Autorisierung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Benutzergruppen,</a:t>
                      </a:r>
                      <a:b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zentral. Autorisierungssystem, Rollen</a:t>
                      </a:r>
                      <a:b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Segregation of Duties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Datentr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Univers 45 Light"/>
                          <a:ea typeface="Arial Unicode MS" pitchFamily="34" charset="-128"/>
                          <a:cs typeface="Arial Unicode MS" pitchFamily="34" charset="-128"/>
                        </a:rPr>
                        <a:t>ä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gerschutz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...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Dokumentation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Online Evidenz e-Business Applikationen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und 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Systemevidenz, HB001-Regeln f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 45 Light"/>
                        </a:rPr>
                        <a:t>ü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e-Business Security, Dokumentation der Komponenten der Sicherheitsarchitektur (aktuell, online verf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 45 Light"/>
                        </a:rPr>
                        <a:t>ü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gbar)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Identifikation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Authentication Layer, Zertifikate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Management von Sicherheitsvorf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 45 Light"/>
                          <a:ea typeface="Arial Unicode MS" pitchFamily="34" charset="-128"/>
                          <a:cs typeface="Arial Unicode MS" pitchFamily="34" charset="-128"/>
                        </a:rPr>
                        <a:t>ä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llen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Incidenthandling / Eskalationsverfahren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2E78C5AB-D016-484B-8B51-3A87BB0B2A97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A35B-3846-4E76-8B04-0F5A9202A8CF}" type="slidenum">
              <a:rPr lang="de-DE" altLang="en-US"/>
              <a:pPr/>
              <a:t>18</a:t>
            </a:fld>
            <a:endParaRPr lang="de-DE" altLang="en-US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de-DE" altLang="en-US">
                <a:latin typeface="Univers 45 Light"/>
                <a:ea typeface="Arial Unicode MS" pitchFamily="34" charset="-128"/>
                <a:cs typeface="Arial Unicode MS" pitchFamily="34" charset="-128"/>
              </a:rPr>
              <a:t>ö</a:t>
            </a:r>
            <a:r>
              <a:rPr lang="de-DE" altLang="en-US">
                <a:ea typeface="Arial Unicode MS" pitchFamily="34" charset="-128"/>
                <a:cs typeface="Arial Unicode MS" pitchFamily="34" charset="-128"/>
              </a:rPr>
              <a:t>sungen</a:t>
            </a:r>
            <a:r>
              <a:rPr lang="de-DE" altLang="en-US" sz="2000">
                <a:ea typeface="Arial Unicode MS" pitchFamily="34" charset="-128"/>
                <a:cs typeface="Arial Unicode MS" pitchFamily="34" charset="-128"/>
              </a:rPr>
              <a:t> II</a:t>
            </a:r>
            <a:endParaRPr lang="de-DE" altLang="en-US" sz="2000"/>
          </a:p>
        </p:txBody>
      </p:sp>
      <p:graphicFrame>
        <p:nvGraphicFramePr>
          <p:cNvPr id="215071" name="Group 1055"/>
          <p:cNvGraphicFramePr>
            <a:graphicFrameLocks noGrp="1"/>
          </p:cNvGraphicFramePr>
          <p:nvPr>
            <p:ph type="tbl" idx="1"/>
          </p:nvPr>
        </p:nvGraphicFramePr>
        <p:xfrm>
          <a:off x="685800" y="1214438"/>
          <a:ext cx="7696200" cy="2544764"/>
        </p:xfrm>
        <a:graphic>
          <a:graphicData uri="http://schemas.openxmlformats.org/drawingml/2006/table">
            <a:tbl>
              <a:tblPr/>
              <a:tblGrid>
                <a:gridCol w="515938"/>
                <a:gridCol w="3352800"/>
                <a:gridCol w="3827462"/>
              </a:tblGrid>
              <a:tr h="366713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#.</a:t>
                      </a:r>
                      <a:endParaRPr kumimoji="0" lang="de-DE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Generischer IT-Sicherheitsdienst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187325" indent="-187325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377825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187325" marR="0" lvl="0" indent="-187325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 45 Light"/>
                          <a:ea typeface="Arial Unicode MS" pitchFamily="34" charset="-128"/>
                          <a:cs typeface="Arial Unicode MS" pitchFamily="34" charset="-128"/>
                        </a:rPr>
                        <a:t>ö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sung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Protokollierung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Systemlogging Mechanismen, IDS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...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 45 Light"/>
                          <a:ea typeface="Arial Unicode MS" pitchFamily="34" charset="-128"/>
                          <a:cs typeface="Arial Unicode MS" pitchFamily="34" charset="-128"/>
                        </a:rPr>
                        <a:t>Ü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berwachung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Sicherheits-Check, IDS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11.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Untersuchung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Managed Security Monitoring Services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12.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Verschl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Univers 45 Light"/>
                          <a:ea typeface="Arial Unicode MS" pitchFamily="34" charset="-128"/>
                          <a:cs typeface="Arial Unicode MS" pitchFamily="34" charset="-128"/>
                        </a:rPr>
                        <a:t>ü</a:t>
                      </a: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sselung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SSL, X.509 Zertifikate (ggf. SAP Zertifikate)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marL="381000" indent="-381000"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533400" indent="-3429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028700" indent="-304800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485900" indent="-266700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905000" indent="-2286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3622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8194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2766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733800" indent="-2286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381000" marR="0" lvl="0" indent="-381000" algn="r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13.</a:t>
                      </a:r>
                    </a:p>
                  </a:txBody>
                  <a:tcPr marL="69449" marR="69449" marT="69449" marB="69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Zugangsschutz</a:t>
                      </a:r>
                      <a:endParaRPr kumimoji="0" lang="de-DE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72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190500" defTabSz="757238">
                        <a:spcBef>
                          <a:spcPct val="20000"/>
                        </a:spcBef>
                        <a:buFont typeface="Webdings" pitchFamily="18" charset="2"/>
                        <a:defRPr sz="16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669925" defTabSz="757238">
                        <a:spcBef>
                          <a:spcPct val="20000"/>
                        </a:spcBef>
                        <a:buFont typeface="Webdings" pitchFamily="18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055688" defTabSz="757238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1435100" defTabSz="757238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18923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3495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28067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263900" defTabSz="757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defRPr sz="1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7572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Unicode MS" pitchFamily="34" charset="-128"/>
                        </a:rPr>
                        <a:t>...</a:t>
                      </a:r>
                    </a:p>
                  </a:txBody>
                  <a:tcPr marL="69449" marR="69449" marT="69449" marB="6944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7E933FB-078F-443E-9877-DBF5E56D422F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F768-B648-4D46-AC80-D63969D56E54}" type="slidenum">
              <a:rPr lang="de-DE" altLang="en-US"/>
              <a:pPr/>
              <a:t>19</a:t>
            </a:fld>
            <a:endParaRPr lang="de-DE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Agenda - </a:t>
            </a:r>
            <a:r>
              <a:rPr lang="de-DE" altLang="en-US" sz="2100"/>
              <a:t>Teilprojekte und Unteraufträge 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57200" y="2743200"/>
            <a:ext cx="83820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 sz="1800"/>
              <a:t>Start	Thema	Person</a:t>
            </a:r>
            <a:endParaRPr lang="de-DE" altLang="en-US" sz="1800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30	--- Ende der Veranstaltung ---</a:t>
            </a:r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C351006A-EE73-4031-89DD-A31B52DDC2F7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D29-3C9C-43AD-8341-2EA05F1995B4}" type="slidenum">
              <a:rPr lang="de-DE" altLang="en-US"/>
              <a:pPr/>
              <a:t>2</a:t>
            </a:fld>
            <a:endParaRPr lang="de-DE" alt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Agenda - </a:t>
            </a:r>
            <a:r>
              <a:rPr lang="de-DE" altLang="en-US" sz="2100"/>
              <a:t>Begrüßung, Ablauf des Kickoffs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381000" y="1447800"/>
            <a:ext cx="83820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 altLang="en-US">
              <a:solidFill>
                <a:srgbClr val="FF0000"/>
              </a:solidFill>
            </a:endParaRP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 sz="1800"/>
              <a:t>Start	Thema	Person</a:t>
            </a:r>
            <a:endParaRPr lang="de-DE" altLang="en-US" sz="1800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30	                 --- Ende der Veranstaltung ---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4A320E35-8D53-47A4-90A8-F343EF493109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4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3D8-478B-44F9-AC9D-939F28C23FAC}" type="slidenum">
              <a:rPr lang="de-DE" altLang="en-US"/>
              <a:pPr/>
              <a:t>20</a:t>
            </a:fld>
            <a:endParaRPr lang="de-DE" altLang="en-US"/>
          </a:p>
        </p:txBody>
      </p:sp>
      <p:sp>
        <p:nvSpPr>
          <p:cNvPr id="22839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Einbindung von e-Security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910013" y="1066800"/>
            <a:ext cx="1612900" cy="217488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100" b="1"/>
              <a:t>Projektsponsor</a:t>
            </a:r>
            <a:endParaRPr lang="de-DE" altLang="en-US" sz="900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3908425" y="1574800"/>
            <a:ext cx="1612900" cy="727075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100" b="1"/>
              <a:t>Steering Board</a:t>
            </a:r>
            <a:endParaRPr lang="de-DE" altLang="en-US" sz="9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3908425" y="2446338"/>
            <a:ext cx="16129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100" b="1"/>
              <a:t>Projektleitung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6665913" y="2446338"/>
            <a:ext cx="16129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100" b="1"/>
              <a:t>Qualitätssicherung ext.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284288" y="2446338"/>
            <a:ext cx="1749425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100" b="1"/>
              <a:t>Qualitätssicherung Bank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66675" y="3752850"/>
            <a:ext cx="10160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Hardware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1377950" y="3752850"/>
            <a:ext cx="10160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Software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2687638" y="3752850"/>
            <a:ext cx="10160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Netz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3997325" y="3752850"/>
            <a:ext cx="1016000" cy="508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Security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5307013" y="3752850"/>
            <a:ext cx="10160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Service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6618288" y="3752850"/>
            <a:ext cx="10160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Verträge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sp>
        <p:nvSpPr>
          <p:cNvPr id="228366" name="Rectangle 14"/>
          <p:cNvSpPr>
            <a:spLocks noChangeArrowheads="1"/>
          </p:cNvSpPr>
          <p:nvPr/>
        </p:nvSpPr>
        <p:spPr bwMode="auto">
          <a:xfrm>
            <a:off x="7929563" y="3752850"/>
            <a:ext cx="1016000" cy="508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83329" tIns="41665" rIns="83329" bIns="41665" anchor="ctr"/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900" b="1"/>
              <a:t>Teilprojektleitung </a:t>
            </a:r>
            <a:br>
              <a:rPr lang="de-DE" altLang="en-US" sz="900" b="1"/>
            </a:br>
            <a:r>
              <a:rPr lang="de-DE" altLang="en-US" sz="900" b="1"/>
              <a:t>Go To Market</a:t>
            </a:r>
          </a:p>
          <a:p>
            <a:pPr algn="ctr">
              <a:buClrTx/>
              <a:buSzTx/>
              <a:buFontTx/>
              <a:buNone/>
            </a:pPr>
            <a:endParaRPr lang="de-DE" altLang="en-US" sz="900"/>
          </a:p>
        </p:txBody>
      </p:sp>
      <p:cxnSp>
        <p:nvCxnSpPr>
          <p:cNvPr id="228367" name="AutoShape 15"/>
          <p:cNvCxnSpPr>
            <a:cxnSpLocks noChangeShapeType="1"/>
            <a:stCxn id="228355" idx="2"/>
            <a:endCxn id="228356" idx="0"/>
          </p:cNvCxnSpPr>
          <p:nvPr/>
        </p:nvCxnSpPr>
        <p:spPr bwMode="auto">
          <a:xfrm rot="5400000">
            <a:off x="4570413" y="1428750"/>
            <a:ext cx="290512" cy="1588"/>
          </a:xfrm>
          <a:prstGeom prst="bentConnector3">
            <a:avLst>
              <a:gd name="adj1" fmla="val 49727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68" name="AutoShape 16"/>
          <p:cNvCxnSpPr>
            <a:cxnSpLocks noChangeShapeType="1"/>
            <a:stCxn id="228356" idx="2"/>
            <a:endCxn id="228357" idx="0"/>
          </p:cNvCxnSpPr>
          <p:nvPr/>
        </p:nvCxnSpPr>
        <p:spPr bwMode="auto">
          <a:xfrm>
            <a:off x="4714875" y="2301875"/>
            <a:ext cx="0" cy="1444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69" name="AutoShape 17"/>
          <p:cNvCxnSpPr>
            <a:cxnSpLocks noChangeShapeType="1"/>
            <a:stCxn id="228357" idx="2"/>
            <a:endCxn id="228360" idx="0"/>
          </p:cNvCxnSpPr>
          <p:nvPr/>
        </p:nvCxnSpPr>
        <p:spPr bwMode="auto">
          <a:xfrm rot="5400000">
            <a:off x="2245519" y="1283494"/>
            <a:ext cx="798512" cy="4140200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0" name="AutoShape 18"/>
          <p:cNvCxnSpPr>
            <a:cxnSpLocks noChangeShapeType="1"/>
            <a:stCxn id="228357" idx="2"/>
            <a:endCxn id="228366" idx="0"/>
          </p:cNvCxnSpPr>
          <p:nvPr/>
        </p:nvCxnSpPr>
        <p:spPr bwMode="auto">
          <a:xfrm rot="16200000" flipH="1">
            <a:off x="6176963" y="1492250"/>
            <a:ext cx="798512" cy="3722688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1" name="AutoShape 19"/>
          <p:cNvCxnSpPr>
            <a:cxnSpLocks noChangeShapeType="1"/>
            <a:stCxn id="228357" idx="2"/>
            <a:endCxn id="228361" idx="0"/>
          </p:cNvCxnSpPr>
          <p:nvPr/>
        </p:nvCxnSpPr>
        <p:spPr bwMode="auto">
          <a:xfrm rot="5400000">
            <a:off x="2901157" y="1939131"/>
            <a:ext cx="798512" cy="2828925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2" name="AutoShape 20"/>
          <p:cNvCxnSpPr>
            <a:cxnSpLocks noChangeShapeType="1"/>
            <a:stCxn id="228357" idx="2"/>
            <a:endCxn id="228362" idx="0"/>
          </p:cNvCxnSpPr>
          <p:nvPr/>
        </p:nvCxnSpPr>
        <p:spPr bwMode="auto">
          <a:xfrm rot="5400000">
            <a:off x="3556001" y="2593975"/>
            <a:ext cx="798512" cy="1519237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3" name="AutoShape 21"/>
          <p:cNvCxnSpPr>
            <a:cxnSpLocks noChangeShapeType="1"/>
            <a:stCxn id="228357" idx="2"/>
            <a:endCxn id="228363" idx="0"/>
          </p:cNvCxnSpPr>
          <p:nvPr/>
        </p:nvCxnSpPr>
        <p:spPr bwMode="auto">
          <a:xfrm rot="5400000">
            <a:off x="4210844" y="3248819"/>
            <a:ext cx="798512" cy="209550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4" name="AutoShape 22"/>
          <p:cNvCxnSpPr>
            <a:cxnSpLocks noChangeShapeType="1"/>
            <a:stCxn id="228357" idx="2"/>
            <a:endCxn id="228364" idx="0"/>
          </p:cNvCxnSpPr>
          <p:nvPr/>
        </p:nvCxnSpPr>
        <p:spPr bwMode="auto">
          <a:xfrm rot="16200000" flipH="1">
            <a:off x="4865688" y="2803525"/>
            <a:ext cx="798512" cy="1100138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5" name="AutoShape 23"/>
          <p:cNvCxnSpPr>
            <a:cxnSpLocks noChangeShapeType="1"/>
            <a:stCxn id="228357" idx="2"/>
            <a:endCxn id="228365" idx="0"/>
          </p:cNvCxnSpPr>
          <p:nvPr/>
        </p:nvCxnSpPr>
        <p:spPr bwMode="auto">
          <a:xfrm rot="16200000" flipH="1">
            <a:off x="5521326" y="2147887"/>
            <a:ext cx="798512" cy="2411413"/>
          </a:xfrm>
          <a:prstGeom prst="bentConnector3">
            <a:avLst>
              <a:gd name="adj1" fmla="val 4990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6" name="AutoShape 24"/>
          <p:cNvCxnSpPr>
            <a:cxnSpLocks noChangeShapeType="1"/>
            <a:stCxn id="228359" idx="3"/>
            <a:endCxn id="228357" idx="1"/>
          </p:cNvCxnSpPr>
          <p:nvPr/>
        </p:nvCxnSpPr>
        <p:spPr bwMode="auto">
          <a:xfrm>
            <a:off x="3033713" y="2700338"/>
            <a:ext cx="8747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377" name="AutoShape 25"/>
          <p:cNvCxnSpPr>
            <a:cxnSpLocks noChangeShapeType="1"/>
            <a:stCxn id="228357" idx="3"/>
            <a:endCxn id="228358" idx="1"/>
          </p:cNvCxnSpPr>
          <p:nvPr/>
        </p:nvCxnSpPr>
        <p:spPr bwMode="auto">
          <a:xfrm>
            <a:off x="5521325" y="2700338"/>
            <a:ext cx="1144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66675" y="4333875"/>
            <a:ext cx="1412875" cy="164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Evaluierung Performance Analyse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Evaluierung HA Konzept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Umsetzung HA-Konzept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Aufbau Back-up Umgebung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Konsolidierung der Produktionsumgebung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Optimierung SSL 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Einführung SAN</a:t>
            </a:r>
          </a:p>
          <a:p>
            <a:pPr>
              <a:buClrTx/>
              <a:buSzTx/>
              <a:buFontTx/>
              <a:buNone/>
            </a:pPr>
            <a:endParaRPr lang="de-DE" altLang="en-US" sz="220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</a:pPr>
            <a:endParaRPr lang="de-DE" altLang="en-US" sz="1800"/>
          </a:p>
        </p:txBody>
      </p:sp>
      <p:sp>
        <p:nvSpPr>
          <p:cNvPr id="228379" name="Text Box 27"/>
          <p:cNvSpPr txBox="1">
            <a:spLocks noChangeArrowheads="1"/>
          </p:cNvSpPr>
          <p:nvPr/>
        </p:nvSpPr>
        <p:spPr bwMode="auto">
          <a:xfrm>
            <a:off x="1211263" y="4333875"/>
            <a:ext cx="1612900" cy="164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Vorstudie Java Server Pages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Entwicklung eines Testkonzeptes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Ablösung von Brokat durch Websphere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Einführung Apache Web Server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Einführung Enterprise Java Beans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Solaris Migration auf V8.0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Vorstudie Middleware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Erstellen eines Entwicklerletifadens</a:t>
            </a:r>
          </a:p>
          <a:p>
            <a:pPr>
              <a:buClrTx/>
              <a:buSzTx/>
              <a:buFontTx/>
              <a:buNone/>
            </a:pPr>
            <a:endParaRPr lang="de-DE" altLang="en-US" sz="220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</a:pPr>
            <a:endParaRPr lang="de-DE" altLang="en-US" sz="1800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2690813" y="4333875"/>
            <a:ext cx="102235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Globales Netzwerk Monitoring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Firewall Aufrüstung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Umrüstung der Router auf Altheon Switches</a:t>
            </a:r>
          </a:p>
          <a:p>
            <a:pPr>
              <a:buClrTx/>
              <a:buSzTx/>
              <a:buFontTx/>
              <a:buNone/>
            </a:pPr>
            <a:endParaRPr lang="de-DE" altLang="en-US" sz="220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</a:pPr>
            <a:endParaRPr lang="de-DE" altLang="en-US" sz="1800"/>
          </a:p>
        </p:txBody>
      </p:sp>
      <p:sp>
        <p:nvSpPr>
          <p:cNvPr id="228381" name="Text Box 29"/>
          <p:cNvSpPr txBox="1">
            <a:spLocks noChangeArrowheads="1"/>
          </p:cNvSpPr>
          <p:nvPr/>
        </p:nvSpPr>
        <p:spPr bwMode="auto">
          <a:xfrm>
            <a:off x="3968750" y="4333875"/>
            <a:ext cx="1223963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Adaption der Baseler Risk Managemet Principles for E-Business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Implementierung von SSL Zertifikaten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Einführung Intrution Detection System</a:t>
            </a:r>
          </a:p>
          <a:p>
            <a:pPr>
              <a:buClrTx/>
              <a:buSzTx/>
              <a:buFontTx/>
              <a:buNone/>
            </a:pPr>
            <a:endParaRPr lang="de-DE" altLang="en-US" sz="70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</a:pPr>
            <a:endParaRPr lang="de-DE" altLang="en-US" sz="700"/>
          </a:p>
        </p:txBody>
      </p:sp>
      <p:sp>
        <p:nvSpPr>
          <p:cNvPr id="228382" name="Text Box 30"/>
          <p:cNvSpPr txBox="1">
            <a:spLocks noChangeArrowheads="1"/>
          </p:cNvSpPr>
          <p:nvPr/>
        </p:nvSpPr>
        <p:spPr bwMode="auto">
          <a:xfrm>
            <a:off x="5246688" y="4333875"/>
            <a:ext cx="127635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Auswertung von Log-Files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Vostudie Competence Center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Erstellung eines Web-Entwicklungsleitfadens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Aufbau einer Performance Überwachung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Relokation fremdgehosteter Services</a:t>
            </a:r>
          </a:p>
          <a:p>
            <a:pPr>
              <a:buClrTx/>
              <a:buSzTx/>
              <a:buFontTx/>
              <a:buNone/>
            </a:pPr>
            <a:endParaRPr lang="de-DE" altLang="en-US" sz="70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</a:pPr>
            <a:endParaRPr lang="de-DE" altLang="en-US" sz="700"/>
          </a:p>
        </p:txBody>
      </p:sp>
      <p:sp>
        <p:nvSpPr>
          <p:cNvPr id="228383" name="Text Box 31"/>
          <p:cNvSpPr txBox="1">
            <a:spLocks noChangeArrowheads="1"/>
          </p:cNvSpPr>
          <p:nvPr/>
        </p:nvSpPr>
        <p:spPr bwMode="auto">
          <a:xfrm>
            <a:off x="6591300" y="4333875"/>
            <a:ext cx="12779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Software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Hardware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Dienstleitsungen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Dokumentation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Preismodell</a:t>
            </a:r>
          </a:p>
          <a:p>
            <a:pPr>
              <a:buClrTx/>
              <a:buSzTx/>
              <a:buFontTx/>
              <a:buNone/>
            </a:pPr>
            <a:endParaRPr lang="de-DE" altLang="en-US" sz="700"/>
          </a:p>
        </p:txBody>
      </p:sp>
      <p:sp>
        <p:nvSpPr>
          <p:cNvPr id="228384" name="Text Box 32"/>
          <p:cNvSpPr txBox="1">
            <a:spLocks noChangeArrowheads="1"/>
          </p:cNvSpPr>
          <p:nvPr/>
        </p:nvSpPr>
        <p:spPr bwMode="auto">
          <a:xfrm>
            <a:off x="7869238" y="4335463"/>
            <a:ext cx="971550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29" tIns="41665" rIns="83329" bIns="41665">
            <a:spAutoFit/>
          </a:bodyPr>
          <a:lstStyle>
            <a:lvl1pPr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207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0414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82800" defTabSz="693738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400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972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544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911600" defTabSz="693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Preismodell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Prototyping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Performancestatistik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Kundenkontakt</a:t>
            </a:r>
          </a:p>
          <a:p>
            <a:pPr>
              <a:buClrTx/>
              <a:buSzTx/>
              <a:buFontTx/>
              <a:buNone/>
            </a:pPr>
            <a:r>
              <a:rPr lang="de-DE" altLang="en-US" sz="700">
                <a:solidFill>
                  <a:srgbClr val="000000"/>
                </a:solidFill>
              </a:rPr>
              <a:t>Go Live Planung</a:t>
            </a:r>
          </a:p>
          <a:p>
            <a:pPr>
              <a:buClrTx/>
              <a:buSzTx/>
              <a:buFontTx/>
              <a:buNone/>
            </a:pPr>
            <a:endParaRPr lang="de-DE" altLang="en-US" sz="70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</a:pPr>
            <a:endParaRPr lang="de-DE" altLang="en-US" sz="700"/>
          </a:p>
        </p:txBody>
      </p:sp>
      <p:grpSp>
        <p:nvGrpSpPr>
          <p:cNvPr id="228385" name="Group 33"/>
          <p:cNvGrpSpPr>
            <a:grpSpLocks noChangeAspect="1"/>
          </p:cNvGrpSpPr>
          <p:nvPr/>
        </p:nvGrpSpPr>
        <p:grpSpPr bwMode="auto">
          <a:xfrm>
            <a:off x="3048000" y="3429000"/>
            <a:ext cx="2073275" cy="2238375"/>
            <a:chOff x="3578" y="1038"/>
            <a:chExt cx="1453" cy="1448"/>
          </a:xfrm>
        </p:grpSpPr>
        <p:sp>
          <p:nvSpPr>
            <p:cNvPr id="228386" name="Freeform 34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87" name="Freeform 35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88" name="Freeform 36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89" name="Freeform 37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90" name="Freeform 38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91" name="Freeform 39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92" name="Line 40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8393" name="Line 41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8394" name="Freeform 42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95" name="Freeform 43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396" name="Freeform 44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533400" y="838200"/>
            <a:ext cx="8428038" cy="5181600"/>
          </a:xfrm>
          <a:prstGeom prst="rect">
            <a:avLst/>
          </a:prstGeom>
          <a:solidFill>
            <a:srgbClr val="F4F4F4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de-DE" altLang="en-US" sz="2400" b="1"/>
          </a:p>
        </p:txBody>
      </p:sp>
      <p:sp>
        <p:nvSpPr>
          <p:cNvPr id="195645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Arbeitspakete - </a:t>
            </a:r>
            <a:r>
              <a:rPr lang="de-DE" altLang="en-US" i="1"/>
              <a:t>work breakdown structure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0" y="6054725"/>
            <a:ext cx="16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3181350" y="2181225"/>
            <a:ext cx="169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5609" name="Rectangle 25"/>
          <p:cNvSpPr>
            <a:spLocks noChangeArrowheads="1"/>
          </p:cNvSpPr>
          <p:nvPr/>
        </p:nvSpPr>
        <p:spPr bwMode="auto">
          <a:xfrm>
            <a:off x="2532063" y="2362200"/>
            <a:ext cx="844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5610" name="Rectangle 26"/>
          <p:cNvSpPr>
            <a:spLocks noChangeArrowheads="1"/>
          </p:cNvSpPr>
          <p:nvPr/>
        </p:nvSpPr>
        <p:spPr bwMode="auto">
          <a:xfrm>
            <a:off x="5943600" y="4495800"/>
            <a:ext cx="2209800" cy="998538"/>
          </a:xfrm>
          <a:prstGeom prst="rect">
            <a:avLst/>
          </a:prstGeom>
          <a:solidFill>
            <a:srgbClr val="EAEAEA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GB" altLang="en-US" sz="1400" b="1"/>
              <a:t>AP6: Projektmanagement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en-GB" altLang="en-US" sz="1400" b="1"/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12.11.01</a:t>
            </a:r>
            <a:r>
              <a:rPr lang="en-GB" altLang="en-US" sz="1200"/>
              <a:t>-  </a:t>
            </a:r>
            <a:r>
              <a:rPr lang="en-GB" altLang="en-US" sz="1200" b="1">
                <a:solidFill>
                  <a:srgbClr val="0000FF"/>
                </a:solidFill>
              </a:rPr>
              <a:t>31.12.03</a:t>
            </a:r>
          </a:p>
        </p:txBody>
      </p:sp>
      <p:sp>
        <p:nvSpPr>
          <p:cNvPr id="195614" name="Rectangle 30"/>
          <p:cNvSpPr>
            <a:spLocks noChangeArrowheads="1"/>
          </p:cNvSpPr>
          <p:nvPr/>
        </p:nvSpPr>
        <p:spPr bwMode="auto">
          <a:xfrm>
            <a:off x="914400" y="4495800"/>
            <a:ext cx="2133600" cy="1008063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GB" altLang="en-US" sz="1400" b="1"/>
              <a:t>AP4: Internet-based Security Checks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en-GB" altLang="en-US" sz="1400" b="1"/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01.11.01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31.03.02</a:t>
            </a:r>
          </a:p>
        </p:txBody>
      </p:sp>
      <p:sp>
        <p:nvSpPr>
          <p:cNvPr id="195615" name="Rectangle 31"/>
          <p:cNvSpPr>
            <a:spLocks noChangeArrowheads="1"/>
          </p:cNvSpPr>
          <p:nvPr/>
        </p:nvSpPr>
        <p:spPr bwMode="auto">
          <a:xfrm>
            <a:off x="3390900" y="4495800"/>
            <a:ext cx="2209800" cy="1127125"/>
          </a:xfrm>
          <a:prstGeom prst="rect">
            <a:avLst/>
          </a:prstGeom>
          <a:solidFill>
            <a:srgbClr val="EAEAEA"/>
          </a:solidFill>
          <a:ln w="28575">
            <a:solidFill>
              <a:srgbClr val="6666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1400" b="1"/>
              <a:t>AP5: Voruntersuchung Phase II gemäß Projektauftrag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12.11.01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31.01.02</a:t>
            </a:r>
          </a:p>
        </p:txBody>
      </p:sp>
      <p:sp>
        <p:nvSpPr>
          <p:cNvPr id="195629" name="Text Box 45"/>
          <p:cNvSpPr txBox="1">
            <a:spLocks noChangeArrowheads="1"/>
          </p:cNvSpPr>
          <p:nvPr/>
        </p:nvSpPr>
        <p:spPr bwMode="auto">
          <a:xfrm>
            <a:off x="7629525" y="1303338"/>
            <a:ext cx="1174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solidFill>
                  <a:schemeClr val="hlink"/>
                </a:solidFill>
              </a:rPr>
              <a:t>: Projekt</a:t>
            </a:r>
            <a:r>
              <a:rPr lang="de-DE" altLang="en-US" sz="1200" b="1"/>
              <a:t>          </a:t>
            </a:r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>
            <a:off x="6629400" y="1295400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  <p:sp>
        <p:nvSpPr>
          <p:cNvPr id="195621" name="Text Box 37"/>
          <p:cNvSpPr txBox="1">
            <a:spLocks noChangeArrowheads="1"/>
          </p:cNvSpPr>
          <p:nvPr/>
        </p:nvSpPr>
        <p:spPr bwMode="auto">
          <a:xfrm>
            <a:off x="7658100" y="1150938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/>
              <a:t>: </a:t>
            </a:r>
            <a:r>
              <a:rPr lang="de-DE" altLang="en-US" sz="1200" b="1">
                <a:solidFill>
                  <a:schemeClr val="accent2"/>
                </a:solidFill>
              </a:rPr>
              <a:t>Unterauftrag</a:t>
            </a:r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>
            <a:off x="6629400" y="1447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  <p:sp>
        <p:nvSpPr>
          <p:cNvPr id="195631" name="Line 47"/>
          <p:cNvSpPr>
            <a:spLocks noChangeShapeType="1"/>
          </p:cNvSpPr>
          <p:nvPr/>
        </p:nvSpPr>
        <p:spPr bwMode="auto">
          <a:xfrm>
            <a:off x="6629400" y="1600200"/>
            <a:ext cx="990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  <p:sp>
        <p:nvSpPr>
          <p:cNvPr id="195632" name="Text Box 48"/>
          <p:cNvSpPr txBox="1">
            <a:spLocks noChangeArrowheads="1"/>
          </p:cNvSpPr>
          <p:nvPr/>
        </p:nvSpPr>
        <p:spPr bwMode="auto">
          <a:xfrm>
            <a:off x="7626350" y="1455738"/>
            <a:ext cx="1181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66FF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solidFill>
                  <a:srgbClr val="6666FF"/>
                </a:solidFill>
              </a:rPr>
              <a:t>: Aufgabe        </a:t>
            </a:r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5943600" y="2895600"/>
            <a:ext cx="2209800" cy="1027113"/>
          </a:xfrm>
          <a:prstGeom prst="rect">
            <a:avLst/>
          </a:prstGeom>
          <a:solidFill>
            <a:srgbClr val="EAEAEA"/>
          </a:solidFill>
          <a:ln w="28575">
            <a:solidFill>
              <a:srgbClr val="6666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400" b="1"/>
              <a:t>AP3: Global Internet Interfaces Security Consideration</a:t>
            </a:r>
            <a:br>
              <a:rPr lang="en-GB" altLang="en-US" sz="1400" b="1"/>
            </a:b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 </a:t>
            </a:r>
            <a:br>
              <a:rPr lang="en-GB" altLang="en-US" sz="1200" b="1">
                <a:solidFill>
                  <a:srgbClr val="0000FF"/>
                </a:solidFill>
              </a:rPr>
            </a:b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12.11.01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31.03.02</a:t>
            </a:r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838200" y="2895600"/>
            <a:ext cx="2209800" cy="1123950"/>
          </a:xfrm>
          <a:prstGeom prst="rect">
            <a:avLst/>
          </a:prstGeom>
          <a:solidFill>
            <a:srgbClr val="EAEAEA"/>
          </a:solidFill>
          <a:ln w="28575">
            <a:solidFill>
              <a:srgbClr val="6666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400" b="1"/>
              <a:t>AP1: Incident Handling/ </a:t>
            </a:r>
            <a:r>
              <a:rPr lang="de-DE" altLang="en-US" sz="1400" b="1"/>
              <a:t>Eskalationsprozeduren</a:t>
            </a:r>
            <a:r>
              <a:rPr lang="en-GB" altLang="en-US" sz="1400" b="1"/>
              <a:t/>
            </a:r>
            <a:br>
              <a:rPr lang="en-GB" altLang="en-US" sz="1400" b="1"/>
            </a:br>
            <a:endParaRPr lang="en-GB" altLang="en-US" sz="1400" b="1"/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12.11.01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30.04.02</a:t>
            </a:r>
          </a:p>
        </p:txBody>
      </p:sp>
      <p:sp>
        <p:nvSpPr>
          <p:cNvPr id="195638" name="Rectangle 54"/>
          <p:cNvSpPr>
            <a:spLocks noChangeArrowheads="1"/>
          </p:cNvSpPr>
          <p:nvPr/>
        </p:nvSpPr>
        <p:spPr bwMode="auto">
          <a:xfrm>
            <a:off x="3390900" y="1447800"/>
            <a:ext cx="2209800" cy="91122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GB" altLang="en-US" sz="1400" b="1"/>
              <a:t>e </a:t>
            </a:r>
            <a:r>
              <a:rPr lang="en-GB" altLang="en-US" sz="1400"/>
              <a:t>-</a:t>
            </a:r>
            <a:r>
              <a:rPr lang="en-GB" altLang="en-US" sz="1400" b="1"/>
              <a:t> Security</a:t>
            </a:r>
            <a:br>
              <a:rPr lang="en-GB" altLang="en-US" sz="1400" b="1"/>
            </a:br>
            <a:endParaRPr lang="en-GB" altLang="en-US" sz="1400" b="1"/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01.11.01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31.12.03</a:t>
            </a:r>
          </a:p>
        </p:txBody>
      </p:sp>
      <p:cxnSp>
        <p:nvCxnSpPr>
          <p:cNvPr id="195639" name="AutoShape 55"/>
          <p:cNvCxnSpPr>
            <a:cxnSpLocks noChangeShapeType="1"/>
            <a:stCxn id="195638" idx="2"/>
            <a:endCxn id="195637" idx="0"/>
          </p:cNvCxnSpPr>
          <p:nvPr/>
        </p:nvCxnSpPr>
        <p:spPr bwMode="auto">
          <a:xfrm rot="5400000">
            <a:off x="2965450" y="1350963"/>
            <a:ext cx="508000" cy="2552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40" name="AutoShape 56"/>
          <p:cNvCxnSpPr>
            <a:cxnSpLocks noChangeShapeType="1"/>
            <a:stCxn id="195638" idx="2"/>
            <a:endCxn id="195636" idx="0"/>
          </p:cNvCxnSpPr>
          <p:nvPr/>
        </p:nvCxnSpPr>
        <p:spPr bwMode="auto">
          <a:xfrm rot="5400000">
            <a:off x="4241800" y="2627313"/>
            <a:ext cx="508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42" name="AutoShape 58"/>
          <p:cNvCxnSpPr>
            <a:cxnSpLocks noChangeShapeType="1"/>
            <a:stCxn id="195638" idx="2"/>
            <a:endCxn id="195614" idx="0"/>
          </p:cNvCxnSpPr>
          <p:nvPr/>
        </p:nvCxnSpPr>
        <p:spPr bwMode="auto">
          <a:xfrm rot="5400000">
            <a:off x="2186781" y="2167732"/>
            <a:ext cx="2103437" cy="2514600"/>
          </a:xfrm>
          <a:prstGeom prst="bentConnector3">
            <a:avLst>
              <a:gd name="adj1" fmla="val 86264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41" name="AutoShape 57"/>
          <p:cNvCxnSpPr>
            <a:cxnSpLocks noChangeShapeType="1"/>
            <a:stCxn id="195638" idx="2"/>
            <a:endCxn id="195635" idx="0"/>
          </p:cNvCxnSpPr>
          <p:nvPr/>
        </p:nvCxnSpPr>
        <p:spPr bwMode="auto">
          <a:xfrm rot="16200000" flipH="1">
            <a:off x="5518150" y="1350963"/>
            <a:ext cx="508000" cy="2552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43" name="AutoShape 59"/>
          <p:cNvCxnSpPr>
            <a:cxnSpLocks noChangeShapeType="1"/>
          </p:cNvCxnSpPr>
          <p:nvPr/>
        </p:nvCxnSpPr>
        <p:spPr bwMode="auto">
          <a:xfrm rot="16200000" flipH="1">
            <a:off x="4718050" y="2138363"/>
            <a:ext cx="2108200" cy="2552700"/>
          </a:xfrm>
          <a:prstGeom prst="bentConnector3">
            <a:avLst>
              <a:gd name="adj1" fmla="val 86593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44" name="AutoShape 60"/>
          <p:cNvCxnSpPr>
            <a:cxnSpLocks noChangeShapeType="1"/>
            <a:stCxn id="195638" idx="2"/>
            <a:endCxn id="195615" idx="0"/>
          </p:cNvCxnSpPr>
          <p:nvPr/>
        </p:nvCxnSpPr>
        <p:spPr bwMode="auto">
          <a:xfrm rot="5400000">
            <a:off x="3441700" y="3427413"/>
            <a:ext cx="2108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636" name="Rectangle 52"/>
          <p:cNvSpPr>
            <a:spLocks noChangeArrowheads="1"/>
          </p:cNvSpPr>
          <p:nvPr/>
        </p:nvSpPr>
        <p:spPr bwMode="auto">
          <a:xfrm>
            <a:off x="3390900" y="2895600"/>
            <a:ext cx="2209800" cy="1123950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400" b="1"/>
              <a:t>AP2: SW</a:t>
            </a:r>
            <a:r>
              <a:rPr lang="en-GB" altLang="en-US" sz="1400"/>
              <a:t>-</a:t>
            </a:r>
            <a:r>
              <a:rPr lang="en-GB" altLang="en-US" sz="1400" b="1"/>
              <a:t>Client</a:t>
            </a:r>
            <a:r>
              <a:rPr lang="en-GB" altLang="en-US" sz="1400"/>
              <a:t>-</a:t>
            </a:r>
            <a:r>
              <a:rPr lang="en-GB" altLang="en-US" sz="1400" b="1"/>
              <a:t>Zertifikate</a:t>
            </a:r>
            <a:br>
              <a:rPr lang="en-GB" altLang="en-US" sz="1400" b="1"/>
            </a:br>
            <a:r>
              <a:rPr lang="en-GB" altLang="en-US" sz="1400" b="1"/>
              <a:t> </a:t>
            </a:r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21.09.01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31.12.01</a:t>
            </a:r>
          </a:p>
        </p:txBody>
      </p:sp>
      <p:sp>
        <p:nvSpPr>
          <p:cNvPr id="195647" name="Rectangle 63"/>
          <p:cNvSpPr>
            <a:spLocks noChangeArrowheads="1"/>
          </p:cNvSpPr>
          <p:nvPr/>
        </p:nvSpPr>
        <p:spPr bwMode="auto">
          <a:xfrm>
            <a:off x="6400800" y="2590800"/>
            <a:ext cx="9620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9600">
                <a:solidFill>
                  <a:srgbClr val="FF0000"/>
                </a:solidFill>
                <a:latin typeface="Wingdings" pitchFamily="2" charset="2"/>
              </a:rPr>
              <a:t>û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34963" y="914400"/>
            <a:ext cx="8428037" cy="5181600"/>
          </a:xfrm>
          <a:prstGeom prst="rect">
            <a:avLst/>
          </a:prstGeom>
          <a:solidFill>
            <a:srgbClr val="F4F4F4"/>
          </a:solidFill>
          <a:ln w="19050">
            <a:solidFill>
              <a:srgbClr val="0700EE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endParaRPr lang="de-DE" altLang="en-US" sz="2400" b="1"/>
          </a:p>
        </p:txBody>
      </p:sp>
      <p:sp>
        <p:nvSpPr>
          <p:cNvPr id="81967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Zeitliche Abfolge der Arbeitspakete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304800" y="5791200"/>
            <a:ext cx="8135938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4430713" y="1231900"/>
            <a:ext cx="0" cy="47117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V="1">
            <a:off x="5416550" y="1231900"/>
            <a:ext cx="0" cy="47117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V="1">
            <a:off x="6470650" y="1231900"/>
            <a:ext cx="0" cy="47117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6054725"/>
            <a:ext cx="16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676275" y="5749925"/>
            <a:ext cx="17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6964363" y="5749925"/>
            <a:ext cx="1698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984250" y="5791200"/>
            <a:ext cx="563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11/01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4641850" y="5791200"/>
            <a:ext cx="563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03/02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5761038" y="5791200"/>
            <a:ext cx="563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04/02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3629025" y="5791200"/>
            <a:ext cx="563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02/02</a:t>
            </a: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V="1">
            <a:off x="1687513" y="1231900"/>
            <a:ext cx="0" cy="47117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6681788" y="5791200"/>
            <a:ext cx="563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05/02</a:t>
            </a: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3181350" y="2333625"/>
            <a:ext cx="169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2790825" y="5791200"/>
            <a:ext cx="563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01/02</a:t>
            </a:r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773113" y="1241425"/>
            <a:ext cx="0" cy="47021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V="1">
            <a:off x="2532063" y="1241425"/>
            <a:ext cx="0" cy="47021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 flipV="1">
            <a:off x="3446463" y="1241425"/>
            <a:ext cx="0" cy="47021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1876425" y="5791200"/>
            <a:ext cx="563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12/01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7646988" y="5791200"/>
            <a:ext cx="563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/>
              <a:t>06/02</a:t>
            </a:r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 flipV="1">
            <a:off x="7456488" y="1241425"/>
            <a:ext cx="0" cy="47021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2532063" y="2514600"/>
            <a:ext cx="844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3" name="Line 33"/>
          <p:cNvSpPr>
            <a:spLocks noChangeShapeType="1"/>
          </p:cNvSpPr>
          <p:nvPr/>
        </p:nvSpPr>
        <p:spPr bwMode="auto">
          <a:xfrm flipV="1">
            <a:off x="2514600" y="1211263"/>
            <a:ext cx="0" cy="4564062"/>
          </a:xfrm>
          <a:prstGeom prst="line">
            <a:avLst/>
          </a:prstGeom>
          <a:noFill/>
          <a:ln w="25400">
            <a:solidFill>
              <a:srgbClr val="0700EE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7" name="Rectangle 37"/>
          <p:cNvSpPr>
            <a:spLocks noChangeArrowheads="1"/>
          </p:cNvSpPr>
          <p:nvPr/>
        </p:nvSpPr>
        <p:spPr bwMode="auto">
          <a:xfrm>
            <a:off x="914400" y="3657600"/>
            <a:ext cx="4495800" cy="469900"/>
          </a:xfrm>
          <a:prstGeom prst="rect">
            <a:avLst/>
          </a:prstGeom>
          <a:solidFill>
            <a:srgbClr val="EAEAEA"/>
          </a:solidFill>
          <a:ln w="28575">
            <a:solidFill>
              <a:srgbClr val="6666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marL="381000" indent="-381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rgbClr val="0000FF"/>
                </a:solidFill>
              </a:rPr>
              <a:t>12.11.01</a:t>
            </a:r>
            <a:r>
              <a:rPr lang="en-GB" altLang="en-US" sz="1200"/>
              <a:t>-</a:t>
            </a:r>
            <a:r>
              <a:rPr lang="en-GB" altLang="en-US" sz="1200" b="1">
                <a:solidFill>
                  <a:srgbClr val="0000FF"/>
                </a:solidFill>
              </a:rPr>
              <a:t>31.03.02</a:t>
            </a:r>
          </a:p>
        </p:txBody>
      </p:sp>
      <p:sp>
        <p:nvSpPr>
          <p:cNvPr id="81960" name="Rectangle 40"/>
          <p:cNvSpPr>
            <a:spLocks noChangeArrowheads="1"/>
          </p:cNvSpPr>
          <p:nvPr/>
        </p:nvSpPr>
        <p:spPr bwMode="auto">
          <a:xfrm>
            <a:off x="304800" y="4467225"/>
            <a:ext cx="2209800" cy="4857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marL="381000" indent="-381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21.09.01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31.12.01</a:t>
            </a:r>
          </a:p>
        </p:txBody>
      </p:sp>
      <p:sp>
        <p:nvSpPr>
          <p:cNvPr id="81964" name="Rectangle 44"/>
          <p:cNvSpPr>
            <a:spLocks noChangeArrowheads="1"/>
          </p:cNvSpPr>
          <p:nvPr/>
        </p:nvSpPr>
        <p:spPr bwMode="auto">
          <a:xfrm>
            <a:off x="762000" y="2770188"/>
            <a:ext cx="4648200" cy="66833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marL="381000" indent="-381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GB" altLang="en-US" sz="1400" b="1"/>
              <a:t>AP4: Internet-based Security Checks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rgbClr val="0000FF"/>
                </a:solidFill>
              </a:rPr>
              <a:t>01.11.01</a:t>
            </a:r>
            <a:r>
              <a:rPr lang="en-GB" altLang="en-US" sz="1200"/>
              <a:t>-</a:t>
            </a:r>
            <a:r>
              <a:rPr lang="en-GB" altLang="en-US" sz="1200" b="1">
                <a:solidFill>
                  <a:srgbClr val="0000FF"/>
                </a:solidFill>
              </a:rPr>
              <a:t>31.03.02</a:t>
            </a:r>
          </a:p>
        </p:txBody>
      </p:sp>
      <p:sp>
        <p:nvSpPr>
          <p:cNvPr id="81965" name="Rectangle 45"/>
          <p:cNvSpPr>
            <a:spLocks noChangeArrowheads="1"/>
          </p:cNvSpPr>
          <p:nvPr/>
        </p:nvSpPr>
        <p:spPr bwMode="auto">
          <a:xfrm>
            <a:off x="914400" y="2057400"/>
            <a:ext cx="2514600" cy="469900"/>
          </a:xfrm>
          <a:prstGeom prst="rect">
            <a:avLst/>
          </a:prstGeom>
          <a:solidFill>
            <a:srgbClr val="EAEAEA"/>
          </a:solidFill>
          <a:ln w="28575">
            <a:solidFill>
              <a:srgbClr val="6666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marL="381000" indent="-381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rgbClr val="0000FF"/>
                </a:solidFill>
              </a:rPr>
              <a:t>12.11.01</a:t>
            </a:r>
            <a:r>
              <a:rPr lang="en-GB" altLang="en-US" sz="1200"/>
              <a:t>-</a:t>
            </a:r>
            <a:r>
              <a:rPr lang="en-GB" altLang="en-US" sz="1200" b="1">
                <a:solidFill>
                  <a:srgbClr val="0000FF"/>
                </a:solidFill>
              </a:rPr>
              <a:t>31.01.02</a:t>
            </a:r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762000" y="1828800"/>
            <a:ext cx="7086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de-DE" altLang="en-US" sz="1400" b="1"/>
              <a:t>AP5: Voruntersuchung Phase II gemäß Projektauftrag</a:t>
            </a:r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922338" y="3433763"/>
            <a:ext cx="444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GB" altLang="en-US" sz="1400" b="1"/>
              <a:t>AP3: Global Internet Interfaces Security Consideration</a:t>
            </a:r>
            <a:endParaRPr lang="de-DE" altLang="en-US" sz="1400" b="1"/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312738" y="580707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GB" altLang="en-US" sz="1400" b="1"/>
              <a:t>Kickoff</a:t>
            </a:r>
            <a:endParaRPr lang="de-DE" altLang="en-US" sz="1400" b="1"/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914400" y="5257800"/>
            <a:ext cx="2514600" cy="534988"/>
          </a:xfrm>
          <a:prstGeom prst="rect">
            <a:avLst/>
          </a:prstGeom>
          <a:solidFill>
            <a:srgbClr val="EAEAEA"/>
          </a:solidFill>
          <a:ln w="28575">
            <a:solidFill>
              <a:srgbClr val="6666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Dauer:</a:t>
            </a:r>
            <a:r>
              <a:rPr lang="en-GB" altLang="en-US" sz="1200" b="1">
                <a:solidFill>
                  <a:srgbClr val="0000FF"/>
                </a:solidFill>
              </a:rPr>
              <a:t> 12.11.01 </a:t>
            </a:r>
            <a:r>
              <a:rPr lang="en-GB" altLang="en-US" sz="1200"/>
              <a:t>- </a:t>
            </a:r>
            <a:r>
              <a:rPr lang="en-GB" altLang="en-US" sz="1200" b="1">
                <a:solidFill>
                  <a:srgbClr val="0000FF"/>
                </a:solidFill>
              </a:rPr>
              <a:t>31.01.02</a:t>
            </a:r>
            <a:endParaRPr lang="de-DE" altLang="en-US" sz="1200" b="1">
              <a:solidFill>
                <a:srgbClr val="0000FF"/>
              </a:solidFill>
            </a:endParaRPr>
          </a:p>
        </p:txBody>
      </p:sp>
      <p:grpSp>
        <p:nvGrpSpPr>
          <p:cNvPr id="81970" name="Group 50"/>
          <p:cNvGrpSpPr>
            <a:grpSpLocks/>
          </p:cNvGrpSpPr>
          <p:nvPr/>
        </p:nvGrpSpPr>
        <p:grpSpPr bwMode="auto">
          <a:xfrm>
            <a:off x="6477000" y="1836738"/>
            <a:ext cx="2178050" cy="579437"/>
            <a:chOff x="4080" y="1157"/>
            <a:chExt cx="1372" cy="365"/>
          </a:xfrm>
        </p:grpSpPr>
        <p:sp>
          <p:nvSpPr>
            <p:cNvPr id="81971" name="Text Box 51"/>
            <p:cNvSpPr txBox="1">
              <a:spLocks noChangeArrowheads="1"/>
            </p:cNvSpPr>
            <p:nvPr/>
          </p:nvSpPr>
          <p:spPr bwMode="auto">
            <a:xfrm>
              <a:off x="4710" y="1253"/>
              <a:ext cx="7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600" tIns="46800" rIns="93600" bIns="46800" anchorCtr="1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200" b="1">
                  <a:solidFill>
                    <a:schemeClr val="hlink"/>
                  </a:solidFill>
                </a:rPr>
                <a:t>: Projekt</a:t>
              </a:r>
              <a:r>
                <a:rPr lang="de-DE" altLang="en-US" sz="1200" b="1"/>
                <a:t>          </a:t>
              </a:r>
            </a:p>
          </p:txBody>
        </p:sp>
        <p:grpSp>
          <p:nvGrpSpPr>
            <p:cNvPr id="81972" name="Group 52"/>
            <p:cNvGrpSpPr>
              <a:grpSpLocks/>
            </p:cNvGrpSpPr>
            <p:nvPr/>
          </p:nvGrpSpPr>
          <p:grpSpPr bwMode="auto">
            <a:xfrm>
              <a:off x="4080" y="1157"/>
              <a:ext cx="1372" cy="365"/>
              <a:chOff x="4080" y="1157"/>
              <a:chExt cx="1372" cy="365"/>
            </a:xfrm>
          </p:grpSpPr>
          <p:sp>
            <p:nvSpPr>
              <p:cNvPr id="81973" name="Line 53"/>
              <p:cNvSpPr>
                <a:spLocks noChangeShapeType="1"/>
              </p:cNvSpPr>
              <p:nvPr/>
            </p:nvSpPr>
            <p:spPr bwMode="auto">
              <a:xfrm>
                <a:off x="4080" y="124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3600" tIns="46800" rIns="93600" bIns="46800" anchor="ctr" anchorCtr="1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81974" name="Text Box 54"/>
              <p:cNvSpPr txBox="1">
                <a:spLocks noChangeArrowheads="1"/>
              </p:cNvSpPr>
              <p:nvPr/>
            </p:nvSpPr>
            <p:spPr bwMode="auto">
              <a:xfrm>
                <a:off x="4728" y="1157"/>
                <a:ext cx="7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3600" tIns="46800" rIns="93600" bIns="46800" anchorCtr="1"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de-DE" altLang="en-US" sz="1200" b="1"/>
                  <a:t>: </a:t>
                </a:r>
                <a:r>
                  <a:rPr lang="de-DE" altLang="en-US" sz="1200" b="1">
                    <a:solidFill>
                      <a:schemeClr val="accent2"/>
                    </a:solidFill>
                  </a:rPr>
                  <a:t>Unterauftrag</a:t>
                </a:r>
              </a:p>
            </p:txBody>
          </p:sp>
          <p:sp>
            <p:nvSpPr>
              <p:cNvPr id="81975" name="Line 55"/>
              <p:cNvSpPr>
                <a:spLocks noChangeShapeType="1"/>
              </p:cNvSpPr>
              <p:nvPr/>
            </p:nvSpPr>
            <p:spPr bwMode="auto">
              <a:xfrm>
                <a:off x="4080" y="134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3600" tIns="46800" rIns="93600" bIns="46800" anchor="ctr" anchorCtr="1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81976" name="Line 56"/>
              <p:cNvSpPr>
                <a:spLocks noChangeShapeType="1"/>
              </p:cNvSpPr>
              <p:nvPr/>
            </p:nvSpPr>
            <p:spPr bwMode="auto">
              <a:xfrm>
                <a:off x="4080" y="1440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6666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3600" tIns="46800" rIns="93600" bIns="46800" anchor="ctr" anchorCtr="1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81977" name="Text Box 57"/>
              <p:cNvSpPr txBox="1">
                <a:spLocks noChangeArrowheads="1"/>
              </p:cNvSpPr>
              <p:nvPr/>
            </p:nvSpPr>
            <p:spPr bwMode="auto">
              <a:xfrm>
                <a:off x="4708" y="1349"/>
                <a:ext cx="7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6666FF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3600" tIns="46800" rIns="93600" bIns="46800" anchorCtr="1"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de-DE" altLang="en-US" sz="1200" b="1">
                    <a:solidFill>
                      <a:srgbClr val="6666FF"/>
                    </a:solidFill>
                  </a:rPr>
                  <a:t>: Aufgabe        </a:t>
                </a:r>
              </a:p>
            </p:txBody>
          </p:sp>
        </p:grpSp>
      </p:grpSp>
      <p:sp>
        <p:nvSpPr>
          <p:cNvPr id="81951" name="AutoShape 31"/>
          <p:cNvSpPr>
            <a:spLocks noChangeArrowheads="1"/>
          </p:cNvSpPr>
          <p:nvPr/>
        </p:nvSpPr>
        <p:spPr bwMode="auto">
          <a:xfrm>
            <a:off x="914400" y="990600"/>
            <a:ext cx="7848600" cy="642938"/>
          </a:xfrm>
          <a:prstGeom prst="homePlate">
            <a:avLst>
              <a:gd name="adj" fmla="val 60302"/>
            </a:avLst>
          </a:prstGeom>
          <a:solidFill>
            <a:srgbClr val="EAEAEA"/>
          </a:solidFill>
          <a:ln w="12700">
            <a:solidFill>
              <a:srgbClr val="0700EE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GB" altLang="en-US" sz="1400" b="1"/>
              <a:t>AP6: Projektmanagement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rgbClr val="0000FF"/>
                </a:solidFill>
              </a:rPr>
              <a:t>Owner:</a:t>
            </a:r>
            <a:r>
              <a:rPr lang="en-GB" altLang="en-US" sz="1200" b="1">
                <a:solidFill>
                  <a:srgbClr val="0000FF"/>
                </a:solidFill>
              </a:rPr>
              <a:t> NN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rgbClr val="0000FF"/>
                </a:solidFill>
              </a:rPr>
              <a:t>12.11.01</a:t>
            </a:r>
            <a:r>
              <a:rPr lang="en-GB" altLang="en-US" sz="1200"/>
              <a:t>-</a:t>
            </a:r>
            <a:r>
              <a:rPr lang="en-GB" altLang="en-US" sz="1200" b="1">
                <a:solidFill>
                  <a:srgbClr val="0000FF"/>
                </a:solidFill>
              </a:rPr>
              <a:t>31.12.03</a:t>
            </a:r>
          </a:p>
        </p:txBody>
      </p:sp>
      <p:sp>
        <p:nvSpPr>
          <p:cNvPr id="81978" name="Text Box 58"/>
          <p:cNvSpPr txBox="1">
            <a:spLocks noChangeArrowheads="1"/>
          </p:cNvSpPr>
          <p:nvPr/>
        </p:nvSpPr>
        <p:spPr bwMode="auto">
          <a:xfrm>
            <a:off x="366713" y="4195763"/>
            <a:ext cx="2259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GB" altLang="en-US" sz="1400" b="1"/>
              <a:t>AP2: SW</a:t>
            </a:r>
            <a:r>
              <a:rPr lang="en-GB" altLang="en-US" sz="1400"/>
              <a:t>-</a:t>
            </a:r>
            <a:r>
              <a:rPr lang="en-GB" altLang="en-US" sz="1400" b="1"/>
              <a:t>Client</a:t>
            </a:r>
            <a:r>
              <a:rPr lang="en-GB" altLang="en-US" sz="1400"/>
              <a:t>-</a:t>
            </a:r>
            <a:r>
              <a:rPr lang="en-GB" altLang="en-US" sz="1400" b="1"/>
              <a:t>Zertifikate</a:t>
            </a:r>
            <a:endParaRPr lang="de-DE" altLang="en-US" sz="1400" b="1"/>
          </a:p>
        </p:txBody>
      </p:sp>
      <p:sp>
        <p:nvSpPr>
          <p:cNvPr id="81979" name="AutoShape 59" descr="Diagonal hell nach oben"/>
          <p:cNvSpPr>
            <a:spLocks noChangeArrowheads="1"/>
          </p:cNvSpPr>
          <p:nvPr/>
        </p:nvSpPr>
        <p:spPr bwMode="auto">
          <a:xfrm>
            <a:off x="2514600" y="4467225"/>
            <a:ext cx="4953000" cy="485775"/>
          </a:xfrm>
          <a:prstGeom prst="homePlate">
            <a:avLst>
              <a:gd name="adj" fmla="val 56220"/>
            </a:avLst>
          </a:prstGeom>
          <a:pattFill prst="ltUpDiag">
            <a:fgClr>
              <a:srgbClr val="EAEAEA"/>
            </a:fgClr>
            <a:bgClr>
              <a:srgbClr val="FFFFFF"/>
            </a:bgClr>
          </a:pattFill>
          <a:ln w="28575">
            <a:solidFill>
              <a:schemeClr val="hlink">
                <a:alpha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>
            <a:lvl1pPr marL="381000" indent="-381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1905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sz="1200" b="1" i="1">
                <a:solidFill>
                  <a:srgbClr val="0000FF"/>
                </a:solidFill>
              </a:rPr>
              <a:t>Zertifikatsstrategie</a:t>
            </a:r>
            <a:br>
              <a:rPr lang="en-GB" altLang="en-US" sz="1200" b="1" i="1">
                <a:solidFill>
                  <a:srgbClr val="0000FF"/>
                </a:solidFill>
              </a:rPr>
            </a:br>
            <a:endParaRPr lang="en-GB" altLang="en-US" sz="1200" b="1" i="1">
              <a:solidFill>
                <a:srgbClr val="0000FF"/>
              </a:solidFill>
            </a:endParaRPr>
          </a:p>
        </p:txBody>
      </p:sp>
      <p:sp>
        <p:nvSpPr>
          <p:cNvPr id="81980" name="Text Box 60"/>
          <p:cNvSpPr txBox="1">
            <a:spLocks noChangeArrowheads="1"/>
          </p:cNvSpPr>
          <p:nvPr/>
        </p:nvSpPr>
        <p:spPr bwMode="auto">
          <a:xfrm>
            <a:off x="1054100" y="4957763"/>
            <a:ext cx="3943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Ctr="1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GB" altLang="en-US" sz="1400" b="1"/>
              <a:t>AP1: Incident Handling / </a:t>
            </a:r>
            <a:r>
              <a:rPr lang="de-DE" altLang="en-US" sz="1400" b="1"/>
              <a:t>Eskalationsprozeduren</a:t>
            </a:r>
          </a:p>
        </p:txBody>
      </p:sp>
      <p:sp>
        <p:nvSpPr>
          <p:cNvPr id="81981" name="AutoShape 61" descr="Diagonal hell nach oben"/>
          <p:cNvSpPr>
            <a:spLocks noChangeArrowheads="1"/>
          </p:cNvSpPr>
          <p:nvPr/>
        </p:nvSpPr>
        <p:spPr bwMode="auto">
          <a:xfrm>
            <a:off x="3429000" y="5257800"/>
            <a:ext cx="2971800" cy="534988"/>
          </a:xfrm>
          <a:prstGeom prst="homePlate">
            <a:avLst>
              <a:gd name="adj" fmla="val 43925"/>
            </a:avLst>
          </a:prstGeom>
          <a:pattFill prst="ltUpDiag">
            <a:fgClr>
              <a:srgbClr val="EAEAEA"/>
            </a:fgClr>
            <a:bgClr>
              <a:srgbClr val="FFFFFF"/>
            </a:bgClr>
          </a:pattFill>
          <a:ln w="28575">
            <a:solidFill>
              <a:srgbClr val="6666FF">
                <a:alpha val="50000"/>
              </a:srgb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r>
              <a:rPr lang="en-GB" altLang="en-US" sz="1200" b="1" i="1">
                <a:solidFill>
                  <a:srgbClr val="0000FF"/>
                </a:solidFill>
              </a:rPr>
              <a:t>Implementierung</a:t>
            </a:r>
            <a:endParaRPr lang="de-DE" altLang="en-US" sz="2400" b="1" i="1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CA65474-A74D-447E-9386-3185E41C0D2E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954A-12D3-460B-8270-12235CB25F2C}" type="slidenum">
              <a:rPr lang="de-DE" altLang="en-US"/>
              <a:pPr/>
              <a:t>23</a:t>
            </a:fld>
            <a:endParaRPr lang="de-DE" altLang="en-US"/>
          </a:p>
        </p:txBody>
      </p:sp>
      <p:sp>
        <p:nvSpPr>
          <p:cNvPr id="19149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AP1: Incident Handling/ </a:t>
            </a:r>
            <a:r>
              <a:rPr lang="de-DE" altLang="en-US" sz="2400"/>
              <a:t>Eskalationsprozeduren</a:t>
            </a:r>
          </a:p>
        </p:txBody>
      </p:sp>
      <p:sp>
        <p:nvSpPr>
          <p:cNvPr id="191495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Beschreibung</a:t>
            </a:r>
          </a:p>
          <a:p>
            <a:pPr lvl="1"/>
            <a:r>
              <a:rPr lang="de-DE" altLang="en-US"/>
              <a:t>Erfassen und Auswerten der bekannten Regularien für  Incident Handling / Eskalationsprozeduren.</a:t>
            </a:r>
          </a:p>
          <a:p>
            <a:pPr lvl="1"/>
            <a:r>
              <a:rPr lang="de-DE" altLang="en-US"/>
              <a:t>Definition von Eskalationsprozeduren / Incident Handling im Falle von IT-Sicherheitsverletzungen.</a:t>
            </a:r>
          </a:p>
          <a:p>
            <a:pPr lvl="1"/>
            <a:r>
              <a:rPr lang="de-DE" altLang="en-US"/>
              <a:t>Abstimmung mit den zuständigen Stellen der Bank und ihrer Tochtergesellschaften.</a:t>
            </a:r>
          </a:p>
          <a:p>
            <a:r>
              <a:rPr lang="de-DE" altLang="en-US"/>
              <a:t>Ergebnis</a:t>
            </a:r>
          </a:p>
          <a:p>
            <a:pPr lvl="1"/>
            <a:r>
              <a:rPr lang="de-DE" altLang="en-US"/>
              <a:t>Dokumentierte und abgestimmte Prozessdefinitionen für IT-Sicherheitsalarmfälle.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67709DC3-F289-4DE9-BCBC-2668964319FE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075-4CAE-49BF-81DA-A7F0EC525DE6}" type="slidenum">
              <a:rPr lang="de-DE" altLang="en-US"/>
              <a:pPr/>
              <a:t>24</a:t>
            </a:fld>
            <a:endParaRPr lang="de-DE" alt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AP2: SW-Client-Zertifikate</a:t>
            </a:r>
            <a:endParaRPr lang="de-DE" alt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/>
              <a:t>Beschreibung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Evaluierung des Einsatzes SW - Client Zertifikaten für die Nutzung zur Kommunikation im Internet. </a:t>
            </a:r>
          </a:p>
          <a:p>
            <a:pPr>
              <a:lnSpc>
                <a:spcPct val="90000"/>
              </a:lnSpc>
            </a:pPr>
            <a:r>
              <a:rPr lang="de-DE" altLang="en-US"/>
              <a:t>Ziel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Eine Bank-eigene PKI unter Nutzung der Zertifikatsdienstleistung des Anbieters.</a:t>
            </a:r>
          </a:p>
          <a:p>
            <a:pPr>
              <a:lnSpc>
                <a:spcPct val="90000"/>
              </a:lnSpc>
            </a:pPr>
            <a:r>
              <a:rPr lang="de-DE" altLang="en-US"/>
              <a:t>Aufgaben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Absprache mit dem Anbieter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Durchführen von Labortests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Entscheidung und Entwurf der Lösung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Erstellen der Dokumentation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Erstellen einer Policy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Durchführen eines Piloten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Abstimmen und Definieren der erforderlichen Prozesse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Überprüfen und Abstimmen des Ergebnisses.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00AC7EA-CCA0-4637-9B1A-F8D15A7E8CFD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2800-93A3-45CE-ABBD-B4B73C5D3646}" type="slidenum">
              <a:rPr lang="de-DE" altLang="en-US"/>
              <a:pPr/>
              <a:t>25</a:t>
            </a:fld>
            <a:endParaRPr lang="de-DE" altLang="en-US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/>
              <a:t>AP3: Global Internet Interfaces Security Consideration I</a:t>
            </a:r>
            <a:endParaRPr lang="de-DE" altLang="en-US" sz="2000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Beschreibung</a:t>
            </a:r>
          </a:p>
          <a:p>
            <a:pPr lvl="1"/>
            <a:r>
              <a:rPr lang="de-DE" altLang="en-US"/>
              <a:t>Schaffen von Evidenz über die Sicherheitssituation an 50 Standorten. </a:t>
            </a:r>
          </a:p>
          <a:p>
            <a:pPr lvl="1"/>
            <a:r>
              <a:rPr lang="de-DE" altLang="en-US"/>
              <a:t>Konzept der Absicherung der weltweiten Bank Internetzübergänge.</a:t>
            </a:r>
          </a:p>
          <a:p>
            <a:pPr lvl="2"/>
            <a:r>
              <a:rPr lang="de-DE" altLang="en-US"/>
              <a:t>Reduktion auf sicher zu gestaltende Zugänge</a:t>
            </a:r>
          </a:p>
          <a:p>
            <a:pPr lvl="2"/>
            <a:r>
              <a:rPr lang="de-DE" altLang="en-US"/>
              <a:t>Vereinheitlichung von Technologie und Administration</a:t>
            </a:r>
          </a:p>
          <a:p>
            <a:pPr lvl="2"/>
            <a:r>
              <a:rPr lang="de-DE" altLang="en-US"/>
              <a:t>Betrachtung auch extern „gehosteter“ Infrastruktur.</a:t>
            </a:r>
          </a:p>
          <a:p>
            <a:r>
              <a:rPr lang="de-DE" altLang="en-US"/>
              <a:t>Ergebnis</a:t>
            </a:r>
          </a:p>
          <a:p>
            <a:pPr lvl="1"/>
            <a:r>
              <a:rPr lang="de-DE" altLang="en-US"/>
              <a:t>Aufstellung der Internetübergänge der Bank weltweit (Lokationen, Provider, ...)</a:t>
            </a:r>
          </a:p>
          <a:p>
            <a:pPr lvl="1"/>
            <a:r>
              <a:rPr lang="de-DE" altLang="en-US"/>
              <a:t>Dokumentation des Bedrohungspotentials</a:t>
            </a:r>
          </a:p>
          <a:p>
            <a:pPr lvl="1"/>
            <a:r>
              <a:rPr lang="de-DE" altLang="en-US"/>
              <a:t>Maßnahmenempfehlung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AC2A13A-2B99-4D47-99DC-B541D8306AC4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76B-A8E8-4F61-9DFE-F5B1E7A4420F}" type="slidenum">
              <a:rPr lang="de-DE" altLang="en-US"/>
              <a:pPr/>
              <a:t>26</a:t>
            </a:fld>
            <a:endParaRPr lang="de-DE" altLang="en-US"/>
          </a:p>
        </p:txBody>
      </p:sp>
      <p:sp>
        <p:nvSpPr>
          <p:cNvPr id="190480" name="Rectangle 10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/>
              <a:t>AP3: Global Internet Interfaces Security Consideration II</a:t>
            </a:r>
          </a:p>
        </p:txBody>
      </p:sp>
      <p:sp>
        <p:nvSpPr>
          <p:cNvPr id="190481" name="Rectangle 10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Vorbehalt ...</a:t>
            </a:r>
          </a:p>
          <a:p>
            <a:pPr lvl="1"/>
            <a:r>
              <a:rPr lang="de-DE" altLang="en-US"/>
              <a:t>Entscheidung im e-Kernteam am 31.10.2001</a:t>
            </a:r>
          </a:p>
          <a:p>
            <a:r>
              <a:rPr lang="de-DE" altLang="en-US"/>
              <a:t>Schritte ...</a:t>
            </a:r>
          </a:p>
          <a:p>
            <a:pPr lvl="1"/>
            <a:r>
              <a:rPr lang="de-DE" altLang="en-US"/>
              <a:t>Evidenzerstellung ...</a:t>
            </a:r>
          </a:p>
          <a:p>
            <a:pPr lvl="2"/>
            <a:r>
              <a:rPr lang="de-DE" altLang="en-US"/>
              <a:t>Erstellen einer Checklist (Excel oder Web–basiert): Bank-Systemhaus</a:t>
            </a:r>
          </a:p>
          <a:p>
            <a:pPr lvl="2"/>
            <a:r>
              <a:rPr lang="de-DE" altLang="en-US"/>
              <a:t>Versenden mit Begleitbrief an 50 Ansprechpartner: Auftraggeber</a:t>
            </a:r>
          </a:p>
          <a:p>
            <a:pPr lvl="2"/>
            <a:r>
              <a:rPr lang="de-DE" altLang="en-US"/>
              <a:t>Auswerten auf Sicherheitsmängel hin: Bank-Systemhaus</a:t>
            </a:r>
            <a:br>
              <a:rPr lang="de-DE" altLang="en-US"/>
            </a:br>
            <a:endParaRPr lang="de-DE" altLang="en-US"/>
          </a:p>
          <a:p>
            <a:pPr lvl="1">
              <a:buFont typeface="Webdings" pitchFamily="18" charset="2"/>
              <a:buNone/>
            </a:pPr>
            <a:r>
              <a:rPr lang="de-DE" altLang="en-US"/>
              <a:t>... Bis zum Jahresende 2001 ...</a:t>
            </a:r>
          </a:p>
          <a:p>
            <a:pPr lvl="1"/>
            <a:r>
              <a:rPr lang="de-DE" altLang="en-US"/>
              <a:t>Mängelbeseitigung</a:t>
            </a:r>
          </a:p>
          <a:p>
            <a:pPr lvl="2"/>
            <a:r>
              <a:rPr lang="de-DE" altLang="en-US"/>
              <a:t>Erarbeiten der Maßnahmenempfehlung zur Mängelbeseitigung</a:t>
            </a:r>
          </a:p>
          <a:p>
            <a:pPr lvl="2"/>
            <a:r>
              <a:rPr lang="de-DE" altLang="en-US"/>
              <a:t>Versenden einer Aufforderung zur Mängelbeseitigung (Bei Bedarf) : Sponsor</a:t>
            </a:r>
          </a:p>
          <a:p>
            <a:pPr lvl="2"/>
            <a:r>
              <a:rPr lang="de-DE" altLang="en-US"/>
              <a:t>Eskalieren (bei Bedarf) : Auftraggeber</a:t>
            </a:r>
          </a:p>
        </p:txBody>
      </p:sp>
      <p:grpSp>
        <p:nvGrpSpPr>
          <p:cNvPr id="190468" name="Group 1028"/>
          <p:cNvGrpSpPr>
            <a:grpSpLocks/>
          </p:cNvGrpSpPr>
          <p:nvPr/>
        </p:nvGrpSpPr>
        <p:grpSpPr bwMode="auto">
          <a:xfrm>
            <a:off x="7937500" y="117475"/>
            <a:ext cx="922338" cy="995363"/>
            <a:chOff x="3578" y="1038"/>
            <a:chExt cx="1453" cy="1448"/>
          </a:xfrm>
        </p:grpSpPr>
        <p:sp>
          <p:nvSpPr>
            <p:cNvPr id="190469" name="Freeform 1029"/>
            <p:cNvSpPr>
              <a:spLocks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0" name="Freeform 1030"/>
            <p:cNvSpPr>
              <a:spLocks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1" name="Freeform 1031"/>
            <p:cNvSpPr>
              <a:spLocks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2" name="Freeform 1032"/>
            <p:cNvSpPr>
              <a:spLocks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3" name="Freeform 1033"/>
            <p:cNvSpPr>
              <a:spLocks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4" name="Freeform 1034"/>
            <p:cNvSpPr>
              <a:spLocks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5" name="Line 1035"/>
            <p:cNvSpPr>
              <a:spLocks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476" name="Line 1036"/>
            <p:cNvSpPr>
              <a:spLocks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477" name="Freeform 1037"/>
            <p:cNvSpPr>
              <a:spLocks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8" name="Freeform 1038"/>
            <p:cNvSpPr>
              <a:spLocks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479" name="Freeform 1039"/>
            <p:cNvSpPr>
              <a:spLocks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87AB0402-8A4B-4043-BADE-329B0889E5CB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36A-89C2-4FFB-8C77-01FA3491CB96}" type="slidenum">
              <a:rPr lang="de-DE" altLang="en-US"/>
              <a:pPr/>
              <a:t>27</a:t>
            </a:fld>
            <a:endParaRPr lang="de-DE" altLang="en-US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AP4: Internet-based Security Checks I</a:t>
            </a:r>
            <a:endParaRPr lang="de-DE" altLang="en-US"/>
          </a:p>
        </p:txBody>
      </p:sp>
      <p:sp>
        <p:nvSpPr>
          <p:cNvPr id="18535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z="2500"/>
              <a:t>Beschreibung</a:t>
            </a:r>
          </a:p>
          <a:p>
            <a:pPr lvl="1"/>
            <a:r>
              <a:rPr lang="de-DE" altLang="en-US"/>
              <a:t>Externe Sicherheits-Checks der Bank Internet-Umgebung  </a:t>
            </a:r>
          </a:p>
          <a:p>
            <a:r>
              <a:rPr lang="de-DE" altLang="en-US" sz="2500"/>
              <a:t>Erwartetes Ergebnis</a:t>
            </a:r>
          </a:p>
          <a:p>
            <a:pPr lvl="1"/>
            <a:r>
              <a:rPr lang="de-DE" altLang="en-US"/>
              <a:t>regelmäßiger Bericht über festgestellte Schwachstellen der Bank-Internetumgebung</a:t>
            </a:r>
          </a:p>
          <a:p>
            <a:pPr lvl="1"/>
            <a:r>
              <a:rPr lang="de-DE" altLang="en-US"/>
              <a:t>Je nach Auftrag bis zu 7 x 24 Stunden Supportbereitschaft im </a:t>
            </a:r>
            <a:r>
              <a:rPr lang="en-GB" altLang="en-US"/>
              <a:t>Incident</a:t>
            </a:r>
            <a:r>
              <a:rPr lang="de-DE" altLang="en-US"/>
              <a:t>-Fall</a:t>
            </a:r>
          </a:p>
          <a:p>
            <a:pPr lvl="1"/>
            <a:r>
              <a:rPr lang="de-DE" altLang="en-US"/>
              <a:t>Sicherheitswarnungen und Maßnahmen zur Behebung</a:t>
            </a:r>
          </a:p>
          <a:p>
            <a:r>
              <a:rPr lang="de-DE" altLang="en-US" sz="2500"/>
              <a:t>Status: </a:t>
            </a:r>
          </a:p>
          <a:p>
            <a:pPr lvl="1"/>
            <a:r>
              <a:rPr lang="de-DE" altLang="en-US" sz="2100"/>
              <a:t>Bis zum 29. Oktober 2001 lagen gute Angebote vor</a:t>
            </a:r>
            <a:endParaRPr lang="de-DE" alt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E17AED3E-1738-4E77-AFF7-1657581D0B9F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5105-99C9-47F7-8FDE-306D43C04B25}" type="slidenum">
              <a:rPr lang="de-DE" altLang="en-US"/>
              <a:pPr/>
              <a:t>28</a:t>
            </a:fld>
            <a:endParaRPr lang="de-DE" altLang="en-US"/>
          </a:p>
        </p:txBody>
      </p:sp>
      <p:sp>
        <p:nvSpPr>
          <p:cNvPr id="18639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AP4: Internet-based Security Checks II</a:t>
            </a:r>
          </a:p>
        </p:txBody>
      </p:sp>
      <p:sp>
        <p:nvSpPr>
          <p:cNvPr id="186391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Zwei Angebote werden nicht weiter betrachtet</a:t>
            </a:r>
          </a:p>
          <a:p>
            <a:r>
              <a:rPr lang="de-DE" altLang="en-US"/>
              <a:t>Zwischen zwei Angeboten werden wir wählen ...</a:t>
            </a:r>
          </a:p>
          <a:p>
            <a:r>
              <a:rPr lang="de-DE" altLang="en-US"/>
              <a:t>Weitere Beschlüsse ...</a:t>
            </a:r>
          </a:p>
          <a:p>
            <a:pPr lvl="1"/>
            <a:r>
              <a:rPr lang="de-DE" altLang="en-US"/>
              <a:t>Die Reports (incl. Mgt. Summary) werden an den Auftraggeber</a:t>
            </a:r>
          </a:p>
          <a:p>
            <a:pPr lvl="1"/>
            <a:r>
              <a:rPr lang="de-DE" altLang="en-US"/>
              <a:t>Die Scanning Termine werden unregelmäßig festgelegt.</a:t>
            </a:r>
          </a:p>
          <a:p>
            <a:pPr lvl="1"/>
            <a:r>
              <a:rPr lang="de-DE" altLang="en-US"/>
              <a:t>Den Datensicherungsbeauftragen informieren</a:t>
            </a:r>
          </a:p>
          <a:p>
            <a:r>
              <a:rPr lang="de-DE" altLang="en-US"/>
              <a:t>Schritte ...</a:t>
            </a:r>
          </a:p>
          <a:p>
            <a:pPr lvl="1"/>
            <a:r>
              <a:rPr lang="de-DE" altLang="en-US"/>
              <a:t>Gespräche führen, um präzisere Angebote zu erhalten: Auftraggeber</a:t>
            </a:r>
          </a:p>
          <a:p>
            <a:pPr lvl="1"/>
            <a:r>
              <a:rPr lang="de-DE" altLang="en-US"/>
              <a:t>Testbeauftragung: Scan durch beide Anbieter an einem Tag (07:11): Auftraggeber</a:t>
            </a:r>
          </a:p>
          <a:p>
            <a:pPr lvl="1"/>
            <a:r>
              <a:rPr lang="de-DE" altLang="en-US"/>
              <a:t>Entscheidungsvorschlag z.Kt. an Sponsor senden.: Auftraggeber</a:t>
            </a:r>
          </a:p>
        </p:txBody>
      </p:sp>
      <p:grpSp>
        <p:nvGrpSpPr>
          <p:cNvPr id="186372" name="Group 4"/>
          <p:cNvGrpSpPr>
            <a:grpSpLocks/>
          </p:cNvGrpSpPr>
          <p:nvPr/>
        </p:nvGrpSpPr>
        <p:grpSpPr bwMode="auto">
          <a:xfrm>
            <a:off x="7937500" y="117475"/>
            <a:ext cx="922338" cy="995363"/>
            <a:chOff x="3578" y="1038"/>
            <a:chExt cx="1453" cy="1448"/>
          </a:xfrm>
        </p:grpSpPr>
        <p:sp>
          <p:nvSpPr>
            <p:cNvPr id="186373" name="Freeform 5"/>
            <p:cNvSpPr>
              <a:spLocks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74" name="Freeform 6"/>
            <p:cNvSpPr>
              <a:spLocks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75" name="Freeform 7"/>
            <p:cNvSpPr>
              <a:spLocks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76" name="Freeform 8"/>
            <p:cNvSpPr>
              <a:spLocks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77" name="Freeform 9"/>
            <p:cNvSpPr>
              <a:spLocks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78" name="Freeform 10"/>
            <p:cNvSpPr>
              <a:spLocks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80" name="Line 12"/>
            <p:cNvSpPr>
              <a:spLocks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381" name="Freeform 13"/>
            <p:cNvSpPr>
              <a:spLocks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82" name="Freeform 14"/>
            <p:cNvSpPr>
              <a:spLocks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383" name="Freeform 15"/>
            <p:cNvSpPr>
              <a:spLocks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8CCBD9BC-9742-4E04-B95F-8BF06D63A4E4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A921-BC0F-40EB-9364-1D3849E33875}" type="slidenum">
              <a:rPr lang="de-DE" altLang="en-US"/>
              <a:pPr/>
              <a:t>29</a:t>
            </a:fld>
            <a:endParaRPr lang="de-DE" altLang="en-US"/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000"/>
              <a:t>AP5: Voruntersuchung Phase II gemäß Projektauftrag I</a:t>
            </a:r>
          </a:p>
        </p:txBody>
      </p:sp>
      <p:sp>
        <p:nvSpPr>
          <p:cNvPr id="19354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100"/>
              <a:t>Folgende Punkte werden untersucht und bewertet  ...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User Administration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System Administration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Security Monitoring /Auditing / Incident Recognition</a:t>
            </a:r>
            <a:endParaRPr lang="de-DE" altLang="en-US" sz="1600"/>
          </a:p>
          <a:p>
            <a:pPr lvl="1">
              <a:lnSpc>
                <a:spcPct val="90000"/>
              </a:lnSpc>
            </a:pPr>
            <a:r>
              <a:rPr lang="de-DE" altLang="en-US" sz="1600"/>
              <a:t>Backup / Restore / Archivierung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Handbuch 001 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Architekturen für die sichere Authentifizierung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Update Prozesse (Sicherheitspatches, Virenschutz)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Outsourcing Security</a:t>
            </a:r>
            <a:endParaRPr lang="de-DE" altLang="en-US" sz="1600"/>
          </a:p>
          <a:p>
            <a:pPr lvl="1">
              <a:lnSpc>
                <a:spcPct val="90000"/>
              </a:lnSpc>
            </a:pPr>
            <a:r>
              <a:rPr lang="de-DE" altLang="en-US" sz="1600"/>
              <a:t>Untersuchung der Verwendbarkeit von SAP Zertifikaten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Internet Explorer Konfiguration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Untersuchung „gehärteter“ Betriebssysteme z.B. Pitbull / secure IIS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Untersuchung von EAM Infrastrukturlösungen für die sichere Verwaltung von E-Commerce-Portalen (Extranet Access-Markt (EAM)) z.B. Netegrity SiteMinder-Plattform  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Sicherheitsfreigabeprozess für den Einsatz von e-Business Applikationen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Einsatz von Checksummenprogrammen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Untersuchung der e Business der Ausfallsicherheitskonzepte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Erstellung Application Hoster Questionaire.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CE27C9F5-1F68-4FA4-8CB4-E415CA67D656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B21-3FB3-4582-A6D4-324CC0FBB6AB}" type="slidenum">
              <a:rPr lang="de-DE" altLang="en-US"/>
              <a:pPr/>
              <a:t>3</a:t>
            </a:fld>
            <a:endParaRPr lang="de-DE" alt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Projektziel - Was wollen wir erreichen?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757238">
              <a:buFont typeface="Wingdings" pitchFamily="2" charset="2"/>
              <a:buNone/>
            </a:pPr>
            <a:r>
              <a:rPr lang="de-DE" altLang="en-US" sz="1800" i="1"/>
              <a:t>Mit Projektende soll Folgendes erreicht worden sein ...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Es besteht </a:t>
            </a:r>
            <a:r>
              <a:rPr lang="de-DE" altLang="en-US" sz="1600" b="1"/>
              <a:t>globale Evidenz</a:t>
            </a:r>
            <a:r>
              <a:rPr lang="de-DE" altLang="en-US" sz="1600"/>
              <a:t> über die technische Qualität der </a:t>
            </a:r>
            <a:r>
              <a:rPr lang="de-DE" altLang="en-US" sz="1600" b="1"/>
              <a:t>Internetzugänge</a:t>
            </a:r>
            <a:r>
              <a:rPr lang="de-DE" altLang="en-US" sz="1600"/>
              <a:t>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Die Internetzugänge der Bank werden laufend auf </a:t>
            </a:r>
            <a:r>
              <a:rPr lang="de-DE" altLang="en-US" sz="1600" b="1"/>
              <a:t>Schwachstellen überprüft</a:t>
            </a:r>
            <a:r>
              <a:rPr lang="de-DE" altLang="en-US" sz="1600"/>
              <a:t>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Es ist die technische Basis für die sichere Kommunikation in </a:t>
            </a:r>
            <a:r>
              <a:rPr lang="de-DE" altLang="en-US" sz="1600" b="1"/>
              <a:t>geschlossenen Benutzergruppen</a:t>
            </a:r>
            <a:r>
              <a:rPr lang="de-DE" altLang="en-US" sz="1600"/>
              <a:t> geschaffen.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Es existiert eine elektronisch abrufbare Liste der </a:t>
            </a:r>
            <a:r>
              <a:rPr lang="de-DE" altLang="en-US" sz="1600" b="1"/>
              <a:t>e-Business Applikationen</a:t>
            </a:r>
            <a:r>
              <a:rPr lang="de-DE" altLang="en-US" sz="1600"/>
              <a:t>. Ihre Nutzung ist weltweit bekannt.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Die globalen </a:t>
            </a:r>
            <a:r>
              <a:rPr lang="de-DE" altLang="en-US" sz="1600" i="1"/>
              <a:t>Security</a:t>
            </a:r>
            <a:r>
              <a:rPr lang="de-DE" altLang="en-US" sz="1600" b="1" i="1"/>
              <a:t> Requirements</a:t>
            </a:r>
            <a:r>
              <a:rPr lang="de-DE" altLang="en-US" sz="1600"/>
              <a:t> an das e-Business sind dokumentiert.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Komponenten der e-Business Architektur werden nur nach </a:t>
            </a:r>
            <a:r>
              <a:rPr lang="de-DE" altLang="en-US" sz="1600" b="1"/>
              <a:t>Sicherheitsfreigabe</a:t>
            </a:r>
            <a:r>
              <a:rPr lang="de-DE" altLang="en-US" sz="1600"/>
              <a:t> implementiert. Diese ist ein obligatorischer Schritt in dem global gültigen </a:t>
            </a:r>
            <a:r>
              <a:rPr lang="de-DE" altLang="en-US" sz="1600" b="1"/>
              <a:t>application deployment process</a:t>
            </a:r>
            <a:r>
              <a:rPr lang="de-DE" altLang="en-US" sz="1600"/>
              <a:t>. 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Es ist ein Prozess für die </a:t>
            </a:r>
            <a:r>
              <a:rPr lang="de-DE" altLang="en-US" sz="1600" b="1"/>
              <a:t>Behandlung von Sicherheitsvorfällen</a:t>
            </a:r>
            <a:r>
              <a:rPr lang="de-DE" altLang="en-US" sz="1600"/>
              <a:t> implementiert.</a:t>
            </a:r>
          </a:p>
          <a:p>
            <a:pPr marL="479425" lvl="1" indent="-288925" defTabSz="757238">
              <a:spcBef>
                <a:spcPct val="50000"/>
              </a:spcBef>
            </a:pPr>
            <a:r>
              <a:rPr lang="de-DE" altLang="en-US" sz="1600"/>
              <a:t>Die</a:t>
            </a:r>
            <a:r>
              <a:rPr lang="de-DE" altLang="en-US" sz="1600" b="1"/>
              <a:t> verbleibenden Risiken</a:t>
            </a:r>
            <a:r>
              <a:rPr lang="de-DE" altLang="en-US" sz="1600"/>
              <a:t> sind bekannt, priorisiert und Maßnahmen geplant.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Projektrahmen</a:t>
            </a:r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Aufwand:</a:t>
            </a:r>
          </a:p>
          <a:p>
            <a:pPr lvl="1"/>
            <a:r>
              <a:rPr lang="de-DE" altLang="en-US"/>
              <a:t>AP1: Incident Handling, 40 PT</a:t>
            </a:r>
          </a:p>
          <a:p>
            <a:pPr lvl="1"/>
            <a:r>
              <a:rPr lang="de-DE" altLang="en-US"/>
              <a:t>AP2: SW-Client Zertifikate, 60 PT</a:t>
            </a:r>
          </a:p>
          <a:p>
            <a:pPr lvl="1"/>
            <a:r>
              <a:rPr lang="de-DE" altLang="en-US"/>
              <a:t>AP3: Global Internet Interfaces Security Consideration, 80 PT</a:t>
            </a:r>
          </a:p>
          <a:p>
            <a:pPr lvl="1"/>
            <a:r>
              <a:rPr lang="de-DE" altLang="en-US"/>
              <a:t>AP4: Internet based Security Checks, operativer Betrieb, wöchentliche Tests</a:t>
            </a:r>
          </a:p>
          <a:p>
            <a:pPr lvl="1"/>
            <a:r>
              <a:rPr lang="de-DE" altLang="en-US"/>
              <a:t>AP5: Voruntersuchungsaktivitäten, 40 PT </a:t>
            </a:r>
          </a:p>
          <a:p>
            <a:pPr lvl="1"/>
            <a:r>
              <a:rPr lang="de-DE" altLang="en-US"/>
              <a:t>AP6: PM, ca. 50 PT (bis 31.03.02)</a:t>
            </a:r>
          </a:p>
          <a:p>
            <a:r>
              <a:rPr lang="de-DE" altLang="en-US"/>
              <a:t>Laufzeit:		ca. 25 Monate</a:t>
            </a:r>
          </a:p>
          <a:p>
            <a:endParaRPr lang="de-DE" altLang="en-US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E37BA2AF-BBFB-4255-B7F3-A33E960007E5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5817-F68D-425A-811D-3164EFF9BC0F}" type="slidenum">
              <a:rPr lang="de-DE" altLang="en-US"/>
              <a:pPr/>
              <a:t>31</a:t>
            </a:fld>
            <a:endParaRPr lang="de-DE" altLang="en-US"/>
          </a:p>
        </p:txBody>
      </p:sp>
      <p:sp>
        <p:nvSpPr>
          <p:cNvPr id="227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Agenda - </a:t>
            </a:r>
            <a:r>
              <a:rPr lang="de-DE" altLang="en-US" sz="2100"/>
              <a:t>Verfahren des Projektmanagements</a:t>
            </a:r>
          </a:p>
        </p:txBody>
      </p:sp>
      <p:sp>
        <p:nvSpPr>
          <p:cNvPr id="227331" name="Rectangle 1027"/>
          <p:cNvSpPr>
            <a:spLocks noChangeArrowheads="1"/>
          </p:cNvSpPr>
          <p:nvPr/>
        </p:nvSpPr>
        <p:spPr bwMode="auto">
          <a:xfrm>
            <a:off x="381000" y="3055938"/>
            <a:ext cx="83820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27332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 sz="1800"/>
              <a:t>Start	Thema	Person</a:t>
            </a:r>
            <a:endParaRPr lang="de-DE" altLang="en-US" sz="1800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30	--- Ende der Veranstaltung ---</a:t>
            </a:r>
          </a:p>
        </p:txBody>
      </p:sp>
      <p:sp>
        <p:nvSpPr>
          <p:cNvPr id="227333" name="Line 1029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5409D6ED-8356-4CAD-B1A7-B90B908B13BC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B276-A113-4A75-AB08-1E94E0CE6103}" type="slidenum">
              <a:rPr lang="de-DE" altLang="en-US"/>
              <a:pPr/>
              <a:t>32</a:t>
            </a:fld>
            <a:endParaRPr lang="de-DE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AP6: Projektmanagement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Projektakte</a:t>
            </a:r>
            <a:r>
              <a:rPr lang="de-DE" altLang="en-US" b="1"/>
              <a:t> - Wie werden die Projektergebnisse dokumentiert und kommuniziert ?</a:t>
            </a:r>
          </a:p>
          <a:p>
            <a:r>
              <a:rPr lang="de-DE" altLang="en-US"/>
              <a:t>Berichtswesen</a:t>
            </a:r>
            <a:r>
              <a:rPr lang="de-DE" altLang="en-US" b="1"/>
              <a:t> - Wer wann an wen?</a:t>
            </a:r>
          </a:p>
          <a:p>
            <a:r>
              <a:rPr lang="de-DE" altLang="en-US"/>
              <a:t>Qualitätssicherung</a:t>
            </a:r>
            <a:r>
              <a:rPr lang="de-DE" altLang="en-US" b="1"/>
              <a:t> - Wie ist sie organisiert ?</a:t>
            </a:r>
          </a:p>
          <a:p>
            <a:r>
              <a:rPr lang="de-DE" altLang="en-US"/>
              <a:t>Projektbesprechungen</a:t>
            </a:r>
            <a:r>
              <a:rPr lang="de-DE" altLang="en-US" b="1"/>
              <a:t> - Wer trifft sich wann und wo?</a:t>
            </a:r>
          </a:p>
          <a:p>
            <a:r>
              <a:rPr lang="de-DE" altLang="en-US"/>
              <a:t>Standards</a:t>
            </a:r>
            <a:r>
              <a:rPr lang="de-DE" altLang="en-US" b="1"/>
              <a:t> - Welche Bank-Standards sind zu beachten?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D5CF8D04-A307-41C8-A23D-E4D12588FB9E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4AED-2170-4442-8961-BEA45829A43E}" type="slidenum">
              <a:rPr lang="de-DE" altLang="en-US"/>
              <a:pPr/>
              <a:t>33</a:t>
            </a:fld>
            <a:endParaRPr lang="de-DE" altLang="en-US"/>
          </a:p>
        </p:txBody>
      </p:sp>
      <p:sp>
        <p:nvSpPr>
          <p:cNvPr id="106506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Projektakte – für die Ablage der Ergebnisse</a:t>
            </a:r>
          </a:p>
        </p:txBody>
      </p:sp>
      <p:sp>
        <p:nvSpPr>
          <p:cNvPr id="106507" name="Rectangle 10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/>
              <a:t>Projektergebnisse werden in einer </a:t>
            </a:r>
            <a:r>
              <a:rPr lang="de-DE" altLang="en-US" b="1"/>
              <a:t>Projekte-Akte</a:t>
            </a:r>
            <a:r>
              <a:rPr lang="de-DE" altLang="en-US"/>
              <a:t> abgelegt.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Ergebnisse</a:t>
            </a:r>
            <a:r>
              <a:rPr lang="de-DE" altLang="en-US"/>
              <a:t> der Projektarbeit werden erst nach einem - erfolgreich durchlaufenen - internen Review zu Projektergebnissen.</a:t>
            </a:r>
          </a:p>
          <a:p>
            <a:pPr>
              <a:lnSpc>
                <a:spcPct val="90000"/>
              </a:lnSpc>
            </a:pPr>
            <a:r>
              <a:rPr lang="de-DE" altLang="en-US"/>
              <a:t>Auf die Projektakte erhalten das </a:t>
            </a:r>
            <a:r>
              <a:rPr lang="de-DE" altLang="en-US" b="1"/>
              <a:t>Projektteam</a:t>
            </a:r>
            <a:r>
              <a:rPr lang="de-DE" altLang="en-US"/>
              <a:t> und der </a:t>
            </a:r>
            <a:r>
              <a:rPr lang="de-DE" altLang="en-US" b="1"/>
              <a:t>Reviewerkreis</a:t>
            </a:r>
            <a:r>
              <a:rPr lang="de-DE" altLang="en-US"/>
              <a:t> Schreibzugriff. </a:t>
            </a:r>
          </a:p>
          <a:p>
            <a:pPr>
              <a:lnSpc>
                <a:spcPct val="90000"/>
              </a:lnSpc>
            </a:pPr>
            <a:r>
              <a:rPr lang="de-DE" altLang="en-US"/>
              <a:t>Sie können sich </a:t>
            </a:r>
            <a:r>
              <a:rPr lang="de-DE" altLang="en-US" b="1"/>
              <a:t>Repliken</a:t>
            </a:r>
            <a:r>
              <a:rPr lang="de-DE" altLang="en-US"/>
              <a:t> halten.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Projektergebnisse</a:t>
            </a:r>
            <a:r>
              <a:rPr lang="de-DE" altLang="en-US"/>
              <a:t> kann nur der PL (bzw. sein Stellvertreter) gültig oder ungültig setzen. Er kann sie weder ändern noch löschen.</a:t>
            </a:r>
          </a:p>
          <a:p>
            <a:pPr>
              <a:lnSpc>
                <a:spcPct val="90000"/>
              </a:lnSpc>
            </a:pPr>
            <a:r>
              <a:rPr lang="de-DE" altLang="en-US"/>
              <a:t>Den aktuellen Reviewern werden die zu beurteilenden Dokumente zugestellt (</a:t>
            </a:r>
            <a:r>
              <a:rPr lang="de-DE" altLang="en-US" b="1"/>
              <a:t>Bringschuld</a:t>
            </a:r>
            <a:r>
              <a:rPr lang="de-DE" altLang="en-US"/>
              <a:t>), für die Teammitglieder sind sie </a:t>
            </a:r>
            <a:r>
              <a:rPr lang="de-DE" altLang="en-US" b="1"/>
              <a:t>Holschuld</a:t>
            </a:r>
            <a:r>
              <a:rPr lang="de-DE" altLang="en-US"/>
              <a:t>.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PM-Dokumente</a:t>
            </a:r>
            <a:r>
              <a:rPr lang="de-DE" altLang="en-US"/>
              <a:t> werden ebenfalls in der Projektakte abgelegt.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Protokolle, Projektberichte, Planungen, Soll- / Ist-Vergleiche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29F5C59-F9E0-426C-B885-BCFA625BB15C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28B-A80A-40EE-978F-42CA55AAE99A}" type="slidenum">
              <a:rPr lang="de-DE" altLang="en-US"/>
              <a:pPr/>
              <a:t>34</a:t>
            </a:fld>
            <a:endParaRPr lang="de-DE" altLang="en-US"/>
          </a:p>
        </p:txBody>
      </p:sp>
      <p:sp>
        <p:nvSpPr>
          <p:cNvPr id="105478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Berichtswesen - Wer wann an wem?</a:t>
            </a:r>
          </a:p>
        </p:txBody>
      </p:sp>
      <p:sp>
        <p:nvSpPr>
          <p:cNvPr id="105479" name="Rectangle 20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Wochenberichte</a:t>
            </a:r>
            <a:r>
              <a:rPr lang="de-DE" altLang="en-US" b="1"/>
              <a:t> - Die Projektmitarbeiter berichten an den PL.</a:t>
            </a:r>
          </a:p>
          <a:p>
            <a:r>
              <a:rPr lang="de-DE" altLang="en-US" b="1"/>
              <a:t>Turnus ist </a:t>
            </a:r>
            <a:r>
              <a:rPr lang="de-DE" altLang="en-US"/>
              <a:t>wöchentlich</a:t>
            </a:r>
            <a:r>
              <a:rPr lang="de-DE" altLang="en-US" b="1"/>
              <a:t> (jeweils Montag Mittag)</a:t>
            </a:r>
          </a:p>
          <a:p>
            <a:r>
              <a:rPr lang="de-DE" altLang="en-US" b="1"/>
              <a:t>Es sind die </a:t>
            </a:r>
            <a:r>
              <a:rPr lang="de-DE" altLang="en-US"/>
              <a:t>Bank-Formulare</a:t>
            </a:r>
            <a:r>
              <a:rPr lang="de-DE" altLang="en-US" b="1"/>
              <a:t> zu verwenden</a:t>
            </a:r>
          </a:p>
          <a:p>
            <a:pPr lvl="1"/>
            <a:r>
              <a:rPr lang="de-DE" altLang="en-US"/>
              <a:t>Formulare werden gestellt</a:t>
            </a:r>
          </a:p>
          <a:p>
            <a:r>
              <a:rPr lang="de-DE" altLang="en-US" b="1"/>
              <a:t>Der PL konsolidiert die Wochenberichte und erstellt einen </a:t>
            </a:r>
            <a:r>
              <a:rPr lang="de-DE" altLang="en-US"/>
              <a:t>monatlichen Statusbericht</a:t>
            </a:r>
            <a:r>
              <a:rPr lang="de-DE" altLang="en-US" b="1"/>
              <a:t>.</a:t>
            </a:r>
          </a:p>
          <a:p>
            <a:r>
              <a:rPr lang="de-DE" altLang="en-US" b="1"/>
              <a:t>Die Statusberichte werden zusätzlich als </a:t>
            </a:r>
            <a:r>
              <a:rPr lang="de-DE" altLang="en-US"/>
              <a:t>pdf-Dokument</a:t>
            </a:r>
            <a:r>
              <a:rPr lang="de-DE" altLang="en-US" b="1"/>
              <a:t> in der Projektakte abgelegt.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ADAC039D-EF55-4856-A418-5FCDA8F6B801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C0D-6D30-4B90-A454-69AA76F6F933}" type="slidenum">
              <a:rPr lang="de-DE" altLang="en-US"/>
              <a:pPr/>
              <a:t>35</a:t>
            </a:fld>
            <a:endParaRPr lang="de-DE" altLang="en-US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Qualitätssicherung - Wie ist sie organisiert?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100"/>
              <a:t>Projektergebnisse werden in Reviews geprüft und freigegeben.</a:t>
            </a:r>
          </a:p>
          <a:p>
            <a:pPr>
              <a:lnSpc>
                <a:spcPct val="90000"/>
              </a:lnSpc>
            </a:pPr>
            <a:r>
              <a:rPr lang="de-DE" altLang="en-US" sz="2100"/>
              <a:t>Es sind 2 Arten von Reviews vorgesehen ...</a:t>
            </a:r>
          </a:p>
          <a:p>
            <a:pPr lvl="1">
              <a:lnSpc>
                <a:spcPct val="90000"/>
              </a:lnSpc>
            </a:pPr>
            <a:r>
              <a:rPr lang="de-DE" altLang="en-US" sz="1600" b="1"/>
              <a:t>Interne</a:t>
            </a:r>
            <a:r>
              <a:rPr lang="de-DE" altLang="en-US" sz="1600"/>
              <a:t> Reviews - innerhalb des Projektteams </a:t>
            </a:r>
          </a:p>
          <a:p>
            <a:pPr lvl="1">
              <a:lnSpc>
                <a:spcPct val="90000"/>
              </a:lnSpc>
            </a:pPr>
            <a:r>
              <a:rPr lang="de-DE" altLang="en-US" sz="1600" b="1"/>
              <a:t>Projektreviews</a:t>
            </a:r>
            <a:r>
              <a:rPr lang="de-DE" altLang="en-US" sz="1600"/>
              <a:t> - im Kreis der je AP nominierten Reviewer für die Abnahme von Projektergebnissen.</a:t>
            </a:r>
          </a:p>
          <a:p>
            <a:pPr lvl="1">
              <a:lnSpc>
                <a:spcPct val="90000"/>
              </a:lnSpc>
            </a:pPr>
            <a:r>
              <a:rPr lang="de-DE" altLang="en-US" sz="1600" b="1"/>
              <a:t>Reviewer</a:t>
            </a:r>
            <a:r>
              <a:rPr lang="de-DE" altLang="en-US" sz="1600"/>
              <a:t> für Projektreviews sind je Arbeitspaket benannte Experten.</a:t>
            </a:r>
          </a:p>
          <a:p>
            <a:pPr>
              <a:lnSpc>
                <a:spcPct val="90000"/>
              </a:lnSpc>
            </a:pPr>
            <a:r>
              <a:rPr lang="de-DE" altLang="en-US" sz="2100"/>
              <a:t>In den Projektreview werden Dokumente ...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bei Abwesenheit von Mängeln </a:t>
            </a:r>
            <a:r>
              <a:rPr lang="de-DE" altLang="en-US" sz="1600" b="1"/>
              <a:t>freigegeben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Bei Anwesenheit leichter Mängel mit </a:t>
            </a:r>
            <a:r>
              <a:rPr lang="de-DE" altLang="en-US" sz="1600" b="1"/>
              <a:t>Nachbesserungsauflagen</a:t>
            </a:r>
            <a:r>
              <a:rPr lang="de-DE" altLang="en-US" sz="1600"/>
              <a:t> freigegeben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Bei Anwesenheit schwerer Mängel </a:t>
            </a:r>
            <a:r>
              <a:rPr lang="de-DE" altLang="en-US" sz="1600" b="1"/>
              <a:t>zurückgewiesen</a:t>
            </a:r>
          </a:p>
          <a:p>
            <a:pPr>
              <a:lnSpc>
                <a:spcPct val="90000"/>
              </a:lnSpc>
            </a:pPr>
            <a:r>
              <a:rPr lang="de-DE" altLang="en-US" sz="2100"/>
              <a:t>Nach erstmalig erfolgreich durchlaufenem Review erhält ein  Dokument die Versionsnummer 1.0.</a:t>
            </a:r>
          </a:p>
          <a:p>
            <a:pPr>
              <a:lnSpc>
                <a:spcPct val="90000"/>
              </a:lnSpc>
            </a:pPr>
            <a:r>
              <a:rPr lang="de-DE" altLang="en-US" sz="2100"/>
              <a:t>Reviewmeetings werden protokolliert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Dokumentation der Reviews in der </a:t>
            </a:r>
            <a:r>
              <a:rPr lang="de-DE" altLang="en-US" sz="1600" b="1"/>
              <a:t>Projektakte</a:t>
            </a:r>
          </a:p>
          <a:p>
            <a:pPr lvl="1">
              <a:lnSpc>
                <a:spcPct val="90000"/>
              </a:lnSpc>
            </a:pPr>
            <a:r>
              <a:rPr lang="de-DE" altLang="en-US" sz="1600" b="1"/>
              <a:t>Versandt</a:t>
            </a:r>
            <a:r>
              <a:rPr lang="de-DE" altLang="en-US" sz="1600"/>
              <a:t> an die Teilnehmer und Projektteam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9FC8FF13-7708-4967-BA82-D6A1EC626991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4842-3175-45E7-BF37-D0909AF97421}" type="slidenum">
              <a:rPr lang="de-DE" altLang="en-US"/>
              <a:pPr/>
              <a:t>36</a:t>
            </a:fld>
            <a:endParaRPr lang="de-DE" altLang="en-US"/>
          </a:p>
        </p:txBody>
      </p:sp>
      <p:sp>
        <p:nvSpPr>
          <p:cNvPr id="103430" name="Rectangle 30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Projektbesprechungen - Wer wann und wo?</a:t>
            </a:r>
          </a:p>
        </p:txBody>
      </p:sp>
      <p:sp>
        <p:nvSpPr>
          <p:cNvPr id="103431" name="Rectangle 307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b="1"/>
              <a:t>Projekt </a:t>
            </a:r>
            <a:r>
              <a:rPr lang="de-DE" altLang="en-US"/>
              <a:t>jour fixe</a:t>
            </a:r>
            <a:r>
              <a:rPr lang="de-DE" altLang="en-US" b="1"/>
              <a:t> - Jeden Donnerstag, 14:00 -16:00</a:t>
            </a:r>
          </a:p>
          <a:p>
            <a:r>
              <a:rPr lang="de-DE" altLang="en-US" b="1"/>
              <a:t>Teilnehmer sind die jeweils aktiven Mitarbeiter im </a:t>
            </a:r>
            <a:r>
              <a:rPr lang="de-DE" altLang="en-US"/>
              <a:t>Projektteam</a:t>
            </a:r>
            <a:r>
              <a:rPr lang="de-DE" altLang="en-US" b="1"/>
              <a:t> und ggf. geladene Gäste.</a:t>
            </a:r>
          </a:p>
          <a:p>
            <a:r>
              <a:rPr lang="de-DE" altLang="en-US" b="1"/>
              <a:t>Ort ist </a:t>
            </a:r>
            <a:r>
              <a:rPr lang="de-DE" altLang="en-US"/>
              <a:t>Besprechungsraum 100</a:t>
            </a:r>
            <a:r>
              <a:rPr lang="de-DE" altLang="en-US" b="1"/>
              <a:t>, Oberstraße 19</a:t>
            </a:r>
          </a:p>
          <a:p>
            <a:r>
              <a:rPr lang="de-DE" altLang="en-US" b="1"/>
              <a:t>Es wird ein </a:t>
            </a:r>
            <a:r>
              <a:rPr lang="de-DE" altLang="en-US"/>
              <a:t>Protokoll</a:t>
            </a:r>
            <a:r>
              <a:rPr lang="de-DE" altLang="en-US" b="1"/>
              <a:t> angefertigt, an die Teilnehmer versandt und in der Projektakte gespeichert</a:t>
            </a:r>
          </a:p>
          <a:p>
            <a:r>
              <a:rPr lang="de-DE" altLang="en-US" b="1"/>
              <a:t>Der PL kann einen Projekt jour fixe bei Mangel an Bedarf </a:t>
            </a:r>
            <a:r>
              <a:rPr lang="de-DE" altLang="en-US"/>
              <a:t>absagen</a:t>
            </a:r>
            <a:r>
              <a:rPr lang="de-DE" altLang="en-US" b="1"/>
              <a:t>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28809A0-0EF4-4EC3-A2A0-4C1AF9377079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8E96-904D-4805-8CD9-99DF406E7497}" type="slidenum">
              <a:rPr lang="de-DE" altLang="en-US"/>
              <a:pPr/>
              <a:t>37</a:t>
            </a:fld>
            <a:endParaRPr lang="de-DE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Standards - Welche sind zu beachten?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b="1"/>
              <a:t>Das Projekt orientiert sich am „</a:t>
            </a:r>
            <a:r>
              <a:rPr lang="de-DE" altLang="en-US"/>
              <a:t>Handbuch 003</a:t>
            </a:r>
            <a:r>
              <a:rPr lang="de-DE" altLang="en-US" b="1"/>
              <a:t>„</a:t>
            </a:r>
          </a:p>
          <a:p>
            <a:r>
              <a:rPr lang="de-DE" altLang="en-US" b="1"/>
              <a:t>Die Ergebnisse werden im Format von </a:t>
            </a:r>
            <a:r>
              <a:rPr lang="de-DE" altLang="en-US"/>
              <a:t>Microsoft Office 97</a:t>
            </a:r>
            <a:r>
              <a:rPr lang="de-DE" altLang="en-US" b="1"/>
              <a:t> oder Office 2000 </a:t>
            </a:r>
            <a:r>
              <a:rPr lang="de-DE" altLang="en-US"/>
              <a:t>erarbeitet</a:t>
            </a:r>
            <a:r>
              <a:rPr lang="de-DE" altLang="en-US" b="1"/>
              <a:t> </a:t>
            </a:r>
          </a:p>
          <a:p>
            <a:r>
              <a:rPr lang="de-DE" altLang="en-US" b="1"/>
              <a:t> Die Ergebnisse werden im </a:t>
            </a:r>
            <a:r>
              <a:rPr lang="de-DE" altLang="en-US"/>
              <a:t>PDF</a:t>
            </a:r>
            <a:r>
              <a:rPr lang="de-DE" altLang="en-US" b="1"/>
              <a:t>-Format </a:t>
            </a:r>
            <a:r>
              <a:rPr lang="de-DE" altLang="en-US"/>
              <a:t>publiziert</a:t>
            </a:r>
            <a:r>
              <a:rPr lang="de-DE" altLang="en-US" b="1"/>
              <a:t>.</a:t>
            </a:r>
          </a:p>
          <a:p>
            <a:r>
              <a:rPr lang="de-DE" altLang="en-US" b="1"/>
              <a:t>Die </a:t>
            </a:r>
            <a:r>
              <a:rPr lang="de-DE" altLang="en-US"/>
              <a:t>Projektakte</a:t>
            </a:r>
            <a:r>
              <a:rPr lang="de-DE" altLang="en-US" b="1"/>
              <a:t> zur Ablage von Projektergebnissen und Projektmanagementdokumentation ist eine </a:t>
            </a:r>
            <a:r>
              <a:rPr lang="de-DE" altLang="en-US"/>
              <a:t>Lotus Domino</a:t>
            </a:r>
            <a:r>
              <a:rPr lang="de-DE" altLang="en-US" b="1"/>
              <a:t> Dokumentenbank.</a:t>
            </a:r>
          </a:p>
          <a:p>
            <a:r>
              <a:rPr lang="de-DE" altLang="en-US" b="1"/>
              <a:t>Zur Kommunikation verwenden wir </a:t>
            </a:r>
            <a:r>
              <a:rPr lang="de-DE" altLang="en-US"/>
              <a:t>Internet-Mail</a:t>
            </a:r>
            <a:r>
              <a:rPr lang="de-DE" altLang="en-US" b="1"/>
              <a:t> oder </a:t>
            </a:r>
            <a:r>
              <a:rPr lang="de-DE" altLang="en-US"/>
              <a:t>Lotus </a:t>
            </a:r>
            <a:br>
              <a:rPr lang="de-DE" altLang="en-US"/>
            </a:br>
            <a:r>
              <a:rPr lang="de-DE" altLang="en-US"/>
              <a:t>NOTES</a:t>
            </a:r>
            <a:r>
              <a:rPr lang="de-DE" altLang="en-US" b="1"/>
              <a:t> (Text, RTF, HTML)</a:t>
            </a:r>
          </a:p>
          <a:p>
            <a:r>
              <a:rPr lang="de-DE" altLang="en-US" b="1"/>
              <a:t>Über das Internet versandte Dokumente werden mittels </a:t>
            </a:r>
            <a:r>
              <a:rPr lang="de-DE" altLang="en-US"/>
              <a:t>PGP</a:t>
            </a:r>
            <a:r>
              <a:rPr lang="de-DE" altLang="en-US" b="1"/>
              <a:t> (Pretty Good Privacy) </a:t>
            </a:r>
            <a:r>
              <a:rPr lang="de-DE" altLang="en-US"/>
              <a:t>verschlüsselt</a:t>
            </a:r>
            <a:r>
              <a:rPr lang="de-DE" altLang="en-US" b="1"/>
              <a:t>. Die öffentlichen Schlüssel aller Projektbeteiligten werden in der Projektakte abgelegt.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5EB798EE-0AB4-42DB-B332-57BA14857A52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19DC-FC98-4EEC-B3E5-4A5AB5C9919D}" type="slidenum">
              <a:rPr lang="de-DE" altLang="en-US"/>
              <a:pPr/>
              <a:t>38</a:t>
            </a:fld>
            <a:endParaRPr lang="de-DE" altLang="en-US"/>
          </a:p>
        </p:txBody>
      </p:sp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Agenda - </a:t>
            </a:r>
            <a:r>
              <a:rPr lang="de-DE" altLang="en-US" sz="2100"/>
              <a:t>Ende der Veranstaltung </a:t>
            </a:r>
            <a:br>
              <a:rPr lang="de-DE" altLang="en-US" sz="2100"/>
            </a:br>
            <a:endParaRPr lang="de-DE" altLang="en-US" sz="2100"/>
          </a:p>
        </p:txBody>
      </p:sp>
      <p:sp>
        <p:nvSpPr>
          <p:cNvPr id="226307" name="Rectangle 1027"/>
          <p:cNvSpPr>
            <a:spLocks noChangeArrowheads="1"/>
          </p:cNvSpPr>
          <p:nvPr/>
        </p:nvSpPr>
        <p:spPr bwMode="auto">
          <a:xfrm>
            <a:off x="533400" y="3429000"/>
            <a:ext cx="83820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26308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 sz="1800"/>
              <a:t>Start	Thema	Person</a:t>
            </a:r>
            <a:endParaRPr lang="de-DE" altLang="en-US" sz="1800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30	--- Ende der Veranstaltung ---</a:t>
            </a:r>
          </a:p>
        </p:txBody>
      </p:sp>
      <p:sp>
        <p:nvSpPr>
          <p:cNvPr id="226309" name="Line 1029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6C9DD00-F6CA-4365-94FD-6C9A501926E1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7369-6FE2-4128-8B09-41EFAB46713B}" type="slidenum">
              <a:rPr lang="de-DE" altLang="en-US"/>
              <a:pPr/>
              <a:t>39</a:t>
            </a:fld>
            <a:endParaRPr lang="de-DE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2495550"/>
            <a:ext cx="5907087" cy="1498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</a:pPr>
            <a:r>
              <a:rPr lang="de-DE" altLang="en-US" sz="6600">
                <a:latin typeface="Comic Sans MS" pitchFamily="66" charset="0"/>
              </a:rPr>
              <a:t>A</a:t>
            </a:r>
            <a:r>
              <a:rPr lang="de-DE" altLang="en-US">
                <a:latin typeface="Comic Sans MS" pitchFamily="66" charset="0"/>
              </a:rPr>
              <a:t>chtung</a:t>
            </a:r>
            <a:br>
              <a:rPr lang="de-DE" altLang="en-US">
                <a:latin typeface="Comic Sans MS" pitchFamily="66" charset="0"/>
              </a:rPr>
            </a:br>
            <a:r>
              <a:rPr lang="de-DE" altLang="en-US" sz="6600">
                <a:latin typeface="Comic Sans MS" pitchFamily="66" charset="0"/>
              </a:rPr>
              <a:t> A</a:t>
            </a:r>
            <a:r>
              <a:rPr lang="de-DE" altLang="en-US">
                <a:latin typeface="Comic Sans MS" pitchFamily="66" charset="0"/>
              </a:rPr>
              <a:t>nhang</a:t>
            </a:r>
          </a:p>
        </p:txBody>
      </p:sp>
      <p:grpSp>
        <p:nvGrpSpPr>
          <p:cNvPr id="207875" name="Group 3"/>
          <p:cNvGrpSpPr>
            <a:grpSpLocks/>
          </p:cNvGrpSpPr>
          <p:nvPr/>
        </p:nvGrpSpPr>
        <p:grpSpPr bwMode="auto">
          <a:xfrm>
            <a:off x="3657600" y="1981200"/>
            <a:ext cx="2128838" cy="2298700"/>
            <a:chOff x="3303" y="1038"/>
            <a:chExt cx="1341" cy="1448"/>
          </a:xfrm>
        </p:grpSpPr>
        <p:pic>
          <p:nvPicPr>
            <p:cNvPr id="2078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1064"/>
              <a:ext cx="714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07877" name="Group 5"/>
            <p:cNvGrpSpPr>
              <a:grpSpLocks/>
            </p:cNvGrpSpPr>
            <p:nvPr/>
          </p:nvGrpSpPr>
          <p:grpSpPr bwMode="auto">
            <a:xfrm>
              <a:off x="3303" y="1038"/>
              <a:ext cx="1341" cy="1448"/>
              <a:chOff x="3578" y="1038"/>
              <a:chExt cx="1453" cy="1448"/>
            </a:xfrm>
          </p:grpSpPr>
          <p:sp>
            <p:nvSpPr>
              <p:cNvPr id="207878" name="Freeform 6"/>
              <p:cNvSpPr>
                <a:spLocks/>
              </p:cNvSpPr>
              <p:nvPr/>
            </p:nvSpPr>
            <p:spPr bwMode="auto">
              <a:xfrm>
                <a:off x="4262" y="1038"/>
                <a:ext cx="395" cy="549"/>
              </a:xfrm>
              <a:custGeom>
                <a:avLst/>
                <a:gdLst>
                  <a:gd name="T0" fmla="*/ 38 w 395"/>
                  <a:gd name="T1" fmla="*/ 548 h 549"/>
                  <a:gd name="T2" fmla="*/ 7 w 395"/>
                  <a:gd name="T3" fmla="*/ 435 h 549"/>
                  <a:gd name="T4" fmla="*/ 1 w 395"/>
                  <a:gd name="T5" fmla="*/ 381 h 549"/>
                  <a:gd name="T6" fmla="*/ 0 w 395"/>
                  <a:gd name="T7" fmla="*/ 355 h 549"/>
                  <a:gd name="T8" fmla="*/ 2 w 395"/>
                  <a:gd name="T9" fmla="*/ 328 h 549"/>
                  <a:gd name="T10" fmla="*/ 21 w 395"/>
                  <a:gd name="T11" fmla="*/ 230 h 549"/>
                  <a:gd name="T12" fmla="*/ 62 w 395"/>
                  <a:gd name="T13" fmla="*/ 144 h 549"/>
                  <a:gd name="T14" fmla="*/ 123 w 395"/>
                  <a:gd name="T15" fmla="*/ 76 h 549"/>
                  <a:gd name="T16" fmla="*/ 200 w 395"/>
                  <a:gd name="T17" fmla="*/ 27 h 549"/>
                  <a:gd name="T18" fmla="*/ 291 w 395"/>
                  <a:gd name="T19" fmla="*/ 2 h 549"/>
                  <a:gd name="T20" fmla="*/ 315 w 395"/>
                  <a:gd name="T21" fmla="*/ 1 h 549"/>
                  <a:gd name="T22" fmla="*/ 341 w 395"/>
                  <a:gd name="T23" fmla="*/ 0 h 549"/>
                  <a:gd name="T24" fmla="*/ 394 w 395"/>
                  <a:gd name="T25" fmla="*/ 6 h 549"/>
                  <a:gd name="T26" fmla="*/ 370 w 395"/>
                  <a:gd name="T27" fmla="*/ 6 h 549"/>
                  <a:gd name="T28" fmla="*/ 346 w 395"/>
                  <a:gd name="T29" fmla="*/ 8 h 549"/>
                  <a:gd name="T30" fmla="*/ 299 w 395"/>
                  <a:gd name="T31" fmla="*/ 15 h 549"/>
                  <a:gd name="T32" fmla="*/ 213 w 395"/>
                  <a:gd name="T33" fmla="*/ 49 h 549"/>
                  <a:gd name="T34" fmla="*/ 140 w 395"/>
                  <a:gd name="T35" fmla="*/ 101 h 549"/>
                  <a:gd name="T36" fmla="*/ 79 w 395"/>
                  <a:gd name="T37" fmla="*/ 172 h 549"/>
                  <a:gd name="T38" fmla="*/ 37 w 395"/>
                  <a:gd name="T39" fmla="*/ 254 h 549"/>
                  <a:gd name="T40" fmla="*/ 14 w 395"/>
                  <a:gd name="T41" fmla="*/ 347 h 549"/>
                  <a:gd name="T42" fmla="*/ 11 w 395"/>
                  <a:gd name="T43" fmla="*/ 396 h 549"/>
                  <a:gd name="T44" fmla="*/ 11 w 395"/>
                  <a:gd name="T45" fmla="*/ 420 h 549"/>
                  <a:gd name="T46" fmla="*/ 14 w 395"/>
                  <a:gd name="T47" fmla="*/ 446 h 549"/>
                  <a:gd name="T48" fmla="*/ 38 w 395"/>
                  <a:gd name="T49" fmla="*/ 548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95" h="549">
                    <a:moveTo>
                      <a:pt x="38" y="548"/>
                    </a:moveTo>
                    <a:lnTo>
                      <a:pt x="7" y="435"/>
                    </a:lnTo>
                    <a:lnTo>
                      <a:pt x="1" y="381"/>
                    </a:lnTo>
                    <a:lnTo>
                      <a:pt x="0" y="355"/>
                    </a:lnTo>
                    <a:lnTo>
                      <a:pt x="2" y="328"/>
                    </a:lnTo>
                    <a:lnTo>
                      <a:pt x="21" y="230"/>
                    </a:lnTo>
                    <a:lnTo>
                      <a:pt x="62" y="144"/>
                    </a:lnTo>
                    <a:lnTo>
                      <a:pt x="123" y="76"/>
                    </a:lnTo>
                    <a:lnTo>
                      <a:pt x="200" y="27"/>
                    </a:lnTo>
                    <a:lnTo>
                      <a:pt x="291" y="2"/>
                    </a:lnTo>
                    <a:lnTo>
                      <a:pt x="315" y="1"/>
                    </a:lnTo>
                    <a:lnTo>
                      <a:pt x="341" y="0"/>
                    </a:lnTo>
                    <a:lnTo>
                      <a:pt x="394" y="6"/>
                    </a:lnTo>
                    <a:lnTo>
                      <a:pt x="370" y="6"/>
                    </a:lnTo>
                    <a:lnTo>
                      <a:pt x="346" y="8"/>
                    </a:lnTo>
                    <a:lnTo>
                      <a:pt x="299" y="15"/>
                    </a:lnTo>
                    <a:lnTo>
                      <a:pt x="213" y="49"/>
                    </a:lnTo>
                    <a:lnTo>
                      <a:pt x="140" y="101"/>
                    </a:lnTo>
                    <a:lnTo>
                      <a:pt x="79" y="172"/>
                    </a:lnTo>
                    <a:lnTo>
                      <a:pt x="37" y="254"/>
                    </a:lnTo>
                    <a:lnTo>
                      <a:pt x="14" y="347"/>
                    </a:lnTo>
                    <a:lnTo>
                      <a:pt x="11" y="396"/>
                    </a:lnTo>
                    <a:lnTo>
                      <a:pt x="11" y="420"/>
                    </a:lnTo>
                    <a:lnTo>
                      <a:pt x="14" y="446"/>
                    </a:lnTo>
                    <a:lnTo>
                      <a:pt x="38" y="548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A2A2A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79" name="Freeform 7"/>
              <p:cNvSpPr>
                <a:spLocks/>
              </p:cNvSpPr>
              <p:nvPr/>
            </p:nvSpPr>
            <p:spPr bwMode="auto">
              <a:xfrm>
                <a:off x="4319" y="1063"/>
                <a:ext cx="712" cy="801"/>
              </a:xfrm>
              <a:custGeom>
                <a:avLst/>
                <a:gdLst>
                  <a:gd name="T0" fmla="*/ 0 w 712"/>
                  <a:gd name="T1" fmla="*/ 567 h 801"/>
                  <a:gd name="T2" fmla="*/ 54 w 712"/>
                  <a:gd name="T3" fmla="*/ 658 h 801"/>
                  <a:gd name="T4" fmla="*/ 126 w 712"/>
                  <a:gd name="T5" fmla="*/ 727 h 801"/>
                  <a:gd name="T6" fmla="*/ 212 w 712"/>
                  <a:gd name="T7" fmla="*/ 773 h 801"/>
                  <a:gd name="T8" fmla="*/ 305 w 712"/>
                  <a:gd name="T9" fmla="*/ 798 h 801"/>
                  <a:gd name="T10" fmla="*/ 352 w 712"/>
                  <a:gd name="T11" fmla="*/ 800 h 801"/>
                  <a:gd name="T12" fmla="*/ 375 w 712"/>
                  <a:gd name="T13" fmla="*/ 800 h 801"/>
                  <a:gd name="T14" fmla="*/ 399 w 712"/>
                  <a:gd name="T15" fmla="*/ 798 h 801"/>
                  <a:gd name="T16" fmla="*/ 490 w 712"/>
                  <a:gd name="T17" fmla="*/ 774 h 801"/>
                  <a:gd name="T18" fmla="*/ 570 w 712"/>
                  <a:gd name="T19" fmla="*/ 727 h 801"/>
                  <a:gd name="T20" fmla="*/ 636 w 712"/>
                  <a:gd name="T21" fmla="*/ 652 h 801"/>
                  <a:gd name="T22" fmla="*/ 683 w 712"/>
                  <a:gd name="T23" fmla="*/ 559 h 801"/>
                  <a:gd name="T24" fmla="*/ 707 w 712"/>
                  <a:gd name="T25" fmla="*/ 461 h 801"/>
                  <a:gd name="T26" fmla="*/ 711 w 712"/>
                  <a:gd name="T27" fmla="*/ 412 h 801"/>
                  <a:gd name="T28" fmla="*/ 711 w 712"/>
                  <a:gd name="T29" fmla="*/ 388 h 801"/>
                  <a:gd name="T30" fmla="*/ 710 w 712"/>
                  <a:gd name="T31" fmla="*/ 362 h 801"/>
                  <a:gd name="T32" fmla="*/ 690 w 712"/>
                  <a:gd name="T33" fmla="*/ 266 h 801"/>
                  <a:gd name="T34" fmla="*/ 652 w 712"/>
                  <a:gd name="T35" fmla="*/ 179 h 801"/>
                  <a:gd name="T36" fmla="*/ 595 w 712"/>
                  <a:gd name="T37" fmla="*/ 103 h 801"/>
                  <a:gd name="T38" fmla="*/ 521 w 712"/>
                  <a:gd name="T39" fmla="*/ 42 h 801"/>
                  <a:gd name="T40" fmla="*/ 430 w 712"/>
                  <a:gd name="T41" fmla="*/ 0 h 801"/>
                  <a:gd name="T42" fmla="*/ 509 w 712"/>
                  <a:gd name="T43" fmla="*/ 45 h 801"/>
                  <a:gd name="T44" fmla="*/ 574 w 712"/>
                  <a:gd name="T45" fmla="*/ 106 h 801"/>
                  <a:gd name="T46" fmla="*/ 622 w 712"/>
                  <a:gd name="T47" fmla="*/ 180 h 801"/>
                  <a:gd name="T48" fmla="*/ 652 w 712"/>
                  <a:gd name="T49" fmla="*/ 263 h 801"/>
                  <a:gd name="T50" fmla="*/ 663 w 712"/>
                  <a:gd name="T51" fmla="*/ 352 h 801"/>
                  <a:gd name="T52" fmla="*/ 663 w 712"/>
                  <a:gd name="T53" fmla="*/ 374 h 801"/>
                  <a:gd name="T54" fmla="*/ 662 w 712"/>
                  <a:gd name="T55" fmla="*/ 397 h 801"/>
                  <a:gd name="T56" fmla="*/ 656 w 712"/>
                  <a:gd name="T57" fmla="*/ 442 h 801"/>
                  <a:gd name="T58" fmla="*/ 628 w 712"/>
                  <a:gd name="T59" fmla="*/ 530 h 801"/>
                  <a:gd name="T60" fmla="*/ 578 w 712"/>
                  <a:gd name="T61" fmla="*/ 613 h 801"/>
                  <a:gd name="T62" fmla="*/ 512 w 712"/>
                  <a:gd name="T63" fmla="*/ 682 h 801"/>
                  <a:gd name="T64" fmla="*/ 437 w 712"/>
                  <a:gd name="T65" fmla="*/ 729 h 801"/>
                  <a:gd name="T66" fmla="*/ 358 w 712"/>
                  <a:gd name="T67" fmla="*/ 754 h 801"/>
                  <a:gd name="T68" fmla="*/ 317 w 712"/>
                  <a:gd name="T69" fmla="*/ 759 h 801"/>
                  <a:gd name="T70" fmla="*/ 297 w 712"/>
                  <a:gd name="T71" fmla="*/ 760 h 801"/>
                  <a:gd name="T72" fmla="*/ 275 w 712"/>
                  <a:gd name="T73" fmla="*/ 759 h 801"/>
                  <a:gd name="T74" fmla="*/ 196 w 712"/>
                  <a:gd name="T75" fmla="*/ 742 h 801"/>
                  <a:gd name="T76" fmla="*/ 120 w 712"/>
                  <a:gd name="T77" fmla="*/ 704 h 801"/>
                  <a:gd name="T78" fmla="*/ 54 w 712"/>
                  <a:gd name="T79" fmla="*/ 646 h 801"/>
                  <a:gd name="T80" fmla="*/ 0 w 712"/>
                  <a:gd name="T81" fmla="*/ 567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12" h="801">
                    <a:moveTo>
                      <a:pt x="0" y="567"/>
                    </a:moveTo>
                    <a:lnTo>
                      <a:pt x="54" y="658"/>
                    </a:lnTo>
                    <a:lnTo>
                      <a:pt x="126" y="727"/>
                    </a:lnTo>
                    <a:lnTo>
                      <a:pt x="212" y="773"/>
                    </a:lnTo>
                    <a:lnTo>
                      <a:pt x="305" y="798"/>
                    </a:lnTo>
                    <a:lnTo>
                      <a:pt x="352" y="800"/>
                    </a:lnTo>
                    <a:lnTo>
                      <a:pt x="375" y="800"/>
                    </a:lnTo>
                    <a:lnTo>
                      <a:pt x="399" y="798"/>
                    </a:lnTo>
                    <a:lnTo>
                      <a:pt x="490" y="774"/>
                    </a:lnTo>
                    <a:lnTo>
                      <a:pt x="570" y="727"/>
                    </a:lnTo>
                    <a:lnTo>
                      <a:pt x="636" y="652"/>
                    </a:lnTo>
                    <a:lnTo>
                      <a:pt x="683" y="559"/>
                    </a:lnTo>
                    <a:lnTo>
                      <a:pt x="707" y="461"/>
                    </a:lnTo>
                    <a:lnTo>
                      <a:pt x="711" y="412"/>
                    </a:lnTo>
                    <a:lnTo>
                      <a:pt x="711" y="388"/>
                    </a:lnTo>
                    <a:lnTo>
                      <a:pt x="710" y="362"/>
                    </a:lnTo>
                    <a:lnTo>
                      <a:pt x="690" y="266"/>
                    </a:lnTo>
                    <a:lnTo>
                      <a:pt x="652" y="179"/>
                    </a:lnTo>
                    <a:lnTo>
                      <a:pt x="595" y="103"/>
                    </a:lnTo>
                    <a:lnTo>
                      <a:pt x="521" y="42"/>
                    </a:lnTo>
                    <a:lnTo>
                      <a:pt x="430" y="0"/>
                    </a:lnTo>
                    <a:lnTo>
                      <a:pt x="509" y="45"/>
                    </a:lnTo>
                    <a:lnTo>
                      <a:pt x="574" y="106"/>
                    </a:lnTo>
                    <a:lnTo>
                      <a:pt x="622" y="180"/>
                    </a:lnTo>
                    <a:lnTo>
                      <a:pt x="652" y="263"/>
                    </a:lnTo>
                    <a:lnTo>
                      <a:pt x="663" y="352"/>
                    </a:lnTo>
                    <a:lnTo>
                      <a:pt x="663" y="374"/>
                    </a:lnTo>
                    <a:lnTo>
                      <a:pt x="662" y="397"/>
                    </a:lnTo>
                    <a:lnTo>
                      <a:pt x="656" y="442"/>
                    </a:lnTo>
                    <a:lnTo>
                      <a:pt x="628" y="530"/>
                    </a:lnTo>
                    <a:lnTo>
                      <a:pt x="578" y="613"/>
                    </a:lnTo>
                    <a:lnTo>
                      <a:pt x="512" y="682"/>
                    </a:lnTo>
                    <a:lnTo>
                      <a:pt x="437" y="729"/>
                    </a:lnTo>
                    <a:lnTo>
                      <a:pt x="358" y="754"/>
                    </a:lnTo>
                    <a:lnTo>
                      <a:pt x="317" y="759"/>
                    </a:lnTo>
                    <a:lnTo>
                      <a:pt x="297" y="760"/>
                    </a:lnTo>
                    <a:lnTo>
                      <a:pt x="275" y="759"/>
                    </a:lnTo>
                    <a:lnTo>
                      <a:pt x="196" y="742"/>
                    </a:lnTo>
                    <a:lnTo>
                      <a:pt x="120" y="704"/>
                    </a:lnTo>
                    <a:lnTo>
                      <a:pt x="54" y="646"/>
                    </a:lnTo>
                    <a:lnTo>
                      <a:pt x="0" y="567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A2A2A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0" name="Freeform 8"/>
              <p:cNvSpPr>
                <a:spLocks/>
              </p:cNvSpPr>
              <p:nvPr/>
            </p:nvSpPr>
            <p:spPr bwMode="auto">
              <a:xfrm>
                <a:off x="4270" y="1046"/>
                <a:ext cx="712" cy="775"/>
              </a:xfrm>
              <a:custGeom>
                <a:avLst/>
                <a:gdLst>
                  <a:gd name="T0" fmla="*/ 0 w 712"/>
                  <a:gd name="T1" fmla="*/ 390 h 775"/>
                  <a:gd name="T2" fmla="*/ 14 w 712"/>
                  <a:gd name="T3" fmla="*/ 299 h 775"/>
                  <a:gd name="T4" fmla="*/ 41 w 712"/>
                  <a:gd name="T5" fmla="*/ 220 h 775"/>
                  <a:gd name="T6" fmla="*/ 78 w 712"/>
                  <a:gd name="T7" fmla="*/ 153 h 775"/>
                  <a:gd name="T8" fmla="*/ 125 w 712"/>
                  <a:gd name="T9" fmla="*/ 97 h 775"/>
                  <a:gd name="T10" fmla="*/ 179 w 712"/>
                  <a:gd name="T11" fmla="*/ 55 h 775"/>
                  <a:gd name="T12" fmla="*/ 238 w 712"/>
                  <a:gd name="T13" fmla="*/ 25 h 775"/>
                  <a:gd name="T14" fmla="*/ 300 w 712"/>
                  <a:gd name="T15" fmla="*/ 6 h 775"/>
                  <a:gd name="T16" fmla="*/ 365 w 712"/>
                  <a:gd name="T17" fmla="*/ 0 h 775"/>
                  <a:gd name="T18" fmla="*/ 397 w 712"/>
                  <a:gd name="T19" fmla="*/ 1 h 775"/>
                  <a:gd name="T20" fmla="*/ 429 w 712"/>
                  <a:gd name="T21" fmla="*/ 5 h 775"/>
                  <a:gd name="T22" fmla="*/ 490 w 712"/>
                  <a:gd name="T23" fmla="*/ 24 h 775"/>
                  <a:gd name="T24" fmla="*/ 547 w 712"/>
                  <a:gd name="T25" fmla="*/ 54 h 775"/>
                  <a:gd name="T26" fmla="*/ 600 w 712"/>
                  <a:gd name="T27" fmla="*/ 97 h 775"/>
                  <a:gd name="T28" fmla="*/ 644 w 712"/>
                  <a:gd name="T29" fmla="*/ 152 h 775"/>
                  <a:gd name="T30" fmla="*/ 678 w 712"/>
                  <a:gd name="T31" fmla="*/ 220 h 775"/>
                  <a:gd name="T32" fmla="*/ 701 w 712"/>
                  <a:gd name="T33" fmla="*/ 298 h 775"/>
                  <a:gd name="T34" fmla="*/ 711 w 712"/>
                  <a:gd name="T35" fmla="*/ 390 h 775"/>
                  <a:gd name="T36" fmla="*/ 698 w 712"/>
                  <a:gd name="T37" fmla="*/ 480 h 775"/>
                  <a:gd name="T38" fmla="*/ 672 w 712"/>
                  <a:gd name="T39" fmla="*/ 557 h 775"/>
                  <a:gd name="T40" fmla="*/ 635 w 712"/>
                  <a:gd name="T41" fmla="*/ 623 h 775"/>
                  <a:gd name="T42" fmla="*/ 589 w 712"/>
                  <a:gd name="T43" fmla="*/ 677 h 775"/>
                  <a:gd name="T44" fmla="*/ 536 w 712"/>
                  <a:gd name="T45" fmla="*/ 719 h 775"/>
                  <a:gd name="T46" fmla="*/ 478 w 712"/>
                  <a:gd name="T47" fmla="*/ 749 h 775"/>
                  <a:gd name="T48" fmla="*/ 415 w 712"/>
                  <a:gd name="T49" fmla="*/ 767 h 775"/>
                  <a:gd name="T50" fmla="*/ 351 w 712"/>
                  <a:gd name="T51" fmla="*/ 774 h 775"/>
                  <a:gd name="T52" fmla="*/ 226 w 712"/>
                  <a:gd name="T53" fmla="*/ 752 h 775"/>
                  <a:gd name="T54" fmla="*/ 169 w 712"/>
                  <a:gd name="T55" fmla="*/ 722 h 775"/>
                  <a:gd name="T56" fmla="*/ 116 w 712"/>
                  <a:gd name="T57" fmla="*/ 680 h 775"/>
                  <a:gd name="T58" fmla="*/ 72 w 712"/>
                  <a:gd name="T59" fmla="*/ 626 h 775"/>
                  <a:gd name="T60" fmla="*/ 36 w 712"/>
                  <a:gd name="T61" fmla="*/ 560 h 775"/>
                  <a:gd name="T62" fmla="*/ 12 w 712"/>
                  <a:gd name="T63" fmla="*/ 482 h 775"/>
                  <a:gd name="T64" fmla="*/ 0 w 712"/>
                  <a:gd name="T65" fmla="*/ 39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2" h="775">
                    <a:moveTo>
                      <a:pt x="0" y="390"/>
                    </a:moveTo>
                    <a:lnTo>
                      <a:pt x="14" y="299"/>
                    </a:lnTo>
                    <a:lnTo>
                      <a:pt x="41" y="220"/>
                    </a:lnTo>
                    <a:lnTo>
                      <a:pt x="78" y="153"/>
                    </a:lnTo>
                    <a:lnTo>
                      <a:pt x="125" y="97"/>
                    </a:lnTo>
                    <a:lnTo>
                      <a:pt x="179" y="55"/>
                    </a:lnTo>
                    <a:lnTo>
                      <a:pt x="238" y="25"/>
                    </a:lnTo>
                    <a:lnTo>
                      <a:pt x="300" y="6"/>
                    </a:lnTo>
                    <a:lnTo>
                      <a:pt x="365" y="0"/>
                    </a:lnTo>
                    <a:lnTo>
                      <a:pt x="397" y="1"/>
                    </a:lnTo>
                    <a:lnTo>
                      <a:pt x="429" y="5"/>
                    </a:lnTo>
                    <a:lnTo>
                      <a:pt x="490" y="24"/>
                    </a:lnTo>
                    <a:lnTo>
                      <a:pt x="547" y="54"/>
                    </a:lnTo>
                    <a:lnTo>
                      <a:pt x="600" y="97"/>
                    </a:lnTo>
                    <a:lnTo>
                      <a:pt x="644" y="152"/>
                    </a:lnTo>
                    <a:lnTo>
                      <a:pt x="678" y="220"/>
                    </a:lnTo>
                    <a:lnTo>
                      <a:pt x="701" y="298"/>
                    </a:lnTo>
                    <a:lnTo>
                      <a:pt x="711" y="390"/>
                    </a:lnTo>
                    <a:lnTo>
                      <a:pt x="698" y="480"/>
                    </a:lnTo>
                    <a:lnTo>
                      <a:pt x="672" y="557"/>
                    </a:lnTo>
                    <a:lnTo>
                      <a:pt x="635" y="623"/>
                    </a:lnTo>
                    <a:lnTo>
                      <a:pt x="589" y="677"/>
                    </a:lnTo>
                    <a:lnTo>
                      <a:pt x="536" y="719"/>
                    </a:lnTo>
                    <a:lnTo>
                      <a:pt x="478" y="749"/>
                    </a:lnTo>
                    <a:lnTo>
                      <a:pt x="415" y="767"/>
                    </a:lnTo>
                    <a:lnTo>
                      <a:pt x="351" y="774"/>
                    </a:lnTo>
                    <a:lnTo>
                      <a:pt x="226" y="752"/>
                    </a:lnTo>
                    <a:lnTo>
                      <a:pt x="169" y="722"/>
                    </a:lnTo>
                    <a:lnTo>
                      <a:pt x="116" y="680"/>
                    </a:lnTo>
                    <a:lnTo>
                      <a:pt x="72" y="626"/>
                    </a:lnTo>
                    <a:lnTo>
                      <a:pt x="36" y="560"/>
                    </a:lnTo>
                    <a:lnTo>
                      <a:pt x="12" y="482"/>
                    </a:lnTo>
                    <a:lnTo>
                      <a:pt x="0" y="390"/>
                    </a:lnTo>
                  </a:path>
                </a:pathLst>
              </a:custGeom>
              <a:noFill/>
              <a:ln w="12700" cap="rnd" cmpd="sng">
                <a:solidFill>
                  <a:srgbClr val="72727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1" name="Freeform 9"/>
              <p:cNvSpPr>
                <a:spLocks/>
              </p:cNvSpPr>
              <p:nvPr/>
            </p:nvSpPr>
            <p:spPr bwMode="auto">
              <a:xfrm>
                <a:off x="3623" y="1758"/>
                <a:ext cx="693" cy="728"/>
              </a:xfrm>
              <a:custGeom>
                <a:avLst/>
                <a:gdLst>
                  <a:gd name="T0" fmla="*/ 578 w 693"/>
                  <a:gd name="T1" fmla="*/ 91 h 728"/>
                  <a:gd name="T2" fmla="*/ 605 w 693"/>
                  <a:gd name="T3" fmla="*/ 63 h 728"/>
                  <a:gd name="T4" fmla="*/ 622 w 693"/>
                  <a:gd name="T5" fmla="*/ 30 h 728"/>
                  <a:gd name="T6" fmla="*/ 621 w 693"/>
                  <a:gd name="T7" fmla="*/ 13 h 728"/>
                  <a:gd name="T8" fmla="*/ 612 w 693"/>
                  <a:gd name="T9" fmla="*/ 0 h 728"/>
                  <a:gd name="T10" fmla="*/ 657 w 693"/>
                  <a:gd name="T11" fmla="*/ 44 h 728"/>
                  <a:gd name="T12" fmla="*/ 692 w 693"/>
                  <a:gd name="T13" fmla="*/ 100 h 728"/>
                  <a:gd name="T14" fmla="*/ 671 w 693"/>
                  <a:gd name="T15" fmla="*/ 125 h 728"/>
                  <a:gd name="T16" fmla="*/ 42 w 693"/>
                  <a:gd name="T17" fmla="*/ 727 h 728"/>
                  <a:gd name="T18" fmla="*/ 44 w 693"/>
                  <a:gd name="T19" fmla="*/ 710 h 728"/>
                  <a:gd name="T20" fmla="*/ 35 w 693"/>
                  <a:gd name="T21" fmla="*/ 687 h 728"/>
                  <a:gd name="T22" fmla="*/ 0 w 693"/>
                  <a:gd name="T23" fmla="*/ 636 h 728"/>
                  <a:gd name="T24" fmla="*/ 578 w 693"/>
                  <a:gd name="T25" fmla="*/ 9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3" h="728">
                    <a:moveTo>
                      <a:pt x="578" y="91"/>
                    </a:moveTo>
                    <a:lnTo>
                      <a:pt x="605" y="63"/>
                    </a:lnTo>
                    <a:lnTo>
                      <a:pt x="622" y="30"/>
                    </a:lnTo>
                    <a:lnTo>
                      <a:pt x="621" y="13"/>
                    </a:lnTo>
                    <a:lnTo>
                      <a:pt x="612" y="0"/>
                    </a:lnTo>
                    <a:lnTo>
                      <a:pt x="657" y="44"/>
                    </a:lnTo>
                    <a:lnTo>
                      <a:pt x="692" y="100"/>
                    </a:lnTo>
                    <a:lnTo>
                      <a:pt x="671" y="125"/>
                    </a:lnTo>
                    <a:lnTo>
                      <a:pt x="42" y="727"/>
                    </a:lnTo>
                    <a:lnTo>
                      <a:pt x="44" y="710"/>
                    </a:lnTo>
                    <a:lnTo>
                      <a:pt x="35" y="687"/>
                    </a:lnTo>
                    <a:lnTo>
                      <a:pt x="0" y="636"/>
                    </a:lnTo>
                    <a:lnTo>
                      <a:pt x="578" y="9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8F8F8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2" name="Freeform 10"/>
              <p:cNvSpPr>
                <a:spLocks/>
              </p:cNvSpPr>
              <p:nvPr/>
            </p:nvSpPr>
            <p:spPr bwMode="auto">
              <a:xfrm>
                <a:off x="3579" y="1758"/>
                <a:ext cx="667" cy="635"/>
              </a:xfrm>
              <a:custGeom>
                <a:avLst/>
                <a:gdLst>
                  <a:gd name="T0" fmla="*/ 622 w 667"/>
                  <a:gd name="T1" fmla="*/ 91 h 635"/>
                  <a:gd name="T2" fmla="*/ 649 w 667"/>
                  <a:gd name="T3" fmla="*/ 63 h 635"/>
                  <a:gd name="T4" fmla="*/ 666 w 667"/>
                  <a:gd name="T5" fmla="*/ 30 h 635"/>
                  <a:gd name="T6" fmla="*/ 665 w 667"/>
                  <a:gd name="T7" fmla="*/ 13 h 635"/>
                  <a:gd name="T8" fmla="*/ 656 w 667"/>
                  <a:gd name="T9" fmla="*/ 0 h 635"/>
                  <a:gd name="T10" fmla="*/ 645 w 667"/>
                  <a:gd name="T11" fmla="*/ 1 h 635"/>
                  <a:gd name="T12" fmla="*/ 637 w 667"/>
                  <a:gd name="T13" fmla="*/ 7 h 635"/>
                  <a:gd name="T14" fmla="*/ 0 w 667"/>
                  <a:gd name="T15" fmla="*/ 601 h 635"/>
                  <a:gd name="T16" fmla="*/ 15 w 667"/>
                  <a:gd name="T17" fmla="*/ 608 h 635"/>
                  <a:gd name="T18" fmla="*/ 44 w 667"/>
                  <a:gd name="T19" fmla="*/ 634 h 635"/>
                  <a:gd name="T20" fmla="*/ 622 w 667"/>
                  <a:gd name="T21" fmla="*/ 91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7" h="635">
                    <a:moveTo>
                      <a:pt x="622" y="91"/>
                    </a:moveTo>
                    <a:lnTo>
                      <a:pt x="649" y="63"/>
                    </a:lnTo>
                    <a:lnTo>
                      <a:pt x="666" y="30"/>
                    </a:lnTo>
                    <a:lnTo>
                      <a:pt x="665" y="13"/>
                    </a:lnTo>
                    <a:lnTo>
                      <a:pt x="656" y="0"/>
                    </a:lnTo>
                    <a:lnTo>
                      <a:pt x="645" y="1"/>
                    </a:lnTo>
                    <a:lnTo>
                      <a:pt x="637" y="7"/>
                    </a:lnTo>
                    <a:lnTo>
                      <a:pt x="0" y="601"/>
                    </a:lnTo>
                    <a:lnTo>
                      <a:pt x="15" y="608"/>
                    </a:lnTo>
                    <a:lnTo>
                      <a:pt x="44" y="634"/>
                    </a:lnTo>
                    <a:lnTo>
                      <a:pt x="622" y="91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3" name="Freeform 11"/>
              <p:cNvSpPr>
                <a:spLocks/>
              </p:cNvSpPr>
              <p:nvPr/>
            </p:nvSpPr>
            <p:spPr bwMode="auto">
              <a:xfrm>
                <a:off x="3578" y="2359"/>
                <a:ext cx="93" cy="125"/>
              </a:xfrm>
              <a:custGeom>
                <a:avLst/>
                <a:gdLst>
                  <a:gd name="T0" fmla="*/ 58 w 93"/>
                  <a:gd name="T1" fmla="*/ 46 h 125"/>
                  <a:gd name="T2" fmla="*/ 23 w 93"/>
                  <a:gd name="T3" fmla="*/ 8 h 125"/>
                  <a:gd name="T4" fmla="*/ 10 w 93"/>
                  <a:gd name="T5" fmla="*/ 0 h 125"/>
                  <a:gd name="T6" fmla="*/ 1 w 93"/>
                  <a:gd name="T7" fmla="*/ 0 h 125"/>
                  <a:gd name="T8" fmla="*/ 0 w 93"/>
                  <a:gd name="T9" fmla="*/ 11 h 125"/>
                  <a:gd name="T10" fmla="*/ 6 w 93"/>
                  <a:gd name="T11" fmla="*/ 31 h 125"/>
                  <a:gd name="T12" fmla="*/ 33 w 93"/>
                  <a:gd name="T13" fmla="*/ 78 h 125"/>
                  <a:gd name="T14" fmla="*/ 68 w 93"/>
                  <a:gd name="T15" fmla="*/ 115 h 125"/>
                  <a:gd name="T16" fmla="*/ 82 w 93"/>
                  <a:gd name="T17" fmla="*/ 124 h 125"/>
                  <a:gd name="T18" fmla="*/ 91 w 93"/>
                  <a:gd name="T19" fmla="*/ 123 h 125"/>
                  <a:gd name="T20" fmla="*/ 92 w 93"/>
                  <a:gd name="T21" fmla="*/ 113 h 125"/>
                  <a:gd name="T22" fmla="*/ 86 w 93"/>
                  <a:gd name="T23" fmla="*/ 93 h 125"/>
                  <a:gd name="T24" fmla="*/ 58 w 93"/>
                  <a:gd name="T25" fmla="*/ 4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" h="125">
                    <a:moveTo>
                      <a:pt x="58" y="46"/>
                    </a:moveTo>
                    <a:lnTo>
                      <a:pt x="23" y="8"/>
                    </a:lnTo>
                    <a:lnTo>
                      <a:pt x="10" y="0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6" y="31"/>
                    </a:lnTo>
                    <a:lnTo>
                      <a:pt x="33" y="78"/>
                    </a:lnTo>
                    <a:lnTo>
                      <a:pt x="68" y="115"/>
                    </a:lnTo>
                    <a:lnTo>
                      <a:pt x="82" y="124"/>
                    </a:lnTo>
                    <a:lnTo>
                      <a:pt x="91" y="123"/>
                    </a:lnTo>
                    <a:lnTo>
                      <a:pt x="92" y="113"/>
                    </a:lnTo>
                    <a:lnTo>
                      <a:pt x="86" y="93"/>
                    </a:lnTo>
                    <a:lnTo>
                      <a:pt x="58" y="46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4" name="Line 12"/>
              <p:cNvSpPr>
                <a:spLocks noChangeShapeType="1"/>
              </p:cNvSpPr>
              <p:nvPr/>
            </p:nvSpPr>
            <p:spPr bwMode="auto">
              <a:xfrm flipH="1">
                <a:off x="3621" y="1883"/>
                <a:ext cx="548" cy="50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885" name="Line 13"/>
              <p:cNvSpPr>
                <a:spLocks noChangeShapeType="1"/>
              </p:cNvSpPr>
              <p:nvPr/>
            </p:nvSpPr>
            <p:spPr bwMode="auto">
              <a:xfrm flipH="1">
                <a:off x="3661" y="1848"/>
                <a:ext cx="649" cy="610"/>
              </a:xfrm>
              <a:prstGeom prst="line">
                <a:avLst/>
              </a:prstGeom>
              <a:noFill/>
              <a:ln w="12700">
                <a:solidFill>
                  <a:srgbClr val="D2D2D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886" name="Freeform 14"/>
              <p:cNvSpPr>
                <a:spLocks/>
              </p:cNvSpPr>
              <p:nvPr/>
            </p:nvSpPr>
            <p:spPr bwMode="auto">
              <a:xfrm>
                <a:off x="4234" y="1704"/>
                <a:ext cx="151" cy="155"/>
              </a:xfrm>
              <a:custGeom>
                <a:avLst/>
                <a:gdLst>
                  <a:gd name="T0" fmla="*/ 150 w 151"/>
                  <a:gd name="T1" fmla="*/ 30 h 155"/>
                  <a:gd name="T2" fmla="*/ 124 w 151"/>
                  <a:gd name="T3" fmla="*/ 56 h 155"/>
                  <a:gd name="T4" fmla="*/ 108 w 151"/>
                  <a:gd name="T5" fmla="*/ 77 h 155"/>
                  <a:gd name="T6" fmla="*/ 95 w 151"/>
                  <a:gd name="T7" fmla="*/ 91 h 155"/>
                  <a:gd name="T8" fmla="*/ 87 w 151"/>
                  <a:gd name="T9" fmla="*/ 110 h 155"/>
                  <a:gd name="T10" fmla="*/ 83 w 151"/>
                  <a:gd name="T11" fmla="*/ 140 h 155"/>
                  <a:gd name="T12" fmla="*/ 83 w 151"/>
                  <a:gd name="T13" fmla="*/ 147 h 155"/>
                  <a:gd name="T14" fmla="*/ 81 w 151"/>
                  <a:gd name="T15" fmla="*/ 154 h 155"/>
                  <a:gd name="T16" fmla="*/ 34 w 151"/>
                  <a:gd name="T17" fmla="*/ 84 h 155"/>
                  <a:gd name="T18" fmla="*/ 0 w 151"/>
                  <a:gd name="T19" fmla="*/ 54 h 155"/>
                  <a:gd name="T20" fmla="*/ 7 w 151"/>
                  <a:gd name="T21" fmla="*/ 51 h 155"/>
                  <a:gd name="T22" fmla="*/ 21 w 151"/>
                  <a:gd name="T23" fmla="*/ 54 h 155"/>
                  <a:gd name="T24" fmla="*/ 41 w 151"/>
                  <a:gd name="T25" fmla="*/ 51 h 155"/>
                  <a:gd name="T26" fmla="*/ 60 w 151"/>
                  <a:gd name="T27" fmla="*/ 44 h 155"/>
                  <a:gd name="T28" fmla="*/ 78 w 151"/>
                  <a:gd name="T29" fmla="*/ 35 h 155"/>
                  <a:gd name="T30" fmla="*/ 102 w 151"/>
                  <a:gd name="T31" fmla="*/ 19 h 155"/>
                  <a:gd name="T32" fmla="*/ 124 w 151"/>
                  <a:gd name="T33" fmla="*/ 0 h 155"/>
                  <a:gd name="T34" fmla="*/ 150 w 151"/>
                  <a:gd name="T35" fmla="*/ 3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1" h="155">
                    <a:moveTo>
                      <a:pt x="150" y="30"/>
                    </a:moveTo>
                    <a:lnTo>
                      <a:pt x="124" y="56"/>
                    </a:lnTo>
                    <a:lnTo>
                      <a:pt x="108" y="77"/>
                    </a:lnTo>
                    <a:lnTo>
                      <a:pt x="95" y="91"/>
                    </a:lnTo>
                    <a:lnTo>
                      <a:pt x="87" y="110"/>
                    </a:lnTo>
                    <a:lnTo>
                      <a:pt x="83" y="140"/>
                    </a:lnTo>
                    <a:lnTo>
                      <a:pt x="83" y="147"/>
                    </a:lnTo>
                    <a:lnTo>
                      <a:pt x="81" y="154"/>
                    </a:lnTo>
                    <a:lnTo>
                      <a:pt x="34" y="84"/>
                    </a:lnTo>
                    <a:lnTo>
                      <a:pt x="0" y="54"/>
                    </a:lnTo>
                    <a:lnTo>
                      <a:pt x="7" y="51"/>
                    </a:lnTo>
                    <a:lnTo>
                      <a:pt x="21" y="54"/>
                    </a:lnTo>
                    <a:lnTo>
                      <a:pt x="41" y="51"/>
                    </a:lnTo>
                    <a:lnTo>
                      <a:pt x="60" y="44"/>
                    </a:lnTo>
                    <a:lnTo>
                      <a:pt x="78" y="35"/>
                    </a:lnTo>
                    <a:lnTo>
                      <a:pt x="102" y="19"/>
                    </a:lnTo>
                    <a:lnTo>
                      <a:pt x="124" y="0"/>
                    </a:lnTo>
                    <a:lnTo>
                      <a:pt x="150" y="30"/>
                    </a:lnTo>
                  </a:path>
                </a:pathLst>
              </a:custGeom>
              <a:solidFill>
                <a:srgbClr val="E1E1E1"/>
              </a:solidFill>
              <a:ln w="12700" cap="rnd" cmpd="sng">
                <a:solidFill>
                  <a:srgbClr val="72727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7" name="Freeform 15"/>
              <p:cNvSpPr>
                <a:spLocks/>
              </p:cNvSpPr>
              <p:nvPr/>
            </p:nvSpPr>
            <p:spPr bwMode="auto">
              <a:xfrm>
                <a:off x="4167" y="1778"/>
                <a:ext cx="99" cy="102"/>
              </a:xfrm>
              <a:custGeom>
                <a:avLst/>
                <a:gdLst>
                  <a:gd name="T0" fmla="*/ 78 w 99"/>
                  <a:gd name="T1" fmla="*/ 0 h 102"/>
                  <a:gd name="T2" fmla="*/ 74 w 99"/>
                  <a:gd name="T3" fmla="*/ 21 h 102"/>
                  <a:gd name="T4" fmla="*/ 55 w 99"/>
                  <a:gd name="T5" fmla="*/ 50 h 102"/>
                  <a:gd name="T6" fmla="*/ 0 w 99"/>
                  <a:gd name="T7" fmla="*/ 101 h 102"/>
                  <a:gd name="T8" fmla="*/ 67 w 99"/>
                  <a:gd name="T9" fmla="*/ 66 h 102"/>
                  <a:gd name="T10" fmla="*/ 91 w 99"/>
                  <a:gd name="T11" fmla="*/ 50 h 102"/>
                  <a:gd name="T12" fmla="*/ 98 w 99"/>
                  <a:gd name="T13" fmla="*/ 37 h 102"/>
                  <a:gd name="T14" fmla="*/ 98 w 99"/>
                  <a:gd name="T15" fmla="*/ 28 h 102"/>
                  <a:gd name="T16" fmla="*/ 95 w 99"/>
                  <a:gd name="T17" fmla="*/ 17 h 102"/>
                  <a:gd name="T18" fmla="*/ 85 w 99"/>
                  <a:gd name="T19" fmla="*/ 4 h 102"/>
                  <a:gd name="T20" fmla="*/ 78 w 99"/>
                  <a:gd name="T21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02">
                    <a:moveTo>
                      <a:pt x="78" y="0"/>
                    </a:moveTo>
                    <a:lnTo>
                      <a:pt x="74" y="21"/>
                    </a:lnTo>
                    <a:lnTo>
                      <a:pt x="55" y="50"/>
                    </a:lnTo>
                    <a:lnTo>
                      <a:pt x="0" y="101"/>
                    </a:lnTo>
                    <a:lnTo>
                      <a:pt x="67" y="66"/>
                    </a:lnTo>
                    <a:lnTo>
                      <a:pt x="91" y="50"/>
                    </a:lnTo>
                    <a:lnTo>
                      <a:pt x="98" y="37"/>
                    </a:lnTo>
                    <a:lnTo>
                      <a:pt x="98" y="28"/>
                    </a:lnTo>
                    <a:lnTo>
                      <a:pt x="95" y="17"/>
                    </a:lnTo>
                    <a:lnTo>
                      <a:pt x="85" y="4"/>
                    </a:lnTo>
                    <a:lnTo>
                      <a:pt x="78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88" name="Freeform 16"/>
              <p:cNvSpPr>
                <a:spLocks/>
              </p:cNvSpPr>
              <p:nvPr/>
            </p:nvSpPr>
            <p:spPr bwMode="auto">
              <a:xfrm>
                <a:off x="4289" y="1727"/>
                <a:ext cx="85" cy="97"/>
              </a:xfrm>
              <a:custGeom>
                <a:avLst/>
                <a:gdLst>
                  <a:gd name="T0" fmla="*/ 84 w 85"/>
                  <a:gd name="T1" fmla="*/ 5 h 97"/>
                  <a:gd name="T2" fmla="*/ 42 w 85"/>
                  <a:gd name="T3" fmla="*/ 50 h 97"/>
                  <a:gd name="T4" fmla="*/ 21 w 85"/>
                  <a:gd name="T5" fmla="*/ 96 h 97"/>
                  <a:gd name="T6" fmla="*/ 17 w 85"/>
                  <a:gd name="T7" fmla="*/ 92 h 97"/>
                  <a:gd name="T8" fmla="*/ 8 w 85"/>
                  <a:gd name="T9" fmla="*/ 75 h 97"/>
                  <a:gd name="T10" fmla="*/ 0 w 85"/>
                  <a:gd name="T11" fmla="*/ 63 h 97"/>
                  <a:gd name="T12" fmla="*/ 38 w 85"/>
                  <a:gd name="T13" fmla="*/ 42 h 97"/>
                  <a:gd name="T14" fmla="*/ 78 w 85"/>
                  <a:gd name="T15" fmla="*/ 0 h 97"/>
                  <a:gd name="T16" fmla="*/ 84 w 85"/>
                  <a:gd name="T17" fmla="*/ 5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97">
                    <a:moveTo>
                      <a:pt x="84" y="5"/>
                    </a:moveTo>
                    <a:lnTo>
                      <a:pt x="42" y="50"/>
                    </a:lnTo>
                    <a:lnTo>
                      <a:pt x="21" y="96"/>
                    </a:lnTo>
                    <a:lnTo>
                      <a:pt x="17" y="92"/>
                    </a:lnTo>
                    <a:lnTo>
                      <a:pt x="8" y="75"/>
                    </a:lnTo>
                    <a:lnTo>
                      <a:pt x="0" y="63"/>
                    </a:lnTo>
                    <a:lnTo>
                      <a:pt x="38" y="42"/>
                    </a:lnTo>
                    <a:lnTo>
                      <a:pt x="78" y="0"/>
                    </a:lnTo>
                    <a:lnTo>
                      <a:pt x="84" y="5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E1E1E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7889" name="Rectangle 17"/>
          <p:cNvSpPr>
            <a:spLocks noChangeArrowheads="1"/>
          </p:cNvSpPr>
          <p:nvPr/>
        </p:nvSpPr>
        <p:spPr bwMode="auto">
          <a:xfrm>
            <a:off x="990600" y="4419600"/>
            <a:ext cx="7280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spcBef>
                <a:spcPct val="20000"/>
              </a:spcBef>
              <a:buClrTx/>
              <a:buSzTx/>
              <a:buFontTx/>
              <a:buNone/>
            </a:pPr>
            <a:r>
              <a:rPr lang="de-DE" altLang="en-US" i="1">
                <a:solidFill>
                  <a:srgbClr val="000000"/>
                </a:solidFill>
              </a:rPr>
              <a:t>Hier kommen die berüchtigten back-up-Folien ...</a:t>
            </a:r>
          </a:p>
        </p:txBody>
      </p:sp>
    </p:spTree>
  </p:cSld>
  <p:clrMapOvr>
    <a:masterClrMapping/>
  </p:clrMapOvr>
  <p:transition spd="med">
    <p:sndAc>
      <p:stSnd>
        <p:snd r:embed="rId3" name="K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Auslöser - Warum machen wir das Projekt?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Intern festgestellte Sicherheitslücken</a:t>
            </a:r>
          </a:p>
          <a:p>
            <a:pPr lvl="1"/>
            <a:r>
              <a:rPr lang="de-DE" altLang="en-US"/>
              <a:t>Mangelhafte Auskunftsfähigkeit (z.B. Patch-Level)</a:t>
            </a:r>
          </a:p>
          <a:p>
            <a:pPr lvl="1"/>
            <a:r>
              <a:rPr lang="de-DE" altLang="en-US"/>
              <a:t>Im 1. Workshop zusammengetragene Anforderungen.</a:t>
            </a:r>
          </a:p>
          <a:p>
            <a:r>
              <a:rPr lang="de-DE" altLang="en-US"/>
              <a:t>Hinweise externer Auditoren</a:t>
            </a:r>
          </a:p>
          <a:p>
            <a:pPr lvl="1"/>
            <a:r>
              <a:rPr lang="de-DE" altLang="en-US"/>
              <a:t>Fragen nach den Gründen unterschiedlicher Verschlüsselungsstärken konnten nicht beantwortet werden.</a:t>
            </a:r>
          </a:p>
          <a:p>
            <a:r>
              <a:rPr lang="de-DE" altLang="en-US"/>
              <a:t>Deutsche Bundesbank</a:t>
            </a:r>
          </a:p>
          <a:p>
            <a:pPr lvl="1"/>
            <a:r>
              <a:rPr lang="de-DE" altLang="en-US"/>
              <a:t>Regularien aus „</a:t>
            </a:r>
            <a:r>
              <a:rPr lang="de-DE" altLang="en-US" i="1"/>
              <a:t>Electronic Banking aus bankenaufsichtlicher Perspektive</a:t>
            </a:r>
            <a:r>
              <a:rPr lang="de-DE" altLang="en-US"/>
              <a:t>“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Rahmenbedingungen - Was müssen wir beachten?</a:t>
            </a: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Globale Gültigkeit – Die Ergebnisse sind weltweit gültig.</a:t>
            </a:r>
          </a:p>
          <a:p>
            <a:r>
              <a:rPr lang="de-DE" altLang="en-US"/>
              <a:t>Die relevanten Regularien der Bank müssen beachtet werden ...</a:t>
            </a:r>
          </a:p>
          <a:p>
            <a:pPr lvl="1"/>
            <a:r>
              <a:rPr lang="de-DE" altLang="en-US"/>
              <a:t>HB 001 – e-Business-Handbuch</a:t>
            </a:r>
          </a:p>
          <a:p>
            <a:pPr lvl="1"/>
            <a:r>
              <a:rPr lang="de-DE" altLang="en-US"/>
              <a:t>HB 002 - Richtlinien zur Informationssicherheit</a:t>
            </a:r>
          </a:p>
          <a:p>
            <a:pPr lvl="1"/>
            <a:r>
              <a:rPr lang="de-DE" altLang="en-US"/>
              <a:t>HB 003 - Mindeststandards für bankweite Projektarbeit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7ECA61F-7EF9-48F0-A67A-3AE2199C3404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9FF-04CD-4FAC-846B-8AEBDF270FC4}" type="slidenum">
              <a:rPr lang="de-DE" altLang="en-US"/>
              <a:pPr/>
              <a:t>6</a:t>
            </a:fld>
            <a:endParaRPr lang="de-DE" altLang="en-US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Tagesziel - Was wollen wir heute erreichen?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altLang="en-US" i="1"/>
              <a:t>Am Ende der heutigen Veranstaltung sollen bekannt sein...</a:t>
            </a:r>
            <a:br>
              <a:rPr lang="de-DE" altLang="en-US" i="1"/>
            </a:br>
            <a:endParaRPr lang="de-DE" altLang="en-US" i="1"/>
          </a:p>
          <a:p>
            <a:pPr lvl="1"/>
            <a:r>
              <a:rPr lang="de-DE" altLang="en-US" sz="2000"/>
              <a:t>die Projekt</a:t>
            </a:r>
            <a:r>
              <a:rPr lang="de-DE" altLang="en-US" sz="2000" b="1"/>
              <a:t>ziele</a:t>
            </a:r>
            <a:r>
              <a:rPr lang="de-DE" altLang="en-US" sz="2000"/>
              <a:t>,</a:t>
            </a:r>
          </a:p>
          <a:p>
            <a:pPr lvl="1"/>
            <a:r>
              <a:rPr lang="de-DE" altLang="en-US" sz="2000"/>
              <a:t>die </a:t>
            </a:r>
            <a:r>
              <a:rPr lang="de-DE" altLang="en-US" sz="2000" b="1"/>
              <a:t>Arbeitspakete</a:t>
            </a:r>
          </a:p>
          <a:p>
            <a:pPr lvl="1"/>
            <a:r>
              <a:rPr lang="de-DE" altLang="en-US" sz="2000" b="1"/>
              <a:t>Teilprojekte</a:t>
            </a:r>
            <a:r>
              <a:rPr lang="de-DE" altLang="en-US" sz="2000"/>
              <a:t> und </a:t>
            </a:r>
            <a:r>
              <a:rPr lang="de-DE" altLang="en-US" sz="2000" b="1"/>
              <a:t>Unteraufträge</a:t>
            </a:r>
          </a:p>
          <a:p>
            <a:pPr lvl="1"/>
            <a:r>
              <a:rPr lang="de-DE" altLang="en-US" sz="2000"/>
              <a:t>die Projekt</a:t>
            </a:r>
            <a:r>
              <a:rPr lang="de-DE" altLang="en-US" sz="2000" b="1"/>
              <a:t>phasen</a:t>
            </a:r>
            <a:r>
              <a:rPr lang="de-DE" altLang="en-US" sz="2000"/>
              <a:t> und </a:t>
            </a:r>
            <a:r>
              <a:rPr lang="de-DE" altLang="en-US" sz="2000" b="1"/>
              <a:t>Meilensteine</a:t>
            </a:r>
            <a:r>
              <a:rPr lang="de-DE" altLang="en-US" sz="2000"/>
              <a:t>,</a:t>
            </a:r>
          </a:p>
          <a:p>
            <a:pPr lvl="1"/>
            <a:r>
              <a:rPr lang="de-DE" altLang="en-US" sz="2000"/>
              <a:t>die </a:t>
            </a:r>
            <a:r>
              <a:rPr lang="de-DE" altLang="en-US" sz="2000" b="1" i="1"/>
              <a:t>Ownership</a:t>
            </a:r>
            <a:r>
              <a:rPr lang="de-DE" altLang="en-US" sz="2000"/>
              <a:t> der Arbeitspakete,</a:t>
            </a:r>
          </a:p>
          <a:p>
            <a:pPr lvl="1"/>
            <a:r>
              <a:rPr lang="de-DE" altLang="en-US" sz="2000"/>
              <a:t>die </a:t>
            </a:r>
            <a:r>
              <a:rPr lang="de-DE" altLang="en-US" sz="2000" b="1"/>
              <a:t>Projektorganisation</a:t>
            </a:r>
            <a:r>
              <a:rPr lang="de-DE" altLang="en-US" sz="2000"/>
              <a:t> und die </a:t>
            </a:r>
            <a:r>
              <a:rPr lang="de-DE" altLang="en-US" sz="2000" b="1"/>
              <a:t>Verfahren</a:t>
            </a:r>
            <a:r>
              <a:rPr lang="de-DE" altLang="en-US" sz="2000"/>
              <a:t> des Projektmanagements.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F5F9903-94D7-4904-9D9A-0CFA3D9D4BAA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E4C9-3E90-48D2-A4C0-CF0C2EC8813C}" type="slidenum">
              <a:rPr lang="de-DE" altLang="en-US"/>
              <a:pPr/>
              <a:t>7</a:t>
            </a:fld>
            <a:endParaRPr lang="de-DE" altLang="en-US"/>
          </a:p>
        </p:txBody>
      </p:sp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900"/>
              <a:t>Agenda - Vorstellung der Teilnehmer</a:t>
            </a:r>
          </a:p>
        </p:txBody>
      </p:sp>
      <p:sp>
        <p:nvSpPr>
          <p:cNvPr id="222211" name="Rectangle 1027"/>
          <p:cNvSpPr>
            <a:spLocks noChangeArrowheads="1"/>
          </p:cNvSpPr>
          <p:nvPr/>
        </p:nvSpPr>
        <p:spPr bwMode="auto">
          <a:xfrm>
            <a:off x="381000" y="1803400"/>
            <a:ext cx="8382000" cy="330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22212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 sz="1800"/>
              <a:t>Start	Thema	Person</a:t>
            </a:r>
            <a:endParaRPr lang="de-DE" altLang="en-US" sz="1800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 sz="1800"/>
              <a:t>16 Uhr 30	--- Ende der Veranstaltung ---</a:t>
            </a:r>
          </a:p>
        </p:txBody>
      </p:sp>
      <p:sp>
        <p:nvSpPr>
          <p:cNvPr id="222213" name="Line 1029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1144C755-26BA-43D4-9FD6-827EA6E09E8E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3B10-C0D0-4C66-8F6D-DCEBE8C42924}" type="slidenum">
              <a:rPr lang="de-DE" altLang="en-US"/>
              <a:pPr/>
              <a:t>8</a:t>
            </a:fld>
            <a:endParaRPr lang="de-DE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Die Projektteilnehmer stellen sich vor ...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b="1"/>
              <a:t>Aus welchen </a:t>
            </a:r>
            <a:r>
              <a:rPr lang="de-DE" altLang="en-US"/>
              <a:t>Unternehmen</a:t>
            </a:r>
            <a:r>
              <a:rPr lang="de-DE" altLang="en-US" b="1"/>
              <a:t>, Einheiten kommen Sie?</a:t>
            </a:r>
          </a:p>
          <a:p>
            <a:r>
              <a:rPr lang="de-DE" altLang="en-US" b="1"/>
              <a:t>Welche </a:t>
            </a:r>
            <a:r>
              <a:rPr lang="de-DE" altLang="en-US"/>
              <a:t>Rolle</a:t>
            </a:r>
            <a:r>
              <a:rPr lang="de-DE" altLang="en-US" b="1"/>
              <a:t> nehmen Sie im Projekt wahr? (Projektarbeit, Projektleitung, Projektverantwortung, Review ...)</a:t>
            </a:r>
          </a:p>
          <a:p>
            <a:r>
              <a:rPr lang="de-DE" altLang="en-US" b="1"/>
              <a:t>An welchen inhaltlichen </a:t>
            </a:r>
            <a:r>
              <a:rPr lang="de-DE" altLang="en-US"/>
              <a:t>Schwerpunkten</a:t>
            </a:r>
            <a:r>
              <a:rPr lang="de-DE" altLang="en-US" b="1"/>
              <a:t> möchten Sie mitwirken?</a:t>
            </a:r>
          </a:p>
          <a:p>
            <a:r>
              <a:rPr lang="de-DE" altLang="en-US" b="1"/>
              <a:t>Welchen spezifischen </a:t>
            </a:r>
            <a:r>
              <a:rPr lang="de-DE" altLang="en-US"/>
              <a:t>Interessenschwerpunkt</a:t>
            </a:r>
            <a:r>
              <a:rPr lang="de-DE" altLang="en-US" b="1"/>
              <a:t> werden Sie vertreten?</a:t>
            </a:r>
          </a:p>
          <a:p>
            <a:endParaRPr lang="de-DE" altLang="en-US" b="1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4068B5CE-96F2-4CFF-BF56-B9F62436FF22}" type="datetime1">
              <a:rPr lang="de-DE" altLang="en-US"/>
              <a:pPr/>
              <a:t>25.01.2016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6FD7-942B-48E9-B27F-CC2694934D28}" type="slidenum">
              <a:rPr lang="de-DE" altLang="en-US"/>
              <a:pPr/>
              <a:t>9</a:t>
            </a:fld>
            <a:endParaRPr lang="de-DE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Agenda - </a:t>
            </a:r>
            <a:r>
              <a:rPr lang="de-DE" altLang="en-US" sz="1900"/>
              <a:t>Ergebnisse der Projektvorbereitungsphase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1000" y="2209800"/>
            <a:ext cx="83820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41959" rIns="0" bIns="41959"/>
          <a:lstStyle/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en-GB" altLang="en-US"/>
              <a:t>Start	Thema	Person</a:t>
            </a:r>
            <a:endParaRPr lang="de-DE" altLang="en-US"/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15 Uhr 00	Begrüßung, Ablauf des Kickoffs	Auftraggeber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15 Uhr 10	Vorstellung der Teilnehmer	Projektteam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15 Uhr 20	Ergebnisse der Projektvorbereitungsphase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15 Uhr 30	Systematische Einordnung der Projektaufgaben 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15 Uhr 45	Teilprojekte und Unteraufträge 	Auftraggeber 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16 Uhr 15	Verfahren des Projektmanagements	Horst Walther</a:t>
            </a:r>
          </a:p>
          <a:p>
            <a:pPr marL="1143000" indent="-1143000">
              <a:buFont typeface="Wingdings" pitchFamily="2" charset="2"/>
              <a:buNone/>
              <a:tabLst>
                <a:tab pos="1143000" algn="l"/>
                <a:tab pos="6007100" algn="l"/>
              </a:tabLst>
            </a:pPr>
            <a:r>
              <a:rPr lang="de-DE" altLang="en-US"/>
              <a:t>16 Uhr 30	--- Ende der Veranstaltung ---</a:t>
            </a:r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 anchorCtr="1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G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CC99"/>
      </a:accent1>
      <a:accent2>
        <a:srgbClr val="3366FF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5CE7"/>
      </a:accent6>
      <a:hlink>
        <a:srgbClr val="000099"/>
      </a:hlink>
      <a:folHlink>
        <a:srgbClr val="CC3300"/>
      </a:folHlink>
    </a:clrScheme>
    <a:fontScheme name="SIG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S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Designs\SIG.pot</Template>
  <TotalTime>0</TotalTime>
  <Words>2159</Words>
  <Application>Microsoft Office PowerPoint</Application>
  <PresentationFormat>Bildschirmpräsentation (4:3)</PresentationFormat>
  <Paragraphs>568</Paragraphs>
  <Slides>39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5" baseType="lpstr">
      <vt:lpstr>Arial Unicode MS</vt:lpstr>
      <vt:lpstr>Wingdings</vt:lpstr>
      <vt:lpstr>Webdings</vt:lpstr>
      <vt:lpstr>Univers 45 Light</vt:lpstr>
      <vt:lpstr>Comic Sans MS</vt:lpstr>
      <vt:lpstr>SIG</vt:lpstr>
      <vt:lpstr>Kick Off: “e-Security”</vt:lpstr>
      <vt:lpstr>Agenda - Begrüßung, Ablauf des Kickoffs</vt:lpstr>
      <vt:lpstr>Projektziel - Was wollen wir erreichen?</vt:lpstr>
      <vt:lpstr>Auslöser - Warum machen wir das Projekt?</vt:lpstr>
      <vt:lpstr>Rahmenbedingungen - Was müssen wir beachten?</vt:lpstr>
      <vt:lpstr>Tagesziel - Was wollen wir heute erreichen?</vt:lpstr>
      <vt:lpstr>Agenda - Vorstellung der Teilnehmer</vt:lpstr>
      <vt:lpstr>Die Projektteilnehmer stellen sich vor ...</vt:lpstr>
      <vt:lpstr>Agenda - Ergebnisse der Projektvorbereitungsphase</vt:lpstr>
      <vt:lpstr>Up front – Aktivitäten I</vt:lpstr>
      <vt:lpstr>Up front – Aktivitäten II</vt:lpstr>
      <vt:lpstr>Agenda - Systematische Einordnung der Projektaufgaben</vt:lpstr>
      <vt:lpstr>Ziele und Maßnahmen</vt:lpstr>
      <vt:lpstr>Maßnahmen und Dienste </vt:lpstr>
      <vt:lpstr>Generische IT-Sicherheitsdienste I </vt:lpstr>
      <vt:lpstr>Generische IT-Sicherheitsdienste II</vt:lpstr>
      <vt:lpstr>Lösungen I</vt:lpstr>
      <vt:lpstr>Lösungen II</vt:lpstr>
      <vt:lpstr>Agenda - Teilprojekte und Unteraufträge </vt:lpstr>
      <vt:lpstr>Einbindung von e-Security</vt:lpstr>
      <vt:lpstr>Arbeitspakete - work breakdown structure</vt:lpstr>
      <vt:lpstr>Zeitliche Abfolge der Arbeitspakete</vt:lpstr>
      <vt:lpstr>AP1: Incident Handling/ Eskalationsprozeduren</vt:lpstr>
      <vt:lpstr>AP2: SW-Client-Zertifikate</vt:lpstr>
      <vt:lpstr>AP3: Global Internet Interfaces Security Consideration I</vt:lpstr>
      <vt:lpstr>AP3: Global Internet Interfaces Security Consideration II</vt:lpstr>
      <vt:lpstr>AP4: Internet-based Security Checks I</vt:lpstr>
      <vt:lpstr>AP4: Internet-based Security Checks II</vt:lpstr>
      <vt:lpstr>AP5: Voruntersuchung Phase II gemäß Projektauftrag I</vt:lpstr>
      <vt:lpstr>Projektrahmen</vt:lpstr>
      <vt:lpstr>Agenda - Verfahren des Projektmanagements</vt:lpstr>
      <vt:lpstr>AP6: Projektmanagement</vt:lpstr>
      <vt:lpstr>Projektakte – für die Ablage der Ergebnisse</vt:lpstr>
      <vt:lpstr>Berichtswesen - Wer wann an wem?</vt:lpstr>
      <vt:lpstr>Qualitätssicherung - Wie ist sie organisiert?</vt:lpstr>
      <vt:lpstr>Projektbesprechungen - Wer wann und wo?</vt:lpstr>
      <vt:lpstr>Standards - Welche sind zu beachten?</vt:lpstr>
      <vt:lpstr>Agenda - Ende der Veranstaltung  </vt:lpstr>
      <vt:lpstr>Achtung  Anhang</vt:lpstr>
    </vt:vector>
  </TitlesOfParts>
  <Manager>Auftraggeber</Manager>
  <Company>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Meeting</dc:title>
  <dc:subject>e–Security</dc:subject>
  <dc:creator>Horst.Walther@Si-G.com</dc:creator>
  <cp:lastModifiedBy>Horst Walther</cp:lastModifiedBy>
  <cp:revision>213</cp:revision>
  <cp:lastPrinted>2001-10-25T09:11:49Z</cp:lastPrinted>
  <dcterms:created xsi:type="dcterms:W3CDTF">1998-07-29T08:45:55Z</dcterms:created>
  <dcterms:modified xsi:type="dcterms:W3CDTF">2016-01-25T17:46:32Z</dcterms:modified>
</cp:coreProperties>
</file>