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6"/>
  </p:notesMasterIdLst>
  <p:handoutMasterIdLst>
    <p:handoutMasterId r:id="rId57"/>
  </p:handoutMasterIdLst>
  <p:sldIdLst>
    <p:sldId id="345" r:id="rId2"/>
    <p:sldId id="556" r:id="rId3"/>
    <p:sldId id="577" r:id="rId4"/>
    <p:sldId id="449" r:id="rId5"/>
    <p:sldId id="500" r:id="rId6"/>
    <p:sldId id="499" r:id="rId7"/>
    <p:sldId id="502" r:id="rId8"/>
    <p:sldId id="576" r:id="rId9"/>
    <p:sldId id="568" r:id="rId10"/>
    <p:sldId id="569" r:id="rId11"/>
    <p:sldId id="579" r:id="rId12"/>
    <p:sldId id="580" r:id="rId13"/>
    <p:sldId id="557" r:id="rId14"/>
    <p:sldId id="562" r:id="rId15"/>
    <p:sldId id="565" r:id="rId16"/>
    <p:sldId id="581" r:id="rId17"/>
    <p:sldId id="567" r:id="rId18"/>
    <p:sldId id="498" r:id="rId19"/>
    <p:sldId id="454" r:id="rId20"/>
    <p:sldId id="480" r:id="rId21"/>
    <p:sldId id="490" r:id="rId22"/>
    <p:sldId id="489" r:id="rId23"/>
    <p:sldId id="503" r:id="rId24"/>
    <p:sldId id="464" r:id="rId25"/>
    <p:sldId id="477" r:id="rId26"/>
    <p:sldId id="481" r:id="rId27"/>
    <p:sldId id="478" r:id="rId28"/>
    <p:sldId id="476" r:id="rId29"/>
    <p:sldId id="479" r:id="rId30"/>
    <p:sldId id="475" r:id="rId31"/>
    <p:sldId id="474" r:id="rId32"/>
    <p:sldId id="473" r:id="rId33"/>
    <p:sldId id="482" r:id="rId34"/>
    <p:sldId id="483" r:id="rId35"/>
    <p:sldId id="484" r:id="rId36"/>
    <p:sldId id="485" r:id="rId37"/>
    <p:sldId id="492" r:id="rId38"/>
    <p:sldId id="486" r:id="rId39"/>
    <p:sldId id="504" r:id="rId40"/>
    <p:sldId id="491" r:id="rId41"/>
    <p:sldId id="493" r:id="rId42"/>
    <p:sldId id="494" r:id="rId43"/>
    <p:sldId id="495" r:id="rId44"/>
    <p:sldId id="506" r:id="rId45"/>
    <p:sldId id="496" r:id="rId46"/>
    <p:sldId id="497" r:id="rId47"/>
    <p:sldId id="538" r:id="rId48"/>
    <p:sldId id="522" r:id="rId49"/>
    <p:sldId id="526" r:id="rId50"/>
    <p:sldId id="551" r:id="rId51"/>
    <p:sldId id="559" r:id="rId52"/>
    <p:sldId id="574" r:id="rId53"/>
    <p:sldId id="505" r:id="rId54"/>
    <p:sldId id="521" r:id="rId55"/>
  </p:sldIdLst>
  <p:sldSz cx="9906000" cy="6858000" type="A4"/>
  <p:notesSz cx="7977188" cy="114792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6699FF"/>
      </a:buClr>
      <a:buSzPct val="80000"/>
      <a:buFont typeface="Wingdings" pitchFamily="2" charset="2"/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Ottaw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FF3300"/>
    <a:srgbClr val="009900"/>
    <a:srgbClr val="FF9900"/>
    <a:srgbClr val="BFBFEF"/>
    <a:srgbClr val="FFA38D"/>
    <a:srgbClr val="00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 showGuides="1">
      <p:cViewPr>
        <p:scale>
          <a:sx n="125" d="100"/>
          <a:sy n="125" d="100"/>
        </p:scale>
        <p:origin x="-408" y="-144"/>
      </p:cViewPr>
      <p:guideLst>
        <p:guide orient="horz" pos="4128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-2214" y="-84"/>
      </p:cViewPr>
      <p:guideLst>
        <p:guide orient="horz" pos="3615"/>
        <p:guide pos="25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62338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t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endParaRPr lang="de-DE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557713" y="0"/>
            <a:ext cx="3462337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t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endParaRPr lang="de-DE" alt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26763"/>
            <a:ext cx="3462338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b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endParaRPr lang="de-DE" alt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57713" y="10926763"/>
            <a:ext cx="3462337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b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fld id="{D2A8C654-0B41-4667-A93E-8705DA561122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79719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559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t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endParaRPr lang="de-DE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21200" y="0"/>
            <a:ext cx="34559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t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endParaRPr lang="de-DE" alt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9475" y="862013"/>
            <a:ext cx="6218238" cy="4303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3625" y="5451475"/>
            <a:ext cx="5849938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Formate des Vorlagentextes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904538"/>
            <a:ext cx="34559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b" anchorCtr="0" compatLnSpc="1">
            <a:prstTxWarp prst="textNoShape">
              <a:avLst/>
            </a:prstTxWarp>
          </a:bodyPr>
          <a:lstStyle>
            <a:lvl1pPr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endParaRPr lang="de-DE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21200" y="10904538"/>
            <a:ext cx="34559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197" tIns="53598" rIns="107197" bIns="53598" numCol="1" anchor="b" anchorCtr="0" compatLnSpc="1">
            <a:prstTxWarp prst="textNoShape">
              <a:avLst/>
            </a:prstTxWarp>
          </a:bodyPr>
          <a:lstStyle>
            <a:lvl1pPr algn="r" defTabSz="1071563">
              <a:buClrTx/>
              <a:buSzTx/>
              <a:buFontTx/>
              <a:buNone/>
              <a:defRPr sz="1400">
                <a:latin typeface="Arial Unicode MS" pitchFamily="34" charset="-128"/>
              </a:defRPr>
            </a:lvl1pPr>
          </a:lstStyle>
          <a:p>
            <a:fld id="{325F6865-6D2F-46EE-969E-7985E434548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32333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9EC58-0819-4A77-8441-63E78083A40A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1935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898525" y="879475"/>
            <a:ext cx="6181725" cy="42799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3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0450" y="5448300"/>
            <a:ext cx="5853113" cy="5168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489" tIns="54180" rIns="106489" bIns="5418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81F70-CA75-4999-A64A-E470BE8229DC}" type="slidenum">
              <a:rPr lang="de-DE" altLang="en-US"/>
              <a:pPr/>
              <a:t>45</a:t>
            </a:fld>
            <a:endParaRPr lang="de-DE" altLang="en-US"/>
          </a:p>
        </p:txBody>
      </p:sp>
      <p:sp>
        <p:nvSpPr>
          <p:cNvPr id="5068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082675" y="1000125"/>
            <a:ext cx="5810250" cy="40227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6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56238"/>
            <a:ext cx="5849938" cy="4830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pPr defTabSz="1071563">
              <a:spcBef>
                <a:spcPct val="0"/>
              </a:spcBef>
            </a:pPr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54458-C37B-43A5-9980-9D5D129ED933}" type="slidenum">
              <a:rPr lang="de-DE" altLang="en-US"/>
              <a:pPr/>
              <a:t>46</a:t>
            </a:fld>
            <a:endParaRPr lang="de-DE" altLang="en-US"/>
          </a:p>
        </p:txBody>
      </p:sp>
      <p:sp>
        <p:nvSpPr>
          <p:cNvPr id="5089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082675" y="1000125"/>
            <a:ext cx="5810250" cy="40227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8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56238"/>
            <a:ext cx="5849938" cy="4830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pPr defTabSz="1071563">
              <a:spcBef>
                <a:spcPct val="0"/>
              </a:spcBef>
            </a:pPr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33A59-3E58-49B7-8A31-3C8A98D00BCA}" type="slidenum">
              <a:rPr lang="de-DE" altLang="en-US"/>
              <a:pPr/>
              <a:t>54</a:t>
            </a:fld>
            <a:endParaRPr lang="de-DE" alt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3625" y="5456238"/>
            <a:ext cx="5848350" cy="4830762"/>
          </a:xfrm>
          <a:ln/>
        </p:spPr>
        <p:txBody>
          <a:bodyPr lIns="110876" tIns="58356" rIns="110876" bIns="58356"/>
          <a:lstStyle/>
          <a:p>
            <a:pPr defTabSz="901700"/>
            <a:endParaRPr lang="en-US" altLang="en-US"/>
          </a:p>
        </p:txBody>
      </p:sp>
      <p:sp>
        <p:nvSpPr>
          <p:cNvPr id="53862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77900" y="984250"/>
            <a:ext cx="5792788" cy="40100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CA2D4-9B79-4DF4-8667-5DA5097C6F42}" type="slidenum">
              <a:rPr lang="de-DE" altLang="en-US"/>
              <a:pPr/>
              <a:t>19</a:t>
            </a:fld>
            <a:endParaRPr lang="de-DE" altLang="en-US"/>
          </a:p>
        </p:txBody>
      </p:sp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4518025" y="9525"/>
            <a:ext cx="345916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6227" name="Rectangle 3"/>
          <p:cNvSpPr>
            <a:spLocks noChangeArrowheads="1"/>
          </p:cNvSpPr>
          <p:nvPr/>
        </p:nvSpPr>
        <p:spPr bwMode="auto">
          <a:xfrm>
            <a:off x="4518025" y="10928350"/>
            <a:ext cx="345916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60" tIns="0" rIns="21560" bIns="0" anchor="b"/>
          <a:lstStyle>
            <a:lvl1pPr defTabSz="8382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638175" defTabSz="8382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274763" defTabSz="8382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912938" defTabSz="8382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551113" defTabSz="8382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3008313" defTabSz="838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465513" defTabSz="838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922713" defTabSz="838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379913" defTabSz="838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de-DE" altLang="en-US" sz="1200" i="1">
                <a:latin typeface="Frutiger" pitchFamily="34" charset="0"/>
              </a:rPr>
              <a:t>4</a:t>
            </a:r>
          </a:p>
        </p:txBody>
      </p:sp>
      <p:sp>
        <p:nvSpPr>
          <p:cNvPr id="436228" name="Rectangle 4"/>
          <p:cNvSpPr>
            <a:spLocks noChangeArrowheads="1"/>
          </p:cNvSpPr>
          <p:nvPr/>
        </p:nvSpPr>
        <p:spPr bwMode="auto">
          <a:xfrm>
            <a:off x="-1588" y="10928350"/>
            <a:ext cx="3457576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-1588" y="9525"/>
            <a:ext cx="3457576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6230" name="Rectangle 6"/>
          <p:cNvSpPr>
            <a:spLocks noChangeArrowheads="1"/>
          </p:cNvSpPr>
          <p:nvPr>
            <p:ph type="sldImg"/>
          </p:nvPr>
        </p:nvSpPr>
        <p:spPr bwMode="auto">
          <a:xfrm>
            <a:off x="1092200" y="1008063"/>
            <a:ext cx="5794375" cy="4011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6231" name="Rectangle 7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72113"/>
            <a:ext cx="5846763" cy="4852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6002" tIns="53900" rIns="106002" bIns="53900"/>
          <a:lstStyle/>
          <a:p>
            <a:pPr defTabSz="1108075">
              <a:spcBef>
                <a:spcPct val="0"/>
              </a:spcBef>
            </a:pPr>
            <a:endParaRPr lang="en-US" altLang="en-US" sz="2800">
              <a:latin typeface="Frutiger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B71E6-BA47-4BA4-BFFC-9986FFD1311E}" type="slidenum">
              <a:rPr lang="de-DE" altLang="en-US"/>
              <a:pPr/>
              <a:t>20</a:t>
            </a:fld>
            <a:endParaRPr lang="de-DE" altLang="en-US"/>
          </a:p>
        </p:txBody>
      </p:sp>
      <p:sp>
        <p:nvSpPr>
          <p:cNvPr id="4823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940175" y="2852738"/>
            <a:ext cx="0" cy="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2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68938"/>
            <a:ext cx="5849938" cy="519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7A788-8A86-4169-BF00-D45575A43344}" type="slidenum">
              <a:rPr lang="de-DE" altLang="en-US"/>
              <a:pPr/>
              <a:t>21</a:t>
            </a:fld>
            <a:endParaRPr lang="de-DE" altLang="en-US"/>
          </a:p>
        </p:txBody>
      </p:sp>
      <p:sp>
        <p:nvSpPr>
          <p:cNvPr id="4956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940175" y="2852738"/>
            <a:ext cx="0" cy="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5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68938"/>
            <a:ext cx="5849938" cy="519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F1F17-A610-4E63-B29C-873DDCED5958}" type="slidenum">
              <a:rPr lang="de-DE" altLang="en-US"/>
              <a:pPr/>
              <a:t>22</a:t>
            </a:fld>
            <a:endParaRPr lang="de-DE" altLang="en-US"/>
          </a:p>
        </p:txBody>
      </p:sp>
      <p:sp>
        <p:nvSpPr>
          <p:cNvPr id="493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940175" y="2852738"/>
            <a:ext cx="0" cy="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3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68938"/>
            <a:ext cx="5849938" cy="5191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F8891-B21A-41FE-9FD6-201428C10E64}" type="slidenum">
              <a:rPr lang="de-DE" altLang="en-US"/>
              <a:pPr/>
              <a:t>40</a:t>
            </a:fld>
            <a:endParaRPr lang="de-DE" altLang="en-US"/>
          </a:p>
        </p:txBody>
      </p:sp>
      <p:sp>
        <p:nvSpPr>
          <p:cNvPr id="497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082675" y="1000125"/>
            <a:ext cx="5810250" cy="40227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7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56238"/>
            <a:ext cx="5849938" cy="4830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pPr defTabSz="1071563">
              <a:spcBef>
                <a:spcPct val="0"/>
              </a:spcBef>
            </a:pPr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5D3C-6F61-43C4-933E-9F4374640BCE}" type="slidenum">
              <a:rPr lang="de-DE" altLang="en-US"/>
              <a:pPr/>
              <a:t>41</a:t>
            </a:fld>
            <a:endParaRPr lang="de-DE" altLang="en-US"/>
          </a:p>
        </p:txBody>
      </p:sp>
      <p:sp>
        <p:nvSpPr>
          <p:cNvPr id="5007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082675" y="1000125"/>
            <a:ext cx="5810250" cy="40227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0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56238"/>
            <a:ext cx="5849938" cy="4830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pPr defTabSz="1071563">
              <a:spcBef>
                <a:spcPct val="0"/>
              </a:spcBef>
            </a:pPr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C7D6-D852-4FF1-AB26-68CA6F3A1F48}" type="slidenum">
              <a:rPr lang="de-DE" altLang="en-US"/>
              <a:pPr/>
              <a:t>42</a:t>
            </a:fld>
            <a:endParaRPr lang="de-DE" altLang="en-US"/>
          </a:p>
        </p:txBody>
      </p:sp>
      <p:sp>
        <p:nvSpPr>
          <p:cNvPr id="5027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082675" y="1000125"/>
            <a:ext cx="5810250" cy="40227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27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56238"/>
            <a:ext cx="5849938" cy="4830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pPr defTabSz="1071563">
              <a:spcBef>
                <a:spcPct val="0"/>
              </a:spcBef>
            </a:pPr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CBB74-BD8F-45D0-9C4F-7E5171BFC9E2}" type="slidenum">
              <a:rPr lang="de-DE" altLang="en-US"/>
              <a:pPr/>
              <a:t>43</a:t>
            </a:fld>
            <a:endParaRPr lang="de-DE" altLang="en-US"/>
          </a:p>
        </p:txBody>
      </p:sp>
      <p:sp>
        <p:nvSpPr>
          <p:cNvPr id="5048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082675" y="1000125"/>
            <a:ext cx="5810250" cy="40227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48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63625" y="5456238"/>
            <a:ext cx="5849938" cy="4830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4206" tIns="52104" rIns="104206" bIns="52104"/>
          <a:lstStyle/>
          <a:p>
            <a:pPr defTabSz="1071563">
              <a:spcBef>
                <a:spcPct val="0"/>
              </a:spcBef>
            </a:pPr>
            <a:endParaRPr lang="en-US" altLang="en-US" sz="28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908050" y="2667000"/>
            <a:ext cx="7346950" cy="60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en-US" noProof="0" smtClean="0"/>
              <a:t>Klicken Sie, um das Format des Titel-Masters zu bearbeiten.</a:t>
            </a:r>
          </a:p>
        </p:txBody>
      </p:sp>
      <p:sp>
        <p:nvSpPr>
          <p:cNvPr id="632835" name="Rectangle 307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32836" name="Line 3076"/>
          <p:cNvSpPr>
            <a:spLocks noChangeShapeType="1"/>
          </p:cNvSpPr>
          <p:nvPr/>
        </p:nvSpPr>
        <p:spPr bwMode="auto">
          <a:xfrm>
            <a:off x="825500" y="6591300"/>
            <a:ext cx="8255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2837" name="Line 3077"/>
          <p:cNvSpPr>
            <a:spLocks noChangeShapeType="1"/>
          </p:cNvSpPr>
          <p:nvPr/>
        </p:nvSpPr>
        <p:spPr bwMode="auto">
          <a:xfrm>
            <a:off x="830263" y="2590800"/>
            <a:ext cx="0" cy="7620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2838" name="Rectangle 3078"/>
          <p:cNvSpPr>
            <a:spLocks noGrp="1" noChangeArrowheads="1"/>
          </p:cNvSpPr>
          <p:nvPr>
            <p:ph type="subTitle" idx="1"/>
          </p:nvPr>
        </p:nvSpPr>
        <p:spPr>
          <a:xfrm>
            <a:off x="1022350" y="3657600"/>
            <a:ext cx="3930650" cy="533400"/>
          </a:xfrm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1700"/>
            </a:lvl1pPr>
          </a:lstStyle>
          <a:p>
            <a:pPr lvl="0"/>
            <a:r>
              <a:rPr lang="de-DE" altLang="en-US" noProof="0" smtClean="0"/>
              <a:t>Klicken Sie, um das Logo einzufügen</a:t>
            </a:r>
          </a:p>
        </p:txBody>
      </p:sp>
      <p:grpSp>
        <p:nvGrpSpPr>
          <p:cNvPr id="632839" name="Group 3079"/>
          <p:cNvGrpSpPr>
            <a:grpSpLocks/>
          </p:cNvGrpSpPr>
          <p:nvPr/>
        </p:nvGrpSpPr>
        <p:grpSpPr bwMode="auto">
          <a:xfrm>
            <a:off x="9245600" y="6248400"/>
            <a:ext cx="457200" cy="400050"/>
            <a:chOff x="5376" y="3936"/>
            <a:chExt cx="266" cy="252"/>
          </a:xfrm>
        </p:grpSpPr>
        <p:pic>
          <p:nvPicPr>
            <p:cNvPr id="632840" name="Picture 3080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2841" name="Text Box 3081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  <a:latin typeface="Arial Unicode MS" pitchFamily="34" charset="-128"/>
                </a:rPr>
                <a:t>SiG</a:t>
              </a:r>
              <a:endParaRPr lang="de-DE" altLang="en-US" sz="700">
                <a:solidFill>
                  <a:srgbClr val="DDDDDD"/>
                </a:solidFill>
                <a:latin typeface="Arial Unicode MS" pitchFamily="34" charset="-128"/>
              </a:endParaRPr>
            </a:p>
          </p:txBody>
        </p:sp>
      </p:grpSp>
      <p:pic>
        <p:nvPicPr>
          <p:cNvPr id="632842" name="Picture 3082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69875"/>
            <a:ext cx="37782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2843" name="Rectangle 308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32844" name="Rectangle 308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B2EA9-4C22-4202-BD02-A7092178C613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B1BE-0982-479D-9860-085E8C512092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4007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94525" y="277813"/>
            <a:ext cx="2085975" cy="5741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36600" y="277813"/>
            <a:ext cx="6105525" cy="57419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CDC9C-18A2-466A-AF8B-99F86371048F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8469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126C6-4351-4248-97CF-6491ADFB1570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13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9559B-A6F9-4DBC-AB6D-74E4A18B413D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3833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143000"/>
            <a:ext cx="40925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0925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51E89-A738-49D3-B131-2DFC8AD604B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4241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E7B45-8CE1-4805-82F2-43FB2E66146A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8186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4BFDE-E157-4650-93CB-76A9FDE5152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1755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41A41-E1C8-4338-AA28-A3D2D6049C8D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993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2FBF-6FE9-4D47-8C16-4C8202067C04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73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6B03C-4B5E-420A-B70C-B657AB06B82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1720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 descr="C:\Dokumente und Einstellungen\Horst Walther\Eigene Dateien\1. SiG\Infrastruktur\Homepage\grafik\UpLeft_off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69875"/>
            <a:ext cx="37782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18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36600" y="277813"/>
            <a:ext cx="83439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Master-Titelformat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143000"/>
            <a:ext cx="83375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</a:t>
            </a:r>
          </a:p>
        </p:txBody>
      </p:sp>
      <p:sp>
        <p:nvSpPr>
          <p:cNvPr id="631813" name="Line 5"/>
          <p:cNvSpPr>
            <a:spLocks noChangeShapeType="1"/>
          </p:cNvSpPr>
          <p:nvPr/>
        </p:nvSpPr>
        <p:spPr bwMode="auto">
          <a:xfrm>
            <a:off x="825500" y="6591300"/>
            <a:ext cx="8255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31814" name="Group 6"/>
          <p:cNvGrpSpPr>
            <a:grpSpLocks/>
          </p:cNvGrpSpPr>
          <p:nvPr/>
        </p:nvGrpSpPr>
        <p:grpSpPr bwMode="auto">
          <a:xfrm>
            <a:off x="9245600" y="6248400"/>
            <a:ext cx="457200" cy="400050"/>
            <a:chOff x="5376" y="3936"/>
            <a:chExt cx="266" cy="252"/>
          </a:xfrm>
        </p:grpSpPr>
        <p:pic>
          <p:nvPicPr>
            <p:cNvPr id="631815" name="Picture 7" descr="C:\Dokumente und Einstellungen\Horst Walther\Eigene Dateien\1. SiG\Infrastruktur\Homepage\grafik\DownRight_off.gif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3936"/>
              <a:ext cx="220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1816" name="Text Box 8"/>
            <p:cNvSpPr txBox="1">
              <a:spLocks noChangeArrowheads="1"/>
            </p:cNvSpPr>
            <p:nvPr userDrawn="1"/>
          </p:nvSpPr>
          <p:spPr bwMode="auto">
            <a:xfrm>
              <a:off x="5393" y="4034"/>
              <a:ext cx="24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000">
                  <a:solidFill>
                    <a:srgbClr val="F7F4EF"/>
                  </a:solidFill>
                  <a:latin typeface="Arial Unicode MS" pitchFamily="34" charset="-128"/>
                </a:rPr>
                <a:t>SiG</a:t>
              </a:r>
              <a:endParaRPr lang="de-DE" altLang="en-US" sz="700">
                <a:solidFill>
                  <a:srgbClr val="DDDDDD"/>
                </a:solidFill>
                <a:latin typeface="Arial Unicode MS" pitchFamily="34" charset="-128"/>
              </a:endParaRPr>
            </a:p>
          </p:txBody>
        </p:sp>
      </p:grpSp>
      <p:sp>
        <p:nvSpPr>
          <p:cNvPr id="6318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9363"/>
            <a:ext cx="31369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solidFill>
                  <a:srgbClr val="C0C0C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31819" name="Line 11"/>
          <p:cNvSpPr>
            <a:spLocks noChangeShapeType="1"/>
          </p:cNvSpPr>
          <p:nvPr/>
        </p:nvSpPr>
        <p:spPr bwMode="auto">
          <a:xfrm>
            <a:off x="825500" y="6591300"/>
            <a:ext cx="8255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1820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825500" y="6327775"/>
            <a:ext cx="255905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de-DE" altLang="en-US"/>
          </a:p>
        </p:txBody>
      </p:sp>
      <p:sp>
        <p:nvSpPr>
          <p:cNvPr id="6318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1450" y="6324600"/>
            <a:ext cx="264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DF07B37-CA1F-4464-ABE2-2DD3D5E9A563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Font typeface="Webdings" pitchFamily="18" charset="2"/>
        <a:buChar char="8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•"/>
        <a:defRPr sz="14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8000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slide" Target="slide25.xml"/><Relationship Id="rId7" Type="http://schemas.openxmlformats.org/officeDocument/2006/relationships/slide" Target="slide32.xml"/><Relationship Id="rId12" Type="http://schemas.openxmlformats.org/officeDocument/2006/relationships/slide" Target="slide38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11" Type="http://schemas.openxmlformats.org/officeDocument/2006/relationships/slide" Target="slide36.xml"/><Relationship Id="rId5" Type="http://schemas.openxmlformats.org/officeDocument/2006/relationships/slide" Target="slide30.xml"/><Relationship Id="rId10" Type="http://schemas.openxmlformats.org/officeDocument/2006/relationships/slide" Target="slide35.xml"/><Relationship Id="rId4" Type="http://schemas.openxmlformats.org/officeDocument/2006/relationships/slide" Target="slide29.xml"/><Relationship Id="rId9" Type="http://schemas.openxmlformats.org/officeDocument/2006/relationships/slide" Target="slide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08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065FF5E-8557-4405-8C68-EB3346AB484D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849313" y="5772150"/>
            <a:ext cx="82486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700E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3006C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defTabSz="690563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defTabSz="690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lnSpc>
                <a:spcPct val="120000"/>
              </a:lnSpc>
              <a:buClrTx/>
              <a:buSzTx/>
              <a:buFontTx/>
              <a:buNone/>
            </a:pPr>
            <a:r>
              <a:rPr lang="de-DE" altLang="en-US" sz="3300">
                <a:solidFill>
                  <a:schemeClr val="tx2"/>
                </a:solidFill>
                <a:latin typeface="Frutiger" pitchFamily="34" charset="0"/>
              </a:rPr>
              <a:t>	</a:t>
            </a:r>
            <a:r>
              <a:rPr lang="de-DE" altLang="en-US" sz="2100">
                <a:solidFill>
                  <a:schemeClr val="tx2"/>
                </a:solidFill>
                <a:latin typeface="Frutiger" pitchFamily="34" charset="0"/>
              </a:rPr>
              <a:t>		                                  Hamburg, 28. Februar 2002</a:t>
            </a:r>
            <a:endParaRPr lang="de-DE" altLang="en-US" sz="1800">
              <a:latin typeface="Frutiger" pitchFamily="34" charset="0"/>
            </a:endParaRPr>
          </a:p>
        </p:txBody>
      </p:sp>
      <p:graphicFrame>
        <p:nvGraphicFramePr>
          <p:cNvPr id="192517" name="Object 5"/>
          <p:cNvGraphicFramePr>
            <a:graphicFrameLocks/>
          </p:cNvGraphicFramePr>
          <p:nvPr/>
        </p:nvGraphicFramePr>
        <p:xfrm>
          <a:off x="3779838" y="933450"/>
          <a:ext cx="2309812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04" name="Paint Shop Pro Image" r:id="rId4" imgW="1277703" imgH="750609" progId="PaintShopPro">
                  <p:embed/>
                </p:oleObj>
              </mc:Choice>
              <mc:Fallback>
                <p:oleObj name="Paint Shop Pro Image" r:id="rId4" imgW="1277703" imgH="750609" progId="PaintShopPro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933450"/>
                        <a:ext cx="2309812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en-US"/>
              <a:t/>
            </a:r>
            <a:br>
              <a:rPr lang="de-DE" altLang="en-US"/>
            </a:br>
            <a:r>
              <a:rPr lang="de-DE" altLang="en-US"/>
              <a:t> </a:t>
            </a:r>
            <a:br>
              <a:rPr lang="de-DE" altLang="en-US"/>
            </a:br>
            <a:r>
              <a:rPr lang="de-DE" altLang="en-US"/>
              <a:t>Vorgehen zur Entwicklung einer</a:t>
            </a:r>
            <a:br>
              <a:rPr lang="de-DE" altLang="en-US"/>
            </a:br>
            <a:r>
              <a:rPr lang="de-DE" altLang="en-US"/>
              <a:t>Informatik-Strategie</a:t>
            </a:r>
            <a:br>
              <a:rPr lang="de-DE" altLang="en-US"/>
            </a:br>
            <a:r>
              <a:rPr lang="de-DE" altLang="en-US"/>
              <a:t> </a:t>
            </a:r>
            <a:br>
              <a:rPr lang="de-DE" altLang="en-US"/>
            </a:br>
            <a:endParaRPr lang="de-DE" altLang="en-US"/>
          </a:p>
        </p:txBody>
      </p:sp>
      <p:sp>
        <p:nvSpPr>
          <p:cNvPr id="1925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22350" y="4495800"/>
            <a:ext cx="8045450" cy="533400"/>
          </a:xfrm>
        </p:spPr>
        <p:txBody>
          <a:bodyPr/>
          <a:lstStyle/>
          <a:p>
            <a:pPr algn="r"/>
            <a:r>
              <a:rPr lang="de-DE" altLang="en-US"/>
              <a:t>“Die Zukunft ist so drängend, dass sie schon Gegenwart ist”</a:t>
            </a:r>
          </a:p>
          <a:p>
            <a:pPr algn="r"/>
            <a:r>
              <a:rPr lang="de-DE" altLang="en-US"/>
              <a:t>Friedrich Nietzsche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40FA-95DC-4FF3-8F60-9C5E8579F69E}" type="slidenum">
              <a:rPr lang="de-DE" altLang="en-US"/>
              <a:pPr/>
              <a:t>10</a:t>
            </a:fld>
            <a:endParaRPr lang="de-DE" altLang="en-US"/>
          </a:p>
        </p:txBody>
      </p:sp>
      <p:sp>
        <p:nvSpPr>
          <p:cNvPr id="6103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Technik-Trends - Welche Technologien können wir nutzen? </a:t>
            </a:r>
          </a:p>
        </p:txBody>
      </p:sp>
      <p:sp>
        <p:nvSpPr>
          <p:cNvPr id="61031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Nachfolgend sind heute erkennbare Trends aufgelistet.</a:t>
            </a:r>
          </a:p>
          <a:p>
            <a:r>
              <a:rPr lang="de-DE" altLang="en-US"/>
              <a:t>Sie können die Informatik des Unternehmens mindestens in den kommenden drei Jahren beeinflussen.</a:t>
            </a:r>
          </a:p>
          <a:p>
            <a:r>
              <a:rPr lang="de-DE" altLang="en-US"/>
              <a:t>Ihr Einsatz kann Chancen im Wettbewerb eröffnen.</a:t>
            </a:r>
          </a:p>
          <a:p>
            <a:r>
              <a:rPr lang="de-DE" altLang="en-US"/>
              <a:t>Sie können das Unternehmen mit neuen Anforderungen konfrontieren</a:t>
            </a:r>
          </a:p>
          <a:p>
            <a:r>
              <a:rPr lang="de-DE" altLang="en-US"/>
              <a:t>Sie können aber auch erfolgsneutral für das eigene Geschäft sein.</a:t>
            </a:r>
          </a:p>
          <a:p>
            <a:r>
              <a:rPr lang="de-DE" altLang="en-US"/>
              <a:t>Für jede dieser Technologien müssen wir die Fragen beantworten ..</a:t>
            </a:r>
          </a:p>
          <a:p>
            <a:pPr lvl="1"/>
            <a:r>
              <a:rPr lang="de-DE" altLang="en-US"/>
              <a:t>In welchem Entwicklungsstand befinden Sie sich?</a:t>
            </a:r>
          </a:p>
          <a:p>
            <a:pPr lvl="1"/>
            <a:r>
              <a:rPr lang="de-DE" altLang="en-US"/>
              <a:t>Welche Risiken sind mit ihrem Einsatz verbunden?</a:t>
            </a:r>
          </a:p>
          <a:p>
            <a:pPr lvl="1"/>
            <a:r>
              <a:rPr lang="de-DE" altLang="en-US"/>
              <a:t>Wie schätzen wir das Unterlassungsrisiko ein?</a:t>
            </a:r>
          </a:p>
          <a:p>
            <a:pPr lvl="1"/>
            <a:endParaRPr lang="de-DE" altLang="en-US"/>
          </a:p>
          <a:p>
            <a:r>
              <a:rPr lang="de-DE" altLang="en-US"/>
              <a:t>Der Einfluss neuer Technologien auf die Unternehmensposition sollte regelmäßig bewertet werden.</a:t>
            </a:r>
          </a:p>
        </p:txBody>
      </p:sp>
      <p:sp>
        <p:nvSpPr>
          <p:cNvPr id="610310" name="AutoShape 6"/>
          <p:cNvSpPr>
            <a:spLocks noChangeArrowheads="1"/>
          </p:cNvSpPr>
          <p:nvPr/>
        </p:nvSpPr>
        <p:spPr bwMode="auto">
          <a:xfrm>
            <a:off x="542925" y="5248275"/>
            <a:ext cx="552450" cy="4667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endParaRPr lang="en-US" altLang="en-US" sz="2400" i="1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302F-8A09-423F-8FE5-9AB295C9DC6A}" type="slidenum">
              <a:rPr lang="de-DE" altLang="en-US"/>
              <a:pPr/>
              <a:t>11</a:t>
            </a:fld>
            <a:endParaRPr lang="de-DE" altLang="en-US"/>
          </a:p>
        </p:txBody>
      </p:sp>
      <p:sp>
        <p:nvSpPr>
          <p:cNvPr id="625671" name="Oval 7"/>
          <p:cNvSpPr>
            <a:spLocks noChangeArrowheads="1"/>
          </p:cNvSpPr>
          <p:nvPr/>
        </p:nvSpPr>
        <p:spPr bwMode="auto">
          <a:xfrm>
            <a:off x="1066800" y="2209800"/>
            <a:ext cx="4343400" cy="4343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A38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Technologien und ihre Reife - Prinzip</a:t>
            </a:r>
          </a:p>
        </p:txBody>
      </p:sp>
      <p:sp>
        <p:nvSpPr>
          <p:cNvPr id="625670" name="Oval 6"/>
          <p:cNvSpPr>
            <a:spLocks noChangeArrowheads="1"/>
          </p:cNvSpPr>
          <p:nvPr/>
        </p:nvSpPr>
        <p:spPr bwMode="auto">
          <a:xfrm>
            <a:off x="1676400" y="2819400"/>
            <a:ext cx="3124200" cy="3124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1FFF1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5669" name="Oval 5"/>
          <p:cNvSpPr>
            <a:spLocks noChangeArrowheads="1"/>
          </p:cNvSpPr>
          <p:nvPr/>
        </p:nvSpPr>
        <p:spPr bwMode="auto">
          <a:xfrm>
            <a:off x="2286000" y="3429000"/>
            <a:ext cx="1905000" cy="1905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25675" name="Group 11"/>
          <p:cNvGrpSpPr>
            <a:grpSpLocks/>
          </p:cNvGrpSpPr>
          <p:nvPr/>
        </p:nvGrpSpPr>
        <p:grpSpPr bwMode="auto">
          <a:xfrm>
            <a:off x="3276600" y="4189413"/>
            <a:ext cx="4235450" cy="763587"/>
            <a:chOff x="3120" y="1679"/>
            <a:chExt cx="2668" cy="481"/>
          </a:xfrm>
        </p:grpSpPr>
        <p:sp>
          <p:nvSpPr>
            <p:cNvPr id="625672" name="Text Box 8"/>
            <p:cNvSpPr txBox="1">
              <a:spLocks noChangeArrowheads="1"/>
            </p:cNvSpPr>
            <p:nvPr/>
          </p:nvSpPr>
          <p:spPr bwMode="auto">
            <a:xfrm>
              <a:off x="3312" y="1679"/>
              <a:ext cx="2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800" b="1" u="sng">
                  <a:latin typeface="Frutiger" pitchFamily="34" charset="0"/>
                </a:rPr>
                <a:t>Reife Technologie - breiter Einsatz</a:t>
              </a:r>
            </a:p>
          </p:txBody>
        </p:sp>
        <p:sp>
          <p:nvSpPr>
            <p:cNvPr id="625674" name="Line 10"/>
            <p:cNvSpPr>
              <a:spLocks noChangeShapeType="1"/>
            </p:cNvSpPr>
            <p:nvPr/>
          </p:nvSpPr>
          <p:spPr bwMode="auto">
            <a:xfrm flipV="1">
              <a:off x="3120" y="187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25676" name="Group 12"/>
          <p:cNvGrpSpPr>
            <a:grpSpLocks/>
          </p:cNvGrpSpPr>
          <p:nvPr/>
        </p:nvGrpSpPr>
        <p:grpSpPr bwMode="auto">
          <a:xfrm>
            <a:off x="4019550" y="4570413"/>
            <a:ext cx="4730750" cy="763587"/>
            <a:chOff x="3120" y="1679"/>
            <a:chExt cx="2980" cy="481"/>
          </a:xfrm>
        </p:grpSpPr>
        <p:sp>
          <p:nvSpPr>
            <p:cNvPr id="625677" name="Text Box 13"/>
            <p:cNvSpPr txBox="1">
              <a:spLocks noChangeArrowheads="1"/>
            </p:cNvSpPr>
            <p:nvPr/>
          </p:nvSpPr>
          <p:spPr bwMode="auto">
            <a:xfrm>
              <a:off x="3312" y="1679"/>
              <a:ext cx="27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800" b="1" u="sng">
                  <a:latin typeface="Frutiger" pitchFamily="34" charset="0"/>
                </a:rPr>
                <a:t>Neue Technologie - Chancen &amp; Risiken</a:t>
              </a:r>
            </a:p>
          </p:txBody>
        </p:sp>
        <p:sp>
          <p:nvSpPr>
            <p:cNvPr id="625678" name="Line 14"/>
            <p:cNvSpPr>
              <a:spLocks noChangeShapeType="1"/>
            </p:cNvSpPr>
            <p:nvPr/>
          </p:nvSpPr>
          <p:spPr bwMode="auto">
            <a:xfrm flipV="1">
              <a:off x="3120" y="187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25679" name="Group 15"/>
          <p:cNvGrpSpPr>
            <a:grpSpLocks/>
          </p:cNvGrpSpPr>
          <p:nvPr/>
        </p:nvGrpSpPr>
        <p:grpSpPr bwMode="auto">
          <a:xfrm>
            <a:off x="4572000" y="4953000"/>
            <a:ext cx="3981450" cy="763588"/>
            <a:chOff x="3120" y="1679"/>
            <a:chExt cx="2508" cy="481"/>
          </a:xfrm>
        </p:grpSpPr>
        <p:sp>
          <p:nvSpPr>
            <p:cNvPr id="625680" name="Text Box 16"/>
            <p:cNvSpPr txBox="1">
              <a:spLocks noChangeArrowheads="1"/>
            </p:cNvSpPr>
            <p:nvPr/>
          </p:nvSpPr>
          <p:spPr bwMode="auto">
            <a:xfrm>
              <a:off x="3312" y="1679"/>
              <a:ext cx="2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 altLang="en-US" sz="1800" b="1" u="sng">
                  <a:latin typeface="Frutiger" pitchFamily="34" charset="0"/>
                </a:rPr>
                <a:t>Labor-Technologie - die Zukunft</a:t>
              </a:r>
            </a:p>
          </p:txBody>
        </p:sp>
        <p:sp>
          <p:nvSpPr>
            <p:cNvPr id="625681" name="Line 17"/>
            <p:cNvSpPr>
              <a:spLocks noChangeShapeType="1"/>
            </p:cNvSpPr>
            <p:nvPr/>
          </p:nvSpPr>
          <p:spPr bwMode="auto">
            <a:xfrm flipV="1">
              <a:off x="3120" y="187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25682" name="AutoShape 18"/>
          <p:cNvSpPr>
            <a:spLocks noChangeArrowheads="1"/>
          </p:cNvSpPr>
          <p:nvPr/>
        </p:nvSpPr>
        <p:spPr bwMode="auto">
          <a:xfrm rot="-2803596">
            <a:off x="914400" y="5029200"/>
            <a:ext cx="2362200" cy="533400"/>
          </a:xfrm>
          <a:prstGeom prst="rightArrow">
            <a:avLst>
              <a:gd name="adj1" fmla="val 45241"/>
              <a:gd name="adj2" fmla="val 44040"/>
            </a:avLst>
          </a:prstGeom>
          <a:solidFill>
            <a:srgbClr val="BFBFEF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latin typeface="Frutiger" pitchFamily="34" charset="0"/>
              </a:rPr>
              <a:t>Weg der Reifung</a:t>
            </a:r>
          </a:p>
        </p:txBody>
      </p:sp>
      <p:sp>
        <p:nvSpPr>
          <p:cNvPr id="625683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Reife Technologien schaffen </a:t>
            </a:r>
            <a:r>
              <a:rPr lang="de-DE" altLang="en-US" b="1"/>
              <a:t>Prognosesicherheit</a:t>
            </a:r>
            <a:r>
              <a:rPr lang="de-DE" altLang="en-US"/>
              <a:t>, bieten aber kein Differenzierungspotential</a:t>
            </a:r>
          </a:p>
          <a:p>
            <a:r>
              <a:rPr lang="de-DE" altLang="en-US"/>
              <a:t>Labor-Technologien sind für den Einsatz noch </a:t>
            </a:r>
            <a:r>
              <a:rPr lang="de-DE" altLang="en-US" b="1"/>
              <a:t>nicht reif</a:t>
            </a:r>
            <a:r>
              <a:rPr lang="de-DE" altLang="en-US"/>
              <a:t>.</a:t>
            </a:r>
          </a:p>
          <a:p>
            <a:r>
              <a:rPr lang="de-DE" altLang="en-US"/>
              <a:t>Neue Technologien bieten Chancen für </a:t>
            </a:r>
            <a:r>
              <a:rPr lang="de-DE" altLang="en-US" b="1"/>
              <a:t>Wettbewerbsvorteile</a:t>
            </a:r>
            <a:endParaRPr lang="de-DE" altLang="en-US"/>
          </a:p>
        </p:txBody>
      </p:sp>
      <p:sp>
        <p:nvSpPr>
          <p:cNvPr id="625684" name="AutoShape 20"/>
          <p:cNvSpPr>
            <a:spLocks noChangeArrowheads="1"/>
          </p:cNvSpPr>
          <p:nvPr/>
        </p:nvSpPr>
        <p:spPr bwMode="auto">
          <a:xfrm>
            <a:off x="3124200" y="48768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5685" name="AutoShape 21"/>
          <p:cNvSpPr>
            <a:spLocks noChangeArrowheads="1"/>
          </p:cNvSpPr>
          <p:nvPr/>
        </p:nvSpPr>
        <p:spPr bwMode="auto">
          <a:xfrm>
            <a:off x="3886200" y="52578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5686" name="AutoShape 22"/>
          <p:cNvSpPr>
            <a:spLocks noChangeArrowheads="1"/>
          </p:cNvSpPr>
          <p:nvPr/>
        </p:nvSpPr>
        <p:spPr bwMode="auto">
          <a:xfrm>
            <a:off x="4495800" y="55626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5687" name="AutoShape 23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6009-FD1F-4ECF-BD5C-520C6C6A5D1B}" type="slidenum">
              <a:rPr lang="de-DE" altLang="en-US"/>
              <a:pPr/>
              <a:t>12</a:t>
            </a:fld>
            <a:endParaRPr lang="de-DE" altLang="en-US"/>
          </a:p>
        </p:txBody>
      </p:sp>
      <p:sp>
        <p:nvSpPr>
          <p:cNvPr id="628738" name="Oval 2"/>
          <p:cNvSpPr>
            <a:spLocks noChangeArrowheads="1"/>
          </p:cNvSpPr>
          <p:nvPr/>
        </p:nvSpPr>
        <p:spPr bwMode="auto">
          <a:xfrm>
            <a:off x="2724150" y="1828800"/>
            <a:ext cx="4343400" cy="4343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A38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Technologien und ihre Reife - Chancen und Risiken</a:t>
            </a:r>
          </a:p>
        </p:txBody>
      </p:sp>
      <p:sp>
        <p:nvSpPr>
          <p:cNvPr id="628740" name="Oval 4"/>
          <p:cNvSpPr>
            <a:spLocks noChangeArrowheads="1"/>
          </p:cNvSpPr>
          <p:nvPr/>
        </p:nvSpPr>
        <p:spPr bwMode="auto">
          <a:xfrm>
            <a:off x="3333750" y="2438400"/>
            <a:ext cx="3124200" cy="3124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1FFF1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41" name="Oval 5"/>
          <p:cNvSpPr>
            <a:spLocks noChangeArrowheads="1"/>
          </p:cNvSpPr>
          <p:nvPr/>
        </p:nvSpPr>
        <p:spPr bwMode="auto">
          <a:xfrm>
            <a:off x="3943350" y="3048000"/>
            <a:ext cx="1905000" cy="1905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51" name="AutoShape 15"/>
          <p:cNvSpPr>
            <a:spLocks noChangeArrowheads="1"/>
          </p:cNvSpPr>
          <p:nvPr/>
        </p:nvSpPr>
        <p:spPr bwMode="auto">
          <a:xfrm rot="-2803596">
            <a:off x="2571750" y="4648200"/>
            <a:ext cx="2362200" cy="533400"/>
          </a:xfrm>
          <a:prstGeom prst="rightArrow">
            <a:avLst>
              <a:gd name="adj1" fmla="val 45241"/>
              <a:gd name="adj2" fmla="val 44040"/>
            </a:avLst>
          </a:prstGeom>
          <a:solidFill>
            <a:srgbClr val="BFBFEF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latin typeface="Frutiger" pitchFamily="34" charset="0"/>
              </a:rPr>
              <a:t>Weg der Reifung</a:t>
            </a:r>
          </a:p>
        </p:txBody>
      </p:sp>
      <p:sp>
        <p:nvSpPr>
          <p:cNvPr id="62875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742950" y="914400"/>
            <a:ext cx="8337550" cy="5105400"/>
          </a:xfrm>
        </p:spPr>
        <p:txBody>
          <a:bodyPr/>
          <a:lstStyle/>
          <a:p>
            <a:r>
              <a:rPr lang="de-DE" altLang="en-US"/>
              <a:t>Wir haben beispielhaft die folgenden Technologien als für uns betrachtenswert identifiziert ...</a:t>
            </a:r>
          </a:p>
        </p:txBody>
      </p:sp>
      <p:sp>
        <p:nvSpPr>
          <p:cNvPr id="628753" name="Rectangle 17"/>
          <p:cNvSpPr>
            <a:spLocks noChangeArrowheads="1"/>
          </p:cNvSpPr>
          <p:nvPr/>
        </p:nvSpPr>
        <p:spPr bwMode="auto">
          <a:xfrm>
            <a:off x="4857750" y="25876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XML</a:t>
            </a:r>
          </a:p>
        </p:txBody>
      </p:sp>
      <p:sp>
        <p:nvSpPr>
          <p:cNvPr id="628754" name="Rectangle 18"/>
          <p:cNvSpPr>
            <a:spLocks noChangeArrowheads="1"/>
          </p:cNvSpPr>
          <p:nvPr/>
        </p:nvSpPr>
        <p:spPr bwMode="auto">
          <a:xfrm>
            <a:off x="5238750" y="3273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J2EE</a:t>
            </a:r>
          </a:p>
        </p:txBody>
      </p: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6000750" y="36544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.Net</a:t>
            </a:r>
          </a:p>
        </p:txBody>
      </p:sp>
      <p:sp>
        <p:nvSpPr>
          <p:cNvPr id="628756" name="Rectangle 20"/>
          <p:cNvSpPr>
            <a:spLocks noChangeArrowheads="1"/>
          </p:cNvSpPr>
          <p:nvPr/>
        </p:nvSpPr>
        <p:spPr bwMode="auto">
          <a:xfrm>
            <a:off x="3333750" y="2819400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Sicherheits-</a:t>
            </a:r>
            <a:br>
              <a:rPr lang="de-DE" altLang="en-US" sz="1800" b="1">
                <a:latin typeface="Arial Unicode MS" pitchFamily="34" charset="-128"/>
              </a:rPr>
            </a:br>
            <a:r>
              <a:rPr lang="de-DE" altLang="en-US" sz="1800" b="1">
                <a:latin typeface="Arial Unicode MS" pitchFamily="34" charset="-128"/>
              </a:rPr>
              <a:t>Standards</a:t>
            </a:r>
          </a:p>
        </p:txBody>
      </p:sp>
      <p:sp>
        <p:nvSpPr>
          <p:cNvPr id="628757" name="AutoShape 21">
            <a:hlinkClick r:id="rId2" action="ppaction://hlinksldjump" highlightClick="1"/>
            <a:hlinkHover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90950" y="34290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58" name="AutoShape 22">
            <a:hlinkClick r:id="rId3" action="ppaction://hlinksldjump" highlightClick="1"/>
            <a:hlinkHover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62550" y="28194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59" name="AutoShape 23">
            <a:hlinkClick r:id="rId3" action="ppaction://hlinksldjump" highlightClick="1"/>
            <a:hlinkHover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19750" y="35814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0" name="AutoShape 24">
            <a:hlinkClick r:id="rId3" action="ppaction://hlinksldjump" highlightClick="1"/>
            <a:hlinkHover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9350" y="39624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1" name="AutoShape 25">
            <a:hlinkClick r:id="rId4" action="ppaction://hlinksldjump" highlightClick="1"/>
            <a:hlinkHover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05350" y="50292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2" name="AutoShape 26">
            <a:hlinkClick r:id="rId2" action="ppaction://hlinksldjump" highlightClick="1"/>
            <a:hlinkHover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19750" y="45720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3" name="Rectangle 27"/>
          <p:cNvSpPr>
            <a:spLocks noChangeArrowheads="1"/>
          </p:cNvSpPr>
          <p:nvPr/>
        </p:nvSpPr>
        <p:spPr bwMode="auto">
          <a:xfrm>
            <a:off x="3867150" y="5257800"/>
            <a:ext cx="177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Authentisierung</a:t>
            </a:r>
            <a:r>
              <a:rPr lang="de-DE" altLang="en-US" sz="1800">
                <a:latin typeface="Arial Unicode MS" pitchFamily="34" charset="-128"/>
              </a:rPr>
              <a:t/>
            </a:r>
            <a:br>
              <a:rPr lang="de-DE" altLang="en-US" sz="1800">
                <a:latin typeface="Arial Unicode MS" pitchFamily="34" charset="-128"/>
              </a:rPr>
            </a:br>
            <a:r>
              <a:rPr lang="de-DE" altLang="en-US" sz="1800" b="1">
                <a:latin typeface="Arial Unicode MS" pitchFamily="34" charset="-128"/>
              </a:rPr>
              <a:t>Autorisierung</a:t>
            </a:r>
            <a:endParaRPr lang="de-DE" altLang="en-US" sz="1800">
              <a:latin typeface="Arial Unicode MS" pitchFamily="34" charset="-128"/>
            </a:endParaRPr>
          </a:p>
        </p:txBody>
      </p:sp>
      <p:sp>
        <p:nvSpPr>
          <p:cNvPr id="628764" name="AutoShape 28">
            <a:hlinkClick r:id="rId5" action="ppaction://hlinksldjump" highlightClick="1"/>
            <a:hlinkHover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14750" y="25908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5" name="AutoShape 29">
            <a:hlinkClick r:id="rId4" action="ppaction://hlinksldjump" highlightClick="1"/>
            <a:hlinkHover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14950" y="50292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6" name="AutoShape 30">
            <a:hlinkClick r:id="rId6" action="ppaction://hlinksldjump" highlightClick="1"/>
            <a:hlinkHover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14750" y="39624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7" name="AutoShape 31">
            <a:hlinkClick r:id="rId6" action="ppaction://hlinksldjump" highlightClick="1"/>
            <a:hlinkHover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52950" y="23622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68" name="Rectangle 32"/>
          <p:cNvSpPr>
            <a:spLocks noChangeArrowheads="1"/>
          </p:cNvSpPr>
          <p:nvPr/>
        </p:nvSpPr>
        <p:spPr bwMode="auto">
          <a:xfrm>
            <a:off x="2495550" y="22860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Web Services</a:t>
            </a:r>
          </a:p>
        </p:txBody>
      </p:sp>
      <p:sp>
        <p:nvSpPr>
          <p:cNvPr id="628769" name="Rectangle 33"/>
          <p:cNvSpPr>
            <a:spLocks noChangeArrowheads="1"/>
          </p:cNvSpPr>
          <p:nvPr/>
        </p:nvSpPr>
        <p:spPr bwMode="auto">
          <a:xfrm>
            <a:off x="2190750" y="3657600"/>
            <a:ext cx="229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Entwicklungs-Muster</a:t>
            </a:r>
          </a:p>
        </p:txBody>
      </p:sp>
      <p:sp>
        <p:nvSpPr>
          <p:cNvPr id="628770" name="Rectangle 34"/>
          <p:cNvSpPr>
            <a:spLocks noChangeArrowheads="1"/>
          </p:cNvSpPr>
          <p:nvPr/>
        </p:nvSpPr>
        <p:spPr bwMode="auto">
          <a:xfrm>
            <a:off x="4140200" y="1752600"/>
            <a:ext cx="227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Modellgetriebene</a:t>
            </a:r>
            <a:r>
              <a:rPr lang="de-DE" altLang="en-US" sz="1800">
                <a:latin typeface="Arial Unicode MS" pitchFamily="34" charset="-128"/>
              </a:rPr>
              <a:t/>
            </a:r>
            <a:br>
              <a:rPr lang="de-DE" altLang="en-US" sz="1800">
                <a:latin typeface="Arial Unicode MS" pitchFamily="34" charset="-128"/>
              </a:rPr>
            </a:br>
            <a:r>
              <a:rPr lang="de-DE" altLang="en-US" sz="1800" b="1">
                <a:latin typeface="Arial Unicode MS" pitchFamily="34" charset="-128"/>
              </a:rPr>
              <a:t>Softwareentwicklung</a:t>
            </a:r>
            <a:endParaRPr lang="de-DE" altLang="en-US" sz="1800">
              <a:latin typeface="Arial Unicode MS" pitchFamily="34" charset="-128"/>
            </a:endParaRPr>
          </a:p>
        </p:txBody>
      </p:sp>
      <p:sp>
        <p:nvSpPr>
          <p:cNvPr id="628771" name="Rectangle 35"/>
          <p:cNvSpPr>
            <a:spLocks noChangeArrowheads="1"/>
          </p:cNvSpPr>
          <p:nvPr/>
        </p:nvSpPr>
        <p:spPr bwMode="auto">
          <a:xfrm>
            <a:off x="5467350" y="4876800"/>
            <a:ext cx="231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Identity Management</a:t>
            </a:r>
          </a:p>
        </p:txBody>
      </p:sp>
      <p:sp>
        <p:nvSpPr>
          <p:cNvPr id="628772" name="Rectangle 36"/>
          <p:cNvSpPr>
            <a:spLocks noChangeArrowheads="1"/>
          </p:cNvSpPr>
          <p:nvPr/>
        </p:nvSpPr>
        <p:spPr bwMode="auto">
          <a:xfrm>
            <a:off x="5562600" y="2743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EAM</a:t>
            </a:r>
          </a:p>
        </p:txBody>
      </p:sp>
      <p:sp>
        <p:nvSpPr>
          <p:cNvPr id="628773" name="Rectangle 37"/>
          <p:cNvSpPr>
            <a:spLocks noChangeArrowheads="1"/>
          </p:cNvSpPr>
          <p:nvPr/>
        </p:nvSpPr>
        <p:spPr bwMode="auto">
          <a:xfrm>
            <a:off x="5848350" y="44196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EAI</a:t>
            </a:r>
          </a:p>
        </p:txBody>
      </p:sp>
      <p:sp>
        <p:nvSpPr>
          <p:cNvPr id="628774" name="AutoShape 38">
            <a:hlinkClick r:id="rId4" action="ppaction://hlinksldjump" highlightClick="1"/>
            <a:hlinkHover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30480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75" name="Text Box 39"/>
          <p:cNvSpPr txBox="1">
            <a:spLocks noChangeArrowheads="1"/>
          </p:cNvSpPr>
          <p:nvPr/>
        </p:nvSpPr>
        <p:spPr bwMode="auto">
          <a:xfrm>
            <a:off x="7299325" y="2405063"/>
            <a:ext cx="2190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i="1">
                <a:latin typeface="Frutiger" pitchFamily="34" charset="0"/>
              </a:rPr>
              <a:t>Diese Einflüsse</a:t>
            </a:r>
            <a:br>
              <a:rPr lang="de-DE" altLang="en-US" sz="1800" i="1">
                <a:latin typeface="Frutiger" pitchFamily="34" charset="0"/>
              </a:rPr>
            </a:br>
            <a:r>
              <a:rPr lang="de-DE" altLang="en-US" sz="1800" i="1">
                <a:latin typeface="Frutiger" pitchFamily="34" charset="0"/>
              </a:rPr>
              <a:t>sollten näher</a:t>
            </a:r>
          </a:p>
          <a:p>
            <a:pPr>
              <a:buClrTx/>
              <a:buSzTx/>
              <a:buFontTx/>
              <a:buNone/>
            </a:pPr>
            <a:r>
              <a:rPr lang="de-DE" altLang="en-US" sz="1800" i="1">
                <a:latin typeface="Frutiger" pitchFamily="34" charset="0"/>
              </a:rPr>
              <a:t>untersucht werden. </a:t>
            </a:r>
          </a:p>
        </p:txBody>
      </p:sp>
      <p:sp>
        <p:nvSpPr>
          <p:cNvPr id="628776" name="Line 40"/>
          <p:cNvSpPr>
            <a:spLocks noChangeShapeType="1"/>
          </p:cNvSpPr>
          <p:nvPr/>
        </p:nvSpPr>
        <p:spPr bwMode="auto">
          <a:xfrm flipH="1">
            <a:off x="7239000" y="3429000"/>
            <a:ext cx="1752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77" name="Rectangle 41"/>
          <p:cNvSpPr>
            <a:spLocks noChangeArrowheads="1"/>
          </p:cNvSpPr>
          <p:nvPr/>
        </p:nvSpPr>
        <p:spPr bwMode="auto">
          <a:xfrm>
            <a:off x="6172200" y="29718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Arial Unicode MS" pitchFamily="34" charset="-128"/>
              </a:rPr>
              <a:t>DSML</a:t>
            </a:r>
          </a:p>
        </p:txBody>
      </p:sp>
      <p:sp>
        <p:nvSpPr>
          <p:cNvPr id="628778" name="AutoShape 42">
            <a:hlinkClick r:id="rId4" action="ppaction://hlinksldjump" highlightClick="1"/>
            <a:hlinkHover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32004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81" name="AutoShape 4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81800" y="60579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8782" name="Text Box 46"/>
          <p:cNvSpPr txBox="1">
            <a:spLocks noChangeArrowheads="1"/>
          </p:cNvSpPr>
          <p:nvPr/>
        </p:nvSpPr>
        <p:spPr bwMode="auto">
          <a:xfrm>
            <a:off x="5943600" y="6019800"/>
            <a:ext cx="3700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400" b="1">
                <a:latin typeface="Frutiger" pitchFamily="34" charset="0"/>
              </a:rPr>
              <a:t>Klick auf      führt Sie zu einer Erläuterung</a:t>
            </a:r>
          </a:p>
        </p:txBody>
      </p:sp>
      <p:sp>
        <p:nvSpPr>
          <p:cNvPr id="628784" name="AutoShape 48">
            <a:hlinkClick r:id="rId7" action="ppaction://hlinksldjump" highlightClick="1"/>
            <a:hlinkHover r:id="rId7" action="ppaction://hlinksldjump"/>
          </p:cNvPr>
          <p:cNvSpPr>
            <a:spLocks noChangeArrowheads="1"/>
          </p:cNvSpPr>
          <p:nvPr/>
        </p:nvSpPr>
        <p:spPr bwMode="auto">
          <a:xfrm>
            <a:off x="457200" y="6172200"/>
            <a:ext cx="533400" cy="457200"/>
          </a:xfrm>
          <a:prstGeom prst="actionButtonHelp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3EF8-558C-4694-8266-7520E91823E5}" type="slidenum">
              <a:rPr lang="de-DE" altLang="en-US"/>
              <a:pPr/>
              <a:t>13</a:t>
            </a:fld>
            <a:endParaRPr lang="de-DE" altLang="en-US"/>
          </a:p>
        </p:txBody>
      </p:sp>
      <p:sp>
        <p:nvSpPr>
          <p:cNvPr id="5847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Technik-Trends - XML, J2EE und .Net </a:t>
            </a:r>
          </a:p>
        </p:txBody>
      </p:sp>
      <p:sp>
        <p:nvSpPr>
          <p:cNvPr id="58471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b="1"/>
              <a:t>XML</a:t>
            </a:r>
            <a:r>
              <a:rPr lang="de-DE" altLang="en-US"/>
              <a:t> eXtensible Markup Language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Mit diesem Format können Systeme Informationen standardisiert austauschen.</a:t>
            </a:r>
            <a:r>
              <a:rPr lang="de-DE" altLang="en-US"/>
              <a:t> 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Erste XML-Datenbanken erscheinen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Web-Services treiben XML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Patterns – Verwendungsmuster erleichtern die Anwendung</a:t>
            </a:r>
            <a:br>
              <a:rPr lang="de-DE" altLang="en-US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/>
              <a:t>Java 2, Enterprise Edition (</a:t>
            </a:r>
            <a:r>
              <a:rPr lang="de-DE" altLang="en-US" b="1"/>
              <a:t>J2EE</a:t>
            </a:r>
            <a:r>
              <a:rPr lang="de-DE" altLang="en-US"/>
              <a:t>) wird Mainstream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Die Vision von Anwendungen, die auf jeder Plattform laufen, rückt näher.</a:t>
            </a:r>
            <a:endParaRPr lang="de-DE" altLang="en-US"/>
          </a:p>
          <a:p>
            <a:pPr lvl="1">
              <a:lnSpc>
                <a:spcPct val="90000"/>
              </a:lnSpc>
            </a:pPr>
            <a:r>
              <a:rPr lang="de-DE" altLang="en-US"/>
              <a:t>Java wird zur verbreiteten Enterprise Plattform</a:t>
            </a:r>
            <a:br>
              <a:rPr lang="de-DE" altLang="en-US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/>
              <a:t>Microsoft</a:t>
            </a:r>
            <a:r>
              <a:rPr lang="de-DE" altLang="en-US" b="1"/>
              <a:t>.Net</a:t>
            </a:r>
            <a:r>
              <a:rPr lang="de-DE" altLang="en-US"/>
              <a:t> kommt doch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Durch Microsofts Marktmacht wird die neue Architektur zum Faktum</a:t>
            </a:r>
            <a:endParaRPr lang="de-DE" altLang="en-US"/>
          </a:p>
          <a:p>
            <a:pPr lvl="1">
              <a:lnSpc>
                <a:spcPct val="90000"/>
              </a:lnSpc>
            </a:pPr>
            <a:r>
              <a:rPr lang="de-DE" altLang="en-US"/>
              <a:t>Trotz der Popularität von J2EE hat Microsoft mit der Vorstellung von Visual Studio.Net „Boden gut gemacht“.</a:t>
            </a:r>
          </a:p>
        </p:txBody>
      </p:sp>
      <p:grpSp>
        <p:nvGrpSpPr>
          <p:cNvPr id="584716" name="Group 12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584717" name="Freeform 13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18" name="Freeform 14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19" name="Freeform 15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20" name="Freeform 16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21" name="Freeform 17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22" name="Freeform 18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23" name="Line 19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4724" name="Line 20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4725" name="Freeform 21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26" name="Freeform 22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4727" name="Freeform 23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84728" name="AutoShape 24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FF54-BDCF-4E6A-BF2E-DA99922CFA04}" type="slidenum">
              <a:rPr lang="de-DE" altLang="en-US"/>
              <a:pPr/>
              <a:t>14</a:t>
            </a:fld>
            <a:endParaRPr lang="de-DE" alt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Technik-Trends - Webservices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Um </a:t>
            </a:r>
            <a:r>
              <a:rPr lang="de-DE" altLang="en-US" b="1"/>
              <a:t>Web Services</a:t>
            </a:r>
            <a:r>
              <a:rPr lang="de-DE" altLang="en-US"/>
              <a:t> müssen sich Entwickler kümmern  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Sie machen den standardisierten Zugriff auf verteilte Basisfunktionen möglich</a:t>
            </a:r>
            <a:r>
              <a:rPr lang="de-DE" altLang="en-US"/>
              <a:t>.</a:t>
            </a:r>
          </a:p>
          <a:p>
            <a:pPr lvl="1"/>
            <a:r>
              <a:rPr lang="de-DE" altLang="en-US"/>
              <a:t>Sie rücken in das Zentrum der Entwicklungstechnologie</a:t>
            </a:r>
          </a:p>
          <a:p>
            <a:pPr lvl="1"/>
            <a:r>
              <a:rPr lang="de-DE" altLang="en-US"/>
              <a:t>Sie werden verwendet, um proprietäre und Alt Anwendungen in die Java/J2XX und .NET-Welt zu bringen.</a:t>
            </a:r>
          </a:p>
          <a:p>
            <a:pPr lvl="1"/>
            <a:r>
              <a:rPr lang="de-DE" altLang="en-US"/>
              <a:t>Web Services Standards haben noch nicht die volle Reife ...</a:t>
            </a:r>
          </a:p>
          <a:p>
            <a:pPr lvl="2"/>
            <a:r>
              <a:rPr lang="de-DE" altLang="en-US" b="1"/>
              <a:t>SOAP</a:t>
            </a:r>
            <a:r>
              <a:rPr lang="de-DE" altLang="en-US"/>
              <a:t> - Simple Object Access Protocol</a:t>
            </a:r>
          </a:p>
          <a:p>
            <a:pPr lvl="2"/>
            <a:r>
              <a:rPr lang="de-DE" altLang="en-US" b="1"/>
              <a:t>WSDL</a:t>
            </a:r>
            <a:r>
              <a:rPr lang="de-DE" altLang="en-US"/>
              <a:t> - Web Services Description Language und </a:t>
            </a:r>
          </a:p>
          <a:p>
            <a:pPr lvl="2"/>
            <a:r>
              <a:rPr lang="de-DE" altLang="en-US" b="1"/>
              <a:t>UDDI</a:t>
            </a:r>
            <a:r>
              <a:rPr lang="de-DE" altLang="en-US"/>
              <a:t> - Universal Description, Discovery and Integration </a:t>
            </a:r>
          </a:p>
          <a:p>
            <a:pPr lvl="1"/>
            <a:r>
              <a:rPr lang="de-DE" altLang="en-US"/>
              <a:t>Noch unzureichend unterstützt werden ...</a:t>
            </a:r>
          </a:p>
          <a:p>
            <a:pPr lvl="2"/>
            <a:r>
              <a:rPr lang="de-DE" altLang="en-US"/>
              <a:t>Adresssicherheit, </a:t>
            </a:r>
          </a:p>
          <a:p>
            <a:pPr lvl="2"/>
            <a:r>
              <a:rPr lang="de-DE" altLang="en-US"/>
              <a:t>Operatives Management, </a:t>
            </a:r>
          </a:p>
          <a:p>
            <a:pPr lvl="2"/>
            <a:r>
              <a:rPr lang="de-DE" altLang="en-US"/>
              <a:t>Geschäftsregeln / Workflow und </a:t>
            </a:r>
          </a:p>
          <a:p>
            <a:pPr lvl="2"/>
            <a:r>
              <a:rPr lang="de-DE" altLang="en-US"/>
              <a:t>Transaktionssicherheit</a:t>
            </a:r>
          </a:p>
        </p:txBody>
      </p:sp>
      <p:grpSp>
        <p:nvGrpSpPr>
          <p:cNvPr id="600068" name="Group 4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600069" name="Freeform 5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0" name="Freeform 6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1" name="Freeform 7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2" name="Freeform 8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3" name="Freeform 9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4" name="Freeform 10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5" name="Line 11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0076" name="Line 12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0077" name="Freeform 13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8" name="Freeform 14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0079" name="Freeform 15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0082" name="AutoShape 18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1E4E-230F-4B22-811A-CF6BA0BC62C4}" type="slidenum">
              <a:rPr lang="de-DE" altLang="en-US"/>
              <a:pPr/>
              <a:t>15</a:t>
            </a:fld>
            <a:endParaRPr lang="de-DE" altLang="en-US"/>
          </a:p>
        </p:txBody>
      </p:sp>
      <p:sp>
        <p:nvSpPr>
          <p:cNvPr id="60314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Technik-Trends - Pattern &amp; model driven development</a:t>
            </a:r>
          </a:p>
        </p:txBody>
      </p:sp>
      <p:sp>
        <p:nvSpPr>
          <p:cNvPr id="60314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Software-</a:t>
            </a:r>
            <a:r>
              <a:rPr lang="de-DE" altLang="en-US" b="1"/>
              <a:t>Entwicklungs-Muster</a:t>
            </a:r>
            <a:r>
              <a:rPr lang="de-DE" altLang="en-US"/>
              <a:t> sind nicht mehr zu ignorieren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Programmiererfahrung wird durch Standard-Lösungsmuster für alle verfügbar.</a:t>
            </a:r>
            <a:endParaRPr lang="de-DE" altLang="en-US"/>
          </a:p>
          <a:p>
            <a:pPr lvl="1"/>
            <a:r>
              <a:rPr lang="de-DE" altLang="en-US" i="1"/>
              <a:t>Pattern-based development</a:t>
            </a:r>
            <a:r>
              <a:rPr lang="de-DE" altLang="en-US"/>
              <a:t> (PBD) beginnt sich bei der Programmierung wiederkehrender Aufgabenstellungen durchzusetzen.</a:t>
            </a:r>
          </a:p>
          <a:p>
            <a:pPr lvl="1"/>
            <a:r>
              <a:rPr lang="de-DE" altLang="en-US"/>
              <a:t>Sie werden in J2EE- und .NET-Umgebungen gleichermaßen akzeptiert.</a:t>
            </a:r>
          </a:p>
          <a:p>
            <a:pPr lvl="1"/>
            <a:r>
              <a:rPr lang="de-DE" altLang="en-US"/>
              <a:t>Werkzeugunterstützung für PBD ist vorhanden aber unzureichend</a:t>
            </a:r>
            <a:br>
              <a:rPr lang="de-DE" altLang="en-US"/>
            </a:br>
            <a:endParaRPr lang="de-DE" altLang="en-US"/>
          </a:p>
          <a:p>
            <a:r>
              <a:rPr lang="de-DE" altLang="en-US" b="1"/>
              <a:t>Modellgetriebene</a:t>
            </a:r>
            <a:r>
              <a:rPr lang="de-DE" altLang="en-US"/>
              <a:t> Softwareentwicklung wird komfortabel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„Mächtigere“ Werkzeuge machen Entwickler Produktiver</a:t>
            </a:r>
            <a:endParaRPr lang="de-DE" altLang="en-US"/>
          </a:p>
          <a:p>
            <a:pPr lvl="1"/>
            <a:r>
              <a:rPr lang="de-DE" altLang="en-US"/>
              <a:t>Verbesserte Funktionalität führt zu 4GL-Komfort in UML-Entwicklungswerkzeugen.</a:t>
            </a:r>
          </a:p>
          <a:p>
            <a:pPr lvl="1"/>
            <a:r>
              <a:rPr lang="de-DE" altLang="en-US"/>
              <a:t>Modellgetriebene Softwareentwicklung wird Produktiv.</a:t>
            </a:r>
          </a:p>
        </p:txBody>
      </p:sp>
      <p:grpSp>
        <p:nvGrpSpPr>
          <p:cNvPr id="603142" name="Group 1030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603143" name="Freeform 1031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44" name="Freeform 1032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45" name="Freeform 1033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46" name="Freeform 1034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47" name="Freeform 1035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48" name="Freeform 1036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49" name="Line 1037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3150" name="Line 1038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3151" name="Freeform 1039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52" name="Freeform 1040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3153" name="Freeform 1041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3156" name="AutoShape 1044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523-6716-4E36-B936-CEF9643F5847}" type="slidenum">
              <a:rPr lang="de-DE" altLang="en-US"/>
              <a:pPr/>
              <a:t>16</a:t>
            </a:fld>
            <a:endParaRPr lang="de-DE" altLang="en-US"/>
          </a:p>
        </p:txBody>
      </p:sp>
      <p:sp>
        <p:nvSpPr>
          <p:cNvPr id="6297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Technik-Trends - Identity Management &amp; EAM</a:t>
            </a:r>
          </a:p>
        </p:txBody>
      </p:sp>
      <p:sp>
        <p:nvSpPr>
          <p:cNvPr id="6297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z="1800" b="1"/>
              <a:t>Identity Management</a:t>
            </a:r>
            <a:r>
              <a:rPr lang="de-DE" altLang="en-US" sz="1800"/>
              <a:t> – ein neuer Name für alte Aufgaben</a:t>
            </a:r>
            <a:br>
              <a:rPr lang="de-DE" altLang="en-US" sz="1800"/>
            </a:br>
            <a:r>
              <a:rPr lang="de-DE" altLang="en-US" sz="1800" i="1">
                <a:solidFill>
                  <a:srgbClr val="FF3300"/>
                </a:solidFill>
              </a:rPr>
              <a:t>Explizites Management von Personeninformationen in Web-Technologie als Voraussetzung für e-Business.</a:t>
            </a:r>
            <a:endParaRPr lang="de-DE" altLang="en-US" sz="1800"/>
          </a:p>
          <a:p>
            <a:pPr lvl="1"/>
            <a:r>
              <a:rPr lang="de-DE" altLang="en-US" sz="1600"/>
              <a:t>Identity Management wird als Unternehmensaufgabe erkannt.</a:t>
            </a:r>
          </a:p>
          <a:p>
            <a:pPr lvl="1"/>
            <a:r>
              <a:rPr lang="de-DE" altLang="en-US" sz="1600"/>
              <a:t>e-Business ist der Treiber</a:t>
            </a:r>
          </a:p>
          <a:p>
            <a:pPr lvl="1"/>
            <a:r>
              <a:rPr lang="de-DE" altLang="en-US" sz="1600"/>
              <a:t>Technisch unterstützt durch </a:t>
            </a:r>
          </a:p>
          <a:p>
            <a:pPr lvl="2"/>
            <a:r>
              <a:rPr lang="de-DE" altLang="en-US" sz="1400"/>
              <a:t>Verzeichnisdienste und </a:t>
            </a:r>
          </a:p>
          <a:p>
            <a:pPr lvl="2"/>
            <a:r>
              <a:rPr lang="de-DE" altLang="en-US" sz="1400"/>
              <a:t>Metaverzeichnisdienste, </a:t>
            </a:r>
          </a:p>
          <a:p>
            <a:pPr lvl="2"/>
            <a:r>
              <a:rPr lang="de-DE" altLang="en-US" sz="1400"/>
              <a:t>Ressource Provisioning-Werkzeuge und </a:t>
            </a:r>
          </a:p>
          <a:p>
            <a:pPr lvl="2"/>
            <a:r>
              <a:rPr lang="de-DE" altLang="en-US" sz="1400"/>
              <a:t>PKI-Komponenten</a:t>
            </a:r>
          </a:p>
          <a:p>
            <a:pPr lvl="1"/>
            <a:r>
              <a:rPr lang="de-DE" altLang="en-US" sz="1600"/>
              <a:t>Die Directory Services Markup Language (</a:t>
            </a:r>
            <a:r>
              <a:rPr lang="de-DE" altLang="en-US" sz="1600" b="1"/>
              <a:t>DSML</a:t>
            </a:r>
            <a:r>
              <a:rPr lang="de-DE" altLang="en-US" sz="1600"/>
              <a:t>) 2.0 schlägt die Brücke von XML zum Lightweight Directory Access Protocol (LDAP) .</a:t>
            </a:r>
          </a:p>
          <a:p>
            <a:pPr lvl="1"/>
            <a:r>
              <a:rPr lang="de-DE" altLang="en-US" sz="1600" b="1"/>
              <a:t>Authentisierung</a:t>
            </a:r>
            <a:r>
              <a:rPr lang="de-DE" altLang="en-US" sz="1600"/>
              <a:t>s- und </a:t>
            </a:r>
            <a:r>
              <a:rPr lang="de-DE" altLang="en-US" sz="1600" b="1"/>
              <a:t>Autorisierung</a:t>
            </a:r>
            <a:r>
              <a:rPr lang="de-DE" altLang="en-US" sz="1600"/>
              <a:t>smechanismen finden Akzeptanz.</a:t>
            </a:r>
            <a:br>
              <a:rPr lang="de-DE" altLang="en-US" sz="1600"/>
            </a:br>
            <a:endParaRPr lang="de-DE" altLang="en-US" sz="1600"/>
          </a:p>
          <a:p>
            <a:r>
              <a:rPr lang="de-DE" altLang="en-US" sz="1800" b="1"/>
              <a:t>EAM</a:t>
            </a:r>
            <a:r>
              <a:rPr lang="de-DE" altLang="en-US" sz="1800"/>
              <a:t> - Enterprise Access Management wird wichtiger</a:t>
            </a:r>
          </a:p>
          <a:p>
            <a:pPr lvl="1">
              <a:buFont typeface="Webdings" pitchFamily="18" charset="2"/>
              <a:buNone/>
            </a:pPr>
            <a:r>
              <a:rPr lang="de-DE" altLang="en-US" sz="1600" i="1">
                <a:solidFill>
                  <a:srgbClr val="FF3300"/>
                </a:solidFill>
              </a:rPr>
              <a:t>e-business erfordert ein zentrales Zugriffsmanagement</a:t>
            </a:r>
            <a:br>
              <a:rPr lang="de-DE" altLang="en-US" sz="1600" i="1">
                <a:solidFill>
                  <a:srgbClr val="FF3300"/>
                </a:solidFill>
              </a:rPr>
            </a:br>
            <a:endParaRPr lang="de-DE" altLang="en-US" sz="1600"/>
          </a:p>
        </p:txBody>
      </p:sp>
      <p:sp>
        <p:nvSpPr>
          <p:cNvPr id="629766" name="AutoShape 2054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B25E-A6AB-4F7D-B43C-06D68DEC7C27}" type="slidenum">
              <a:rPr lang="de-DE" altLang="en-US"/>
              <a:pPr/>
              <a:t>17</a:t>
            </a:fld>
            <a:endParaRPr lang="de-DE" altLang="en-US"/>
          </a:p>
        </p:txBody>
      </p:sp>
      <p:sp>
        <p:nvSpPr>
          <p:cNvPr id="605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Technik-Trends - Security &amp; Unternehmensintegration</a:t>
            </a:r>
          </a:p>
        </p:txBody>
      </p:sp>
      <p:sp>
        <p:nvSpPr>
          <p:cNvPr id="605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b="1"/>
              <a:t>Informationssicherheit</a:t>
            </a:r>
            <a:br>
              <a:rPr lang="de-DE" altLang="en-US" b="1"/>
            </a:br>
            <a:r>
              <a:rPr lang="de-DE" altLang="en-US" i="1">
                <a:solidFill>
                  <a:srgbClr val="FF3300"/>
                </a:solidFill>
              </a:rPr>
              <a:t>Sicherheitsmechanismen, die ein Vertrauen in e-Business ermöglichen.</a:t>
            </a:r>
            <a:endParaRPr lang="de-DE" altLang="en-US"/>
          </a:p>
          <a:p>
            <a:pPr lvl="1">
              <a:lnSpc>
                <a:spcPct val="90000"/>
              </a:lnSpc>
            </a:pPr>
            <a:r>
              <a:rPr lang="de-DE" altLang="en-US"/>
              <a:t>Das Interesse an Standards wächst...</a:t>
            </a:r>
            <a:br>
              <a:rPr lang="de-DE" altLang="en-US"/>
            </a:br>
            <a:r>
              <a:rPr lang="de-DE" altLang="en-US"/>
              <a:t/>
            </a:r>
            <a:br>
              <a:rPr lang="de-DE" altLang="en-US"/>
            </a:br>
            <a:r>
              <a:rPr lang="de-DE" altLang="en-US"/>
              <a:t>ISO17799 / BS7799, ISO15408 / Common Criteria, ISO13335, CASPR, GASSP, Cobit and SAS70</a:t>
            </a:r>
            <a:br>
              <a:rPr lang="de-DE" altLang="en-US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 b="1"/>
              <a:t>Unternehmensintegration</a:t>
            </a:r>
            <a:r>
              <a:rPr lang="de-DE" altLang="en-US"/>
              <a:t> wird erzwungen.</a:t>
            </a:r>
            <a:br>
              <a:rPr lang="de-DE" altLang="en-US"/>
            </a:br>
            <a:r>
              <a:rPr lang="de-DE" altLang="en-US" i="1">
                <a:solidFill>
                  <a:srgbClr val="FF3300"/>
                </a:solidFill>
              </a:rPr>
              <a:t>e-Business erfordert integrierte back-end-Prozesse.</a:t>
            </a:r>
            <a:endParaRPr lang="de-DE" altLang="en-US"/>
          </a:p>
          <a:p>
            <a:pPr lvl="1">
              <a:lnSpc>
                <a:spcPct val="90000"/>
              </a:lnSpc>
            </a:pPr>
            <a:r>
              <a:rPr lang="de-DE" altLang="en-US"/>
              <a:t>Business Process Integration (</a:t>
            </a:r>
            <a:r>
              <a:rPr lang="de-DE" altLang="en-US" b="1"/>
              <a:t>BPI</a:t>
            </a:r>
            <a:r>
              <a:rPr lang="de-DE" altLang="en-US"/>
              <a:t>) als Unternehmensaufgabe führt die Systeme prozessorientiert zusammen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Dafür werden </a:t>
            </a:r>
            <a:r>
              <a:rPr lang="de-DE" altLang="en-US" i="1"/>
              <a:t>Enterprise Application Integration</a:t>
            </a:r>
            <a:r>
              <a:rPr lang="de-DE" altLang="en-US"/>
              <a:t> (</a:t>
            </a:r>
            <a:r>
              <a:rPr lang="de-DE" altLang="en-US" b="1"/>
              <a:t>EAI</a:t>
            </a:r>
            <a:r>
              <a:rPr lang="de-DE" altLang="en-US"/>
              <a:t>)-Werkzeuge eingesetzt.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Bei Neuentwicklungen sind </a:t>
            </a:r>
            <a:r>
              <a:rPr lang="de-DE" altLang="en-US" b="1"/>
              <a:t>Web-Services</a:t>
            </a:r>
            <a:r>
              <a:rPr lang="de-DE" altLang="en-US"/>
              <a:t> die Methode der Wahl.</a:t>
            </a:r>
          </a:p>
          <a:p>
            <a:pPr lvl="1">
              <a:lnSpc>
                <a:spcPct val="90000"/>
              </a:lnSpc>
            </a:pPr>
            <a:r>
              <a:rPr lang="de-DE" altLang="en-US" i="1"/>
              <a:t>Electronic Data Interchange</a:t>
            </a:r>
            <a:r>
              <a:rPr lang="de-DE" altLang="en-US"/>
              <a:t> (</a:t>
            </a:r>
            <a:r>
              <a:rPr lang="de-DE" altLang="en-US" b="1"/>
              <a:t>EDI</a:t>
            </a:r>
            <a:r>
              <a:rPr lang="de-DE" altLang="en-US"/>
              <a:t>) wird langfristig durch XML-basierte Standards ersetzt.</a:t>
            </a:r>
          </a:p>
        </p:txBody>
      </p:sp>
      <p:grpSp>
        <p:nvGrpSpPr>
          <p:cNvPr id="605192" name="Group 8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605193" name="Freeform 9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194" name="Freeform 10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195" name="Freeform 11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196" name="Freeform 12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197" name="Freeform 13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198" name="Freeform 14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199" name="Line 15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5200" name="Line 16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5201" name="Freeform 17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202" name="Freeform 18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5203" name="Freeform 19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5206" name="AutoShape 22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7917-140F-4092-95A7-F0E6D97AB1F5}" type="slidenum">
              <a:rPr lang="de-DE" altLang="en-US"/>
              <a:pPr/>
              <a:t>18</a:t>
            </a:fld>
            <a:endParaRPr lang="de-DE" altLang="en-US"/>
          </a:p>
        </p:txBody>
      </p:sp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9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509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56000" y="1362075"/>
            <a:ext cx="6086475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509958" name="AutoShape 6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509959" name="AutoShape 7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509960" name="AutoShape 8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509961" name="AutoShape 9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509962" name="AutoShape 10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509963" name="AutoShape 11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509964" name="AutoShape 12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509965" name="AutoShape 13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509966" name="Rectangle 14"/>
          <p:cNvSpPr>
            <a:spLocks noChangeArrowheads="1"/>
          </p:cNvSpPr>
          <p:nvPr/>
        </p:nvSpPr>
        <p:spPr bwMode="auto">
          <a:xfrm>
            <a:off x="752475" y="3000375"/>
            <a:ext cx="8686800" cy="6445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9968" name="Line 16"/>
          <p:cNvSpPr>
            <a:spLocks noChangeShapeType="1"/>
          </p:cNvSpPr>
          <p:nvPr/>
        </p:nvSpPr>
        <p:spPr bwMode="auto">
          <a:xfrm flipH="1">
            <a:off x="228600" y="2971800"/>
            <a:ext cx="638175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9969" name="Line 17"/>
          <p:cNvSpPr>
            <a:spLocks noChangeShapeType="1"/>
          </p:cNvSpPr>
          <p:nvPr/>
        </p:nvSpPr>
        <p:spPr bwMode="auto">
          <a:xfrm flipH="1">
            <a:off x="228600" y="5924550"/>
            <a:ext cx="638175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9970" name="Line 18"/>
          <p:cNvSpPr>
            <a:spLocks noChangeShapeType="1"/>
          </p:cNvSpPr>
          <p:nvPr/>
        </p:nvSpPr>
        <p:spPr bwMode="auto">
          <a:xfrm flipV="1">
            <a:off x="533400" y="2962275"/>
            <a:ext cx="0" cy="29622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9967" name="Text Box 15"/>
          <p:cNvSpPr txBox="1">
            <a:spLocks noChangeArrowheads="1"/>
          </p:cNvSpPr>
          <p:nvPr/>
        </p:nvSpPr>
        <p:spPr bwMode="auto">
          <a:xfrm rot="-5400000">
            <a:off x="-680243" y="4288631"/>
            <a:ext cx="24050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Arial Unicode MS" pitchFamily="34" charset="-128"/>
              </a:rPr>
              <a:t>Informatik-Strategie</a:t>
            </a:r>
          </a:p>
        </p:txBody>
      </p:sp>
      <p:sp>
        <p:nvSpPr>
          <p:cNvPr id="509971" name="AutoShape 19">
            <a:hlinkClick r:id="rId2" action="ppaction://hlinksldjump" highlightClick="1">
              <a:snd r:embed="rId3" name="K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6172200"/>
            <a:ext cx="533400" cy="457200"/>
          </a:xfrm>
          <a:prstGeom prst="actionButtonHelp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910E-FFB8-4192-A099-C4FEBE657530}" type="slidenum">
              <a:rPr lang="de-DE" altLang="en-US"/>
              <a:pPr/>
              <a:t>19</a:t>
            </a:fld>
            <a:endParaRPr lang="de-DE" altLang="en-US"/>
          </a:p>
        </p:txBody>
      </p:sp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5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Elemente der Informatik-Strategie</a:t>
            </a:r>
          </a:p>
        </p:txBody>
      </p:sp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b="1"/>
              <a:t>Vision</a:t>
            </a:r>
            <a:r>
              <a:rPr lang="de-DE" altLang="en-US"/>
              <a:t> – Die Reportage aus der Zukunft:</a:t>
            </a:r>
          </a:p>
          <a:p>
            <a:pPr lvl="1">
              <a:lnSpc>
                <a:spcPct val="90000"/>
              </a:lnSpc>
            </a:pPr>
            <a:r>
              <a:rPr lang="de-DE" altLang="en-US" i="1"/>
              <a:t>“Wie sieht die Zielsituation auf einen Blick aus?”</a:t>
            </a:r>
            <a:br>
              <a:rPr lang="de-DE" altLang="en-US" i="1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 b="1"/>
              <a:t>Erfolgsbereiche</a:t>
            </a:r>
            <a:r>
              <a:rPr lang="de-DE" altLang="en-US"/>
              <a:t> - Die Ausrichtung, der Weg:</a:t>
            </a:r>
          </a:p>
          <a:p>
            <a:pPr lvl="1">
              <a:lnSpc>
                <a:spcPct val="90000"/>
              </a:lnSpc>
            </a:pPr>
            <a:r>
              <a:rPr lang="de-DE" altLang="en-US" i="1"/>
              <a:t>“Welche Wege wollen wir dorthin beschreiten?”</a:t>
            </a:r>
            <a:br>
              <a:rPr lang="de-DE" altLang="en-US" i="1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 b="1"/>
              <a:t>Ziele</a:t>
            </a:r>
            <a:r>
              <a:rPr lang="de-DE" altLang="en-US"/>
              <a:t> - Die Wegmarke:</a:t>
            </a:r>
          </a:p>
          <a:p>
            <a:pPr lvl="1">
              <a:lnSpc>
                <a:spcPct val="90000"/>
              </a:lnSpc>
            </a:pPr>
            <a:r>
              <a:rPr lang="de-DE" altLang="en-US" i="1"/>
              <a:t>“Welcher Zustand soll – wann - erreicht sein?”</a:t>
            </a:r>
            <a:br>
              <a:rPr lang="de-DE" altLang="en-US" i="1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 b="1"/>
              <a:t>Erfolgsfaktoren</a:t>
            </a:r>
            <a:r>
              <a:rPr lang="de-DE" altLang="en-US"/>
              <a:t> - Die „Do Well‘s“:</a:t>
            </a:r>
          </a:p>
          <a:p>
            <a:pPr lvl="1">
              <a:lnSpc>
                <a:spcPct val="90000"/>
              </a:lnSpc>
            </a:pPr>
            <a:r>
              <a:rPr lang="de-DE" altLang="en-US" i="1"/>
              <a:t>“Was müssen wir dafür (gut) tun“?</a:t>
            </a:r>
            <a:br>
              <a:rPr lang="de-DE" altLang="en-US" i="1"/>
            </a:b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 b="1"/>
              <a:t>Maßnahmen</a:t>
            </a:r>
            <a:r>
              <a:rPr lang="de-DE" altLang="en-US"/>
              <a:t> - Die Tätigkeiten:</a:t>
            </a:r>
          </a:p>
          <a:p>
            <a:pPr lvl="1">
              <a:lnSpc>
                <a:spcPct val="90000"/>
              </a:lnSpc>
            </a:pPr>
            <a:r>
              <a:rPr lang="de-DE" altLang="en-US" i="1"/>
              <a:t>“Wer macht was bis wann – und zu welchen Kosten?”</a:t>
            </a:r>
            <a:r>
              <a:rPr lang="de-DE" altLang="en-US"/>
              <a:t> </a:t>
            </a:r>
          </a:p>
        </p:txBody>
      </p:sp>
      <p:grpSp>
        <p:nvGrpSpPr>
          <p:cNvPr id="435208" name="Group 8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35209" name="Freeform 9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0" name="Freeform 10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1" name="Freeform 11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2" name="Freeform 12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3" name="Freeform 13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4" name="Freeform 14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5" name="Line 15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5216" name="Line 16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5217" name="Freeform 17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8" name="Freeform 18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5219" name="Freeform 19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5220" name="AutoShape 20">
            <a:hlinkClick r:id="" action="ppaction://hlinkshowjump?jump=previousslide" highlightClick="1"/>
            <a:hlinkHover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A3D1-9EA2-4203-8082-1F8F59CB54C4}" type="slidenum">
              <a:rPr lang="de-DE" altLang="en-US"/>
              <a:pPr/>
              <a:t>2</a:t>
            </a:fld>
            <a:endParaRPr lang="de-DE" alt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Management Summary (1)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33475"/>
            <a:ext cx="8585200" cy="496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/>
              <a:t>Aufbauend auf ...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den Aussagen der </a:t>
            </a:r>
            <a:r>
              <a:rPr lang="de-DE" altLang="en-US" sz="1600" b="1"/>
              <a:t>Unternehmensstrategie</a:t>
            </a:r>
            <a:r>
              <a:rPr lang="de-DE" altLang="en-US" sz="1600"/>
              <a:t>, 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der heutigen </a:t>
            </a:r>
            <a:r>
              <a:rPr lang="de-DE" altLang="en-US" sz="1600" b="1"/>
              <a:t>Situation </a:t>
            </a:r>
            <a:r>
              <a:rPr lang="de-DE" altLang="en-US" sz="1600"/>
              <a:t>der Informatik und </a:t>
            </a:r>
          </a:p>
          <a:p>
            <a:pPr lvl="1">
              <a:lnSpc>
                <a:spcPct val="90000"/>
              </a:lnSpc>
            </a:pPr>
            <a:r>
              <a:rPr lang="de-DE" altLang="en-US" sz="1600"/>
              <a:t>den zur Verfügung stehenden </a:t>
            </a:r>
            <a:r>
              <a:rPr lang="de-DE" altLang="en-US" sz="1600" b="1"/>
              <a:t>Technologien</a:t>
            </a:r>
            <a:r>
              <a:rPr lang="de-DE" altLang="en-US" sz="16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en-US" sz="1800"/>
              <a:t>	... haben wir eine Informatik-</a:t>
            </a:r>
            <a:r>
              <a:rPr lang="de-DE" altLang="en-US" sz="1800" b="1"/>
              <a:t>Vision</a:t>
            </a:r>
            <a:r>
              <a:rPr lang="de-DE" altLang="en-US" sz="1800"/>
              <a:t> entwickelt.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Sie beantwortet die Frage: „</a:t>
            </a:r>
            <a:r>
              <a:rPr lang="de-DE" altLang="en-US" sz="1800" i="1"/>
              <a:t>Wo soll die Informatik in zwei Jahren stehen? </a:t>
            </a:r>
            <a:r>
              <a:rPr lang="de-DE" altLang="en-US" sz="1800"/>
              <a:t>“.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Um dorthin zu gelangen haben wir uns </a:t>
            </a:r>
            <a:r>
              <a:rPr lang="de-DE" altLang="en-US" sz="1800" b="1"/>
              <a:t>Ziele</a:t>
            </a:r>
            <a:r>
              <a:rPr lang="de-DE" altLang="en-US" sz="1800"/>
              <a:t> in 12 </a:t>
            </a:r>
            <a:r>
              <a:rPr lang="de-DE" altLang="en-US" sz="1800" b="1"/>
              <a:t>Erfolgsbereiche</a:t>
            </a:r>
            <a:r>
              <a:rPr lang="de-DE" altLang="en-US" sz="1800"/>
              <a:t>n gesetzt.</a:t>
            </a:r>
          </a:p>
          <a:p>
            <a:pPr>
              <a:lnSpc>
                <a:spcPct val="90000"/>
              </a:lnSpc>
            </a:pPr>
            <a:r>
              <a:rPr lang="de-DE" altLang="en-US" sz="1800"/>
              <a:t>Die Frage „</a:t>
            </a:r>
            <a:r>
              <a:rPr lang="de-DE" altLang="en-US" sz="1800" i="1"/>
              <a:t>Welche Voraussetzungen müssen wir schaffen?</a:t>
            </a:r>
            <a:r>
              <a:rPr lang="de-DE" altLang="en-US" i="1"/>
              <a:t>„ </a:t>
            </a:r>
            <a:r>
              <a:rPr lang="de-DE" altLang="en-US" sz="1800"/>
              <a:t>hat uns zu den kritischen </a:t>
            </a:r>
            <a:r>
              <a:rPr lang="de-DE" altLang="en-US" sz="1800" b="1"/>
              <a:t>Erfolgsfaktoren</a:t>
            </a:r>
            <a:r>
              <a:rPr lang="de-DE" altLang="en-US" sz="1800"/>
              <a:t> für die Zielerreichung geführt.</a:t>
            </a:r>
          </a:p>
          <a:p>
            <a:pPr>
              <a:lnSpc>
                <a:spcPct val="90000"/>
              </a:lnSpc>
            </a:pPr>
            <a:r>
              <a:rPr lang="de-DE" altLang="en-US" sz="1800">
                <a:solidFill>
                  <a:srgbClr val="000000"/>
                </a:solidFill>
              </a:rPr>
              <a:t>Durch Gruppierung der Erfolgsfaktoren in den fünf elementaren </a:t>
            </a:r>
            <a:r>
              <a:rPr lang="de-DE" altLang="en-US" sz="1800" b="1">
                <a:solidFill>
                  <a:srgbClr val="000000"/>
                </a:solidFill>
              </a:rPr>
              <a:t>Ressourcen</a:t>
            </a:r>
            <a:r>
              <a:rPr lang="de-DE" altLang="en-US" sz="1800">
                <a:solidFill>
                  <a:srgbClr val="000000"/>
                </a:solidFill>
              </a:rPr>
              <a:t> ...</a:t>
            </a:r>
          </a:p>
          <a:p>
            <a:pPr lvl="1">
              <a:lnSpc>
                <a:spcPct val="90000"/>
              </a:lnSpc>
            </a:pPr>
            <a:r>
              <a:rPr lang="de-DE" altLang="en-US" sz="1600">
                <a:solidFill>
                  <a:srgbClr val="000000"/>
                </a:solidFill>
              </a:rPr>
              <a:t>Strategie,</a:t>
            </a:r>
          </a:p>
          <a:p>
            <a:pPr lvl="1">
              <a:lnSpc>
                <a:spcPct val="90000"/>
              </a:lnSpc>
            </a:pPr>
            <a:r>
              <a:rPr lang="de-DE" altLang="en-US" sz="1600">
                <a:solidFill>
                  <a:srgbClr val="000000"/>
                </a:solidFill>
              </a:rPr>
              <a:t>Mitarbeiter,</a:t>
            </a:r>
          </a:p>
          <a:p>
            <a:pPr lvl="1">
              <a:lnSpc>
                <a:spcPct val="90000"/>
              </a:lnSpc>
            </a:pPr>
            <a:r>
              <a:rPr lang="de-DE" altLang="en-US" sz="1600">
                <a:solidFill>
                  <a:srgbClr val="000000"/>
                </a:solidFill>
              </a:rPr>
              <a:t>Prozesse,</a:t>
            </a:r>
          </a:p>
          <a:p>
            <a:pPr lvl="1">
              <a:lnSpc>
                <a:spcPct val="90000"/>
              </a:lnSpc>
            </a:pPr>
            <a:r>
              <a:rPr lang="de-DE" altLang="en-US" sz="1600">
                <a:solidFill>
                  <a:srgbClr val="000000"/>
                </a:solidFill>
              </a:rPr>
              <a:t>Anwendungen und</a:t>
            </a:r>
          </a:p>
          <a:p>
            <a:pPr lvl="1">
              <a:lnSpc>
                <a:spcPct val="90000"/>
              </a:lnSpc>
            </a:pPr>
            <a:r>
              <a:rPr lang="de-DE" altLang="en-US" sz="1600">
                <a:solidFill>
                  <a:srgbClr val="000000"/>
                </a:solidFill>
              </a:rPr>
              <a:t>Technologie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en-US" sz="1800">
                <a:solidFill>
                  <a:srgbClr val="000000"/>
                </a:solidFill>
              </a:rPr>
              <a:t>... haben wir die </a:t>
            </a:r>
            <a:r>
              <a:rPr lang="de-DE" altLang="en-US" sz="1800" b="1">
                <a:solidFill>
                  <a:srgbClr val="000000"/>
                </a:solidFill>
              </a:rPr>
              <a:t>Anforderungen</a:t>
            </a:r>
            <a:r>
              <a:rPr lang="de-DE" altLang="en-US" sz="1800">
                <a:solidFill>
                  <a:srgbClr val="000000"/>
                </a:solidFill>
              </a:rPr>
              <a:t> an die zukünftige Informatik erhalten.</a:t>
            </a:r>
            <a:endParaRPr lang="de-DE" altLang="en-U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900"/>
              <a:t>Die </a:t>
            </a:r>
            <a:r>
              <a:rPr lang="de-DE" altLang="en-US" sz="2900" b="0"/>
              <a:t>Vision</a:t>
            </a:r>
            <a:r>
              <a:rPr lang="de-DE" altLang="en-US" sz="2900"/>
              <a:t> - Eine Reportage aus der Zukunft </a:t>
            </a:r>
          </a:p>
        </p:txBody>
      </p:sp>
      <p:sp>
        <p:nvSpPr>
          <p:cNvPr id="481282" name="Rectangle 2"/>
          <p:cNvSpPr>
            <a:spLocks noChangeArrowheads="1"/>
          </p:cNvSpPr>
          <p:nvPr/>
        </p:nvSpPr>
        <p:spPr bwMode="auto">
          <a:xfrm>
            <a:off x="765175" y="228600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altLang="en-US" sz="2800" b="1"/>
          </a:p>
        </p:txBody>
      </p:sp>
      <p:pic>
        <p:nvPicPr>
          <p:cNvPr id="481291" name="Picture 11" descr="http://www.cafe-nirvana.com/images/picku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187450"/>
            <a:ext cx="7437438" cy="550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2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095375" y="1190625"/>
            <a:ext cx="7458075" cy="54006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altLang="en-US" b="1" i="1">
                <a:solidFill>
                  <a:schemeClr val="bg1"/>
                </a:solidFill>
                <a:latin typeface="Comic Sans MS" pitchFamily="66" charset="0"/>
              </a:rPr>
              <a:t>Im Jahre 2004 werden wir ...</a:t>
            </a: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endParaRPr lang="de-DE" altLang="en-US" sz="1600">
              <a:solidFill>
                <a:schemeClr val="bg1"/>
              </a:solidFill>
              <a:latin typeface="Comic Sans MS" pitchFamily="66" charset="0"/>
            </a:endParaRPr>
          </a:p>
          <a:p>
            <a:pPr marL="190500" lvl="1" indent="0">
              <a:buFont typeface="Webdings" pitchFamily="18" charset="2"/>
              <a:buNone/>
            </a:pPr>
            <a:r>
              <a:rPr lang="de-DE" altLang="en-US" sz="1600">
                <a:solidFill>
                  <a:schemeClr val="bg1"/>
                </a:solidFill>
                <a:latin typeface="Comic Sans MS" pitchFamily="66" charset="0"/>
              </a:rPr>
              <a:t>Stellen Sie sich vor, Sie würden durch eine höhere Macht in die Zukunft „gebeamt“. </a:t>
            </a:r>
          </a:p>
          <a:p>
            <a:pPr marL="190500" lvl="1" indent="0">
              <a:buFont typeface="Webdings" pitchFamily="18" charset="2"/>
              <a:buNone/>
            </a:pPr>
            <a:r>
              <a:rPr lang="de-DE" altLang="en-US" sz="1600">
                <a:solidFill>
                  <a:schemeClr val="bg1"/>
                </a:solidFill>
                <a:latin typeface="Comic Sans MS" pitchFamily="66" charset="0"/>
              </a:rPr>
              <a:t>Was würden Sie Ihren Kollegen über den Zielzustand berichten?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200"/>
              <a:t>Die </a:t>
            </a:r>
            <a:r>
              <a:rPr lang="de-DE" altLang="en-US" sz="2200" b="0"/>
              <a:t>Vision</a:t>
            </a:r>
            <a:r>
              <a:rPr lang="de-DE" altLang="en-US" sz="2200"/>
              <a:t> - Eine Reportage aus der Zukunft (1) 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 i="1"/>
              <a:t>Im Jahre 2004 ...</a:t>
            </a:r>
          </a:p>
          <a:p>
            <a:pPr marL="381000" indent="-381000">
              <a:lnSpc>
                <a:spcPct val="9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können </a:t>
            </a:r>
            <a:r>
              <a:rPr lang="de-DE" altLang="en-US" b="1"/>
              <a:t>neue Produkte</a:t>
            </a:r>
            <a:r>
              <a:rPr lang="de-DE" altLang="en-US"/>
              <a:t> ohne Programmierung innerhalb von 6 Wochen entwickelt und auf verschiedene Ablaufumgebungen verteilt werden, </a:t>
            </a:r>
          </a:p>
          <a:p>
            <a:pPr marL="381000" indent="-381000">
              <a:lnSpc>
                <a:spcPct val="9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sind wir über einen Vertriebspartner in einem weiteren </a:t>
            </a:r>
            <a:r>
              <a:rPr lang="de-DE" altLang="en-US" b="1"/>
              <a:t>europäischen Land</a:t>
            </a:r>
            <a:r>
              <a:rPr lang="de-DE" altLang="en-US"/>
              <a:t> tätig.</a:t>
            </a:r>
          </a:p>
          <a:p>
            <a:pPr marL="381000" indent="-381000">
              <a:lnSpc>
                <a:spcPct val="9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werden über die dann bestehenden Vertriebskanäle die </a:t>
            </a:r>
            <a:r>
              <a:rPr lang="de-DE" altLang="en-US" b="1"/>
              <a:t>Sachversicherungsprodukte</a:t>
            </a:r>
            <a:r>
              <a:rPr lang="de-DE" altLang="en-US"/>
              <a:t> unseres Partners erfolgreich verkauft.</a:t>
            </a:r>
          </a:p>
          <a:p>
            <a:pPr marL="381000" indent="-381000">
              <a:lnSpc>
                <a:spcPct val="9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werden über eine </a:t>
            </a:r>
            <a:r>
              <a:rPr lang="de-DE" altLang="en-US" b="1"/>
              <a:t>Reisebürokette</a:t>
            </a:r>
            <a:r>
              <a:rPr lang="de-DE" altLang="en-US"/>
              <a:t> als weiterem Vertriebspartner jährlich 20.000 Verträge abgeschlossen, </a:t>
            </a:r>
          </a:p>
          <a:p>
            <a:pPr marL="381000" indent="-381000">
              <a:lnSpc>
                <a:spcPct val="9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werden nur die </a:t>
            </a:r>
            <a:r>
              <a:rPr lang="de-DE" altLang="en-US" b="1"/>
              <a:t>wettbewerbsrelevanten Kernkompetenzen</a:t>
            </a:r>
            <a:r>
              <a:rPr lang="de-DE" altLang="en-US"/>
              <a:t> im eigenen Hause unterstützt und als Dienstleistung für Dritte angeboten. Die übrigen Unternehmensfunktionen werden vorzugsweise fremd vergeben.</a:t>
            </a:r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765175" y="228600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altLang="en-US" sz="2800" b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200"/>
              <a:t>Die </a:t>
            </a:r>
            <a:r>
              <a:rPr lang="de-DE" altLang="en-US" sz="2200" b="0"/>
              <a:t>Vision</a:t>
            </a:r>
            <a:r>
              <a:rPr lang="de-DE" altLang="en-US" sz="2200"/>
              <a:t> - Eine Reportage aus der Zukunft (2) </a:t>
            </a:r>
          </a:p>
        </p:txBody>
      </p:sp>
      <p:sp>
        <p:nvSpPr>
          <p:cNvPr id="492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 i="1"/>
              <a:t>Im Jahre 2004 ...</a:t>
            </a:r>
          </a:p>
          <a:p>
            <a:pPr marL="457200" indent="-457200"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haben wir die Voraussetzung geschaffen, dass unsere Kunden über das Internet jederzeit ihre </a:t>
            </a:r>
            <a:r>
              <a:rPr lang="de-DE" altLang="en-US" b="1"/>
              <a:t>Versicherungsverträge</a:t>
            </a:r>
            <a:r>
              <a:rPr lang="de-DE" altLang="en-US"/>
              <a:t> bei uns einsehen können.</a:t>
            </a:r>
          </a:p>
          <a:p>
            <a:pPr marL="457200" indent="-457200"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haben wir die Routine-Sachbearbeitung im operativen Tagesgeschäft weitgehend </a:t>
            </a:r>
            <a:r>
              <a:rPr lang="de-DE" altLang="en-US" b="1"/>
              <a:t>automatisiert</a:t>
            </a:r>
            <a:r>
              <a:rPr lang="de-DE" altLang="en-US"/>
              <a:t>.</a:t>
            </a:r>
          </a:p>
          <a:p>
            <a:pPr marL="457200" indent="-457200"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haben wir den erforderlichen </a:t>
            </a:r>
            <a:r>
              <a:rPr lang="de-DE" altLang="en-US" b="1"/>
              <a:t>Mitarbeiterzuwachs</a:t>
            </a:r>
            <a:r>
              <a:rPr lang="de-DE" altLang="en-US"/>
              <a:t> schnell, sicher und effizient bewältigt.</a:t>
            </a:r>
          </a:p>
          <a:p>
            <a:pPr marL="457200" indent="-457200"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sind wir führend beim Einsatz wettbewerbsrelevanter </a:t>
            </a:r>
            <a:r>
              <a:rPr lang="de-DE" altLang="en-US" b="1"/>
              <a:t>neuer Technologien</a:t>
            </a:r>
            <a:r>
              <a:rPr lang="de-DE" altLang="en-US"/>
              <a:t>.</a:t>
            </a:r>
          </a:p>
          <a:p>
            <a:pPr marL="457200" indent="-457200">
              <a:spcBef>
                <a:spcPct val="50000"/>
              </a:spcBef>
              <a:buFont typeface="Monotype Sorts"/>
              <a:buAutoNum type="arabicPeriod"/>
            </a:pPr>
            <a:r>
              <a:rPr lang="de-DE" altLang="en-US"/>
              <a:t>haben wir für ein erfolgreiches Handeln im wandelnden Umfeld (Markt, Technologie, Rahmenbedingungen, ...) eine eigenständige </a:t>
            </a:r>
            <a:r>
              <a:rPr lang="de-DE" altLang="en-US" b="1"/>
              <a:t>Unternehmensintelligenz</a:t>
            </a:r>
            <a:r>
              <a:rPr lang="de-DE" altLang="en-US"/>
              <a:t> implementiert.</a:t>
            </a:r>
          </a:p>
        </p:txBody>
      </p:sp>
      <p:sp>
        <p:nvSpPr>
          <p:cNvPr id="492548" name="Rectangle 1028"/>
          <p:cNvSpPr>
            <a:spLocks noChangeArrowheads="1"/>
          </p:cNvSpPr>
          <p:nvPr/>
        </p:nvSpPr>
        <p:spPr bwMode="auto">
          <a:xfrm>
            <a:off x="765175" y="228600"/>
            <a:ext cx="184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altLang="en-US" sz="2800" b="1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E23B-D268-4142-84FB-E541900DC4EA}" type="slidenum">
              <a:rPr lang="de-DE" altLang="en-US"/>
              <a:pPr/>
              <a:t>23</a:t>
            </a:fld>
            <a:endParaRPr lang="de-DE" altLang="en-US"/>
          </a:p>
        </p:txBody>
      </p:sp>
      <p:sp>
        <p:nvSpPr>
          <p:cNvPr id="517122" name="Rectangle 2050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7123" name="Rectangle 2051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7124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517125" name="Rectangle 2053"/>
          <p:cNvSpPr>
            <a:spLocks noGrp="1" noChangeArrowheads="1"/>
          </p:cNvSpPr>
          <p:nvPr>
            <p:ph type="body" idx="1"/>
          </p:nvPr>
        </p:nvSpPr>
        <p:spPr>
          <a:xfrm>
            <a:off x="3556000" y="1362075"/>
            <a:ext cx="6038850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517126" name="AutoShape 2054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517127" name="AutoShape 2055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517128" name="AutoShape 2056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517129" name="AutoShape 2057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517130" name="AutoShape 2058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517131" name="AutoShape 2059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517132" name="AutoShape 2060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517133" name="AutoShape 2061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517134" name="Rectangle 2062"/>
          <p:cNvSpPr>
            <a:spLocks noChangeArrowheads="1"/>
          </p:cNvSpPr>
          <p:nvPr/>
        </p:nvSpPr>
        <p:spPr bwMode="auto">
          <a:xfrm>
            <a:off x="752475" y="3635375"/>
            <a:ext cx="8686800" cy="5556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9988-0B0C-4437-98C0-AD54B48C42A8}" type="slidenum">
              <a:rPr lang="de-DE" altLang="en-US"/>
              <a:pPr/>
              <a:t>24</a:t>
            </a:fld>
            <a:endParaRPr lang="de-DE" altLang="en-US"/>
          </a:p>
        </p:txBody>
      </p:sp>
      <p:sp>
        <p:nvSpPr>
          <p:cNvPr id="4515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Erfolgsbereiche</a:t>
            </a:r>
          </a:p>
        </p:txBody>
      </p:sp>
      <p:sp>
        <p:nvSpPr>
          <p:cNvPr id="45159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6750" indent="-666750"/>
            <a:r>
              <a:rPr lang="de-DE" altLang="en-US" b="1"/>
              <a:t>Kooperationen</a:t>
            </a:r>
            <a:r>
              <a:rPr lang="de-DE" altLang="en-US"/>
              <a:t> - Weitere Vertriebs- und Produktpartnerschaften</a:t>
            </a:r>
          </a:p>
          <a:p>
            <a:pPr marL="666750" indent="-666750"/>
            <a:r>
              <a:rPr lang="de-DE" altLang="en-US" b="1"/>
              <a:t>Neue Produkte</a:t>
            </a:r>
            <a:r>
              <a:rPr lang="de-DE" altLang="en-US"/>
              <a:t> - schnell auf den Markt bringen</a:t>
            </a:r>
          </a:p>
          <a:p>
            <a:pPr marL="666750" indent="-666750"/>
            <a:r>
              <a:rPr lang="de-DE" altLang="en-US" b="1"/>
              <a:t>Sachversicherung</a:t>
            </a:r>
            <a:r>
              <a:rPr lang="de-DE" altLang="en-US"/>
              <a:t> - Vermittlung / (evtl. Betrieb) </a:t>
            </a:r>
          </a:p>
          <a:p>
            <a:pPr marL="666750" indent="-666750"/>
            <a:r>
              <a:rPr lang="de-DE" altLang="en-US" b="1"/>
              <a:t>Internationalisierung</a:t>
            </a:r>
            <a:r>
              <a:rPr lang="de-DE" altLang="en-US"/>
              <a:t> - Partnerschaften in Europa.</a:t>
            </a:r>
          </a:p>
          <a:p>
            <a:pPr marL="666750" indent="-666750"/>
            <a:r>
              <a:rPr lang="de-DE" altLang="en-US" b="1"/>
              <a:t>In- und Outsourcing</a:t>
            </a:r>
            <a:r>
              <a:rPr lang="de-DE" altLang="en-US"/>
              <a:t> - Auf die eigenen Stärken setzen</a:t>
            </a:r>
          </a:p>
          <a:p>
            <a:pPr marL="666750" indent="-666750"/>
            <a:r>
              <a:rPr lang="de-DE" altLang="en-US" b="1"/>
              <a:t>Automatisierung</a:t>
            </a:r>
            <a:r>
              <a:rPr lang="de-DE" altLang="en-US"/>
              <a:t> - keine manuellen Routineabläufe</a:t>
            </a:r>
          </a:p>
          <a:p>
            <a:pPr marL="666750" indent="-666750"/>
            <a:r>
              <a:rPr lang="de-DE" altLang="en-US" b="1"/>
              <a:t>Mitarbeiterwachstum</a:t>
            </a:r>
            <a:r>
              <a:rPr lang="de-DE" altLang="en-US"/>
              <a:t> - Organisation und Integration</a:t>
            </a:r>
          </a:p>
          <a:p>
            <a:pPr marL="666750" indent="-666750"/>
            <a:r>
              <a:rPr lang="de-DE" altLang="en-US" b="1"/>
              <a:t>Technologieentwicklung</a:t>
            </a:r>
            <a:r>
              <a:rPr lang="de-DE" altLang="en-US"/>
              <a:t> - Wettbewerbsfähige Technologien erkennen und einsetzen.</a:t>
            </a:r>
          </a:p>
          <a:p>
            <a:pPr marL="666750" indent="-666750"/>
            <a:r>
              <a:rPr lang="de-DE" altLang="en-US" b="1"/>
              <a:t>Flexible Reaktionen</a:t>
            </a:r>
            <a:r>
              <a:rPr lang="de-DE" altLang="en-US"/>
              <a:t> - Zugangswege, Angebote und Antwortverhalten - wegen geänderten Kundenverhaltens.</a:t>
            </a:r>
          </a:p>
          <a:p>
            <a:pPr marL="666750" indent="-666750"/>
            <a:r>
              <a:rPr lang="de-DE" altLang="en-US" b="1"/>
              <a:t>Neue Kundensegmente</a:t>
            </a:r>
            <a:r>
              <a:rPr lang="de-DE" altLang="en-US"/>
              <a:t> - mit begrenztem Risiko expandieren</a:t>
            </a:r>
          </a:p>
          <a:p>
            <a:pPr marL="666750" indent="-666750"/>
            <a:r>
              <a:rPr lang="de-DE" altLang="en-US" b="1"/>
              <a:t>...</a:t>
            </a:r>
          </a:p>
        </p:txBody>
      </p:sp>
      <p:sp>
        <p:nvSpPr>
          <p:cNvPr id="451594" name="AutoShape 10">
            <a:hlinkClick r:id="rId2" action="ppaction://hlinksldjump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838200" y="1285875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595" name="AutoShape 11">
            <a:hlinkClick r:id="rId4" action="ppaction://hlinksldjump" highlightClick="1"/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838200" y="1617663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596" name="AutoShape 12">
            <a:hlinkClick r:id="rId5" action="ppaction://hlinksldjump" highlightClick="1"/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838200" y="1981200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597" name="AutoShape 13">
            <a:hlinkClick r:id="rId6" action="ppaction://hlinksldjump" highlightClick="1"/>
            <a:hlinkHover r:id="rId6" action="ppaction://hlinksldjump"/>
          </p:cNvPr>
          <p:cNvSpPr>
            <a:spLocks noChangeArrowheads="1"/>
          </p:cNvSpPr>
          <p:nvPr/>
        </p:nvSpPr>
        <p:spPr bwMode="auto">
          <a:xfrm>
            <a:off x="838200" y="2362200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598" name="AutoShape 14">
            <a:hlinkClick r:id="rId7" action="ppaction://hlinksldjump" highlightClick="1"/>
            <a:hlinkHover r:id="rId7" action="ppaction://hlinksldjump"/>
          </p:cNvPr>
          <p:cNvSpPr>
            <a:spLocks noChangeArrowheads="1"/>
          </p:cNvSpPr>
          <p:nvPr/>
        </p:nvSpPr>
        <p:spPr bwMode="auto">
          <a:xfrm>
            <a:off x="838200" y="2690813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599" name="AutoShape 15">
            <a:hlinkClick r:id="rId8" action="ppaction://hlinksldjump" highlightClick="1"/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838200" y="3048000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600" name="AutoShape 16">
            <a:hlinkClick r:id="rId9" action="ppaction://hlinksldjump" highlightClick="1"/>
            <a:hlinkHover r:id="rId9" action="ppaction://hlinksldjump"/>
          </p:cNvPr>
          <p:cNvSpPr>
            <a:spLocks noChangeArrowheads="1"/>
          </p:cNvSpPr>
          <p:nvPr/>
        </p:nvSpPr>
        <p:spPr bwMode="auto">
          <a:xfrm>
            <a:off x="838200" y="3397250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601" name="AutoShape 17">
            <a:hlinkClick r:id="rId10" action="ppaction://hlinksldjump" highlightClick="1"/>
            <a:hlinkHover r:id="rId10" action="ppaction://hlinksldjump"/>
          </p:cNvPr>
          <p:cNvSpPr>
            <a:spLocks noChangeArrowheads="1"/>
          </p:cNvSpPr>
          <p:nvPr/>
        </p:nvSpPr>
        <p:spPr bwMode="auto">
          <a:xfrm>
            <a:off x="838200" y="3741738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602" name="AutoShape 18">
            <a:hlinkClick r:id="rId11" action="ppaction://hlinksldjump" highlightClick="1"/>
            <a:hlinkHover r:id="rId11" action="ppaction://hlinksldjump"/>
          </p:cNvPr>
          <p:cNvSpPr>
            <a:spLocks noChangeArrowheads="1"/>
          </p:cNvSpPr>
          <p:nvPr/>
        </p:nvSpPr>
        <p:spPr bwMode="auto">
          <a:xfrm>
            <a:off x="838200" y="4483100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604" name="AutoShape 20">
            <a:hlinkClick r:id="rId12" action="ppaction://hlinksldjump" highlightClick="1"/>
            <a:hlinkHover r:id="rId12" action="ppaction://hlinksldjump"/>
          </p:cNvPr>
          <p:cNvSpPr>
            <a:spLocks noChangeArrowheads="1"/>
          </p:cNvSpPr>
          <p:nvPr/>
        </p:nvSpPr>
        <p:spPr bwMode="auto">
          <a:xfrm>
            <a:off x="838200" y="5105400"/>
            <a:ext cx="228600" cy="228600"/>
          </a:xfrm>
          <a:prstGeom prst="actionButtonInform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9932-0651-4CB3-8B06-5AED721A76E0}" type="slidenum">
              <a:rPr lang="de-DE" altLang="en-US"/>
              <a:pPr/>
              <a:t>25</a:t>
            </a:fld>
            <a:endParaRPr lang="de-DE" altLang="en-US"/>
          </a:p>
        </p:txBody>
      </p:sp>
      <p:sp>
        <p:nvSpPr>
          <p:cNvPr id="46592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Kooperationen - Vertriebspartnerschaften</a:t>
            </a:r>
          </a:p>
        </p:txBody>
      </p:sp>
      <p:sp>
        <p:nvSpPr>
          <p:cNvPr id="46592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Weitere Vertriebspartnerschaften</a:t>
            </a:r>
            <a:endParaRPr lang="de-DE" altLang="en-US"/>
          </a:p>
          <a:p>
            <a:r>
              <a:rPr lang="de-DE" altLang="en-US"/>
              <a:t>Ziel ...</a:t>
            </a:r>
          </a:p>
          <a:p>
            <a:pPr lvl="1"/>
            <a:r>
              <a:rPr lang="de-DE" altLang="en-US"/>
              <a:t>Organisatorische und Technische Voraussetzungen für neue Vertriebspartnerschaften schaffen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Eine Internetfähige Bestandsführung</a:t>
            </a:r>
          </a:p>
          <a:p>
            <a:pPr lvl="1"/>
            <a:r>
              <a:rPr lang="de-DE" altLang="en-US"/>
              <a:t>Policierung am Point of Sale</a:t>
            </a:r>
          </a:p>
          <a:p>
            <a:pPr lvl="1"/>
            <a:r>
              <a:rPr lang="de-DE" altLang="en-US"/>
              <a:t>Security: Wirksame Authentisierungs- und Autorisierungsmechanismen,</a:t>
            </a:r>
          </a:p>
          <a:p>
            <a:pPr lvl="1"/>
            <a:r>
              <a:rPr lang="de-DE" altLang="en-US"/>
              <a:t>Ein flexibles Provisionssystem </a:t>
            </a:r>
          </a:p>
          <a:p>
            <a:pPr lvl="1"/>
            <a:r>
              <a:rPr lang="de-DE" altLang="en-US"/>
              <a:t>Ein flexibles Vertriebsinformationssystem,</a:t>
            </a:r>
          </a:p>
          <a:p>
            <a:pPr lvl="1"/>
            <a:r>
              <a:rPr lang="de-DE" altLang="en-US"/>
              <a:t>6 Wochen Entwicklungszeit für neue Produkte (z.B. für Reiseunfall),</a:t>
            </a:r>
          </a:p>
          <a:p>
            <a:pPr lvl="1"/>
            <a:r>
              <a:rPr lang="de-DE" altLang="en-US"/>
              <a:t>Ein </a:t>
            </a:r>
            <a:r>
              <a:rPr lang="de-DE" altLang="en-US" i="1"/>
              <a:t>Customer Relationship Management</a:t>
            </a:r>
            <a:r>
              <a:rPr lang="de-DE" altLang="en-US"/>
              <a:t>-System (CRM) für die Versorgung unterschiedlicher Vertriebswege</a:t>
            </a:r>
          </a:p>
          <a:p>
            <a:pPr lvl="1"/>
            <a:endParaRPr lang="de-DE" altLang="en-US"/>
          </a:p>
        </p:txBody>
      </p:sp>
      <p:sp>
        <p:nvSpPr>
          <p:cNvPr id="465927" name="AutoShape 1031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65928" name="Group 1032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65929" name="Freeform 1033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0" name="Freeform 1034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1" name="Freeform 1035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2" name="Freeform 1036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3" name="Freeform 1037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4" name="Freeform 1038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5" name="Line 1039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5936" name="Line 1040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5937" name="Freeform 1041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8" name="Freeform 1042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5939" name="Freeform 1043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424A-F29B-43A7-844F-02F4E53E0D90}" type="slidenum">
              <a:rPr lang="de-DE" altLang="en-US"/>
              <a:pPr/>
              <a:t>26</a:t>
            </a:fld>
            <a:endParaRPr lang="de-DE" altLang="en-US"/>
          </a:p>
        </p:txBody>
      </p:sp>
      <p:sp>
        <p:nvSpPr>
          <p:cNvPr id="48333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Kooperationen - Produktpartnerschaften</a:t>
            </a:r>
          </a:p>
        </p:txBody>
      </p:sp>
      <p:sp>
        <p:nvSpPr>
          <p:cNvPr id="48333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Weitere Produktpartnerschaften</a:t>
            </a:r>
            <a:endParaRPr lang="de-DE" altLang="en-US"/>
          </a:p>
          <a:p>
            <a:r>
              <a:rPr lang="de-DE" altLang="en-US"/>
              <a:t>Ziel ...</a:t>
            </a:r>
          </a:p>
          <a:p>
            <a:pPr lvl="1"/>
            <a:r>
              <a:rPr lang="de-DE" altLang="en-US"/>
              <a:t>Organisatorische und Technische Voraussetzungen für neue Produktpartnerschaften schaffen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Mandantenfähige Systeme,</a:t>
            </a:r>
          </a:p>
          <a:p>
            <a:pPr lvl="1"/>
            <a:r>
              <a:rPr lang="de-DE" altLang="en-US"/>
              <a:t>6 Wochen Entwicklungszeit für neue Produkte,</a:t>
            </a:r>
          </a:p>
          <a:p>
            <a:pPr lvl="1"/>
            <a:r>
              <a:rPr lang="de-DE" altLang="en-US"/>
              <a:t>Standardisierte Kommunikationsschnittstellen (Internet, ...),</a:t>
            </a:r>
          </a:p>
          <a:p>
            <a:pPr lvl="1"/>
            <a:r>
              <a:rPr lang="de-DE" altLang="en-US"/>
              <a:t>Hochgradig automatisierte Abläufe,</a:t>
            </a:r>
          </a:p>
          <a:p>
            <a:pPr lvl="2"/>
            <a:r>
              <a:rPr lang="de-DE" altLang="en-US" b="1" i="1"/>
              <a:t>„Keine Routine Sachbearbeitung im operativen Tagesgeschäft!“</a:t>
            </a:r>
          </a:p>
          <a:p>
            <a:pPr lvl="1"/>
            <a:r>
              <a:rPr lang="de-DE" altLang="en-US"/>
              <a:t>Mehrsprachigkeit,</a:t>
            </a:r>
          </a:p>
          <a:p>
            <a:pPr lvl="1"/>
            <a:r>
              <a:rPr lang="de-DE" altLang="en-US"/>
              <a:t>Mehrwährungsfähigkeit.</a:t>
            </a:r>
          </a:p>
        </p:txBody>
      </p:sp>
      <p:sp>
        <p:nvSpPr>
          <p:cNvPr id="483334" name="AutoShape 1030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3335" name="Group 1031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3336" name="Freeform 1032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37" name="Freeform 1033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38" name="Freeform 1034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39" name="Freeform 1035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40" name="Freeform 1036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41" name="Freeform 1037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42" name="Line 1038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3343" name="Line 1039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3344" name="Freeform 1040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45" name="Freeform 1041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3346" name="Freeform 1042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7BE-14C0-4DEE-8547-EC16BA4461FC}" type="slidenum">
              <a:rPr lang="de-DE" altLang="en-US"/>
              <a:pPr/>
              <a:t>27</a:t>
            </a:fld>
            <a:endParaRPr lang="de-DE" altLang="en-US"/>
          </a:p>
        </p:txBody>
      </p:sp>
      <p:sp>
        <p:nvSpPr>
          <p:cNvPr id="47926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Semantikreiche Produkte</a:t>
            </a:r>
          </a:p>
        </p:txBody>
      </p:sp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252413" y="1184275"/>
            <a:ext cx="8969375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685800" indent="-2286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541463" indent="-169863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00250" indent="-17145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57450" indent="-17145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14650" indent="-17145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71850" indent="-17145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9050" indent="-17145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Pct val="75000"/>
              <a:buFont typeface="Webdings" pitchFamily="18" charset="2"/>
              <a:buNone/>
            </a:pPr>
            <a:r>
              <a:rPr lang="de-DE" altLang="en-US" sz="1800" b="1" i="1">
                <a:latin typeface="Frutiger" pitchFamily="34" charset="0"/>
              </a:rPr>
              <a:t>Das Produkt, als vorformuliertes Versicherungsgeschäft, ist die zentrale Steuerungseinheit der wertschöpfenden Prozesse des Unternehmens ...</a:t>
            </a:r>
            <a:endParaRPr lang="de-DE" altLang="en-US" sz="1800">
              <a:latin typeface="Frutiger" pitchFamily="34" charset="0"/>
            </a:endParaRPr>
          </a:p>
        </p:txBody>
      </p:sp>
      <p:grpSp>
        <p:nvGrpSpPr>
          <p:cNvPr id="479237" name="Group 5"/>
          <p:cNvGrpSpPr>
            <a:grpSpLocks/>
          </p:cNvGrpSpPr>
          <p:nvPr/>
        </p:nvGrpSpPr>
        <p:grpSpPr bwMode="auto">
          <a:xfrm>
            <a:off x="4527550" y="1778000"/>
            <a:ext cx="5021263" cy="4559300"/>
            <a:chOff x="2866" y="1179"/>
            <a:chExt cx="3419" cy="3207"/>
          </a:xfrm>
        </p:grpSpPr>
        <p:sp>
          <p:nvSpPr>
            <p:cNvPr id="479238" name="Oval 6"/>
            <p:cNvSpPr>
              <a:spLocks noChangeArrowheads="1"/>
            </p:cNvSpPr>
            <p:nvPr/>
          </p:nvSpPr>
          <p:spPr bwMode="auto">
            <a:xfrm>
              <a:off x="2866" y="1179"/>
              <a:ext cx="3419" cy="3207"/>
            </a:xfrm>
            <a:prstGeom prst="ellipse">
              <a:avLst/>
            </a:prstGeom>
            <a:solidFill>
              <a:srgbClr val="C5EA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/>
            <a:p>
              <a:endParaRPr lang="en-GB"/>
            </a:p>
          </p:txBody>
        </p:sp>
        <p:sp>
          <p:nvSpPr>
            <p:cNvPr id="479239" name="Oval 7"/>
            <p:cNvSpPr>
              <a:spLocks noChangeArrowheads="1"/>
            </p:cNvSpPr>
            <p:nvPr/>
          </p:nvSpPr>
          <p:spPr bwMode="auto">
            <a:xfrm>
              <a:off x="3512" y="1742"/>
              <a:ext cx="2127" cy="2081"/>
            </a:xfrm>
            <a:prstGeom prst="ellipse">
              <a:avLst/>
            </a:prstGeom>
            <a:solidFill>
              <a:srgbClr val="A2C1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/>
            <a:p>
              <a:endParaRPr lang="en-GB"/>
            </a:p>
          </p:txBody>
        </p:sp>
        <p:sp>
          <p:nvSpPr>
            <p:cNvPr id="479240" name="Oval 8"/>
            <p:cNvSpPr>
              <a:spLocks noChangeArrowheads="1"/>
            </p:cNvSpPr>
            <p:nvPr/>
          </p:nvSpPr>
          <p:spPr bwMode="auto">
            <a:xfrm>
              <a:off x="3892" y="2184"/>
              <a:ext cx="1358" cy="1242"/>
            </a:xfrm>
            <a:prstGeom prst="ellipse">
              <a:avLst/>
            </a:prstGeom>
            <a:solidFill>
              <a:srgbClr val="6C9D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/>
            <a:p>
              <a:endParaRPr lang="en-GB"/>
            </a:p>
          </p:txBody>
        </p:sp>
        <p:sp>
          <p:nvSpPr>
            <p:cNvPr id="479241" name="Oval 9"/>
            <p:cNvSpPr>
              <a:spLocks noChangeArrowheads="1"/>
            </p:cNvSpPr>
            <p:nvPr/>
          </p:nvSpPr>
          <p:spPr bwMode="auto">
            <a:xfrm>
              <a:off x="4271" y="2492"/>
              <a:ext cx="609" cy="581"/>
            </a:xfrm>
            <a:prstGeom prst="ellipse">
              <a:avLst/>
            </a:prstGeom>
            <a:solidFill>
              <a:srgbClr val="0063A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/>
            <a:p>
              <a:endParaRPr lang="en-GB"/>
            </a:p>
          </p:txBody>
        </p:sp>
        <p:sp>
          <p:nvSpPr>
            <p:cNvPr id="479242" name="Rectangle 10"/>
            <p:cNvSpPr>
              <a:spLocks noChangeArrowheads="1"/>
            </p:cNvSpPr>
            <p:nvPr/>
          </p:nvSpPr>
          <p:spPr bwMode="auto">
            <a:xfrm>
              <a:off x="4327" y="2660"/>
              <a:ext cx="40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de-DE" altLang="en-US" sz="1600" b="1"/>
                <a:t>Tarif</a:t>
              </a:r>
            </a:p>
          </p:txBody>
        </p:sp>
        <p:sp>
          <p:nvSpPr>
            <p:cNvPr id="479243" name="Rectangle 11"/>
            <p:cNvSpPr>
              <a:spLocks noChangeArrowheads="1"/>
            </p:cNvSpPr>
            <p:nvPr/>
          </p:nvSpPr>
          <p:spPr bwMode="auto">
            <a:xfrm>
              <a:off x="4095" y="3104"/>
              <a:ext cx="101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de-DE" altLang="en-US" sz="1600" b="1"/>
                <a:t>Plausibilitäten </a:t>
              </a:r>
            </a:p>
          </p:txBody>
        </p:sp>
        <p:sp>
          <p:nvSpPr>
            <p:cNvPr id="479244" name="Rectangle 12"/>
            <p:cNvSpPr>
              <a:spLocks noChangeArrowheads="1"/>
            </p:cNvSpPr>
            <p:nvPr/>
          </p:nvSpPr>
          <p:spPr bwMode="auto">
            <a:xfrm>
              <a:off x="4126" y="3962"/>
              <a:ext cx="694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de-DE" altLang="en-US" sz="1600" b="1"/>
                <a:t>Workflow</a:t>
              </a:r>
            </a:p>
          </p:txBody>
        </p:sp>
        <p:sp>
          <p:nvSpPr>
            <p:cNvPr id="479245" name="Rectangle 13"/>
            <p:cNvSpPr>
              <a:spLocks noChangeArrowheads="1"/>
            </p:cNvSpPr>
            <p:nvPr/>
          </p:nvSpPr>
          <p:spPr bwMode="auto">
            <a:xfrm>
              <a:off x="3845" y="3479"/>
              <a:ext cx="13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54" tIns="44434" rIns="90454" bIns="44434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de-DE" altLang="en-US" sz="1600" b="1"/>
                <a:t>Masken, Formulare</a:t>
              </a:r>
            </a:p>
          </p:txBody>
        </p:sp>
      </p:grpSp>
      <p:sp>
        <p:nvSpPr>
          <p:cNvPr id="479247" name="Rectangle 15"/>
          <p:cNvSpPr>
            <a:spLocks noChangeAspect="1" noChangeArrowheads="1"/>
          </p:cNvSpPr>
          <p:nvPr/>
        </p:nvSpPr>
        <p:spPr bwMode="auto">
          <a:xfrm>
            <a:off x="7485063" y="1778000"/>
            <a:ext cx="819150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Versicherung</a:t>
            </a:r>
          </a:p>
        </p:txBody>
      </p:sp>
      <p:sp>
        <p:nvSpPr>
          <p:cNvPr id="479248" name="Rectangle 16"/>
          <p:cNvSpPr>
            <a:spLocks noChangeAspect="1" noChangeArrowheads="1"/>
          </p:cNvSpPr>
          <p:nvPr/>
        </p:nvSpPr>
        <p:spPr bwMode="auto">
          <a:xfrm>
            <a:off x="6684963" y="2325688"/>
            <a:ext cx="1123950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Lebensversicherung</a:t>
            </a:r>
          </a:p>
        </p:txBody>
      </p:sp>
      <p:sp>
        <p:nvSpPr>
          <p:cNvPr id="479249" name="Rectangle 17"/>
          <p:cNvSpPr>
            <a:spLocks noChangeAspect="1" noChangeArrowheads="1"/>
          </p:cNvSpPr>
          <p:nvPr/>
        </p:nvSpPr>
        <p:spPr bwMode="auto">
          <a:xfrm>
            <a:off x="4724400" y="2882900"/>
            <a:ext cx="1565275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Risiko-Lebensversicherung</a:t>
            </a:r>
          </a:p>
        </p:txBody>
      </p:sp>
      <p:sp>
        <p:nvSpPr>
          <p:cNvPr id="479250" name="Rectangle 18"/>
          <p:cNvSpPr>
            <a:spLocks noChangeAspect="1" noChangeArrowheads="1"/>
          </p:cNvSpPr>
          <p:nvPr/>
        </p:nvSpPr>
        <p:spPr bwMode="auto">
          <a:xfrm>
            <a:off x="6459538" y="2882900"/>
            <a:ext cx="1565275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Kapital-Lebensversicherung</a:t>
            </a:r>
          </a:p>
        </p:txBody>
      </p:sp>
      <p:sp>
        <p:nvSpPr>
          <p:cNvPr id="479251" name="Rectangle 19"/>
          <p:cNvSpPr>
            <a:spLocks noChangeAspect="1" noChangeArrowheads="1"/>
          </p:cNvSpPr>
          <p:nvPr/>
        </p:nvSpPr>
        <p:spPr bwMode="auto">
          <a:xfrm>
            <a:off x="8231188" y="2882900"/>
            <a:ext cx="1565275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Rentenversicherung</a:t>
            </a:r>
          </a:p>
        </p:txBody>
      </p:sp>
      <p:sp>
        <p:nvSpPr>
          <p:cNvPr id="479252" name="Rectangle 20"/>
          <p:cNvSpPr>
            <a:spLocks noChangeAspect="1" noChangeArrowheads="1"/>
          </p:cNvSpPr>
          <p:nvPr/>
        </p:nvSpPr>
        <p:spPr bwMode="auto">
          <a:xfrm>
            <a:off x="4724400" y="3370263"/>
            <a:ext cx="1565275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Sterbegeldversicherung</a:t>
            </a:r>
            <a:endParaRPr lang="de-DE" altLang="en-US" sz="1400"/>
          </a:p>
        </p:txBody>
      </p:sp>
      <p:sp>
        <p:nvSpPr>
          <p:cNvPr id="479253" name="Rectangle 21"/>
          <p:cNvSpPr>
            <a:spLocks noChangeAspect="1" noChangeArrowheads="1"/>
          </p:cNvSpPr>
          <p:nvPr/>
        </p:nvSpPr>
        <p:spPr bwMode="auto">
          <a:xfrm>
            <a:off x="6459538" y="3370263"/>
            <a:ext cx="1565275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Todes-/Erlebensfall</a:t>
            </a:r>
            <a:r>
              <a:rPr lang="de-DE" altLang="en-US" sz="1400"/>
              <a:t> </a:t>
            </a:r>
          </a:p>
        </p:txBody>
      </p:sp>
      <p:sp>
        <p:nvSpPr>
          <p:cNvPr id="479254" name="Rectangle 22"/>
          <p:cNvSpPr>
            <a:spLocks noChangeAspect="1" noChangeArrowheads="1"/>
          </p:cNvSpPr>
          <p:nvPr/>
        </p:nvSpPr>
        <p:spPr bwMode="auto">
          <a:xfrm>
            <a:off x="8223250" y="3370263"/>
            <a:ext cx="1563688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Feste Auszahlung</a:t>
            </a:r>
          </a:p>
        </p:txBody>
      </p:sp>
      <p:sp>
        <p:nvSpPr>
          <p:cNvPr id="479255" name="Rectangle 23"/>
          <p:cNvSpPr>
            <a:spLocks noChangeAspect="1" noChangeArrowheads="1"/>
          </p:cNvSpPr>
          <p:nvPr/>
        </p:nvSpPr>
        <p:spPr bwMode="auto">
          <a:xfrm>
            <a:off x="8231188" y="2325688"/>
            <a:ext cx="1250950" cy="200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25155" tIns="12578" rIns="25155" bIns="12578" anchor="ctr"/>
          <a:lstStyle>
            <a:lvl1pPr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498475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99536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493838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1992313" defTabSz="663575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4495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067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3639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21113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800" b="1"/>
              <a:t>Kfz.Versicherung</a:t>
            </a:r>
          </a:p>
        </p:txBody>
      </p:sp>
      <p:cxnSp>
        <p:nvCxnSpPr>
          <p:cNvPr id="479256" name="AutoShape 24"/>
          <p:cNvCxnSpPr>
            <a:cxnSpLocks noChangeAspect="1" noChangeShapeType="1"/>
            <a:stCxn id="479247" idx="2"/>
            <a:endCxn id="479248" idx="0"/>
          </p:cNvCxnSpPr>
          <p:nvPr/>
        </p:nvCxnSpPr>
        <p:spPr bwMode="auto">
          <a:xfrm rot="5400000">
            <a:off x="7396956" y="1828007"/>
            <a:ext cx="347663" cy="647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57" name="AutoShape 25"/>
          <p:cNvCxnSpPr>
            <a:cxnSpLocks noChangeAspect="1" noChangeShapeType="1"/>
            <a:stCxn id="479247" idx="2"/>
            <a:endCxn id="479255" idx="0"/>
          </p:cNvCxnSpPr>
          <p:nvPr/>
        </p:nvCxnSpPr>
        <p:spPr bwMode="auto">
          <a:xfrm rot="16200000" flipH="1">
            <a:off x="8201819" y="1670844"/>
            <a:ext cx="347663" cy="9620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58" name="AutoShape 26"/>
          <p:cNvCxnSpPr>
            <a:cxnSpLocks noChangeAspect="1" noChangeShapeType="1"/>
            <a:stCxn id="479248" idx="2"/>
            <a:endCxn id="479249" idx="0"/>
          </p:cNvCxnSpPr>
          <p:nvPr/>
        </p:nvCxnSpPr>
        <p:spPr bwMode="auto">
          <a:xfrm rot="5400000">
            <a:off x="6198394" y="1834357"/>
            <a:ext cx="357187" cy="1739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59" name="AutoShape 27"/>
          <p:cNvCxnSpPr>
            <a:cxnSpLocks noChangeAspect="1" noChangeShapeType="1"/>
            <a:stCxn id="479248" idx="2"/>
            <a:endCxn id="479250" idx="0"/>
          </p:cNvCxnSpPr>
          <p:nvPr/>
        </p:nvCxnSpPr>
        <p:spPr bwMode="auto">
          <a:xfrm rot="5400000">
            <a:off x="7065963" y="2701925"/>
            <a:ext cx="357187" cy="47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60" name="AutoShape 28"/>
          <p:cNvCxnSpPr>
            <a:cxnSpLocks noChangeAspect="1" noChangeShapeType="1"/>
            <a:stCxn id="479248" idx="2"/>
            <a:endCxn id="479251" idx="0"/>
          </p:cNvCxnSpPr>
          <p:nvPr/>
        </p:nvCxnSpPr>
        <p:spPr bwMode="auto">
          <a:xfrm rot="16200000" flipH="1">
            <a:off x="7951788" y="1820863"/>
            <a:ext cx="357187" cy="17668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61" name="AutoShape 29"/>
          <p:cNvCxnSpPr>
            <a:cxnSpLocks noChangeAspect="1" noChangeShapeType="1"/>
            <a:stCxn id="479250" idx="2"/>
            <a:endCxn id="479252" idx="0"/>
          </p:cNvCxnSpPr>
          <p:nvPr/>
        </p:nvCxnSpPr>
        <p:spPr bwMode="auto">
          <a:xfrm rot="5400000">
            <a:off x="6230938" y="2359025"/>
            <a:ext cx="287338" cy="17351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62" name="AutoShape 30"/>
          <p:cNvCxnSpPr>
            <a:cxnSpLocks noChangeAspect="1" noChangeShapeType="1"/>
            <a:stCxn id="479250" idx="2"/>
            <a:endCxn id="479253" idx="0"/>
          </p:cNvCxnSpPr>
          <p:nvPr/>
        </p:nvCxnSpPr>
        <p:spPr bwMode="auto">
          <a:xfrm rot="5400000">
            <a:off x="7098506" y="3226594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9263" name="AutoShape 31"/>
          <p:cNvCxnSpPr>
            <a:cxnSpLocks noChangeAspect="1" noChangeShapeType="1"/>
            <a:stCxn id="479250" idx="2"/>
            <a:endCxn id="479254" idx="0"/>
          </p:cNvCxnSpPr>
          <p:nvPr/>
        </p:nvCxnSpPr>
        <p:spPr bwMode="auto">
          <a:xfrm rot="16200000" flipH="1">
            <a:off x="7979569" y="2345531"/>
            <a:ext cx="287338" cy="17621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9265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52413" y="1790700"/>
            <a:ext cx="4395787" cy="43053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altLang="en-US" sz="1800" b="1" i="1"/>
              <a:t>Das Produkt ...</a:t>
            </a:r>
          </a:p>
          <a:p>
            <a:pPr marL="476250" lvl="1"/>
            <a:r>
              <a:rPr lang="de-DE" altLang="en-US" sz="1600"/>
              <a:t>hat als Kern den </a:t>
            </a:r>
            <a:r>
              <a:rPr lang="de-DE" altLang="en-US" sz="1600" b="1"/>
              <a:t>Tarif</a:t>
            </a:r>
            <a:r>
              <a:rPr lang="de-DE" altLang="en-US" sz="1600"/>
              <a:t> mit seinen Berechnungsformeln </a:t>
            </a:r>
          </a:p>
          <a:p>
            <a:pPr marL="476250" lvl="1"/>
            <a:r>
              <a:rPr lang="de-DE" altLang="en-US" sz="1600"/>
              <a:t>enthält zusätzlich Annahme-, Integritäts- und </a:t>
            </a:r>
            <a:r>
              <a:rPr lang="de-DE" altLang="en-US" sz="1600" b="1"/>
              <a:t>Plausibilitätsregeln </a:t>
            </a:r>
            <a:r>
              <a:rPr lang="de-DE" altLang="en-US" sz="1600"/>
              <a:t>aus Geschäftsplan und Geschäftspolitik.</a:t>
            </a:r>
          </a:p>
          <a:p>
            <a:pPr marL="476250" lvl="1"/>
            <a:r>
              <a:rPr lang="de-DE" altLang="en-US" sz="1600"/>
              <a:t>hat Produktabhängige </a:t>
            </a:r>
            <a:r>
              <a:rPr lang="de-DE" altLang="en-US" sz="1600" b="1"/>
              <a:t>Masken</a:t>
            </a:r>
            <a:r>
              <a:rPr lang="de-DE" altLang="en-US" sz="1600"/>
              <a:t> und </a:t>
            </a:r>
            <a:r>
              <a:rPr lang="de-DE" altLang="en-US" sz="1600" b="1"/>
              <a:t>Formulare</a:t>
            </a:r>
            <a:r>
              <a:rPr lang="de-DE" altLang="en-US" sz="1600"/>
              <a:t> als Produktbestandteil</a:t>
            </a:r>
          </a:p>
          <a:p>
            <a:pPr marL="476250" lvl="1"/>
            <a:r>
              <a:rPr lang="de-DE" altLang="en-US" sz="1600"/>
              <a:t>trägt den </a:t>
            </a:r>
            <a:r>
              <a:rPr lang="de-DE" altLang="en-US" sz="1600" b="1"/>
              <a:t>Workflow</a:t>
            </a:r>
            <a:r>
              <a:rPr lang="de-DE" altLang="en-US" sz="1600"/>
              <a:t> zu seiner Abarbeitung während des gesamten </a:t>
            </a:r>
            <a:r>
              <a:rPr lang="de-DE" altLang="en-US" sz="1600" i="1"/>
              <a:t>Lifecycles</a:t>
            </a:r>
            <a:r>
              <a:rPr lang="de-DE" altLang="en-US" sz="1600"/>
              <a:t> bereits in sich. Er sollte als Teil der Produktdefinition und nicht extern definiert werden.</a:t>
            </a:r>
          </a:p>
          <a:p>
            <a:pPr marL="476250" lvl="1"/>
            <a:r>
              <a:rPr lang="de-DE" altLang="en-US" sz="1600" b="1"/>
              <a:t>Produktvarianten</a:t>
            </a:r>
            <a:r>
              <a:rPr lang="de-DE" altLang="en-US" sz="1600"/>
              <a:t> können innerhalb einer Vererbungshierarchie Eigenschaften allgemeiner Mutterprodukte nutzen.</a:t>
            </a:r>
          </a:p>
        </p:txBody>
      </p:sp>
      <p:grpSp>
        <p:nvGrpSpPr>
          <p:cNvPr id="479266" name="Group 34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79267" name="Freeform 35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68" name="Freeform 36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69" name="Freeform 37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70" name="Freeform 38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71" name="Freeform 39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72" name="Freeform 40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73" name="Line 41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9274" name="Line 42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9275" name="Freeform 43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76" name="Freeform 44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9277" name="Freeform 45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9278" name="AutoShape 46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FA4C-E62B-439B-9E8C-BEC838553EA8}" type="slidenum">
              <a:rPr lang="de-DE" altLang="en-US"/>
              <a:pPr/>
              <a:t>28</a:t>
            </a:fld>
            <a:endParaRPr lang="de-DE" alt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de-DE" altLang="en-US"/>
              <a:t>Was Ist Ein Produkt?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  <a:buFont typeface="Wingdings" pitchFamily="2" charset="2"/>
              <a:buNone/>
            </a:pPr>
            <a:r>
              <a:rPr lang="de-DE" altLang="en-US" b="1" i="1"/>
              <a:t>Bausteine - Bündel - Varianten</a:t>
            </a:r>
            <a:endParaRPr lang="de-DE" altLang="en-US"/>
          </a:p>
          <a:p>
            <a:pPr lvl="1">
              <a:spcBef>
                <a:spcPct val="45000"/>
              </a:spcBef>
            </a:pPr>
            <a:r>
              <a:rPr lang="de-DE" altLang="en-US"/>
              <a:t>Produkte sind im Regelfalle Bündelungen von Bausteinen (Tarife und Zusatzversicherungen)</a:t>
            </a:r>
          </a:p>
          <a:p>
            <a:pPr lvl="1">
              <a:spcBef>
                <a:spcPct val="45000"/>
              </a:spcBef>
            </a:pPr>
            <a:r>
              <a:rPr lang="de-DE" altLang="en-US"/>
              <a:t>Beispiel ...</a:t>
            </a:r>
          </a:p>
          <a:p>
            <a:pPr lvl="1">
              <a:spcBef>
                <a:spcPct val="45000"/>
              </a:spcBef>
            </a:pPr>
            <a:endParaRPr lang="de-DE" altLang="en-US"/>
          </a:p>
        </p:txBody>
      </p:sp>
      <p:sp>
        <p:nvSpPr>
          <p:cNvPr id="464900" name="AutoShape 4"/>
          <p:cNvSpPr>
            <a:spLocks noChangeArrowheads="1"/>
          </p:cNvSpPr>
          <p:nvPr/>
        </p:nvSpPr>
        <p:spPr bwMode="auto">
          <a:xfrm>
            <a:off x="2428875" y="2940050"/>
            <a:ext cx="1847850" cy="847725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2400" i="1">
                <a:latin typeface="Arial Unicode MS" pitchFamily="34" charset="-128"/>
              </a:rPr>
              <a:t>flexible life</a:t>
            </a:r>
          </a:p>
        </p:txBody>
      </p:sp>
      <p:sp>
        <p:nvSpPr>
          <p:cNvPr id="464901" name="AutoShape 5"/>
          <p:cNvSpPr>
            <a:spLocks noChangeArrowheads="1"/>
          </p:cNvSpPr>
          <p:nvPr/>
        </p:nvSpPr>
        <p:spPr bwMode="auto">
          <a:xfrm>
            <a:off x="4152900" y="4502150"/>
            <a:ext cx="1847850" cy="847725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2400">
                <a:latin typeface="Arial Unicode MS" pitchFamily="34" charset="-128"/>
              </a:rPr>
              <a:t>BUZ</a:t>
            </a:r>
          </a:p>
        </p:txBody>
      </p:sp>
      <p:sp>
        <p:nvSpPr>
          <p:cNvPr id="464902" name="AutoShape 6"/>
          <p:cNvSpPr>
            <a:spLocks noChangeArrowheads="1"/>
          </p:cNvSpPr>
          <p:nvPr/>
        </p:nvSpPr>
        <p:spPr bwMode="auto">
          <a:xfrm>
            <a:off x="1323975" y="4502150"/>
            <a:ext cx="1847850" cy="847725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2400">
                <a:latin typeface="Arial Unicode MS" pitchFamily="34" charset="-128"/>
              </a:rPr>
              <a:t>Tarif K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400">
                <a:latin typeface="Arial Unicode MS" pitchFamily="34" charset="-128"/>
              </a:rPr>
              <a:t>kapitalbildende Leben</a:t>
            </a:r>
          </a:p>
        </p:txBody>
      </p:sp>
      <p:cxnSp>
        <p:nvCxnSpPr>
          <p:cNvPr id="464903" name="AutoShape 7"/>
          <p:cNvCxnSpPr>
            <a:cxnSpLocks noChangeShapeType="1"/>
            <a:stCxn id="464900" idx="2"/>
            <a:endCxn id="464902" idx="0"/>
          </p:cNvCxnSpPr>
          <p:nvPr/>
        </p:nvCxnSpPr>
        <p:spPr bwMode="auto">
          <a:xfrm rot="5400000">
            <a:off x="2443162" y="3592513"/>
            <a:ext cx="714375" cy="1104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904" name="AutoShape 8"/>
          <p:cNvCxnSpPr>
            <a:cxnSpLocks noChangeShapeType="1"/>
            <a:stCxn id="464900" idx="2"/>
            <a:endCxn id="464901" idx="0"/>
          </p:cNvCxnSpPr>
          <p:nvPr/>
        </p:nvCxnSpPr>
        <p:spPr bwMode="auto">
          <a:xfrm rot="16200000" flipH="1">
            <a:off x="3857625" y="3282950"/>
            <a:ext cx="714375" cy="17240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4905" name="Group 9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64906" name="Freeform 10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07" name="Freeform 11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08" name="Freeform 12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09" name="Freeform 13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10" name="Freeform 14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11" name="Freeform 15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12" name="Line 16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4913" name="Line 17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4914" name="Freeform 18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15" name="Freeform 19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4916" name="Freeform 20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4917" name="AutoShape 21"/>
          <p:cNvSpPr>
            <a:spLocks noChangeArrowheads="1"/>
          </p:cNvSpPr>
          <p:nvPr/>
        </p:nvSpPr>
        <p:spPr bwMode="auto">
          <a:xfrm>
            <a:off x="6985000" y="4502150"/>
            <a:ext cx="1847850" cy="847725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2400">
                <a:latin typeface="Arial Unicode MS" pitchFamily="34" charset="-128"/>
              </a:rPr>
              <a:t>Risiko-ZV</a:t>
            </a:r>
          </a:p>
        </p:txBody>
      </p:sp>
      <p:cxnSp>
        <p:nvCxnSpPr>
          <p:cNvPr id="464918" name="AutoShape 22"/>
          <p:cNvCxnSpPr>
            <a:cxnSpLocks noChangeShapeType="1"/>
            <a:stCxn id="464900" idx="2"/>
            <a:endCxn id="464917" idx="0"/>
          </p:cNvCxnSpPr>
          <p:nvPr/>
        </p:nvCxnSpPr>
        <p:spPr bwMode="auto">
          <a:xfrm rot="16200000" flipH="1">
            <a:off x="5273675" y="1866900"/>
            <a:ext cx="714375" cy="45561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4919" name="Text Box 23"/>
          <p:cNvSpPr txBox="1">
            <a:spLocks noChangeArrowheads="1"/>
          </p:cNvSpPr>
          <p:nvPr/>
        </p:nvSpPr>
        <p:spPr bwMode="auto">
          <a:xfrm rot="-2712497">
            <a:off x="159544" y="4125119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 i="1">
                <a:solidFill>
                  <a:schemeClr val="accent2"/>
                </a:solidFill>
                <a:latin typeface="Frutiger" pitchFamily="34" charset="0"/>
              </a:rPr>
              <a:t>Hauptversicherung</a:t>
            </a:r>
          </a:p>
        </p:txBody>
      </p:sp>
      <p:sp>
        <p:nvSpPr>
          <p:cNvPr id="464920" name="Text Box 24"/>
          <p:cNvSpPr txBox="1">
            <a:spLocks noChangeArrowheads="1"/>
          </p:cNvSpPr>
          <p:nvPr/>
        </p:nvSpPr>
        <p:spPr bwMode="auto">
          <a:xfrm rot="-2712497">
            <a:off x="2944019" y="4098132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 i="1">
                <a:solidFill>
                  <a:schemeClr val="accent2"/>
                </a:solidFill>
                <a:latin typeface="Frutiger" pitchFamily="34" charset="0"/>
              </a:rPr>
              <a:t>Zusatzversicherung</a:t>
            </a:r>
          </a:p>
        </p:txBody>
      </p:sp>
      <p:sp>
        <p:nvSpPr>
          <p:cNvPr id="464921" name="Text Box 25"/>
          <p:cNvSpPr txBox="1">
            <a:spLocks noChangeArrowheads="1"/>
          </p:cNvSpPr>
          <p:nvPr/>
        </p:nvSpPr>
        <p:spPr bwMode="auto">
          <a:xfrm rot="-2712497">
            <a:off x="5863432" y="4198143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 i="1">
                <a:solidFill>
                  <a:schemeClr val="accent2"/>
                </a:solidFill>
                <a:latin typeface="Frutiger" pitchFamily="34" charset="0"/>
              </a:rPr>
              <a:t>Zusatzversicherung</a:t>
            </a:r>
          </a:p>
        </p:txBody>
      </p:sp>
      <p:sp>
        <p:nvSpPr>
          <p:cNvPr id="464922" name="AutoShape 26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144000" y="6172200"/>
            <a:ext cx="533400" cy="4572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9FAC-869B-47B2-B39D-04FA43A5A790}" type="slidenum">
              <a:rPr lang="de-DE" altLang="en-US"/>
              <a:pPr/>
              <a:t>29</a:t>
            </a:fld>
            <a:endParaRPr lang="de-DE" altLang="en-US"/>
          </a:p>
        </p:txBody>
      </p:sp>
      <p:sp>
        <p:nvSpPr>
          <p:cNvPr id="480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Neue Produkte</a:t>
            </a:r>
          </a:p>
        </p:txBody>
      </p:sp>
      <p:sp>
        <p:nvSpPr>
          <p:cNvPr id="480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en-US" b="1" i="1"/>
              <a:t>Neue Produkte schnell auf den Markt bringen</a:t>
            </a:r>
            <a:endParaRPr lang="de-DE" altLang="en-US"/>
          </a:p>
          <a:p>
            <a:pPr>
              <a:lnSpc>
                <a:spcPct val="90000"/>
              </a:lnSpc>
            </a:pPr>
            <a:r>
              <a:rPr lang="de-DE" altLang="en-US"/>
              <a:t>Ziele ...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Die Produktentwicklungszeit auf 6 Wochen senken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Gesellschafts- und Spartenübergreifende Produktbündelungen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Portable Produkte</a:t>
            </a:r>
          </a:p>
          <a:p>
            <a:pPr>
              <a:lnSpc>
                <a:spcPct val="90000"/>
              </a:lnSpc>
            </a:pPr>
            <a:r>
              <a:rPr lang="de-DE" altLang="en-US"/>
              <a:t>Erfolgsfaktoren ...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Flexibler Produktbaukasten - Versicherungsprodukte über Parameter und Regeln, ohne (herkömmliche) Programmierung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Spartenübergreifende Bestandsführung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Implementierung semantikreicher Produktmodelle (Das Produkt enthält außer dem Tarif noch Plausibilitäten, Masken, Formulare und Workflow)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Portable Produktserver und - Produktrepräsentation (in XML)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Produkte als Dienst (</a:t>
            </a:r>
            <a:r>
              <a:rPr lang="de-DE" altLang="en-US" i="1"/>
              <a:t>remote</a:t>
            </a:r>
            <a:r>
              <a:rPr lang="de-DE" altLang="en-US"/>
              <a:t>-Aufrufe eines zentralen Produktservers über das Internet)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Mandantenfähigkeit</a:t>
            </a:r>
          </a:p>
        </p:txBody>
      </p:sp>
      <p:sp>
        <p:nvSpPr>
          <p:cNvPr id="480262" name="AutoShape 6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1722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80263" name="AutoShape 7">
            <a:hlinkClick r:id="rId3" action="ppaction://hlinksldjump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6172200"/>
            <a:ext cx="533400" cy="457200"/>
          </a:xfrm>
          <a:prstGeom prst="actionButtonHelp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0264" name="Group 8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0265" name="Freeform 9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66" name="Freeform 10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67" name="Freeform 11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68" name="Freeform 12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69" name="Freeform 13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70" name="Freeform 14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71" name="Line 15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0272" name="Line 16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0273" name="Freeform 17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74" name="Freeform 18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0275" name="Freeform 19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6D7B-1C02-4CFE-ADD6-FFD41572926E}" type="slidenum">
              <a:rPr lang="de-DE" altLang="en-US"/>
              <a:pPr/>
              <a:t>3</a:t>
            </a:fld>
            <a:endParaRPr lang="de-DE" alt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Management Summary (2)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33475"/>
            <a:ext cx="8585200" cy="4962525"/>
          </a:xfrm>
        </p:spPr>
        <p:txBody>
          <a:bodyPr/>
          <a:lstStyle/>
          <a:p>
            <a:r>
              <a:rPr lang="de-DE" altLang="en-US"/>
              <a:t>Umfang und Dringlichkeit der vorgeschlagenen Maßnahmen lassen es uns geraten erscheinen, die </a:t>
            </a:r>
            <a:r>
              <a:rPr lang="de-DE" altLang="en-US" b="1"/>
              <a:t>Informatik-Strategie</a:t>
            </a:r>
            <a:r>
              <a:rPr lang="de-DE" altLang="en-US"/>
              <a:t> des bis zur Vorstandsklausur am  mit </a:t>
            </a:r>
            <a:r>
              <a:rPr lang="de-DE" altLang="en-US" b="1"/>
              <a:t>externer</a:t>
            </a:r>
            <a:r>
              <a:rPr lang="de-DE" altLang="en-US"/>
              <a:t> Unterstützung ausarbeiten zu lassen.</a:t>
            </a:r>
          </a:p>
          <a:p>
            <a:r>
              <a:rPr lang="de-DE" altLang="en-US"/>
              <a:t>Der </a:t>
            </a:r>
            <a:r>
              <a:rPr lang="de-DE" altLang="en-US" b="1"/>
              <a:t>Ergebnisrahmen</a:t>
            </a:r>
            <a:r>
              <a:rPr lang="de-DE" altLang="en-US"/>
              <a:t> wird durch das vorliegende Dokument aufgespannt.</a:t>
            </a:r>
          </a:p>
          <a:p>
            <a:r>
              <a:rPr lang="de-DE" altLang="en-US"/>
              <a:t>Schwerpunktmäßig für ein neues System zur </a:t>
            </a:r>
            <a:r>
              <a:rPr lang="de-DE" altLang="en-US" b="1"/>
              <a:t>Bestandsverwaltung</a:t>
            </a:r>
            <a:r>
              <a:rPr lang="de-DE" altLang="en-US"/>
              <a:t> zu bewerten.</a:t>
            </a:r>
          </a:p>
          <a:p>
            <a:r>
              <a:rPr lang="de-DE" altLang="en-US"/>
              <a:t>Aufgrund </a:t>
            </a:r>
            <a:r>
              <a:rPr lang="de-DE" altLang="en-US" b="1"/>
              <a:t>operativer Dringlichkeit</a:t>
            </a:r>
            <a:r>
              <a:rPr lang="de-DE" altLang="en-US"/>
              <a:t>, müssen Auswahl und Einführung eines neuen </a:t>
            </a:r>
            <a:r>
              <a:rPr lang="de-DE" altLang="en-US" b="1"/>
              <a:t>Provisionssystem</a:t>
            </a:r>
            <a:r>
              <a:rPr lang="de-DE" altLang="en-US"/>
              <a:t>s vor Fertigstellung der IT-Strategie begonnen werden.</a:t>
            </a:r>
          </a:p>
          <a:p>
            <a:r>
              <a:rPr lang="de-DE" altLang="en-US"/>
              <a:t>Die </a:t>
            </a:r>
            <a:r>
              <a:rPr lang="de-DE" altLang="en-US" b="1"/>
              <a:t>Anbieterauswahl</a:t>
            </a:r>
            <a:r>
              <a:rPr lang="de-DE" altLang="en-US"/>
              <a:t> ist von </a:t>
            </a:r>
            <a:r>
              <a:rPr lang="de-DE" altLang="en-US" b="1"/>
              <a:t>Mitte März</a:t>
            </a:r>
            <a:r>
              <a:rPr lang="de-DE" altLang="en-US"/>
              <a:t> 2002 bis Mitte Mai geplant.</a:t>
            </a:r>
          </a:p>
          <a:p>
            <a:r>
              <a:rPr lang="de-DE" altLang="en-US"/>
              <a:t>Die </a:t>
            </a:r>
            <a:r>
              <a:rPr lang="de-DE" altLang="en-US" b="1"/>
              <a:t>Implementierung</a:t>
            </a:r>
            <a:r>
              <a:rPr lang="de-DE" altLang="en-US"/>
              <a:t> eines neuen Systems und die anschließende Migration werden </a:t>
            </a:r>
            <a:r>
              <a:rPr lang="de-DE" altLang="en-US" b="1"/>
              <a:t>Mitte November</a:t>
            </a:r>
            <a:r>
              <a:rPr lang="de-DE" altLang="en-US"/>
              <a:t> 2002 abgeschlossen sein.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545A-DE61-4D9D-8CFE-C275E394F811}" type="slidenum">
              <a:rPr lang="de-DE" altLang="en-US"/>
              <a:pPr/>
              <a:t>30</a:t>
            </a:fld>
            <a:endParaRPr lang="de-DE" altLang="en-US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Sachversicherung</a:t>
            </a:r>
          </a:p>
        </p:txBody>
      </p:sp>
      <p:sp>
        <p:nvSpPr>
          <p:cNvPr id="463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Vermittlung von Sachversicherungen</a:t>
            </a:r>
            <a:endParaRPr lang="de-DE" altLang="en-US"/>
          </a:p>
          <a:p>
            <a:r>
              <a:rPr lang="de-DE" altLang="en-US"/>
              <a:t>Ziel ...</a:t>
            </a:r>
          </a:p>
          <a:p>
            <a:pPr lvl="1"/>
            <a:r>
              <a:rPr lang="de-DE" altLang="en-US"/>
              <a:t>Sachversicherungsprodukte weiterer Partner über bestehende Kanäle vertreiben.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Ein CRM-System mit Informationen über das vermittelte Geschäft</a:t>
            </a:r>
          </a:p>
          <a:p>
            <a:pPr lvl="2"/>
            <a:r>
              <a:rPr lang="de-DE" altLang="en-US"/>
              <a:t>cross-selling-Informationen, ...</a:t>
            </a:r>
          </a:p>
          <a:p>
            <a:pPr lvl="1"/>
            <a:r>
              <a:rPr lang="de-DE" altLang="en-US"/>
              <a:t>Ein flexibles Provisionssystem </a:t>
            </a:r>
          </a:p>
          <a:p>
            <a:pPr lvl="1"/>
            <a:r>
              <a:rPr lang="de-DE" altLang="en-US"/>
              <a:t>Ein flexibles Vertriebsinformationssystem,</a:t>
            </a:r>
          </a:p>
          <a:p>
            <a:pPr lvl="1"/>
            <a:endParaRPr lang="de-DE" altLang="en-US"/>
          </a:p>
          <a:p>
            <a:endParaRPr lang="de-DE" altLang="en-US"/>
          </a:p>
        </p:txBody>
      </p:sp>
      <p:sp>
        <p:nvSpPr>
          <p:cNvPr id="463878" name="AutoShape 6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63879" name="Group 7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63880" name="Freeform 8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1" name="Freeform 9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2" name="Freeform 10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3" name="Freeform 11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4" name="Freeform 12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5" name="Freeform 13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6" name="Line 14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3887" name="Line 15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3888" name="Freeform 16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89" name="Freeform 17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3890" name="Freeform 18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674-D3A7-4BEF-893B-586B39E9005C}" type="slidenum">
              <a:rPr lang="de-DE" altLang="en-US"/>
              <a:pPr/>
              <a:t>31</a:t>
            </a:fld>
            <a:endParaRPr lang="de-DE" alt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Internationalisierung</a:t>
            </a:r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Partnerschaften in Europa</a:t>
            </a:r>
            <a:endParaRPr lang="de-DE" altLang="en-US"/>
          </a:p>
          <a:p>
            <a:r>
              <a:rPr lang="de-DE" altLang="en-US"/>
              <a:t>Ziel ...</a:t>
            </a:r>
          </a:p>
          <a:p>
            <a:pPr lvl="1"/>
            <a:r>
              <a:rPr lang="de-DE" altLang="en-US"/>
              <a:t>Vertriebs- und Produktpartnerschaften im Europäischen Ausland.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Mehrsprachigkeit,</a:t>
            </a:r>
          </a:p>
          <a:p>
            <a:pPr lvl="1"/>
            <a:r>
              <a:rPr lang="de-DE" altLang="en-US"/>
              <a:t>Mehrwährungsfähigkeit,</a:t>
            </a:r>
          </a:p>
          <a:p>
            <a:pPr lvl="1"/>
            <a:r>
              <a:rPr lang="de-DE" altLang="en-US"/>
              <a:t>Mandantenfähigkeit,</a:t>
            </a:r>
          </a:p>
          <a:p>
            <a:pPr lvl="1"/>
            <a:r>
              <a:rPr lang="de-DE" altLang="en-US"/>
              <a:t>Internationaler IT-Support</a:t>
            </a:r>
          </a:p>
          <a:p>
            <a:pPr lvl="2"/>
            <a:r>
              <a:rPr lang="de-DE" altLang="en-US"/>
              <a:t>über entsprechend qualifizierte Partner</a:t>
            </a:r>
          </a:p>
          <a:p>
            <a:pPr lvl="1"/>
            <a:r>
              <a:rPr lang="de-DE" altLang="en-US"/>
              <a:t>Performante Netze für online-Zugriff und Software-Verteilung.</a:t>
            </a:r>
          </a:p>
          <a:p>
            <a:pPr lvl="1">
              <a:buFont typeface="Webdings" pitchFamily="18" charset="2"/>
              <a:buNone/>
            </a:pPr>
            <a:r>
              <a:rPr lang="de-DE" altLang="en-US" sz="1600" i="1"/>
              <a:t>(Siehe Anforderungen bei Vertriebs- und Produktpartnerschaften!)</a:t>
            </a:r>
          </a:p>
        </p:txBody>
      </p:sp>
      <p:sp>
        <p:nvSpPr>
          <p:cNvPr id="462854" name="Rectangle 6"/>
          <p:cNvSpPr>
            <a:spLocks noChangeArrowheads="1"/>
          </p:cNvSpPr>
          <p:nvPr/>
        </p:nvSpPr>
        <p:spPr bwMode="auto">
          <a:xfrm>
            <a:off x="0" y="25495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62859" name="AutoShape 11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144000" y="61722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62860" name="Group 12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62861" name="Freeform 13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62" name="Freeform 14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63" name="Freeform 15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64" name="Freeform 16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65" name="Freeform 17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66" name="Freeform 18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67" name="Line 19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2868" name="Line 20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2869" name="Freeform 21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70" name="Freeform 22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2871" name="Freeform 23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B0A8-3AF8-4FE5-A7C7-EBA104E8E340}" type="slidenum">
              <a:rPr lang="de-DE" altLang="en-US"/>
              <a:pPr/>
              <a:t>32</a:t>
            </a:fld>
            <a:endParaRPr lang="de-DE" alt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In- und Outsourcing</a:t>
            </a:r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Auf die eigenen Stärken setzen</a:t>
            </a:r>
            <a:endParaRPr lang="de-DE" altLang="en-US"/>
          </a:p>
          <a:p>
            <a:r>
              <a:rPr lang="de-DE" altLang="en-US"/>
              <a:t>Ziele ...</a:t>
            </a:r>
          </a:p>
          <a:p>
            <a:pPr lvl="1"/>
            <a:r>
              <a:rPr lang="de-DE" altLang="en-US"/>
              <a:t>Die wettbewerbsrelevanten Kernkompetenzen im eigenen Hause unterstützen.</a:t>
            </a:r>
          </a:p>
          <a:p>
            <a:pPr lvl="1"/>
            <a:r>
              <a:rPr lang="de-DE" altLang="en-US"/>
              <a:t>Die übrigen Funktionen - bei Vorhandensein eines entsprechend attraktiven Angebotes - </a:t>
            </a:r>
            <a:r>
              <a:rPr lang="de-DE" altLang="en-US" i="1"/>
              <a:t>outsourcen</a:t>
            </a:r>
            <a:r>
              <a:rPr lang="de-DE" altLang="en-US"/>
              <a:t>.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Verteilbare Software,</a:t>
            </a:r>
          </a:p>
          <a:p>
            <a:pPr lvl="1"/>
            <a:r>
              <a:rPr lang="de-DE" altLang="en-US"/>
              <a:t>Standard-Software, Standard-Komponenten, Standard-Schnittstellen</a:t>
            </a:r>
          </a:p>
          <a:p>
            <a:pPr lvl="1"/>
            <a:r>
              <a:rPr lang="de-DE" altLang="en-US"/>
              <a:t>Ein flexibles Provisionssystem</a:t>
            </a:r>
            <a:br>
              <a:rPr lang="de-DE" altLang="en-US"/>
            </a:br>
            <a:endParaRPr lang="de-DE" altLang="en-US"/>
          </a:p>
          <a:p>
            <a:pPr lvl="1">
              <a:buFont typeface="Webdings" pitchFamily="18" charset="2"/>
              <a:buNone/>
            </a:pPr>
            <a:r>
              <a:rPr lang="de-DE" altLang="en-US" sz="1600" i="1"/>
              <a:t>(Siehe Anforderungen bei Vertriebs- und Produktpartnerschaften!)</a:t>
            </a:r>
          </a:p>
          <a:p>
            <a:pPr lvl="1">
              <a:buFont typeface="Webdings" pitchFamily="18" charset="2"/>
              <a:buNone/>
            </a:pPr>
            <a:r>
              <a:rPr lang="de-DE" altLang="en-US" sz="1600" i="1"/>
              <a:t>(Siehe Anforderungen bei Internationalisierung!)</a:t>
            </a:r>
          </a:p>
        </p:txBody>
      </p:sp>
      <p:sp>
        <p:nvSpPr>
          <p:cNvPr id="461830" name="AutoShape 6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61831" name="Group 7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61832" name="Freeform 8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33" name="Freeform 9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34" name="Freeform 10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35" name="Freeform 11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36" name="Freeform 12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37" name="Freeform 13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38" name="Line 14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839" name="Line 15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1840" name="Freeform 16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41" name="Freeform 17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842" name="Freeform 18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4D61-257C-428B-B319-46170D8A7F1C}" type="slidenum">
              <a:rPr lang="de-DE" altLang="en-US"/>
              <a:pPr/>
              <a:t>33</a:t>
            </a:fld>
            <a:endParaRPr lang="de-DE" altLang="en-US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Automatisierung</a:t>
            </a:r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Keine Routine-Sachbearbeitung im operativen Tagesgeschäft!</a:t>
            </a:r>
          </a:p>
          <a:p>
            <a:r>
              <a:rPr lang="de-DE" altLang="en-US"/>
              <a:t>Ziele ...</a:t>
            </a:r>
          </a:p>
          <a:p>
            <a:pPr lvl="1"/>
            <a:r>
              <a:rPr lang="de-DE" altLang="en-US"/>
              <a:t>Vollautomatische Bearbeitung standardisierter Geschäftsvorfälle</a:t>
            </a:r>
          </a:p>
          <a:p>
            <a:pPr lvl="1"/>
            <a:r>
              <a:rPr lang="de-DE" altLang="en-US"/>
              <a:t>Tagfertige Bearbeitung bei wachsendem Geschäftsvolumen</a:t>
            </a:r>
          </a:p>
          <a:p>
            <a:pPr lvl="1"/>
            <a:r>
              <a:rPr lang="de-DE" altLang="en-US"/>
              <a:t>Durchgängiger Workflow von der Antragsbearbeitung bis zum Vertragsablauf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Automatisches Erkennen von Schriftverkehr</a:t>
            </a:r>
          </a:p>
          <a:p>
            <a:pPr lvl="1"/>
            <a:r>
              <a:rPr lang="de-DE" altLang="en-US"/>
              <a:t>„virtueller“ Sachbearbeiter</a:t>
            </a:r>
          </a:p>
          <a:p>
            <a:pPr lvl="1"/>
            <a:r>
              <a:rPr lang="de-DE" altLang="en-US"/>
              <a:t>Integrierte Systeme</a:t>
            </a:r>
          </a:p>
          <a:p>
            <a:pPr lvl="2"/>
            <a:r>
              <a:rPr lang="de-DE" altLang="en-US"/>
              <a:t>Bestandssysteme, </a:t>
            </a:r>
          </a:p>
          <a:p>
            <a:pPr lvl="2"/>
            <a:r>
              <a:rPr lang="de-DE" altLang="en-US"/>
              <a:t>Subsysteme, </a:t>
            </a:r>
          </a:p>
          <a:p>
            <a:pPr lvl="2"/>
            <a:r>
              <a:rPr lang="de-DE" altLang="en-US"/>
              <a:t>Internet, </a:t>
            </a:r>
          </a:p>
          <a:p>
            <a:pPr lvl="2"/>
            <a:r>
              <a:rPr lang="de-DE" altLang="en-US"/>
              <a:t>Intranet</a:t>
            </a:r>
          </a:p>
          <a:p>
            <a:endParaRPr lang="de-DE" altLang="en-US"/>
          </a:p>
        </p:txBody>
      </p:sp>
      <p:sp>
        <p:nvSpPr>
          <p:cNvPr id="485382" name="AutoShape 6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1722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5383" name="Group 7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5384" name="Freeform 8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85" name="Freeform 9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86" name="Freeform 10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87" name="Freeform 11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88" name="Freeform 12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89" name="Freeform 13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90" name="Line 14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5391" name="Line 15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5392" name="Freeform 16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93" name="Freeform 17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394" name="Freeform 18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2E8-D5D2-414B-A488-EF3F9F336930}" type="slidenum">
              <a:rPr lang="de-DE" altLang="en-US"/>
              <a:pPr/>
              <a:t>34</a:t>
            </a:fld>
            <a:endParaRPr lang="de-DE" altLang="en-US"/>
          </a:p>
        </p:txBody>
      </p:sp>
      <p:sp>
        <p:nvSpPr>
          <p:cNvPr id="48640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Mitarbeiterwachstum</a:t>
            </a:r>
          </a:p>
        </p:txBody>
      </p:sp>
      <p:sp>
        <p:nvSpPr>
          <p:cNvPr id="48640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sz="1800" b="1" i="1"/>
              <a:t>Schnelle und sichere Integration neuer Mitarbeiter ...</a:t>
            </a:r>
            <a:endParaRPr lang="de-DE" altLang="en-US" sz="1800"/>
          </a:p>
          <a:p>
            <a:r>
              <a:rPr lang="de-DE" altLang="en-US" sz="1800"/>
              <a:t>Ziele ...</a:t>
            </a:r>
          </a:p>
          <a:p>
            <a:pPr lvl="1"/>
            <a:r>
              <a:rPr lang="de-DE" altLang="en-US" sz="1600"/>
              <a:t>Effiziente Einarbeitung und Professioneller Umgang der Benutzer mit den DV-Systemen (Anwender und Entwickler)</a:t>
            </a:r>
          </a:p>
          <a:p>
            <a:pPr lvl="1"/>
            <a:r>
              <a:rPr lang="de-DE" altLang="en-US" sz="1600"/>
              <a:t>Aufwand für Administration der DV-Systeme wächst nur degressiv</a:t>
            </a:r>
          </a:p>
          <a:p>
            <a:pPr lvl="1"/>
            <a:r>
              <a:rPr lang="de-DE" altLang="en-US" sz="1600"/>
              <a:t>Einführen von Heimarbeit</a:t>
            </a:r>
          </a:p>
          <a:p>
            <a:r>
              <a:rPr lang="de-DE" altLang="en-US" sz="1800"/>
              <a:t>Erfolgsfaktoren ...</a:t>
            </a:r>
          </a:p>
          <a:p>
            <a:pPr lvl="1"/>
            <a:r>
              <a:rPr lang="de-DE" altLang="en-US" sz="1600"/>
              <a:t>Implementierung eines Identity Management (Administration, Authentisierung, Autorisierung, ...)</a:t>
            </a:r>
          </a:p>
          <a:p>
            <a:pPr lvl="1"/>
            <a:r>
              <a:rPr lang="de-DE" altLang="en-US" sz="1600"/>
              <a:t>Einrichten eines Benutzerservice / Hot Line mit Problem Tracking Tool </a:t>
            </a:r>
          </a:p>
          <a:p>
            <a:pPr lvl="1"/>
            <a:r>
              <a:rPr lang="de-DE" altLang="en-US" sz="1600"/>
              <a:t>Komfortable Bedienung (Single Sign On, einheitliche Oberflächen für alle Systeme, selbsterklärende Benutzerführung)</a:t>
            </a:r>
          </a:p>
          <a:p>
            <a:pPr lvl="1"/>
            <a:r>
              <a:rPr lang="de-DE" altLang="en-US" sz="1600"/>
              <a:t>Leicht erlernbare / zukunftssichere und von den Mitarbeitern akzeptierte Entwicklungsumgebung</a:t>
            </a:r>
          </a:p>
          <a:p>
            <a:pPr lvl="1"/>
            <a:r>
              <a:rPr lang="de-DE" altLang="en-US" sz="1600"/>
              <a:t>Automatisierung des Systemmonitorings (Überwachungstools)</a:t>
            </a:r>
          </a:p>
          <a:p>
            <a:pPr lvl="1"/>
            <a:r>
              <a:rPr lang="de-DE" altLang="en-US" sz="1600"/>
              <a:t>Security Management (Policies, Guidelines, Intrusion Detection Systems, ...)</a:t>
            </a:r>
          </a:p>
        </p:txBody>
      </p:sp>
      <p:sp>
        <p:nvSpPr>
          <p:cNvPr id="486406" name="AutoShape 1030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6407" name="Group 1031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6408" name="Freeform 1032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09" name="Freeform 1033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0" name="Freeform 1034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1" name="Freeform 1035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2" name="Freeform 1036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3" name="Freeform 1037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4" name="Line 1038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6415" name="Line 1039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6416" name="Freeform 1040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7" name="Freeform 1041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6418" name="Freeform 1042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64F-9FC1-4FC9-8F41-21940D078F62}" type="slidenum">
              <a:rPr lang="de-DE" altLang="en-US"/>
              <a:pPr/>
              <a:t>35</a:t>
            </a:fld>
            <a:endParaRPr lang="de-DE" altLang="en-US"/>
          </a:p>
        </p:txBody>
      </p:sp>
      <p:sp>
        <p:nvSpPr>
          <p:cNvPr id="48742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Technologieentwicklung</a:t>
            </a:r>
          </a:p>
        </p:txBody>
      </p:sp>
      <p:sp>
        <p:nvSpPr>
          <p:cNvPr id="48742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Wettbewerbsfähige Technologien erkennen und einsetzen ...</a:t>
            </a:r>
            <a:endParaRPr lang="de-DE" altLang="en-US" i="1"/>
          </a:p>
          <a:p>
            <a:r>
              <a:rPr lang="de-DE" altLang="en-US"/>
              <a:t>Ziele ...</a:t>
            </a:r>
          </a:p>
          <a:p>
            <a:pPr lvl="1"/>
            <a:r>
              <a:rPr lang="de-DE" altLang="en-US"/>
              <a:t>Mit neuen Technologien Innovationsvorsprung sicherstellen</a:t>
            </a:r>
          </a:p>
          <a:p>
            <a:pPr lvl="1"/>
            <a:r>
              <a:rPr lang="de-DE" altLang="en-US"/>
              <a:t>Attraktivität für neue Mitarbeiter durch Einsatz wettbewerbsfähiger Technologien</a:t>
            </a:r>
          </a:p>
          <a:p>
            <a:pPr lvl="1"/>
            <a:r>
              <a:rPr lang="de-DE" altLang="en-US"/>
              <a:t>Rationalisierung der Entwicklungsarbeit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Mainstream-Entwicklungsumgebung - Programmiersprache bewährt und Mitarbeiterpotential im Markt vorhanden</a:t>
            </a:r>
          </a:p>
          <a:p>
            <a:pPr lvl="1"/>
            <a:r>
              <a:rPr lang="de-DE" altLang="en-US"/>
              <a:t>Mehrschichtenarchitektur (Trennung von Workflow, Präsentation, Verarbeitungslogik, Datenbank)</a:t>
            </a:r>
          </a:p>
          <a:p>
            <a:pPr lvl="1"/>
            <a:r>
              <a:rPr lang="de-DE" altLang="en-US"/>
              <a:t>Komponentenarchitektur (Wiederverwendbarkeit, vereinfachte Austauschmöglichkeit, standardisierte Schnittstellen)</a:t>
            </a:r>
          </a:p>
          <a:p>
            <a:pPr lvl="1"/>
            <a:r>
              <a:rPr lang="de-DE" altLang="en-US"/>
              <a:t>Technologiebeobachtung als Teil einer Unternehmensintelligenz institutionalisieren (</a:t>
            </a:r>
            <a:r>
              <a:rPr lang="de-DE" altLang="en-US">
                <a:sym typeface="Wingdings" pitchFamily="2" charset="2"/>
                <a:hlinkClick r:id="rId2" action="ppaction://hlinksldjump"/>
                <a:hlinkMouseOver r:id="rId2" action="ppaction://hlinksldjump"/>
              </a:rPr>
              <a:t></a:t>
            </a:r>
            <a:r>
              <a:rPr lang="de-DE" altLang="en-US"/>
              <a:t>).</a:t>
            </a:r>
          </a:p>
          <a:p>
            <a:endParaRPr lang="de-DE" altLang="en-US"/>
          </a:p>
        </p:txBody>
      </p:sp>
      <p:sp>
        <p:nvSpPr>
          <p:cNvPr id="487430" name="AutoShape 1030">
            <a:hlinkClick r:id="rId3" action="ppaction://hlinksldjump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7431" name="Group 1031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7432" name="Freeform 1032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33" name="Freeform 1033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34" name="Freeform 1034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35" name="Freeform 1035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36" name="Freeform 1036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37" name="Freeform 1037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38" name="Line 1038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7439" name="Line 1039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7440" name="Freeform 1040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41" name="Freeform 1041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7442" name="Freeform 1042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2F46-6496-4E22-91BD-3293755C2E94}" type="slidenum">
              <a:rPr lang="de-DE" altLang="en-US"/>
              <a:pPr/>
              <a:t>36</a:t>
            </a:fld>
            <a:endParaRPr lang="de-DE" altLang="en-US"/>
          </a:p>
        </p:txBody>
      </p:sp>
      <p:sp>
        <p:nvSpPr>
          <p:cNvPr id="48845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Flexible Reaktionen</a:t>
            </a:r>
          </a:p>
        </p:txBody>
      </p:sp>
      <p:sp>
        <p:nvSpPr>
          <p:cNvPr id="48845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Zugangswege, Angebote und Antwortverhalten laufend optimieren</a:t>
            </a:r>
            <a:endParaRPr lang="de-DE" altLang="en-US"/>
          </a:p>
          <a:p>
            <a:pPr lvl="1">
              <a:buFont typeface="Webdings" pitchFamily="18" charset="2"/>
              <a:buNone/>
            </a:pPr>
            <a:r>
              <a:rPr lang="de-DE" altLang="en-US" i="1"/>
              <a:t>Auf änderndes Kunden- und Partnerverhalten effektiv reagieren.</a:t>
            </a:r>
            <a:br>
              <a:rPr lang="de-DE" altLang="en-US" i="1"/>
            </a:br>
            <a:endParaRPr lang="de-DE" altLang="en-US"/>
          </a:p>
          <a:p>
            <a:r>
              <a:rPr lang="de-DE" altLang="en-US"/>
              <a:t>Ziel ... </a:t>
            </a:r>
          </a:p>
          <a:p>
            <a:pPr lvl="1"/>
            <a:r>
              <a:rPr lang="de-DE" altLang="en-US"/>
              <a:t>Optimale Zielgruppenausschöpfung (Kundengewinnung, -bindung und -zufriedenheit)</a:t>
            </a:r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Messung und Management von Faktoren für optimale Zielgruppenausschöpfung (</a:t>
            </a:r>
            <a:r>
              <a:rPr lang="de-DE" altLang="en-US">
                <a:sym typeface="Wingdings" pitchFamily="2" charset="2"/>
                <a:hlinkClick r:id="rId2" action="ppaction://hlinksldjump"/>
                <a:hlinkMouseOver r:id="rId2" action="ppaction://hlinksldjump"/>
              </a:rPr>
              <a:t></a:t>
            </a:r>
            <a:r>
              <a:rPr lang="de-DE" altLang="en-US"/>
              <a:t>),</a:t>
            </a:r>
          </a:p>
          <a:p>
            <a:pPr lvl="1"/>
            <a:r>
              <a:rPr lang="de-DE" altLang="en-US"/>
              <a:t>Unterstützung verschiedener Zugangswege (Brief, Telefon, e-Mail, Internet, SMS, Selbstbedienungsterminals, Filialen, Fernseher)</a:t>
            </a:r>
          </a:p>
          <a:p>
            <a:pPr lvl="1"/>
            <a:r>
              <a:rPr lang="de-DE" altLang="en-US"/>
              <a:t>Zugangswege kostengünstig zur Verfügung stellen</a:t>
            </a:r>
          </a:p>
          <a:p>
            <a:pPr lvl="1"/>
            <a:r>
              <a:rPr lang="de-DE" altLang="en-US"/>
              <a:t>B-2-B-Kommunikation nutzen</a:t>
            </a:r>
          </a:p>
          <a:p>
            <a:pPr lvl="1"/>
            <a:r>
              <a:rPr lang="de-DE" altLang="en-US"/>
              <a:t>Back office-Prozesse auf e-Business-Niveau bringen.</a:t>
            </a:r>
          </a:p>
        </p:txBody>
      </p:sp>
      <p:sp>
        <p:nvSpPr>
          <p:cNvPr id="488454" name="AutoShape 1030">
            <a:hlinkClick r:id="rId3" action="ppaction://hlinksldjump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9067800" y="60960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8455" name="Group 1031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8456" name="Freeform 1032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57" name="Freeform 1033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58" name="Freeform 1034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59" name="Freeform 1035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60" name="Freeform 1036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61" name="Freeform 1037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62" name="Line 1038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8463" name="Line 1039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8464" name="Freeform 1040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65" name="Freeform 1041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466" name="Freeform 1042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2AD-091D-448C-A812-1EF276B5D550}" type="slidenum">
              <a:rPr lang="de-DE" altLang="en-US"/>
              <a:pPr/>
              <a:t>37</a:t>
            </a:fld>
            <a:endParaRPr lang="de-DE" altLang="en-US"/>
          </a:p>
        </p:txBody>
      </p:sp>
      <p:pic>
        <p:nvPicPr>
          <p:cNvPr id="498713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3388"/>
            <a:ext cx="174625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871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275013"/>
            <a:ext cx="1073150" cy="169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963613" y="2239963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98711" name="Picture 2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1095375"/>
            <a:ext cx="30829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8714" name="Group 26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98715" name="Freeform 27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16" name="Freeform 28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17" name="Freeform 29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18" name="Freeform 30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19" name="Freeform 31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20" name="Freeform 32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21" name="Line 33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8722" name="Line 34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8723" name="Freeform 35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24" name="Freeform 36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8725" name="Freeform 37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72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Unternehmensintelligenz</a:t>
            </a:r>
          </a:p>
        </p:txBody>
      </p:sp>
      <p:sp>
        <p:nvSpPr>
          <p:cNvPr id="498727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1047750" y="1143000"/>
            <a:ext cx="5516563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	Ein Unternehmen braucht für erfolgreiches Handeln im turbulenten Umfeld ...</a:t>
            </a:r>
            <a:endParaRPr lang="de-DE" altLang="en-US"/>
          </a:p>
          <a:p>
            <a:pPr lvl="1"/>
            <a:r>
              <a:rPr lang="de-DE" altLang="en-US" b="1"/>
              <a:t>Sinnesorgane</a:t>
            </a:r>
            <a:r>
              <a:rPr lang="de-DE" altLang="en-US"/>
              <a:t>: Kanäle und Stellen, um Informationen über  Kunden, Wettbewerber, Mitarbeiter und Gesellschaft zu gewinnen.</a:t>
            </a:r>
            <a:br>
              <a:rPr lang="de-DE" altLang="en-US"/>
            </a:br>
            <a:endParaRPr lang="de-DE" altLang="en-US"/>
          </a:p>
          <a:p>
            <a:pPr lvl="1"/>
            <a:r>
              <a:rPr lang="de-DE" altLang="en-US"/>
              <a:t>Ein </a:t>
            </a:r>
            <a:r>
              <a:rPr lang="de-DE" altLang="en-US" b="1"/>
              <a:t>Gedächtnis</a:t>
            </a:r>
            <a:r>
              <a:rPr lang="de-DE" altLang="en-US"/>
              <a:t>: Datenbanksysteme mit analytischen Funktionen, um Ereignisse und Signale zum Handeln zu erkennen.</a:t>
            </a:r>
            <a:br>
              <a:rPr lang="de-DE" altLang="en-US"/>
            </a:br>
            <a:endParaRPr lang="de-DE" altLang="en-US"/>
          </a:p>
          <a:p>
            <a:pPr lvl="1"/>
            <a:r>
              <a:rPr lang="de-DE" altLang="en-US"/>
              <a:t>Ein </a:t>
            </a:r>
            <a:r>
              <a:rPr lang="de-DE" altLang="en-US" b="1"/>
              <a:t>Gehirn</a:t>
            </a:r>
            <a:r>
              <a:rPr lang="de-DE" altLang="en-US"/>
              <a:t>: Geeignet besetzte, reife Unternehmensprozesse, um Umfeldsignale zu bewerten und in strategische Maßnahmen umzusetzen.</a:t>
            </a:r>
          </a:p>
        </p:txBody>
      </p:sp>
      <p:pic>
        <p:nvPicPr>
          <p:cNvPr id="498695" name="Picture 7" descr="C:\Dokumente und Einstellungen\Horst Walther\Eigene Dateien\1. SiG\Marketing\CMM level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4197350"/>
            <a:ext cx="4000500" cy="22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8728" name="AutoShape 40">
            <a:hlinkClick r:id="rId6" action="ppaction://hlinksldjump" highlightClick="1"/>
            <a:hlinkHover r:id="rId6" action="ppaction://hlinksldjump"/>
          </p:cNvPr>
          <p:cNvSpPr>
            <a:spLocks noChangeArrowheads="1"/>
          </p:cNvSpPr>
          <p:nvPr/>
        </p:nvSpPr>
        <p:spPr bwMode="auto">
          <a:xfrm>
            <a:off x="9067800" y="61722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D6D9-1202-4CD5-BBE4-E15385D86B4A}" type="slidenum">
              <a:rPr lang="de-DE" altLang="en-US"/>
              <a:pPr/>
              <a:t>38</a:t>
            </a:fld>
            <a:endParaRPr lang="de-DE" altLang="en-US"/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Neue Kundensegmente</a:t>
            </a:r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mit begrenztem Risiko in neue Kundensegmente expandieren</a:t>
            </a:r>
            <a:endParaRPr lang="de-DE" altLang="en-US"/>
          </a:p>
          <a:p>
            <a:r>
              <a:rPr lang="de-DE" altLang="en-US"/>
              <a:t>Ziele ...</a:t>
            </a:r>
          </a:p>
          <a:p>
            <a:pPr lvl="1"/>
            <a:r>
              <a:rPr lang="de-DE" altLang="en-US"/>
              <a:t>Neue Kundensegmente kontrolliert erschließen </a:t>
            </a:r>
          </a:p>
          <a:p>
            <a:pPr lvl="1"/>
            <a:r>
              <a:rPr lang="de-DE" altLang="en-US"/>
              <a:t>(</a:t>
            </a:r>
            <a:r>
              <a:rPr lang="de-DE" altLang="en-US">
                <a:sym typeface="Wingdings" pitchFamily="2" charset="2"/>
              </a:rPr>
              <a:t> Ziel: neue Produkte)</a:t>
            </a:r>
            <a:endParaRPr lang="de-DE" altLang="en-US"/>
          </a:p>
          <a:p>
            <a:r>
              <a:rPr lang="de-DE" altLang="en-US"/>
              <a:t>Erfolgsfaktoren ...</a:t>
            </a:r>
          </a:p>
          <a:p>
            <a:pPr lvl="1"/>
            <a:r>
              <a:rPr lang="de-DE" altLang="en-US"/>
              <a:t>Marktanalysen ermöglichen, </a:t>
            </a:r>
          </a:p>
          <a:p>
            <a:pPr lvl="1"/>
            <a:r>
              <a:rPr lang="de-DE" altLang="en-US"/>
              <a:t>Zugang zu externen Datenbanken schaffen</a:t>
            </a:r>
          </a:p>
          <a:p>
            <a:pPr lvl="1"/>
            <a:r>
              <a:rPr lang="de-DE" altLang="en-US"/>
              <a:t>Kundensegmente (Zielgruppen) managen (als Funktion einer Unternehmensintelligenz (</a:t>
            </a:r>
            <a:r>
              <a:rPr lang="de-DE" altLang="en-US">
                <a:sym typeface="Wingdings" pitchFamily="2" charset="2"/>
                <a:hlinkClick r:id="rId2" action="ppaction://hlinksldjump"/>
                <a:hlinkMouseOver r:id="rId2" action="ppaction://hlinksldjump"/>
              </a:rPr>
              <a:t></a:t>
            </a:r>
            <a:r>
              <a:rPr lang="de-DE" altLang="en-US">
                <a:sym typeface="Wingdings" pitchFamily="2" charset="2"/>
              </a:rPr>
              <a:t>),</a:t>
            </a:r>
            <a:endParaRPr lang="de-DE" altLang="en-US"/>
          </a:p>
          <a:p>
            <a:pPr lvl="1"/>
            <a:r>
              <a:rPr lang="de-DE" altLang="en-US"/>
              <a:t>(</a:t>
            </a:r>
            <a:r>
              <a:rPr lang="de-DE" altLang="en-US">
                <a:sym typeface="Wingdings" pitchFamily="2" charset="2"/>
              </a:rPr>
              <a:t> Erfolgsfaktoren: neue Produkte)</a:t>
            </a:r>
            <a:endParaRPr lang="de-DE" altLang="en-US"/>
          </a:p>
          <a:p>
            <a:pPr lvl="1"/>
            <a:endParaRPr lang="de-DE" altLang="en-US"/>
          </a:p>
          <a:p>
            <a:endParaRPr lang="de-DE" altLang="en-US"/>
          </a:p>
        </p:txBody>
      </p:sp>
      <p:sp>
        <p:nvSpPr>
          <p:cNvPr id="489478" name="AutoShape 6">
            <a:hlinkClick r:id="rId3" action="ppaction://hlinksldjump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9067800" y="61722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89479" name="Group 7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489480" name="Freeform 8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1" name="Freeform 9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2" name="Freeform 10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3" name="Freeform 11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4" name="Freeform 12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5" name="Freeform 13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6" name="Line 14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9487" name="Line 15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9488" name="Freeform 16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89" name="Freeform 17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490" name="Freeform 18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7BCE-B81D-4F8D-A342-88ED7CB99440}" type="slidenum">
              <a:rPr lang="de-DE" altLang="en-US"/>
              <a:pPr/>
              <a:t>39</a:t>
            </a:fld>
            <a:endParaRPr lang="de-DE" altLang="en-US"/>
          </a:p>
        </p:txBody>
      </p:sp>
      <p:sp>
        <p:nvSpPr>
          <p:cNvPr id="518146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46475" y="1362075"/>
            <a:ext cx="6067425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518150" name="AutoShape 6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518151" name="AutoShape 7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518152" name="AutoShape 8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518153" name="AutoShape 9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518154" name="AutoShape 10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518155" name="AutoShape 11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518156" name="AutoShape 12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518157" name="AutoShape 13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518158" name="Rectangle 14"/>
          <p:cNvSpPr>
            <a:spLocks noChangeArrowheads="1"/>
          </p:cNvSpPr>
          <p:nvPr/>
        </p:nvSpPr>
        <p:spPr bwMode="auto">
          <a:xfrm>
            <a:off x="752475" y="4168775"/>
            <a:ext cx="8686800" cy="6445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D6B4D-334E-4D8A-BB94-A9DEA9917D95}" type="slidenum">
              <a:rPr lang="de-DE" altLang="en-US"/>
              <a:pPr/>
              <a:t>4</a:t>
            </a:fld>
            <a:endParaRPr lang="de-DE" altLang="en-US"/>
          </a:p>
        </p:txBody>
      </p:sp>
      <p:sp>
        <p:nvSpPr>
          <p:cNvPr id="429058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9059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907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42908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524250" y="1362075"/>
            <a:ext cx="6019800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429062" name="AutoShape 6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429063" name="AutoShape 7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429064" name="AutoShape 8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429065" name="AutoShape 9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429066" name="AutoShape 10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429067" name="AutoShape 11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429068" name="AutoShape 12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429069" name="AutoShape 13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429073" name="Rectangle 17"/>
          <p:cNvSpPr>
            <a:spLocks noChangeArrowheads="1"/>
          </p:cNvSpPr>
          <p:nvPr/>
        </p:nvSpPr>
        <p:spPr bwMode="auto">
          <a:xfrm>
            <a:off x="752475" y="1247775"/>
            <a:ext cx="8686800" cy="6826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5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Anforderungsprofil der zukünftigen IT-Landschaft </a:t>
            </a:r>
          </a:p>
        </p:txBody>
      </p:sp>
      <p:sp>
        <p:nvSpPr>
          <p:cNvPr id="49665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69913" y="3914775"/>
            <a:ext cx="9190037" cy="2514600"/>
          </a:xfrm>
        </p:spPr>
        <p:txBody>
          <a:bodyPr/>
          <a:lstStyle/>
          <a:p>
            <a:pPr marL="1714500" indent="-17145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/>
              <a:t>Mitarbeiter</a:t>
            </a:r>
            <a:r>
              <a:rPr lang="de-DE" altLang="en-US"/>
              <a:t>	Ausbildung, Erfahrung, Motivation und Bindung, ... </a:t>
            </a:r>
          </a:p>
          <a:p>
            <a:pPr marL="1714500" indent="-17145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/>
              <a:t>Prozesse</a:t>
            </a:r>
            <a:r>
              <a:rPr lang="de-DE" altLang="en-US"/>
              <a:t> 	Reife Geschäfts- und Managementprozesse </a:t>
            </a:r>
          </a:p>
          <a:p>
            <a:pPr marL="1714500" indent="-17145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/>
              <a:t>Anwendungen</a:t>
            </a:r>
            <a:r>
              <a:rPr lang="de-DE" altLang="en-US"/>
              <a:t> 	Technische und funktionale Anforderungen an das Applikations-Portfolio.</a:t>
            </a:r>
          </a:p>
          <a:p>
            <a:pPr marL="1714500" indent="-17145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/>
              <a:t>Technologie</a:t>
            </a:r>
            <a:r>
              <a:rPr lang="de-DE" altLang="en-US"/>
              <a:t> 	Angemessene Hardware, Software, Netzwerkinfrastruktur, ... </a:t>
            </a:r>
          </a:p>
          <a:p>
            <a:pPr marL="1714500" indent="-17145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altLang="en-US" b="1"/>
              <a:t>Strategie</a:t>
            </a:r>
            <a:r>
              <a:rPr lang="de-DE" altLang="en-US"/>
              <a:t> 	Leitbild, Kultur, Strategie, Aufbauorganisation.</a:t>
            </a:r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569913" y="914400"/>
            <a:ext cx="8172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i="1">
                <a:solidFill>
                  <a:srgbClr val="000000"/>
                </a:solidFill>
                <a:latin typeface="Frutiger" pitchFamily="34" charset="0"/>
              </a:rPr>
              <a:t>Anforderungen an die zukünftige Informatik – geordnet nach fünf elementaren Ressourcen ...</a:t>
            </a:r>
          </a:p>
        </p:txBody>
      </p:sp>
      <p:grpSp>
        <p:nvGrpSpPr>
          <p:cNvPr id="496655" name="Group 15"/>
          <p:cNvGrpSpPr>
            <a:grpSpLocks/>
          </p:cNvGrpSpPr>
          <p:nvPr/>
        </p:nvGrpSpPr>
        <p:grpSpPr bwMode="auto">
          <a:xfrm>
            <a:off x="2555875" y="1590675"/>
            <a:ext cx="4759325" cy="2238375"/>
            <a:chOff x="1616" y="768"/>
            <a:chExt cx="2998" cy="1410"/>
          </a:xfrm>
        </p:grpSpPr>
        <p:sp>
          <p:nvSpPr>
            <p:cNvPr id="496646" name="Oval 6"/>
            <p:cNvSpPr>
              <a:spLocks noChangeArrowheads="1"/>
            </p:cNvSpPr>
            <p:nvPr/>
          </p:nvSpPr>
          <p:spPr bwMode="auto">
            <a:xfrm>
              <a:off x="2460" y="1623"/>
              <a:ext cx="1307" cy="555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tint val="23922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endParaRPr lang="de-DE" altLang="en-US" sz="1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>
                <a:buClrTx/>
                <a:buSzTx/>
                <a:buFontTx/>
                <a:buNone/>
              </a:pPr>
              <a:r>
                <a:rPr lang="de-DE" altLang="en-US" sz="1400" b="1">
                  <a:solidFill>
                    <a:srgbClr val="000000"/>
                  </a:solidFill>
                  <a:latin typeface="Comic Sans MS" pitchFamily="66" charset="0"/>
                </a:rPr>
                <a:t>Technologie</a:t>
              </a:r>
            </a:p>
          </p:txBody>
        </p:sp>
        <p:sp>
          <p:nvSpPr>
            <p:cNvPr id="496647" name="Oval 7"/>
            <p:cNvSpPr>
              <a:spLocks noChangeArrowheads="1"/>
            </p:cNvSpPr>
            <p:nvPr/>
          </p:nvSpPr>
          <p:spPr bwMode="auto">
            <a:xfrm>
              <a:off x="2463" y="768"/>
              <a:ext cx="1307" cy="555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tint val="23922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r>
                <a:rPr lang="de-DE" altLang="en-US" sz="1400" b="1">
                  <a:solidFill>
                    <a:srgbClr val="000000"/>
                  </a:solidFill>
                  <a:latin typeface="Comic Sans MS" pitchFamily="66" charset="0"/>
                </a:rPr>
                <a:t>Mitarbeiter</a:t>
              </a:r>
              <a:endParaRPr lang="de-DE" altLang="en-US" sz="2800" b="1">
                <a:latin typeface="Comic Sans MS" pitchFamily="66" charset="0"/>
              </a:endParaRPr>
            </a:p>
          </p:txBody>
        </p:sp>
        <p:sp>
          <p:nvSpPr>
            <p:cNvPr id="496648" name="Oval 8"/>
            <p:cNvSpPr>
              <a:spLocks noChangeArrowheads="1"/>
            </p:cNvSpPr>
            <p:nvPr/>
          </p:nvSpPr>
          <p:spPr bwMode="auto">
            <a:xfrm>
              <a:off x="3307" y="1195"/>
              <a:ext cx="1307" cy="555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tint val="23922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r">
                <a:buClrTx/>
                <a:buSzTx/>
                <a:buFontTx/>
                <a:buNone/>
              </a:pPr>
              <a:r>
                <a:rPr lang="de-DE" altLang="en-US" sz="1400" b="1">
                  <a:solidFill>
                    <a:srgbClr val="000000"/>
                  </a:solidFill>
                  <a:latin typeface="Comic Sans MS" pitchFamily="66" charset="0"/>
                </a:rPr>
                <a:t>Prozesse</a:t>
              </a:r>
            </a:p>
          </p:txBody>
        </p:sp>
        <p:sp>
          <p:nvSpPr>
            <p:cNvPr id="496649" name="Oval 9"/>
            <p:cNvSpPr>
              <a:spLocks noChangeArrowheads="1"/>
            </p:cNvSpPr>
            <p:nvPr/>
          </p:nvSpPr>
          <p:spPr bwMode="auto">
            <a:xfrm>
              <a:off x="1616" y="1195"/>
              <a:ext cx="1307" cy="555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tint val="23922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de-DE" altLang="en-US" sz="1400" b="1">
                  <a:solidFill>
                    <a:srgbClr val="000000"/>
                  </a:solidFill>
                  <a:latin typeface="Comic Sans MS" pitchFamily="66" charset="0"/>
                </a:rPr>
                <a:t>Anwendungen      </a:t>
              </a:r>
            </a:p>
          </p:txBody>
        </p:sp>
        <p:sp>
          <p:nvSpPr>
            <p:cNvPr id="496650" name="Oval 10"/>
            <p:cNvSpPr>
              <a:spLocks noChangeArrowheads="1"/>
            </p:cNvSpPr>
            <p:nvPr/>
          </p:nvSpPr>
          <p:spPr bwMode="auto">
            <a:xfrm>
              <a:off x="2407" y="1193"/>
              <a:ext cx="1307" cy="555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tint val="23922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>
                <a:buClrTx/>
                <a:buSzTx/>
                <a:buFontTx/>
                <a:buNone/>
              </a:pPr>
              <a:r>
                <a:rPr lang="de-DE" altLang="en-US" sz="1400" b="1">
                  <a:latin typeface="Comic Sans MS" pitchFamily="66" charset="0"/>
                </a:rPr>
                <a:t>Strategie</a:t>
              </a:r>
              <a:endParaRPr lang="de-DE" altLang="en-US" sz="2800" b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Anforderungsprofil - Mitarbeiter </a:t>
            </a:r>
          </a:p>
        </p:txBody>
      </p:sp>
      <p:sp>
        <p:nvSpPr>
          <p:cNvPr id="49972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/>
              <a:t>weniger Tätigkeiten für das </a:t>
            </a:r>
            <a:r>
              <a:rPr lang="de-DE" altLang="en-US" b="1"/>
              <a:t>operative</a:t>
            </a:r>
            <a:r>
              <a:rPr lang="de-DE" altLang="en-US"/>
              <a:t> Tagesgeschäft</a:t>
            </a:r>
          </a:p>
          <a:p>
            <a:pPr>
              <a:lnSpc>
                <a:spcPct val="90000"/>
              </a:lnSpc>
            </a:pPr>
            <a:r>
              <a:rPr lang="de-DE" altLang="en-US"/>
              <a:t>mehr und anspruchvollere </a:t>
            </a:r>
            <a:r>
              <a:rPr lang="de-DE" altLang="en-US" b="1"/>
              <a:t>dispositive</a:t>
            </a:r>
            <a:r>
              <a:rPr lang="de-DE" altLang="en-US"/>
              <a:t> Tätigkeiten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Produktentwicklung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Prozessüberwachung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Markt- und Technologiemonitoring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Projekte der Unternehmensentwicklung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vielseitig</a:t>
            </a:r>
            <a:r>
              <a:rPr lang="de-DE" altLang="en-US"/>
              <a:t> für verschiedene Aufgaben einsetzbar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Einsatzort</a:t>
            </a:r>
            <a:r>
              <a:rPr lang="de-DE" altLang="en-US"/>
              <a:t> wechselnd (Heimarbeit, Projekte bei Partnern, ...)</a:t>
            </a:r>
          </a:p>
          <a:p>
            <a:pPr>
              <a:lnSpc>
                <a:spcPct val="90000"/>
              </a:lnSpc>
            </a:pPr>
            <a:r>
              <a:rPr lang="de-DE" altLang="en-US"/>
              <a:t>Das Weniger an vertrauter Arbeitsumgebung fordert ein Mehr an Identifikation durch eine einbindende </a:t>
            </a:r>
            <a:r>
              <a:rPr lang="de-DE" altLang="en-US" b="1"/>
              <a:t>Unternehmenskultur</a:t>
            </a:r>
            <a:r>
              <a:rPr lang="de-DE" altLang="en-US"/>
              <a:t>.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Generalisten</a:t>
            </a:r>
            <a:r>
              <a:rPr lang="de-DE" altLang="en-US"/>
              <a:t> plus </a:t>
            </a:r>
            <a:r>
              <a:rPr lang="de-DE" altLang="en-US" b="1"/>
              <a:t>Spezialisten</a:t>
            </a:r>
            <a:r>
              <a:rPr lang="de-DE" altLang="en-US"/>
              <a:t> 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besser ausgebildete</a:t>
            </a:r>
            <a:r>
              <a:rPr lang="de-DE" altLang="en-US"/>
              <a:t> Kräfte mit höherer Produktivität.</a:t>
            </a:r>
          </a:p>
          <a:p>
            <a:pPr>
              <a:lnSpc>
                <a:spcPct val="90000"/>
              </a:lnSpc>
            </a:pPr>
            <a:r>
              <a:rPr lang="de-DE" altLang="en-US" b="1"/>
              <a:t>angelernte</a:t>
            </a:r>
            <a:r>
              <a:rPr lang="de-DE" altLang="en-US"/>
              <a:t> Kräfte für hochunterstütztes Massengeschäft</a:t>
            </a:r>
          </a:p>
        </p:txBody>
      </p:sp>
      <p:sp>
        <p:nvSpPr>
          <p:cNvPr id="499718" name="Oval 6"/>
          <p:cNvSpPr>
            <a:spLocks noChangeAspect="1" noChangeArrowheads="1"/>
          </p:cNvSpPr>
          <p:nvPr/>
        </p:nvSpPr>
        <p:spPr bwMode="auto">
          <a:xfrm>
            <a:off x="569913" y="633888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de-DE" altLang="en-US" sz="500" b="1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Technologie</a:t>
            </a:r>
          </a:p>
        </p:txBody>
      </p:sp>
      <p:sp>
        <p:nvSpPr>
          <p:cNvPr id="499719" name="Oval 7"/>
          <p:cNvSpPr>
            <a:spLocks noChangeAspect="1" noChangeArrowheads="1"/>
          </p:cNvSpPr>
          <p:nvPr/>
        </p:nvSpPr>
        <p:spPr bwMode="auto">
          <a:xfrm>
            <a:off x="571500" y="5997575"/>
            <a:ext cx="520700" cy="220663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tint val="23922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Mitarbeiter</a:t>
            </a:r>
            <a:endParaRPr lang="de-DE" altLang="en-US" sz="800" b="1">
              <a:latin typeface="Comic Sans MS" pitchFamily="66" charset="0"/>
            </a:endParaRPr>
          </a:p>
        </p:txBody>
      </p:sp>
      <p:sp>
        <p:nvSpPr>
          <p:cNvPr id="499720" name="Oval 8"/>
          <p:cNvSpPr>
            <a:spLocks noChangeAspect="1" noChangeArrowheads="1"/>
          </p:cNvSpPr>
          <p:nvPr/>
        </p:nvSpPr>
        <p:spPr bwMode="auto">
          <a:xfrm>
            <a:off x="908050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Prozesse</a:t>
            </a:r>
          </a:p>
        </p:txBody>
      </p:sp>
      <p:sp>
        <p:nvSpPr>
          <p:cNvPr id="499721" name="Oval 9"/>
          <p:cNvSpPr>
            <a:spLocks noChangeAspect="1" noChangeArrowheads="1"/>
          </p:cNvSpPr>
          <p:nvPr/>
        </p:nvSpPr>
        <p:spPr bwMode="auto">
          <a:xfrm>
            <a:off x="233363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Anwendungen      </a:t>
            </a:r>
          </a:p>
        </p:txBody>
      </p:sp>
      <p:sp>
        <p:nvSpPr>
          <p:cNvPr id="499722" name="Oval 10"/>
          <p:cNvSpPr>
            <a:spLocks noChangeAspect="1" noChangeArrowheads="1"/>
          </p:cNvSpPr>
          <p:nvPr/>
        </p:nvSpPr>
        <p:spPr bwMode="auto">
          <a:xfrm>
            <a:off x="549275" y="616743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latin typeface="Comic Sans MS" pitchFamily="66" charset="0"/>
              </a:rPr>
              <a:t>Strategie</a:t>
            </a:r>
            <a:endParaRPr lang="de-DE" altLang="en-US" sz="800" b="1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Anforderungsprofil - Prozesse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/>
              <a:t>Reife Prozesse ...</a:t>
            </a:r>
          </a:p>
          <a:p>
            <a:pPr lvl="1"/>
            <a:r>
              <a:rPr lang="de-DE" altLang="en-US"/>
              <a:t>Prozesse der </a:t>
            </a:r>
            <a:r>
              <a:rPr lang="de-DE" altLang="en-US" b="1"/>
              <a:t>Unternehmensintelligenz</a:t>
            </a:r>
            <a:r>
              <a:rPr lang="de-DE" altLang="en-US"/>
              <a:t> für die Beobachtung neuer Technologien, des Zielgruppenverhaltens und der Bewertung der Sourcing-Entscheidungen</a:t>
            </a:r>
          </a:p>
          <a:p>
            <a:pPr lvl="1"/>
            <a:r>
              <a:rPr lang="de-DE" altLang="en-US"/>
              <a:t>Prozesse für </a:t>
            </a:r>
            <a:r>
              <a:rPr lang="de-DE" altLang="en-US" b="1"/>
              <a:t>Steuerung</a:t>
            </a:r>
            <a:r>
              <a:rPr lang="de-DE" altLang="en-US"/>
              <a:t> und Überwachung von fremd vergebenen Unternehmensfunktionen</a:t>
            </a:r>
          </a:p>
          <a:p>
            <a:pPr lvl="1"/>
            <a:r>
              <a:rPr lang="de-DE" altLang="en-US" b="1"/>
              <a:t>Dokumentation</a:t>
            </a:r>
            <a:r>
              <a:rPr lang="de-DE" altLang="en-US"/>
              <a:t> der (automatisierten) operativen Versicherungsprozesse. </a:t>
            </a:r>
          </a:p>
          <a:p>
            <a:pPr lvl="1"/>
            <a:r>
              <a:rPr lang="de-DE" altLang="en-US"/>
              <a:t>Steigerung der </a:t>
            </a:r>
            <a:r>
              <a:rPr lang="de-DE" altLang="en-US" b="1"/>
              <a:t>Prozessreife</a:t>
            </a:r>
            <a:r>
              <a:rPr lang="de-DE" altLang="en-US"/>
              <a:t> aller vitalen Unternehmensprozesse.</a:t>
            </a:r>
          </a:p>
          <a:p>
            <a:pPr lvl="2">
              <a:buClr>
                <a:schemeClr val="tx1"/>
              </a:buClr>
              <a:buFont typeface="Arial Unicode MS" pitchFamily="34" charset="-128"/>
              <a:buChar char="-"/>
            </a:pPr>
            <a:r>
              <a:rPr lang="de-DE" altLang="en-US" i="1"/>
              <a:t>Service Level Agreements</a:t>
            </a:r>
            <a:r>
              <a:rPr lang="de-DE" altLang="en-US"/>
              <a:t> (SLA‘s) für intern und extern erbrachte Prozesse.</a:t>
            </a:r>
            <a:br>
              <a:rPr lang="de-DE" altLang="en-US"/>
            </a:br>
            <a:endParaRPr lang="de-DE" altLang="en-US"/>
          </a:p>
          <a:p>
            <a:pPr>
              <a:buClr>
                <a:schemeClr val="tx1"/>
              </a:buClr>
              <a:buFont typeface="Arial Unicode MS" pitchFamily="34" charset="-128"/>
              <a:buNone/>
            </a:pPr>
            <a:r>
              <a:rPr lang="de-DE" altLang="en-US"/>
              <a:t>Optimierung kritischer Geschäftsprozesse ...</a:t>
            </a:r>
          </a:p>
          <a:p>
            <a:pPr lvl="1">
              <a:buClr>
                <a:srgbClr val="FF3300"/>
              </a:buClr>
            </a:pPr>
            <a:r>
              <a:rPr lang="de-DE" altLang="en-US"/>
              <a:t>Die Produktentwicklungszeit auf 6 Wochen senken</a:t>
            </a:r>
          </a:p>
          <a:p>
            <a:pPr lvl="1">
              <a:buClr>
                <a:srgbClr val="FF3300"/>
              </a:buClr>
            </a:pPr>
            <a:r>
              <a:rPr lang="de-DE" altLang="en-US"/>
              <a:t>Prozesse des Massengeschäfts automatisieren.</a:t>
            </a:r>
          </a:p>
        </p:txBody>
      </p:sp>
      <p:sp>
        <p:nvSpPr>
          <p:cNvPr id="501764" name="Oval 4"/>
          <p:cNvSpPr>
            <a:spLocks noChangeAspect="1" noChangeArrowheads="1"/>
          </p:cNvSpPr>
          <p:nvPr/>
        </p:nvSpPr>
        <p:spPr bwMode="auto">
          <a:xfrm>
            <a:off x="569913" y="633888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de-DE" altLang="en-US" sz="500" b="1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Technologie</a:t>
            </a:r>
          </a:p>
        </p:txBody>
      </p:sp>
      <p:sp>
        <p:nvSpPr>
          <p:cNvPr id="501765" name="Oval 5"/>
          <p:cNvSpPr>
            <a:spLocks noChangeAspect="1" noChangeArrowheads="1"/>
          </p:cNvSpPr>
          <p:nvPr/>
        </p:nvSpPr>
        <p:spPr bwMode="auto">
          <a:xfrm>
            <a:off x="571500" y="5997575"/>
            <a:ext cx="520700" cy="220663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Mitarbeiter</a:t>
            </a:r>
            <a:endParaRPr lang="de-DE" altLang="en-US" sz="800" b="1">
              <a:latin typeface="Comic Sans MS" pitchFamily="66" charset="0"/>
            </a:endParaRPr>
          </a:p>
        </p:txBody>
      </p:sp>
      <p:sp>
        <p:nvSpPr>
          <p:cNvPr id="501766" name="Oval 6"/>
          <p:cNvSpPr>
            <a:spLocks noChangeAspect="1" noChangeArrowheads="1"/>
          </p:cNvSpPr>
          <p:nvPr/>
        </p:nvSpPr>
        <p:spPr bwMode="auto">
          <a:xfrm>
            <a:off x="908050" y="6167438"/>
            <a:ext cx="520700" cy="222250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tint val="23922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Prozesse</a:t>
            </a:r>
          </a:p>
        </p:txBody>
      </p:sp>
      <p:sp>
        <p:nvSpPr>
          <p:cNvPr id="501767" name="Oval 7"/>
          <p:cNvSpPr>
            <a:spLocks noChangeAspect="1" noChangeArrowheads="1"/>
          </p:cNvSpPr>
          <p:nvPr/>
        </p:nvSpPr>
        <p:spPr bwMode="auto">
          <a:xfrm>
            <a:off x="233363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Anwendungen      </a:t>
            </a:r>
          </a:p>
        </p:txBody>
      </p:sp>
      <p:sp>
        <p:nvSpPr>
          <p:cNvPr id="501768" name="Oval 8"/>
          <p:cNvSpPr>
            <a:spLocks noChangeAspect="1" noChangeArrowheads="1"/>
          </p:cNvSpPr>
          <p:nvPr/>
        </p:nvSpPr>
        <p:spPr bwMode="auto">
          <a:xfrm>
            <a:off x="549275" y="616743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latin typeface="Comic Sans MS" pitchFamily="66" charset="0"/>
              </a:rPr>
              <a:t>Strategie</a:t>
            </a:r>
            <a:endParaRPr lang="de-DE" altLang="en-US" sz="800" b="1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Anforderungsprofil - Anwendungen 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Neues System für die Bestandsverwaltung ...</a:t>
            </a:r>
            <a:endParaRPr lang="de-DE" altLang="en-US"/>
          </a:p>
          <a:p>
            <a:pPr lvl="1"/>
            <a:r>
              <a:rPr lang="de-DE" altLang="en-US" b="1"/>
              <a:t>Architekturgetrieben</a:t>
            </a:r>
            <a:endParaRPr lang="de-DE" altLang="en-US"/>
          </a:p>
          <a:p>
            <a:pPr lvl="2"/>
            <a:r>
              <a:rPr lang="de-DE" altLang="en-US"/>
              <a:t>Fach-, Anwendungs- und Systemarchitektur explizit dokumentiert und </a:t>
            </a:r>
            <a:r>
              <a:rPr lang="de-DE" altLang="en-US" i="1"/>
              <a:t>state-of-the art</a:t>
            </a:r>
            <a:r>
              <a:rPr lang="de-DE" altLang="en-US"/>
              <a:t>.</a:t>
            </a:r>
          </a:p>
          <a:p>
            <a:pPr lvl="1"/>
            <a:r>
              <a:rPr lang="de-DE" altLang="en-US"/>
              <a:t>Leistungsfähige </a:t>
            </a:r>
            <a:r>
              <a:rPr lang="de-DE" altLang="en-US" b="1"/>
              <a:t>Fachlichkeit</a:t>
            </a:r>
            <a:endParaRPr lang="de-DE" altLang="en-US"/>
          </a:p>
          <a:p>
            <a:pPr lvl="2"/>
            <a:r>
              <a:rPr lang="de-DE" altLang="en-US"/>
              <a:t>Flexible Versicherungsmathematik</a:t>
            </a:r>
          </a:p>
          <a:p>
            <a:pPr lvl="2"/>
            <a:r>
              <a:rPr lang="de-DE" altLang="en-US"/>
              <a:t>Semantikreiches Produktmodell. (Das Produkt enthält außer dem Tarif noch Plausibilitäten, Masken, Formulare und Workflow)</a:t>
            </a:r>
          </a:p>
          <a:p>
            <a:pPr lvl="1"/>
            <a:r>
              <a:rPr lang="de-DE" altLang="en-US"/>
              <a:t>Ausgelagerte </a:t>
            </a:r>
            <a:r>
              <a:rPr lang="de-DE" altLang="en-US" b="1"/>
              <a:t>Business Logik</a:t>
            </a:r>
            <a:endParaRPr lang="de-DE" altLang="en-US"/>
          </a:p>
          <a:p>
            <a:pPr lvl="2"/>
            <a:r>
              <a:rPr lang="de-DE" altLang="en-US"/>
              <a:t>Wartungsintensive Geschäftslogik (Produkte inklusive abhängigem Workflow) in extern wartbare Tabellen und Regeln ausgelagert.</a:t>
            </a:r>
          </a:p>
          <a:p>
            <a:pPr lvl="2"/>
            <a:r>
              <a:rPr lang="de-DE" altLang="en-US"/>
              <a:t>Durch die Fachabteilung über dispositive Werkzeuge definierbar.</a:t>
            </a:r>
          </a:p>
          <a:p>
            <a:pPr lvl="1"/>
            <a:r>
              <a:rPr lang="de-DE" altLang="en-US"/>
              <a:t>Zeitgemäße </a:t>
            </a:r>
            <a:r>
              <a:rPr lang="de-DE" altLang="en-US" b="1"/>
              <a:t>Technologie</a:t>
            </a:r>
            <a:endParaRPr lang="de-DE" altLang="en-US"/>
          </a:p>
          <a:p>
            <a:pPr lvl="2"/>
            <a:r>
              <a:rPr lang="de-DE" altLang="en-US"/>
              <a:t>z.B.: Java 2 Enterprise Edition, </a:t>
            </a:r>
            <a:r>
              <a:rPr lang="de-DE" altLang="en-US" i="1"/>
              <a:t>multi tier</a:t>
            </a:r>
            <a:r>
              <a:rPr lang="de-DE" altLang="en-US"/>
              <a:t>-Architektur, e-Business-Komponenten.</a:t>
            </a:r>
          </a:p>
        </p:txBody>
      </p:sp>
      <p:sp>
        <p:nvSpPr>
          <p:cNvPr id="503812" name="Oval 4"/>
          <p:cNvSpPr>
            <a:spLocks noChangeAspect="1" noChangeArrowheads="1"/>
          </p:cNvSpPr>
          <p:nvPr/>
        </p:nvSpPr>
        <p:spPr bwMode="auto">
          <a:xfrm>
            <a:off x="569913" y="633888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de-DE" altLang="en-US" sz="500" b="1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Technologie</a:t>
            </a:r>
          </a:p>
        </p:txBody>
      </p:sp>
      <p:sp>
        <p:nvSpPr>
          <p:cNvPr id="503813" name="Oval 5"/>
          <p:cNvSpPr>
            <a:spLocks noChangeAspect="1" noChangeArrowheads="1"/>
          </p:cNvSpPr>
          <p:nvPr/>
        </p:nvSpPr>
        <p:spPr bwMode="auto">
          <a:xfrm>
            <a:off x="571500" y="5997575"/>
            <a:ext cx="520700" cy="220663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Mitarbeiter</a:t>
            </a:r>
            <a:endParaRPr lang="de-DE" altLang="en-US" sz="800" b="1">
              <a:latin typeface="Comic Sans MS" pitchFamily="66" charset="0"/>
            </a:endParaRPr>
          </a:p>
        </p:txBody>
      </p:sp>
      <p:sp>
        <p:nvSpPr>
          <p:cNvPr id="503814" name="Oval 6"/>
          <p:cNvSpPr>
            <a:spLocks noChangeAspect="1" noChangeArrowheads="1"/>
          </p:cNvSpPr>
          <p:nvPr/>
        </p:nvSpPr>
        <p:spPr bwMode="auto">
          <a:xfrm>
            <a:off x="908050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Prozesse</a:t>
            </a:r>
          </a:p>
        </p:txBody>
      </p:sp>
      <p:sp>
        <p:nvSpPr>
          <p:cNvPr id="503815" name="Oval 7"/>
          <p:cNvSpPr>
            <a:spLocks noChangeAspect="1" noChangeArrowheads="1"/>
          </p:cNvSpPr>
          <p:nvPr/>
        </p:nvSpPr>
        <p:spPr bwMode="auto">
          <a:xfrm>
            <a:off x="233363" y="6167438"/>
            <a:ext cx="520700" cy="222250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tint val="23922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Anwendungen      </a:t>
            </a:r>
          </a:p>
        </p:txBody>
      </p:sp>
      <p:sp>
        <p:nvSpPr>
          <p:cNvPr id="503816" name="Oval 8"/>
          <p:cNvSpPr>
            <a:spLocks noChangeAspect="1" noChangeArrowheads="1"/>
          </p:cNvSpPr>
          <p:nvPr/>
        </p:nvSpPr>
        <p:spPr bwMode="auto">
          <a:xfrm>
            <a:off x="549275" y="616743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latin typeface="Comic Sans MS" pitchFamily="66" charset="0"/>
              </a:rPr>
              <a:t>Strategie</a:t>
            </a:r>
            <a:endParaRPr lang="de-DE" altLang="en-US" sz="800" b="1">
              <a:latin typeface="Comic Sans MS" pitchFamily="66" charset="0"/>
            </a:endParaRPr>
          </a:p>
        </p:txBody>
      </p:sp>
      <p:sp>
        <p:nvSpPr>
          <p:cNvPr id="503829" name="AutoShape 21">
            <a:hlinkClick r:id="rId3" action="ppaction://hlinksldjump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9067800" y="6172200"/>
            <a:ext cx="533400" cy="457200"/>
          </a:xfrm>
          <a:prstGeom prst="actionButtonHelp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0250-CEE5-4905-85ED-C23F048ACA8A}" type="slidenum">
              <a:rPr lang="de-DE" altLang="en-US"/>
              <a:pPr/>
              <a:t>44</a:t>
            </a:fld>
            <a:endParaRPr lang="de-DE" altLang="en-US"/>
          </a:p>
        </p:txBody>
      </p:sp>
      <p:sp>
        <p:nvSpPr>
          <p:cNvPr id="520195" name="AutoShape 1027"/>
          <p:cNvSpPr>
            <a:spLocks noChangeArrowheads="1"/>
          </p:cNvSpPr>
          <p:nvPr/>
        </p:nvSpPr>
        <p:spPr bwMode="auto">
          <a:xfrm>
            <a:off x="1144588" y="2108200"/>
            <a:ext cx="7607300" cy="3735388"/>
          </a:xfrm>
          <a:prstGeom prst="roundRect">
            <a:avLst>
              <a:gd name="adj" fmla="val 16667"/>
            </a:avLst>
          </a:prstGeom>
          <a:solidFill>
            <a:srgbClr val="BFBFE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endParaRPr lang="en-US" altLang="en-US" sz="1800">
              <a:latin typeface="Frutiger" pitchFamily="34" charset="0"/>
            </a:endParaRPr>
          </a:p>
        </p:txBody>
      </p:sp>
      <p:sp>
        <p:nvSpPr>
          <p:cNvPr id="520196" name="AutoShape 1028"/>
          <p:cNvSpPr>
            <a:spLocks noChangeArrowheads="1"/>
          </p:cNvSpPr>
          <p:nvPr/>
        </p:nvSpPr>
        <p:spPr bwMode="auto">
          <a:xfrm>
            <a:off x="1479550" y="2444750"/>
            <a:ext cx="6985000" cy="30368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197" name="Rectangle 1029"/>
          <p:cNvSpPr>
            <a:spLocks noChangeArrowheads="1"/>
          </p:cNvSpPr>
          <p:nvPr/>
        </p:nvSpPr>
        <p:spPr bwMode="auto">
          <a:xfrm>
            <a:off x="1984375" y="2744788"/>
            <a:ext cx="6015038" cy="2389187"/>
          </a:xfrm>
          <a:prstGeom prst="rect">
            <a:avLst/>
          </a:prstGeom>
          <a:solidFill>
            <a:srgbClr val="BFBFE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endParaRPr lang="en-US" altLang="en-US" sz="1800">
              <a:latin typeface="Frutiger" pitchFamily="34" charset="0"/>
            </a:endParaRPr>
          </a:p>
        </p:txBody>
      </p:sp>
      <p:sp>
        <p:nvSpPr>
          <p:cNvPr id="520198" name="Rectangle 1030"/>
          <p:cNvSpPr>
            <a:spLocks noChangeArrowheads="1"/>
          </p:cNvSpPr>
          <p:nvPr/>
        </p:nvSpPr>
        <p:spPr bwMode="auto">
          <a:xfrm>
            <a:off x="3097213" y="3498850"/>
            <a:ext cx="3811587" cy="94615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199" name="Line 1031"/>
          <p:cNvSpPr>
            <a:spLocks noChangeShapeType="1"/>
          </p:cNvSpPr>
          <p:nvPr/>
        </p:nvSpPr>
        <p:spPr bwMode="auto">
          <a:xfrm>
            <a:off x="2009775" y="2794000"/>
            <a:ext cx="1062038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0" name="Line 1032"/>
          <p:cNvSpPr>
            <a:spLocks noChangeShapeType="1"/>
          </p:cNvSpPr>
          <p:nvPr/>
        </p:nvSpPr>
        <p:spPr bwMode="auto">
          <a:xfrm flipV="1">
            <a:off x="6888163" y="2805113"/>
            <a:ext cx="1096962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1" name="Line 1033"/>
          <p:cNvSpPr>
            <a:spLocks noChangeShapeType="1"/>
          </p:cNvSpPr>
          <p:nvPr/>
        </p:nvSpPr>
        <p:spPr bwMode="auto">
          <a:xfrm flipH="1">
            <a:off x="1976438" y="4449763"/>
            <a:ext cx="11318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2" name="Line 1034"/>
          <p:cNvSpPr>
            <a:spLocks noChangeShapeType="1"/>
          </p:cNvSpPr>
          <p:nvPr/>
        </p:nvSpPr>
        <p:spPr bwMode="auto">
          <a:xfrm>
            <a:off x="6908800" y="4457700"/>
            <a:ext cx="1087438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3" name="Line 1035"/>
          <p:cNvSpPr>
            <a:spLocks noChangeShapeType="1"/>
          </p:cNvSpPr>
          <p:nvPr/>
        </p:nvSpPr>
        <p:spPr bwMode="auto">
          <a:xfrm>
            <a:off x="3810000" y="2789238"/>
            <a:ext cx="0" cy="715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4" name="Line 1036"/>
          <p:cNvSpPr>
            <a:spLocks noChangeShapeType="1"/>
          </p:cNvSpPr>
          <p:nvPr/>
        </p:nvSpPr>
        <p:spPr bwMode="auto">
          <a:xfrm>
            <a:off x="4991100" y="2773363"/>
            <a:ext cx="0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5" name="Line 1037"/>
          <p:cNvSpPr>
            <a:spLocks noChangeShapeType="1"/>
          </p:cNvSpPr>
          <p:nvPr/>
        </p:nvSpPr>
        <p:spPr bwMode="auto">
          <a:xfrm>
            <a:off x="6148388" y="2773363"/>
            <a:ext cx="0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6" name="Line 1038"/>
          <p:cNvSpPr>
            <a:spLocks noChangeShapeType="1"/>
          </p:cNvSpPr>
          <p:nvPr/>
        </p:nvSpPr>
        <p:spPr bwMode="auto">
          <a:xfrm>
            <a:off x="6148388" y="4449763"/>
            <a:ext cx="4762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7" name="Line 1039"/>
          <p:cNvSpPr>
            <a:spLocks noChangeShapeType="1"/>
          </p:cNvSpPr>
          <p:nvPr/>
        </p:nvSpPr>
        <p:spPr bwMode="auto">
          <a:xfrm>
            <a:off x="6918325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8" name="Line 1040"/>
          <p:cNvSpPr>
            <a:spLocks noChangeShapeType="1"/>
          </p:cNvSpPr>
          <p:nvPr/>
        </p:nvSpPr>
        <p:spPr bwMode="auto">
          <a:xfrm flipH="1">
            <a:off x="1981200" y="3975100"/>
            <a:ext cx="1112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09" name="Text Box 1041"/>
          <p:cNvSpPr txBox="1">
            <a:spLocks noChangeArrowheads="1"/>
          </p:cNvSpPr>
          <p:nvPr/>
        </p:nvSpPr>
        <p:spPr bwMode="auto">
          <a:xfrm>
            <a:off x="2913063" y="28908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Inkasso/</a:t>
            </a:r>
          </a:p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Exkasso</a:t>
            </a:r>
          </a:p>
        </p:txBody>
      </p:sp>
      <p:sp>
        <p:nvSpPr>
          <p:cNvPr id="520210" name="Text Box 1042"/>
          <p:cNvSpPr txBox="1">
            <a:spLocks noChangeArrowheads="1"/>
          </p:cNvSpPr>
          <p:nvPr/>
        </p:nvSpPr>
        <p:spPr bwMode="auto">
          <a:xfrm>
            <a:off x="3976688" y="2987675"/>
            <a:ext cx="879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Provision</a:t>
            </a:r>
          </a:p>
        </p:txBody>
      </p:sp>
      <p:sp>
        <p:nvSpPr>
          <p:cNvPr id="520211" name="Text Box 1043"/>
          <p:cNvSpPr txBox="1">
            <a:spLocks noChangeArrowheads="1"/>
          </p:cNvSpPr>
          <p:nvPr/>
        </p:nvSpPr>
        <p:spPr bwMode="auto">
          <a:xfrm>
            <a:off x="5076825" y="2987675"/>
            <a:ext cx="1019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Textsystem</a:t>
            </a:r>
          </a:p>
        </p:txBody>
      </p:sp>
      <p:sp>
        <p:nvSpPr>
          <p:cNvPr id="520212" name="Text Box 1044"/>
          <p:cNvSpPr txBox="1">
            <a:spLocks noChangeArrowheads="1"/>
          </p:cNvSpPr>
          <p:nvPr/>
        </p:nvSpPr>
        <p:spPr bwMode="auto">
          <a:xfrm>
            <a:off x="6172200" y="2828925"/>
            <a:ext cx="1473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Opt. Archivierung</a:t>
            </a:r>
          </a:p>
        </p:txBody>
      </p:sp>
      <p:sp>
        <p:nvSpPr>
          <p:cNvPr id="520213" name="Text Box 1045"/>
          <p:cNvSpPr txBox="1">
            <a:spLocks noChangeArrowheads="1"/>
          </p:cNvSpPr>
          <p:nvPr/>
        </p:nvSpPr>
        <p:spPr bwMode="auto">
          <a:xfrm>
            <a:off x="7131050" y="3403600"/>
            <a:ext cx="523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FiBu</a:t>
            </a:r>
          </a:p>
        </p:txBody>
      </p:sp>
      <p:sp>
        <p:nvSpPr>
          <p:cNvPr id="520214" name="Text Box 1046"/>
          <p:cNvSpPr txBox="1">
            <a:spLocks noChangeArrowheads="1"/>
          </p:cNvSpPr>
          <p:nvPr/>
        </p:nvSpPr>
        <p:spPr bwMode="auto">
          <a:xfrm>
            <a:off x="7132638" y="4024313"/>
            <a:ext cx="787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MIS, VIS</a:t>
            </a:r>
          </a:p>
        </p:txBody>
      </p:sp>
      <p:sp>
        <p:nvSpPr>
          <p:cNvPr id="520215" name="Text Box 1047"/>
          <p:cNvSpPr txBox="1">
            <a:spLocks noChangeArrowheads="1"/>
          </p:cNvSpPr>
          <p:nvPr/>
        </p:nvSpPr>
        <p:spPr bwMode="auto">
          <a:xfrm>
            <a:off x="6343650" y="4633913"/>
            <a:ext cx="80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CRM / </a:t>
            </a:r>
          </a:p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Angebot</a:t>
            </a:r>
          </a:p>
        </p:txBody>
      </p:sp>
      <p:sp>
        <p:nvSpPr>
          <p:cNvPr id="520216" name="Text Box 1048"/>
          <p:cNvSpPr txBox="1">
            <a:spLocks noChangeArrowheads="1"/>
          </p:cNvSpPr>
          <p:nvPr/>
        </p:nvSpPr>
        <p:spPr bwMode="auto">
          <a:xfrm>
            <a:off x="5348288" y="4702175"/>
            <a:ext cx="715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Partner</a:t>
            </a:r>
          </a:p>
        </p:txBody>
      </p:sp>
      <p:sp>
        <p:nvSpPr>
          <p:cNvPr id="520217" name="Text Box 1049"/>
          <p:cNvSpPr txBox="1">
            <a:spLocks noChangeArrowheads="1"/>
          </p:cNvSpPr>
          <p:nvPr/>
        </p:nvSpPr>
        <p:spPr bwMode="auto">
          <a:xfrm>
            <a:off x="3914775" y="4692650"/>
            <a:ext cx="820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Leistung</a:t>
            </a:r>
          </a:p>
        </p:txBody>
      </p:sp>
      <p:sp>
        <p:nvSpPr>
          <p:cNvPr id="520218" name="Text Box 1050"/>
          <p:cNvSpPr txBox="1">
            <a:spLocks noChangeArrowheads="1"/>
          </p:cNvSpPr>
          <p:nvPr/>
        </p:nvSpPr>
        <p:spPr bwMode="auto">
          <a:xfrm>
            <a:off x="1952625" y="4108450"/>
            <a:ext cx="113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Rück-</a:t>
            </a:r>
            <a:br>
              <a:rPr lang="de-DE" altLang="en-US" sz="1200" b="1">
                <a:latin typeface="Frutiger" pitchFamily="34" charset="0"/>
              </a:rPr>
            </a:br>
            <a:r>
              <a:rPr lang="de-DE" altLang="en-US" sz="1200" b="1">
                <a:latin typeface="Frutiger" pitchFamily="34" charset="0"/>
              </a:rPr>
              <a:t>versicherung</a:t>
            </a:r>
          </a:p>
        </p:txBody>
      </p:sp>
      <p:sp>
        <p:nvSpPr>
          <p:cNvPr id="520219" name="Text Box 1051"/>
          <p:cNvSpPr txBox="1">
            <a:spLocks noChangeArrowheads="1"/>
          </p:cNvSpPr>
          <p:nvPr/>
        </p:nvSpPr>
        <p:spPr bwMode="auto">
          <a:xfrm>
            <a:off x="1985963" y="3376613"/>
            <a:ext cx="1066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Tarifierung /</a:t>
            </a:r>
          </a:p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Produkt-</a:t>
            </a:r>
          </a:p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server</a:t>
            </a:r>
          </a:p>
        </p:txBody>
      </p:sp>
      <p:sp>
        <p:nvSpPr>
          <p:cNvPr id="520220" name="Text Box 1052"/>
          <p:cNvSpPr txBox="1">
            <a:spLocks noChangeArrowheads="1"/>
          </p:cNvSpPr>
          <p:nvPr/>
        </p:nvSpPr>
        <p:spPr bwMode="auto">
          <a:xfrm>
            <a:off x="3876675" y="3733800"/>
            <a:ext cx="2203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2000" b="1">
                <a:solidFill>
                  <a:srgbClr val="FFFF00"/>
                </a:solidFill>
                <a:latin typeface="Frutiger" pitchFamily="34" charset="0"/>
              </a:rPr>
              <a:t>Bestandssystem</a:t>
            </a:r>
            <a:endParaRPr lang="de-DE" altLang="en-US" sz="2000" b="1">
              <a:latin typeface="Frutiger" pitchFamily="34" charset="0"/>
            </a:endParaRPr>
          </a:p>
        </p:txBody>
      </p:sp>
      <p:sp>
        <p:nvSpPr>
          <p:cNvPr id="520221" name="AutoShape 1053"/>
          <p:cNvSpPr>
            <a:spLocks noChangeArrowheads="1"/>
          </p:cNvSpPr>
          <p:nvPr/>
        </p:nvSpPr>
        <p:spPr bwMode="auto">
          <a:xfrm>
            <a:off x="4318000" y="3355975"/>
            <a:ext cx="242888" cy="268288"/>
          </a:xfrm>
          <a:prstGeom prst="upDownArrow">
            <a:avLst>
              <a:gd name="adj1" fmla="val 50000"/>
              <a:gd name="adj2" fmla="val 2209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2" name="AutoShape 1054"/>
          <p:cNvSpPr>
            <a:spLocks noChangeArrowheads="1"/>
          </p:cNvSpPr>
          <p:nvPr/>
        </p:nvSpPr>
        <p:spPr bwMode="auto">
          <a:xfrm>
            <a:off x="3344863" y="3362325"/>
            <a:ext cx="242887" cy="268288"/>
          </a:xfrm>
          <a:prstGeom prst="upDownArrow">
            <a:avLst>
              <a:gd name="adj1" fmla="val 50000"/>
              <a:gd name="adj2" fmla="val 22092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3" name="AutoShape 1055"/>
          <p:cNvSpPr>
            <a:spLocks noChangeArrowheads="1"/>
          </p:cNvSpPr>
          <p:nvPr/>
        </p:nvSpPr>
        <p:spPr bwMode="auto">
          <a:xfrm>
            <a:off x="6445250" y="3362325"/>
            <a:ext cx="242888" cy="268288"/>
          </a:xfrm>
          <a:prstGeom prst="upDownArrow">
            <a:avLst>
              <a:gd name="adj1" fmla="val 50000"/>
              <a:gd name="adj2" fmla="val 2209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4" name="AutoShape 1056"/>
          <p:cNvSpPr>
            <a:spLocks noChangeArrowheads="1"/>
          </p:cNvSpPr>
          <p:nvPr/>
        </p:nvSpPr>
        <p:spPr bwMode="auto">
          <a:xfrm>
            <a:off x="5462588" y="3362325"/>
            <a:ext cx="242887" cy="268288"/>
          </a:xfrm>
          <a:prstGeom prst="upDownArrow">
            <a:avLst>
              <a:gd name="adj1" fmla="val 50000"/>
              <a:gd name="adj2" fmla="val 22092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5" name="AutoShape 1057"/>
          <p:cNvSpPr>
            <a:spLocks noChangeArrowheads="1"/>
          </p:cNvSpPr>
          <p:nvPr/>
        </p:nvSpPr>
        <p:spPr bwMode="auto">
          <a:xfrm>
            <a:off x="6467475" y="4300538"/>
            <a:ext cx="242888" cy="268287"/>
          </a:xfrm>
          <a:prstGeom prst="upDownArrow">
            <a:avLst>
              <a:gd name="adj1" fmla="val 50000"/>
              <a:gd name="adj2" fmla="val 2209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6" name="AutoShape 1058"/>
          <p:cNvSpPr>
            <a:spLocks noChangeArrowheads="1"/>
          </p:cNvSpPr>
          <p:nvPr/>
        </p:nvSpPr>
        <p:spPr bwMode="auto">
          <a:xfrm>
            <a:off x="5581650" y="4300538"/>
            <a:ext cx="242888" cy="268287"/>
          </a:xfrm>
          <a:prstGeom prst="upDownArrow">
            <a:avLst>
              <a:gd name="adj1" fmla="val 50000"/>
              <a:gd name="adj2" fmla="val 2209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7" name="AutoShape 1059"/>
          <p:cNvSpPr>
            <a:spLocks noChangeArrowheads="1"/>
          </p:cNvSpPr>
          <p:nvPr/>
        </p:nvSpPr>
        <p:spPr bwMode="auto">
          <a:xfrm>
            <a:off x="4216400" y="4316413"/>
            <a:ext cx="242888" cy="268287"/>
          </a:xfrm>
          <a:prstGeom prst="upDownArrow">
            <a:avLst>
              <a:gd name="adj1" fmla="val 50000"/>
              <a:gd name="adj2" fmla="val 2209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8" name="AutoShape 1060"/>
          <p:cNvSpPr>
            <a:spLocks noChangeArrowheads="1"/>
          </p:cNvSpPr>
          <p:nvPr/>
        </p:nvSpPr>
        <p:spPr bwMode="auto">
          <a:xfrm>
            <a:off x="3344863" y="4308475"/>
            <a:ext cx="242887" cy="268288"/>
          </a:xfrm>
          <a:prstGeom prst="upDownArrow">
            <a:avLst>
              <a:gd name="adj1" fmla="val 50000"/>
              <a:gd name="adj2" fmla="val 22092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29" name="AutoShape 1061"/>
          <p:cNvSpPr>
            <a:spLocks noChangeArrowheads="1"/>
          </p:cNvSpPr>
          <p:nvPr/>
        </p:nvSpPr>
        <p:spPr bwMode="auto">
          <a:xfrm rot="5407823">
            <a:off x="2957513" y="3644900"/>
            <a:ext cx="274637" cy="246063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30" name="AutoShape 1062"/>
          <p:cNvSpPr>
            <a:spLocks noChangeArrowheads="1"/>
          </p:cNvSpPr>
          <p:nvPr/>
        </p:nvSpPr>
        <p:spPr bwMode="auto">
          <a:xfrm rot="5407823">
            <a:off x="2946400" y="4098926"/>
            <a:ext cx="274637" cy="246062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31" name="AutoShape 1063"/>
          <p:cNvSpPr>
            <a:spLocks noChangeArrowheads="1"/>
          </p:cNvSpPr>
          <p:nvPr/>
        </p:nvSpPr>
        <p:spPr bwMode="auto">
          <a:xfrm rot="5407823">
            <a:off x="6759575" y="3646488"/>
            <a:ext cx="274638" cy="246062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32" name="AutoShape 1064"/>
          <p:cNvSpPr>
            <a:spLocks noChangeArrowheads="1"/>
          </p:cNvSpPr>
          <p:nvPr/>
        </p:nvSpPr>
        <p:spPr bwMode="auto">
          <a:xfrm rot="5407823">
            <a:off x="6781800" y="4040188"/>
            <a:ext cx="274638" cy="246062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33" name="Line 1065"/>
          <p:cNvSpPr>
            <a:spLocks noChangeShapeType="1"/>
          </p:cNvSpPr>
          <p:nvPr/>
        </p:nvSpPr>
        <p:spPr bwMode="auto">
          <a:xfrm flipH="1">
            <a:off x="3808413" y="4459288"/>
            <a:ext cx="1587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34" name="Text Box 1066"/>
          <p:cNvSpPr txBox="1">
            <a:spLocks noChangeArrowheads="1"/>
          </p:cNvSpPr>
          <p:nvPr/>
        </p:nvSpPr>
        <p:spPr bwMode="auto">
          <a:xfrm>
            <a:off x="2279650" y="2071688"/>
            <a:ext cx="549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Frutiger" pitchFamily="34" charset="0"/>
              </a:rPr>
              <a:t>Authentisierung, Autorisierung und </a:t>
            </a:r>
            <a:r>
              <a:rPr lang="de-DE" altLang="en-US" sz="1800" b="1" i="1">
                <a:latin typeface="Frutiger" pitchFamily="34" charset="0"/>
              </a:rPr>
              <a:t>Provisioning</a:t>
            </a:r>
          </a:p>
        </p:txBody>
      </p:sp>
      <p:sp>
        <p:nvSpPr>
          <p:cNvPr id="520235" name="Text Box 1067"/>
          <p:cNvSpPr txBox="1">
            <a:spLocks noChangeArrowheads="1"/>
          </p:cNvSpPr>
          <p:nvPr/>
        </p:nvSpPr>
        <p:spPr bwMode="auto">
          <a:xfrm>
            <a:off x="2911475" y="4643438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Konten-</a:t>
            </a:r>
          </a:p>
          <a:p>
            <a:pPr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server</a:t>
            </a:r>
          </a:p>
        </p:txBody>
      </p:sp>
      <p:sp>
        <p:nvSpPr>
          <p:cNvPr id="520236" name="Text Box 1068"/>
          <p:cNvSpPr txBox="1">
            <a:spLocks noChangeArrowheads="1"/>
          </p:cNvSpPr>
          <p:nvPr/>
        </p:nvSpPr>
        <p:spPr bwMode="auto">
          <a:xfrm>
            <a:off x="1981200" y="5464175"/>
            <a:ext cx="271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Frutiger" pitchFamily="34" charset="0"/>
              </a:rPr>
              <a:t>Plausibilitäten (Regeln)</a:t>
            </a:r>
          </a:p>
        </p:txBody>
      </p:sp>
      <p:sp>
        <p:nvSpPr>
          <p:cNvPr id="520237" name="Text Box 1069"/>
          <p:cNvSpPr txBox="1">
            <a:spLocks noChangeArrowheads="1"/>
          </p:cNvSpPr>
          <p:nvPr/>
        </p:nvSpPr>
        <p:spPr bwMode="auto">
          <a:xfrm>
            <a:off x="5181600" y="5473700"/>
            <a:ext cx="324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latin typeface="Frutiger" pitchFamily="34" charset="0"/>
              </a:rPr>
              <a:t>Ablaufsteuerung (Workflow)</a:t>
            </a:r>
          </a:p>
        </p:txBody>
      </p:sp>
      <p:sp>
        <p:nvSpPr>
          <p:cNvPr id="520239" name="AutoShape 1071"/>
          <p:cNvSpPr>
            <a:spLocks noChangeArrowheads="1"/>
          </p:cNvSpPr>
          <p:nvPr/>
        </p:nvSpPr>
        <p:spPr bwMode="auto">
          <a:xfrm>
            <a:off x="4416425" y="1303338"/>
            <a:ext cx="1108075" cy="914400"/>
          </a:xfrm>
          <a:prstGeom prst="upDownArrowCallout">
            <a:avLst>
              <a:gd name="adj1" fmla="val 30295"/>
              <a:gd name="adj2" fmla="val 30295"/>
              <a:gd name="adj3" fmla="val 12500"/>
              <a:gd name="adj4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Internet</a:t>
            </a:r>
            <a:endParaRPr lang="de-DE" altLang="en-US" sz="1800" b="1">
              <a:latin typeface="Frutiger" pitchFamily="34" charset="0"/>
            </a:endParaRPr>
          </a:p>
        </p:txBody>
      </p:sp>
      <p:sp>
        <p:nvSpPr>
          <p:cNvPr id="520240" name="AutoShape 1072"/>
          <p:cNvSpPr>
            <a:spLocks noChangeArrowheads="1"/>
          </p:cNvSpPr>
          <p:nvPr/>
        </p:nvSpPr>
        <p:spPr bwMode="auto">
          <a:xfrm>
            <a:off x="4397375" y="5738813"/>
            <a:ext cx="1220788" cy="893762"/>
          </a:xfrm>
          <a:prstGeom prst="upDownArrowCallout">
            <a:avLst>
              <a:gd name="adj1" fmla="val 34147"/>
              <a:gd name="adj2" fmla="val 34147"/>
              <a:gd name="adj3" fmla="val 12500"/>
              <a:gd name="adj4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Communication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200" b="1">
                <a:latin typeface="Frutiger" pitchFamily="34" charset="0"/>
              </a:rPr>
              <a:t>Center</a:t>
            </a:r>
            <a:endParaRPr lang="de-DE" altLang="en-US" sz="1800" b="1">
              <a:latin typeface="Frutiger" pitchFamily="34" charset="0"/>
            </a:endParaRPr>
          </a:p>
        </p:txBody>
      </p:sp>
      <p:sp>
        <p:nvSpPr>
          <p:cNvPr id="520241" name="AutoShape 1073"/>
          <p:cNvSpPr>
            <a:spLocks noChangeArrowheads="1"/>
          </p:cNvSpPr>
          <p:nvPr/>
        </p:nvSpPr>
        <p:spPr bwMode="auto">
          <a:xfrm>
            <a:off x="0" y="3309938"/>
            <a:ext cx="1300163" cy="1270000"/>
          </a:xfrm>
          <a:prstGeom prst="leftRightArrowCallout">
            <a:avLst>
              <a:gd name="adj1" fmla="val 25000"/>
              <a:gd name="adj2" fmla="val 25000"/>
              <a:gd name="adj3" fmla="val 12797"/>
              <a:gd name="adj4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000" b="1">
                <a:latin typeface="Frutiger" pitchFamily="34" charset="0"/>
              </a:rPr>
              <a:t>Mitarbeiter</a:t>
            </a:r>
            <a:endParaRPr lang="de-DE" altLang="en-US" sz="1800">
              <a:latin typeface="Frutiger" pitchFamily="34" charset="0"/>
            </a:endParaRPr>
          </a:p>
        </p:txBody>
      </p:sp>
      <p:sp>
        <p:nvSpPr>
          <p:cNvPr id="520242" name="AutoShape 1074"/>
          <p:cNvSpPr>
            <a:spLocks noChangeArrowheads="1"/>
          </p:cNvSpPr>
          <p:nvPr/>
        </p:nvSpPr>
        <p:spPr bwMode="auto">
          <a:xfrm>
            <a:off x="3005138" y="5086350"/>
            <a:ext cx="447675" cy="392113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3" name="AutoShape 1075"/>
          <p:cNvSpPr>
            <a:spLocks noChangeArrowheads="1"/>
          </p:cNvSpPr>
          <p:nvPr/>
        </p:nvSpPr>
        <p:spPr bwMode="auto">
          <a:xfrm>
            <a:off x="4113213" y="5094288"/>
            <a:ext cx="447675" cy="38417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4" name="AutoShape 1076"/>
          <p:cNvSpPr>
            <a:spLocks noChangeArrowheads="1"/>
          </p:cNvSpPr>
          <p:nvPr/>
        </p:nvSpPr>
        <p:spPr bwMode="auto">
          <a:xfrm>
            <a:off x="5483225" y="5105400"/>
            <a:ext cx="447675" cy="37623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5" name="AutoShape 1077"/>
          <p:cNvSpPr>
            <a:spLocks noChangeArrowheads="1"/>
          </p:cNvSpPr>
          <p:nvPr/>
        </p:nvSpPr>
        <p:spPr bwMode="auto">
          <a:xfrm>
            <a:off x="6534150" y="5097463"/>
            <a:ext cx="447675" cy="385762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6" name="AutoShape 1078"/>
          <p:cNvSpPr>
            <a:spLocks noChangeArrowheads="1"/>
          </p:cNvSpPr>
          <p:nvPr/>
        </p:nvSpPr>
        <p:spPr bwMode="auto">
          <a:xfrm>
            <a:off x="3027363" y="2441575"/>
            <a:ext cx="447675" cy="3444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7" name="AutoShape 1079"/>
          <p:cNvSpPr>
            <a:spLocks noChangeArrowheads="1"/>
          </p:cNvSpPr>
          <p:nvPr/>
        </p:nvSpPr>
        <p:spPr bwMode="auto">
          <a:xfrm>
            <a:off x="4208463" y="2436813"/>
            <a:ext cx="447675" cy="354012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8" name="AutoShape 1080"/>
          <p:cNvSpPr>
            <a:spLocks noChangeArrowheads="1"/>
          </p:cNvSpPr>
          <p:nvPr/>
        </p:nvSpPr>
        <p:spPr bwMode="auto">
          <a:xfrm>
            <a:off x="5334000" y="2435225"/>
            <a:ext cx="447675" cy="354013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49" name="AutoShape 1081"/>
          <p:cNvSpPr>
            <a:spLocks noChangeArrowheads="1"/>
          </p:cNvSpPr>
          <p:nvPr/>
        </p:nvSpPr>
        <p:spPr bwMode="auto">
          <a:xfrm>
            <a:off x="6691313" y="2433638"/>
            <a:ext cx="447675" cy="330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50" name="AutoShape 1082"/>
          <p:cNvSpPr>
            <a:spLocks noChangeArrowheads="1"/>
          </p:cNvSpPr>
          <p:nvPr/>
        </p:nvSpPr>
        <p:spPr bwMode="auto">
          <a:xfrm>
            <a:off x="1470025" y="3262313"/>
            <a:ext cx="557213" cy="474662"/>
          </a:xfrm>
          <a:prstGeom prst="leftRightArrow">
            <a:avLst>
              <a:gd name="adj1" fmla="val 50000"/>
              <a:gd name="adj2" fmla="val 2347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51" name="AutoShape 1083"/>
          <p:cNvSpPr>
            <a:spLocks noChangeArrowheads="1"/>
          </p:cNvSpPr>
          <p:nvPr/>
        </p:nvSpPr>
        <p:spPr bwMode="auto">
          <a:xfrm>
            <a:off x="1476375" y="4132263"/>
            <a:ext cx="557213" cy="474662"/>
          </a:xfrm>
          <a:prstGeom prst="leftRightArrow">
            <a:avLst>
              <a:gd name="adj1" fmla="val 50000"/>
              <a:gd name="adj2" fmla="val 23478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52" name="AutoShape 1084"/>
          <p:cNvSpPr>
            <a:spLocks noChangeArrowheads="1"/>
          </p:cNvSpPr>
          <p:nvPr/>
        </p:nvSpPr>
        <p:spPr bwMode="auto">
          <a:xfrm>
            <a:off x="7954963" y="3243263"/>
            <a:ext cx="530225" cy="474662"/>
          </a:xfrm>
          <a:prstGeom prst="leftRightArrow">
            <a:avLst>
              <a:gd name="adj1" fmla="val 50000"/>
              <a:gd name="adj2" fmla="val 2234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53" name="AutoShape 1085"/>
          <p:cNvSpPr>
            <a:spLocks noChangeArrowheads="1"/>
          </p:cNvSpPr>
          <p:nvPr/>
        </p:nvSpPr>
        <p:spPr bwMode="auto">
          <a:xfrm>
            <a:off x="7970838" y="4097338"/>
            <a:ext cx="508000" cy="474662"/>
          </a:xfrm>
          <a:prstGeom prst="leftRightArrow">
            <a:avLst>
              <a:gd name="adj1" fmla="val 50000"/>
              <a:gd name="adj2" fmla="val 2140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54" name="AutoShape 1086"/>
          <p:cNvSpPr>
            <a:spLocks noChangeArrowheads="1"/>
          </p:cNvSpPr>
          <p:nvPr/>
        </p:nvSpPr>
        <p:spPr bwMode="auto">
          <a:xfrm>
            <a:off x="4718050" y="4278313"/>
            <a:ext cx="612775" cy="1204912"/>
          </a:xfrm>
          <a:prstGeom prst="upDownArrow">
            <a:avLst>
              <a:gd name="adj1" fmla="val 50000"/>
              <a:gd name="adj2" fmla="val 39326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0256" name="AutoShape 1088"/>
          <p:cNvSpPr>
            <a:spLocks noChangeArrowheads="1"/>
          </p:cNvSpPr>
          <p:nvPr/>
        </p:nvSpPr>
        <p:spPr bwMode="auto">
          <a:xfrm>
            <a:off x="8591550" y="3313113"/>
            <a:ext cx="1230313" cy="1270000"/>
          </a:xfrm>
          <a:prstGeom prst="leftRightArrowCallout">
            <a:avLst>
              <a:gd name="adj1" fmla="val 25806"/>
              <a:gd name="adj2" fmla="val 25806"/>
              <a:gd name="adj3" fmla="val 12500"/>
              <a:gd name="adj4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000" b="1">
                <a:latin typeface="Frutiger" pitchFamily="34" charset="0"/>
              </a:rPr>
              <a:t>Firmen-/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000" b="1">
                <a:latin typeface="Frutiger" pitchFamily="34" charset="0"/>
              </a:rPr>
              <a:t>Partner-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000" b="1">
                <a:latin typeface="Frutiger" pitchFamily="34" charset="0"/>
              </a:rPr>
              <a:t>Systeme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000" b="1">
                <a:latin typeface="Frutiger" pitchFamily="34" charset="0"/>
              </a:rPr>
              <a:t>(Online/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000" b="1">
                <a:latin typeface="Frutiger" pitchFamily="34" charset="0"/>
              </a:rPr>
              <a:t>Batch)</a:t>
            </a:r>
            <a:endParaRPr lang="de-DE" altLang="en-US" sz="1800">
              <a:latin typeface="Frutiger" pitchFamily="34" charset="0"/>
            </a:endParaRPr>
          </a:p>
        </p:txBody>
      </p:sp>
      <p:sp>
        <p:nvSpPr>
          <p:cNvPr id="520273" name="Rectangle 1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IT-Systemlandschaft</a:t>
            </a:r>
          </a:p>
        </p:txBody>
      </p:sp>
      <p:sp>
        <p:nvSpPr>
          <p:cNvPr id="520274" name="Rectangle 1106"/>
          <p:cNvSpPr>
            <a:spLocks noGrp="1" noChangeArrowheads="1"/>
          </p:cNvSpPr>
          <p:nvPr>
            <p:ph type="body" idx="1"/>
          </p:nvPr>
        </p:nvSpPr>
        <p:spPr>
          <a:xfrm>
            <a:off x="742950" y="838200"/>
            <a:ext cx="8337550" cy="4876800"/>
          </a:xfrm>
        </p:spPr>
        <p:txBody>
          <a:bodyPr/>
          <a:lstStyle/>
          <a:p>
            <a:r>
              <a:rPr lang="de-DE" altLang="en-US"/>
              <a:t>In 2004 benötigen wir ein neues Bestandssystem ...</a:t>
            </a:r>
          </a:p>
        </p:txBody>
      </p:sp>
      <p:grpSp>
        <p:nvGrpSpPr>
          <p:cNvPr id="520260" name="Group 1092"/>
          <p:cNvGrpSpPr>
            <a:grpSpLocks noChangeAspect="1"/>
          </p:cNvGrpSpPr>
          <p:nvPr/>
        </p:nvGrpSpPr>
        <p:grpSpPr bwMode="auto">
          <a:xfrm>
            <a:off x="8458200" y="1101725"/>
            <a:ext cx="1146175" cy="1141413"/>
            <a:chOff x="3578" y="1038"/>
            <a:chExt cx="1453" cy="1448"/>
          </a:xfrm>
        </p:grpSpPr>
        <p:sp>
          <p:nvSpPr>
            <p:cNvPr id="520261" name="Freeform 1093"/>
            <p:cNvSpPr>
              <a:spLocks noChangeAspect="1"/>
            </p:cNvSpPr>
            <p:nvPr/>
          </p:nvSpPr>
          <p:spPr bwMode="auto">
            <a:xfrm>
              <a:off x="4262" y="1038"/>
              <a:ext cx="395" cy="549"/>
            </a:xfrm>
            <a:custGeom>
              <a:avLst/>
              <a:gdLst>
                <a:gd name="T0" fmla="*/ 38 w 395"/>
                <a:gd name="T1" fmla="*/ 548 h 549"/>
                <a:gd name="T2" fmla="*/ 7 w 395"/>
                <a:gd name="T3" fmla="*/ 435 h 549"/>
                <a:gd name="T4" fmla="*/ 1 w 395"/>
                <a:gd name="T5" fmla="*/ 381 h 549"/>
                <a:gd name="T6" fmla="*/ 0 w 395"/>
                <a:gd name="T7" fmla="*/ 355 h 549"/>
                <a:gd name="T8" fmla="*/ 2 w 395"/>
                <a:gd name="T9" fmla="*/ 328 h 549"/>
                <a:gd name="T10" fmla="*/ 21 w 395"/>
                <a:gd name="T11" fmla="*/ 230 h 549"/>
                <a:gd name="T12" fmla="*/ 62 w 395"/>
                <a:gd name="T13" fmla="*/ 144 h 549"/>
                <a:gd name="T14" fmla="*/ 123 w 395"/>
                <a:gd name="T15" fmla="*/ 76 h 549"/>
                <a:gd name="T16" fmla="*/ 200 w 395"/>
                <a:gd name="T17" fmla="*/ 27 h 549"/>
                <a:gd name="T18" fmla="*/ 291 w 395"/>
                <a:gd name="T19" fmla="*/ 2 h 549"/>
                <a:gd name="T20" fmla="*/ 315 w 395"/>
                <a:gd name="T21" fmla="*/ 1 h 549"/>
                <a:gd name="T22" fmla="*/ 341 w 395"/>
                <a:gd name="T23" fmla="*/ 0 h 549"/>
                <a:gd name="T24" fmla="*/ 394 w 395"/>
                <a:gd name="T25" fmla="*/ 6 h 549"/>
                <a:gd name="T26" fmla="*/ 370 w 395"/>
                <a:gd name="T27" fmla="*/ 6 h 549"/>
                <a:gd name="T28" fmla="*/ 346 w 395"/>
                <a:gd name="T29" fmla="*/ 8 h 549"/>
                <a:gd name="T30" fmla="*/ 299 w 395"/>
                <a:gd name="T31" fmla="*/ 15 h 549"/>
                <a:gd name="T32" fmla="*/ 213 w 395"/>
                <a:gd name="T33" fmla="*/ 49 h 549"/>
                <a:gd name="T34" fmla="*/ 140 w 395"/>
                <a:gd name="T35" fmla="*/ 101 h 549"/>
                <a:gd name="T36" fmla="*/ 79 w 395"/>
                <a:gd name="T37" fmla="*/ 172 h 549"/>
                <a:gd name="T38" fmla="*/ 37 w 395"/>
                <a:gd name="T39" fmla="*/ 254 h 549"/>
                <a:gd name="T40" fmla="*/ 14 w 395"/>
                <a:gd name="T41" fmla="*/ 347 h 549"/>
                <a:gd name="T42" fmla="*/ 11 w 395"/>
                <a:gd name="T43" fmla="*/ 396 h 549"/>
                <a:gd name="T44" fmla="*/ 11 w 395"/>
                <a:gd name="T45" fmla="*/ 420 h 549"/>
                <a:gd name="T46" fmla="*/ 14 w 395"/>
                <a:gd name="T47" fmla="*/ 446 h 549"/>
                <a:gd name="T48" fmla="*/ 38 w 395"/>
                <a:gd name="T49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5" h="549">
                  <a:moveTo>
                    <a:pt x="38" y="548"/>
                  </a:moveTo>
                  <a:lnTo>
                    <a:pt x="7" y="435"/>
                  </a:lnTo>
                  <a:lnTo>
                    <a:pt x="1" y="381"/>
                  </a:lnTo>
                  <a:lnTo>
                    <a:pt x="0" y="355"/>
                  </a:lnTo>
                  <a:lnTo>
                    <a:pt x="2" y="328"/>
                  </a:lnTo>
                  <a:lnTo>
                    <a:pt x="21" y="230"/>
                  </a:lnTo>
                  <a:lnTo>
                    <a:pt x="62" y="144"/>
                  </a:lnTo>
                  <a:lnTo>
                    <a:pt x="123" y="76"/>
                  </a:lnTo>
                  <a:lnTo>
                    <a:pt x="200" y="27"/>
                  </a:lnTo>
                  <a:lnTo>
                    <a:pt x="291" y="2"/>
                  </a:lnTo>
                  <a:lnTo>
                    <a:pt x="315" y="1"/>
                  </a:lnTo>
                  <a:lnTo>
                    <a:pt x="341" y="0"/>
                  </a:lnTo>
                  <a:lnTo>
                    <a:pt x="394" y="6"/>
                  </a:lnTo>
                  <a:lnTo>
                    <a:pt x="370" y="6"/>
                  </a:lnTo>
                  <a:lnTo>
                    <a:pt x="346" y="8"/>
                  </a:lnTo>
                  <a:lnTo>
                    <a:pt x="299" y="15"/>
                  </a:lnTo>
                  <a:lnTo>
                    <a:pt x="213" y="49"/>
                  </a:lnTo>
                  <a:lnTo>
                    <a:pt x="140" y="101"/>
                  </a:lnTo>
                  <a:lnTo>
                    <a:pt x="79" y="172"/>
                  </a:lnTo>
                  <a:lnTo>
                    <a:pt x="37" y="254"/>
                  </a:lnTo>
                  <a:lnTo>
                    <a:pt x="14" y="347"/>
                  </a:lnTo>
                  <a:lnTo>
                    <a:pt x="11" y="396"/>
                  </a:lnTo>
                  <a:lnTo>
                    <a:pt x="11" y="420"/>
                  </a:lnTo>
                  <a:lnTo>
                    <a:pt x="14" y="446"/>
                  </a:lnTo>
                  <a:lnTo>
                    <a:pt x="38" y="548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62" name="Freeform 1094"/>
            <p:cNvSpPr>
              <a:spLocks noChangeAspect="1"/>
            </p:cNvSpPr>
            <p:nvPr/>
          </p:nvSpPr>
          <p:spPr bwMode="auto">
            <a:xfrm>
              <a:off x="4319" y="1063"/>
              <a:ext cx="712" cy="801"/>
            </a:xfrm>
            <a:custGeom>
              <a:avLst/>
              <a:gdLst>
                <a:gd name="T0" fmla="*/ 0 w 712"/>
                <a:gd name="T1" fmla="*/ 567 h 801"/>
                <a:gd name="T2" fmla="*/ 54 w 712"/>
                <a:gd name="T3" fmla="*/ 658 h 801"/>
                <a:gd name="T4" fmla="*/ 126 w 712"/>
                <a:gd name="T5" fmla="*/ 727 h 801"/>
                <a:gd name="T6" fmla="*/ 212 w 712"/>
                <a:gd name="T7" fmla="*/ 773 h 801"/>
                <a:gd name="T8" fmla="*/ 305 w 712"/>
                <a:gd name="T9" fmla="*/ 798 h 801"/>
                <a:gd name="T10" fmla="*/ 352 w 712"/>
                <a:gd name="T11" fmla="*/ 800 h 801"/>
                <a:gd name="T12" fmla="*/ 375 w 712"/>
                <a:gd name="T13" fmla="*/ 800 h 801"/>
                <a:gd name="T14" fmla="*/ 399 w 712"/>
                <a:gd name="T15" fmla="*/ 798 h 801"/>
                <a:gd name="T16" fmla="*/ 490 w 712"/>
                <a:gd name="T17" fmla="*/ 774 h 801"/>
                <a:gd name="T18" fmla="*/ 570 w 712"/>
                <a:gd name="T19" fmla="*/ 727 h 801"/>
                <a:gd name="T20" fmla="*/ 636 w 712"/>
                <a:gd name="T21" fmla="*/ 652 h 801"/>
                <a:gd name="T22" fmla="*/ 683 w 712"/>
                <a:gd name="T23" fmla="*/ 559 h 801"/>
                <a:gd name="T24" fmla="*/ 707 w 712"/>
                <a:gd name="T25" fmla="*/ 461 h 801"/>
                <a:gd name="T26" fmla="*/ 711 w 712"/>
                <a:gd name="T27" fmla="*/ 412 h 801"/>
                <a:gd name="T28" fmla="*/ 711 w 712"/>
                <a:gd name="T29" fmla="*/ 388 h 801"/>
                <a:gd name="T30" fmla="*/ 710 w 712"/>
                <a:gd name="T31" fmla="*/ 362 h 801"/>
                <a:gd name="T32" fmla="*/ 690 w 712"/>
                <a:gd name="T33" fmla="*/ 266 h 801"/>
                <a:gd name="T34" fmla="*/ 652 w 712"/>
                <a:gd name="T35" fmla="*/ 179 h 801"/>
                <a:gd name="T36" fmla="*/ 595 w 712"/>
                <a:gd name="T37" fmla="*/ 103 h 801"/>
                <a:gd name="T38" fmla="*/ 521 w 712"/>
                <a:gd name="T39" fmla="*/ 42 h 801"/>
                <a:gd name="T40" fmla="*/ 430 w 712"/>
                <a:gd name="T41" fmla="*/ 0 h 801"/>
                <a:gd name="T42" fmla="*/ 509 w 712"/>
                <a:gd name="T43" fmla="*/ 45 h 801"/>
                <a:gd name="T44" fmla="*/ 574 w 712"/>
                <a:gd name="T45" fmla="*/ 106 h 801"/>
                <a:gd name="T46" fmla="*/ 622 w 712"/>
                <a:gd name="T47" fmla="*/ 180 h 801"/>
                <a:gd name="T48" fmla="*/ 652 w 712"/>
                <a:gd name="T49" fmla="*/ 263 h 801"/>
                <a:gd name="T50" fmla="*/ 663 w 712"/>
                <a:gd name="T51" fmla="*/ 352 h 801"/>
                <a:gd name="T52" fmla="*/ 663 w 712"/>
                <a:gd name="T53" fmla="*/ 374 h 801"/>
                <a:gd name="T54" fmla="*/ 662 w 712"/>
                <a:gd name="T55" fmla="*/ 397 h 801"/>
                <a:gd name="T56" fmla="*/ 656 w 712"/>
                <a:gd name="T57" fmla="*/ 442 h 801"/>
                <a:gd name="T58" fmla="*/ 628 w 712"/>
                <a:gd name="T59" fmla="*/ 530 h 801"/>
                <a:gd name="T60" fmla="*/ 578 w 712"/>
                <a:gd name="T61" fmla="*/ 613 h 801"/>
                <a:gd name="T62" fmla="*/ 512 w 712"/>
                <a:gd name="T63" fmla="*/ 682 h 801"/>
                <a:gd name="T64" fmla="*/ 437 w 712"/>
                <a:gd name="T65" fmla="*/ 729 h 801"/>
                <a:gd name="T66" fmla="*/ 358 w 712"/>
                <a:gd name="T67" fmla="*/ 754 h 801"/>
                <a:gd name="T68" fmla="*/ 317 w 712"/>
                <a:gd name="T69" fmla="*/ 759 h 801"/>
                <a:gd name="T70" fmla="*/ 297 w 712"/>
                <a:gd name="T71" fmla="*/ 760 h 801"/>
                <a:gd name="T72" fmla="*/ 275 w 712"/>
                <a:gd name="T73" fmla="*/ 759 h 801"/>
                <a:gd name="T74" fmla="*/ 196 w 712"/>
                <a:gd name="T75" fmla="*/ 742 h 801"/>
                <a:gd name="T76" fmla="*/ 120 w 712"/>
                <a:gd name="T77" fmla="*/ 704 h 801"/>
                <a:gd name="T78" fmla="*/ 54 w 712"/>
                <a:gd name="T79" fmla="*/ 646 h 801"/>
                <a:gd name="T80" fmla="*/ 0 w 712"/>
                <a:gd name="T81" fmla="*/ 567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2" h="801">
                  <a:moveTo>
                    <a:pt x="0" y="567"/>
                  </a:moveTo>
                  <a:lnTo>
                    <a:pt x="54" y="658"/>
                  </a:lnTo>
                  <a:lnTo>
                    <a:pt x="126" y="727"/>
                  </a:lnTo>
                  <a:lnTo>
                    <a:pt x="212" y="773"/>
                  </a:lnTo>
                  <a:lnTo>
                    <a:pt x="305" y="798"/>
                  </a:lnTo>
                  <a:lnTo>
                    <a:pt x="352" y="800"/>
                  </a:lnTo>
                  <a:lnTo>
                    <a:pt x="375" y="800"/>
                  </a:lnTo>
                  <a:lnTo>
                    <a:pt x="399" y="798"/>
                  </a:lnTo>
                  <a:lnTo>
                    <a:pt x="490" y="774"/>
                  </a:lnTo>
                  <a:lnTo>
                    <a:pt x="570" y="727"/>
                  </a:lnTo>
                  <a:lnTo>
                    <a:pt x="636" y="652"/>
                  </a:lnTo>
                  <a:lnTo>
                    <a:pt x="683" y="559"/>
                  </a:lnTo>
                  <a:lnTo>
                    <a:pt x="707" y="461"/>
                  </a:lnTo>
                  <a:lnTo>
                    <a:pt x="711" y="412"/>
                  </a:lnTo>
                  <a:lnTo>
                    <a:pt x="711" y="388"/>
                  </a:lnTo>
                  <a:lnTo>
                    <a:pt x="710" y="362"/>
                  </a:lnTo>
                  <a:lnTo>
                    <a:pt x="690" y="266"/>
                  </a:lnTo>
                  <a:lnTo>
                    <a:pt x="652" y="179"/>
                  </a:lnTo>
                  <a:lnTo>
                    <a:pt x="595" y="103"/>
                  </a:lnTo>
                  <a:lnTo>
                    <a:pt x="521" y="42"/>
                  </a:lnTo>
                  <a:lnTo>
                    <a:pt x="430" y="0"/>
                  </a:lnTo>
                  <a:lnTo>
                    <a:pt x="509" y="45"/>
                  </a:lnTo>
                  <a:lnTo>
                    <a:pt x="574" y="106"/>
                  </a:lnTo>
                  <a:lnTo>
                    <a:pt x="622" y="180"/>
                  </a:lnTo>
                  <a:lnTo>
                    <a:pt x="652" y="263"/>
                  </a:lnTo>
                  <a:lnTo>
                    <a:pt x="663" y="352"/>
                  </a:lnTo>
                  <a:lnTo>
                    <a:pt x="663" y="374"/>
                  </a:lnTo>
                  <a:lnTo>
                    <a:pt x="662" y="397"/>
                  </a:lnTo>
                  <a:lnTo>
                    <a:pt x="656" y="442"/>
                  </a:lnTo>
                  <a:lnTo>
                    <a:pt x="628" y="530"/>
                  </a:lnTo>
                  <a:lnTo>
                    <a:pt x="578" y="613"/>
                  </a:lnTo>
                  <a:lnTo>
                    <a:pt x="512" y="682"/>
                  </a:lnTo>
                  <a:lnTo>
                    <a:pt x="437" y="729"/>
                  </a:lnTo>
                  <a:lnTo>
                    <a:pt x="358" y="754"/>
                  </a:lnTo>
                  <a:lnTo>
                    <a:pt x="317" y="759"/>
                  </a:lnTo>
                  <a:lnTo>
                    <a:pt x="297" y="760"/>
                  </a:lnTo>
                  <a:lnTo>
                    <a:pt x="275" y="759"/>
                  </a:lnTo>
                  <a:lnTo>
                    <a:pt x="196" y="742"/>
                  </a:lnTo>
                  <a:lnTo>
                    <a:pt x="120" y="704"/>
                  </a:lnTo>
                  <a:lnTo>
                    <a:pt x="54" y="646"/>
                  </a:lnTo>
                  <a:lnTo>
                    <a:pt x="0" y="567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A2A2A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63" name="Freeform 1095"/>
            <p:cNvSpPr>
              <a:spLocks noChangeAspect="1"/>
            </p:cNvSpPr>
            <p:nvPr/>
          </p:nvSpPr>
          <p:spPr bwMode="auto">
            <a:xfrm>
              <a:off x="4270" y="1046"/>
              <a:ext cx="712" cy="775"/>
            </a:xfrm>
            <a:custGeom>
              <a:avLst/>
              <a:gdLst>
                <a:gd name="T0" fmla="*/ 0 w 712"/>
                <a:gd name="T1" fmla="*/ 390 h 775"/>
                <a:gd name="T2" fmla="*/ 14 w 712"/>
                <a:gd name="T3" fmla="*/ 299 h 775"/>
                <a:gd name="T4" fmla="*/ 41 w 712"/>
                <a:gd name="T5" fmla="*/ 220 h 775"/>
                <a:gd name="T6" fmla="*/ 78 w 712"/>
                <a:gd name="T7" fmla="*/ 153 h 775"/>
                <a:gd name="T8" fmla="*/ 125 w 712"/>
                <a:gd name="T9" fmla="*/ 97 h 775"/>
                <a:gd name="T10" fmla="*/ 179 w 712"/>
                <a:gd name="T11" fmla="*/ 55 h 775"/>
                <a:gd name="T12" fmla="*/ 238 w 712"/>
                <a:gd name="T13" fmla="*/ 25 h 775"/>
                <a:gd name="T14" fmla="*/ 300 w 712"/>
                <a:gd name="T15" fmla="*/ 6 h 775"/>
                <a:gd name="T16" fmla="*/ 365 w 712"/>
                <a:gd name="T17" fmla="*/ 0 h 775"/>
                <a:gd name="T18" fmla="*/ 397 w 712"/>
                <a:gd name="T19" fmla="*/ 1 h 775"/>
                <a:gd name="T20" fmla="*/ 429 w 712"/>
                <a:gd name="T21" fmla="*/ 5 h 775"/>
                <a:gd name="T22" fmla="*/ 490 w 712"/>
                <a:gd name="T23" fmla="*/ 24 h 775"/>
                <a:gd name="T24" fmla="*/ 547 w 712"/>
                <a:gd name="T25" fmla="*/ 54 h 775"/>
                <a:gd name="T26" fmla="*/ 600 w 712"/>
                <a:gd name="T27" fmla="*/ 97 h 775"/>
                <a:gd name="T28" fmla="*/ 644 w 712"/>
                <a:gd name="T29" fmla="*/ 152 h 775"/>
                <a:gd name="T30" fmla="*/ 678 w 712"/>
                <a:gd name="T31" fmla="*/ 220 h 775"/>
                <a:gd name="T32" fmla="*/ 701 w 712"/>
                <a:gd name="T33" fmla="*/ 298 h 775"/>
                <a:gd name="T34" fmla="*/ 711 w 712"/>
                <a:gd name="T35" fmla="*/ 390 h 775"/>
                <a:gd name="T36" fmla="*/ 698 w 712"/>
                <a:gd name="T37" fmla="*/ 480 h 775"/>
                <a:gd name="T38" fmla="*/ 672 w 712"/>
                <a:gd name="T39" fmla="*/ 557 h 775"/>
                <a:gd name="T40" fmla="*/ 635 w 712"/>
                <a:gd name="T41" fmla="*/ 623 h 775"/>
                <a:gd name="T42" fmla="*/ 589 w 712"/>
                <a:gd name="T43" fmla="*/ 677 h 775"/>
                <a:gd name="T44" fmla="*/ 536 w 712"/>
                <a:gd name="T45" fmla="*/ 719 h 775"/>
                <a:gd name="T46" fmla="*/ 478 w 712"/>
                <a:gd name="T47" fmla="*/ 749 h 775"/>
                <a:gd name="T48" fmla="*/ 415 w 712"/>
                <a:gd name="T49" fmla="*/ 767 h 775"/>
                <a:gd name="T50" fmla="*/ 351 w 712"/>
                <a:gd name="T51" fmla="*/ 774 h 775"/>
                <a:gd name="T52" fmla="*/ 226 w 712"/>
                <a:gd name="T53" fmla="*/ 752 h 775"/>
                <a:gd name="T54" fmla="*/ 169 w 712"/>
                <a:gd name="T55" fmla="*/ 722 h 775"/>
                <a:gd name="T56" fmla="*/ 116 w 712"/>
                <a:gd name="T57" fmla="*/ 680 h 775"/>
                <a:gd name="T58" fmla="*/ 72 w 712"/>
                <a:gd name="T59" fmla="*/ 626 h 775"/>
                <a:gd name="T60" fmla="*/ 36 w 712"/>
                <a:gd name="T61" fmla="*/ 560 h 775"/>
                <a:gd name="T62" fmla="*/ 12 w 712"/>
                <a:gd name="T63" fmla="*/ 482 h 775"/>
                <a:gd name="T64" fmla="*/ 0 w 712"/>
                <a:gd name="T65" fmla="*/ 39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2" h="775">
                  <a:moveTo>
                    <a:pt x="0" y="390"/>
                  </a:moveTo>
                  <a:lnTo>
                    <a:pt x="14" y="299"/>
                  </a:lnTo>
                  <a:lnTo>
                    <a:pt x="41" y="220"/>
                  </a:lnTo>
                  <a:lnTo>
                    <a:pt x="78" y="153"/>
                  </a:lnTo>
                  <a:lnTo>
                    <a:pt x="125" y="97"/>
                  </a:lnTo>
                  <a:lnTo>
                    <a:pt x="179" y="55"/>
                  </a:lnTo>
                  <a:lnTo>
                    <a:pt x="238" y="25"/>
                  </a:lnTo>
                  <a:lnTo>
                    <a:pt x="300" y="6"/>
                  </a:lnTo>
                  <a:lnTo>
                    <a:pt x="365" y="0"/>
                  </a:lnTo>
                  <a:lnTo>
                    <a:pt x="397" y="1"/>
                  </a:lnTo>
                  <a:lnTo>
                    <a:pt x="429" y="5"/>
                  </a:lnTo>
                  <a:lnTo>
                    <a:pt x="490" y="24"/>
                  </a:lnTo>
                  <a:lnTo>
                    <a:pt x="547" y="54"/>
                  </a:lnTo>
                  <a:lnTo>
                    <a:pt x="600" y="97"/>
                  </a:lnTo>
                  <a:lnTo>
                    <a:pt x="644" y="152"/>
                  </a:lnTo>
                  <a:lnTo>
                    <a:pt x="678" y="220"/>
                  </a:lnTo>
                  <a:lnTo>
                    <a:pt x="701" y="298"/>
                  </a:lnTo>
                  <a:lnTo>
                    <a:pt x="711" y="390"/>
                  </a:lnTo>
                  <a:lnTo>
                    <a:pt x="698" y="480"/>
                  </a:lnTo>
                  <a:lnTo>
                    <a:pt x="672" y="557"/>
                  </a:lnTo>
                  <a:lnTo>
                    <a:pt x="635" y="623"/>
                  </a:lnTo>
                  <a:lnTo>
                    <a:pt x="589" y="677"/>
                  </a:lnTo>
                  <a:lnTo>
                    <a:pt x="536" y="719"/>
                  </a:lnTo>
                  <a:lnTo>
                    <a:pt x="478" y="749"/>
                  </a:lnTo>
                  <a:lnTo>
                    <a:pt x="415" y="767"/>
                  </a:lnTo>
                  <a:lnTo>
                    <a:pt x="351" y="774"/>
                  </a:lnTo>
                  <a:lnTo>
                    <a:pt x="226" y="752"/>
                  </a:lnTo>
                  <a:lnTo>
                    <a:pt x="169" y="722"/>
                  </a:lnTo>
                  <a:lnTo>
                    <a:pt x="116" y="680"/>
                  </a:lnTo>
                  <a:lnTo>
                    <a:pt x="72" y="626"/>
                  </a:lnTo>
                  <a:lnTo>
                    <a:pt x="36" y="560"/>
                  </a:lnTo>
                  <a:lnTo>
                    <a:pt x="12" y="482"/>
                  </a:lnTo>
                  <a:lnTo>
                    <a:pt x="0" y="390"/>
                  </a:lnTo>
                </a:path>
              </a:pathLst>
            </a:custGeom>
            <a:noFill/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64" name="Freeform 1096"/>
            <p:cNvSpPr>
              <a:spLocks noChangeAspect="1"/>
            </p:cNvSpPr>
            <p:nvPr/>
          </p:nvSpPr>
          <p:spPr bwMode="auto">
            <a:xfrm>
              <a:off x="3623" y="1758"/>
              <a:ext cx="693" cy="728"/>
            </a:xfrm>
            <a:custGeom>
              <a:avLst/>
              <a:gdLst>
                <a:gd name="T0" fmla="*/ 578 w 693"/>
                <a:gd name="T1" fmla="*/ 91 h 728"/>
                <a:gd name="T2" fmla="*/ 605 w 693"/>
                <a:gd name="T3" fmla="*/ 63 h 728"/>
                <a:gd name="T4" fmla="*/ 622 w 693"/>
                <a:gd name="T5" fmla="*/ 30 h 728"/>
                <a:gd name="T6" fmla="*/ 621 w 693"/>
                <a:gd name="T7" fmla="*/ 13 h 728"/>
                <a:gd name="T8" fmla="*/ 612 w 693"/>
                <a:gd name="T9" fmla="*/ 0 h 728"/>
                <a:gd name="T10" fmla="*/ 657 w 693"/>
                <a:gd name="T11" fmla="*/ 44 h 728"/>
                <a:gd name="T12" fmla="*/ 692 w 693"/>
                <a:gd name="T13" fmla="*/ 100 h 728"/>
                <a:gd name="T14" fmla="*/ 671 w 693"/>
                <a:gd name="T15" fmla="*/ 125 h 728"/>
                <a:gd name="T16" fmla="*/ 42 w 693"/>
                <a:gd name="T17" fmla="*/ 727 h 728"/>
                <a:gd name="T18" fmla="*/ 44 w 693"/>
                <a:gd name="T19" fmla="*/ 710 h 728"/>
                <a:gd name="T20" fmla="*/ 35 w 693"/>
                <a:gd name="T21" fmla="*/ 687 h 728"/>
                <a:gd name="T22" fmla="*/ 0 w 693"/>
                <a:gd name="T23" fmla="*/ 636 h 728"/>
                <a:gd name="T24" fmla="*/ 578 w 693"/>
                <a:gd name="T25" fmla="*/ 9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728">
                  <a:moveTo>
                    <a:pt x="578" y="91"/>
                  </a:moveTo>
                  <a:lnTo>
                    <a:pt x="605" y="63"/>
                  </a:lnTo>
                  <a:lnTo>
                    <a:pt x="622" y="30"/>
                  </a:lnTo>
                  <a:lnTo>
                    <a:pt x="621" y="13"/>
                  </a:lnTo>
                  <a:lnTo>
                    <a:pt x="612" y="0"/>
                  </a:lnTo>
                  <a:lnTo>
                    <a:pt x="657" y="44"/>
                  </a:lnTo>
                  <a:lnTo>
                    <a:pt x="692" y="100"/>
                  </a:lnTo>
                  <a:lnTo>
                    <a:pt x="671" y="125"/>
                  </a:lnTo>
                  <a:lnTo>
                    <a:pt x="42" y="727"/>
                  </a:lnTo>
                  <a:lnTo>
                    <a:pt x="44" y="710"/>
                  </a:lnTo>
                  <a:lnTo>
                    <a:pt x="35" y="687"/>
                  </a:lnTo>
                  <a:lnTo>
                    <a:pt x="0" y="636"/>
                  </a:lnTo>
                  <a:lnTo>
                    <a:pt x="578" y="9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8F8F8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65" name="Freeform 1097"/>
            <p:cNvSpPr>
              <a:spLocks noChangeAspect="1"/>
            </p:cNvSpPr>
            <p:nvPr/>
          </p:nvSpPr>
          <p:spPr bwMode="auto">
            <a:xfrm>
              <a:off x="3579" y="1758"/>
              <a:ext cx="667" cy="635"/>
            </a:xfrm>
            <a:custGeom>
              <a:avLst/>
              <a:gdLst>
                <a:gd name="T0" fmla="*/ 622 w 667"/>
                <a:gd name="T1" fmla="*/ 91 h 635"/>
                <a:gd name="T2" fmla="*/ 649 w 667"/>
                <a:gd name="T3" fmla="*/ 63 h 635"/>
                <a:gd name="T4" fmla="*/ 666 w 667"/>
                <a:gd name="T5" fmla="*/ 30 h 635"/>
                <a:gd name="T6" fmla="*/ 665 w 667"/>
                <a:gd name="T7" fmla="*/ 13 h 635"/>
                <a:gd name="T8" fmla="*/ 656 w 667"/>
                <a:gd name="T9" fmla="*/ 0 h 635"/>
                <a:gd name="T10" fmla="*/ 645 w 667"/>
                <a:gd name="T11" fmla="*/ 1 h 635"/>
                <a:gd name="T12" fmla="*/ 637 w 667"/>
                <a:gd name="T13" fmla="*/ 7 h 635"/>
                <a:gd name="T14" fmla="*/ 0 w 667"/>
                <a:gd name="T15" fmla="*/ 601 h 635"/>
                <a:gd name="T16" fmla="*/ 15 w 667"/>
                <a:gd name="T17" fmla="*/ 608 h 635"/>
                <a:gd name="T18" fmla="*/ 44 w 667"/>
                <a:gd name="T19" fmla="*/ 634 h 635"/>
                <a:gd name="T20" fmla="*/ 622 w 667"/>
                <a:gd name="T21" fmla="*/ 9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635">
                  <a:moveTo>
                    <a:pt x="622" y="91"/>
                  </a:moveTo>
                  <a:lnTo>
                    <a:pt x="649" y="63"/>
                  </a:lnTo>
                  <a:lnTo>
                    <a:pt x="666" y="30"/>
                  </a:lnTo>
                  <a:lnTo>
                    <a:pt x="665" y="13"/>
                  </a:lnTo>
                  <a:lnTo>
                    <a:pt x="656" y="0"/>
                  </a:lnTo>
                  <a:lnTo>
                    <a:pt x="645" y="1"/>
                  </a:lnTo>
                  <a:lnTo>
                    <a:pt x="637" y="7"/>
                  </a:lnTo>
                  <a:lnTo>
                    <a:pt x="0" y="601"/>
                  </a:lnTo>
                  <a:lnTo>
                    <a:pt x="15" y="608"/>
                  </a:lnTo>
                  <a:lnTo>
                    <a:pt x="44" y="634"/>
                  </a:lnTo>
                  <a:lnTo>
                    <a:pt x="622" y="91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66" name="Freeform 1098"/>
            <p:cNvSpPr>
              <a:spLocks noChangeAspect="1"/>
            </p:cNvSpPr>
            <p:nvPr/>
          </p:nvSpPr>
          <p:spPr bwMode="auto">
            <a:xfrm>
              <a:off x="3578" y="2359"/>
              <a:ext cx="93" cy="125"/>
            </a:xfrm>
            <a:custGeom>
              <a:avLst/>
              <a:gdLst>
                <a:gd name="T0" fmla="*/ 58 w 93"/>
                <a:gd name="T1" fmla="*/ 46 h 125"/>
                <a:gd name="T2" fmla="*/ 23 w 93"/>
                <a:gd name="T3" fmla="*/ 8 h 125"/>
                <a:gd name="T4" fmla="*/ 10 w 93"/>
                <a:gd name="T5" fmla="*/ 0 h 125"/>
                <a:gd name="T6" fmla="*/ 1 w 93"/>
                <a:gd name="T7" fmla="*/ 0 h 125"/>
                <a:gd name="T8" fmla="*/ 0 w 93"/>
                <a:gd name="T9" fmla="*/ 11 h 125"/>
                <a:gd name="T10" fmla="*/ 6 w 93"/>
                <a:gd name="T11" fmla="*/ 31 h 125"/>
                <a:gd name="T12" fmla="*/ 33 w 93"/>
                <a:gd name="T13" fmla="*/ 78 h 125"/>
                <a:gd name="T14" fmla="*/ 68 w 93"/>
                <a:gd name="T15" fmla="*/ 115 h 125"/>
                <a:gd name="T16" fmla="*/ 82 w 93"/>
                <a:gd name="T17" fmla="*/ 124 h 125"/>
                <a:gd name="T18" fmla="*/ 91 w 93"/>
                <a:gd name="T19" fmla="*/ 123 h 125"/>
                <a:gd name="T20" fmla="*/ 92 w 93"/>
                <a:gd name="T21" fmla="*/ 113 h 125"/>
                <a:gd name="T22" fmla="*/ 86 w 93"/>
                <a:gd name="T23" fmla="*/ 93 h 125"/>
                <a:gd name="T24" fmla="*/ 58 w 93"/>
                <a:gd name="T25" fmla="*/ 4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5">
                  <a:moveTo>
                    <a:pt x="58" y="46"/>
                  </a:moveTo>
                  <a:lnTo>
                    <a:pt x="23" y="8"/>
                  </a:lnTo>
                  <a:lnTo>
                    <a:pt x="10" y="0"/>
                  </a:lnTo>
                  <a:lnTo>
                    <a:pt x="1" y="0"/>
                  </a:lnTo>
                  <a:lnTo>
                    <a:pt x="0" y="11"/>
                  </a:lnTo>
                  <a:lnTo>
                    <a:pt x="6" y="31"/>
                  </a:lnTo>
                  <a:lnTo>
                    <a:pt x="33" y="78"/>
                  </a:lnTo>
                  <a:lnTo>
                    <a:pt x="68" y="115"/>
                  </a:lnTo>
                  <a:lnTo>
                    <a:pt x="82" y="124"/>
                  </a:lnTo>
                  <a:lnTo>
                    <a:pt x="91" y="123"/>
                  </a:lnTo>
                  <a:lnTo>
                    <a:pt x="92" y="113"/>
                  </a:lnTo>
                  <a:lnTo>
                    <a:pt x="86" y="93"/>
                  </a:lnTo>
                  <a:lnTo>
                    <a:pt x="58" y="46"/>
                  </a:lnTo>
                </a:path>
              </a:pathLst>
            </a:custGeom>
            <a:solidFill>
              <a:srgbClr val="5F5F5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67" name="Line 1099"/>
            <p:cNvSpPr>
              <a:spLocks noChangeAspect="1" noChangeShapeType="1"/>
            </p:cNvSpPr>
            <p:nvPr/>
          </p:nvSpPr>
          <p:spPr bwMode="auto">
            <a:xfrm flipH="1">
              <a:off x="3621" y="1883"/>
              <a:ext cx="548" cy="5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268" name="Line 1100"/>
            <p:cNvSpPr>
              <a:spLocks noChangeAspect="1" noChangeShapeType="1"/>
            </p:cNvSpPr>
            <p:nvPr/>
          </p:nvSpPr>
          <p:spPr bwMode="auto">
            <a:xfrm flipH="1">
              <a:off x="3661" y="1848"/>
              <a:ext cx="649" cy="61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269" name="Freeform 1101"/>
            <p:cNvSpPr>
              <a:spLocks noChangeAspect="1"/>
            </p:cNvSpPr>
            <p:nvPr/>
          </p:nvSpPr>
          <p:spPr bwMode="auto">
            <a:xfrm>
              <a:off x="4234" y="1704"/>
              <a:ext cx="151" cy="155"/>
            </a:xfrm>
            <a:custGeom>
              <a:avLst/>
              <a:gdLst>
                <a:gd name="T0" fmla="*/ 150 w 151"/>
                <a:gd name="T1" fmla="*/ 30 h 155"/>
                <a:gd name="T2" fmla="*/ 124 w 151"/>
                <a:gd name="T3" fmla="*/ 56 h 155"/>
                <a:gd name="T4" fmla="*/ 108 w 151"/>
                <a:gd name="T5" fmla="*/ 77 h 155"/>
                <a:gd name="T6" fmla="*/ 95 w 151"/>
                <a:gd name="T7" fmla="*/ 91 h 155"/>
                <a:gd name="T8" fmla="*/ 87 w 151"/>
                <a:gd name="T9" fmla="*/ 110 h 155"/>
                <a:gd name="T10" fmla="*/ 83 w 151"/>
                <a:gd name="T11" fmla="*/ 140 h 155"/>
                <a:gd name="T12" fmla="*/ 83 w 151"/>
                <a:gd name="T13" fmla="*/ 147 h 155"/>
                <a:gd name="T14" fmla="*/ 81 w 151"/>
                <a:gd name="T15" fmla="*/ 154 h 155"/>
                <a:gd name="T16" fmla="*/ 34 w 151"/>
                <a:gd name="T17" fmla="*/ 84 h 155"/>
                <a:gd name="T18" fmla="*/ 0 w 151"/>
                <a:gd name="T19" fmla="*/ 54 h 155"/>
                <a:gd name="T20" fmla="*/ 7 w 151"/>
                <a:gd name="T21" fmla="*/ 51 h 155"/>
                <a:gd name="T22" fmla="*/ 21 w 151"/>
                <a:gd name="T23" fmla="*/ 54 h 155"/>
                <a:gd name="T24" fmla="*/ 41 w 151"/>
                <a:gd name="T25" fmla="*/ 51 h 155"/>
                <a:gd name="T26" fmla="*/ 60 w 151"/>
                <a:gd name="T27" fmla="*/ 44 h 155"/>
                <a:gd name="T28" fmla="*/ 78 w 151"/>
                <a:gd name="T29" fmla="*/ 35 h 155"/>
                <a:gd name="T30" fmla="*/ 102 w 151"/>
                <a:gd name="T31" fmla="*/ 19 h 155"/>
                <a:gd name="T32" fmla="*/ 124 w 151"/>
                <a:gd name="T33" fmla="*/ 0 h 155"/>
                <a:gd name="T34" fmla="*/ 150 w 151"/>
                <a:gd name="T35" fmla="*/ 3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55">
                  <a:moveTo>
                    <a:pt x="150" y="30"/>
                  </a:moveTo>
                  <a:lnTo>
                    <a:pt x="124" y="56"/>
                  </a:lnTo>
                  <a:lnTo>
                    <a:pt x="108" y="77"/>
                  </a:lnTo>
                  <a:lnTo>
                    <a:pt x="95" y="91"/>
                  </a:lnTo>
                  <a:lnTo>
                    <a:pt x="87" y="110"/>
                  </a:lnTo>
                  <a:lnTo>
                    <a:pt x="83" y="140"/>
                  </a:lnTo>
                  <a:lnTo>
                    <a:pt x="83" y="147"/>
                  </a:lnTo>
                  <a:lnTo>
                    <a:pt x="81" y="154"/>
                  </a:lnTo>
                  <a:lnTo>
                    <a:pt x="34" y="84"/>
                  </a:lnTo>
                  <a:lnTo>
                    <a:pt x="0" y="54"/>
                  </a:lnTo>
                  <a:lnTo>
                    <a:pt x="7" y="51"/>
                  </a:lnTo>
                  <a:lnTo>
                    <a:pt x="21" y="54"/>
                  </a:lnTo>
                  <a:lnTo>
                    <a:pt x="41" y="51"/>
                  </a:lnTo>
                  <a:lnTo>
                    <a:pt x="60" y="44"/>
                  </a:lnTo>
                  <a:lnTo>
                    <a:pt x="78" y="35"/>
                  </a:lnTo>
                  <a:lnTo>
                    <a:pt x="102" y="19"/>
                  </a:lnTo>
                  <a:lnTo>
                    <a:pt x="124" y="0"/>
                  </a:lnTo>
                  <a:lnTo>
                    <a:pt x="150" y="30"/>
                  </a:lnTo>
                </a:path>
              </a:pathLst>
            </a:custGeom>
            <a:solidFill>
              <a:srgbClr val="E1E1E1"/>
            </a:solidFill>
            <a:ln w="12700" cap="rnd" cmpd="sng">
              <a:solidFill>
                <a:srgbClr val="72727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70" name="Freeform 1102"/>
            <p:cNvSpPr>
              <a:spLocks noChangeAspect="1"/>
            </p:cNvSpPr>
            <p:nvPr/>
          </p:nvSpPr>
          <p:spPr bwMode="auto">
            <a:xfrm>
              <a:off x="4167" y="1778"/>
              <a:ext cx="99" cy="102"/>
            </a:xfrm>
            <a:custGeom>
              <a:avLst/>
              <a:gdLst>
                <a:gd name="T0" fmla="*/ 78 w 99"/>
                <a:gd name="T1" fmla="*/ 0 h 102"/>
                <a:gd name="T2" fmla="*/ 74 w 99"/>
                <a:gd name="T3" fmla="*/ 21 h 102"/>
                <a:gd name="T4" fmla="*/ 55 w 99"/>
                <a:gd name="T5" fmla="*/ 50 h 102"/>
                <a:gd name="T6" fmla="*/ 0 w 99"/>
                <a:gd name="T7" fmla="*/ 101 h 102"/>
                <a:gd name="T8" fmla="*/ 67 w 99"/>
                <a:gd name="T9" fmla="*/ 66 h 102"/>
                <a:gd name="T10" fmla="*/ 91 w 99"/>
                <a:gd name="T11" fmla="*/ 50 h 102"/>
                <a:gd name="T12" fmla="*/ 98 w 99"/>
                <a:gd name="T13" fmla="*/ 37 h 102"/>
                <a:gd name="T14" fmla="*/ 98 w 99"/>
                <a:gd name="T15" fmla="*/ 28 h 102"/>
                <a:gd name="T16" fmla="*/ 95 w 99"/>
                <a:gd name="T17" fmla="*/ 17 h 102"/>
                <a:gd name="T18" fmla="*/ 85 w 99"/>
                <a:gd name="T19" fmla="*/ 4 h 102"/>
                <a:gd name="T20" fmla="*/ 78 w 99"/>
                <a:gd name="T2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102">
                  <a:moveTo>
                    <a:pt x="78" y="0"/>
                  </a:moveTo>
                  <a:lnTo>
                    <a:pt x="74" y="21"/>
                  </a:lnTo>
                  <a:lnTo>
                    <a:pt x="55" y="50"/>
                  </a:lnTo>
                  <a:lnTo>
                    <a:pt x="0" y="101"/>
                  </a:lnTo>
                  <a:lnTo>
                    <a:pt x="67" y="66"/>
                  </a:lnTo>
                  <a:lnTo>
                    <a:pt x="91" y="50"/>
                  </a:lnTo>
                  <a:lnTo>
                    <a:pt x="98" y="37"/>
                  </a:lnTo>
                  <a:lnTo>
                    <a:pt x="98" y="28"/>
                  </a:lnTo>
                  <a:lnTo>
                    <a:pt x="95" y="17"/>
                  </a:lnTo>
                  <a:lnTo>
                    <a:pt x="85" y="4"/>
                  </a:lnTo>
                  <a:lnTo>
                    <a:pt x="78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71" name="Freeform 1103"/>
            <p:cNvSpPr>
              <a:spLocks noChangeAspect="1"/>
            </p:cNvSpPr>
            <p:nvPr/>
          </p:nvSpPr>
          <p:spPr bwMode="auto">
            <a:xfrm>
              <a:off x="4289" y="1727"/>
              <a:ext cx="85" cy="97"/>
            </a:xfrm>
            <a:custGeom>
              <a:avLst/>
              <a:gdLst>
                <a:gd name="T0" fmla="*/ 84 w 85"/>
                <a:gd name="T1" fmla="*/ 5 h 97"/>
                <a:gd name="T2" fmla="*/ 42 w 85"/>
                <a:gd name="T3" fmla="*/ 50 h 97"/>
                <a:gd name="T4" fmla="*/ 21 w 85"/>
                <a:gd name="T5" fmla="*/ 96 h 97"/>
                <a:gd name="T6" fmla="*/ 17 w 85"/>
                <a:gd name="T7" fmla="*/ 92 h 97"/>
                <a:gd name="T8" fmla="*/ 8 w 85"/>
                <a:gd name="T9" fmla="*/ 75 h 97"/>
                <a:gd name="T10" fmla="*/ 0 w 85"/>
                <a:gd name="T11" fmla="*/ 63 h 97"/>
                <a:gd name="T12" fmla="*/ 38 w 85"/>
                <a:gd name="T13" fmla="*/ 42 h 97"/>
                <a:gd name="T14" fmla="*/ 78 w 85"/>
                <a:gd name="T15" fmla="*/ 0 h 97"/>
                <a:gd name="T16" fmla="*/ 84 w 85"/>
                <a:gd name="T17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97">
                  <a:moveTo>
                    <a:pt x="84" y="5"/>
                  </a:moveTo>
                  <a:lnTo>
                    <a:pt x="42" y="50"/>
                  </a:lnTo>
                  <a:lnTo>
                    <a:pt x="21" y="96"/>
                  </a:lnTo>
                  <a:lnTo>
                    <a:pt x="17" y="92"/>
                  </a:lnTo>
                  <a:lnTo>
                    <a:pt x="8" y="75"/>
                  </a:lnTo>
                  <a:lnTo>
                    <a:pt x="0" y="63"/>
                  </a:lnTo>
                  <a:lnTo>
                    <a:pt x="38" y="42"/>
                  </a:lnTo>
                  <a:lnTo>
                    <a:pt x="78" y="0"/>
                  </a:lnTo>
                  <a:lnTo>
                    <a:pt x="84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E1E1E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0272" name="AutoShape 1104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144000" y="6172200"/>
            <a:ext cx="533400" cy="457200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Anforderungsprofil - Technologie 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/>
              <a:t>Infrastruktur ...</a:t>
            </a:r>
          </a:p>
          <a:p>
            <a:pPr lvl="1"/>
            <a:r>
              <a:rPr lang="de-DE" altLang="en-US"/>
              <a:t>Systeme für eine effektive </a:t>
            </a:r>
            <a:r>
              <a:rPr lang="de-DE" altLang="en-US" b="1"/>
              <a:t>Benutzer- und Identitätsverwaltung</a:t>
            </a:r>
            <a:r>
              <a:rPr lang="de-DE" altLang="en-US"/>
              <a:t> </a:t>
            </a:r>
          </a:p>
          <a:p>
            <a:pPr lvl="1"/>
            <a:r>
              <a:rPr lang="de-DE" altLang="en-US"/>
              <a:t>Systeme für die </a:t>
            </a:r>
            <a:r>
              <a:rPr lang="de-DE" altLang="en-US" b="1"/>
              <a:t>Sicherheitsüberwachung</a:t>
            </a:r>
            <a:endParaRPr lang="de-DE" altLang="en-US"/>
          </a:p>
          <a:p>
            <a:pPr lvl="1"/>
            <a:r>
              <a:rPr lang="de-DE" altLang="en-US"/>
              <a:t>Technische Voraussetzungen für </a:t>
            </a:r>
            <a:r>
              <a:rPr lang="de-DE" altLang="en-US" b="1"/>
              <a:t>Multikanal</a:t>
            </a:r>
            <a:r>
              <a:rPr lang="de-DE" altLang="en-US"/>
              <a:t>-Kommunikation</a:t>
            </a:r>
          </a:p>
          <a:p>
            <a:pPr lvl="1"/>
            <a:r>
              <a:rPr lang="de-DE" altLang="en-US" b="1"/>
              <a:t>Systemmanagement</a:t>
            </a:r>
            <a:r>
              <a:rPr lang="de-DE" altLang="en-US"/>
              <a:t> – ein zentrales System zur Überwachung, Steuerung und Konfiguration der aktiven Komponenten.</a:t>
            </a:r>
          </a:p>
          <a:p>
            <a:pPr lvl="1"/>
            <a:r>
              <a:rPr lang="de-DE" altLang="en-US"/>
              <a:t>Standardisierte </a:t>
            </a:r>
            <a:r>
              <a:rPr lang="de-DE" altLang="en-US" b="1"/>
              <a:t>Kommunikationsschnittstellen</a:t>
            </a:r>
            <a:r>
              <a:rPr lang="de-DE" altLang="en-US"/>
              <a:t> (Internet, ...),</a:t>
            </a:r>
          </a:p>
          <a:p>
            <a:pPr lvl="1"/>
            <a:r>
              <a:rPr lang="de-DE" altLang="en-US"/>
              <a:t>Internationaler </a:t>
            </a:r>
            <a:r>
              <a:rPr lang="de-DE" altLang="en-US" b="1"/>
              <a:t>IT-Support</a:t>
            </a:r>
            <a:r>
              <a:rPr lang="de-DE" altLang="en-US"/>
              <a:t> (über entsprechend qualifizierte Partner)</a:t>
            </a:r>
          </a:p>
          <a:p>
            <a:pPr lvl="1"/>
            <a:r>
              <a:rPr lang="de-DE" altLang="en-US"/>
              <a:t>Performante </a:t>
            </a:r>
            <a:r>
              <a:rPr lang="de-DE" altLang="en-US" b="1"/>
              <a:t>Netze</a:t>
            </a:r>
            <a:r>
              <a:rPr lang="de-DE" altLang="en-US"/>
              <a:t> für online-Zugriff und Software-Verteilung.</a:t>
            </a:r>
          </a:p>
          <a:p>
            <a:pPr lvl="1"/>
            <a:r>
              <a:rPr lang="de-DE" altLang="en-US" b="1"/>
              <a:t>Standard</a:t>
            </a:r>
            <a:r>
              <a:rPr lang="de-DE" altLang="en-US"/>
              <a:t>-Software, Standard-Komponenten, Standard-Schnittstellen</a:t>
            </a:r>
          </a:p>
          <a:p>
            <a:pPr lvl="1">
              <a:lnSpc>
                <a:spcPct val="90000"/>
              </a:lnSpc>
            </a:pPr>
            <a:r>
              <a:rPr lang="de-DE" altLang="en-US" b="1"/>
              <a:t>Single Sign On</a:t>
            </a:r>
            <a:r>
              <a:rPr lang="de-DE" altLang="en-US"/>
              <a:t> für alle Systeme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Automatisiertes </a:t>
            </a:r>
            <a:r>
              <a:rPr lang="de-DE" altLang="en-US" b="1"/>
              <a:t>Systemmonitoring</a:t>
            </a:r>
            <a:r>
              <a:rPr lang="de-DE" altLang="en-US"/>
              <a:t> (Überwachungstools)</a:t>
            </a:r>
          </a:p>
          <a:p>
            <a:pPr lvl="1">
              <a:lnSpc>
                <a:spcPct val="90000"/>
              </a:lnSpc>
            </a:pPr>
            <a:r>
              <a:rPr lang="de-DE" altLang="en-US" b="1"/>
              <a:t>Security</a:t>
            </a:r>
            <a:r>
              <a:rPr lang="de-DE" altLang="en-US"/>
              <a:t> Management Systems (Intrusion Detection Systems, ...)</a:t>
            </a:r>
          </a:p>
          <a:p>
            <a:pPr lvl="1"/>
            <a:r>
              <a:rPr lang="de-DE" altLang="en-US"/>
              <a:t>Leistungsfähige </a:t>
            </a:r>
            <a:r>
              <a:rPr lang="de-DE" altLang="en-US" b="1"/>
              <a:t>Telefonanlage</a:t>
            </a:r>
            <a:endParaRPr lang="de-DE" altLang="en-US"/>
          </a:p>
        </p:txBody>
      </p:sp>
      <p:sp>
        <p:nvSpPr>
          <p:cNvPr id="505860" name="Oval 4"/>
          <p:cNvSpPr>
            <a:spLocks noChangeAspect="1" noChangeArrowheads="1"/>
          </p:cNvSpPr>
          <p:nvPr/>
        </p:nvSpPr>
        <p:spPr bwMode="auto">
          <a:xfrm>
            <a:off x="569913" y="6338888"/>
            <a:ext cx="520700" cy="220662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tint val="23922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de-DE" altLang="en-US" sz="500" b="1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Technologie</a:t>
            </a:r>
          </a:p>
        </p:txBody>
      </p:sp>
      <p:sp>
        <p:nvSpPr>
          <p:cNvPr id="505861" name="Oval 5"/>
          <p:cNvSpPr>
            <a:spLocks noChangeAspect="1" noChangeArrowheads="1"/>
          </p:cNvSpPr>
          <p:nvPr/>
        </p:nvSpPr>
        <p:spPr bwMode="auto">
          <a:xfrm>
            <a:off x="571500" y="5997575"/>
            <a:ext cx="520700" cy="220663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Mitarbeiter</a:t>
            </a:r>
            <a:endParaRPr lang="de-DE" altLang="en-US" sz="800" b="1">
              <a:latin typeface="Comic Sans MS" pitchFamily="66" charset="0"/>
            </a:endParaRPr>
          </a:p>
        </p:txBody>
      </p:sp>
      <p:sp>
        <p:nvSpPr>
          <p:cNvPr id="505862" name="Oval 6"/>
          <p:cNvSpPr>
            <a:spLocks noChangeAspect="1" noChangeArrowheads="1"/>
          </p:cNvSpPr>
          <p:nvPr/>
        </p:nvSpPr>
        <p:spPr bwMode="auto">
          <a:xfrm>
            <a:off x="908050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Prozesse</a:t>
            </a:r>
          </a:p>
        </p:txBody>
      </p:sp>
      <p:sp>
        <p:nvSpPr>
          <p:cNvPr id="505863" name="Oval 7"/>
          <p:cNvSpPr>
            <a:spLocks noChangeAspect="1" noChangeArrowheads="1"/>
          </p:cNvSpPr>
          <p:nvPr/>
        </p:nvSpPr>
        <p:spPr bwMode="auto">
          <a:xfrm>
            <a:off x="233363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Anwendungen      </a:t>
            </a:r>
          </a:p>
        </p:txBody>
      </p:sp>
      <p:sp>
        <p:nvSpPr>
          <p:cNvPr id="505864" name="Oval 8"/>
          <p:cNvSpPr>
            <a:spLocks noChangeAspect="1" noChangeArrowheads="1"/>
          </p:cNvSpPr>
          <p:nvPr/>
        </p:nvSpPr>
        <p:spPr bwMode="auto">
          <a:xfrm>
            <a:off x="549275" y="616743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latin typeface="Comic Sans MS" pitchFamily="66" charset="0"/>
              </a:rPr>
              <a:t>Strategie</a:t>
            </a:r>
            <a:endParaRPr lang="de-DE" altLang="en-US" sz="800" b="1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Anforderungsprofil - Strategie 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/>
              <a:t>Policies &amp; Guidelines </a:t>
            </a:r>
          </a:p>
          <a:p>
            <a:pPr lvl="1"/>
            <a:r>
              <a:rPr lang="de-DE" altLang="en-US"/>
              <a:t>Bekenntnis zur weitgehenden Verwendung von Standards</a:t>
            </a:r>
          </a:p>
          <a:p>
            <a:pPr lvl="1"/>
            <a:r>
              <a:rPr lang="de-DE" altLang="en-US"/>
              <a:t>E-Business Security (Policy, Requirements und Guidelines)</a:t>
            </a:r>
          </a:p>
          <a:p>
            <a:pPr lvl="1"/>
            <a:r>
              <a:rPr lang="de-DE" altLang="en-US"/>
              <a:t>Prozessqualität (Policy, Requirements und Guidelines)</a:t>
            </a:r>
          </a:p>
          <a:p>
            <a:pPr lvl="1"/>
            <a:r>
              <a:rPr lang="de-DE" altLang="en-US"/>
              <a:t>Notfall-Handbuch</a:t>
            </a:r>
          </a:p>
          <a:p>
            <a:pPr>
              <a:buFont typeface="Wingdings" pitchFamily="2" charset="2"/>
              <a:buNone/>
            </a:pPr>
            <a:r>
              <a:rPr lang="de-DE" altLang="en-US"/>
              <a:t>Funktionen</a:t>
            </a:r>
          </a:p>
          <a:p>
            <a:pPr lvl="1"/>
            <a:r>
              <a:rPr lang="de-DE" altLang="en-US"/>
              <a:t>Technologiebeobachtung</a:t>
            </a:r>
          </a:p>
          <a:p>
            <a:pPr lvl="1"/>
            <a:r>
              <a:rPr lang="de-DE" altLang="en-US"/>
              <a:t>Security Management</a:t>
            </a:r>
          </a:p>
          <a:p>
            <a:pPr lvl="1"/>
            <a:r>
              <a:rPr lang="de-DE" altLang="en-US"/>
              <a:t>Management Prozess Qualität</a:t>
            </a:r>
          </a:p>
          <a:p>
            <a:pPr lvl="1">
              <a:lnSpc>
                <a:spcPct val="90000"/>
              </a:lnSpc>
            </a:pPr>
            <a:r>
              <a:rPr lang="de-DE" altLang="en-US"/>
              <a:t>Einrichten eines Benutzerservice / Hot Line mit Problem Tracking Tool </a:t>
            </a:r>
          </a:p>
        </p:txBody>
      </p:sp>
      <p:sp>
        <p:nvSpPr>
          <p:cNvPr id="507908" name="Oval 4"/>
          <p:cNvSpPr>
            <a:spLocks noChangeAspect="1" noChangeArrowheads="1"/>
          </p:cNvSpPr>
          <p:nvPr/>
        </p:nvSpPr>
        <p:spPr bwMode="auto">
          <a:xfrm>
            <a:off x="569913" y="6338888"/>
            <a:ext cx="520700" cy="220662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de-DE" altLang="en-US" sz="500" b="1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Technologie</a:t>
            </a:r>
          </a:p>
        </p:txBody>
      </p:sp>
      <p:sp>
        <p:nvSpPr>
          <p:cNvPr id="507909" name="Oval 5"/>
          <p:cNvSpPr>
            <a:spLocks noChangeAspect="1" noChangeArrowheads="1"/>
          </p:cNvSpPr>
          <p:nvPr/>
        </p:nvSpPr>
        <p:spPr bwMode="auto">
          <a:xfrm>
            <a:off x="571500" y="5997575"/>
            <a:ext cx="520700" cy="220663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Mitarbeiter</a:t>
            </a:r>
            <a:endParaRPr lang="de-DE" altLang="en-US" sz="800" b="1">
              <a:latin typeface="Comic Sans MS" pitchFamily="66" charset="0"/>
            </a:endParaRPr>
          </a:p>
        </p:txBody>
      </p:sp>
      <p:sp>
        <p:nvSpPr>
          <p:cNvPr id="507910" name="Oval 6"/>
          <p:cNvSpPr>
            <a:spLocks noChangeAspect="1" noChangeArrowheads="1"/>
          </p:cNvSpPr>
          <p:nvPr/>
        </p:nvSpPr>
        <p:spPr bwMode="auto">
          <a:xfrm>
            <a:off x="908050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Prozesse</a:t>
            </a:r>
          </a:p>
        </p:txBody>
      </p:sp>
      <p:sp>
        <p:nvSpPr>
          <p:cNvPr id="507911" name="Oval 7"/>
          <p:cNvSpPr>
            <a:spLocks noChangeAspect="1" noChangeArrowheads="1"/>
          </p:cNvSpPr>
          <p:nvPr/>
        </p:nvSpPr>
        <p:spPr bwMode="auto">
          <a:xfrm>
            <a:off x="233363" y="6167438"/>
            <a:ext cx="520700" cy="2222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de-DE" altLang="en-US" sz="500" b="1">
                <a:solidFill>
                  <a:srgbClr val="000000"/>
                </a:solidFill>
                <a:latin typeface="Comic Sans MS" pitchFamily="66" charset="0"/>
              </a:rPr>
              <a:t>Anwendungen      </a:t>
            </a:r>
          </a:p>
        </p:txBody>
      </p:sp>
      <p:sp>
        <p:nvSpPr>
          <p:cNvPr id="507912" name="Oval 8"/>
          <p:cNvSpPr>
            <a:spLocks noChangeAspect="1" noChangeArrowheads="1"/>
          </p:cNvSpPr>
          <p:nvPr/>
        </p:nvSpPr>
        <p:spPr bwMode="auto">
          <a:xfrm>
            <a:off x="549275" y="6167438"/>
            <a:ext cx="520700" cy="220662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tint val="23922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500" b="1">
                <a:latin typeface="Comic Sans MS" pitchFamily="66" charset="0"/>
              </a:rPr>
              <a:t>Strategie</a:t>
            </a:r>
            <a:endParaRPr lang="de-DE" altLang="en-US" sz="800" b="1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5F86-569A-438A-AFFD-57A60E5B3D9B}" type="slidenum">
              <a:rPr lang="de-DE" altLang="en-US"/>
              <a:pPr/>
              <a:t>47</a:t>
            </a:fld>
            <a:endParaRPr lang="de-DE" altLang="en-US"/>
          </a:p>
        </p:txBody>
      </p:sp>
      <p:sp>
        <p:nvSpPr>
          <p:cNvPr id="561154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1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561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46475" y="1362075"/>
            <a:ext cx="6048375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561158" name="AutoShape 6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561159" name="AutoShape 7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561160" name="AutoShape 8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561161" name="AutoShape 9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561162" name="AutoShape 10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561163" name="AutoShape 11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561164" name="AutoShape 12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561165" name="AutoShape 13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561166" name="Rectangle 14"/>
          <p:cNvSpPr>
            <a:spLocks noChangeArrowheads="1"/>
          </p:cNvSpPr>
          <p:nvPr/>
        </p:nvSpPr>
        <p:spPr bwMode="auto">
          <a:xfrm>
            <a:off x="752475" y="4765675"/>
            <a:ext cx="8686800" cy="6445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3F2-2C36-4C2C-96A3-596155A48DC9}" type="slidenum">
              <a:rPr lang="de-DE" altLang="en-US"/>
              <a:pPr/>
              <a:t>48</a:t>
            </a:fld>
            <a:endParaRPr lang="de-DE" altLang="en-US"/>
          </a:p>
        </p:txBody>
      </p:sp>
      <p:sp>
        <p:nvSpPr>
          <p:cNvPr id="539650" name="Oval 2"/>
          <p:cNvSpPr>
            <a:spLocks noChangeArrowheads="1"/>
          </p:cNvSpPr>
          <p:nvPr/>
        </p:nvSpPr>
        <p:spPr bwMode="auto">
          <a:xfrm rot="1756500">
            <a:off x="2641600" y="4064000"/>
            <a:ext cx="4540250" cy="2044700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51" name="AutoShape 3"/>
          <p:cNvCxnSpPr>
            <a:cxnSpLocks noChangeShapeType="1"/>
            <a:stCxn id="539661" idx="5"/>
          </p:cNvCxnSpPr>
          <p:nvPr/>
        </p:nvCxnSpPr>
        <p:spPr bwMode="auto">
          <a:xfrm flipH="1">
            <a:off x="2746375" y="1635125"/>
            <a:ext cx="500063" cy="512763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52" name="Text Box 4"/>
          <p:cNvSpPr txBox="1">
            <a:spLocks noChangeArrowheads="1"/>
          </p:cNvSpPr>
          <p:nvPr/>
        </p:nvSpPr>
        <p:spPr bwMode="auto">
          <a:xfrm>
            <a:off x="2659063" y="16700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Ja</a:t>
            </a:r>
          </a:p>
        </p:txBody>
      </p:sp>
      <p:sp>
        <p:nvSpPr>
          <p:cNvPr id="539653" name="Text Box 5"/>
          <p:cNvSpPr txBox="1">
            <a:spLocks noChangeArrowheads="1"/>
          </p:cNvSpPr>
          <p:nvPr/>
        </p:nvSpPr>
        <p:spPr bwMode="auto">
          <a:xfrm>
            <a:off x="3622675" y="169545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Nein</a:t>
            </a:r>
          </a:p>
        </p:txBody>
      </p:sp>
      <p:sp>
        <p:nvSpPr>
          <p:cNvPr id="539654" name="Text Box 6"/>
          <p:cNvSpPr txBox="1">
            <a:spLocks noChangeArrowheads="1"/>
          </p:cNvSpPr>
          <p:nvPr/>
        </p:nvSpPr>
        <p:spPr bwMode="auto">
          <a:xfrm>
            <a:off x="3330575" y="2311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Ja</a:t>
            </a:r>
          </a:p>
        </p:txBody>
      </p:sp>
      <p:sp>
        <p:nvSpPr>
          <p:cNvPr id="539655" name="Text Box 7"/>
          <p:cNvSpPr txBox="1">
            <a:spLocks noChangeArrowheads="1"/>
          </p:cNvSpPr>
          <p:nvPr/>
        </p:nvSpPr>
        <p:spPr bwMode="auto">
          <a:xfrm>
            <a:off x="4208463" y="23114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Nein</a:t>
            </a:r>
          </a:p>
        </p:txBody>
      </p:sp>
      <p:sp>
        <p:nvSpPr>
          <p:cNvPr id="539656" name="Text Box 8"/>
          <p:cNvSpPr txBox="1">
            <a:spLocks noChangeArrowheads="1"/>
          </p:cNvSpPr>
          <p:nvPr/>
        </p:nvSpPr>
        <p:spPr bwMode="auto">
          <a:xfrm>
            <a:off x="3548063" y="1320800"/>
            <a:ext cx="277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Altsystem aufrüsten?</a:t>
            </a:r>
          </a:p>
        </p:txBody>
      </p:sp>
      <p:sp>
        <p:nvSpPr>
          <p:cNvPr id="539657" name="Text Box 9"/>
          <p:cNvSpPr txBox="1">
            <a:spLocks noChangeArrowheads="1"/>
          </p:cNvSpPr>
          <p:nvPr/>
        </p:nvSpPr>
        <p:spPr bwMode="auto">
          <a:xfrm>
            <a:off x="4043363" y="2006600"/>
            <a:ext cx="3413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System selbst entwickeln?</a:t>
            </a:r>
          </a:p>
        </p:txBody>
      </p:sp>
      <p:sp>
        <p:nvSpPr>
          <p:cNvPr id="539658" name="Text Box 10"/>
          <p:cNvSpPr txBox="1">
            <a:spLocks noChangeArrowheads="1"/>
          </p:cNvSpPr>
          <p:nvPr/>
        </p:nvSpPr>
        <p:spPr bwMode="auto">
          <a:xfrm>
            <a:off x="4703763" y="2692400"/>
            <a:ext cx="343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Prozesse fremd vergeben?</a:t>
            </a:r>
          </a:p>
        </p:txBody>
      </p:sp>
      <p:sp>
        <p:nvSpPr>
          <p:cNvPr id="5396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Entscheidungsalternativen – Anwendungen</a:t>
            </a:r>
          </a:p>
        </p:txBody>
      </p:sp>
      <p:sp>
        <p:nvSpPr>
          <p:cNvPr id="53966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42950" y="1168400"/>
            <a:ext cx="866775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/>
              <a:t> </a:t>
            </a:r>
          </a:p>
        </p:txBody>
      </p:sp>
      <p:sp>
        <p:nvSpPr>
          <p:cNvPr id="539661" name="Oval 13"/>
          <p:cNvSpPr>
            <a:spLocks noChangeArrowheads="1"/>
          </p:cNvSpPr>
          <p:nvPr/>
        </p:nvSpPr>
        <p:spPr bwMode="auto">
          <a:xfrm flipH="1">
            <a:off x="3217863" y="14732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62" name="Oval 14"/>
          <p:cNvSpPr>
            <a:spLocks noChangeArrowheads="1"/>
          </p:cNvSpPr>
          <p:nvPr/>
        </p:nvSpPr>
        <p:spPr bwMode="auto">
          <a:xfrm flipH="1">
            <a:off x="3878263" y="21590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63" name="AutoShape 15"/>
          <p:cNvCxnSpPr>
            <a:cxnSpLocks noChangeShapeType="1"/>
            <a:stCxn id="539661" idx="3"/>
            <a:endCxn id="539662" idx="7"/>
          </p:cNvCxnSpPr>
          <p:nvPr/>
        </p:nvCxnSpPr>
        <p:spPr bwMode="auto">
          <a:xfrm>
            <a:off x="3376613" y="1635125"/>
            <a:ext cx="530225" cy="5397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9664" name="AutoShape 16"/>
          <p:cNvCxnSpPr>
            <a:cxnSpLocks noChangeShapeType="1"/>
            <a:stCxn id="539662" idx="5"/>
          </p:cNvCxnSpPr>
          <p:nvPr/>
        </p:nvCxnSpPr>
        <p:spPr bwMode="auto">
          <a:xfrm flipH="1">
            <a:off x="3406775" y="2320925"/>
            <a:ext cx="500063" cy="512763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65" name="Oval 17"/>
          <p:cNvSpPr>
            <a:spLocks noChangeArrowheads="1"/>
          </p:cNvSpPr>
          <p:nvPr/>
        </p:nvSpPr>
        <p:spPr bwMode="auto">
          <a:xfrm flipH="1">
            <a:off x="4538663" y="28448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66" name="AutoShape 18"/>
          <p:cNvCxnSpPr>
            <a:cxnSpLocks noChangeShapeType="1"/>
            <a:stCxn id="539662" idx="3"/>
            <a:endCxn id="539665" idx="7"/>
          </p:cNvCxnSpPr>
          <p:nvPr/>
        </p:nvCxnSpPr>
        <p:spPr bwMode="auto">
          <a:xfrm>
            <a:off x="4037013" y="2320925"/>
            <a:ext cx="530225" cy="5397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67" name="Rectangle 19"/>
          <p:cNvSpPr>
            <a:spLocks noChangeArrowheads="1"/>
          </p:cNvSpPr>
          <p:nvPr/>
        </p:nvSpPr>
        <p:spPr bwMode="auto">
          <a:xfrm>
            <a:off x="2557463" y="1411288"/>
            <a:ext cx="5715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4800">
                <a:solidFill>
                  <a:srgbClr val="FF3300"/>
                </a:solidFill>
                <a:latin typeface="Wingdings" pitchFamily="2" charset="2"/>
              </a:rPr>
              <a:t>û</a:t>
            </a:r>
          </a:p>
        </p:txBody>
      </p:sp>
      <p:sp>
        <p:nvSpPr>
          <p:cNvPr id="539668" name="Rectangle 20"/>
          <p:cNvSpPr>
            <a:spLocks noChangeArrowheads="1"/>
          </p:cNvSpPr>
          <p:nvPr/>
        </p:nvSpPr>
        <p:spPr bwMode="auto">
          <a:xfrm>
            <a:off x="3300413" y="2082800"/>
            <a:ext cx="571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4800">
                <a:solidFill>
                  <a:srgbClr val="FF3300"/>
                </a:solidFill>
                <a:latin typeface="Wingdings" pitchFamily="2" charset="2"/>
              </a:rPr>
              <a:t>û</a:t>
            </a:r>
          </a:p>
        </p:txBody>
      </p:sp>
      <p:sp>
        <p:nvSpPr>
          <p:cNvPr id="539669" name="Text Box 21"/>
          <p:cNvSpPr txBox="1">
            <a:spLocks noChangeArrowheads="1"/>
          </p:cNvSpPr>
          <p:nvPr/>
        </p:nvSpPr>
        <p:spPr bwMode="auto">
          <a:xfrm>
            <a:off x="3990975" y="29972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Ja</a:t>
            </a:r>
          </a:p>
        </p:txBody>
      </p:sp>
      <p:sp>
        <p:nvSpPr>
          <p:cNvPr id="539670" name="Text Box 22"/>
          <p:cNvSpPr txBox="1">
            <a:spLocks noChangeArrowheads="1"/>
          </p:cNvSpPr>
          <p:nvPr/>
        </p:nvSpPr>
        <p:spPr bwMode="auto">
          <a:xfrm>
            <a:off x="4868863" y="29972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Nein</a:t>
            </a:r>
          </a:p>
        </p:txBody>
      </p:sp>
      <p:sp>
        <p:nvSpPr>
          <p:cNvPr id="539671" name="Oval 23"/>
          <p:cNvSpPr>
            <a:spLocks noChangeArrowheads="1"/>
          </p:cNvSpPr>
          <p:nvPr/>
        </p:nvSpPr>
        <p:spPr bwMode="auto">
          <a:xfrm flipH="1">
            <a:off x="4538663" y="28448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72" name="AutoShape 24"/>
          <p:cNvCxnSpPr>
            <a:cxnSpLocks noChangeShapeType="1"/>
            <a:stCxn id="539671" idx="5"/>
          </p:cNvCxnSpPr>
          <p:nvPr/>
        </p:nvCxnSpPr>
        <p:spPr bwMode="auto">
          <a:xfrm flipH="1">
            <a:off x="4067175" y="3006725"/>
            <a:ext cx="500063" cy="512763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73" name="Oval 25"/>
          <p:cNvSpPr>
            <a:spLocks noChangeArrowheads="1"/>
          </p:cNvSpPr>
          <p:nvPr/>
        </p:nvSpPr>
        <p:spPr bwMode="auto">
          <a:xfrm flipH="1">
            <a:off x="5199063" y="35306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74" name="AutoShape 26"/>
          <p:cNvCxnSpPr>
            <a:cxnSpLocks noChangeShapeType="1"/>
            <a:stCxn id="539671" idx="3"/>
            <a:endCxn id="539673" idx="7"/>
          </p:cNvCxnSpPr>
          <p:nvPr/>
        </p:nvCxnSpPr>
        <p:spPr bwMode="auto">
          <a:xfrm>
            <a:off x="4697413" y="3006725"/>
            <a:ext cx="530225" cy="5397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75" name="Rectangle 27"/>
          <p:cNvSpPr>
            <a:spLocks noChangeArrowheads="1"/>
          </p:cNvSpPr>
          <p:nvPr/>
        </p:nvSpPr>
        <p:spPr bwMode="auto">
          <a:xfrm>
            <a:off x="3960813" y="2768600"/>
            <a:ext cx="571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4800">
                <a:solidFill>
                  <a:srgbClr val="FF3300"/>
                </a:solidFill>
                <a:latin typeface="Wingdings" pitchFamily="2" charset="2"/>
              </a:rPr>
              <a:t>û</a:t>
            </a:r>
          </a:p>
        </p:txBody>
      </p:sp>
      <p:sp>
        <p:nvSpPr>
          <p:cNvPr id="539676" name="Text Box 28"/>
          <p:cNvSpPr txBox="1">
            <a:spLocks noChangeArrowheads="1"/>
          </p:cNvSpPr>
          <p:nvPr/>
        </p:nvSpPr>
        <p:spPr bwMode="auto">
          <a:xfrm>
            <a:off x="5680075" y="3378200"/>
            <a:ext cx="376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Standardsoftware einsetzen / </a:t>
            </a:r>
          </a:p>
          <a:p>
            <a:pPr algn="r"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entwickeln lassen?</a:t>
            </a:r>
          </a:p>
        </p:txBody>
      </p:sp>
      <p:sp>
        <p:nvSpPr>
          <p:cNvPr id="539677" name="Oval 29"/>
          <p:cNvSpPr>
            <a:spLocks noChangeArrowheads="1"/>
          </p:cNvSpPr>
          <p:nvPr/>
        </p:nvSpPr>
        <p:spPr bwMode="auto">
          <a:xfrm flipH="1">
            <a:off x="5199063" y="35306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78" name="Text Box 30"/>
          <p:cNvSpPr txBox="1">
            <a:spLocks noChangeArrowheads="1"/>
          </p:cNvSpPr>
          <p:nvPr/>
        </p:nvSpPr>
        <p:spPr bwMode="auto">
          <a:xfrm>
            <a:off x="4651375" y="36830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Ja</a:t>
            </a:r>
          </a:p>
        </p:txBody>
      </p:sp>
      <p:sp>
        <p:nvSpPr>
          <p:cNvPr id="539679" name="Text Box 31"/>
          <p:cNvSpPr txBox="1">
            <a:spLocks noChangeArrowheads="1"/>
          </p:cNvSpPr>
          <p:nvPr/>
        </p:nvSpPr>
        <p:spPr bwMode="auto">
          <a:xfrm>
            <a:off x="5529263" y="36830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Nein</a:t>
            </a:r>
          </a:p>
        </p:txBody>
      </p:sp>
      <p:sp>
        <p:nvSpPr>
          <p:cNvPr id="539680" name="Oval 32"/>
          <p:cNvSpPr>
            <a:spLocks noChangeArrowheads="1"/>
          </p:cNvSpPr>
          <p:nvPr/>
        </p:nvSpPr>
        <p:spPr bwMode="auto">
          <a:xfrm flipH="1">
            <a:off x="5199063" y="35306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81" name="Oval 33"/>
          <p:cNvSpPr>
            <a:spLocks noChangeArrowheads="1"/>
          </p:cNvSpPr>
          <p:nvPr/>
        </p:nvSpPr>
        <p:spPr bwMode="auto">
          <a:xfrm flipH="1">
            <a:off x="4524375" y="4189413"/>
            <a:ext cx="185738" cy="17938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82" name="AutoShape 34"/>
          <p:cNvCxnSpPr>
            <a:cxnSpLocks noChangeShapeType="1"/>
            <a:stCxn id="539680" idx="5"/>
            <a:endCxn id="539681" idx="1"/>
          </p:cNvCxnSpPr>
          <p:nvPr/>
        </p:nvCxnSpPr>
        <p:spPr bwMode="auto">
          <a:xfrm flipH="1">
            <a:off x="4683125" y="3692525"/>
            <a:ext cx="544513" cy="512763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83" name="Oval 35"/>
          <p:cNvSpPr>
            <a:spLocks noChangeArrowheads="1"/>
          </p:cNvSpPr>
          <p:nvPr/>
        </p:nvSpPr>
        <p:spPr bwMode="auto">
          <a:xfrm flipH="1">
            <a:off x="4545013" y="41910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84" name="Rectangle 36"/>
          <p:cNvSpPr>
            <a:spLocks noChangeArrowheads="1"/>
          </p:cNvSpPr>
          <p:nvPr/>
        </p:nvSpPr>
        <p:spPr bwMode="auto">
          <a:xfrm>
            <a:off x="5529263" y="3454400"/>
            <a:ext cx="571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4800">
                <a:solidFill>
                  <a:srgbClr val="FF3300"/>
                </a:solidFill>
                <a:latin typeface="Wingdings" pitchFamily="2" charset="2"/>
              </a:rPr>
              <a:t>û</a:t>
            </a:r>
          </a:p>
        </p:txBody>
      </p:sp>
      <p:sp>
        <p:nvSpPr>
          <p:cNvPr id="539685" name="Oval 37"/>
          <p:cNvSpPr>
            <a:spLocks noChangeArrowheads="1"/>
          </p:cNvSpPr>
          <p:nvPr/>
        </p:nvSpPr>
        <p:spPr bwMode="auto">
          <a:xfrm flipH="1">
            <a:off x="4535488" y="41910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86" name="Oval 38"/>
          <p:cNvSpPr>
            <a:spLocks noChangeArrowheads="1"/>
          </p:cNvSpPr>
          <p:nvPr/>
        </p:nvSpPr>
        <p:spPr bwMode="auto">
          <a:xfrm flipH="1">
            <a:off x="4535488" y="41910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87" name="Text Box 39"/>
          <p:cNvSpPr txBox="1">
            <a:spLocks noChangeArrowheads="1"/>
          </p:cNvSpPr>
          <p:nvPr/>
        </p:nvSpPr>
        <p:spPr bwMode="auto">
          <a:xfrm>
            <a:off x="3987800" y="43434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Ja</a:t>
            </a:r>
          </a:p>
        </p:txBody>
      </p:sp>
      <p:sp>
        <p:nvSpPr>
          <p:cNvPr id="539688" name="Text Box 40"/>
          <p:cNvSpPr txBox="1">
            <a:spLocks noChangeArrowheads="1"/>
          </p:cNvSpPr>
          <p:nvPr/>
        </p:nvSpPr>
        <p:spPr bwMode="auto">
          <a:xfrm>
            <a:off x="4865688" y="43434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200" b="1" i="1">
                <a:latin typeface="Frutiger" pitchFamily="34" charset="0"/>
              </a:rPr>
              <a:t>Nein</a:t>
            </a:r>
          </a:p>
        </p:txBody>
      </p:sp>
      <p:sp>
        <p:nvSpPr>
          <p:cNvPr id="539689" name="Oval 41"/>
          <p:cNvSpPr>
            <a:spLocks noChangeArrowheads="1"/>
          </p:cNvSpPr>
          <p:nvPr/>
        </p:nvSpPr>
        <p:spPr bwMode="auto">
          <a:xfrm flipH="1">
            <a:off x="4535488" y="41910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90" name="Oval 42"/>
          <p:cNvSpPr>
            <a:spLocks noChangeArrowheads="1"/>
          </p:cNvSpPr>
          <p:nvPr/>
        </p:nvSpPr>
        <p:spPr bwMode="auto">
          <a:xfrm flipH="1">
            <a:off x="5256213" y="4913313"/>
            <a:ext cx="185737" cy="17938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91" name="AutoShape 43"/>
          <p:cNvCxnSpPr>
            <a:cxnSpLocks noChangeShapeType="1"/>
            <a:stCxn id="539689" idx="3"/>
            <a:endCxn id="539693" idx="7"/>
          </p:cNvCxnSpPr>
          <p:nvPr/>
        </p:nvCxnSpPr>
        <p:spPr bwMode="auto">
          <a:xfrm>
            <a:off x="4694238" y="4352925"/>
            <a:ext cx="593725" cy="5715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92" name="Text Box 44"/>
          <p:cNvSpPr txBox="1">
            <a:spLocks noChangeArrowheads="1"/>
          </p:cNvSpPr>
          <p:nvPr/>
        </p:nvSpPr>
        <p:spPr bwMode="auto">
          <a:xfrm>
            <a:off x="908050" y="4064000"/>
            <a:ext cx="334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Neuer Anbieter am Markt?</a:t>
            </a:r>
          </a:p>
        </p:txBody>
      </p:sp>
      <p:sp>
        <p:nvSpPr>
          <p:cNvPr id="539693" name="Oval 45"/>
          <p:cNvSpPr>
            <a:spLocks noChangeArrowheads="1"/>
          </p:cNvSpPr>
          <p:nvPr/>
        </p:nvSpPr>
        <p:spPr bwMode="auto">
          <a:xfrm flipH="1">
            <a:off x="5259388" y="490855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694" name="Text Box 46"/>
          <p:cNvSpPr txBox="1">
            <a:spLocks noChangeArrowheads="1"/>
          </p:cNvSpPr>
          <p:nvPr/>
        </p:nvSpPr>
        <p:spPr bwMode="auto">
          <a:xfrm>
            <a:off x="3879850" y="5435600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 i="1">
                <a:latin typeface="Frutiger" pitchFamily="34" charset="0"/>
              </a:rPr>
              <a:t>SAP</a:t>
            </a:r>
          </a:p>
        </p:txBody>
      </p:sp>
      <p:sp>
        <p:nvSpPr>
          <p:cNvPr id="539695" name="Text Box 47"/>
          <p:cNvSpPr txBox="1">
            <a:spLocks noChangeArrowheads="1"/>
          </p:cNvSpPr>
          <p:nvPr/>
        </p:nvSpPr>
        <p:spPr bwMode="auto">
          <a:xfrm>
            <a:off x="6080125" y="5435600"/>
            <a:ext cx="1484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 i="1">
                <a:latin typeface="Frutiger" pitchFamily="34" charset="0"/>
              </a:rPr>
              <a:t>Lean Apps</a:t>
            </a:r>
          </a:p>
        </p:txBody>
      </p:sp>
      <p:sp>
        <p:nvSpPr>
          <p:cNvPr id="539696" name="Oval 48"/>
          <p:cNvSpPr>
            <a:spLocks noChangeArrowheads="1"/>
          </p:cNvSpPr>
          <p:nvPr/>
        </p:nvSpPr>
        <p:spPr bwMode="auto">
          <a:xfrm flipH="1">
            <a:off x="4602163" y="5529263"/>
            <a:ext cx="185737" cy="179387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97" name="AutoShape 49"/>
          <p:cNvCxnSpPr>
            <a:cxnSpLocks noChangeShapeType="1"/>
            <a:stCxn id="539693" idx="5"/>
            <a:endCxn id="539696" idx="1"/>
          </p:cNvCxnSpPr>
          <p:nvPr/>
        </p:nvCxnSpPr>
        <p:spPr bwMode="auto">
          <a:xfrm flipH="1">
            <a:off x="4760913" y="5070475"/>
            <a:ext cx="527050" cy="474663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698" name="Oval 50"/>
          <p:cNvSpPr>
            <a:spLocks noChangeArrowheads="1"/>
          </p:cNvSpPr>
          <p:nvPr/>
        </p:nvSpPr>
        <p:spPr bwMode="auto">
          <a:xfrm flipH="1">
            <a:off x="5937250" y="5556250"/>
            <a:ext cx="185738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699" name="AutoShape 51"/>
          <p:cNvCxnSpPr>
            <a:cxnSpLocks noChangeShapeType="1"/>
            <a:stCxn id="539693" idx="3"/>
            <a:endCxn id="539698" idx="7"/>
          </p:cNvCxnSpPr>
          <p:nvPr/>
        </p:nvCxnSpPr>
        <p:spPr bwMode="auto">
          <a:xfrm>
            <a:off x="5418138" y="5070475"/>
            <a:ext cx="547687" cy="5016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700" name="Text Box 52"/>
          <p:cNvSpPr txBox="1">
            <a:spLocks noChangeArrowheads="1"/>
          </p:cNvSpPr>
          <p:nvPr/>
        </p:nvSpPr>
        <p:spPr bwMode="auto">
          <a:xfrm>
            <a:off x="5530850" y="4826000"/>
            <a:ext cx="2938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gamma/>
                        <a:shade val="4235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Frutiger" pitchFamily="34" charset="0"/>
              </a:rPr>
              <a:t>Bestehende Kontakte?</a:t>
            </a:r>
          </a:p>
        </p:txBody>
      </p:sp>
      <p:sp>
        <p:nvSpPr>
          <p:cNvPr id="539701" name="Oval 53"/>
          <p:cNvSpPr>
            <a:spLocks noChangeArrowheads="1"/>
          </p:cNvSpPr>
          <p:nvPr/>
        </p:nvSpPr>
        <p:spPr bwMode="auto">
          <a:xfrm flipH="1">
            <a:off x="5199063" y="35306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702" name="Oval 54"/>
          <p:cNvSpPr>
            <a:spLocks noChangeArrowheads="1"/>
          </p:cNvSpPr>
          <p:nvPr/>
        </p:nvSpPr>
        <p:spPr bwMode="auto">
          <a:xfrm flipH="1">
            <a:off x="5859463" y="4216400"/>
            <a:ext cx="185737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39703" name="AutoShape 55"/>
          <p:cNvCxnSpPr>
            <a:cxnSpLocks noChangeShapeType="1"/>
            <a:stCxn id="539701" idx="3"/>
            <a:endCxn id="539702" idx="7"/>
          </p:cNvCxnSpPr>
          <p:nvPr/>
        </p:nvCxnSpPr>
        <p:spPr bwMode="auto">
          <a:xfrm>
            <a:off x="5357813" y="3692525"/>
            <a:ext cx="530225" cy="5397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9704" name="AutoShape 56"/>
          <p:cNvCxnSpPr>
            <a:cxnSpLocks noChangeShapeType="1"/>
            <a:stCxn id="539689" idx="5"/>
            <a:endCxn id="539705" idx="1"/>
          </p:cNvCxnSpPr>
          <p:nvPr/>
        </p:nvCxnSpPr>
        <p:spPr bwMode="auto">
          <a:xfrm flipH="1">
            <a:off x="4038600" y="4352925"/>
            <a:ext cx="525463" cy="4889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9705" name="Oval 57"/>
          <p:cNvSpPr>
            <a:spLocks noChangeArrowheads="1"/>
          </p:cNvSpPr>
          <p:nvPr/>
        </p:nvSpPr>
        <p:spPr bwMode="auto">
          <a:xfrm flipH="1">
            <a:off x="3879850" y="4826000"/>
            <a:ext cx="185738" cy="17938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706" name="Text Box 58"/>
          <p:cNvSpPr txBox="1">
            <a:spLocks noChangeArrowheads="1"/>
          </p:cNvSpPr>
          <p:nvPr/>
        </p:nvSpPr>
        <p:spPr bwMode="auto">
          <a:xfrm>
            <a:off x="577850" y="4813300"/>
            <a:ext cx="41846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400" i="1">
                <a:latin typeface="Arial Unicode MS" pitchFamily="34" charset="-128"/>
              </a:rPr>
              <a:t>Zu evaluierende </a:t>
            </a:r>
          </a:p>
          <a:p>
            <a:pPr>
              <a:buClrTx/>
              <a:buSzTx/>
              <a:buFontTx/>
              <a:buNone/>
            </a:pPr>
            <a:r>
              <a:rPr lang="de-DE" altLang="en-US" sz="2400" i="1">
                <a:latin typeface="Arial Unicode MS" pitchFamily="34" charset="-128"/>
              </a:rPr>
              <a:t>Alternativen</a:t>
            </a:r>
            <a:br>
              <a:rPr lang="de-DE" altLang="en-US" sz="2400" i="1">
                <a:latin typeface="Arial Unicode MS" pitchFamily="34" charset="-128"/>
              </a:rPr>
            </a:br>
            <a:endParaRPr lang="de-DE" altLang="en-US" sz="2400" i="1">
              <a:latin typeface="Arial Unicode MS" pitchFamily="34" charset="-128"/>
            </a:endParaRPr>
          </a:p>
          <a:p>
            <a:pPr>
              <a:buClrTx/>
              <a:buSzTx/>
              <a:buFontTx/>
              <a:buNone/>
            </a:pPr>
            <a:r>
              <a:rPr lang="de-DE" altLang="en-US" sz="1800">
                <a:latin typeface="Arial Unicode MS" pitchFamily="34" charset="-128"/>
              </a:rPr>
              <a:t>Die Lösung kann auch aus einer </a:t>
            </a:r>
            <a:br>
              <a:rPr lang="de-DE" altLang="en-US" sz="1800">
                <a:latin typeface="Arial Unicode MS" pitchFamily="34" charset="-128"/>
              </a:rPr>
            </a:br>
            <a:r>
              <a:rPr lang="de-DE" altLang="en-US" sz="1800">
                <a:latin typeface="Arial Unicode MS" pitchFamily="34" charset="-128"/>
              </a:rPr>
              <a:t>Kombination der Alternativen bestehen.</a:t>
            </a:r>
            <a:endParaRPr lang="de-DE" altLang="en-US" sz="2400" i="1">
              <a:latin typeface="Arial Unicode MS" pitchFamily="34" charset="-128"/>
            </a:endParaRPr>
          </a:p>
        </p:txBody>
      </p:sp>
      <p:sp>
        <p:nvSpPr>
          <p:cNvPr id="539707" name="Line 59"/>
          <p:cNvSpPr>
            <a:spLocks noChangeShapeType="1"/>
          </p:cNvSpPr>
          <p:nvPr/>
        </p:nvSpPr>
        <p:spPr bwMode="auto">
          <a:xfrm flipV="1">
            <a:off x="2400300" y="528637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9708" name="Rectangle 60"/>
          <p:cNvSpPr>
            <a:spLocks noChangeArrowheads="1"/>
          </p:cNvSpPr>
          <p:nvPr/>
        </p:nvSpPr>
        <p:spPr bwMode="auto">
          <a:xfrm>
            <a:off x="314325" y="1301750"/>
            <a:ext cx="22447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3600">
                <a:solidFill>
                  <a:srgbClr val="7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big picture ...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Maßnahmen</a:t>
            </a:r>
          </a:p>
        </p:txBody>
      </p:sp>
      <p:sp>
        <p:nvSpPr>
          <p:cNvPr id="5437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Wir untersuchen ...</a:t>
            </a:r>
          </a:p>
          <a:p>
            <a:pPr lvl="1"/>
            <a:r>
              <a:rPr lang="de-DE" altLang="en-US"/>
              <a:t>die </a:t>
            </a:r>
            <a:r>
              <a:rPr lang="de-DE" altLang="en-US" b="1"/>
              <a:t>SAP</a:t>
            </a:r>
            <a:r>
              <a:rPr lang="de-DE" altLang="en-US"/>
              <a:t> AG,  Walldorf,</a:t>
            </a:r>
          </a:p>
          <a:p>
            <a:pPr lvl="1"/>
            <a:r>
              <a:rPr lang="de-DE" altLang="en-US"/>
              <a:t>die </a:t>
            </a:r>
            <a:r>
              <a:rPr lang="de-DE" altLang="en-US" b="1"/>
              <a:t>Lean Apps, </a:t>
            </a:r>
            <a:r>
              <a:rPr lang="de-DE" altLang="en-US"/>
              <a:t>Amsterdam</a:t>
            </a:r>
          </a:p>
          <a:p>
            <a:pPr lvl="1"/>
            <a:r>
              <a:rPr lang="de-DE" altLang="en-US"/>
              <a:t>Die Angebote des </a:t>
            </a:r>
            <a:r>
              <a:rPr lang="de-DE" altLang="en-US" b="1"/>
              <a:t>Softwaremarktes</a:t>
            </a:r>
            <a:r>
              <a:rPr lang="de-DE" altLang="en-US"/>
              <a:t/>
            </a:r>
            <a:br>
              <a:rPr lang="de-DE" altLang="en-US"/>
            </a:br>
            <a:endParaRPr lang="de-DE" altLang="en-US"/>
          </a:p>
          <a:p>
            <a:r>
              <a:rPr lang="de-DE" altLang="en-US"/>
              <a:t>In den drei Anforderungsbereichen ...</a:t>
            </a:r>
          </a:p>
          <a:p>
            <a:pPr lvl="1"/>
            <a:r>
              <a:rPr lang="de-DE" altLang="en-US"/>
              <a:t>Das </a:t>
            </a:r>
            <a:r>
              <a:rPr lang="de-DE" altLang="en-US" b="1"/>
              <a:t>Unternehmen</a:t>
            </a:r>
            <a:r>
              <a:rPr lang="de-DE" altLang="en-US"/>
              <a:t> als Partner</a:t>
            </a:r>
          </a:p>
          <a:p>
            <a:pPr lvl="1"/>
            <a:r>
              <a:rPr lang="de-DE" altLang="en-US"/>
              <a:t>Der </a:t>
            </a:r>
            <a:r>
              <a:rPr lang="de-DE" altLang="en-US" b="1"/>
              <a:t>Prozess</a:t>
            </a:r>
            <a:r>
              <a:rPr lang="de-DE" altLang="en-US"/>
              <a:t> der Zusammenarbeit</a:t>
            </a:r>
          </a:p>
          <a:p>
            <a:pPr lvl="1"/>
            <a:r>
              <a:rPr lang="de-DE" altLang="en-US"/>
              <a:t>Das </a:t>
            </a:r>
            <a:r>
              <a:rPr lang="de-DE" altLang="en-US" b="1"/>
              <a:t>Produkt</a:t>
            </a:r>
            <a:r>
              <a:rPr lang="de-DE" altLang="en-US"/>
              <a:t> - Die Software, die wir brauchen.</a:t>
            </a:r>
            <a:br>
              <a:rPr lang="de-DE" altLang="en-US"/>
            </a:br>
            <a:endParaRPr lang="de-DE" altLang="en-US"/>
          </a:p>
          <a:p>
            <a:r>
              <a:rPr lang="de-DE" altLang="en-US"/>
              <a:t>Wir beschreiben das Zielszenario mit ...</a:t>
            </a:r>
          </a:p>
          <a:p>
            <a:pPr lvl="1"/>
            <a:r>
              <a:rPr lang="de-DE" altLang="en-US" b="1"/>
              <a:t>Zeit</a:t>
            </a:r>
            <a:endParaRPr lang="de-DE" altLang="en-US"/>
          </a:p>
          <a:p>
            <a:pPr lvl="1"/>
            <a:r>
              <a:rPr lang="de-DE" altLang="en-US" b="1"/>
              <a:t>Kosten</a:t>
            </a:r>
            <a:r>
              <a:rPr lang="de-DE" altLang="en-US"/>
              <a:t> und</a:t>
            </a:r>
          </a:p>
          <a:p>
            <a:pPr lvl="1"/>
            <a:r>
              <a:rPr lang="de-DE" altLang="en-US" b="1"/>
              <a:t>Ressourcen</a:t>
            </a:r>
            <a:r>
              <a:rPr lang="de-DE" altLang="en-US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2FF-84DA-4563-896E-E6BB4E228DDD}" type="slidenum">
              <a:rPr lang="de-DE" altLang="en-US"/>
              <a:pPr/>
              <a:t>5</a:t>
            </a:fld>
            <a:endParaRPr lang="de-DE" alt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Unternehmensstrategie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33475"/>
            <a:ext cx="8585200" cy="4962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b="1" i="1"/>
              <a:t>Folgende Strategische Aussagen lagen uns vor ...</a:t>
            </a:r>
          </a:p>
          <a:p>
            <a:r>
              <a:rPr lang="de-DE" altLang="en-US"/>
              <a:t>Unser Normalgeschäft auf attraktive </a:t>
            </a:r>
            <a:r>
              <a:rPr lang="de-DE" altLang="en-US" b="1"/>
              <a:t>Steigerungsraten</a:t>
            </a:r>
            <a:r>
              <a:rPr lang="de-DE" altLang="en-US"/>
              <a:t> vorantreiben</a:t>
            </a:r>
          </a:p>
          <a:p>
            <a:r>
              <a:rPr lang="de-DE" altLang="en-US" b="1"/>
              <a:t>Rentenreform</a:t>
            </a:r>
            <a:r>
              <a:rPr lang="de-DE" altLang="en-US"/>
              <a:t> nach erfolgreichem Start mit aller Kraft fokussieren</a:t>
            </a:r>
          </a:p>
          <a:p>
            <a:r>
              <a:rPr lang="de-DE" altLang="en-US"/>
              <a:t>Aufbau des</a:t>
            </a:r>
            <a:r>
              <a:rPr lang="de-DE" altLang="en-US" b="1"/>
              <a:t> Pensionsfonds</a:t>
            </a:r>
            <a:r>
              <a:rPr lang="de-DE" altLang="en-US"/>
              <a:t> und Ausbau von Partnern</a:t>
            </a:r>
          </a:p>
          <a:p>
            <a:r>
              <a:rPr lang="de-DE" altLang="en-US"/>
              <a:t>Integration und Einbindung der neuen </a:t>
            </a:r>
            <a:r>
              <a:rPr lang="de-DE" altLang="en-US" b="1"/>
              <a:t>Mitarbeiter</a:t>
            </a:r>
          </a:p>
          <a:p>
            <a:r>
              <a:rPr lang="de-DE" altLang="en-US"/>
              <a:t>Weiterentwicklung IT und damit</a:t>
            </a:r>
            <a:r>
              <a:rPr lang="de-DE" altLang="en-US" b="1"/>
              <a:t> Innovationsvorsprung </a:t>
            </a:r>
            <a:r>
              <a:rPr lang="de-DE" altLang="en-US"/>
              <a:t>generieren</a:t>
            </a:r>
          </a:p>
          <a:p>
            <a:r>
              <a:rPr lang="de-DE" altLang="en-US" b="1"/>
              <a:t>Internationalisierung </a:t>
            </a:r>
            <a:r>
              <a:rPr lang="de-DE" altLang="en-US"/>
              <a:t>vorantreiben</a:t>
            </a:r>
          </a:p>
          <a:p>
            <a:r>
              <a:rPr lang="de-DE" altLang="en-US"/>
              <a:t>Neue </a:t>
            </a:r>
            <a:r>
              <a:rPr lang="de-DE" altLang="en-US" b="1"/>
              <a:t>Vertriebswege </a:t>
            </a:r>
            <a:r>
              <a:rPr lang="de-DE" altLang="en-US"/>
              <a:t>erschließen</a:t>
            </a:r>
          </a:p>
          <a:p>
            <a:r>
              <a:rPr lang="de-DE" altLang="en-US"/>
              <a:t>Neue </a:t>
            </a:r>
            <a:r>
              <a:rPr lang="de-DE" altLang="en-US" b="1"/>
              <a:t>Produkte</a:t>
            </a:r>
            <a:r>
              <a:rPr lang="de-DE" altLang="en-US"/>
              <a:t> (Sachversicherung, vermitteltes Geschäft)</a:t>
            </a:r>
          </a:p>
          <a:p>
            <a:r>
              <a:rPr lang="de-DE" altLang="en-US"/>
              <a:t>Effiziente Bearbeitung von </a:t>
            </a:r>
            <a:r>
              <a:rPr lang="de-DE" altLang="en-US" b="1"/>
              <a:t>Massengeschäft</a:t>
            </a:r>
            <a:endParaRPr lang="de-DE" altLang="en-US"/>
          </a:p>
          <a:p>
            <a:r>
              <a:rPr lang="de-DE" altLang="en-US" b="1"/>
              <a:t>Outsourcing</a:t>
            </a:r>
            <a:r>
              <a:rPr lang="de-DE" altLang="en-US"/>
              <a:t> von nicht-wettbewerbsrelevanten Funktionen</a:t>
            </a:r>
          </a:p>
          <a:p>
            <a:r>
              <a:rPr lang="de-DE" altLang="en-US"/>
              <a:t>...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E041-210E-4E5E-B61D-3AAA0EFDEE80}" type="slidenum">
              <a:rPr lang="de-DE" altLang="en-US"/>
              <a:pPr/>
              <a:t>50</a:t>
            </a:fld>
            <a:endParaRPr lang="de-DE" altLang="en-US"/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3200"/>
              <a:t>Provisionssystem</a:t>
            </a:r>
            <a:r>
              <a:rPr lang="de-DE" altLang="en-US"/>
              <a:t/>
            </a:r>
            <a:br>
              <a:rPr lang="de-DE" altLang="en-US"/>
            </a:br>
            <a:r>
              <a:rPr lang="de-CH" altLang="en-US" sz="2200"/>
              <a:t>Vorteile eines neuen Provisionssystems</a:t>
            </a:r>
            <a:endParaRPr lang="de-DE" altLang="en-US"/>
          </a:p>
        </p:txBody>
      </p:sp>
      <p:sp>
        <p:nvSpPr>
          <p:cNvPr id="576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7820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altLang="en-US"/>
              <a:t>schnelle </a:t>
            </a:r>
            <a:r>
              <a:rPr lang="de-CH" altLang="en-US" b="1"/>
              <a:t>Anpassung</a:t>
            </a:r>
            <a:r>
              <a:rPr lang="de-CH" altLang="en-US"/>
              <a:t> an neue Partner, Vertriebskanäle und Produkte möglich</a:t>
            </a:r>
          </a:p>
          <a:p>
            <a:pPr>
              <a:lnSpc>
                <a:spcPct val="90000"/>
              </a:lnSpc>
            </a:pPr>
            <a:r>
              <a:rPr lang="de-CH" altLang="en-US"/>
              <a:t>direkte </a:t>
            </a:r>
            <a:r>
              <a:rPr lang="de-CH" altLang="en-US" b="1"/>
              <a:t>Anbindung</a:t>
            </a:r>
            <a:r>
              <a:rPr lang="de-CH" altLang="en-US"/>
              <a:t> an das neue Vertriebsinformationssystem</a:t>
            </a:r>
          </a:p>
          <a:p>
            <a:pPr>
              <a:lnSpc>
                <a:spcPct val="90000"/>
              </a:lnSpc>
            </a:pPr>
            <a:r>
              <a:rPr lang="de-CH" altLang="en-US"/>
              <a:t>Unterstützung aller </a:t>
            </a:r>
            <a:r>
              <a:rPr lang="de-CH" altLang="en-US" b="1"/>
              <a:t>Provisionsarten</a:t>
            </a:r>
            <a:r>
              <a:rPr lang="de-CH" altLang="en-US"/>
              <a:t> und Vertriebsweg-Strukturen</a:t>
            </a:r>
          </a:p>
          <a:p>
            <a:pPr>
              <a:lnSpc>
                <a:spcPct val="90000"/>
              </a:lnSpc>
            </a:pPr>
            <a:r>
              <a:rPr lang="de-CH" altLang="en-US"/>
              <a:t>Einheitliches, mandantenfähiges System für </a:t>
            </a:r>
            <a:r>
              <a:rPr lang="de-CH" altLang="en-US" b="1"/>
              <a:t>alle Gesellschaften</a:t>
            </a:r>
            <a:endParaRPr lang="de-CH" altLang="en-US"/>
          </a:p>
          <a:p>
            <a:pPr>
              <a:lnSpc>
                <a:spcPct val="90000"/>
              </a:lnSpc>
            </a:pPr>
            <a:r>
              <a:rPr lang="de-CH" altLang="en-US" b="1"/>
              <a:t>Vollmaschinelle</a:t>
            </a:r>
            <a:r>
              <a:rPr lang="de-CH" altLang="en-US"/>
              <a:t> Be- und Abrechnung</a:t>
            </a:r>
          </a:p>
          <a:p>
            <a:pPr>
              <a:lnSpc>
                <a:spcPct val="90000"/>
              </a:lnSpc>
            </a:pPr>
            <a:endParaRPr lang="de-CH" alt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CH" altLang="en-US">
                <a:solidFill>
                  <a:srgbClr val="CC3300"/>
                </a:solidFill>
              </a:rPr>
              <a:t>Gründe für einen sofortigen Projektstart</a:t>
            </a:r>
            <a:endParaRPr lang="de-DE" altLang="en-US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de-CH" altLang="en-US"/>
              <a:t>Nutzung von Synergien mit dem laufenden Projekt „</a:t>
            </a:r>
            <a:r>
              <a:rPr lang="de-CH" altLang="en-US" b="1"/>
              <a:t>Vertriebsinformationssystem</a:t>
            </a:r>
            <a:r>
              <a:rPr lang="de-CH" altLang="en-US"/>
              <a:t>“</a:t>
            </a:r>
          </a:p>
          <a:p>
            <a:pPr>
              <a:lnSpc>
                <a:spcPct val="90000"/>
              </a:lnSpc>
            </a:pPr>
            <a:r>
              <a:rPr lang="de-CH" altLang="en-US"/>
              <a:t>Anpassung der </a:t>
            </a:r>
            <a:r>
              <a:rPr lang="de-CH" altLang="en-US" b="1"/>
              <a:t>aktuellen Systeme</a:t>
            </a:r>
            <a:r>
              <a:rPr lang="de-CH" altLang="en-US"/>
              <a:t> für Zuzahlungen zu Riester-Verträgen kann entfallen</a:t>
            </a:r>
          </a:p>
          <a:p>
            <a:pPr>
              <a:lnSpc>
                <a:spcPct val="90000"/>
              </a:lnSpc>
            </a:pPr>
            <a:r>
              <a:rPr lang="de-CH" altLang="en-US"/>
              <a:t>Wegen des Bestandswachstums durch die Riester-Verträge wird die Zahl der </a:t>
            </a:r>
            <a:r>
              <a:rPr lang="de-CH" altLang="en-US" b="1"/>
              <a:t>manuellen Buchungen</a:t>
            </a:r>
            <a:r>
              <a:rPr lang="de-CH" altLang="en-US"/>
              <a:t> mit jedem Monat zunehmen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CFA-0B2B-437D-87BB-190DEAA70D28}" type="slidenum">
              <a:rPr lang="de-DE" altLang="en-US"/>
              <a:pPr/>
              <a:t>51</a:t>
            </a:fld>
            <a:endParaRPr lang="de-DE" alt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Projektstruktur – IT-Strategie</a:t>
            </a:r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/>
              <a:t> </a:t>
            </a:r>
          </a:p>
        </p:txBody>
      </p:sp>
      <p:sp>
        <p:nvSpPr>
          <p:cNvPr id="587781" name="Rectangle 5"/>
          <p:cNvSpPr>
            <a:spLocks noChangeArrowheads="1"/>
          </p:cNvSpPr>
          <p:nvPr/>
        </p:nvSpPr>
        <p:spPr bwMode="auto">
          <a:xfrm>
            <a:off x="3771900" y="1143000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Lenkungsgremium</a:t>
            </a:r>
            <a:br>
              <a:rPr lang="de-DE" altLang="en-US" sz="1800">
                <a:latin typeface="Frutiger" pitchFamily="34" charset="0"/>
              </a:rPr>
            </a:br>
            <a:r>
              <a:rPr lang="de-DE" altLang="en-US" sz="1400">
                <a:latin typeface="Frutiger" pitchFamily="34" charset="0"/>
              </a:rPr>
              <a:t>Gesamtvorstand,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400">
                <a:latin typeface="Frutiger" pitchFamily="34" charset="0"/>
              </a:rPr>
              <a:t>Strategische </a:t>
            </a:r>
            <a:br>
              <a:rPr lang="de-DE" altLang="en-US" sz="1400">
                <a:latin typeface="Frutiger" pitchFamily="34" charset="0"/>
              </a:rPr>
            </a:br>
            <a:r>
              <a:rPr lang="de-DE" altLang="en-US" sz="1400">
                <a:latin typeface="Frutiger" pitchFamily="34" charset="0"/>
              </a:rPr>
              <a:t>Unternehmensentwicklung</a:t>
            </a:r>
          </a:p>
        </p:txBody>
      </p:sp>
      <p:sp>
        <p:nvSpPr>
          <p:cNvPr id="587782" name="Rectangle 6"/>
          <p:cNvSpPr>
            <a:spLocks noChangeArrowheads="1"/>
          </p:cNvSpPr>
          <p:nvPr/>
        </p:nvSpPr>
        <p:spPr bwMode="auto">
          <a:xfrm>
            <a:off x="3771900" y="2705100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Projektleitung</a:t>
            </a:r>
            <a:endParaRPr lang="de-DE" altLang="en-US" sz="1400">
              <a:latin typeface="Frutiger" pitchFamily="34" charset="0"/>
            </a:endParaRPr>
          </a:p>
        </p:txBody>
      </p:sp>
      <p:sp>
        <p:nvSpPr>
          <p:cNvPr id="587783" name="Rectangle 7"/>
          <p:cNvSpPr>
            <a:spLocks noChangeArrowheads="1"/>
          </p:cNvSpPr>
          <p:nvPr/>
        </p:nvSpPr>
        <p:spPr bwMode="auto">
          <a:xfrm>
            <a:off x="6680200" y="2708275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Projektoffice</a:t>
            </a:r>
            <a:endParaRPr lang="de-DE" altLang="en-US" sz="1400">
              <a:latin typeface="Frutiger" pitchFamily="34" charset="0"/>
            </a:endParaRPr>
          </a:p>
        </p:txBody>
      </p:sp>
      <p:sp>
        <p:nvSpPr>
          <p:cNvPr id="587784" name="Rectangle 8"/>
          <p:cNvSpPr>
            <a:spLocks noChangeArrowheads="1"/>
          </p:cNvSpPr>
          <p:nvPr/>
        </p:nvSpPr>
        <p:spPr bwMode="auto">
          <a:xfrm>
            <a:off x="533400" y="4321175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Technik-Trends</a:t>
            </a:r>
            <a:endParaRPr lang="de-DE" altLang="en-US" sz="1400">
              <a:latin typeface="Frutiger" pitchFamily="34" charset="0"/>
            </a:endParaRPr>
          </a:p>
        </p:txBody>
      </p:sp>
      <p:sp>
        <p:nvSpPr>
          <p:cNvPr id="587785" name="Rectangle 9"/>
          <p:cNvSpPr>
            <a:spLocks noChangeArrowheads="1"/>
          </p:cNvSpPr>
          <p:nvPr/>
        </p:nvSpPr>
        <p:spPr bwMode="auto">
          <a:xfrm>
            <a:off x="2730500" y="4321175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Facharchitektur</a:t>
            </a:r>
            <a:endParaRPr lang="de-DE" altLang="en-US" sz="1400">
              <a:latin typeface="Frutiger" pitchFamily="34" charset="0"/>
            </a:endParaRPr>
          </a:p>
        </p:txBody>
      </p:sp>
      <p:sp>
        <p:nvSpPr>
          <p:cNvPr id="587786" name="Rectangle 10"/>
          <p:cNvSpPr>
            <a:spLocks noChangeArrowheads="1"/>
          </p:cNvSpPr>
          <p:nvPr/>
        </p:nvSpPr>
        <p:spPr bwMode="auto">
          <a:xfrm>
            <a:off x="4978400" y="4321175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Marktanalyse</a:t>
            </a:r>
            <a:endParaRPr lang="de-DE" altLang="en-US" sz="1400">
              <a:latin typeface="Frutiger" pitchFamily="34" charset="0"/>
            </a:endParaRPr>
          </a:p>
        </p:txBody>
      </p:sp>
      <p:sp>
        <p:nvSpPr>
          <p:cNvPr id="587787" name="Rectangle 11"/>
          <p:cNvSpPr>
            <a:spLocks noChangeArrowheads="1"/>
          </p:cNvSpPr>
          <p:nvPr/>
        </p:nvSpPr>
        <p:spPr bwMode="auto">
          <a:xfrm>
            <a:off x="7239000" y="4321175"/>
            <a:ext cx="2224088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Mitarbeit</a:t>
            </a:r>
            <a:br>
              <a:rPr lang="de-DE" altLang="en-US" sz="1800">
                <a:latin typeface="Frutiger" pitchFamily="34" charset="0"/>
              </a:rPr>
            </a:br>
            <a:r>
              <a:rPr lang="de-DE" altLang="en-US" sz="1400">
                <a:latin typeface="Frutiger" pitchFamily="34" charset="0"/>
              </a:rPr>
              <a:t>IT-Mitarbeiter</a:t>
            </a:r>
          </a:p>
        </p:txBody>
      </p:sp>
      <p:cxnSp>
        <p:nvCxnSpPr>
          <p:cNvPr id="587788" name="AutoShape 12"/>
          <p:cNvCxnSpPr>
            <a:cxnSpLocks noChangeShapeType="1"/>
            <a:stCxn id="587782" idx="0"/>
            <a:endCxn id="587781" idx="2"/>
          </p:cNvCxnSpPr>
          <p:nvPr/>
        </p:nvCxnSpPr>
        <p:spPr bwMode="auto">
          <a:xfrm flipV="1">
            <a:off x="4813300" y="2032000"/>
            <a:ext cx="0" cy="673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7789" name="AutoShape 13"/>
          <p:cNvCxnSpPr>
            <a:cxnSpLocks noChangeShapeType="1"/>
            <a:stCxn id="587783" idx="1"/>
            <a:endCxn id="587782" idx="3"/>
          </p:cNvCxnSpPr>
          <p:nvPr/>
        </p:nvCxnSpPr>
        <p:spPr bwMode="auto">
          <a:xfrm flipH="1" flipV="1">
            <a:off x="5854700" y="3149600"/>
            <a:ext cx="82550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7790" name="AutoShape 14"/>
          <p:cNvCxnSpPr>
            <a:cxnSpLocks noChangeShapeType="1"/>
            <a:stCxn id="587784" idx="0"/>
            <a:endCxn id="587782" idx="2"/>
          </p:cNvCxnSpPr>
          <p:nvPr/>
        </p:nvCxnSpPr>
        <p:spPr bwMode="auto">
          <a:xfrm rot="16200000">
            <a:off x="2830512" y="2338388"/>
            <a:ext cx="727075" cy="3238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7791" name="AutoShape 15"/>
          <p:cNvCxnSpPr>
            <a:cxnSpLocks noChangeShapeType="1"/>
            <a:stCxn id="587785" idx="0"/>
            <a:endCxn id="587782" idx="2"/>
          </p:cNvCxnSpPr>
          <p:nvPr/>
        </p:nvCxnSpPr>
        <p:spPr bwMode="auto">
          <a:xfrm rot="16200000">
            <a:off x="3929062" y="3436938"/>
            <a:ext cx="727075" cy="1041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7792" name="AutoShape 16"/>
          <p:cNvCxnSpPr>
            <a:cxnSpLocks noChangeShapeType="1"/>
            <a:stCxn id="587786" idx="0"/>
            <a:endCxn id="587782" idx="2"/>
          </p:cNvCxnSpPr>
          <p:nvPr/>
        </p:nvCxnSpPr>
        <p:spPr bwMode="auto">
          <a:xfrm rot="5400000" flipH="1">
            <a:off x="5053012" y="3354388"/>
            <a:ext cx="727075" cy="1206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7793" name="AutoShape 17"/>
          <p:cNvCxnSpPr>
            <a:cxnSpLocks noChangeShapeType="1"/>
            <a:stCxn id="587787" idx="0"/>
            <a:endCxn id="587782" idx="2"/>
          </p:cNvCxnSpPr>
          <p:nvPr/>
        </p:nvCxnSpPr>
        <p:spPr bwMode="auto">
          <a:xfrm rot="5400000" flipH="1">
            <a:off x="6219031" y="2188369"/>
            <a:ext cx="727075" cy="35385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7795" name="Rectangle 19"/>
          <p:cNvSpPr>
            <a:spLocks noChangeArrowheads="1"/>
          </p:cNvSpPr>
          <p:nvPr/>
        </p:nvSpPr>
        <p:spPr bwMode="auto">
          <a:xfrm>
            <a:off x="7253288" y="5359400"/>
            <a:ext cx="2082800" cy="88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800">
                <a:latin typeface="Frutiger" pitchFamily="34" charset="0"/>
              </a:rPr>
              <a:t>Themenspezifisch</a:t>
            </a:r>
            <a:br>
              <a:rPr lang="de-DE" altLang="en-US" sz="1800">
                <a:latin typeface="Frutiger" pitchFamily="34" charset="0"/>
              </a:rPr>
            </a:br>
            <a:r>
              <a:rPr lang="de-DE" altLang="en-US" sz="1400">
                <a:latin typeface="Frutiger" pitchFamily="34" charset="0"/>
              </a:rPr>
              <a:t>FA-Mitarbeiter</a:t>
            </a:r>
          </a:p>
        </p:txBody>
      </p:sp>
      <p:cxnSp>
        <p:nvCxnSpPr>
          <p:cNvPr id="587796" name="AutoShape 20"/>
          <p:cNvCxnSpPr>
            <a:cxnSpLocks noChangeShapeType="1"/>
            <a:stCxn id="587782" idx="2"/>
            <a:endCxn id="587795" idx="3"/>
          </p:cNvCxnSpPr>
          <p:nvPr/>
        </p:nvCxnSpPr>
        <p:spPr bwMode="auto">
          <a:xfrm rot="16200000" flipH="1">
            <a:off x="5969794" y="2437606"/>
            <a:ext cx="2209800" cy="4522788"/>
          </a:xfrm>
          <a:prstGeom prst="bentConnector4">
            <a:avLst>
              <a:gd name="adj1" fmla="val 16306"/>
              <a:gd name="adj2" fmla="val 105056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C470-0B49-452D-831F-1A590423E001}" type="slidenum">
              <a:rPr lang="de-DE" altLang="en-US"/>
              <a:pPr/>
              <a:t>52</a:t>
            </a:fld>
            <a:endParaRPr lang="de-DE" alt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Anforderungen an einen externen Partner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Diese Aufgaben werden nicht ohne externe Partner erfüllt werden können.</a:t>
            </a:r>
          </a:p>
          <a:p>
            <a:r>
              <a:rPr lang="de-DE" altLang="en-US"/>
              <a:t>Vor einer Beauftragung sollten interessierte Kandidaten – unter anderem - nach folgenden Kriterien beurteilt werden ...</a:t>
            </a:r>
          </a:p>
          <a:p>
            <a:pPr lvl="1"/>
            <a:r>
              <a:rPr lang="de-DE" altLang="en-US" b="1"/>
              <a:t>Neutralität</a:t>
            </a:r>
            <a:r>
              <a:rPr lang="de-DE" altLang="en-US"/>
              <a:t> – Ist der Partner in der Lage seine Expertise unbeeinflusst von Interessenkonflikten abzugeben?</a:t>
            </a:r>
          </a:p>
          <a:p>
            <a:pPr lvl="1"/>
            <a:r>
              <a:rPr lang="de-DE" altLang="en-US" b="1"/>
              <a:t>Kernkompetenz</a:t>
            </a:r>
            <a:r>
              <a:rPr lang="de-DE" altLang="en-US"/>
              <a:t> – Hat der Partner in dem Einsatzgebiet seinen Kompetenzschwerpunkt?</a:t>
            </a:r>
          </a:p>
          <a:p>
            <a:pPr lvl="1"/>
            <a:r>
              <a:rPr lang="de-DE" altLang="en-US" b="1"/>
              <a:t>Unternehmenskenntnisse</a:t>
            </a:r>
            <a:r>
              <a:rPr lang="de-DE" altLang="en-US"/>
              <a:t> – Ist der Partner mit unseren Partner-Gesellschaften und ihrer Management- und Verwaltungsgemeinschaft vertraut?</a:t>
            </a:r>
          </a:p>
          <a:p>
            <a:pPr lvl="1"/>
            <a:endParaRPr lang="de-DE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F2B3-2EC3-424B-9124-3E62B03F95CD}" type="slidenum">
              <a:rPr lang="de-DE" altLang="en-US"/>
              <a:pPr/>
              <a:t>53</a:t>
            </a:fld>
            <a:endParaRPr lang="de-DE" altLang="en-US"/>
          </a:p>
        </p:txBody>
      </p:sp>
      <p:sp>
        <p:nvSpPr>
          <p:cNvPr id="519277" name="Line 109"/>
          <p:cNvSpPr>
            <a:spLocks noChangeShapeType="1"/>
          </p:cNvSpPr>
          <p:nvPr/>
        </p:nvSpPr>
        <p:spPr bwMode="auto">
          <a:xfrm>
            <a:off x="1787525" y="5254625"/>
            <a:ext cx="6543675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78" name="Text Box 110"/>
          <p:cNvSpPr txBox="1">
            <a:spLocks noChangeArrowheads="1"/>
          </p:cNvSpPr>
          <p:nvPr/>
        </p:nvSpPr>
        <p:spPr bwMode="auto">
          <a:xfrm>
            <a:off x="134938" y="4911725"/>
            <a:ext cx="177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400" i="1">
                <a:latin typeface="Frutiger" pitchFamily="34" charset="0"/>
              </a:rPr>
              <a:t>IT-Strategie</a:t>
            </a:r>
          </a:p>
        </p:txBody>
      </p:sp>
      <p:sp>
        <p:nvSpPr>
          <p:cNvPr id="519275" name="Line 107"/>
          <p:cNvSpPr>
            <a:spLocks noChangeShapeType="1"/>
          </p:cNvSpPr>
          <p:nvPr/>
        </p:nvSpPr>
        <p:spPr bwMode="auto">
          <a:xfrm>
            <a:off x="1522413" y="3432175"/>
            <a:ext cx="685800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171" name="Line 3"/>
          <p:cNvSpPr>
            <a:spLocks noChangeShapeType="1"/>
          </p:cNvSpPr>
          <p:nvPr/>
        </p:nvSpPr>
        <p:spPr bwMode="auto">
          <a:xfrm>
            <a:off x="1530350" y="5362575"/>
            <a:ext cx="0" cy="50958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173" name="Line 5"/>
          <p:cNvSpPr>
            <a:spLocks noChangeShapeType="1"/>
          </p:cNvSpPr>
          <p:nvPr/>
        </p:nvSpPr>
        <p:spPr bwMode="auto">
          <a:xfrm>
            <a:off x="2670175" y="5357813"/>
            <a:ext cx="0" cy="5095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180" name="Text Box 12"/>
          <p:cNvSpPr txBox="1">
            <a:spLocks noChangeArrowheads="1"/>
          </p:cNvSpPr>
          <p:nvPr/>
        </p:nvSpPr>
        <p:spPr bwMode="auto">
          <a:xfrm>
            <a:off x="1241425" y="58388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99"/>
                </a:solidFill>
                <a:latin typeface="Arial Unicode MS" pitchFamily="34" charset="-128"/>
              </a:rPr>
              <a:t>2002</a:t>
            </a:r>
          </a:p>
        </p:txBody>
      </p:sp>
      <p:sp>
        <p:nvSpPr>
          <p:cNvPr id="519230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Zeitplan – IT-Strategie und Provisionssystem</a:t>
            </a:r>
          </a:p>
        </p:txBody>
      </p:sp>
      <p:sp>
        <p:nvSpPr>
          <p:cNvPr id="519231" name="Rectangle 6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Aufgrund </a:t>
            </a:r>
            <a:r>
              <a:rPr lang="de-DE" altLang="en-US" b="1"/>
              <a:t>operativer Dringlichkeit</a:t>
            </a:r>
            <a:r>
              <a:rPr lang="de-DE" altLang="en-US"/>
              <a:t>, müssen Auswahl und Einführung eines neuen Provisionssystems vor Fertigstellung der IT-Strategie begonnen werden.</a:t>
            </a:r>
          </a:p>
        </p:txBody>
      </p:sp>
      <p:sp>
        <p:nvSpPr>
          <p:cNvPr id="519244" name="AutoShape 76"/>
          <p:cNvSpPr>
            <a:spLocks noChangeArrowheads="1"/>
          </p:cNvSpPr>
          <p:nvPr/>
        </p:nvSpPr>
        <p:spPr bwMode="auto">
          <a:xfrm>
            <a:off x="2932113" y="2836863"/>
            <a:ext cx="1182687" cy="800100"/>
          </a:xfrm>
          <a:prstGeom prst="rightArrow">
            <a:avLst>
              <a:gd name="adj1" fmla="val 49778"/>
              <a:gd name="adj2" fmla="val 2790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  <a:t>Anbieter-</a:t>
            </a:r>
            <a:b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</a:br>
            <a: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  <a:t>Auswahl</a:t>
            </a:r>
          </a:p>
        </p:txBody>
      </p:sp>
      <p:sp>
        <p:nvSpPr>
          <p:cNvPr id="519247" name="Line 79"/>
          <p:cNvSpPr>
            <a:spLocks noChangeShapeType="1"/>
          </p:cNvSpPr>
          <p:nvPr/>
        </p:nvSpPr>
        <p:spPr bwMode="auto">
          <a:xfrm>
            <a:off x="1509713" y="5613400"/>
            <a:ext cx="792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48" name="Line 80"/>
          <p:cNvSpPr>
            <a:spLocks noChangeShapeType="1"/>
          </p:cNvSpPr>
          <p:nvPr/>
        </p:nvSpPr>
        <p:spPr bwMode="auto">
          <a:xfrm>
            <a:off x="2098675" y="5367338"/>
            <a:ext cx="0" cy="5095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49" name="Line 81"/>
          <p:cNvSpPr>
            <a:spLocks noChangeShapeType="1"/>
          </p:cNvSpPr>
          <p:nvPr/>
        </p:nvSpPr>
        <p:spPr bwMode="auto">
          <a:xfrm>
            <a:off x="3236913" y="5362575"/>
            <a:ext cx="0" cy="5095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50" name="Line 82"/>
          <p:cNvSpPr>
            <a:spLocks noChangeShapeType="1"/>
          </p:cNvSpPr>
          <p:nvPr/>
        </p:nvSpPr>
        <p:spPr bwMode="auto">
          <a:xfrm>
            <a:off x="3810000" y="5362575"/>
            <a:ext cx="0" cy="5095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51" name="Text Box 83"/>
          <p:cNvSpPr txBox="1">
            <a:spLocks noChangeArrowheads="1"/>
          </p:cNvSpPr>
          <p:nvPr/>
        </p:nvSpPr>
        <p:spPr bwMode="auto">
          <a:xfrm>
            <a:off x="1522413" y="5627688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Jan.</a:t>
            </a:r>
          </a:p>
        </p:txBody>
      </p:sp>
      <p:sp>
        <p:nvSpPr>
          <p:cNvPr id="519252" name="Text Box 84"/>
          <p:cNvSpPr txBox="1">
            <a:spLocks noChangeArrowheads="1"/>
          </p:cNvSpPr>
          <p:nvPr/>
        </p:nvSpPr>
        <p:spPr bwMode="auto">
          <a:xfrm>
            <a:off x="2098675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Feb.</a:t>
            </a:r>
          </a:p>
        </p:txBody>
      </p:sp>
      <p:sp>
        <p:nvSpPr>
          <p:cNvPr id="519253" name="Text Box 85"/>
          <p:cNvSpPr txBox="1">
            <a:spLocks noChangeArrowheads="1"/>
          </p:cNvSpPr>
          <p:nvPr/>
        </p:nvSpPr>
        <p:spPr bwMode="auto">
          <a:xfrm>
            <a:off x="2665413" y="5627688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Mrz.</a:t>
            </a:r>
          </a:p>
        </p:txBody>
      </p:sp>
      <p:sp>
        <p:nvSpPr>
          <p:cNvPr id="519254" name="Text Box 86"/>
          <p:cNvSpPr txBox="1">
            <a:spLocks noChangeArrowheads="1"/>
          </p:cNvSpPr>
          <p:nvPr/>
        </p:nvSpPr>
        <p:spPr bwMode="auto">
          <a:xfrm>
            <a:off x="3232150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Apr.</a:t>
            </a:r>
          </a:p>
        </p:txBody>
      </p:sp>
      <p:sp>
        <p:nvSpPr>
          <p:cNvPr id="519255" name="Line 87"/>
          <p:cNvSpPr>
            <a:spLocks noChangeShapeType="1"/>
          </p:cNvSpPr>
          <p:nvPr/>
        </p:nvSpPr>
        <p:spPr bwMode="auto">
          <a:xfrm>
            <a:off x="4375150" y="5362575"/>
            <a:ext cx="0" cy="5095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56" name="Text Box 88"/>
          <p:cNvSpPr txBox="1">
            <a:spLocks noChangeArrowheads="1"/>
          </p:cNvSpPr>
          <p:nvPr/>
        </p:nvSpPr>
        <p:spPr bwMode="auto">
          <a:xfrm>
            <a:off x="3803650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Mai</a:t>
            </a:r>
          </a:p>
        </p:txBody>
      </p:sp>
      <p:sp>
        <p:nvSpPr>
          <p:cNvPr id="519257" name="Line 89"/>
          <p:cNvSpPr>
            <a:spLocks noChangeShapeType="1"/>
          </p:cNvSpPr>
          <p:nvPr/>
        </p:nvSpPr>
        <p:spPr bwMode="auto">
          <a:xfrm>
            <a:off x="4951413" y="5362575"/>
            <a:ext cx="0" cy="509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58" name="Text Box 90"/>
          <p:cNvSpPr txBox="1">
            <a:spLocks noChangeArrowheads="1"/>
          </p:cNvSpPr>
          <p:nvPr/>
        </p:nvSpPr>
        <p:spPr bwMode="auto">
          <a:xfrm>
            <a:off x="4375150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Jun.</a:t>
            </a:r>
          </a:p>
        </p:txBody>
      </p:sp>
      <p:sp>
        <p:nvSpPr>
          <p:cNvPr id="519260" name="Line 92"/>
          <p:cNvSpPr>
            <a:spLocks noChangeShapeType="1"/>
          </p:cNvSpPr>
          <p:nvPr/>
        </p:nvSpPr>
        <p:spPr bwMode="auto">
          <a:xfrm>
            <a:off x="6099175" y="5357813"/>
            <a:ext cx="0" cy="5095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61" name="Line 93"/>
          <p:cNvSpPr>
            <a:spLocks noChangeShapeType="1"/>
          </p:cNvSpPr>
          <p:nvPr/>
        </p:nvSpPr>
        <p:spPr bwMode="auto">
          <a:xfrm>
            <a:off x="5527675" y="5367338"/>
            <a:ext cx="0" cy="5095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62" name="Line 94"/>
          <p:cNvSpPr>
            <a:spLocks noChangeShapeType="1"/>
          </p:cNvSpPr>
          <p:nvPr/>
        </p:nvSpPr>
        <p:spPr bwMode="auto">
          <a:xfrm>
            <a:off x="6665913" y="5362575"/>
            <a:ext cx="0" cy="5095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63" name="Line 95"/>
          <p:cNvSpPr>
            <a:spLocks noChangeShapeType="1"/>
          </p:cNvSpPr>
          <p:nvPr/>
        </p:nvSpPr>
        <p:spPr bwMode="auto">
          <a:xfrm>
            <a:off x="7239000" y="5362575"/>
            <a:ext cx="0" cy="5095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64" name="Text Box 96"/>
          <p:cNvSpPr txBox="1">
            <a:spLocks noChangeArrowheads="1"/>
          </p:cNvSpPr>
          <p:nvPr/>
        </p:nvSpPr>
        <p:spPr bwMode="auto">
          <a:xfrm>
            <a:off x="4951413" y="5627688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Jul.</a:t>
            </a:r>
          </a:p>
        </p:txBody>
      </p:sp>
      <p:sp>
        <p:nvSpPr>
          <p:cNvPr id="519265" name="Text Box 97"/>
          <p:cNvSpPr txBox="1">
            <a:spLocks noChangeArrowheads="1"/>
          </p:cNvSpPr>
          <p:nvPr/>
        </p:nvSpPr>
        <p:spPr bwMode="auto">
          <a:xfrm>
            <a:off x="5527675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Aug.</a:t>
            </a:r>
          </a:p>
        </p:txBody>
      </p:sp>
      <p:sp>
        <p:nvSpPr>
          <p:cNvPr id="519266" name="Text Box 98"/>
          <p:cNvSpPr txBox="1">
            <a:spLocks noChangeArrowheads="1"/>
          </p:cNvSpPr>
          <p:nvPr/>
        </p:nvSpPr>
        <p:spPr bwMode="auto">
          <a:xfrm>
            <a:off x="6094413" y="5627688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Sep.</a:t>
            </a:r>
          </a:p>
        </p:txBody>
      </p:sp>
      <p:sp>
        <p:nvSpPr>
          <p:cNvPr id="519267" name="Text Box 99"/>
          <p:cNvSpPr txBox="1">
            <a:spLocks noChangeArrowheads="1"/>
          </p:cNvSpPr>
          <p:nvPr/>
        </p:nvSpPr>
        <p:spPr bwMode="auto">
          <a:xfrm>
            <a:off x="6661150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Okt.</a:t>
            </a:r>
          </a:p>
        </p:txBody>
      </p:sp>
      <p:sp>
        <p:nvSpPr>
          <p:cNvPr id="519268" name="Line 100"/>
          <p:cNvSpPr>
            <a:spLocks noChangeShapeType="1"/>
          </p:cNvSpPr>
          <p:nvPr/>
        </p:nvSpPr>
        <p:spPr bwMode="auto">
          <a:xfrm>
            <a:off x="7804150" y="5362575"/>
            <a:ext cx="0" cy="5095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69" name="Text Box 101"/>
          <p:cNvSpPr txBox="1">
            <a:spLocks noChangeArrowheads="1"/>
          </p:cNvSpPr>
          <p:nvPr/>
        </p:nvSpPr>
        <p:spPr bwMode="auto">
          <a:xfrm>
            <a:off x="7232650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Nov</a:t>
            </a:r>
          </a:p>
        </p:txBody>
      </p:sp>
      <p:sp>
        <p:nvSpPr>
          <p:cNvPr id="519271" name="Text Box 103"/>
          <p:cNvSpPr txBox="1">
            <a:spLocks noChangeArrowheads="1"/>
          </p:cNvSpPr>
          <p:nvPr/>
        </p:nvSpPr>
        <p:spPr bwMode="auto">
          <a:xfrm>
            <a:off x="7804150" y="5627688"/>
            <a:ext cx="5762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</a:pPr>
            <a:r>
              <a:rPr lang="de-DE" altLang="en-US" sz="1000">
                <a:latin typeface="Frutiger" pitchFamily="34" charset="0"/>
              </a:rPr>
              <a:t>Dez.</a:t>
            </a:r>
          </a:p>
        </p:txBody>
      </p:sp>
      <p:sp>
        <p:nvSpPr>
          <p:cNvPr id="519272" name="Line 104"/>
          <p:cNvSpPr>
            <a:spLocks noChangeShapeType="1"/>
          </p:cNvSpPr>
          <p:nvPr/>
        </p:nvSpPr>
        <p:spPr bwMode="auto">
          <a:xfrm>
            <a:off x="8380413" y="5362575"/>
            <a:ext cx="0" cy="50958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9273" name="AutoShape 105"/>
          <p:cNvSpPr>
            <a:spLocks noChangeArrowheads="1"/>
          </p:cNvSpPr>
          <p:nvPr/>
        </p:nvSpPr>
        <p:spPr bwMode="auto">
          <a:xfrm>
            <a:off x="4114800" y="2819400"/>
            <a:ext cx="3429000" cy="800100"/>
          </a:xfrm>
          <a:prstGeom prst="rightArrow">
            <a:avLst>
              <a:gd name="adj1" fmla="val 47620"/>
              <a:gd name="adj2" fmla="val 28373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  <a:t>Implementierung,</a:t>
            </a:r>
            <a:b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</a:br>
            <a: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  <a:t>Migration</a:t>
            </a:r>
          </a:p>
        </p:txBody>
      </p:sp>
      <p:sp>
        <p:nvSpPr>
          <p:cNvPr id="519274" name="Text Box 106"/>
          <p:cNvSpPr txBox="1">
            <a:spLocks noChangeArrowheads="1"/>
          </p:cNvSpPr>
          <p:nvPr/>
        </p:nvSpPr>
        <p:spPr bwMode="auto">
          <a:xfrm>
            <a:off x="184150" y="3089275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400" i="1">
                <a:latin typeface="Frutiger" pitchFamily="34" charset="0"/>
              </a:rPr>
              <a:t>Provision</a:t>
            </a:r>
          </a:p>
        </p:txBody>
      </p:sp>
      <p:sp>
        <p:nvSpPr>
          <p:cNvPr id="519276" name="AutoShape 108"/>
          <p:cNvSpPr>
            <a:spLocks noChangeArrowheads="1"/>
          </p:cNvSpPr>
          <p:nvPr/>
        </p:nvSpPr>
        <p:spPr bwMode="auto">
          <a:xfrm>
            <a:off x="2932113" y="4665663"/>
            <a:ext cx="1828800" cy="800100"/>
          </a:xfrm>
          <a:prstGeom prst="rightArrow">
            <a:avLst>
              <a:gd name="adj1" fmla="val 50000"/>
              <a:gd name="adj2" fmla="val 24402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200" b="1">
                <a:solidFill>
                  <a:srgbClr val="FFFF00"/>
                </a:solidFill>
                <a:latin typeface="Frutiger" pitchFamily="34" charset="0"/>
              </a:rPr>
              <a:t>IT-Strategie</a:t>
            </a:r>
          </a:p>
        </p:txBody>
      </p:sp>
      <p:sp>
        <p:nvSpPr>
          <p:cNvPr id="519279" name="AutoShape 111"/>
          <p:cNvSpPr>
            <a:spLocks noChangeArrowheads="1"/>
          </p:cNvSpPr>
          <p:nvPr/>
        </p:nvSpPr>
        <p:spPr bwMode="auto">
          <a:xfrm>
            <a:off x="4724400" y="3733800"/>
            <a:ext cx="1905000" cy="1066800"/>
          </a:xfrm>
          <a:prstGeom prst="wedgeEllipseCallout">
            <a:avLst>
              <a:gd name="adj1" fmla="val -47833"/>
              <a:gd name="adj2" fmla="val 75296"/>
            </a:avLst>
          </a:prstGeom>
          <a:solidFill>
            <a:srgbClr val="FF99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Tx/>
              <a:buSzTx/>
              <a:buFontTx/>
              <a:buNone/>
            </a:pPr>
            <a:r>
              <a:rPr lang="de-DE" altLang="en-US" sz="1600">
                <a:latin typeface="Frutiger" pitchFamily="34" charset="0"/>
              </a:rPr>
              <a:t>Entscheidung</a:t>
            </a:r>
          </a:p>
          <a:p>
            <a:pPr algn="ctr">
              <a:buClrTx/>
              <a:buSzTx/>
              <a:buFontTx/>
              <a:buNone/>
            </a:pPr>
            <a:r>
              <a:rPr lang="de-DE" altLang="en-US" sz="1600">
                <a:latin typeface="Frutiger" pitchFamily="34" charset="0"/>
              </a:rPr>
              <a:t>in Vorstandsklausur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209550"/>
            <a:ext cx="8343900" cy="519113"/>
          </a:xfrm>
          <a:noFill/>
          <a:ln/>
        </p:spPr>
        <p:txBody>
          <a:bodyPr lIns="92075" tIns="46038" rIns="92075" bIns="46038">
            <a:spAutoFit/>
          </a:bodyPr>
          <a:lstStyle/>
          <a:p>
            <a:pPr defTabSz="920750"/>
            <a:r>
              <a:rPr lang="de-DE" altLang="en-US"/>
              <a:t>Schlussbemerkung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963" y="2301875"/>
            <a:ext cx="6737350" cy="2401888"/>
          </a:xfrm>
          <a:gradFill rotWithShape="0">
            <a:gsLst>
              <a:gs pos="0">
                <a:srgbClr val="DADADA">
                  <a:gamma/>
                  <a:tint val="0"/>
                  <a:invGamma/>
                </a:srgbClr>
              </a:gs>
              <a:gs pos="100000">
                <a:srgbClr val="DADADA"/>
              </a:gs>
            </a:gsLst>
            <a:path path="shape">
              <a:fillToRect l="50000" t="50000" r="50000" b="50000"/>
            </a:path>
          </a:gradFill>
          <a:ln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marL="0" indent="0" algn="ctr">
              <a:buFont typeface="Wingdings" pitchFamily="2" charset="2"/>
              <a:buNone/>
            </a:pPr>
            <a:r>
              <a:rPr lang="de-DE" altLang="en-US" sz="2800" i="1"/>
              <a:t>“Der Zwang zur Entscheidung ist stets größer als die Möglichkeit der Erkenntnis”</a:t>
            </a:r>
            <a:br>
              <a:rPr lang="de-DE" altLang="en-US" sz="2800" i="1"/>
            </a:br>
            <a:endParaRPr lang="de-DE" altLang="en-US" sz="2800" i="1"/>
          </a:p>
          <a:p>
            <a:pPr marL="0" indent="0" algn="ctr">
              <a:buFont typeface="Wingdings" pitchFamily="2" charset="2"/>
              <a:buNone/>
            </a:pPr>
            <a:r>
              <a:rPr lang="de-DE" altLang="en-US" sz="2800" i="1"/>
              <a:t>Immanuel Kant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7B2D-222E-4CF0-B0F7-5ABF6869186A}" type="slidenum">
              <a:rPr lang="de-DE" altLang="en-US"/>
              <a:pPr/>
              <a:t>6</a:t>
            </a:fld>
            <a:endParaRPr lang="de-DE" altLang="en-US"/>
          </a:p>
        </p:txBody>
      </p:sp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0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510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43300" y="1362075"/>
            <a:ext cx="6067425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510982" name="AutoShape 6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510983" name="AutoShape 7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510984" name="AutoShape 8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510985" name="AutoShape 9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510986" name="AutoShape 10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510987" name="AutoShape 11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510988" name="AutoShape 12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510989" name="AutoShape 13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510990" name="Rectangle 14"/>
          <p:cNvSpPr>
            <a:spLocks noChangeArrowheads="1"/>
          </p:cNvSpPr>
          <p:nvPr/>
        </p:nvSpPr>
        <p:spPr bwMode="auto">
          <a:xfrm>
            <a:off x="752475" y="1831975"/>
            <a:ext cx="8686800" cy="6826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69C1-25DB-428C-8130-4BF0D444370F}" type="slidenum">
              <a:rPr lang="de-DE" altLang="en-US"/>
              <a:pPr/>
              <a:t>7</a:t>
            </a:fld>
            <a:endParaRPr lang="de-DE" altLang="en-US"/>
          </a:p>
        </p:txBody>
      </p:sp>
      <p:sp>
        <p:nvSpPr>
          <p:cNvPr id="5140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Die Ausgangssituation - Handlungsbedarf</a:t>
            </a:r>
          </a:p>
        </p:txBody>
      </p:sp>
      <p:sp>
        <p:nvSpPr>
          <p:cNvPr id="51405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2 Rechenzentren</a:t>
            </a:r>
          </a:p>
          <a:p>
            <a:pPr lvl="1"/>
            <a:r>
              <a:rPr lang="de-DE" altLang="en-US"/>
              <a:t>Bestands- und Subsysteme müssen auf beiden Rechnern </a:t>
            </a:r>
            <a:br>
              <a:rPr lang="de-DE" altLang="en-US"/>
            </a:br>
            <a:r>
              <a:rPr lang="de-DE" altLang="en-US"/>
              <a:t>weiterentwickelt und gepflegt werden (&gt; 50% Zusatzaufwand)</a:t>
            </a:r>
          </a:p>
          <a:p>
            <a:pPr lvl="1"/>
            <a:r>
              <a:rPr lang="de-DE" altLang="en-US"/>
              <a:t>eingesetzte Systeme sind nicht mandantenfähig</a:t>
            </a:r>
          </a:p>
          <a:p>
            <a:pPr lvl="1"/>
            <a:r>
              <a:rPr lang="de-DE" altLang="en-US"/>
              <a:t>Service-Standard ist bei einem RZ nicht mehr zeitgemäß</a:t>
            </a:r>
          </a:p>
          <a:p>
            <a:r>
              <a:rPr lang="de-DE" altLang="en-US"/>
              <a:t>Systeme sind nicht international einsetzbar</a:t>
            </a:r>
          </a:p>
          <a:p>
            <a:pPr lvl="1"/>
            <a:r>
              <a:rPr lang="de-DE" altLang="en-US"/>
              <a:t>fehlende Mehrwährungsfähigkeit</a:t>
            </a:r>
          </a:p>
          <a:p>
            <a:pPr lvl="1"/>
            <a:r>
              <a:rPr lang="de-DE" altLang="en-US"/>
              <a:t>fehlende Mehrsprachigkeit </a:t>
            </a:r>
          </a:p>
          <a:p>
            <a:r>
              <a:rPr lang="de-DE" altLang="en-US"/>
              <a:t>Systeme (z.B. Provision) teilweise nur für Bankenvertrieb ausgelegt</a:t>
            </a:r>
          </a:p>
          <a:p>
            <a:r>
              <a:rPr lang="de-DE" altLang="en-US"/>
              <a:t>Systeme sind nicht vollständig internetfähig</a:t>
            </a:r>
          </a:p>
          <a:p>
            <a:pPr lvl="1"/>
            <a:r>
              <a:rPr lang="de-DE" altLang="en-US"/>
              <a:t>Großrechnersysteme sind nicht endbenutzerfähig</a:t>
            </a:r>
          </a:p>
          <a:p>
            <a:pPr lvl="1"/>
            <a:r>
              <a:rPr lang="de-DE" altLang="en-US"/>
              <a:t>Nur eingeschränkte Auskunftsfähigkeit</a:t>
            </a:r>
          </a:p>
          <a:p>
            <a:pPr lvl="1"/>
            <a:r>
              <a:rPr lang="de-DE" altLang="en-US"/>
              <a:t>Für das Internet geeignete (Browserfähige) Dialoge fehlen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1A86-AA18-4BAC-BC9F-DA8FE9761A42}" type="slidenum">
              <a:rPr lang="de-DE" altLang="en-US"/>
              <a:pPr/>
              <a:t>8</a:t>
            </a:fld>
            <a:endParaRPr lang="de-DE" altLang="en-US"/>
          </a:p>
        </p:txBody>
      </p:sp>
      <p:sp>
        <p:nvSpPr>
          <p:cNvPr id="619527" name="Rectangle 7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sz="2400"/>
              <a:t>Ausgangssituation – akuter Handlungszwang - Provision</a:t>
            </a:r>
          </a:p>
        </p:txBody>
      </p:sp>
      <p:sp>
        <p:nvSpPr>
          <p:cNvPr id="619528" name="Rectangle 8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CH" altLang="en-US" sz="1800" b="1">
                <a:solidFill>
                  <a:srgbClr val="CC3300"/>
                </a:solidFill>
              </a:rPr>
              <a:t>Schwächen der aktuellen Provisionssysteme</a:t>
            </a:r>
            <a:endParaRPr lang="de-CH" altLang="en-US" sz="180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de-CH" altLang="en-US" sz="1800"/>
              <a:t>das System wurde 1986 erstellt und ist einzig auf den Partner </a:t>
            </a:r>
            <a:r>
              <a:rPr lang="de-CH" altLang="en-US" sz="1800" b="1"/>
              <a:t>Bank</a:t>
            </a:r>
            <a:r>
              <a:rPr lang="de-CH" altLang="en-US" sz="1800"/>
              <a:t> ausgerichtet </a:t>
            </a:r>
          </a:p>
          <a:p>
            <a:pPr lvl="1">
              <a:lnSpc>
                <a:spcPct val="90000"/>
              </a:lnSpc>
            </a:pPr>
            <a:r>
              <a:rPr lang="de-CH" altLang="en-US" sz="1600"/>
              <a:t>z.B. keine Provisionsbeteiligungen, starre Auszahlungstermine</a:t>
            </a:r>
          </a:p>
          <a:p>
            <a:pPr>
              <a:lnSpc>
                <a:spcPct val="90000"/>
              </a:lnSpc>
            </a:pPr>
            <a:r>
              <a:rPr lang="de-CH" altLang="en-US" sz="1800" b="1"/>
              <a:t>Doppelter</a:t>
            </a:r>
            <a:r>
              <a:rPr lang="de-CH" altLang="en-US" sz="1800"/>
              <a:t> Wartungs- und Anpassungsaufwand</a:t>
            </a:r>
          </a:p>
          <a:p>
            <a:pPr lvl="1">
              <a:lnSpc>
                <a:spcPct val="90000"/>
              </a:lnSpc>
            </a:pPr>
            <a:r>
              <a:rPr lang="de-CH" altLang="en-US" sz="1600"/>
              <a:t>für zwei unterschiedliche Systeme</a:t>
            </a:r>
          </a:p>
          <a:p>
            <a:pPr>
              <a:lnSpc>
                <a:spcPct val="90000"/>
              </a:lnSpc>
            </a:pPr>
            <a:r>
              <a:rPr lang="de-CH" altLang="en-US" sz="1800" b="1"/>
              <a:t>Hoher Aufwand</a:t>
            </a:r>
            <a:r>
              <a:rPr lang="de-CH" altLang="en-US" sz="1800"/>
              <a:t> für manuelle Provisions-Buchungen </a:t>
            </a:r>
          </a:p>
          <a:p>
            <a:pPr lvl="1">
              <a:lnSpc>
                <a:spcPct val="90000"/>
              </a:lnSpc>
            </a:pPr>
            <a:r>
              <a:rPr lang="de-CH" altLang="en-US" sz="1600"/>
              <a:t>z.Zt. ca. 3 Personentage IT- Monat</a:t>
            </a:r>
          </a:p>
          <a:p>
            <a:pPr lvl="1">
              <a:lnSpc>
                <a:spcPct val="90000"/>
              </a:lnSpc>
            </a:pPr>
            <a:r>
              <a:rPr lang="de-CH" altLang="en-US" sz="1600"/>
              <a:t>starke Zunahme durch hohe Verkaufszahlen der Riester-Produkte zu erwarten</a:t>
            </a:r>
          </a:p>
          <a:p>
            <a:pPr lvl="1">
              <a:lnSpc>
                <a:spcPct val="90000"/>
              </a:lnSpc>
            </a:pPr>
            <a:endParaRPr lang="de-CH" altLang="en-US" sz="1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CH" altLang="en-US" sz="1800" b="1">
                <a:solidFill>
                  <a:srgbClr val="CC3300"/>
                </a:solidFill>
              </a:rPr>
              <a:t>Aktuelle Herausforderungen</a:t>
            </a:r>
            <a:endParaRPr lang="de-CH" altLang="en-US" sz="180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de-CH" altLang="en-US" sz="1800"/>
              <a:t>Provisionierung der Zuzahlungen zu den </a:t>
            </a:r>
            <a:r>
              <a:rPr lang="de-CH" altLang="en-US" sz="1800" b="1"/>
              <a:t>Riester</a:t>
            </a:r>
            <a:r>
              <a:rPr lang="de-CH" altLang="en-US" sz="1800"/>
              <a:t>-Verträgen</a:t>
            </a:r>
          </a:p>
          <a:p>
            <a:pPr>
              <a:lnSpc>
                <a:spcPct val="90000"/>
              </a:lnSpc>
            </a:pPr>
            <a:r>
              <a:rPr lang="de-CH" altLang="en-US" sz="1800"/>
              <a:t>Migration und Weiterverarbeitung Altvertrags-Provisionsdaten</a:t>
            </a:r>
          </a:p>
          <a:p>
            <a:pPr>
              <a:lnSpc>
                <a:spcPct val="90000"/>
              </a:lnSpc>
            </a:pPr>
            <a:r>
              <a:rPr lang="de-CH" altLang="en-US" sz="1800" b="1"/>
              <a:t>Agenturen</a:t>
            </a:r>
            <a:r>
              <a:rPr lang="de-CH" altLang="en-US" sz="1800"/>
              <a:t> bei beiden Banken geplant</a:t>
            </a:r>
            <a:endParaRPr lang="de-DE" altLang="en-US" sz="1800"/>
          </a:p>
          <a:p>
            <a:pPr>
              <a:lnSpc>
                <a:spcPct val="90000"/>
              </a:lnSpc>
            </a:pPr>
            <a:r>
              <a:rPr lang="de-CH" altLang="en-US" sz="1800"/>
              <a:t>Integration des Vertriebsweges </a:t>
            </a:r>
            <a:r>
              <a:rPr lang="de-CH" altLang="en-US" sz="1800" b="1"/>
              <a:t>Reisebüro</a:t>
            </a:r>
            <a:r>
              <a:rPr lang="de-CH" altLang="en-US" sz="1800"/>
              <a:t> bei erfolgreich verlaufendem Test</a:t>
            </a:r>
          </a:p>
          <a:p>
            <a:pPr>
              <a:lnSpc>
                <a:spcPct val="90000"/>
              </a:lnSpc>
            </a:pPr>
            <a:r>
              <a:rPr lang="de-CH" altLang="en-US" sz="1800"/>
              <a:t>Verbesserung des Supports/Service für eine </a:t>
            </a:r>
            <a:r>
              <a:rPr lang="de-CH" altLang="en-US" sz="1800" b="1" i="1"/>
              <a:t>Mobile Sales Force</a:t>
            </a:r>
            <a:endParaRPr lang="de-CH" altLang="en-US" sz="18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B474-180F-4F04-BA2B-08558138EF06}" type="slidenum">
              <a:rPr lang="de-DE" altLang="en-US"/>
              <a:pPr/>
              <a:t>9</a:t>
            </a:fld>
            <a:endParaRPr lang="de-DE" altLang="en-US"/>
          </a:p>
        </p:txBody>
      </p:sp>
      <p:sp>
        <p:nvSpPr>
          <p:cNvPr id="609282" name="Rectangle 1026"/>
          <p:cNvSpPr>
            <a:spLocks noChangeArrowheads="1"/>
          </p:cNvSpPr>
          <p:nvPr/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9283" name="Rectangle 1027"/>
          <p:cNvSpPr>
            <a:spLocks noChangeArrowheads="1"/>
          </p:cNvSpPr>
          <p:nvPr/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928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Schritte des Vorgehens</a:t>
            </a:r>
          </a:p>
        </p:txBody>
      </p:sp>
      <p:sp>
        <p:nvSpPr>
          <p:cNvPr id="60928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556000" y="1362075"/>
            <a:ext cx="6086475" cy="4733925"/>
          </a:xfrm>
        </p:spPr>
        <p:txBody>
          <a:bodyPr/>
          <a:lstStyle/>
          <a:p>
            <a:pPr>
              <a:spcBef>
                <a:spcPct val="95000"/>
              </a:spcBef>
            </a:pPr>
            <a:r>
              <a:rPr lang="de-DE" altLang="en-US" i="1"/>
              <a:t>Wohin will das Unternehmen?    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steht die Informatik heute?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Technologien können wir nutzen?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Wo soll die Informatik in zwei Jahren stehen?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nehmen wir uns für die Informatik vor?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Welche Voraussetzungen müssen wir schaffen?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Wer macht was bis wann? </a:t>
            </a:r>
          </a:p>
          <a:p>
            <a:pPr>
              <a:spcBef>
                <a:spcPct val="95000"/>
              </a:spcBef>
            </a:pPr>
            <a:r>
              <a:rPr lang="de-DE" altLang="en-US" i="1"/>
              <a:t>Was wird es kosten?</a:t>
            </a:r>
          </a:p>
        </p:txBody>
      </p:sp>
      <p:sp>
        <p:nvSpPr>
          <p:cNvPr id="609286" name="AutoShape 1030"/>
          <p:cNvSpPr>
            <a:spLocks noChangeArrowheads="1"/>
          </p:cNvSpPr>
          <p:nvPr/>
        </p:nvSpPr>
        <p:spPr bwMode="auto">
          <a:xfrm rot="5400000">
            <a:off x="1990725" y="13335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Unternehmensstrategie</a:t>
            </a:r>
          </a:p>
        </p:txBody>
      </p:sp>
      <p:sp>
        <p:nvSpPr>
          <p:cNvPr id="609287" name="AutoShape 1031"/>
          <p:cNvSpPr>
            <a:spLocks noChangeArrowheads="1"/>
          </p:cNvSpPr>
          <p:nvPr/>
        </p:nvSpPr>
        <p:spPr bwMode="auto">
          <a:xfrm rot="5400000">
            <a:off x="1993107" y="727869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Standortbestimmung</a:t>
            </a:r>
          </a:p>
        </p:txBody>
      </p:sp>
      <p:sp>
        <p:nvSpPr>
          <p:cNvPr id="609288" name="AutoShape 1032"/>
          <p:cNvSpPr>
            <a:spLocks noChangeArrowheads="1"/>
          </p:cNvSpPr>
          <p:nvPr/>
        </p:nvSpPr>
        <p:spPr bwMode="auto">
          <a:xfrm rot="5400000">
            <a:off x="1992313" y="1335088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Technik-Trends</a:t>
            </a:r>
          </a:p>
        </p:txBody>
      </p:sp>
      <p:sp>
        <p:nvSpPr>
          <p:cNvPr id="609289" name="AutoShape 1033"/>
          <p:cNvSpPr>
            <a:spLocks noChangeArrowheads="1"/>
          </p:cNvSpPr>
          <p:nvPr/>
        </p:nvSpPr>
        <p:spPr bwMode="auto">
          <a:xfrm rot="5400000">
            <a:off x="1993106" y="1920082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Informatik-Vision</a:t>
            </a:r>
          </a:p>
        </p:txBody>
      </p:sp>
      <p:sp>
        <p:nvSpPr>
          <p:cNvPr id="609290" name="AutoShape 1034"/>
          <p:cNvSpPr>
            <a:spLocks noChangeArrowheads="1"/>
          </p:cNvSpPr>
          <p:nvPr/>
        </p:nvSpPr>
        <p:spPr bwMode="auto">
          <a:xfrm rot="5400000">
            <a:off x="1993900" y="2517775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Strategische Ziele</a:t>
            </a:r>
          </a:p>
        </p:txBody>
      </p:sp>
      <p:sp>
        <p:nvSpPr>
          <p:cNvPr id="609291" name="AutoShape 1035"/>
          <p:cNvSpPr>
            <a:spLocks noChangeArrowheads="1"/>
          </p:cNvSpPr>
          <p:nvPr/>
        </p:nvSpPr>
        <p:spPr bwMode="auto">
          <a:xfrm rot="5400000">
            <a:off x="1993107" y="3112294"/>
            <a:ext cx="715962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Erfolgsfaktoren</a:t>
            </a:r>
          </a:p>
        </p:txBody>
      </p:sp>
      <p:sp>
        <p:nvSpPr>
          <p:cNvPr id="609292" name="AutoShape 1036"/>
          <p:cNvSpPr>
            <a:spLocks noChangeArrowheads="1"/>
          </p:cNvSpPr>
          <p:nvPr/>
        </p:nvSpPr>
        <p:spPr bwMode="auto">
          <a:xfrm rot="5400000">
            <a:off x="1992313" y="3708400"/>
            <a:ext cx="717550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Maßnahmen</a:t>
            </a:r>
          </a:p>
        </p:txBody>
      </p:sp>
      <p:sp>
        <p:nvSpPr>
          <p:cNvPr id="609293" name="AutoShape 1037"/>
          <p:cNvSpPr>
            <a:spLocks noChangeArrowheads="1"/>
          </p:cNvSpPr>
          <p:nvPr/>
        </p:nvSpPr>
        <p:spPr bwMode="auto">
          <a:xfrm rot="5400000">
            <a:off x="1993106" y="4304507"/>
            <a:ext cx="715963" cy="2889250"/>
          </a:xfrm>
          <a:prstGeom prst="chevro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>
            <a:lvl1pPr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de-DE" altLang="en-US" sz="1800" b="1">
                <a:solidFill>
                  <a:srgbClr val="000000"/>
                </a:solidFill>
                <a:latin typeface="Comic Sans MS" pitchFamily="66" charset="0"/>
              </a:rPr>
              <a:t>Ressourcenbedarf</a:t>
            </a:r>
          </a:p>
        </p:txBody>
      </p:sp>
      <p:sp>
        <p:nvSpPr>
          <p:cNvPr id="609294" name="Rectangle 1038"/>
          <p:cNvSpPr>
            <a:spLocks noChangeArrowheads="1"/>
          </p:cNvSpPr>
          <p:nvPr/>
        </p:nvSpPr>
        <p:spPr bwMode="auto">
          <a:xfrm>
            <a:off x="752475" y="2419350"/>
            <a:ext cx="8686800" cy="6445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9295" name="Line 1039"/>
          <p:cNvSpPr>
            <a:spLocks noChangeShapeType="1"/>
          </p:cNvSpPr>
          <p:nvPr/>
        </p:nvSpPr>
        <p:spPr bwMode="auto">
          <a:xfrm flipH="1">
            <a:off x="228600" y="2971800"/>
            <a:ext cx="638175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9296" name="Line 1040"/>
          <p:cNvSpPr>
            <a:spLocks noChangeShapeType="1"/>
          </p:cNvSpPr>
          <p:nvPr/>
        </p:nvSpPr>
        <p:spPr bwMode="auto">
          <a:xfrm flipH="1">
            <a:off x="228600" y="5924550"/>
            <a:ext cx="638175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9297" name="Line 1041"/>
          <p:cNvSpPr>
            <a:spLocks noChangeShapeType="1"/>
          </p:cNvSpPr>
          <p:nvPr/>
        </p:nvSpPr>
        <p:spPr bwMode="auto">
          <a:xfrm flipV="1">
            <a:off x="533400" y="2962275"/>
            <a:ext cx="0" cy="29622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9298" name="Text Box 1042"/>
          <p:cNvSpPr txBox="1">
            <a:spLocks noChangeArrowheads="1"/>
          </p:cNvSpPr>
          <p:nvPr/>
        </p:nvSpPr>
        <p:spPr bwMode="auto">
          <a:xfrm rot="-5400000">
            <a:off x="-680243" y="4288631"/>
            <a:ext cx="24050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de-DE" altLang="en-US" sz="2000" b="1">
                <a:latin typeface="Arial Unicode MS" pitchFamily="34" charset="-128"/>
              </a:rPr>
              <a:t>Informatik-Strategie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IG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CC99"/>
      </a:accent1>
      <a:accent2>
        <a:srgbClr val="3366FF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5CE7"/>
      </a:accent6>
      <a:hlink>
        <a:srgbClr val="000099"/>
      </a:hlink>
      <a:folHlink>
        <a:srgbClr val="CC3300"/>
      </a:folHlink>
    </a:clrScheme>
    <a:fontScheme name="SIG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de-DE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ttaw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6699FF"/>
          </a:buClr>
          <a:buSzPct val="80000"/>
          <a:buFont typeface="Wingdings" pitchFamily="2" charset="2"/>
          <a:buNone/>
          <a:tabLst/>
          <a:defRPr kumimoji="0" lang="de-DE" alt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ttawa" pitchFamily="34" charset="0"/>
          </a:defRPr>
        </a:defPPr>
      </a:lstStyle>
    </a:lnDef>
  </a:objectDefaults>
  <a:extraClrSchemeLst>
    <a:extraClrScheme>
      <a:clrScheme name="S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Designs\SIG.pot</Template>
  <TotalTime>0</TotalTime>
  <Words>2540</Words>
  <Application>Microsoft Office PowerPoint</Application>
  <PresentationFormat>A4-Papier (210x297 mm)</PresentationFormat>
  <Paragraphs>786</Paragraphs>
  <Slides>54</Slides>
  <Notes>12</Notes>
  <HiddenSlides>22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54</vt:i4>
      </vt:variant>
    </vt:vector>
  </HeadingPairs>
  <TitlesOfParts>
    <vt:vector size="64" baseType="lpstr">
      <vt:lpstr>Arial Unicode MS</vt:lpstr>
      <vt:lpstr>Times New Roman</vt:lpstr>
      <vt:lpstr>Wingdings</vt:lpstr>
      <vt:lpstr>Webdings</vt:lpstr>
      <vt:lpstr>Frutiger</vt:lpstr>
      <vt:lpstr>Comic Sans MS</vt:lpstr>
      <vt:lpstr>Monotype Sorts</vt:lpstr>
      <vt:lpstr>Ottawa</vt:lpstr>
      <vt:lpstr>SIG</vt:lpstr>
      <vt:lpstr>Paint Shop Pro Image</vt:lpstr>
      <vt:lpstr>   Vorgehen zur Entwicklung einer Informatik-Strategie   </vt:lpstr>
      <vt:lpstr>Management Summary (1)</vt:lpstr>
      <vt:lpstr>Management Summary (2)</vt:lpstr>
      <vt:lpstr>Schritte des Vorgehens</vt:lpstr>
      <vt:lpstr>Unternehmensstrategie</vt:lpstr>
      <vt:lpstr>Schritte des Vorgehens</vt:lpstr>
      <vt:lpstr>Die Ausgangssituation - Handlungsbedarf</vt:lpstr>
      <vt:lpstr>Ausgangssituation – akuter Handlungszwang - Provision</vt:lpstr>
      <vt:lpstr>Schritte des Vorgehens</vt:lpstr>
      <vt:lpstr>Technik-Trends - Welche Technologien können wir nutzen? </vt:lpstr>
      <vt:lpstr>Technologien und ihre Reife - Prinzip</vt:lpstr>
      <vt:lpstr>Technologien und ihre Reife - Chancen und Risiken</vt:lpstr>
      <vt:lpstr>Technik-Trends - XML, J2EE und .Net </vt:lpstr>
      <vt:lpstr>Technik-Trends - Webservices</vt:lpstr>
      <vt:lpstr>Technik-Trends - Pattern &amp; model driven development</vt:lpstr>
      <vt:lpstr>Technik-Trends - Identity Management &amp; EAM</vt:lpstr>
      <vt:lpstr>Technik-Trends - Security &amp; Unternehmensintegration</vt:lpstr>
      <vt:lpstr>Schritte des Vorgehens</vt:lpstr>
      <vt:lpstr>Elemente der Informatik-Strategie</vt:lpstr>
      <vt:lpstr>Die Vision - Eine Reportage aus der Zukunft </vt:lpstr>
      <vt:lpstr>Die Vision - Eine Reportage aus der Zukunft (1) </vt:lpstr>
      <vt:lpstr>Die Vision - Eine Reportage aus der Zukunft (2) </vt:lpstr>
      <vt:lpstr>Schritte des Vorgehens</vt:lpstr>
      <vt:lpstr>Erfolgsbereiche</vt:lpstr>
      <vt:lpstr>Kooperationen - Vertriebspartnerschaften</vt:lpstr>
      <vt:lpstr>Kooperationen - Produktpartnerschaften</vt:lpstr>
      <vt:lpstr>Semantikreiche Produkte</vt:lpstr>
      <vt:lpstr>Was Ist Ein Produkt?</vt:lpstr>
      <vt:lpstr>Neue Produkte</vt:lpstr>
      <vt:lpstr>Sachversicherung</vt:lpstr>
      <vt:lpstr>Internationalisierung</vt:lpstr>
      <vt:lpstr>In- und Outsourcing</vt:lpstr>
      <vt:lpstr>Automatisierung</vt:lpstr>
      <vt:lpstr>Mitarbeiterwachstum</vt:lpstr>
      <vt:lpstr>Technologieentwicklung</vt:lpstr>
      <vt:lpstr>Flexible Reaktionen</vt:lpstr>
      <vt:lpstr>Unternehmensintelligenz</vt:lpstr>
      <vt:lpstr>Neue Kundensegmente</vt:lpstr>
      <vt:lpstr>Schritte des Vorgehens</vt:lpstr>
      <vt:lpstr>Anforderungsprofil der zukünftigen IT-Landschaft </vt:lpstr>
      <vt:lpstr>Anforderungsprofil - Mitarbeiter </vt:lpstr>
      <vt:lpstr>Anforderungsprofil - Prozesse </vt:lpstr>
      <vt:lpstr>Anforderungsprofil - Anwendungen </vt:lpstr>
      <vt:lpstr>IT-Systemlandschaft</vt:lpstr>
      <vt:lpstr>Anforderungsprofil - Technologie </vt:lpstr>
      <vt:lpstr>Anforderungsprofil - Strategie </vt:lpstr>
      <vt:lpstr>Schritte des Vorgehens</vt:lpstr>
      <vt:lpstr>Entscheidungsalternativen – Anwendungen</vt:lpstr>
      <vt:lpstr>Maßnahmen</vt:lpstr>
      <vt:lpstr>Provisionssystem Vorteile eines neuen Provisionssystems</vt:lpstr>
      <vt:lpstr>Projektstruktur – IT-Strategie</vt:lpstr>
      <vt:lpstr>Anforderungen an einen externen Partner</vt:lpstr>
      <vt:lpstr>Zeitplan – IT-Strategie und Provisionssystem</vt:lpstr>
      <vt:lpstr>Schlussbemerkung</vt:lpstr>
    </vt:vector>
  </TitlesOfParts>
  <Manager>Horst.Walther@Si-G.com</Manager>
  <Company>IT-Center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Vorgehen zur Entwicklung einer Informatik-Strategie</dc:title>
  <dc:subject>IT-Strategie</dc:subject>
  <dc:creator>Horst.Walther@Si-G.com</dc:creator>
  <cp:lastModifiedBy>Horst Walther</cp:lastModifiedBy>
  <cp:revision>775</cp:revision>
  <cp:lastPrinted>2002-02-21T07:40:36Z</cp:lastPrinted>
  <dcterms:created xsi:type="dcterms:W3CDTF">2001-11-13T08:18:59Z</dcterms:created>
  <dcterms:modified xsi:type="dcterms:W3CDTF">2016-01-25T17:45:53Z</dcterms:modified>
</cp:coreProperties>
</file>