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483" r:id="rId2"/>
    <p:sldId id="439" r:id="rId3"/>
    <p:sldId id="454" r:id="rId4"/>
    <p:sldId id="482" r:id="rId5"/>
    <p:sldId id="473" r:id="rId6"/>
  </p:sldIdLst>
  <p:sldSz cx="9601200" cy="6858000"/>
  <p:notesSz cx="6858000" cy="97726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  <a:srgbClr val="FFCC00"/>
    <a:srgbClr val="006699"/>
    <a:srgbClr val="333399"/>
    <a:srgbClr val="003366"/>
    <a:srgbClr val="0033CC"/>
    <a:srgbClr val="00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2495" autoAdjust="0"/>
    <p:restoredTop sz="94581" autoAdjust="0"/>
  </p:normalViewPr>
  <p:slideViewPr>
    <p:cSldViewPr snapToGrid="0" showGuides="1">
      <p:cViewPr>
        <p:scale>
          <a:sx n="100" d="100"/>
          <a:sy n="100" d="100"/>
        </p:scale>
        <p:origin x="-2442" y="-264"/>
      </p:cViewPr>
      <p:guideLst>
        <p:guide orient="horz" pos="1406"/>
        <p:guide orient="horz" pos="3994"/>
        <p:guide orient="horz" pos="570"/>
        <p:guide pos="4457"/>
        <p:guide pos="508"/>
        <p:guide pos="595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29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1850"/>
            <a:ext cx="5029200" cy="439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4907" rIns="91419" bIns="449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27113" y="849313"/>
            <a:ext cx="4802187" cy="3430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602561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77888" y="747713"/>
            <a:ext cx="5102225" cy="36449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28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1225" y="4638675"/>
            <a:ext cx="5032375" cy="4398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997" tIns="46806" rIns="91997" bIns="46806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9475" y="2667000"/>
            <a:ext cx="7121525" cy="60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en-US" noProof="0" smtClean="0"/>
              <a:t>Klicken Sie, um das Format des Titel-Masters zu bearbeiten.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26308" name="Line 4"/>
          <p:cNvSpPr>
            <a:spLocks noChangeShapeType="1"/>
          </p:cNvSpPr>
          <p:nvPr/>
        </p:nvSpPr>
        <p:spPr bwMode="auto">
          <a:xfrm>
            <a:off x="800100" y="6591300"/>
            <a:ext cx="8001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 rot="-5400000" flipH="1" flipV="1">
            <a:off x="263526" y="233362"/>
            <a:ext cx="368300" cy="384175"/>
          </a:xfrm>
          <a:prstGeom prst="rtTriangle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26310" name="Group 6"/>
          <p:cNvGrpSpPr>
            <a:grpSpLocks/>
          </p:cNvGrpSpPr>
          <p:nvPr/>
        </p:nvGrpSpPr>
        <p:grpSpPr bwMode="auto">
          <a:xfrm>
            <a:off x="8961438" y="6248400"/>
            <a:ext cx="455612" cy="415925"/>
            <a:chOff x="2839" y="288"/>
            <a:chExt cx="274" cy="262"/>
          </a:xfrm>
        </p:grpSpPr>
        <p:sp>
          <p:nvSpPr>
            <p:cNvPr id="226311" name="AutoShape 7"/>
            <p:cNvSpPr>
              <a:spLocks noChangeArrowheads="1"/>
            </p:cNvSpPr>
            <p:nvPr/>
          </p:nvSpPr>
          <p:spPr bwMode="auto">
            <a:xfrm rot="10800000" flipV="1">
              <a:off x="2839" y="288"/>
              <a:ext cx="231" cy="232"/>
            </a:xfrm>
            <a:prstGeom prst="rtTriangl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312" name="Text Box 8"/>
            <p:cNvSpPr txBox="1">
              <a:spLocks noChangeArrowheads="1"/>
            </p:cNvSpPr>
            <p:nvPr/>
          </p:nvSpPr>
          <p:spPr bwMode="auto">
            <a:xfrm>
              <a:off x="2860" y="396"/>
              <a:ext cx="25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 altLang="en-US" sz="1000">
                  <a:solidFill>
                    <a:srgbClr val="F7F4EF"/>
                  </a:solidFill>
                </a:rPr>
                <a:t>SIG</a:t>
              </a:r>
              <a:endParaRPr lang="de-DE" altLang="en-US" sz="700">
                <a:solidFill>
                  <a:srgbClr val="DDDDDD"/>
                </a:solidFill>
              </a:endParaRPr>
            </a:p>
          </p:txBody>
        </p:sp>
      </p:grpSp>
      <p:sp>
        <p:nvSpPr>
          <p:cNvPr id="226313" name="Line 9"/>
          <p:cNvSpPr>
            <a:spLocks noChangeShapeType="1"/>
          </p:cNvSpPr>
          <p:nvPr/>
        </p:nvSpPr>
        <p:spPr bwMode="auto">
          <a:xfrm>
            <a:off x="804863" y="2590800"/>
            <a:ext cx="0" cy="7620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1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657600"/>
            <a:ext cx="1439863" cy="533400"/>
          </a:xfrm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1700"/>
            </a:lvl1pPr>
          </a:lstStyle>
          <a:p>
            <a:pPr lvl="0"/>
            <a:r>
              <a:rPr lang="de-DE" altLang="en-US" noProof="0" smtClean="0"/>
              <a:t>Klicken Sie, um das Logo einzufügen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AC92C5-D110-42D2-9F61-1A86C4476748}" type="slidenum">
              <a:rPr lang="en-US" altLang="en-US"/>
              <a:pPr/>
              <a:t>‹Nr.›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19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0213" y="277813"/>
            <a:ext cx="2020887" cy="57419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2788" y="277813"/>
            <a:ext cx="5915025" cy="57419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4CCE65-C3CC-4770-9EDE-809EB1D1D2DD}" type="slidenum">
              <a:rPr lang="en-US" altLang="en-US"/>
              <a:pPr/>
              <a:t>‹Nr.›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59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4846E6-CD2F-456D-9B7F-1E2411B3F2DA}" type="slidenum">
              <a:rPr lang="en-US" altLang="en-US"/>
              <a:pPr/>
              <a:t>‹Nr.›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88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825" y="4406900"/>
            <a:ext cx="81613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8825" y="2906713"/>
            <a:ext cx="81613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63A2D8-DCE2-40A3-B0B2-DF8EFB69A375}" type="slidenum">
              <a:rPr lang="en-US" altLang="en-US"/>
              <a:pPr/>
              <a:t>‹Nr.›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20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20725" y="1143000"/>
            <a:ext cx="3963988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37113" y="1143000"/>
            <a:ext cx="3963987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A5EC35-7F8B-40DD-A42E-FF440266C04F}" type="slidenum">
              <a:rPr lang="en-US" altLang="en-US"/>
              <a:pPr/>
              <a:t>‹Nr.›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72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9425" y="274638"/>
            <a:ext cx="86423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9425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4244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997784-8B96-4E61-8603-0B572FDE7768}" type="slidenum">
              <a:rPr lang="en-US" altLang="en-US"/>
              <a:pPr/>
              <a:t>‹Nr.›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99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7C339E-9EED-4FD1-8D9E-98409DA743E4}" type="slidenum">
              <a:rPr lang="en-US" altLang="en-US"/>
              <a:pPr/>
              <a:t>‹Nr.›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03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8E0302-E533-4012-8272-07F2CB3CAE0A}" type="slidenum">
              <a:rPr lang="en-US" altLang="en-US"/>
              <a:pPr/>
              <a:t>‹Nr.›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94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9425" y="273050"/>
            <a:ext cx="31591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54438" y="273050"/>
            <a:ext cx="53673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9425" y="1435100"/>
            <a:ext cx="31591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32F11C-BE27-47D2-8E98-1542D81F22EA}" type="slidenum">
              <a:rPr lang="en-US" altLang="en-US"/>
              <a:pPr/>
              <a:t>‹Nr.›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16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1188" y="4800600"/>
            <a:ext cx="57610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81188" y="612775"/>
            <a:ext cx="57610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81188" y="5367338"/>
            <a:ext cx="57610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77FE9B-510F-4556-9E65-DF076BA0A79E}" type="slidenum">
              <a:rPr lang="en-US" altLang="en-US"/>
              <a:pPr/>
              <a:t>‹Nr.›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57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277813"/>
            <a:ext cx="80883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Master-Titelformat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43000"/>
            <a:ext cx="808037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</p:txBody>
      </p:sp>
      <p:sp>
        <p:nvSpPr>
          <p:cNvPr id="225284" name="Line 4"/>
          <p:cNvSpPr>
            <a:spLocks noChangeShapeType="1"/>
          </p:cNvSpPr>
          <p:nvPr/>
        </p:nvSpPr>
        <p:spPr bwMode="auto">
          <a:xfrm>
            <a:off x="800100" y="6591300"/>
            <a:ext cx="8001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285" name="AutoShape 5"/>
          <p:cNvSpPr>
            <a:spLocks noChangeArrowheads="1"/>
          </p:cNvSpPr>
          <p:nvPr/>
        </p:nvSpPr>
        <p:spPr bwMode="auto">
          <a:xfrm rot="-5400000" flipH="1" flipV="1">
            <a:off x="263526" y="233362"/>
            <a:ext cx="368300" cy="384175"/>
          </a:xfrm>
          <a:prstGeom prst="rtTriangle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286" name="AutoShape 6"/>
          <p:cNvSpPr>
            <a:spLocks noChangeArrowheads="1"/>
          </p:cNvSpPr>
          <p:nvPr/>
        </p:nvSpPr>
        <p:spPr bwMode="auto">
          <a:xfrm rot="10800000" flipV="1">
            <a:off x="8961438" y="6248400"/>
            <a:ext cx="384175" cy="368300"/>
          </a:xfrm>
          <a:prstGeom prst="rtTriangle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8986838" y="6400800"/>
            <a:ext cx="469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>
                <a:solidFill>
                  <a:srgbClr val="F7F4EF"/>
                </a:solidFill>
              </a:rPr>
              <a:t>SIG</a:t>
            </a:r>
            <a:endParaRPr lang="de-DE" altLang="en-US" sz="1200">
              <a:solidFill>
                <a:srgbClr val="DDDDDD"/>
              </a:solidFill>
            </a:endParaRPr>
          </a:p>
        </p:txBody>
      </p:sp>
      <p:sp>
        <p:nvSpPr>
          <p:cNvPr id="2252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0225" y="6343650"/>
            <a:ext cx="200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 b="1">
                <a:solidFill>
                  <a:srgbClr val="C0C0C0"/>
                </a:solidFill>
              </a:defRPr>
            </a:lvl1pPr>
          </a:lstStyle>
          <a:p>
            <a:fld id="{26E1168B-C0BE-46BF-87CB-AA434D544405}" type="slidenum">
              <a:rPr lang="en-US" altLang="en-US"/>
              <a:pPr/>
              <a:t>‹Nr.›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2252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725" y="6324600"/>
            <a:ext cx="30400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>
                <a:solidFill>
                  <a:srgbClr val="C0C0C0"/>
                </a:solidFill>
              </a:defRPr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ebdings" pitchFamily="18" charset="2"/>
        <a:buChar char="8"/>
        <a:defRPr sz="16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ingdings" pitchFamily="2" charset="2"/>
        <a:buChar char="ú"/>
        <a:defRPr sz="14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ingdings" pitchFamily="2" charset="2"/>
        <a:buChar char="n"/>
        <a:defRPr sz="1200">
          <a:solidFill>
            <a:schemeClr val="tx1"/>
          </a:solidFill>
          <a:latin typeface="Arial Unicode MS" pitchFamily="34" charset="-128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ingdings" pitchFamily="2" charset="2"/>
        <a:buChar char="n"/>
        <a:defRPr sz="1200">
          <a:solidFill>
            <a:schemeClr val="tx1"/>
          </a:solidFill>
          <a:latin typeface="Arial Unicode MS" pitchFamily="34" charset="-128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ingdings" pitchFamily="2" charset="2"/>
        <a:buChar char="n"/>
        <a:defRPr sz="1200">
          <a:solidFill>
            <a:schemeClr val="tx1"/>
          </a:solidFill>
          <a:latin typeface="Arial Unicode MS" pitchFamily="34" charset="-128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ingdings" pitchFamily="2" charset="2"/>
        <a:buChar char="n"/>
        <a:defRPr sz="1200">
          <a:solidFill>
            <a:schemeClr val="tx1"/>
          </a:solidFill>
          <a:latin typeface="Arial Unicode MS" pitchFamily="34" charset="-128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ingdings" pitchFamily="2" charset="2"/>
        <a:buChar char="n"/>
        <a:defRPr sz="1200">
          <a:solidFill>
            <a:schemeClr val="tx1"/>
          </a:solidFill>
          <a:latin typeface="Arial Unicode MS" pitchFamily="34" charset="-128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9475" y="2667000"/>
            <a:ext cx="7761288" cy="609600"/>
          </a:xfrm>
        </p:spPr>
        <p:txBody>
          <a:bodyPr/>
          <a:lstStyle/>
          <a:p>
            <a:r>
              <a:rPr lang="de-DE" altLang="en-US" sz="3200" b="0"/>
              <a:t/>
            </a:r>
            <a:br>
              <a:rPr lang="de-DE" altLang="en-US" sz="3200" b="0"/>
            </a:br>
            <a:r>
              <a:rPr lang="de-DE" altLang="en-US" sz="3200" b="0"/>
              <a:t>„</a:t>
            </a:r>
            <a:r>
              <a:rPr lang="en-GB" altLang="en-US">
                <a:cs typeface="Times New Roman" pitchFamily="18" charset="0"/>
              </a:rPr>
              <a:t>Praktische Übung – Ihre Situation</a:t>
            </a:r>
            <a:r>
              <a:rPr lang="de-DE" altLang="en-US" sz="3200" b="0"/>
              <a:t>”</a:t>
            </a:r>
            <a:br>
              <a:rPr lang="de-DE" altLang="en-US" sz="3200" b="0"/>
            </a:br>
            <a:endParaRPr lang="de-DE" altLang="en-US" sz="3200" b="0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de-DE" altLang="en-US" sz="1400"/>
              <a:t>Version 1.0</a:t>
            </a:r>
          </a:p>
        </p:txBody>
      </p:sp>
      <p:sp>
        <p:nvSpPr>
          <p:cNvPr id="331781" name="Rectangle 5"/>
          <p:cNvSpPr>
            <a:spLocks noChangeArrowheads="1"/>
          </p:cNvSpPr>
          <p:nvPr/>
        </p:nvSpPr>
        <p:spPr bwMode="auto">
          <a:xfrm>
            <a:off x="823913" y="5554663"/>
            <a:ext cx="799306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700E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3006C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>
            <a:lvl1pPr defTabSz="690563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defTabSz="690563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defTabSz="690563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defTabSz="690563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defTabSz="690563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457200" defTabSz="690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914400" defTabSz="690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1371600" defTabSz="690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1828800" defTabSz="690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de-DE" altLang="en-US" sz="1200" b="1">
                <a:solidFill>
                  <a:schemeClr val="tx2"/>
                </a:solidFill>
                <a:latin typeface="Arial Unicode MS" pitchFamily="34" charset="-128"/>
              </a:rPr>
              <a:t>Dienstag, 04.10.2005, Achat Plaza Hotel in Offenbach </a:t>
            </a:r>
          </a:p>
        </p:txBody>
      </p:sp>
      <p:pic>
        <p:nvPicPr>
          <p:cNvPr id="33178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4191000"/>
            <a:ext cx="3200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1783" name="Text Box 7"/>
          <p:cNvSpPr txBox="1">
            <a:spLocks noChangeArrowheads="1"/>
          </p:cNvSpPr>
          <p:nvPr/>
        </p:nvSpPr>
        <p:spPr bwMode="auto">
          <a:xfrm>
            <a:off x="3686175" y="4240213"/>
            <a:ext cx="4497388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800"/>
              </a:spcAft>
            </a:pPr>
            <a:r>
              <a:rPr lang="de-DE" altLang="en-US" sz="1400" b="1">
                <a:latin typeface="Arial" pitchFamily="34" charset="0"/>
              </a:rPr>
              <a:t>Dr. Horst Walther, SiG Software Integration GmbH:</a:t>
            </a:r>
            <a:r>
              <a:rPr lang="de-DE" altLang="en-US" sz="1400" b="1">
                <a:latin typeface="Univers-CondensedBold" charset="0"/>
              </a:rPr>
              <a:t> </a:t>
            </a:r>
            <a:endParaRPr lang="de-DE" altLang="en-US" sz="1400" b="1"/>
          </a:p>
          <a:p>
            <a:r>
              <a:rPr lang="de-DE" altLang="en-US" sz="1400" b="1"/>
              <a:t>17:00 – 17:45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Übersicht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Ermittlung der unternehmensspezifischen IST-Situation (mittels offener Fragen)</a:t>
            </a:r>
          </a:p>
          <a:p>
            <a:r>
              <a:rPr lang="de-DE" altLang="en-US"/>
              <a:t>Vorstellung der Kernpunkte</a:t>
            </a:r>
          </a:p>
          <a:p>
            <a:r>
              <a:rPr lang="de-DE" altLang="en-US"/>
              <a:t>Auswertung und gemeinsame Diskussion</a:t>
            </a:r>
          </a:p>
          <a:p>
            <a:r>
              <a:rPr lang="de-DE" altLang="en-US"/>
              <a:t>Erarbeitung eines Leitfadens</a:t>
            </a:r>
          </a:p>
          <a:p>
            <a:pPr lvl="1"/>
            <a:r>
              <a:rPr lang="de-DE" altLang="en-US"/>
              <a:t>Handlungsempfehlungen zur Umsetzung in der Praxis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200"/>
              <a:t>Ermittlung der unternehmensspezifischen IST-Situation (1)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de-DE" altLang="en-US"/>
              <a:t>Beschreiben Sie bitte kurz Ihre </a:t>
            </a:r>
            <a:r>
              <a:rPr lang="de-DE" altLang="en-US" b="1"/>
              <a:t>Unternehmenssituation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/>
              <a:t>z.B. Branche, Größe, national/international</a:t>
            </a:r>
          </a:p>
          <a:p>
            <a:pPr marL="381000" indent="-381000">
              <a:lnSpc>
                <a:spcPct val="90000"/>
              </a:lnSpc>
            </a:pPr>
            <a:r>
              <a:rPr lang="de-DE" altLang="en-US"/>
              <a:t>Beschreiben Sie bitte kurz Ihre </a:t>
            </a:r>
            <a:r>
              <a:rPr lang="de-DE" altLang="en-US" b="1"/>
              <a:t>IT-Landschaft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/>
              <a:t>z.B. Kernsysteme Anwendungen, Kernsysteme Betriebssysteme, Nutzerzahlen</a:t>
            </a:r>
          </a:p>
          <a:p>
            <a:pPr marL="381000" indent="-381000">
              <a:lnSpc>
                <a:spcPct val="90000"/>
              </a:lnSpc>
            </a:pPr>
            <a:r>
              <a:rPr lang="de-DE" altLang="en-US"/>
              <a:t>Beschreiben Sie bitte kurz Ihre </a:t>
            </a:r>
            <a:r>
              <a:rPr lang="de-DE" altLang="en-US" b="1"/>
              <a:t>Motivation</a:t>
            </a:r>
            <a:r>
              <a:rPr lang="de-DE" altLang="en-US"/>
              <a:t> zur Beschäftigung mit dem Identity &amp; Access Management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/>
              <a:t>z.B. Kostenminimierung, Prozessoptimierung, Sicherheitsaspekte, interne/externe Auflagen</a:t>
            </a:r>
          </a:p>
          <a:p>
            <a:pPr marL="381000" indent="-381000">
              <a:lnSpc>
                <a:spcPct val="90000"/>
              </a:lnSpc>
            </a:pPr>
            <a:r>
              <a:rPr lang="de-DE" altLang="en-US"/>
              <a:t>Beschreiben Sie bitte kurz die Struktur / Organisationsgrad der </a:t>
            </a:r>
            <a:r>
              <a:rPr lang="de-DE" altLang="en-US" b="1"/>
              <a:t>Berechtigungsverwaltung</a:t>
            </a:r>
            <a:r>
              <a:rPr lang="de-DE" altLang="en-US"/>
              <a:t> in Ihrem Unternehmen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/>
              <a:t>z.B. </a:t>
            </a:r>
            <a:r>
              <a:rPr lang="de-DE" altLang="en-US" b="1"/>
              <a:t>Antragsverfahren</a:t>
            </a:r>
            <a:r>
              <a:rPr lang="de-DE" altLang="en-US"/>
              <a:t> (standardisiert / systemspezifisch, elektronisch/Papier)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 b="1"/>
              <a:t>Genehmigungsverfahren</a:t>
            </a:r>
            <a:r>
              <a:rPr lang="de-DE" altLang="en-US"/>
              <a:t> (standardisiert / systemspezifisch)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 b="1"/>
              <a:t>Berechtigungsstruktur</a:t>
            </a:r>
            <a:r>
              <a:rPr lang="de-DE" altLang="en-US"/>
              <a:t> (Einzelrechte, Gruppen, Geschäftsrollen)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 b="1"/>
              <a:t>Anbindung</a:t>
            </a:r>
            <a:r>
              <a:rPr lang="de-DE" altLang="en-US"/>
              <a:t> an die Mitarbeiter- und Organisationsdaten (eindeutiger Schlüssel)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 b="1"/>
              <a:t>Auswertungen</a:t>
            </a:r>
            <a:r>
              <a:rPr lang="de-DE" altLang="en-US"/>
              <a:t> (systemübergreifendes Berechtigungskonto, Antragsstatus, Historie, kritische Rechte, Abweichungen)</a:t>
            </a:r>
          </a:p>
          <a:p>
            <a:pPr marL="762000" lvl="1" indent="-304800">
              <a:lnSpc>
                <a:spcPct val="90000"/>
              </a:lnSpc>
            </a:pPr>
            <a:endParaRPr lang="de-D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200"/>
              <a:t>Ermittlung der unternehmensspezifischen IST-Situation (2)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de-DE" altLang="en-US"/>
              <a:t>Beschreiben Sie bitte kurz die organisatorischen </a:t>
            </a:r>
            <a:r>
              <a:rPr lang="de-DE" altLang="en-US" b="1"/>
              <a:t>Rahmenbedingungen</a:t>
            </a:r>
            <a:r>
              <a:rPr lang="de-DE" altLang="en-US"/>
              <a:t> in Ihrem Unternehmen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/>
              <a:t>z.B. Vollständigkeit von Mitarbeiterdaten (intern / extern, eindeutiger Schlüssel)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/>
              <a:t>Unterschriftenregelung (Mitarbeiter &lt;-&gt; Vorgesetzten-Struktur, Vertreterregelungen, Projektorganisation)</a:t>
            </a:r>
          </a:p>
          <a:p>
            <a:pPr marL="381000" indent="-381000">
              <a:lnSpc>
                <a:spcPct val="90000"/>
              </a:lnSpc>
            </a:pPr>
            <a:r>
              <a:rPr lang="de-DE" altLang="en-US"/>
              <a:t>Beschreiben Sie bitte kurz die </a:t>
            </a:r>
            <a:r>
              <a:rPr lang="de-DE" altLang="en-US" b="1"/>
              <a:t>Einbindung</a:t>
            </a:r>
            <a:r>
              <a:rPr lang="de-DE" altLang="en-US"/>
              <a:t> von Kunden / Partnern / Lieferanten in die Berechtigungsverwaltung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/>
              <a:t>z.B. Zugriff auf IT-Systeme (Information/Transaktionen)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/>
              <a:t>Kommunikationsmittel (elektronisch/Papier)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/>
              <a:t>Anbindung an die Berechtigungsverwaltung 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/>
              <a:t>Möglichkeit zur Auswertung und Nachvollziehbarkeit</a:t>
            </a:r>
          </a:p>
          <a:p>
            <a:pPr marL="381000" indent="-381000">
              <a:lnSpc>
                <a:spcPct val="90000"/>
              </a:lnSpc>
            </a:pPr>
            <a:r>
              <a:rPr lang="de-DE" altLang="en-US"/>
              <a:t>Beschreiben Sie bitte kurz Ihre Hauptanforderungen an die </a:t>
            </a:r>
            <a:r>
              <a:rPr lang="de-DE" altLang="en-US" b="1"/>
              <a:t>Komponenten</a:t>
            </a:r>
            <a:r>
              <a:rPr lang="de-DE" altLang="en-US"/>
              <a:t> 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/>
              <a:t>Antragsverfahren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/>
              <a:t>Genehmigungsverfahren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/>
              <a:t>Administration</a:t>
            </a:r>
          </a:p>
          <a:p>
            <a:pPr marL="762000" lvl="1" indent="-304800">
              <a:lnSpc>
                <a:spcPct val="90000"/>
              </a:lnSpc>
            </a:pPr>
            <a:r>
              <a:rPr lang="de-DE" altLang="en-US"/>
              <a:t>Evidenz</a:t>
            </a:r>
          </a:p>
          <a:p>
            <a:pPr marL="762000" lvl="1" indent="-304800">
              <a:lnSpc>
                <a:spcPct val="90000"/>
              </a:lnSpc>
            </a:pPr>
            <a:endParaRPr lang="de-D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400"/>
              <a:t>Fragen, Anregungen, Hinweise?</a:t>
            </a:r>
          </a:p>
        </p:txBody>
      </p:sp>
      <p:graphicFrame>
        <p:nvGraphicFramePr>
          <p:cNvPr id="309252" name="Object 4"/>
          <p:cNvGraphicFramePr>
            <a:graphicFrameLocks noChangeAspect="1"/>
          </p:cNvGraphicFramePr>
          <p:nvPr>
            <p:ph idx="1"/>
          </p:nvPr>
        </p:nvGraphicFramePr>
        <p:xfrm>
          <a:off x="3832225" y="1582738"/>
          <a:ext cx="1857375" cy="399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56" name="Clip" r:id="rId4" imgW="1857600" imgH="3995640" progId="MS_ClipArt_Gallery.2">
                  <p:embed/>
                </p:oleObj>
              </mc:Choice>
              <mc:Fallback>
                <p:oleObj name="Clip" r:id="rId4" imgW="1857600" imgH="39956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1582738"/>
                        <a:ext cx="1857375" cy="3995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54" name="AutoShape 6"/>
          <p:cNvSpPr>
            <a:spLocks noChangeArrowheads="1"/>
          </p:cNvSpPr>
          <p:nvPr/>
        </p:nvSpPr>
        <p:spPr bwMode="auto">
          <a:xfrm>
            <a:off x="5781675" y="628650"/>
            <a:ext cx="1828800" cy="1220788"/>
          </a:xfrm>
          <a:prstGeom prst="cloudCallout">
            <a:avLst>
              <a:gd name="adj1" fmla="val -20833"/>
              <a:gd name="adj2" fmla="val 168333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/>
            <a:endParaRPr lang="de-DE" altLang="en-US"/>
          </a:p>
        </p:txBody>
      </p:sp>
      <p:sp>
        <p:nvSpPr>
          <p:cNvPr id="309255" name="Text Box 7"/>
          <p:cNvSpPr txBox="1">
            <a:spLocks noChangeArrowheads="1"/>
          </p:cNvSpPr>
          <p:nvPr/>
        </p:nvSpPr>
        <p:spPr bwMode="auto">
          <a:xfrm>
            <a:off x="6100763" y="863600"/>
            <a:ext cx="12255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de-DE" altLang="en-US" sz="1600" b="1"/>
              <a:t>Vielen</a:t>
            </a:r>
          </a:p>
          <a:p>
            <a:r>
              <a:rPr lang="de-DE" altLang="en-US" sz="1600" b="1"/>
              <a:t>       Dank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 Prä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CC99"/>
      </a:accent1>
      <a:accent2>
        <a:srgbClr val="3366FF"/>
      </a:accent2>
      <a:accent3>
        <a:srgbClr val="FFFFFF"/>
      </a:accent3>
      <a:accent4>
        <a:srgbClr val="000000"/>
      </a:accent4>
      <a:accent5>
        <a:srgbClr val="FFE2CA"/>
      </a:accent5>
      <a:accent6>
        <a:srgbClr val="2D5CE7"/>
      </a:accent6>
      <a:hlink>
        <a:srgbClr val="000099"/>
      </a:hlink>
      <a:folHlink>
        <a:srgbClr val="CC3300"/>
      </a:folHlink>
    </a:clrScheme>
    <a:fontScheme name="SIG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6699FF"/>
          </a:buClr>
          <a:buSzPct val="80000"/>
          <a:buFont typeface="Wingdings" pitchFamily="2" charset="2"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6699FF"/>
          </a:buClr>
          <a:buSzPct val="80000"/>
          <a:buFont typeface="Wingdings" pitchFamily="2" charset="2"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SIG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Einstellungen\Horst Walther\Anwendungsdaten\Microsoft\Vorlagen\SIG Präsentation.pot</Template>
  <TotalTime>0</TotalTime>
  <Pages>1</Pages>
  <Words>269</Words>
  <Application>Microsoft Office PowerPoint</Application>
  <PresentationFormat>Benutzerdefiniert</PresentationFormat>
  <Paragraphs>41</Paragraphs>
  <Slides>5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Arial</vt:lpstr>
      <vt:lpstr>Arial Unicode MS</vt:lpstr>
      <vt:lpstr>Wingdings</vt:lpstr>
      <vt:lpstr>Webdings</vt:lpstr>
      <vt:lpstr>Times New Roman</vt:lpstr>
      <vt:lpstr>Univers-CondensedBold</vt:lpstr>
      <vt:lpstr>SIG Präsentation</vt:lpstr>
      <vt:lpstr>Microsoft Clip Gallery</vt:lpstr>
      <vt:lpstr> „Praktische Übung – Ihre Situation” </vt:lpstr>
      <vt:lpstr>Übersicht</vt:lpstr>
      <vt:lpstr>Ermittlung der unternehmensspezifischen IST-Situation (1)</vt:lpstr>
      <vt:lpstr>Ermittlung der unternehmensspezifischen IST-Situation (2)</vt:lpstr>
      <vt:lpstr>Fragen, Anregungen, Hinweise?</vt:lpstr>
    </vt:vector>
  </TitlesOfParts>
  <Manager>Stefan Nyfeler</Manager>
  <Company>Mercer Management Consulting,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Regelkreis ARM</dc:title>
  <dc:subject>Seminar MC</dc:subject>
  <dc:creator>Nicole Kleff</dc:creator>
  <cp:lastModifiedBy>Horst Walther</cp:lastModifiedBy>
  <cp:revision>445</cp:revision>
  <cp:lastPrinted>2002-11-27T17:12:29Z</cp:lastPrinted>
  <dcterms:created xsi:type="dcterms:W3CDTF">2000-07-31T15:03:56Z</dcterms:created>
  <dcterms:modified xsi:type="dcterms:W3CDTF">2016-01-25T18:11:47Z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fzeichnungsdatum">
    <vt:lpwstr>20.02.2001</vt:lpwstr>
  </property>
  <property fmtid="{D5CDD505-2E9C-101B-9397-08002B2CF9AE}" pid="3" name="Bearbeiter">
    <vt:lpwstr>Dr. Horst Walther</vt:lpwstr>
  </property>
</Properties>
</file>