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sldIdLst>
    <p:sldId id="322" r:id="rId2"/>
    <p:sldId id="425" r:id="rId3"/>
    <p:sldId id="406" r:id="rId4"/>
    <p:sldId id="407" r:id="rId5"/>
    <p:sldId id="403" r:id="rId6"/>
    <p:sldId id="404" r:id="rId7"/>
    <p:sldId id="405" r:id="rId8"/>
    <p:sldId id="414" r:id="rId9"/>
    <p:sldId id="408" r:id="rId10"/>
    <p:sldId id="411" r:id="rId11"/>
    <p:sldId id="415" r:id="rId12"/>
    <p:sldId id="412" r:id="rId13"/>
    <p:sldId id="422" r:id="rId14"/>
    <p:sldId id="423" r:id="rId15"/>
    <p:sldId id="421" r:id="rId16"/>
    <p:sldId id="409" r:id="rId17"/>
    <p:sldId id="416" r:id="rId18"/>
    <p:sldId id="424" r:id="rId19"/>
    <p:sldId id="417" r:id="rId20"/>
    <p:sldId id="418" r:id="rId21"/>
    <p:sldId id="419" r:id="rId22"/>
    <p:sldId id="426" r:id="rId23"/>
    <p:sldId id="428" r:id="rId24"/>
    <p:sldId id="427" r:id="rId25"/>
    <p:sldId id="429" r:id="rId26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808080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7" autoAdjust="0"/>
    <p:restoredTop sz="94737" autoAdjust="0"/>
  </p:normalViewPr>
  <p:slideViewPr>
    <p:cSldViewPr showGuides="1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1339" y="-58"/>
      </p:cViewPr>
      <p:guideLst>
        <p:guide orient="horz" pos="3080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93081-7D27-49B4-B1E0-19EB4086BA40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624CF034-2FEF-4170-88CD-DD92017B1573}">
      <dgm:prSet phldrT="[Text]"/>
      <dgm:spPr/>
      <dgm:t>
        <a:bodyPr/>
        <a:lstStyle/>
        <a:p>
          <a:r>
            <a:rPr lang="de-DE" dirty="0" smtClean="0"/>
            <a:t>Single </a:t>
          </a:r>
          <a:r>
            <a:rPr lang="de-DE" dirty="0" err="1" smtClean="0"/>
            <a:t>Sign</a:t>
          </a:r>
          <a:r>
            <a:rPr lang="de-DE" dirty="0" smtClean="0"/>
            <a:t> On</a:t>
          </a:r>
          <a:endParaRPr lang="de-DE" dirty="0"/>
        </a:p>
      </dgm:t>
    </dgm:pt>
    <dgm:pt modelId="{D478A9BF-876C-4799-A977-70B42A555BE2}" type="parTrans" cxnId="{295845D9-6410-4715-B10B-801ED582FF01}">
      <dgm:prSet/>
      <dgm:spPr/>
      <dgm:t>
        <a:bodyPr/>
        <a:lstStyle/>
        <a:p>
          <a:endParaRPr lang="de-DE"/>
        </a:p>
      </dgm:t>
    </dgm:pt>
    <dgm:pt modelId="{9AF7D377-4334-4173-9FDC-843E70919296}" type="sibTrans" cxnId="{295845D9-6410-4715-B10B-801ED582FF01}">
      <dgm:prSet/>
      <dgm:spPr/>
      <dgm:t>
        <a:bodyPr/>
        <a:lstStyle/>
        <a:p>
          <a:endParaRPr lang="de-DE"/>
        </a:p>
      </dgm:t>
    </dgm:pt>
    <dgm:pt modelId="{B4E4E3A7-5B29-4666-9C05-335AF433E00F}">
      <dgm:prSet phldrT="[Text]" custT="1"/>
      <dgm:spPr/>
      <dgm:t>
        <a:bodyPr/>
        <a:lstStyle/>
        <a:p>
          <a:r>
            <a:rPr lang="de-DE" sz="900" b="1" dirty="0" smtClean="0">
              <a:solidFill>
                <a:schemeClr val="tx1"/>
              </a:solidFill>
            </a:rPr>
            <a:t>Integrierte Identität</a:t>
          </a:r>
          <a:endParaRPr lang="de-DE" sz="900" b="1" dirty="0">
            <a:solidFill>
              <a:schemeClr val="tx1"/>
            </a:solidFill>
          </a:endParaRPr>
        </a:p>
      </dgm:t>
    </dgm:pt>
    <dgm:pt modelId="{A2C9AC55-E95D-4ACB-A663-D1065738BED6}" type="parTrans" cxnId="{315AF6F8-A639-4E12-AFD5-9D563F7AC401}">
      <dgm:prSet/>
      <dgm:spPr/>
      <dgm:t>
        <a:bodyPr/>
        <a:lstStyle/>
        <a:p>
          <a:endParaRPr lang="de-DE"/>
        </a:p>
      </dgm:t>
    </dgm:pt>
    <dgm:pt modelId="{A50EE74D-10F9-41DF-B696-ECCC74C7EF03}" type="sibTrans" cxnId="{315AF6F8-A639-4E12-AFD5-9D563F7AC401}">
      <dgm:prSet/>
      <dgm:spPr/>
      <dgm:t>
        <a:bodyPr/>
        <a:lstStyle/>
        <a:p>
          <a:endParaRPr lang="de-DE"/>
        </a:p>
      </dgm:t>
    </dgm:pt>
    <dgm:pt modelId="{572D696A-2C84-4AC0-ACC5-222CC9C491C8}">
      <dgm:prSet phldrT="[Text]" custT="1"/>
      <dgm:spPr/>
      <dgm:t>
        <a:bodyPr/>
        <a:lstStyle/>
        <a:p>
          <a:r>
            <a:rPr lang="de-DE" sz="900" b="1" dirty="0" smtClean="0"/>
            <a:t>Starke Authentifizierung</a:t>
          </a:r>
          <a:endParaRPr lang="de-DE" sz="900" b="1" dirty="0"/>
        </a:p>
      </dgm:t>
    </dgm:pt>
    <dgm:pt modelId="{E8B154E9-562E-4FF0-A93A-8487C05F540A}" type="parTrans" cxnId="{E32C7AA7-AD15-4051-ACBC-948FA4CA6A26}">
      <dgm:prSet/>
      <dgm:spPr/>
      <dgm:t>
        <a:bodyPr/>
        <a:lstStyle/>
        <a:p>
          <a:endParaRPr lang="de-DE"/>
        </a:p>
      </dgm:t>
    </dgm:pt>
    <dgm:pt modelId="{5FA1F2FD-3F8B-4BEB-867C-1165C7BF7217}" type="sibTrans" cxnId="{E32C7AA7-AD15-4051-ACBC-948FA4CA6A26}">
      <dgm:prSet/>
      <dgm:spPr/>
      <dgm:t>
        <a:bodyPr/>
        <a:lstStyle/>
        <a:p>
          <a:endParaRPr lang="de-DE"/>
        </a:p>
      </dgm:t>
    </dgm:pt>
    <dgm:pt modelId="{1CE3C0F3-BC63-403C-B9FE-9B403C53EAE3}">
      <dgm:prSet phldrT="[Text]" custT="1"/>
      <dgm:spPr/>
      <dgm:t>
        <a:bodyPr/>
        <a:lstStyle/>
        <a:p>
          <a:r>
            <a:rPr lang="de-DE" sz="800" b="1" dirty="0" err="1" smtClean="0"/>
            <a:t>Anwendungs</a:t>
          </a:r>
          <a:r>
            <a:rPr lang="de-DE" sz="800" b="1" dirty="0" smtClean="0"/>
            <a:t> </a:t>
          </a:r>
          <a:r>
            <a:rPr lang="de-DE" sz="800" b="1" dirty="0" err="1" smtClean="0"/>
            <a:t>sicherheits</a:t>
          </a:r>
          <a:r>
            <a:rPr lang="de-DE" sz="800" b="1" dirty="0" smtClean="0"/>
            <a:t> </a:t>
          </a:r>
          <a:r>
            <a:rPr lang="de-DE" sz="800" b="1" dirty="0" err="1" smtClean="0"/>
            <a:t>infrastruktur</a:t>
          </a:r>
          <a:endParaRPr lang="de-DE" sz="800" b="1" dirty="0"/>
        </a:p>
      </dgm:t>
    </dgm:pt>
    <dgm:pt modelId="{E6C0035F-1EF8-4300-BC32-853EB02948AF}" type="parTrans" cxnId="{CD0080CD-EF15-4540-AA40-014E8A43FD4E}">
      <dgm:prSet/>
      <dgm:spPr/>
      <dgm:t>
        <a:bodyPr/>
        <a:lstStyle/>
        <a:p>
          <a:endParaRPr lang="de-DE"/>
        </a:p>
      </dgm:t>
    </dgm:pt>
    <dgm:pt modelId="{50764DAC-61C5-4E95-B657-C2669F01C436}" type="sibTrans" cxnId="{CD0080CD-EF15-4540-AA40-014E8A43FD4E}">
      <dgm:prSet/>
      <dgm:spPr/>
      <dgm:t>
        <a:bodyPr/>
        <a:lstStyle/>
        <a:p>
          <a:endParaRPr lang="de-DE"/>
        </a:p>
      </dgm:t>
    </dgm:pt>
    <dgm:pt modelId="{967F7805-DC9D-433E-8339-6E210C873D83}">
      <dgm:prSet phldrT="[Text]" custT="1"/>
      <dgm:spPr/>
      <dgm:t>
        <a:bodyPr/>
        <a:lstStyle/>
        <a:p>
          <a:r>
            <a:rPr lang="de-DE" sz="900" b="1" i="0" baseline="0" dirty="0" smtClean="0"/>
            <a:t>Identity</a:t>
          </a:r>
        </a:p>
        <a:p>
          <a:r>
            <a:rPr lang="de-DE" sz="900" b="1" i="0" baseline="0" dirty="0" smtClean="0"/>
            <a:t>Federation</a:t>
          </a:r>
          <a:endParaRPr lang="de-DE" sz="900" b="1" i="0" baseline="0" dirty="0"/>
        </a:p>
      </dgm:t>
    </dgm:pt>
    <dgm:pt modelId="{BBF58F76-266E-43EC-8C09-7028AB8609FC}" type="parTrans" cxnId="{54CEB73E-2353-4AEA-AB2B-275F9F0EE020}">
      <dgm:prSet/>
      <dgm:spPr/>
      <dgm:t>
        <a:bodyPr/>
        <a:lstStyle/>
        <a:p>
          <a:endParaRPr lang="de-DE"/>
        </a:p>
      </dgm:t>
    </dgm:pt>
    <dgm:pt modelId="{8CAACC52-CE09-4752-AEF7-19418E368110}" type="sibTrans" cxnId="{54CEB73E-2353-4AEA-AB2B-275F9F0EE020}">
      <dgm:prSet/>
      <dgm:spPr/>
      <dgm:t>
        <a:bodyPr/>
        <a:lstStyle/>
        <a:p>
          <a:endParaRPr lang="de-DE"/>
        </a:p>
      </dgm:t>
    </dgm:pt>
    <dgm:pt modelId="{D98DF63F-A866-4268-81D8-D41574798C8A}" type="pres">
      <dgm:prSet presAssocID="{50993081-7D27-49B4-B1E0-19EB4086BA4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9F438EF-3417-4E7E-B55D-BFFDA58CD7AB}" type="pres">
      <dgm:prSet presAssocID="{624CF034-2FEF-4170-88CD-DD92017B1573}" presName="centerShape" presStyleLbl="node0" presStyleIdx="0" presStyleCnt="1"/>
      <dgm:spPr/>
      <dgm:t>
        <a:bodyPr/>
        <a:lstStyle/>
        <a:p>
          <a:endParaRPr lang="de-DE"/>
        </a:p>
      </dgm:t>
    </dgm:pt>
    <dgm:pt modelId="{5E91D662-FF4B-4470-8A4F-51B7AACE3B21}" type="pres">
      <dgm:prSet presAssocID="{B4E4E3A7-5B29-4666-9C05-335AF433E0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EA3C0C-3FCD-4A27-8FD3-2742F85F43BC}" type="pres">
      <dgm:prSet presAssocID="{B4E4E3A7-5B29-4666-9C05-335AF433E00F}" presName="dummy" presStyleCnt="0"/>
      <dgm:spPr/>
    </dgm:pt>
    <dgm:pt modelId="{B66F9F5A-F570-41B6-A5A0-E0BE81971826}" type="pres">
      <dgm:prSet presAssocID="{A50EE74D-10F9-41DF-B696-ECCC74C7EF03}" presName="sibTrans" presStyleLbl="sibTrans2D1" presStyleIdx="0" presStyleCnt="4"/>
      <dgm:spPr/>
      <dgm:t>
        <a:bodyPr/>
        <a:lstStyle/>
        <a:p>
          <a:endParaRPr lang="de-DE"/>
        </a:p>
      </dgm:t>
    </dgm:pt>
    <dgm:pt modelId="{DA8962AE-C1A0-4261-876F-B4F421507BE1}" type="pres">
      <dgm:prSet presAssocID="{572D696A-2C84-4AC0-ACC5-222CC9C491C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8A775E-C285-40C6-8ADC-4B4E85616623}" type="pres">
      <dgm:prSet presAssocID="{572D696A-2C84-4AC0-ACC5-222CC9C491C8}" presName="dummy" presStyleCnt="0"/>
      <dgm:spPr/>
    </dgm:pt>
    <dgm:pt modelId="{D7103B7D-68A7-492B-A759-E0D01AB65AD6}" type="pres">
      <dgm:prSet presAssocID="{5FA1F2FD-3F8B-4BEB-867C-1165C7BF7217}" presName="sibTrans" presStyleLbl="sibTrans2D1" presStyleIdx="1" presStyleCnt="4"/>
      <dgm:spPr/>
      <dgm:t>
        <a:bodyPr/>
        <a:lstStyle/>
        <a:p>
          <a:endParaRPr lang="de-DE"/>
        </a:p>
      </dgm:t>
    </dgm:pt>
    <dgm:pt modelId="{4B09499C-893F-4F9F-BCC4-4B9BCD4FDE62}" type="pres">
      <dgm:prSet presAssocID="{1CE3C0F3-BC63-403C-B9FE-9B403C53EA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0DB8E6-FE55-4B0C-845C-21B9D8D3370A}" type="pres">
      <dgm:prSet presAssocID="{1CE3C0F3-BC63-403C-B9FE-9B403C53EAE3}" presName="dummy" presStyleCnt="0"/>
      <dgm:spPr/>
    </dgm:pt>
    <dgm:pt modelId="{A0E89CD2-983A-4DF0-962B-47F17C3513A3}" type="pres">
      <dgm:prSet presAssocID="{50764DAC-61C5-4E95-B657-C2669F01C436}" presName="sibTrans" presStyleLbl="sibTrans2D1" presStyleIdx="2" presStyleCnt="4"/>
      <dgm:spPr/>
      <dgm:t>
        <a:bodyPr/>
        <a:lstStyle/>
        <a:p>
          <a:endParaRPr lang="de-DE"/>
        </a:p>
      </dgm:t>
    </dgm:pt>
    <dgm:pt modelId="{F58EB625-F361-4D75-B2F0-11C5B1162F4F}" type="pres">
      <dgm:prSet presAssocID="{967F7805-DC9D-433E-8339-6E210C873D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58D340A-6BC8-41D2-ACD8-E0EEE34AA5F9}" type="pres">
      <dgm:prSet presAssocID="{967F7805-DC9D-433E-8339-6E210C873D83}" presName="dummy" presStyleCnt="0"/>
      <dgm:spPr/>
    </dgm:pt>
    <dgm:pt modelId="{8D04589E-F8F0-4AAC-84D4-9967B6FF9DFA}" type="pres">
      <dgm:prSet presAssocID="{8CAACC52-CE09-4752-AEF7-19418E368110}" presName="sibTrans" presStyleLbl="sibTrans2D1" presStyleIdx="3" presStyleCnt="4"/>
      <dgm:spPr/>
      <dgm:t>
        <a:bodyPr/>
        <a:lstStyle/>
        <a:p>
          <a:endParaRPr lang="de-DE"/>
        </a:p>
      </dgm:t>
    </dgm:pt>
  </dgm:ptLst>
  <dgm:cxnLst>
    <dgm:cxn modelId="{E32C7AA7-AD15-4051-ACBC-948FA4CA6A26}" srcId="{624CF034-2FEF-4170-88CD-DD92017B1573}" destId="{572D696A-2C84-4AC0-ACC5-222CC9C491C8}" srcOrd="1" destOrd="0" parTransId="{E8B154E9-562E-4FF0-A93A-8487C05F540A}" sibTransId="{5FA1F2FD-3F8B-4BEB-867C-1165C7BF7217}"/>
    <dgm:cxn modelId="{C979D403-B487-40B8-B1C6-6C3E4B6E2C73}" type="presOf" srcId="{B4E4E3A7-5B29-4666-9C05-335AF433E00F}" destId="{5E91D662-FF4B-4470-8A4F-51B7AACE3B21}" srcOrd="0" destOrd="0" presId="urn:microsoft.com/office/officeart/2005/8/layout/radial6"/>
    <dgm:cxn modelId="{0A8EB0D3-66AE-4B1B-BF3A-32B1CE24F1B2}" type="presOf" srcId="{50993081-7D27-49B4-B1E0-19EB4086BA40}" destId="{D98DF63F-A866-4268-81D8-D41574798C8A}" srcOrd="0" destOrd="0" presId="urn:microsoft.com/office/officeart/2005/8/layout/radial6"/>
    <dgm:cxn modelId="{3F3A20DB-96D8-41DB-8724-1503444E96E2}" type="presOf" srcId="{50764DAC-61C5-4E95-B657-C2669F01C436}" destId="{A0E89CD2-983A-4DF0-962B-47F17C3513A3}" srcOrd="0" destOrd="0" presId="urn:microsoft.com/office/officeart/2005/8/layout/radial6"/>
    <dgm:cxn modelId="{D6F1AB1B-2F2D-4DD0-815C-DE75202FF476}" type="presOf" srcId="{8CAACC52-CE09-4752-AEF7-19418E368110}" destId="{8D04589E-F8F0-4AAC-84D4-9967B6FF9DFA}" srcOrd="0" destOrd="0" presId="urn:microsoft.com/office/officeart/2005/8/layout/radial6"/>
    <dgm:cxn modelId="{295845D9-6410-4715-B10B-801ED582FF01}" srcId="{50993081-7D27-49B4-B1E0-19EB4086BA40}" destId="{624CF034-2FEF-4170-88CD-DD92017B1573}" srcOrd="0" destOrd="0" parTransId="{D478A9BF-876C-4799-A977-70B42A555BE2}" sibTransId="{9AF7D377-4334-4173-9FDC-843E70919296}"/>
    <dgm:cxn modelId="{54CEB73E-2353-4AEA-AB2B-275F9F0EE020}" srcId="{624CF034-2FEF-4170-88CD-DD92017B1573}" destId="{967F7805-DC9D-433E-8339-6E210C873D83}" srcOrd="3" destOrd="0" parTransId="{BBF58F76-266E-43EC-8C09-7028AB8609FC}" sibTransId="{8CAACC52-CE09-4752-AEF7-19418E368110}"/>
    <dgm:cxn modelId="{33587636-A53B-4D17-B1F8-2C0341843577}" type="presOf" srcId="{624CF034-2FEF-4170-88CD-DD92017B1573}" destId="{E9F438EF-3417-4E7E-B55D-BFFDA58CD7AB}" srcOrd="0" destOrd="0" presId="urn:microsoft.com/office/officeart/2005/8/layout/radial6"/>
    <dgm:cxn modelId="{A2E50ACF-FC2B-45FE-9C02-82E788ABD1BF}" type="presOf" srcId="{572D696A-2C84-4AC0-ACC5-222CC9C491C8}" destId="{DA8962AE-C1A0-4261-876F-B4F421507BE1}" srcOrd="0" destOrd="0" presId="urn:microsoft.com/office/officeart/2005/8/layout/radial6"/>
    <dgm:cxn modelId="{596F03FF-CB7D-4F4D-944B-02580E7DCD5F}" type="presOf" srcId="{A50EE74D-10F9-41DF-B696-ECCC74C7EF03}" destId="{B66F9F5A-F570-41B6-A5A0-E0BE81971826}" srcOrd="0" destOrd="0" presId="urn:microsoft.com/office/officeart/2005/8/layout/radial6"/>
    <dgm:cxn modelId="{315AF6F8-A639-4E12-AFD5-9D563F7AC401}" srcId="{624CF034-2FEF-4170-88CD-DD92017B1573}" destId="{B4E4E3A7-5B29-4666-9C05-335AF433E00F}" srcOrd="0" destOrd="0" parTransId="{A2C9AC55-E95D-4ACB-A663-D1065738BED6}" sibTransId="{A50EE74D-10F9-41DF-B696-ECCC74C7EF03}"/>
    <dgm:cxn modelId="{CD0080CD-EF15-4540-AA40-014E8A43FD4E}" srcId="{624CF034-2FEF-4170-88CD-DD92017B1573}" destId="{1CE3C0F3-BC63-403C-B9FE-9B403C53EAE3}" srcOrd="2" destOrd="0" parTransId="{E6C0035F-1EF8-4300-BC32-853EB02948AF}" sibTransId="{50764DAC-61C5-4E95-B657-C2669F01C436}"/>
    <dgm:cxn modelId="{0F9B8539-AE95-4C4E-878B-BD5389ED324B}" type="presOf" srcId="{5FA1F2FD-3F8B-4BEB-867C-1165C7BF7217}" destId="{D7103B7D-68A7-492B-A759-E0D01AB65AD6}" srcOrd="0" destOrd="0" presId="urn:microsoft.com/office/officeart/2005/8/layout/radial6"/>
    <dgm:cxn modelId="{0AA5CF54-1002-438F-8DC5-278AD3B0D015}" type="presOf" srcId="{1CE3C0F3-BC63-403C-B9FE-9B403C53EAE3}" destId="{4B09499C-893F-4F9F-BCC4-4B9BCD4FDE62}" srcOrd="0" destOrd="0" presId="urn:microsoft.com/office/officeart/2005/8/layout/radial6"/>
    <dgm:cxn modelId="{DB59CCFC-58E9-4409-B5F4-6C1061FAB5E4}" type="presOf" srcId="{967F7805-DC9D-433E-8339-6E210C873D83}" destId="{F58EB625-F361-4D75-B2F0-11C5B1162F4F}" srcOrd="0" destOrd="0" presId="urn:microsoft.com/office/officeart/2005/8/layout/radial6"/>
    <dgm:cxn modelId="{7A2B0884-F778-4ECB-86AE-A702EC581F5D}" type="presParOf" srcId="{D98DF63F-A866-4268-81D8-D41574798C8A}" destId="{E9F438EF-3417-4E7E-B55D-BFFDA58CD7AB}" srcOrd="0" destOrd="0" presId="urn:microsoft.com/office/officeart/2005/8/layout/radial6"/>
    <dgm:cxn modelId="{51ED59C3-D18D-40C4-B0DE-A9E6C4180D0A}" type="presParOf" srcId="{D98DF63F-A866-4268-81D8-D41574798C8A}" destId="{5E91D662-FF4B-4470-8A4F-51B7AACE3B21}" srcOrd="1" destOrd="0" presId="urn:microsoft.com/office/officeart/2005/8/layout/radial6"/>
    <dgm:cxn modelId="{E5944D46-FC1B-4F30-972E-1980A0D9BC5B}" type="presParOf" srcId="{D98DF63F-A866-4268-81D8-D41574798C8A}" destId="{68EA3C0C-3FCD-4A27-8FD3-2742F85F43BC}" srcOrd="2" destOrd="0" presId="urn:microsoft.com/office/officeart/2005/8/layout/radial6"/>
    <dgm:cxn modelId="{ACA23847-B099-450C-9F20-A79ADC76BD23}" type="presParOf" srcId="{D98DF63F-A866-4268-81D8-D41574798C8A}" destId="{B66F9F5A-F570-41B6-A5A0-E0BE81971826}" srcOrd="3" destOrd="0" presId="urn:microsoft.com/office/officeart/2005/8/layout/radial6"/>
    <dgm:cxn modelId="{8F760CF6-6F5D-473E-B9E8-2165FFE68717}" type="presParOf" srcId="{D98DF63F-A866-4268-81D8-D41574798C8A}" destId="{DA8962AE-C1A0-4261-876F-B4F421507BE1}" srcOrd="4" destOrd="0" presId="urn:microsoft.com/office/officeart/2005/8/layout/radial6"/>
    <dgm:cxn modelId="{0BF40D66-C091-4D7B-90E9-E697D9EFB1A8}" type="presParOf" srcId="{D98DF63F-A866-4268-81D8-D41574798C8A}" destId="{B78A775E-C285-40C6-8ADC-4B4E85616623}" srcOrd="5" destOrd="0" presId="urn:microsoft.com/office/officeart/2005/8/layout/radial6"/>
    <dgm:cxn modelId="{74A7B9C5-BA35-40E6-BF9C-80CC59CC9469}" type="presParOf" srcId="{D98DF63F-A866-4268-81D8-D41574798C8A}" destId="{D7103B7D-68A7-492B-A759-E0D01AB65AD6}" srcOrd="6" destOrd="0" presId="urn:microsoft.com/office/officeart/2005/8/layout/radial6"/>
    <dgm:cxn modelId="{2C320F95-A8BA-4353-BA4D-692EE7952FF6}" type="presParOf" srcId="{D98DF63F-A866-4268-81D8-D41574798C8A}" destId="{4B09499C-893F-4F9F-BCC4-4B9BCD4FDE62}" srcOrd="7" destOrd="0" presId="urn:microsoft.com/office/officeart/2005/8/layout/radial6"/>
    <dgm:cxn modelId="{C78FE969-A3AA-4014-9034-99C3FFE2518B}" type="presParOf" srcId="{D98DF63F-A866-4268-81D8-D41574798C8A}" destId="{240DB8E6-FE55-4B0C-845C-21B9D8D3370A}" srcOrd="8" destOrd="0" presId="urn:microsoft.com/office/officeart/2005/8/layout/radial6"/>
    <dgm:cxn modelId="{A19AD8C8-0BA6-40D6-92C4-20D5513DEBD8}" type="presParOf" srcId="{D98DF63F-A866-4268-81D8-D41574798C8A}" destId="{A0E89CD2-983A-4DF0-962B-47F17C3513A3}" srcOrd="9" destOrd="0" presId="urn:microsoft.com/office/officeart/2005/8/layout/radial6"/>
    <dgm:cxn modelId="{245C6988-48CC-408F-BFFA-12EB87D00275}" type="presParOf" srcId="{D98DF63F-A866-4268-81D8-D41574798C8A}" destId="{F58EB625-F361-4D75-B2F0-11C5B1162F4F}" srcOrd="10" destOrd="0" presId="urn:microsoft.com/office/officeart/2005/8/layout/radial6"/>
    <dgm:cxn modelId="{6E1F01ED-526E-42E2-9C2B-A9059FDEA7D4}" type="presParOf" srcId="{D98DF63F-A866-4268-81D8-D41574798C8A}" destId="{F58D340A-6BC8-41D2-ACD8-E0EEE34AA5F9}" srcOrd="11" destOrd="0" presId="urn:microsoft.com/office/officeart/2005/8/layout/radial6"/>
    <dgm:cxn modelId="{3B7D77DD-8077-47A2-98FA-9D5993D1A524}" type="presParOf" srcId="{D98DF63F-A866-4268-81D8-D41574798C8A}" destId="{8D04589E-F8F0-4AAC-84D4-9967B6FF9DFA}" srcOrd="12" destOrd="0" presId="urn:microsoft.com/office/officeart/2005/8/layout/radial6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4589E-F8F0-4AAC-84D4-9967B6FF9DFA}">
      <dsp:nvSpPr>
        <dsp:cNvPr id="0" name=""/>
        <dsp:cNvSpPr/>
      </dsp:nvSpPr>
      <dsp:spPr>
        <a:xfrm>
          <a:off x="695576" y="509832"/>
          <a:ext cx="3392010" cy="3392010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89CD2-983A-4DF0-962B-47F17C3513A3}">
      <dsp:nvSpPr>
        <dsp:cNvPr id="0" name=""/>
        <dsp:cNvSpPr/>
      </dsp:nvSpPr>
      <dsp:spPr>
        <a:xfrm>
          <a:off x="695576" y="509832"/>
          <a:ext cx="3392010" cy="3392010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3">
            <a:hueOff val="0"/>
            <a:satOff val="0"/>
            <a:lumOff val="-6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03B7D-68A7-492B-A759-E0D01AB65AD6}">
      <dsp:nvSpPr>
        <dsp:cNvPr id="0" name=""/>
        <dsp:cNvSpPr/>
      </dsp:nvSpPr>
      <dsp:spPr>
        <a:xfrm>
          <a:off x="695576" y="509832"/>
          <a:ext cx="3392010" cy="3392010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3">
            <a:hueOff val="0"/>
            <a:satOff val="0"/>
            <a:lumOff val="-3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F9F5A-F570-41B6-A5A0-E0BE81971826}">
      <dsp:nvSpPr>
        <dsp:cNvPr id="0" name=""/>
        <dsp:cNvSpPr/>
      </dsp:nvSpPr>
      <dsp:spPr>
        <a:xfrm>
          <a:off x="695576" y="509832"/>
          <a:ext cx="3392010" cy="3392010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438EF-3417-4E7E-B55D-BFFDA58CD7AB}">
      <dsp:nvSpPr>
        <dsp:cNvPr id="0" name=""/>
        <dsp:cNvSpPr/>
      </dsp:nvSpPr>
      <dsp:spPr>
        <a:xfrm>
          <a:off x="1610347" y="1424602"/>
          <a:ext cx="1562469" cy="15624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Single </a:t>
          </a:r>
          <a:r>
            <a:rPr lang="de-DE" sz="2400" kern="1200" dirty="0" err="1" smtClean="0"/>
            <a:t>Sign</a:t>
          </a:r>
          <a:r>
            <a:rPr lang="de-DE" sz="2400" kern="1200" dirty="0" smtClean="0"/>
            <a:t> On</a:t>
          </a:r>
          <a:endParaRPr lang="de-DE" sz="2400" kern="1200" dirty="0"/>
        </a:p>
      </dsp:txBody>
      <dsp:txXfrm>
        <a:off x="1839165" y="1653420"/>
        <a:ext cx="1104833" cy="1104833"/>
      </dsp:txXfrm>
    </dsp:sp>
    <dsp:sp modelId="{5E91D662-FF4B-4470-8A4F-51B7AACE3B21}">
      <dsp:nvSpPr>
        <dsp:cNvPr id="0" name=""/>
        <dsp:cNvSpPr/>
      </dsp:nvSpPr>
      <dsp:spPr>
        <a:xfrm>
          <a:off x="1844717" y="2342"/>
          <a:ext cx="1093728" cy="10937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Integrierte Identität</a:t>
          </a:r>
          <a:endParaRPr lang="de-DE" sz="900" b="1" kern="1200" dirty="0">
            <a:solidFill>
              <a:schemeClr val="tx1"/>
            </a:solidFill>
          </a:endParaRPr>
        </a:p>
      </dsp:txBody>
      <dsp:txXfrm>
        <a:off x="2004890" y="162515"/>
        <a:ext cx="773382" cy="773382"/>
      </dsp:txXfrm>
    </dsp:sp>
    <dsp:sp modelId="{DA8962AE-C1A0-4261-876F-B4F421507BE1}">
      <dsp:nvSpPr>
        <dsp:cNvPr id="0" name=""/>
        <dsp:cNvSpPr/>
      </dsp:nvSpPr>
      <dsp:spPr>
        <a:xfrm>
          <a:off x="3501348" y="1658973"/>
          <a:ext cx="1093728" cy="1093728"/>
        </a:xfrm>
        <a:prstGeom prst="ellipse">
          <a:avLst/>
        </a:prstGeom>
        <a:solidFill>
          <a:schemeClr val="accent3">
            <a:hueOff val="0"/>
            <a:satOff val="0"/>
            <a:lumOff val="-3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/>
            <a:t>Starke Authentifizierung</a:t>
          </a:r>
          <a:endParaRPr lang="de-DE" sz="900" b="1" kern="1200" dirty="0"/>
        </a:p>
      </dsp:txBody>
      <dsp:txXfrm>
        <a:off x="3661521" y="1819146"/>
        <a:ext cx="773382" cy="773382"/>
      </dsp:txXfrm>
    </dsp:sp>
    <dsp:sp modelId="{4B09499C-893F-4F9F-BCC4-4B9BCD4FDE62}">
      <dsp:nvSpPr>
        <dsp:cNvPr id="0" name=""/>
        <dsp:cNvSpPr/>
      </dsp:nvSpPr>
      <dsp:spPr>
        <a:xfrm>
          <a:off x="1844717" y="3315604"/>
          <a:ext cx="1093728" cy="1093728"/>
        </a:xfrm>
        <a:prstGeom prst="ellipse">
          <a:avLst/>
        </a:prstGeom>
        <a:solidFill>
          <a:schemeClr val="accent3">
            <a:hueOff val="0"/>
            <a:satOff val="0"/>
            <a:lumOff val="-66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b="1" kern="1200" dirty="0" err="1" smtClean="0"/>
            <a:t>Anwendungs</a:t>
          </a:r>
          <a:r>
            <a:rPr lang="de-DE" sz="800" b="1" kern="1200" dirty="0" smtClean="0"/>
            <a:t> </a:t>
          </a:r>
          <a:r>
            <a:rPr lang="de-DE" sz="800" b="1" kern="1200" dirty="0" err="1" smtClean="0"/>
            <a:t>sicherheits</a:t>
          </a:r>
          <a:r>
            <a:rPr lang="de-DE" sz="800" b="1" kern="1200" dirty="0" smtClean="0"/>
            <a:t> </a:t>
          </a:r>
          <a:r>
            <a:rPr lang="de-DE" sz="800" b="1" kern="1200" dirty="0" err="1" smtClean="0"/>
            <a:t>infrastruktur</a:t>
          </a:r>
          <a:endParaRPr lang="de-DE" sz="800" b="1" kern="1200" dirty="0"/>
        </a:p>
      </dsp:txBody>
      <dsp:txXfrm>
        <a:off x="2004890" y="3475777"/>
        <a:ext cx="773382" cy="773382"/>
      </dsp:txXfrm>
    </dsp:sp>
    <dsp:sp modelId="{F58EB625-F361-4D75-B2F0-11C5B1162F4F}">
      <dsp:nvSpPr>
        <dsp:cNvPr id="0" name=""/>
        <dsp:cNvSpPr/>
      </dsp:nvSpPr>
      <dsp:spPr>
        <a:xfrm>
          <a:off x="188086" y="1658973"/>
          <a:ext cx="1093728" cy="1093728"/>
        </a:xfrm>
        <a:prstGeom prst="ellipse">
          <a:avLst/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i="0" kern="1200" baseline="0" dirty="0" smtClean="0"/>
            <a:t>Identity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i="0" kern="1200" baseline="0" dirty="0" smtClean="0"/>
            <a:t>Federation</a:t>
          </a:r>
          <a:endParaRPr lang="de-DE" sz="900" b="1" i="0" kern="1200" baseline="0" dirty="0"/>
        </a:p>
      </dsp:txBody>
      <dsp:txXfrm>
        <a:off x="348259" y="1819146"/>
        <a:ext cx="773382" cy="77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79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5288"/>
            <a:ext cx="2879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1D845F-47BB-4711-970A-AB2C04BD30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853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Serverbasierend hat auch eine Client Komponente</a:t>
            </a:r>
          </a:p>
          <a:p>
            <a:r>
              <a:rPr lang="de-DE" altLang="en-US" smtClean="0"/>
              <a:t>Serverbasierend: zentrales Repository</a:t>
            </a:r>
          </a:p>
          <a:p>
            <a:r>
              <a:rPr lang="de-DE" altLang="en-US" smtClean="0"/>
              <a:t>Clientbasiert kann unsicher sein, wenn nicht smartcard-basiert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KDC= Key distribution center</a:t>
            </a:r>
          </a:p>
          <a:p>
            <a:r>
              <a:rPr lang="de-DE" altLang="en-US" smtClean="0"/>
              <a:t>Unix &amp; Windows : fast kompatibel</a:t>
            </a:r>
          </a:p>
          <a:p>
            <a:r>
              <a:rPr lang="de-DE" altLang="en-US" smtClean="0"/>
              <a:t>Immer  komplex</a:t>
            </a:r>
          </a:p>
          <a:p>
            <a:r>
              <a:rPr lang="de-DE" altLang="en-US" smtClean="0"/>
              <a:t>x.509: Identity Infrastruktur ist zusätzlich erforderlich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Federatio nicht schwieriug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Kerberos: geringe Marktreife aber technisch superreif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Infrastruktur: Wenn Samrtcards</a:t>
            </a:r>
          </a:p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z="1100" b="1" smtClean="0"/>
              <a:t>Anwendungssicherheits-infrastruktur: Architektur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Partner als Id-Provider? Wie gut ist mein Partner intern organsiert?</a:t>
            </a:r>
          </a:p>
          <a:p>
            <a:r>
              <a:rPr lang="de-DE" altLang="en-US" smtClean="0"/>
              <a:t>Auditing: </a:t>
            </a:r>
          </a:p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IdM Marktstudie kcp Herbst 2006</a:t>
            </a:r>
          </a:p>
          <a:p>
            <a:r>
              <a:rPr lang="de-DE" altLang="en-US" smtClean="0"/>
              <a:t>Investitionen: Nur in Provisioning wird mehr investiert als in SSO</a:t>
            </a:r>
          </a:p>
          <a:p>
            <a:r>
              <a:rPr lang="de-DE" altLang="en-US" smtClean="0"/>
              <a:t>80 Teilnehmer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Kerberos in Teilbereichen 100% (kommt mit Windows mit)</a:t>
            </a:r>
          </a:p>
          <a:p>
            <a:r>
              <a:rPr lang="de-DE" altLang="en-US" smtClean="0"/>
              <a:t>Taktisch server- oder client-basiert</a:t>
            </a:r>
          </a:p>
          <a:p>
            <a:r>
              <a:rPr lang="de-DE" altLang="en-US" smtClean="0"/>
              <a:t>Strategisch: Federation</a:t>
            </a:r>
          </a:p>
          <a:p>
            <a:r>
              <a:rPr lang="de-DE" altLang="en-US" smtClean="0"/>
              <a:t>Nicht gleichberechtigt</a:t>
            </a:r>
          </a:p>
          <a:p>
            <a:r>
              <a:rPr lang="de-DE" altLang="en-US" smtClean="0"/>
              <a:t>Kerberos: sehr technisch, hoher Integrationsaufwand: Kerberize</a:t>
            </a:r>
          </a:p>
          <a:p>
            <a:r>
              <a:rPr lang="de-DE" altLang="en-US" smtClean="0"/>
              <a:t>Federation-Potential noch nicht begriffen</a:t>
            </a:r>
          </a:p>
          <a:p>
            <a:endParaRPr lang="de-DE" altLang="en-US" smtClean="0"/>
          </a:p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Business Need bei Mazda sehr hoch!</a:t>
            </a:r>
          </a:p>
          <a:p>
            <a:r>
              <a:rPr lang="de-DE" altLang="en-US" smtClean="0"/>
              <a:t>Security: </a:t>
            </a:r>
          </a:p>
          <a:p>
            <a:r>
              <a:rPr lang="de-DE" altLang="en-US" smtClean="0"/>
              <a:t>Compliance: unklar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1413" indent="-22701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8613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5813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3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0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74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4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DF2047-AEAD-413A-8D8C-BFEA6C8042D6}" type="slidenum">
              <a:rPr lang="de-DE" altLang="en-US" smtClean="0"/>
              <a:pPr eaLnBrk="1" hangingPunct="1"/>
              <a:t>6</a:t>
            </a:fld>
            <a:endParaRPr lang="de-DE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76300" y="731838"/>
            <a:ext cx="4889500" cy="36671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4643438"/>
            <a:ext cx="4876800" cy="4400550"/>
          </a:xfrm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Umfrage: Komfort wird unterschätzt</a:t>
            </a:r>
          </a:p>
          <a:p>
            <a:r>
              <a:rPr lang="de-DE" altLang="en-US" smtClean="0"/>
              <a:t>SSO führt irgendwann zur starken Authentifizierung, aber besser umgekehrt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smtClean="0"/>
              <a:t>Justifying the costs.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5" name="Picture 8" descr="kcp-logo-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237288"/>
            <a:ext cx="2381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68313" y="6237288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4C677DC-FE4F-483A-8974-53CE411DBE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3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1CCF233-77E2-4028-AA84-571C4DD836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91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DC3C212D-2AA7-47F9-93D6-CEDACE8DB9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5431096-996B-4D52-AE5E-47FD0A6548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99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26BD8EE-110B-4EB5-93A4-C4EB1A4271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52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0CD04B7-42FB-44BB-AC83-6DF3BC62E1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10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FDA506D-9466-4EA8-B7AB-14371A4561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5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4D355FF-8444-4722-B7C3-81D5EC2B79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32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49B4DA6-94EE-49B0-A4FD-126987602E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9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0E75009-6AD6-4DA7-B228-33B220D1FF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68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946D279-279F-4A2E-9E60-868E8A7F72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24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de-DE"/>
              <a:t>© Kuppinger Cole + Partner 2007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188" y="6237288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Seite </a:t>
            </a:r>
            <a:fld id="{FDBAC5A4-4F48-48C8-AC11-D285055D1A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5128" name="Picture 20" descr="kcp-logo-s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237288"/>
            <a:ext cx="2381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en-US" sz="2800" smtClean="0"/>
              <a:t>Sichere Authentifizierung</a:t>
            </a:r>
            <a:br>
              <a:rPr lang="de-DE" altLang="en-US" sz="2800" smtClean="0"/>
            </a:br>
            <a:r>
              <a:rPr lang="de-DE" altLang="en-US" sz="2800" smtClean="0"/>
              <a:t>SSO, Password Management, Biometrie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21.06.2007</a:t>
            </a:r>
          </a:p>
          <a:p>
            <a:pPr eaLnBrk="1" hangingPunct="1"/>
            <a:r>
              <a:rPr lang="de-DE" altLang="en-US" smtClean="0"/>
              <a:t>Dr. Horst Walther, KCP</a:t>
            </a:r>
          </a:p>
          <a:p>
            <a:pPr eaLnBrk="1" hangingPunct="1"/>
            <a:r>
              <a:rPr lang="de-DE" altLang="en-US" smtClean="0"/>
              <a:t>hw@kuppingercole.de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5EE43957-F299-48D3-85EB-226C5F902CD8}" type="slidenum">
              <a:rPr lang="de-DE" altLang="en-US" smtClean="0"/>
              <a:pPr eaLnBrk="1" hangingPunct="1"/>
              <a:t>10</a:t>
            </a:fld>
            <a:endParaRPr lang="de-DE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Nutzenfaktoren:</a:t>
            </a:r>
            <a:br>
              <a:rPr lang="de-DE" altLang="en-US" sz="3400" smtClean="0"/>
            </a:br>
            <a:r>
              <a:rPr lang="de-DE" altLang="en-US" sz="3400" smtClean="0"/>
              <a:t>SSO bringt Mehrwert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900113" y="1773238"/>
            <a:ext cx="3529012" cy="2808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 u="sng"/>
              <a:t>Quantitativ</a:t>
            </a:r>
          </a:p>
          <a:p>
            <a:pPr eaLnBrk="1" hangingPunct="1"/>
            <a:endParaRPr lang="de-DE" altLang="en-US" sz="1600" b="1" u="sng"/>
          </a:p>
          <a:p>
            <a:pPr eaLnBrk="1" hangingPunct="1"/>
            <a:r>
              <a:rPr lang="de-DE" altLang="en-US" sz="1600" b="1"/>
              <a:t>1 Administrative Kosten</a:t>
            </a:r>
          </a:p>
          <a:p>
            <a:pPr eaLnBrk="1" hangingPunct="1"/>
            <a:r>
              <a:rPr lang="de-DE" altLang="en-US" sz="1600" b="1"/>
              <a:t>   im Helpdesk</a:t>
            </a:r>
          </a:p>
          <a:p>
            <a:pPr eaLnBrk="1" hangingPunct="1"/>
            <a:endParaRPr lang="de-DE" altLang="en-US" sz="1600" b="1"/>
          </a:p>
          <a:p>
            <a:pPr eaLnBrk="1" hangingPunct="1"/>
            <a:r>
              <a:rPr lang="de-DE" altLang="en-US" sz="1600" b="1"/>
              <a:t>2 Integrationskosten von</a:t>
            </a:r>
          </a:p>
          <a:p>
            <a:pPr eaLnBrk="1" hangingPunct="1"/>
            <a:r>
              <a:rPr lang="de-DE" altLang="en-US" sz="1600" b="1"/>
              <a:t>   Anwendungen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716463" y="1773238"/>
            <a:ext cx="3529012" cy="2808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 u="sng"/>
              <a:t>Qualitativ</a:t>
            </a:r>
          </a:p>
          <a:p>
            <a:pPr eaLnBrk="1" hangingPunct="1"/>
            <a:endParaRPr lang="de-DE" altLang="en-US" sz="1600" b="1"/>
          </a:p>
          <a:p>
            <a:pPr eaLnBrk="1" hangingPunct="1"/>
            <a:r>
              <a:rPr lang="de-DE" altLang="en-US" sz="1600" b="1"/>
              <a:t>1 Mehr Komfort für</a:t>
            </a:r>
          </a:p>
          <a:p>
            <a:pPr eaLnBrk="1" hangingPunct="1"/>
            <a:r>
              <a:rPr lang="de-DE" altLang="en-US" sz="1600" b="1"/>
              <a:t>   Anwender</a:t>
            </a:r>
          </a:p>
          <a:p>
            <a:pPr eaLnBrk="1" hangingPunct="1"/>
            <a:endParaRPr lang="de-DE" altLang="en-US" sz="1600" b="1"/>
          </a:p>
          <a:p>
            <a:pPr eaLnBrk="1" hangingPunct="1"/>
            <a:r>
              <a:rPr lang="de-DE" altLang="en-US" sz="1600" b="1"/>
              <a:t>2 Höhere Akzeptanz für</a:t>
            </a:r>
          </a:p>
          <a:p>
            <a:pPr eaLnBrk="1" hangingPunct="1"/>
            <a:r>
              <a:rPr lang="de-DE" altLang="en-US" sz="1600" b="1"/>
              <a:t>   neue (und alte)</a:t>
            </a:r>
            <a:br>
              <a:rPr lang="de-DE" altLang="en-US" sz="1600" b="1"/>
            </a:br>
            <a:r>
              <a:rPr lang="de-DE" altLang="en-US" sz="1600" b="1"/>
              <a:t>   Anwendungen</a:t>
            </a:r>
          </a:p>
          <a:p>
            <a:pPr eaLnBrk="1" hangingPunct="1"/>
            <a:endParaRPr lang="de-DE" altLang="en-US" sz="1600" b="1"/>
          </a:p>
          <a:p>
            <a:pPr eaLnBrk="1" hangingPunct="1"/>
            <a:r>
              <a:rPr lang="de-DE" altLang="en-US" sz="1600" b="1"/>
              <a:t>3 Taktisch schnelle Lösung</a:t>
            </a:r>
          </a:p>
        </p:txBody>
      </p:sp>
      <p:sp>
        <p:nvSpPr>
          <p:cNvPr id="12295" name="AutoShape 11"/>
          <p:cNvSpPr>
            <a:spLocks noChangeArrowheads="1"/>
          </p:cNvSpPr>
          <p:nvPr/>
        </p:nvSpPr>
        <p:spPr bwMode="auto">
          <a:xfrm>
            <a:off x="900113" y="4724400"/>
            <a:ext cx="7343775" cy="13684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SSO ist mehr als eine taktische Lösung!</a:t>
            </a:r>
          </a:p>
          <a:p>
            <a:pPr eaLnBrk="1" hangingPunct="1">
              <a:buFontTx/>
              <a:buChar char="-"/>
            </a:pPr>
            <a:r>
              <a:rPr lang="de-DE" altLang="en-US" sz="1600" b="1"/>
              <a:t> Taktisch: Auch mittelfristig wird es keine einheitliche</a:t>
            </a:r>
            <a:br>
              <a:rPr lang="de-DE" altLang="en-US" sz="1600" b="1"/>
            </a:br>
            <a:r>
              <a:rPr lang="de-DE" altLang="en-US" sz="1600" b="1"/>
              <a:t>  Authentifizierung geben</a:t>
            </a:r>
          </a:p>
          <a:p>
            <a:pPr eaLnBrk="1" hangingPunct="1">
              <a:buFontTx/>
              <a:buChar char="-"/>
            </a:pPr>
            <a:r>
              <a:rPr lang="de-DE" altLang="en-US" sz="1600" b="1"/>
              <a:t> Strategisch: Trend zur Vereinheitlichung der </a:t>
            </a:r>
            <a:br>
              <a:rPr lang="de-DE" altLang="en-US" sz="1600" b="1"/>
            </a:br>
            <a:r>
              <a:rPr lang="de-DE" altLang="en-US" sz="1600" b="1"/>
              <a:t>  Authentifizierung in Anwendungen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Single Sign-On:</a:t>
            </a:r>
            <a:br>
              <a:rPr lang="de-DE" altLang="en-US" smtClean="0"/>
            </a:br>
            <a:r>
              <a:rPr lang="de-DE" altLang="en-US" smtClean="0"/>
              <a:t>Die Ansätze (I)</a:t>
            </a:r>
          </a:p>
        </p:txBody>
      </p:sp>
      <p:sp>
        <p:nvSpPr>
          <p:cNvPr id="13315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Serverbasierend</a:t>
            </a:r>
          </a:p>
        </p:txBody>
      </p:sp>
      <p:sp>
        <p:nvSpPr>
          <p:cNvPr id="13316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>
                <a:sym typeface="Wingdings" pitchFamily="2" charset="2"/>
              </a:rPr>
              <a:t>Auch: Enterprise Single Sign-On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Speicherung von Credentials in einem (mehr oder weniger) sicheren Speicher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Client-Komponente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Zentrale Steuerung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Hersteller z.B.: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ActivIdentity, CA, Evidian, Passlogix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OEMs: IBM, Novell, Oracle,…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Citrix</a:t>
            </a:r>
          </a:p>
          <a:p>
            <a:pPr lvl="1" eaLnBrk="1" hangingPunct="1"/>
            <a:r>
              <a:rPr lang="de-DE" altLang="en-US" sz="1600" smtClean="0"/>
              <a:t>Imprivata</a:t>
            </a:r>
          </a:p>
        </p:txBody>
      </p:sp>
      <p:sp>
        <p:nvSpPr>
          <p:cNvPr id="1331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Clientbasierend</a:t>
            </a:r>
          </a:p>
        </p:txBody>
      </p:sp>
      <p:sp>
        <p:nvSpPr>
          <p:cNvPr id="13318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/>
              <a:t>Technisch ähnliche Ansatz, aber:</a:t>
            </a:r>
          </a:p>
          <a:p>
            <a:pPr lvl="1" eaLnBrk="1" hangingPunct="1"/>
            <a:r>
              <a:rPr lang="de-DE" altLang="en-US" sz="1600" smtClean="0"/>
              <a:t>dezentrale Speicherung, z.B. auf USB-Tokens, Smartcards, Festplatte</a:t>
            </a:r>
          </a:p>
          <a:p>
            <a:pPr eaLnBrk="1" hangingPunct="1"/>
            <a:r>
              <a:rPr lang="de-DE" altLang="en-US" sz="1800" smtClean="0"/>
              <a:t>Viele Ansätze</a:t>
            </a:r>
          </a:p>
          <a:p>
            <a:pPr lvl="1" eaLnBrk="1" hangingPunct="1"/>
            <a:r>
              <a:rPr lang="de-DE" altLang="en-US" sz="1600" smtClean="0"/>
              <a:t>Browser-integriert</a:t>
            </a:r>
          </a:p>
          <a:p>
            <a:pPr lvl="1" eaLnBrk="1" hangingPunct="1"/>
            <a:r>
              <a:rPr lang="de-DE" altLang="en-US" sz="1600" smtClean="0"/>
              <a:t>Add-On zu Smartcards</a:t>
            </a:r>
          </a:p>
          <a:p>
            <a:pPr lvl="1" eaLnBrk="1" hangingPunct="1"/>
            <a:r>
              <a:rPr lang="de-DE" altLang="en-US" sz="1600" smtClean="0"/>
              <a:t>Eigenständige Lösung</a:t>
            </a:r>
          </a:p>
          <a:p>
            <a:pPr eaLnBrk="1" hangingPunct="1"/>
            <a:r>
              <a:rPr lang="de-DE" altLang="en-US" sz="1800" smtClean="0"/>
              <a:t>Client-Lösung</a:t>
            </a:r>
          </a:p>
          <a:p>
            <a:pPr eaLnBrk="1" hangingPunct="1"/>
            <a:r>
              <a:rPr lang="de-DE" altLang="en-US" sz="1800" smtClean="0"/>
              <a:t>Problematisch, wenn ohne zentrale Steuerung</a:t>
            </a:r>
          </a:p>
          <a:p>
            <a:pPr lvl="1" eaLnBrk="1" hangingPunct="1"/>
            <a:endParaRPr lang="de-DE" altLang="en-US" sz="1600" smtClean="0"/>
          </a:p>
        </p:txBody>
      </p:sp>
      <p:sp>
        <p:nvSpPr>
          <p:cNvPr id="13319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332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E463CFBA-7CF0-4252-A0A9-77CD9FAE4F27}" type="slidenum">
              <a:rPr lang="de-DE" altLang="en-US" smtClean="0"/>
              <a:pPr eaLnBrk="1" hangingPunct="1"/>
              <a:t>11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433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56A4CDED-7051-412F-B9B1-DCD75FA3D7FD}" type="slidenum">
              <a:rPr lang="de-DE" altLang="en-US" smtClean="0"/>
              <a:pPr eaLnBrk="1" hangingPunct="1"/>
              <a:t>12</a:t>
            </a:fld>
            <a:endParaRPr lang="de-DE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E-SSO:</a:t>
            </a:r>
            <a:br>
              <a:rPr lang="de-DE" altLang="en-US" sz="3400" smtClean="0"/>
            </a:br>
            <a:r>
              <a:rPr lang="de-DE" altLang="en-US" sz="3400" smtClean="0"/>
              <a:t>Wie funktioniert das?</a:t>
            </a: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611188" y="1773238"/>
            <a:ext cx="7921625" cy="4319587"/>
          </a:xfrm>
          <a:prstGeom prst="roundRect">
            <a:avLst>
              <a:gd name="adj" fmla="val 8565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en-US"/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 rot="-697028">
            <a:off x="1127125" y="2486025"/>
            <a:ext cx="2525713" cy="1046163"/>
          </a:xfrm>
          <a:prstGeom prst="ellipse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en-US"/>
          </a:p>
        </p:txBody>
      </p: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1690688" y="1916113"/>
            <a:ext cx="1350962" cy="1189037"/>
            <a:chOff x="673" y="1349"/>
            <a:chExt cx="851" cy="749"/>
          </a:xfrm>
        </p:grpSpPr>
        <p:pic>
          <p:nvPicPr>
            <p:cNvPr id="14358" name="Picture 7" descr="MCj0245319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" y="1530"/>
              <a:ext cx="481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9" name="Picture 8" descr="MCj0245319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" y="1349"/>
              <a:ext cx="289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0" name="Picture 9" descr="MCj0245319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" y="1576"/>
              <a:ext cx="30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4" name="Group 10"/>
          <p:cNvGrpSpPr>
            <a:grpSpLocks/>
          </p:cNvGrpSpPr>
          <p:nvPr/>
        </p:nvGrpSpPr>
        <p:grpSpPr bwMode="auto">
          <a:xfrm>
            <a:off x="3851275" y="4148138"/>
            <a:ext cx="1495425" cy="1238250"/>
            <a:chOff x="1807" y="1276"/>
            <a:chExt cx="942" cy="780"/>
          </a:xfrm>
        </p:grpSpPr>
        <p:pic>
          <p:nvPicPr>
            <p:cNvPr id="14355" name="Picture 11" descr="MCj040415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7" y="1440"/>
              <a:ext cx="614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6" name="Picture 12" descr="MCj040415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1502"/>
              <a:ext cx="35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13" descr="MCj040415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8" y="1276"/>
              <a:ext cx="1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5" name="Group 14"/>
          <p:cNvGrpSpPr>
            <a:grpSpLocks/>
          </p:cNvGrpSpPr>
          <p:nvPr/>
        </p:nvGrpSpPr>
        <p:grpSpPr bwMode="auto">
          <a:xfrm>
            <a:off x="5940425" y="2205038"/>
            <a:ext cx="1149350" cy="1314450"/>
            <a:chOff x="2695" y="2534"/>
            <a:chExt cx="724" cy="828"/>
          </a:xfrm>
        </p:grpSpPr>
        <p:sp>
          <p:nvSpPr>
            <p:cNvPr id="14352" name="Oval 15"/>
            <p:cNvSpPr>
              <a:spLocks noChangeArrowheads="1"/>
            </p:cNvSpPr>
            <p:nvPr/>
          </p:nvSpPr>
          <p:spPr bwMode="auto">
            <a:xfrm rot="-2595040">
              <a:off x="2695" y="2801"/>
              <a:ext cx="724" cy="376"/>
            </a:xfrm>
            <a:prstGeom prst="ellipse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de-DE" altLang="en-US"/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2723" y="3150"/>
              <a:ext cx="6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de-DE" altLang="en-US" sz="1600" b="1">
                  <a:latin typeface="Arial" charset="0"/>
                </a:rPr>
                <a:t>Directory</a:t>
              </a:r>
            </a:p>
          </p:txBody>
        </p:sp>
        <p:sp>
          <p:nvSpPr>
            <p:cNvPr id="14354" name="AutoShape 17"/>
            <p:cNvSpPr>
              <a:spLocks noChangeArrowheads="1"/>
            </p:cNvSpPr>
            <p:nvPr/>
          </p:nvSpPr>
          <p:spPr bwMode="auto">
            <a:xfrm>
              <a:off x="2954" y="2534"/>
              <a:ext cx="408" cy="499"/>
            </a:xfrm>
            <a:prstGeom prst="can">
              <a:avLst>
                <a:gd name="adj" fmla="val 30576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de-DE" altLang="en-US"/>
            </a:p>
          </p:txBody>
        </p:sp>
      </p:grp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1763713" y="3068638"/>
            <a:ext cx="14493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>
                <a:latin typeface="Arial" charset="0"/>
              </a:rPr>
              <a:t>Benutzer mit</a:t>
            </a:r>
          </a:p>
          <a:p>
            <a:pPr eaLnBrk="1" hangingPunct="1"/>
            <a:r>
              <a:rPr lang="de-DE" altLang="en-US" sz="1600" b="1">
                <a:latin typeface="Arial" charset="0"/>
              </a:rPr>
              <a:t>E-SSO-Client</a:t>
            </a:r>
          </a:p>
        </p:txBody>
      </p:sp>
      <p:sp>
        <p:nvSpPr>
          <p:cNvPr id="14347" name="Text Box 19"/>
          <p:cNvSpPr txBox="1">
            <a:spLocks noChangeArrowheads="1"/>
          </p:cNvSpPr>
          <p:nvPr/>
        </p:nvSpPr>
        <p:spPr bwMode="auto">
          <a:xfrm>
            <a:off x="3851275" y="5445125"/>
            <a:ext cx="158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>
                <a:latin typeface="Arial" charset="0"/>
              </a:rPr>
              <a:t>Anwendungen</a:t>
            </a:r>
          </a:p>
        </p:txBody>
      </p:sp>
      <p:sp>
        <p:nvSpPr>
          <p:cNvPr id="14348" name="AutoShape 20"/>
          <p:cNvSpPr>
            <a:spLocks noChangeArrowheads="1"/>
          </p:cNvSpPr>
          <p:nvPr/>
        </p:nvSpPr>
        <p:spPr bwMode="auto">
          <a:xfrm>
            <a:off x="4211638" y="2492375"/>
            <a:ext cx="863600" cy="576263"/>
          </a:xfrm>
          <a:prstGeom prst="leftRightArrow">
            <a:avLst>
              <a:gd name="adj1" fmla="val 50000"/>
              <a:gd name="adj2" fmla="val 299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4349" name="AutoShape 21"/>
          <p:cNvSpPr>
            <a:spLocks noChangeArrowheads="1"/>
          </p:cNvSpPr>
          <p:nvPr/>
        </p:nvSpPr>
        <p:spPr bwMode="auto">
          <a:xfrm rot="2692594">
            <a:off x="3132138" y="3789363"/>
            <a:ext cx="863600" cy="576262"/>
          </a:xfrm>
          <a:prstGeom prst="leftRightArrow">
            <a:avLst>
              <a:gd name="adj1" fmla="val 50000"/>
              <a:gd name="adj2" fmla="val 299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3708400" y="1916113"/>
            <a:ext cx="18303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 sz="1600" b="1">
                <a:latin typeface="Arial" charset="0"/>
              </a:rPr>
              <a:t>Speicherung von</a:t>
            </a:r>
          </a:p>
          <a:p>
            <a:pPr algn="ctr" eaLnBrk="1" hangingPunct="1"/>
            <a:r>
              <a:rPr lang="de-DE" altLang="en-US" sz="1600" b="1">
                <a:latin typeface="Arial" charset="0"/>
              </a:rPr>
              <a:t>Credentials</a:t>
            </a:r>
          </a:p>
        </p:txBody>
      </p:sp>
      <p:sp>
        <p:nvSpPr>
          <p:cNvPr id="14351" name="Text Box 23"/>
          <p:cNvSpPr txBox="1">
            <a:spLocks noChangeArrowheads="1"/>
          </p:cNvSpPr>
          <p:nvPr/>
        </p:nvSpPr>
        <p:spPr bwMode="auto">
          <a:xfrm>
            <a:off x="1619250" y="4149725"/>
            <a:ext cx="1855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 sz="1600" b="1">
                <a:latin typeface="Arial" charset="0"/>
              </a:rPr>
              <a:t>Authentifizierung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Single Sign-On:</a:t>
            </a:r>
            <a:br>
              <a:rPr lang="de-DE" altLang="en-US" smtClean="0"/>
            </a:br>
            <a:r>
              <a:rPr lang="de-DE" altLang="en-US" smtClean="0"/>
              <a:t>Die Ansätze (II)</a:t>
            </a:r>
          </a:p>
        </p:txBody>
      </p:sp>
      <p:sp>
        <p:nvSpPr>
          <p:cNvPr id="15363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Kerberos</a:t>
            </a:r>
          </a:p>
        </p:txBody>
      </p:sp>
      <p:sp>
        <p:nvSpPr>
          <p:cNvPr id="15364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>
                <a:sym typeface="Wingdings" pitchFamily="2" charset="2"/>
              </a:rPr>
              <a:t>Standardisierter Ansatz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Kerberos KDC: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Tickets für Authentifizierung und Zugriff auf Services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Unterstützung auf vielen Systemplattformen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Aber: Komplexe Interoperabilität</a:t>
            </a:r>
          </a:p>
          <a:p>
            <a:pPr lvl="1" eaLnBrk="1" hangingPunct="1"/>
            <a:r>
              <a:rPr lang="de-DE" altLang="en-US" sz="1600" smtClean="0">
                <a:sym typeface="Wingdings" pitchFamily="2" charset="2"/>
              </a:rPr>
              <a:t>Aufwändige Integration in Anwendungen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Kaum über Unternehmensgrenzen hinweg nutzbar</a:t>
            </a:r>
            <a:endParaRPr lang="de-DE" altLang="en-US" sz="1800" smtClean="0"/>
          </a:p>
        </p:txBody>
      </p:sp>
      <p:sp>
        <p:nvSpPr>
          <p:cNvPr id="15365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X.509</a:t>
            </a:r>
          </a:p>
        </p:txBody>
      </p:sp>
      <p:sp>
        <p:nvSpPr>
          <p:cNvPr id="15366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/>
              <a:t>Standardisierter Ansatz</a:t>
            </a:r>
          </a:p>
          <a:p>
            <a:pPr eaLnBrk="1" hangingPunct="1"/>
            <a:r>
              <a:rPr lang="de-DE" altLang="en-US" sz="1800" smtClean="0"/>
              <a:t>X.509v3-Zertifikate:</a:t>
            </a:r>
          </a:p>
          <a:p>
            <a:pPr lvl="1" eaLnBrk="1" hangingPunct="1"/>
            <a:r>
              <a:rPr lang="de-DE" altLang="en-US" sz="1600" smtClean="0"/>
              <a:t>Bestätigen die Identität</a:t>
            </a:r>
          </a:p>
          <a:p>
            <a:pPr eaLnBrk="1" hangingPunct="1"/>
            <a:r>
              <a:rPr lang="de-DE" altLang="en-US" sz="1800" smtClean="0"/>
              <a:t>Setzt Vertrauen zum Herausgeber voraus</a:t>
            </a:r>
          </a:p>
          <a:p>
            <a:pPr eaLnBrk="1" hangingPunct="1"/>
            <a:r>
              <a:rPr lang="de-DE" altLang="en-US" sz="1800" smtClean="0"/>
              <a:t>Außerhalb von Web-Anwendungen selten unterstützt</a:t>
            </a:r>
          </a:p>
          <a:p>
            <a:pPr eaLnBrk="1" hangingPunct="1"/>
            <a:r>
              <a:rPr lang="de-DE" altLang="en-US" sz="1800" smtClean="0"/>
              <a:t>Extern nutzbar</a:t>
            </a:r>
          </a:p>
          <a:p>
            <a:pPr eaLnBrk="1" hangingPunct="1"/>
            <a:r>
              <a:rPr lang="de-DE" altLang="en-US" sz="1800" smtClean="0"/>
              <a:t>Herausforderung PKI/Smartcard Infrastructure</a:t>
            </a:r>
          </a:p>
        </p:txBody>
      </p:sp>
      <p:sp>
        <p:nvSpPr>
          <p:cNvPr id="15367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536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B8D96AAD-4476-40BA-87E9-D7F3FD901B93}" type="slidenum">
              <a:rPr lang="de-DE" altLang="en-US" smtClean="0"/>
              <a:pPr eaLnBrk="1" hangingPunct="1"/>
              <a:t>13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Single Sign-On:</a:t>
            </a:r>
            <a:br>
              <a:rPr lang="de-DE" altLang="en-US" smtClean="0"/>
            </a:br>
            <a:r>
              <a:rPr lang="de-DE" altLang="en-US" smtClean="0"/>
              <a:t>Die Ansätze (III)</a:t>
            </a:r>
          </a:p>
        </p:txBody>
      </p:sp>
      <p:sp>
        <p:nvSpPr>
          <p:cNvPr id="16387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Web-SSO</a:t>
            </a:r>
          </a:p>
        </p:txBody>
      </p:sp>
      <p:sp>
        <p:nvSpPr>
          <p:cNvPr id="16388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>
                <a:sym typeface="Wingdings" pitchFamily="2" charset="2"/>
              </a:rPr>
              <a:t>Web Access Management, Extranet Access Management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Zentrale Authentifizierung für Web-Anwendungen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Autorisierung der Zugriffe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Weiterleitung mit speziellen Headern etc.</a:t>
            </a:r>
          </a:p>
          <a:p>
            <a:pPr eaLnBrk="1" hangingPunct="1"/>
            <a:r>
              <a:rPr lang="de-DE" altLang="en-US" sz="1800" smtClean="0">
                <a:sym typeface="Wingdings" pitchFamily="2" charset="2"/>
              </a:rPr>
              <a:t>Primär für Web-Anwendungen, sonst kaum genutzt</a:t>
            </a:r>
            <a:endParaRPr lang="de-DE" altLang="en-US" sz="1800" smtClean="0"/>
          </a:p>
        </p:txBody>
      </p:sp>
      <p:sp>
        <p:nvSpPr>
          <p:cNvPr id="16389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Federation</a:t>
            </a:r>
          </a:p>
        </p:txBody>
      </p:sp>
      <p:sp>
        <p:nvSpPr>
          <p:cNvPr id="16390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/>
              <a:t>Standardisierter Ansatz</a:t>
            </a:r>
          </a:p>
          <a:p>
            <a:pPr lvl="1" eaLnBrk="1" hangingPunct="1"/>
            <a:r>
              <a:rPr lang="de-DE" altLang="en-US" sz="1600" smtClean="0"/>
              <a:t>SAML, Liberty Alliance</a:t>
            </a:r>
          </a:p>
          <a:p>
            <a:pPr lvl="1" eaLnBrk="1" hangingPunct="1"/>
            <a:r>
              <a:rPr lang="de-DE" altLang="en-US" sz="1600" smtClean="0"/>
              <a:t>WS-Federation</a:t>
            </a:r>
          </a:p>
          <a:p>
            <a:pPr eaLnBrk="1" hangingPunct="1"/>
            <a:r>
              <a:rPr lang="de-DE" altLang="en-US" sz="1800" smtClean="0"/>
              <a:t>Austausch von Identitätsinformationen über Web Services</a:t>
            </a:r>
          </a:p>
          <a:p>
            <a:pPr eaLnBrk="1" hangingPunct="1"/>
            <a:r>
              <a:rPr lang="de-DE" altLang="en-US" sz="1800" smtClean="0"/>
              <a:t>Flexibel nutzbar</a:t>
            </a:r>
          </a:p>
          <a:p>
            <a:pPr eaLnBrk="1" hangingPunct="1"/>
            <a:r>
              <a:rPr lang="de-DE" altLang="en-US" sz="1800" smtClean="0"/>
              <a:t>Relativ einfach in Anwendungen integrierbar</a:t>
            </a:r>
          </a:p>
          <a:p>
            <a:pPr eaLnBrk="1" hangingPunct="1"/>
            <a:r>
              <a:rPr lang="de-DE" altLang="en-US" sz="1800" smtClean="0"/>
              <a:t>Schnelle Lösungen über Web-SSO-Endpunkte</a:t>
            </a:r>
          </a:p>
        </p:txBody>
      </p:sp>
      <p:sp>
        <p:nvSpPr>
          <p:cNvPr id="16391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6392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81FC394A-D001-48AF-8838-7A465227E91F}" type="slidenum">
              <a:rPr lang="de-DE" altLang="en-US" smtClean="0"/>
              <a:pPr eaLnBrk="1" hangingPunct="1"/>
              <a:t>14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3429000" y="1643063"/>
            <a:ext cx="5635625" cy="4429125"/>
          </a:xfrm>
          <a:prstGeom prst="roundRect">
            <a:avLst>
              <a:gd name="adj" fmla="val 8565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de-DE" altLang="en-US"/>
          </a:p>
        </p:txBody>
      </p:sp>
      <p:sp>
        <p:nvSpPr>
          <p:cNvPr id="1741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Identity Federation:</a:t>
            </a:r>
            <a:br>
              <a:rPr lang="de-DE" altLang="en-US" smtClean="0"/>
            </a:br>
            <a:r>
              <a:rPr lang="de-DE" altLang="en-US" smtClean="0"/>
              <a:t>Wie funktioniert das?</a:t>
            </a:r>
          </a:p>
        </p:txBody>
      </p:sp>
      <p:sp>
        <p:nvSpPr>
          <p:cNvPr id="17412" name="Inhaltsplatzhalter 2"/>
          <p:cNvSpPr>
            <a:spLocks noGrp="1"/>
          </p:cNvSpPr>
          <p:nvPr>
            <p:ph idx="1"/>
          </p:nvPr>
        </p:nvSpPr>
        <p:spPr>
          <a:xfrm>
            <a:off x="566738" y="1752600"/>
            <a:ext cx="2862262" cy="4267200"/>
          </a:xfrm>
        </p:spPr>
        <p:txBody>
          <a:bodyPr/>
          <a:lstStyle/>
          <a:p>
            <a:pPr eaLnBrk="1" hangingPunct="1"/>
            <a:r>
              <a:rPr lang="de-DE" altLang="en-US" sz="2000" smtClean="0"/>
              <a:t>Federation basiert auf Vertrauen</a:t>
            </a:r>
          </a:p>
          <a:p>
            <a:pPr eaLnBrk="1" hangingPunct="1"/>
            <a:r>
              <a:rPr lang="de-DE" altLang="en-US" sz="2000" smtClean="0"/>
              <a:t>Service Provider vertraut Identity Provider</a:t>
            </a:r>
          </a:p>
          <a:p>
            <a:pPr eaLnBrk="1" hangingPunct="1"/>
            <a:r>
              <a:rPr lang="de-DE" altLang="en-US" sz="2000" smtClean="0"/>
              <a:t>Benutzer meldet sich einmal für mehrere Service Provider an</a:t>
            </a:r>
          </a:p>
          <a:p>
            <a:pPr eaLnBrk="1" hangingPunct="1"/>
            <a:r>
              <a:rPr lang="de-DE" altLang="en-US" sz="2000" smtClean="0"/>
              <a:t>Flexibler Austausch von Informationen</a:t>
            </a:r>
          </a:p>
        </p:txBody>
      </p:sp>
      <p:sp>
        <p:nvSpPr>
          <p:cNvPr id="17413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741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ED9C9510-917B-48F4-B590-BE75FA0E02A9}" type="slidenum">
              <a:rPr lang="de-DE" altLang="en-US" smtClean="0"/>
              <a:pPr eaLnBrk="1" hangingPunct="1"/>
              <a:t>15</a:t>
            </a:fld>
            <a:endParaRPr lang="de-DE" altLang="en-US" smtClean="0"/>
          </a:p>
        </p:txBody>
      </p:sp>
      <p:pic>
        <p:nvPicPr>
          <p:cNvPr id="1741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1905000"/>
            <a:ext cx="739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6" name="Oval 17"/>
          <p:cNvSpPr>
            <a:spLocks noChangeArrowheads="1"/>
          </p:cNvSpPr>
          <p:nvPr/>
        </p:nvSpPr>
        <p:spPr bwMode="auto">
          <a:xfrm>
            <a:off x="4770438" y="3079750"/>
            <a:ext cx="1152525" cy="1081088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 sz="2000" b="1">
                <a:solidFill>
                  <a:schemeClr val="folHlink"/>
                </a:solidFill>
              </a:rPr>
              <a:t>Identity </a:t>
            </a:r>
          </a:p>
          <a:p>
            <a:pPr algn="ctr" eaLnBrk="1" hangingPunct="1"/>
            <a:r>
              <a:rPr lang="de-DE" altLang="en-US" sz="2000" b="1">
                <a:solidFill>
                  <a:schemeClr val="folHlink"/>
                </a:solidFill>
              </a:rPr>
              <a:t>Provider</a:t>
            </a:r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 rot="2459146">
            <a:off x="4006850" y="3057525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login</a:t>
            </a:r>
          </a:p>
        </p:txBody>
      </p:sp>
      <p:sp>
        <p:nvSpPr>
          <p:cNvPr id="17418" name="Oval 20"/>
          <p:cNvSpPr>
            <a:spLocks noChangeArrowheads="1"/>
          </p:cNvSpPr>
          <p:nvPr/>
        </p:nvSpPr>
        <p:spPr bwMode="auto">
          <a:xfrm>
            <a:off x="5972175" y="1760538"/>
            <a:ext cx="1152525" cy="1081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 sz="2000" b="1">
                <a:solidFill>
                  <a:schemeClr val="bg1"/>
                </a:solidFill>
              </a:rPr>
              <a:t>Service</a:t>
            </a:r>
          </a:p>
          <a:p>
            <a:pPr algn="ctr" eaLnBrk="1" hangingPunct="1"/>
            <a:r>
              <a:rPr lang="de-DE" altLang="en-US" sz="2000" b="1">
                <a:solidFill>
                  <a:schemeClr val="bg1"/>
                </a:solidFill>
              </a:rPr>
              <a:t>Provider</a:t>
            </a:r>
          </a:p>
        </p:txBody>
      </p:sp>
      <p:sp>
        <p:nvSpPr>
          <p:cNvPr id="17419" name="AutoShape 21"/>
          <p:cNvSpPr>
            <a:spLocks noChangeArrowheads="1"/>
          </p:cNvSpPr>
          <p:nvPr/>
        </p:nvSpPr>
        <p:spPr bwMode="auto">
          <a:xfrm>
            <a:off x="4387850" y="2192338"/>
            <a:ext cx="1439863" cy="360362"/>
          </a:xfrm>
          <a:prstGeom prst="rightArrow">
            <a:avLst>
              <a:gd name="adj1" fmla="val 50000"/>
              <a:gd name="adj2" fmla="val 99890"/>
            </a:avLst>
          </a:prstGeom>
          <a:solidFill>
            <a:srgbClr val="FFCC0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4214813" y="1928813"/>
            <a:ext cx="147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User Session</a:t>
            </a:r>
          </a:p>
        </p:txBody>
      </p:sp>
      <p:sp>
        <p:nvSpPr>
          <p:cNvPr id="17421" name="Oval 23"/>
          <p:cNvSpPr>
            <a:spLocks noChangeArrowheads="1"/>
          </p:cNvSpPr>
          <p:nvPr/>
        </p:nvSpPr>
        <p:spPr bwMode="auto">
          <a:xfrm rot="-2595040">
            <a:off x="4635500" y="4916488"/>
            <a:ext cx="1149350" cy="596900"/>
          </a:xfrm>
          <a:prstGeom prst="ellipse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7422" name="Text Box 24"/>
          <p:cNvSpPr txBox="1">
            <a:spLocks noChangeArrowheads="1"/>
          </p:cNvSpPr>
          <p:nvPr/>
        </p:nvSpPr>
        <p:spPr bwMode="auto">
          <a:xfrm>
            <a:off x="4819650" y="5648325"/>
            <a:ext cx="1312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Verzeichnis</a:t>
            </a:r>
          </a:p>
        </p:txBody>
      </p:sp>
      <p:sp>
        <p:nvSpPr>
          <p:cNvPr id="17423" name="AutoShape 25"/>
          <p:cNvSpPr>
            <a:spLocks noChangeArrowheads="1"/>
          </p:cNvSpPr>
          <p:nvPr/>
        </p:nvSpPr>
        <p:spPr bwMode="auto">
          <a:xfrm>
            <a:off x="5046663" y="4492625"/>
            <a:ext cx="647700" cy="792163"/>
          </a:xfrm>
          <a:prstGeom prst="can">
            <a:avLst>
              <a:gd name="adj" fmla="val 30576"/>
            </a:avLst>
          </a:prstGeom>
          <a:solidFill>
            <a:schemeClr val="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>
            <a:off x="5345113" y="4230688"/>
            <a:ext cx="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7425" name="Picture 27" descr="BD1820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1689100"/>
            <a:ext cx="8826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AutoShape 28"/>
          <p:cNvSpPr>
            <a:spLocks noChangeArrowheads="1"/>
          </p:cNvSpPr>
          <p:nvPr/>
        </p:nvSpPr>
        <p:spPr bwMode="auto">
          <a:xfrm>
            <a:off x="7269163" y="2192338"/>
            <a:ext cx="574675" cy="360362"/>
          </a:xfrm>
          <a:prstGeom prst="rightArrow">
            <a:avLst>
              <a:gd name="adj1" fmla="val 50000"/>
              <a:gd name="adj2" fmla="val 39868"/>
            </a:avLst>
          </a:prstGeom>
          <a:solidFill>
            <a:srgbClr val="FFCC03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7427" name="Text Box 29"/>
          <p:cNvSpPr txBox="1">
            <a:spLocks noChangeArrowheads="1"/>
          </p:cNvSpPr>
          <p:nvPr/>
        </p:nvSpPr>
        <p:spPr bwMode="auto">
          <a:xfrm>
            <a:off x="7772400" y="2913063"/>
            <a:ext cx="1220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Ressource</a:t>
            </a:r>
          </a:p>
        </p:txBody>
      </p:sp>
      <p:sp>
        <p:nvSpPr>
          <p:cNvPr id="17428" name="Line 30"/>
          <p:cNvSpPr>
            <a:spLocks noChangeShapeType="1"/>
          </p:cNvSpPr>
          <p:nvPr/>
        </p:nvSpPr>
        <p:spPr bwMode="auto">
          <a:xfrm flipV="1">
            <a:off x="5827713" y="2768600"/>
            <a:ext cx="360362" cy="3603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9" name="Line 31"/>
          <p:cNvSpPr>
            <a:spLocks noChangeShapeType="1"/>
          </p:cNvSpPr>
          <p:nvPr/>
        </p:nvSpPr>
        <p:spPr bwMode="auto">
          <a:xfrm>
            <a:off x="4243388" y="2841625"/>
            <a:ext cx="504825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0" name="Text Box 32"/>
          <p:cNvSpPr txBox="1">
            <a:spLocks noChangeArrowheads="1"/>
          </p:cNvSpPr>
          <p:nvPr/>
        </p:nvSpPr>
        <p:spPr bwMode="auto">
          <a:xfrm>
            <a:off x="6043613" y="2913063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600" b="1"/>
              <a:t>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843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BF873A37-698A-4A48-9DA0-10D31E3E8A85}" type="slidenum">
              <a:rPr lang="de-DE" altLang="en-US" smtClean="0"/>
              <a:pPr eaLnBrk="1" hangingPunct="1"/>
              <a:t>16</a:t>
            </a:fld>
            <a:endParaRPr lang="de-DE" altLang="en-US" smtClean="0"/>
          </a:p>
        </p:txBody>
      </p:sp>
      <p:sp>
        <p:nvSpPr>
          <p:cNvPr id="18436" name="AutoShape 17"/>
          <p:cNvSpPr>
            <a:spLocks noChangeArrowheads="1"/>
          </p:cNvSpPr>
          <p:nvPr/>
        </p:nvSpPr>
        <p:spPr bwMode="auto">
          <a:xfrm>
            <a:off x="250825" y="1773238"/>
            <a:ext cx="8675688" cy="4319587"/>
          </a:xfrm>
          <a:prstGeom prst="roundRect">
            <a:avLst>
              <a:gd name="adj" fmla="val 536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Die Ansätze für Single Sign-On:</a:t>
            </a:r>
            <a:br>
              <a:rPr lang="de-DE" altLang="en-US" sz="3400" smtClean="0"/>
            </a:br>
            <a:r>
              <a:rPr lang="de-DE" altLang="en-US" sz="3400" smtClean="0"/>
              <a:t>E-SSO als reife Lösung</a:t>
            </a: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 flipV="1">
            <a:off x="2085975" y="1844675"/>
            <a:ext cx="0" cy="4105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1943100" y="5734050"/>
            <a:ext cx="6551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7270750" y="5734050"/>
            <a:ext cx="1014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200" b="1"/>
              <a:t>Reifegrad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430213" y="1916113"/>
            <a:ext cx="164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200" b="1"/>
              <a:t>Integrationstiefe</a:t>
            </a:r>
          </a:p>
          <a:p>
            <a:pPr eaLnBrk="1" hangingPunct="1"/>
            <a:r>
              <a:rPr lang="de-DE" altLang="en-US" sz="1200" b="1"/>
              <a:t>in Anwendungen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1293813" y="2349500"/>
            <a:ext cx="78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200" b="1"/>
              <a:t>niedrig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1509713" y="5373688"/>
            <a:ext cx="593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200" b="1"/>
              <a:t>hoch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4967288" y="5229225"/>
            <a:ext cx="1084262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Kerberos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6072188" y="3929063"/>
            <a:ext cx="765175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X.509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6478588" y="2133600"/>
            <a:ext cx="1681162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Enterprise SSO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4967288" y="2133600"/>
            <a:ext cx="1404937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Lokales SSO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962400" y="3213100"/>
            <a:ext cx="12573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Federation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7019925" y="2708275"/>
            <a:ext cx="1176338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1400" b="1"/>
              <a:t>Web- 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SSO:</a:t>
            </a:r>
            <a:br>
              <a:rPr lang="de-DE" altLang="en-US" smtClean="0"/>
            </a:br>
            <a:r>
              <a:rPr lang="de-DE" altLang="en-US" smtClean="0"/>
              <a:t>Einstiegsprojekt für IAM?</a:t>
            </a:r>
          </a:p>
        </p:txBody>
      </p:sp>
      <p:sp>
        <p:nvSpPr>
          <p:cNvPr id="19459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Ja, weil…</a:t>
            </a:r>
          </a:p>
        </p:txBody>
      </p:sp>
      <p:sp>
        <p:nvSpPr>
          <p:cNvPr id="19460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/>
              <a:t>…man beim Client beginnen und Informationen darüber sammeln kann, wer in welcher Identität welche Anwendungen nutzt</a:t>
            </a:r>
          </a:p>
          <a:p>
            <a:pPr eaLnBrk="1" hangingPunct="1"/>
            <a:r>
              <a:rPr lang="de-DE" altLang="en-US" sz="1800" smtClean="0"/>
              <a:t>…man einen schnellen Mehrwert hat</a:t>
            </a:r>
          </a:p>
          <a:p>
            <a:pPr eaLnBrk="1" hangingPunct="1"/>
            <a:r>
              <a:rPr lang="de-DE" altLang="en-US" sz="1800" smtClean="0"/>
              <a:t>…man (bei einzelnen Ansätzen) schnell starten kann</a:t>
            </a:r>
          </a:p>
          <a:p>
            <a:pPr lvl="1" eaLnBrk="1" hangingPunct="1"/>
            <a:endParaRPr lang="de-DE" altLang="en-US" sz="1600" smtClean="0"/>
          </a:p>
        </p:txBody>
      </p:sp>
      <p:sp>
        <p:nvSpPr>
          <p:cNvPr id="19461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Nein, weil…</a:t>
            </a:r>
          </a:p>
        </p:txBody>
      </p:sp>
      <p:sp>
        <p:nvSpPr>
          <p:cNvPr id="19462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de-DE" altLang="en-US" sz="1800" smtClean="0"/>
              <a:t>…man für strategische Ansätze bereits eine integrierte, vertrauenswürdige Identität benötigt (und für taktische auch ein zentrales Verzeichnis haben sollte)</a:t>
            </a:r>
          </a:p>
          <a:p>
            <a:pPr eaLnBrk="1" hangingPunct="1"/>
            <a:r>
              <a:rPr lang="de-DE" altLang="en-US" sz="1800" smtClean="0"/>
              <a:t>…für viele Ansätze der Aufwand für die Anwendungsintegration hoch ist</a:t>
            </a:r>
          </a:p>
          <a:p>
            <a:pPr eaLnBrk="1" hangingPunct="1"/>
            <a:r>
              <a:rPr lang="de-DE" altLang="en-US" sz="1800" smtClean="0"/>
              <a:t>…teils eine komplexe Infrastruktur benötigt wird</a:t>
            </a:r>
          </a:p>
        </p:txBody>
      </p:sp>
      <p:sp>
        <p:nvSpPr>
          <p:cNvPr id="19463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946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A9CD1DFF-7E00-4EE5-997A-A2DD0CEFEA3A}" type="slidenum">
              <a:rPr lang="de-DE" altLang="en-US" smtClean="0"/>
              <a:pPr eaLnBrk="1" hangingPunct="1"/>
              <a:t>17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SSO:</a:t>
            </a:r>
            <a:br>
              <a:rPr lang="de-DE" altLang="en-US" smtClean="0"/>
            </a:br>
            <a:r>
              <a:rPr lang="de-DE" altLang="en-US" smtClean="0"/>
              <a:t>Die Voraussetzungen</a:t>
            </a:r>
          </a:p>
        </p:txBody>
      </p:sp>
      <p:sp>
        <p:nvSpPr>
          <p:cNvPr id="20483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en-US" sz="2400" smtClean="0"/>
              <a:t>Zentrale, vertrauenswürdige Identität</a:t>
            </a:r>
          </a:p>
          <a:p>
            <a:pPr lvl="1" eaLnBrk="1" hangingPunct="1"/>
            <a:r>
              <a:rPr lang="de-DE" altLang="en-US" sz="2000" smtClean="0"/>
              <a:t>Integration von verschiedenen führenden Systemen</a:t>
            </a:r>
          </a:p>
          <a:p>
            <a:pPr lvl="1" eaLnBrk="1" hangingPunct="1"/>
            <a:r>
              <a:rPr lang="de-DE" altLang="en-US" sz="2000" smtClean="0"/>
              <a:t>Herausforderung Datenqualität muss gelöst werden</a:t>
            </a:r>
          </a:p>
          <a:p>
            <a:pPr eaLnBrk="1" hangingPunct="1"/>
            <a:r>
              <a:rPr lang="de-DE" altLang="en-US" sz="2400" smtClean="0"/>
              <a:t>Starke Authentifizierung (?)</a:t>
            </a:r>
          </a:p>
          <a:p>
            <a:pPr lvl="1" eaLnBrk="1" hangingPunct="1"/>
            <a:r>
              <a:rPr lang="de-DE" altLang="en-US" sz="2000" smtClean="0"/>
              <a:t>Muss gelöst werden</a:t>
            </a:r>
          </a:p>
          <a:p>
            <a:pPr lvl="1" eaLnBrk="1" hangingPunct="1"/>
            <a:r>
              <a:rPr lang="de-DE" altLang="en-US" sz="2000" smtClean="0"/>
              <a:t>Häufig (aber nicht zwingend) als nachgelagertes Projekt</a:t>
            </a:r>
          </a:p>
        </p:txBody>
      </p:sp>
      <p:sp>
        <p:nvSpPr>
          <p:cNvPr id="20484" name="Fußzeilenplatzhalt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0485" name="Foliennummernplatzhalt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DFC89829-FE5A-42A2-8E42-E049AC7F65AA}" type="slidenum">
              <a:rPr lang="de-DE" altLang="en-US" smtClean="0"/>
              <a:pPr eaLnBrk="1" hangingPunct="1"/>
              <a:t>18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SSO:</a:t>
            </a:r>
            <a:br>
              <a:rPr lang="de-DE" altLang="en-US" smtClean="0"/>
            </a:br>
            <a:r>
              <a:rPr lang="de-DE" altLang="en-US" smtClean="0"/>
              <a:t>Taktik versus Strategie</a:t>
            </a:r>
          </a:p>
        </p:txBody>
      </p:sp>
      <p:sp>
        <p:nvSpPr>
          <p:cNvPr id="21507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SSO-Taktik</a:t>
            </a:r>
          </a:p>
        </p:txBody>
      </p:sp>
      <p:sp>
        <p:nvSpPr>
          <p:cNvPr id="21508" name="Inhaltsplatzhalt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de-DE" altLang="en-US" sz="2000" smtClean="0"/>
              <a:t>Frontend-SSO</a:t>
            </a:r>
          </a:p>
          <a:p>
            <a:pPr lvl="1" eaLnBrk="1" hangingPunct="1"/>
            <a:r>
              <a:rPr lang="de-DE" altLang="en-US" sz="1800" smtClean="0"/>
              <a:t>Benutzer haben ein SSO</a:t>
            </a:r>
          </a:p>
          <a:p>
            <a:pPr eaLnBrk="1" hangingPunct="1"/>
            <a:r>
              <a:rPr lang="de-DE" altLang="en-US" sz="2000" smtClean="0"/>
              <a:t>Schnell implementierbare Lösungen</a:t>
            </a:r>
          </a:p>
          <a:p>
            <a:pPr lvl="1" eaLnBrk="1" hangingPunct="1"/>
            <a:r>
              <a:rPr lang="de-DE" altLang="en-US" sz="1800" smtClean="0"/>
              <a:t>Interne Anwendungen:</a:t>
            </a:r>
          </a:p>
          <a:p>
            <a:pPr lvl="2" eaLnBrk="1" hangingPunct="1"/>
            <a:r>
              <a:rPr lang="de-DE" altLang="en-US" sz="1600" smtClean="0"/>
              <a:t>E-SSO oder lokales SSO mit zentralem Management unter Verwendung von Smartcards</a:t>
            </a:r>
          </a:p>
          <a:p>
            <a:pPr lvl="1" eaLnBrk="1" hangingPunct="1"/>
            <a:r>
              <a:rPr lang="de-DE" altLang="en-US" sz="1800" smtClean="0"/>
              <a:t>Externe Anwendungen, Web-Anwendungen:</a:t>
            </a:r>
          </a:p>
          <a:p>
            <a:pPr lvl="2" eaLnBrk="1" hangingPunct="1"/>
            <a:r>
              <a:rPr lang="de-DE" altLang="en-US" sz="1600" smtClean="0"/>
              <a:t>Web-SSO</a:t>
            </a:r>
          </a:p>
        </p:txBody>
      </p:sp>
      <p:sp>
        <p:nvSpPr>
          <p:cNvPr id="21509" name="Textplatzhalt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SSO-Strategie</a:t>
            </a:r>
          </a:p>
        </p:txBody>
      </p:sp>
      <p:sp>
        <p:nvSpPr>
          <p:cNvPr id="21510" name="Inhaltsplatzhalt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de-DE" altLang="en-US" sz="2000" smtClean="0"/>
              <a:t>Backend-SSO</a:t>
            </a:r>
          </a:p>
          <a:p>
            <a:pPr lvl="1" eaLnBrk="1" hangingPunct="1"/>
            <a:r>
              <a:rPr lang="de-DE" altLang="en-US" sz="1800" smtClean="0"/>
              <a:t>Anwendungen haben ein SSO</a:t>
            </a:r>
          </a:p>
          <a:p>
            <a:pPr eaLnBrk="1" hangingPunct="1"/>
            <a:r>
              <a:rPr lang="de-DE" altLang="en-US" sz="2000" smtClean="0"/>
              <a:t>Eine definierte Strategie</a:t>
            </a:r>
          </a:p>
          <a:p>
            <a:pPr lvl="1" eaLnBrk="1" hangingPunct="1"/>
            <a:r>
              <a:rPr lang="de-DE" altLang="en-US" sz="1800" smtClean="0"/>
              <a:t>Identity Federation</a:t>
            </a:r>
          </a:p>
          <a:p>
            <a:pPr lvl="2" eaLnBrk="1" hangingPunct="1"/>
            <a:r>
              <a:rPr lang="de-DE" altLang="en-US" sz="1600" smtClean="0"/>
              <a:t>Kerberos ist zu eingeschränkt</a:t>
            </a:r>
          </a:p>
          <a:p>
            <a:pPr lvl="2" eaLnBrk="1" hangingPunct="1"/>
            <a:r>
              <a:rPr lang="de-DE" altLang="en-US" sz="1600" smtClean="0"/>
              <a:t>X.509 ist eine ergänzende Basistechnologie, aber nicht die Lösung</a:t>
            </a:r>
          </a:p>
        </p:txBody>
      </p:sp>
      <p:sp>
        <p:nvSpPr>
          <p:cNvPr id="21511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1512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0E4B611D-DA8D-4FFD-823A-E86CE6825986}" type="slidenum">
              <a:rPr lang="de-DE" altLang="en-US" smtClean="0"/>
              <a:pPr eaLnBrk="1" hangingPunct="1"/>
              <a:t>19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Single Sign-On, Password Management, Biometrie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sz="2000" smtClean="0"/>
              <a:t>Single Sign-On:</a:t>
            </a:r>
          </a:p>
          <a:p>
            <a:pPr lvl="1"/>
            <a:r>
              <a:rPr lang="de-DE" altLang="en-US" sz="1800" smtClean="0"/>
              <a:t>Anmeldung an mehreren Anwendungen mit einer Authentifizierung</a:t>
            </a:r>
          </a:p>
          <a:p>
            <a:pPr lvl="1"/>
            <a:r>
              <a:rPr lang="de-DE" altLang="en-US" sz="1800" smtClean="0"/>
              <a:t>Teilweise unterschieden in:</a:t>
            </a:r>
          </a:p>
          <a:p>
            <a:pPr lvl="2"/>
            <a:r>
              <a:rPr lang="de-DE" altLang="en-US" sz="1600" smtClean="0"/>
              <a:t>Single Sign-On: Eine Authentifizierung für alle Anwendungen</a:t>
            </a:r>
          </a:p>
          <a:p>
            <a:pPr lvl="2"/>
            <a:r>
              <a:rPr lang="de-DE" altLang="en-US" sz="1600" smtClean="0"/>
              <a:t>Reduced Sign-On: Umsetzung nur für einen Teil der Anwendungen</a:t>
            </a:r>
          </a:p>
          <a:p>
            <a:r>
              <a:rPr lang="de-DE" altLang="en-US" sz="2000" smtClean="0"/>
              <a:t>Password Management:</a:t>
            </a:r>
          </a:p>
          <a:p>
            <a:pPr lvl="1"/>
            <a:r>
              <a:rPr lang="de-DE" altLang="en-US" sz="1800" smtClean="0"/>
              <a:t>Management von Kennwörtern</a:t>
            </a:r>
          </a:p>
          <a:p>
            <a:pPr lvl="1"/>
            <a:r>
              <a:rPr lang="de-DE" altLang="en-US" sz="1800" smtClean="0"/>
              <a:t>Synchronisation, Reset, Self-Service</a:t>
            </a:r>
          </a:p>
          <a:p>
            <a:r>
              <a:rPr lang="de-DE" altLang="en-US" sz="2000" smtClean="0"/>
              <a:t>Biometrie:</a:t>
            </a:r>
          </a:p>
          <a:p>
            <a:pPr lvl="1"/>
            <a:r>
              <a:rPr lang="de-DE" altLang="en-US" sz="1800" smtClean="0"/>
              <a:t>Einsatz biometrischer Verfahren im Rahmen der Authentifizierung</a:t>
            </a:r>
          </a:p>
          <a:p>
            <a:pPr lvl="1"/>
            <a:endParaRPr lang="de-DE" altLang="en-US" sz="180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819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7277B349-BDCD-4C1B-AA02-710297F63C31}" type="slidenum">
              <a:rPr lang="de-DE" altLang="en-US" smtClean="0"/>
              <a:pPr eaLnBrk="1" hangingPunct="1"/>
              <a:t>2</a:t>
            </a:fld>
            <a:endParaRPr lang="de-DE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SSO-Strategie:</a:t>
            </a:r>
            <a:br>
              <a:rPr lang="de-DE" altLang="en-US" smtClean="0"/>
            </a:br>
            <a:r>
              <a:rPr lang="de-DE" altLang="en-US" smtClean="0"/>
              <a:t>Die Komponenten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3575050" y="1714488"/>
          <a:ext cx="4783164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Textplatzhalter 5"/>
          <p:cNvSpPr>
            <a:spLocks noGrp="1"/>
          </p:cNvSpPr>
          <p:nvPr>
            <p:ph type="body" sz="half" idx="2"/>
          </p:nvPr>
        </p:nvSpPr>
        <p:spPr>
          <a:xfrm>
            <a:off x="457200" y="1785938"/>
            <a:ext cx="3008313" cy="4340225"/>
          </a:xfrm>
        </p:spPr>
        <p:txBody>
          <a:bodyPr/>
          <a:lstStyle/>
          <a:p>
            <a:pPr eaLnBrk="1" hangingPunct="1"/>
            <a:r>
              <a:rPr lang="de-DE" altLang="en-US" b="1" smtClean="0"/>
              <a:t>Integrierte Identität:</a:t>
            </a:r>
          </a:p>
          <a:p>
            <a:pPr eaLnBrk="1" hangingPunct="1"/>
            <a:r>
              <a:rPr lang="de-DE" altLang="en-US" smtClean="0"/>
              <a:t>Meta Directories, Provisioning</a:t>
            </a:r>
          </a:p>
          <a:p>
            <a:pPr eaLnBrk="1" hangingPunct="1"/>
            <a:endParaRPr lang="de-DE" altLang="en-US" smtClean="0"/>
          </a:p>
          <a:p>
            <a:pPr eaLnBrk="1" hangingPunct="1"/>
            <a:r>
              <a:rPr lang="de-DE" altLang="en-US" b="1" smtClean="0"/>
              <a:t>Starke Authentifizierung:</a:t>
            </a:r>
          </a:p>
          <a:p>
            <a:pPr eaLnBrk="1" hangingPunct="1"/>
            <a:r>
              <a:rPr lang="de-DE" altLang="en-US" smtClean="0"/>
              <a:t>Zwei-Faktor-Authentifizierung</a:t>
            </a:r>
          </a:p>
          <a:p>
            <a:pPr eaLnBrk="1" hangingPunct="1"/>
            <a:endParaRPr lang="de-DE" altLang="en-US" smtClean="0"/>
          </a:p>
          <a:p>
            <a:pPr eaLnBrk="1" hangingPunct="1"/>
            <a:r>
              <a:rPr lang="de-DE" altLang="en-US" b="1" smtClean="0"/>
              <a:t>Anwendungssicherheits-infrastruktur:</a:t>
            </a:r>
          </a:p>
          <a:p>
            <a:pPr eaLnBrk="1" hangingPunct="1"/>
            <a:r>
              <a:rPr lang="de-DE" altLang="en-US" smtClean="0"/>
              <a:t>Zwingend Vorgaben für Entwicklung und Auswahl von Anwendungen</a:t>
            </a:r>
          </a:p>
          <a:p>
            <a:pPr eaLnBrk="1" hangingPunct="1"/>
            <a:endParaRPr lang="de-DE" altLang="en-US" smtClean="0"/>
          </a:p>
          <a:p>
            <a:pPr eaLnBrk="1" hangingPunct="1"/>
            <a:r>
              <a:rPr lang="de-DE" altLang="en-US" b="1" smtClean="0"/>
              <a:t>Federation:</a:t>
            </a:r>
          </a:p>
          <a:p>
            <a:pPr eaLnBrk="1" hangingPunct="1"/>
            <a:r>
              <a:rPr lang="de-DE" altLang="en-US" smtClean="0"/>
              <a:t>Basis für Single Sign-On</a:t>
            </a:r>
          </a:p>
          <a:p>
            <a:pPr eaLnBrk="1" hangingPunct="1"/>
            <a:endParaRPr lang="de-DE" altLang="en-US" smtClean="0"/>
          </a:p>
        </p:txBody>
      </p:sp>
      <p:sp>
        <p:nvSpPr>
          <p:cNvPr id="22533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2534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8C063D55-AC57-49AF-8119-C9F71FA9A043}" type="slidenum">
              <a:rPr lang="de-DE" altLang="en-US" smtClean="0"/>
              <a:pPr eaLnBrk="1" hangingPunct="1"/>
              <a:t>20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SSO als Risiko oder Chance?</a:t>
            </a:r>
            <a:br>
              <a:rPr lang="de-DE" altLang="en-US" smtClean="0"/>
            </a:br>
            <a:r>
              <a:rPr lang="de-DE" altLang="en-US" smtClean="0"/>
              <a:t>Identity Risk Management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en-US" sz="2000" smtClean="0"/>
              <a:t>Authentifizierung:</a:t>
            </a:r>
          </a:p>
          <a:p>
            <a:pPr lvl="1" eaLnBrk="1" hangingPunct="1"/>
            <a:r>
              <a:rPr lang="de-DE" altLang="en-US" sz="1800" smtClean="0"/>
              <a:t>Wie vertrauenswürdig ist der Identity Provider? SSO = Trust!</a:t>
            </a:r>
          </a:p>
          <a:p>
            <a:pPr lvl="1" eaLnBrk="1" hangingPunct="1"/>
            <a:r>
              <a:rPr lang="de-DE" altLang="en-US" sz="1800" smtClean="0"/>
              <a:t>Getrenntes Auditing von Authentifizierung und Autorisierung</a:t>
            </a:r>
          </a:p>
          <a:p>
            <a:pPr lvl="1" eaLnBrk="1" hangingPunct="1"/>
            <a:r>
              <a:rPr lang="de-DE" altLang="en-US" sz="1800" smtClean="0"/>
              <a:t>Golden Password?</a:t>
            </a:r>
          </a:p>
          <a:p>
            <a:pPr eaLnBrk="1" hangingPunct="1"/>
            <a:r>
              <a:rPr lang="de-DE" altLang="en-US" sz="2000" smtClean="0"/>
              <a:t>Autorisierung:</a:t>
            </a:r>
          </a:p>
          <a:p>
            <a:pPr lvl="1" eaLnBrk="1" hangingPunct="1"/>
            <a:r>
              <a:rPr lang="de-DE" altLang="en-US" sz="1800" smtClean="0"/>
              <a:t>Bei den meisten Ansätzen weiterhin dezentral</a:t>
            </a:r>
          </a:p>
          <a:p>
            <a:pPr lvl="2" eaLnBrk="1" hangingPunct="1"/>
            <a:r>
              <a:rPr lang="de-DE" altLang="en-US" sz="1600" smtClean="0"/>
              <a:t>Wichtigste Ausnahme: Web-SSO</a:t>
            </a:r>
          </a:p>
          <a:p>
            <a:pPr lvl="1" eaLnBrk="1" hangingPunct="1"/>
            <a:r>
              <a:rPr lang="de-DE" altLang="en-US" sz="1800" smtClean="0"/>
              <a:t>Setzt ein definiertes Zusammenspiel zwischen Identity Providern und Services/Anwendungen voraus</a:t>
            </a:r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355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C190B2E4-E56F-4897-BE3D-E312C5093ADB}" type="slidenum">
              <a:rPr lang="de-DE" altLang="en-US" smtClean="0"/>
              <a:pPr eaLnBrk="1" hangingPunct="1"/>
              <a:t>21</a:t>
            </a:fld>
            <a:endParaRPr lang="de-DE" altLang="en-US" smtClean="0"/>
          </a:p>
        </p:txBody>
      </p:sp>
      <p:sp>
        <p:nvSpPr>
          <p:cNvPr id="6" name="Abgerundetes Rechteck 5"/>
          <p:cNvSpPr/>
          <p:nvPr/>
        </p:nvSpPr>
        <p:spPr>
          <a:xfrm>
            <a:off x="642938" y="5286375"/>
            <a:ext cx="7858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C00000"/>
                </a:solidFill>
              </a:rPr>
              <a:t>IT-Risiken verringern sich tendenziell durch 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Die Rolle des Password Managements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sz="2400" smtClean="0"/>
              <a:t>Password Management:</a:t>
            </a:r>
          </a:p>
          <a:p>
            <a:pPr lvl="1"/>
            <a:r>
              <a:rPr lang="de-DE" altLang="en-US" sz="2000" smtClean="0"/>
              <a:t>Password Sync</a:t>
            </a:r>
          </a:p>
          <a:p>
            <a:pPr lvl="2"/>
            <a:r>
              <a:rPr lang="de-DE" altLang="en-US" sz="1800" smtClean="0"/>
              <a:t>Unidirektional: Erkennung von Änderungen des Windows-Kennworts – wird von den meisten Lösungen unterstützt</a:t>
            </a:r>
          </a:p>
          <a:p>
            <a:pPr lvl="2"/>
            <a:r>
              <a:rPr lang="de-DE" altLang="en-US" sz="1800" smtClean="0"/>
              <a:t>Bidirektional: Erkennung von Synchronisation und Änderungen in verschiedenen Systemen – wenige spezialisierte Anbieter</a:t>
            </a:r>
          </a:p>
          <a:p>
            <a:pPr lvl="1"/>
            <a:r>
              <a:rPr lang="de-DE" altLang="en-US" sz="2000" smtClean="0"/>
              <a:t>Password Reset</a:t>
            </a:r>
          </a:p>
          <a:p>
            <a:pPr lvl="2"/>
            <a:r>
              <a:rPr lang="de-DE" altLang="en-US" sz="1800" smtClean="0"/>
              <a:t>User Self Service: Benutzer können eigene Kennwörter zurücksetzen</a:t>
            </a:r>
          </a:p>
          <a:p>
            <a:pPr lvl="2"/>
            <a:r>
              <a:rPr lang="de-DE" altLang="en-US" sz="1800" smtClean="0"/>
              <a:t>Administrative Resets: Zurücksetzen durch Administratoren</a:t>
            </a:r>
          </a:p>
        </p:txBody>
      </p:sp>
      <p:sp>
        <p:nvSpPr>
          <p:cNvPr id="2458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458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501E561A-C429-4A8D-809F-6F5C8E210691}" type="slidenum">
              <a:rPr lang="de-DE" altLang="en-US" smtClean="0"/>
              <a:pPr eaLnBrk="1" hangingPunct="1"/>
              <a:t>22</a:t>
            </a:fld>
            <a:endParaRPr lang="de-DE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Einsatz von Password Management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sz="2000" smtClean="0"/>
              <a:t>Grundlegende Password Management-Funktionen werden heute typischerweise als Teil von Provisioning-Lösungen angeboten</a:t>
            </a:r>
          </a:p>
          <a:p>
            <a:r>
              <a:rPr lang="de-DE" altLang="en-US" sz="2000" smtClean="0"/>
              <a:t>Synchronisation stößt zwangsläufig durch unterschiedliche Kennwortregeln an Grenzen</a:t>
            </a:r>
          </a:p>
          <a:p>
            <a:pPr lvl="1"/>
            <a:r>
              <a:rPr lang="de-DE" altLang="en-US" sz="1800" smtClean="0"/>
              <a:t>Enterprise-/Lokales SSO kann das adressieren – mehrere Kennwörter für Systeme, eines für den Benutzer</a:t>
            </a:r>
          </a:p>
          <a:p>
            <a:r>
              <a:rPr lang="de-DE" altLang="en-US" sz="2000" smtClean="0"/>
              <a:t>Für die starke Authentifizierung sollten andere Mechanismen verwendet werden</a:t>
            </a:r>
          </a:p>
          <a:p>
            <a:pPr lvl="1"/>
            <a:r>
              <a:rPr lang="de-DE" altLang="en-US" sz="1800" smtClean="0"/>
              <a:t>2-Faktor-Authentifizierung, z.B. mit Smartcard</a:t>
            </a:r>
          </a:p>
          <a:p>
            <a:pPr lvl="1"/>
            <a:r>
              <a:rPr lang="de-DE" altLang="en-US" sz="1800" smtClean="0"/>
              <a:t>Biometrische Verfahren</a:t>
            </a:r>
          </a:p>
        </p:txBody>
      </p:sp>
      <p:sp>
        <p:nvSpPr>
          <p:cNvPr id="2560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56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2F5F58CE-E2AA-421A-801F-05AA4A2A3D72}" type="slidenum">
              <a:rPr lang="de-DE" altLang="en-US" smtClean="0"/>
              <a:pPr eaLnBrk="1" hangingPunct="1"/>
              <a:t>23</a:t>
            </a:fld>
            <a:endParaRPr lang="de-DE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Die Rolle der Biometrie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sz="2400" smtClean="0"/>
              <a:t>Mechanismus für die starke Authentifizierung</a:t>
            </a:r>
          </a:p>
          <a:p>
            <a:pPr lvl="1"/>
            <a:r>
              <a:rPr lang="de-DE" altLang="en-US" sz="2000" smtClean="0"/>
              <a:t>Mehr als 40% der Unternehmen rechnen nicht vor 2009 mit einem flächendeckenden Einsatz</a:t>
            </a:r>
          </a:p>
          <a:p>
            <a:pPr lvl="1"/>
            <a:r>
              <a:rPr lang="de-DE" altLang="en-US" sz="2000" smtClean="0"/>
              <a:t>93,3% der Unternehmen sehen Fingerabdrücke als das geeignetste</a:t>
            </a:r>
          </a:p>
          <a:p>
            <a:r>
              <a:rPr lang="de-DE" altLang="en-US" sz="2400" smtClean="0"/>
              <a:t>Biometrie wird zunehmend interessanter für die starke Authentifizierung, ist aber nicht der einzige Ansatz</a:t>
            </a:r>
          </a:p>
          <a:p>
            <a:r>
              <a:rPr lang="de-DE" altLang="en-US" sz="2400" smtClean="0"/>
              <a:t>Wenn Biometrie, dann Fingerabdrücke</a:t>
            </a:r>
          </a:p>
          <a:p>
            <a:pPr lvl="1"/>
            <a:r>
              <a:rPr lang="de-DE" altLang="en-US" sz="2000" smtClean="0"/>
              <a:t>Wird zunehmend vom Benutzer akzeptiert</a:t>
            </a:r>
          </a:p>
          <a:p>
            <a:pPr lvl="1"/>
            <a:r>
              <a:rPr lang="de-DE" altLang="en-US" sz="2000" smtClean="0"/>
              <a:t>Relativ ausgereift, relativ günstig</a:t>
            </a:r>
          </a:p>
          <a:p>
            <a:pPr lvl="1"/>
            <a:r>
              <a:rPr lang="de-DE" altLang="en-US" sz="2000" smtClean="0"/>
              <a:t>Akzeptable Sicherheit</a:t>
            </a:r>
          </a:p>
        </p:txBody>
      </p:sp>
      <p:sp>
        <p:nvSpPr>
          <p:cNvPr id="2662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662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CDF77792-D5C9-430B-B24F-86D50104D006}" type="slidenum">
              <a:rPr lang="de-DE" altLang="en-US" smtClean="0"/>
              <a:pPr eaLnBrk="1" hangingPunct="1"/>
              <a:t>24</a:t>
            </a:fld>
            <a:endParaRPr lang="de-DE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Sichere Authentifizierung:</a:t>
            </a:r>
            <a:br>
              <a:rPr lang="de-DE" altLang="en-US" smtClean="0"/>
            </a:br>
            <a:r>
              <a:rPr lang="de-DE" altLang="en-US" smtClean="0"/>
              <a:t>SSO + starke Authentifizierung</a:t>
            </a:r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smtClean="0"/>
              <a:t>SSO in Verbindung mit Ansätzen für die starke Authentifizierung (2-Faktor, Biometrie) ist der geeignete Weg für mehr Sicherheit</a:t>
            </a:r>
          </a:p>
          <a:p>
            <a:r>
              <a:rPr lang="de-DE" altLang="en-US" smtClean="0"/>
              <a:t>Taktisch durch Enterprise-SSO oder lokales SSO mit Smartcards</a:t>
            </a:r>
          </a:p>
          <a:p>
            <a:r>
              <a:rPr lang="de-DE" altLang="en-US" smtClean="0"/>
              <a:t>Strategisch durch Federation</a:t>
            </a:r>
          </a:p>
        </p:txBody>
      </p:sp>
      <p:sp>
        <p:nvSpPr>
          <p:cNvPr id="2765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76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887B84D0-D54F-4607-AE31-C11376FD9CD9}" type="slidenum">
              <a:rPr lang="de-DE" altLang="en-US" smtClean="0"/>
              <a:pPr eaLnBrk="1" hangingPunct="1"/>
              <a:t>25</a:t>
            </a:fld>
            <a:endParaRPr lang="de-DE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028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A33F3653-F916-492E-9112-B625157514DC}" type="slidenum">
              <a:rPr lang="de-DE" altLang="en-US" smtClean="0"/>
              <a:pPr eaLnBrk="1" hangingPunct="1"/>
              <a:t>3</a:t>
            </a:fld>
            <a:endParaRPr lang="de-DE" alt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Identity Management-Markt:</a:t>
            </a:r>
            <a:br>
              <a:rPr lang="de-DE" altLang="en-US" sz="3400" smtClean="0"/>
            </a:br>
            <a:r>
              <a:rPr lang="de-DE" altLang="en-US" sz="3400" smtClean="0"/>
              <a:t>Boom-Thema Single Sign-On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827088" y="1670050"/>
          <a:ext cx="7561262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iagramm" r:id="rId4" imgW="8648886" imgH="5124512" progId="Excel.Chart.8">
                  <p:embed/>
                </p:oleObj>
              </mc:Choice>
              <mc:Fallback>
                <p:oleObj name="Diagramm" r:id="rId4" imgW="8648886" imgH="512451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70050"/>
                        <a:ext cx="7561262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4356100" y="2349500"/>
            <a:ext cx="431800" cy="23749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4211638" y="3429000"/>
            <a:ext cx="358775" cy="1428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8273628B-DAA0-426F-968A-43541FC90A88}" type="slidenum">
              <a:rPr lang="de-DE" altLang="en-US" smtClean="0"/>
              <a:pPr eaLnBrk="1" hangingPunct="1"/>
              <a:t>4</a:t>
            </a:fld>
            <a:endParaRPr lang="de-DE" alt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Identity Management Markt:</a:t>
            </a:r>
            <a:br>
              <a:rPr lang="de-DE" altLang="en-US" sz="3400" smtClean="0"/>
            </a:br>
            <a:r>
              <a:rPr lang="de-DE" altLang="en-US" sz="3400" smtClean="0"/>
              <a:t>Single Sign-On-Ansätze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763588" y="1752600"/>
          <a:ext cx="760571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iagramm" r:id="rId4" imgW="8267886" imgH="4638644" progId="Excel.Chart.8">
                  <p:embed/>
                </p:oleObj>
              </mc:Choice>
              <mc:Fallback>
                <p:oleObj name="Diagramm" r:id="rId4" imgW="8267886" imgH="4638644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752600"/>
                        <a:ext cx="760571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92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C6004B61-3FF0-4B32-A485-0195F314F1C5}" type="slidenum">
              <a:rPr lang="de-DE" altLang="en-US" smtClean="0"/>
              <a:pPr eaLnBrk="1" hangingPunct="1"/>
              <a:t>5</a:t>
            </a:fld>
            <a:endParaRPr lang="de-DE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Die IT im Wandel:</a:t>
            </a:r>
            <a:br>
              <a:rPr lang="de-DE" altLang="en-US" sz="3400" smtClean="0"/>
            </a:br>
            <a:r>
              <a:rPr lang="de-DE" altLang="en-US" sz="3400" smtClean="0"/>
              <a:t>Business-Treiber für SSO </a:t>
            </a:r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2062163" y="1944688"/>
            <a:ext cx="4491037" cy="3808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9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4375150" y="3616325"/>
            <a:ext cx="3387725" cy="1636713"/>
          </a:xfrm>
          <a:prstGeom prst="roundRect">
            <a:avLst>
              <a:gd name="adj" fmla="val 16667"/>
            </a:avLst>
          </a:prstGeom>
          <a:solidFill>
            <a:srgbClr val="3B8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de-DE" alt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3" name="AutoShape 5"/>
          <p:cNvSpPr>
            <a:spLocks noChangeArrowheads="1"/>
          </p:cNvSpPr>
          <p:nvPr/>
        </p:nvSpPr>
        <p:spPr bwMode="auto">
          <a:xfrm>
            <a:off x="900113" y="3616325"/>
            <a:ext cx="3387725" cy="1636713"/>
          </a:xfrm>
          <a:prstGeom prst="roundRect">
            <a:avLst>
              <a:gd name="adj" fmla="val 16667"/>
            </a:avLst>
          </a:prstGeom>
          <a:solidFill>
            <a:srgbClr val="3B8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Kosten senken durch Automatisierung</a:t>
            </a:r>
          </a:p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Kostenkontrolle durch Transparenz</a:t>
            </a:r>
          </a:p>
        </p:txBody>
      </p:sp>
      <p:sp>
        <p:nvSpPr>
          <p:cNvPr id="9224" name="AutoShape 6"/>
          <p:cNvSpPr>
            <a:spLocks noChangeArrowheads="1"/>
          </p:cNvSpPr>
          <p:nvPr/>
        </p:nvSpPr>
        <p:spPr bwMode="auto">
          <a:xfrm>
            <a:off x="4375150" y="1917700"/>
            <a:ext cx="3387725" cy="1636713"/>
          </a:xfrm>
          <a:prstGeom prst="roundRect">
            <a:avLst>
              <a:gd name="adj" fmla="val 16667"/>
            </a:avLst>
          </a:prstGeom>
          <a:solidFill>
            <a:srgbClr val="3B8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Interne Kontrollen optimieren</a:t>
            </a:r>
          </a:p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Revisionssicherheit optimieren</a:t>
            </a:r>
          </a:p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Abgrenzung („chinese walls“)</a:t>
            </a:r>
          </a:p>
          <a:p>
            <a:pPr eaLnBrk="1" hangingPunct="1"/>
            <a:endParaRPr lang="de-DE" altLang="en-US" sz="14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9225" name="AutoShape 7"/>
          <p:cNvSpPr>
            <a:spLocks noChangeArrowheads="1"/>
          </p:cNvSpPr>
          <p:nvPr/>
        </p:nvSpPr>
        <p:spPr bwMode="auto">
          <a:xfrm>
            <a:off x="900113" y="1916113"/>
            <a:ext cx="3387725" cy="1636712"/>
          </a:xfrm>
          <a:prstGeom prst="roundRect">
            <a:avLst>
              <a:gd name="adj" fmla="val 16667"/>
            </a:avLst>
          </a:prstGeom>
          <a:solidFill>
            <a:srgbClr val="3B86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Prozesse flexibilisieren</a:t>
            </a:r>
          </a:p>
          <a:p>
            <a:pPr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Optimierte Öffnung zum Kunden</a:t>
            </a:r>
          </a:p>
        </p:txBody>
      </p:sp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3563938" y="2963863"/>
            <a:ext cx="1570037" cy="13208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4500563" y="4221163"/>
            <a:ext cx="31670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en-US" altLang="en-US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Anwenderproduktivität erhöhen </a:t>
            </a:r>
          </a:p>
          <a:p>
            <a:pPr eaLnBrk="1" hangingPunct="1">
              <a:spcBef>
                <a:spcPct val="20000"/>
              </a:spcBef>
              <a:buSzPct val="120000"/>
              <a:buFontTx/>
              <a:buChar char="•"/>
            </a:pPr>
            <a:r>
              <a:rPr lang="de-DE" altLang="en-US" sz="1400">
                <a:solidFill>
                  <a:schemeClr val="bg1"/>
                </a:solidFill>
                <a:latin typeface="Arial" charset="0"/>
              </a:rPr>
              <a:t> Administrationsprozesse verbessern</a:t>
            </a:r>
          </a:p>
        </p:txBody>
      </p:sp>
      <p:sp>
        <p:nvSpPr>
          <p:cNvPr id="9228" name="AutoShape 10"/>
          <p:cNvSpPr>
            <a:spLocks noChangeArrowheads="1"/>
          </p:cNvSpPr>
          <p:nvPr/>
        </p:nvSpPr>
        <p:spPr bwMode="auto">
          <a:xfrm rot="2491552">
            <a:off x="3660775" y="3027363"/>
            <a:ext cx="482600" cy="457200"/>
          </a:xfrm>
          <a:prstGeom prst="leftArrow">
            <a:avLst>
              <a:gd name="adj1" fmla="val 50000"/>
              <a:gd name="adj2" fmla="val 26389"/>
            </a:avLst>
          </a:prstGeom>
          <a:solidFill>
            <a:srgbClr val="0066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29" name="AutoShape 11"/>
          <p:cNvSpPr>
            <a:spLocks noChangeArrowheads="1"/>
          </p:cNvSpPr>
          <p:nvPr/>
        </p:nvSpPr>
        <p:spPr bwMode="auto">
          <a:xfrm rot="7723727">
            <a:off x="4561682" y="2969419"/>
            <a:ext cx="406400" cy="54133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66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30" name="AutoShape 12"/>
          <p:cNvSpPr>
            <a:spLocks noChangeArrowheads="1"/>
          </p:cNvSpPr>
          <p:nvPr/>
        </p:nvSpPr>
        <p:spPr bwMode="auto">
          <a:xfrm rot="-3160854">
            <a:off x="3765551" y="3767137"/>
            <a:ext cx="406400" cy="5429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66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31" name="AutoShape 13"/>
          <p:cNvSpPr>
            <a:spLocks noChangeArrowheads="1"/>
          </p:cNvSpPr>
          <p:nvPr/>
        </p:nvSpPr>
        <p:spPr bwMode="auto">
          <a:xfrm rot="-8425392">
            <a:off x="4527550" y="3789363"/>
            <a:ext cx="481013" cy="457200"/>
          </a:xfrm>
          <a:prstGeom prst="leftArrow">
            <a:avLst>
              <a:gd name="adj1" fmla="val 50000"/>
              <a:gd name="adj2" fmla="val 26302"/>
            </a:avLst>
          </a:prstGeom>
          <a:solidFill>
            <a:srgbClr val="0066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9232" name="WordArt 14"/>
          <p:cNvSpPr>
            <a:spLocks noChangeArrowheads="1" noChangeShapeType="1" noTextEdit="1"/>
          </p:cNvSpPr>
          <p:nvPr/>
        </p:nvSpPr>
        <p:spPr bwMode="auto">
          <a:xfrm>
            <a:off x="1246188" y="2032000"/>
            <a:ext cx="2568575" cy="280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6DD9FF">
                      <a:alpha val="50195"/>
                    </a:srgbClr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Business Need</a:t>
            </a:r>
          </a:p>
        </p:txBody>
      </p:sp>
      <p:sp>
        <p:nvSpPr>
          <p:cNvPr id="9233" name="WordArt 15"/>
          <p:cNvSpPr>
            <a:spLocks noChangeArrowheads="1" noChangeShapeType="1" noTextEdit="1"/>
          </p:cNvSpPr>
          <p:nvPr/>
        </p:nvSpPr>
        <p:spPr bwMode="auto">
          <a:xfrm>
            <a:off x="5046663" y="2024063"/>
            <a:ext cx="2073275" cy="315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6DD9FF">
                      <a:alpha val="50195"/>
                    </a:srgbClr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Compliance</a:t>
            </a:r>
          </a:p>
        </p:txBody>
      </p:sp>
      <p:sp>
        <p:nvSpPr>
          <p:cNvPr id="9234" name="WordArt 16"/>
          <p:cNvSpPr>
            <a:spLocks noChangeArrowheads="1" noChangeShapeType="1" noTextEdit="1"/>
          </p:cNvSpPr>
          <p:nvPr/>
        </p:nvSpPr>
        <p:spPr bwMode="auto">
          <a:xfrm>
            <a:off x="1246188" y="4805363"/>
            <a:ext cx="2681287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6DD9FF">
                      <a:alpha val="50195"/>
                    </a:srgbClr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Cost Containment</a:t>
            </a:r>
          </a:p>
        </p:txBody>
      </p:sp>
      <p:sp>
        <p:nvSpPr>
          <p:cNvPr id="9235" name="WordArt 17"/>
          <p:cNvSpPr>
            <a:spLocks noChangeArrowheads="1" noChangeShapeType="1" noTextEdit="1"/>
          </p:cNvSpPr>
          <p:nvPr/>
        </p:nvSpPr>
        <p:spPr bwMode="auto">
          <a:xfrm>
            <a:off x="3492500" y="5318125"/>
            <a:ext cx="1666875" cy="38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i="1" kern="10">
                <a:ln w="9525">
                  <a:solidFill>
                    <a:srgbClr val="3B86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Security</a:t>
            </a:r>
          </a:p>
        </p:txBody>
      </p:sp>
      <p:sp>
        <p:nvSpPr>
          <p:cNvPr id="9236" name="WordArt 18"/>
          <p:cNvSpPr>
            <a:spLocks noChangeArrowheads="1" noChangeShapeType="1" noTextEdit="1"/>
          </p:cNvSpPr>
          <p:nvPr/>
        </p:nvSpPr>
        <p:spPr bwMode="auto">
          <a:xfrm>
            <a:off x="4551363" y="4810125"/>
            <a:ext cx="301625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6DD9FF">
                      <a:alpha val="50195"/>
                    </a:srgbClr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Operational Efficiency</a:t>
            </a:r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3348038" y="3500438"/>
            <a:ext cx="19129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SzPct val="120000"/>
            </a:pPr>
            <a:r>
              <a:rPr lang="de-DE" altLang="en-US" sz="1600" b="1">
                <a:solidFill>
                  <a:srgbClr val="006699"/>
                </a:solidFill>
                <a:latin typeface="Arial" charset="0"/>
              </a:rPr>
              <a:t>IT-Strategie</a:t>
            </a:r>
          </a:p>
        </p:txBody>
      </p:sp>
      <p:sp>
        <p:nvSpPr>
          <p:cNvPr id="9238" name="AutoShape 20"/>
          <p:cNvSpPr>
            <a:spLocks noChangeArrowheads="1"/>
          </p:cNvSpPr>
          <p:nvPr/>
        </p:nvSpPr>
        <p:spPr bwMode="auto">
          <a:xfrm>
            <a:off x="6156325" y="371633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SSO!</a:t>
            </a:r>
          </a:p>
        </p:txBody>
      </p:sp>
      <p:sp>
        <p:nvSpPr>
          <p:cNvPr id="9239" name="AutoShape 21"/>
          <p:cNvSpPr>
            <a:spLocks noChangeArrowheads="1"/>
          </p:cNvSpPr>
          <p:nvPr/>
        </p:nvSpPr>
        <p:spPr bwMode="auto">
          <a:xfrm>
            <a:off x="1042988" y="3716338"/>
            <a:ext cx="143986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SSO!</a:t>
            </a:r>
          </a:p>
        </p:txBody>
      </p:sp>
      <p:sp>
        <p:nvSpPr>
          <p:cNvPr id="9240" name="AutoShape 22"/>
          <p:cNvSpPr>
            <a:spLocks noChangeArrowheads="1"/>
          </p:cNvSpPr>
          <p:nvPr/>
        </p:nvSpPr>
        <p:spPr bwMode="auto">
          <a:xfrm>
            <a:off x="5508625" y="53006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SSO?</a:t>
            </a:r>
          </a:p>
        </p:txBody>
      </p:sp>
      <p:sp>
        <p:nvSpPr>
          <p:cNvPr id="9241" name="AutoShape 23"/>
          <p:cNvSpPr>
            <a:spLocks noChangeArrowheads="1"/>
          </p:cNvSpPr>
          <p:nvPr/>
        </p:nvSpPr>
        <p:spPr bwMode="auto">
          <a:xfrm>
            <a:off x="6156325" y="29972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SSO?</a:t>
            </a:r>
          </a:p>
        </p:txBody>
      </p:sp>
      <p:sp>
        <p:nvSpPr>
          <p:cNvPr id="9242" name="AutoShape 23"/>
          <p:cNvSpPr>
            <a:spLocks noChangeArrowheads="1"/>
          </p:cNvSpPr>
          <p:nvPr/>
        </p:nvSpPr>
        <p:spPr bwMode="auto">
          <a:xfrm>
            <a:off x="1071563" y="3000375"/>
            <a:ext cx="1439862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D4B83344-021D-4558-BB2B-8FB274E4A5CA}" type="slidenum">
              <a:rPr lang="de-DE" altLang="en-US" smtClean="0"/>
              <a:pPr eaLnBrk="1" hangingPunct="1"/>
              <a:t>6</a:t>
            </a:fld>
            <a:endParaRPr lang="de-DE" altLang="en-US" smtClean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79388" y="260350"/>
            <a:ext cx="8785225" cy="5832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484313" y="1697038"/>
            <a:ext cx="6424612" cy="4268787"/>
          </a:xfrm>
          <a:prstGeom prst="rect">
            <a:avLst/>
          </a:prstGeom>
          <a:solidFill>
            <a:srgbClr val="64A2D0"/>
          </a:solidFill>
          <a:ln w="9525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484313" y="3057525"/>
            <a:ext cx="4260850" cy="2908300"/>
          </a:xfrm>
          <a:prstGeom prst="rect">
            <a:avLst/>
          </a:prstGeom>
          <a:solidFill>
            <a:srgbClr val="B8D5EA"/>
          </a:solidFill>
          <a:ln w="9525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484313" y="4332288"/>
            <a:ext cx="2335212" cy="1633537"/>
          </a:xfrm>
          <a:prstGeom prst="rect">
            <a:avLst/>
          </a:prstGeom>
          <a:solidFill>
            <a:srgbClr val="DFECF5"/>
          </a:solidFill>
          <a:ln w="9525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474788" y="4535488"/>
            <a:ext cx="2201862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2800" b="1">
                <a:latin typeface="Arial" charset="0"/>
              </a:rPr>
              <a:t>Compliance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2400" b="1">
                <a:latin typeface="Arial" charset="0"/>
              </a:rPr>
              <a:t>Security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1566863" y="1697038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Business Need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1908175" y="5445125"/>
            <a:ext cx="1958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Reaktiv,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Strafen vermeiden</a:t>
            </a:r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7108825" y="981075"/>
            <a:ext cx="1681163" cy="1457325"/>
          </a:xfrm>
          <a:prstGeom prst="ellipse">
            <a:avLst/>
          </a:prstGeom>
          <a:solidFill>
            <a:srgbClr val="64A2D0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charset="0"/>
              </a:rPr>
              <a:t>Wert</a:t>
            </a:r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 rot="-2077384">
            <a:off x="3340100" y="2984500"/>
            <a:ext cx="4157663" cy="754063"/>
          </a:xfrm>
          <a:prstGeom prst="rightArrow">
            <a:avLst>
              <a:gd name="adj1" fmla="val 50000"/>
              <a:gd name="adj2" fmla="val 137842"/>
            </a:avLst>
          </a:prstGeom>
          <a:solidFill>
            <a:srgbClr val="FFCC66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10253" name="AutoShape 11"/>
          <p:cNvSpPr>
            <a:spLocks noChangeArrowheads="1"/>
          </p:cNvSpPr>
          <p:nvPr/>
        </p:nvSpPr>
        <p:spPr bwMode="auto">
          <a:xfrm>
            <a:off x="1484313" y="6007100"/>
            <a:ext cx="6424612" cy="328613"/>
          </a:xfrm>
          <a:prstGeom prst="rightArrow">
            <a:avLst>
              <a:gd name="adj1" fmla="val 57546"/>
              <a:gd name="adj2" fmla="val 177585"/>
            </a:avLst>
          </a:prstGeom>
          <a:solidFill>
            <a:srgbClr val="DFECF5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>
                <a:latin typeface="Arial" charset="0"/>
              </a:rPr>
              <a:t>Wert</a:t>
            </a:r>
            <a:endParaRPr lang="en-US" altLang="en-US" sz="1200">
              <a:latin typeface="Arial" charset="0"/>
            </a:endParaRPr>
          </a:p>
        </p:txBody>
      </p:sp>
      <p:sp>
        <p:nvSpPr>
          <p:cNvPr id="10254" name="AutoShape 12"/>
          <p:cNvSpPr>
            <a:spLocks noChangeArrowheads="1"/>
          </p:cNvSpPr>
          <p:nvPr/>
        </p:nvSpPr>
        <p:spPr bwMode="auto">
          <a:xfrm rot="-5400000">
            <a:off x="-964405" y="3672681"/>
            <a:ext cx="4310062" cy="358775"/>
          </a:xfrm>
          <a:prstGeom prst="rightArrow">
            <a:avLst>
              <a:gd name="adj1" fmla="val 57546"/>
              <a:gd name="adj2" fmla="val 109121"/>
            </a:avLst>
          </a:prstGeom>
          <a:solidFill>
            <a:srgbClr val="DFECF5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 b="1">
                <a:latin typeface="Arial" charset="0"/>
              </a:rPr>
              <a:t>Reife</a:t>
            </a:r>
            <a:endParaRPr lang="en-US" altLang="en-US" sz="1200">
              <a:latin typeface="Arial" charset="0"/>
            </a:endParaRPr>
          </a:p>
        </p:txBody>
      </p:sp>
      <p:sp>
        <p:nvSpPr>
          <p:cNvPr id="10255" name="Oval 13"/>
          <p:cNvSpPr>
            <a:spLocks noChangeArrowheads="1"/>
          </p:cNvSpPr>
          <p:nvPr/>
        </p:nvSpPr>
        <p:spPr bwMode="auto">
          <a:xfrm>
            <a:off x="755650" y="5273675"/>
            <a:ext cx="1163638" cy="1062038"/>
          </a:xfrm>
          <a:prstGeom prst="ellipse">
            <a:avLst/>
          </a:prstGeom>
          <a:solidFill>
            <a:srgbClr val="64A2D0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" charset="0"/>
              </a:rPr>
              <a:t>Kosten</a:t>
            </a: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4427538" y="45085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verbessern</a:t>
            </a:r>
          </a:p>
        </p:txBody>
      </p:sp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5795963" y="3284538"/>
            <a:ext cx="2173287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proaktiv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Wettbewerbsvorteile</a:t>
            </a:r>
            <a:br>
              <a:rPr lang="en-US" altLang="en-US" sz="1600" b="1" i="1">
                <a:latin typeface="Arial" charset="0"/>
              </a:rPr>
            </a:br>
            <a:r>
              <a:rPr lang="en-US" altLang="en-US" sz="1600" b="1" i="1">
                <a:latin typeface="Arial" charset="0"/>
              </a:rPr>
              <a:t>erzielen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en-US" altLang="en-US" sz="1600" b="1" i="1">
              <a:latin typeface="Arial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1600" b="1" i="1">
                <a:latin typeface="Arial" charset="0"/>
              </a:rPr>
              <a:t>Business-Support</a:t>
            </a:r>
            <a:br>
              <a:rPr lang="en-US" altLang="en-US" sz="1600" b="1" i="1">
                <a:latin typeface="Arial" charset="0"/>
              </a:rPr>
            </a:br>
            <a:endParaRPr lang="en-US" altLang="en-US" sz="1600" b="1" i="1">
              <a:latin typeface="Arial" charset="0"/>
            </a:endParaRPr>
          </a:p>
        </p:txBody>
      </p:sp>
      <p:sp>
        <p:nvSpPr>
          <p:cNvPr id="10258" name="Text Box 16"/>
          <p:cNvSpPr txBox="1">
            <a:spLocks noChangeArrowheads="1"/>
          </p:cNvSpPr>
          <p:nvPr/>
        </p:nvSpPr>
        <p:spPr bwMode="auto">
          <a:xfrm>
            <a:off x="1501775" y="3206750"/>
            <a:ext cx="2862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1">
                <a:latin typeface="Arial" charset="0"/>
              </a:rPr>
              <a:t>Cost Containment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Operational Efficiency</a:t>
            </a:r>
          </a:p>
        </p:txBody>
      </p:sp>
      <p:sp>
        <p:nvSpPr>
          <p:cNvPr id="1025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Von der IT zum Business:</a:t>
            </a:r>
            <a:br>
              <a:rPr lang="de-DE" altLang="en-US" sz="3400" smtClean="0"/>
            </a:br>
            <a:r>
              <a:rPr lang="de-DE" altLang="en-US" sz="3400" smtClean="0"/>
              <a:t>Werte schaffen</a:t>
            </a:r>
          </a:p>
        </p:txBody>
      </p:sp>
      <p:sp>
        <p:nvSpPr>
          <p:cNvPr id="10260" name="AutoShape 18"/>
          <p:cNvSpPr>
            <a:spLocks noChangeArrowheads="1"/>
          </p:cNvSpPr>
          <p:nvPr/>
        </p:nvSpPr>
        <p:spPr bwMode="auto">
          <a:xfrm>
            <a:off x="4140200" y="48688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de-DE" altLang="en-US"/>
              <a:t>SSO!</a:t>
            </a:r>
          </a:p>
        </p:txBody>
      </p:sp>
      <p:sp>
        <p:nvSpPr>
          <p:cNvPr id="10261" name="Line 19"/>
          <p:cNvSpPr>
            <a:spLocks noChangeShapeType="1"/>
          </p:cNvSpPr>
          <p:nvPr/>
        </p:nvSpPr>
        <p:spPr bwMode="auto">
          <a:xfrm>
            <a:off x="5580063" y="5084763"/>
            <a:ext cx="5762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3076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AFFE2EF4-30B3-4FB4-851A-4CF98D5769D1}" type="slidenum">
              <a:rPr lang="de-DE" altLang="en-US" smtClean="0"/>
              <a:pPr eaLnBrk="1" hangingPunct="1"/>
              <a:t>7</a:t>
            </a:fld>
            <a:endParaRPr lang="de-DE" alt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Identity Management-Markt:</a:t>
            </a:r>
            <a:br>
              <a:rPr lang="de-DE" altLang="en-US" sz="3400" smtClean="0"/>
            </a:br>
            <a:r>
              <a:rPr lang="de-DE" altLang="en-US" sz="3400" smtClean="0"/>
              <a:t>Die Treiber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730250" y="1752600"/>
          <a:ext cx="7673975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iagramm" r:id="rId4" imgW="8410621" imgH="4676620" progId="Excel.Chart.8">
                  <p:embed/>
                </p:oleObj>
              </mc:Choice>
              <mc:Fallback>
                <p:oleObj name="Diagramm" r:id="rId4" imgW="8410621" imgH="467662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752600"/>
                        <a:ext cx="7673975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3132138" y="3141663"/>
            <a:ext cx="720725" cy="18002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  <p:sp>
        <p:nvSpPr>
          <p:cNvPr id="3079" name="Oval 4"/>
          <p:cNvSpPr>
            <a:spLocks noChangeArrowheads="1"/>
          </p:cNvSpPr>
          <p:nvPr/>
        </p:nvSpPr>
        <p:spPr bwMode="auto">
          <a:xfrm>
            <a:off x="3643313" y="2071688"/>
            <a:ext cx="720725" cy="2871787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mtClean="0"/>
              <a:t>Single Sign-On:</a:t>
            </a:r>
            <a:br>
              <a:rPr lang="de-DE" altLang="en-US" smtClean="0"/>
            </a:br>
            <a:r>
              <a:rPr lang="de-DE" altLang="en-US" smtClean="0"/>
              <a:t>Die konkreten Treiber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en-US" sz="2400" smtClean="0"/>
              <a:t>Benutzer müssen sich zu viele Kombination von Benutzernamen und Kennwörter (Credentials) merken</a:t>
            </a:r>
          </a:p>
          <a:p>
            <a:pPr lvl="1" eaLnBrk="1" hangingPunct="1"/>
            <a:r>
              <a:rPr lang="de-DE" altLang="en-US" sz="2000" smtClean="0"/>
              <a:t>Sicherheitsrisiken durch unsichere Aufbewahrung von Kennwörtern</a:t>
            </a:r>
          </a:p>
          <a:p>
            <a:pPr lvl="1" eaLnBrk="1" hangingPunct="1"/>
            <a:r>
              <a:rPr lang="de-DE" altLang="en-US" sz="2000" smtClean="0"/>
              <a:t>Akzeptanzprobleme für neue Anwendungen („schon wieder eine neue Anmeldung“)</a:t>
            </a:r>
          </a:p>
          <a:p>
            <a:pPr lvl="1" eaLnBrk="1" hangingPunct="1"/>
            <a:r>
              <a:rPr lang="de-DE" altLang="en-US" sz="2000" smtClean="0"/>
              <a:t>Helpdesk-Kosten</a:t>
            </a:r>
          </a:p>
          <a:p>
            <a:pPr eaLnBrk="1" hangingPunct="1"/>
            <a:r>
              <a:rPr lang="de-DE" altLang="en-US" sz="2400" smtClean="0"/>
              <a:t>Einführung von starker Authentifizierung</a:t>
            </a:r>
          </a:p>
          <a:p>
            <a:pPr lvl="1" eaLnBrk="1" hangingPunct="1"/>
            <a:r>
              <a:rPr lang="de-DE" altLang="en-US" sz="2000" smtClean="0"/>
              <a:t>Einheitliche, starke Mechanismen</a:t>
            </a:r>
          </a:p>
          <a:p>
            <a:pPr lvl="1" eaLnBrk="1" hangingPunct="1"/>
            <a:r>
              <a:rPr lang="de-DE" altLang="en-US" sz="2000" smtClean="0"/>
              <a:t>Absicherung von sensitiven Anwendungen</a:t>
            </a:r>
          </a:p>
          <a:p>
            <a:pPr lvl="1" eaLnBrk="1" hangingPunct="1"/>
            <a:r>
              <a:rPr lang="de-DE" altLang="en-US" sz="2000" smtClean="0"/>
              <a:t>Kosten der starken Authentifizierung</a:t>
            </a:r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69791FB5-41FC-4C03-8488-75856D1B0A93}" type="slidenum">
              <a:rPr lang="de-DE" altLang="en-US" smtClean="0"/>
              <a:pPr eaLnBrk="1" hangingPunct="1"/>
              <a:t>8</a:t>
            </a:fld>
            <a:endParaRPr lang="de-DE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© Kuppinger Cole + Partner 2007</a:t>
            </a:r>
          </a:p>
        </p:txBody>
      </p:sp>
      <p:sp>
        <p:nvSpPr>
          <p:cNvPr id="410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mtClean="0"/>
              <a:t>Seite </a:t>
            </a:r>
            <a:fld id="{73814390-250C-48F1-84C8-9A4C49AEA6E8}" type="slidenum">
              <a:rPr lang="de-DE" altLang="en-US" smtClean="0"/>
              <a:pPr eaLnBrk="1" hangingPunct="1"/>
              <a:t>9</a:t>
            </a:fld>
            <a:endParaRPr lang="de-DE" alt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400" smtClean="0"/>
              <a:t>Identity Management Markt:</a:t>
            </a:r>
            <a:br>
              <a:rPr lang="de-DE" altLang="en-US" sz="3400" smtClean="0"/>
            </a:br>
            <a:r>
              <a:rPr lang="de-DE" altLang="en-US" sz="3400" smtClean="0"/>
              <a:t>Starke Authentifizierung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154113" y="1752600"/>
          <a:ext cx="682625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iagramm" r:id="rId4" imgW="7420021" imgH="4638644" progId="Excel.Chart.8">
                  <p:embed/>
                </p:oleObj>
              </mc:Choice>
              <mc:Fallback>
                <p:oleObj name="Diagramm" r:id="rId4" imgW="7420021" imgH="4638644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1752600"/>
                        <a:ext cx="682625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CP">
  <a:themeElements>
    <a:clrScheme name="KCP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C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CP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P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P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KCP</Template>
  <TotalTime>0</TotalTime>
  <Words>1349</Words>
  <Application>Microsoft Office PowerPoint</Application>
  <PresentationFormat>Bildschirmpräsentation (4:3)</PresentationFormat>
  <Paragraphs>338</Paragraphs>
  <Slides>25</Slides>
  <Notes>25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Verdana</vt:lpstr>
      <vt:lpstr>Arial</vt:lpstr>
      <vt:lpstr>Wingdings</vt:lpstr>
      <vt:lpstr>Times New Roman</vt:lpstr>
      <vt:lpstr>KCP</vt:lpstr>
      <vt:lpstr>Microsoft Office Excel-Diagramm</vt:lpstr>
      <vt:lpstr>Sichere Authentifizierung SSO, Password Management, Biometrie</vt:lpstr>
      <vt:lpstr>Single Sign-On, Password Management, Biometrie</vt:lpstr>
      <vt:lpstr>Identity Management-Markt: Boom-Thema Single Sign-On</vt:lpstr>
      <vt:lpstr>Identity Management Markt: Single Sign-On-Ansätze</vt:lpstr>
      <vt:lpstr>Die IT im Wandel: Business-Treiber für SSO </vt:lpstr>
      <vt:lpstr>Von der IT zum Business: Werte schaffen</vt:lpstr>
      <vt:lpstr>Identity Management-Markt: Die Treiber</vt:lpstr>
      <vt:lpstr>Single Sign-On: Die konkreten Treiber</vt:lpstr>
      <vt:lpstr>Identity Management Markt: Starke Authentifizierung</vt:lpstr>
      <vt:lpstr>Nutzenfaktoren: SSO bringt Mehrwert</vt:lpstr>
      <vt:lpstr>Single Sign-On: Die Ansätze (I)</vt:lpstr>
      <vt:lpstr>E-SSO: Wie funktioniert das?</vt:lpstr>
      <vt:lpstr>Single Sign-On: Die Ansätze (II)</vt:lpstr>
      <vt:lpstr>Single Sign-On: Die Ansätze (III)</vt:lpstr>
      <vt:lpstr>Identity Federation: Wie funktioniert das?</vt:lpstr>
      <vt:lpstr>Die Ansätze für Single Sign-On: E-SSO als reife Lösung</vt:lpstr>
      <vt:lpstr>SSO: Einstiegsprojekt für IAM?</vt:lpstr>
      <vt:lpstr>SSO: Die Voraussetzungen</vt:lpstr>
      <vt:lpstr>SSO: Taktik versus Strategie</vt:lpstr>
      <vt:lpstr>SSO-Strategie: Die Komponenten</vt:lpstr>
      <vt:lpstr>SSO als Risiko oder Chance? Identity Risk Management</vt:lpstr>
      <vt:lpstr>Die Rolle des Password Managements</vt:lpstr>
      <vt:lpstr>Einsatz von Password Management</vt:lpstr>
      <vt:lpstr>Die Rolle der Biometrie</vt:lpstr>
      <vt:lpstr>Sichere Authentifizierung: SSO + starke Authentifizierung</vt:lpstr>
    </vt:vector>
  </TitlesOfParts>
  <Company>Martin Kuppinger Redaktionsbüro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Rolle von Identity Management und eProvisioning für On-Demand-Strategien der IT</dc:title>
  <dc:creator>Martin Kuppinger</dc:creator>
  <cp:lastModifiedBy>Horst Walther</cp:lastModifiedBy>
  <cp:revision>87</cp:revision>
  <cp:lastPrinted>1601-01-01T00:00:00Z</cp:lastPrinted>
  <dcterms:created xsi:type="dcterms:W3CDTF">2004-02-04T06:22:51Z</dcterms:created>
  <dcterms:modified xsi:type="dcterms:W3CDTF">2016-01-25T17:53:36Z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